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42"/>
  </p:notesMasterIdLst>
  <p:handoutMasterIdLst>
    <p:handoutMasterId r:id="rId43"/>
  </p:handoutMasterIdLst>
  <p:sldIdLst>
    <p:sldId id="257" r:id="rId2"/>
    <p:sldId id="259" r:id="rId3"/>
    <p:sldId id="281" r:id="rId4"/>
    <p:sldId id="283" r:id="rId5"/>
    <p:sldId id="282" r:id="rId6"/>
    <p:sldId id="284" r:id="rId7"/>
    <p:sldId id="285" r:id="rId8"/>
    <p:sldId id="271" r:id="rId9"/>
    <p:sldId id="256" r:id="rId10"/>
    <p:sldId id="294" r:id="rId11"/>
    <p:sldId id="617" r:id="rId12"/>
    <p:sldId id="273" r:id="rId13"/>
    <p:sldId id="258" r:id="rId14"/>
    <p:sldId id="625" r:id="rId15"/>
    <p:sldId id="277" r:id="rId16"/>
    <p:sldId id="278" r:id="rId17"/>
    <p:sldId id="270" r:id="rId18"/>
    <p:sldId id="260" r:id="rId19"/>
    <p:sldId id="276" r:id="rId20"/>
    <p:sldId id="267" r:id="rId21"/>
    <p:sldId id="275" r:id="rId22"/>
    <p:sldId id="274" r:id="rId23"/>
    <p:sldId id="626" r:id="rId24"/>
    <p:sldId id="266" r:id="rId25"/>
    <p:sldId id="269" r:id="rId26"/>
    <p:sldId id="737" r:id="rId27"/>
    <p:sldId id="622" r:id="rId28"/>
    <p:sldId id="263" r:id="rId29"/>
    <p:sldId id="618" r:id="rId30"/>
    <p:sldId id="262" r:id="rId31"/>
    <p:sldId id="739" r:id="rId32"/>
    <p:sldId id="619" r:id="rId33"/>
    <p:sldId id="620" r:id="rId34"/>
    <p:sldId id="623" r:id="rId35"/>
    <p:sldId id="287" r:id="rId36"/>
    <p:sldId id="272" r:id="rId37"/>
    <p:sldId id="621" r:id="rId38"/>
    <p:sldId id="616" r:id="rId39"/>
    <p:sldId id="279" r:id="rId40"/>
    <p:sldId id="261" r:id="rId41"/>
  </p:sldIdLst>
  <p:sldSz cx="12192000" cy="6858000"/>
  <p:notesSz cx="6858000" cy="9144000"/>
  <p:defaultTextStyle>
    <a:defPPr>
      <a:defRPr lang="en-US"/>
    </a:defPPr>
    <a:lvl1pPr algn="l" rtl="0" eaLnBrk="0" fontAlgn="base" hangingPunct="0">
      <a:spcBef>
        <a:spcPct val="0"/>
      </a:spcBef>
      <a:spcAft>
        <a:spcPct val="0"/>
      </a:spcAft>
      <a:defRPr sz="5400" kern="1200">
        <a:solidFill>
          <a:schemeClr val="tx1"/>
        </a:solidFill>
        <a:latin typeface="Palatino" pitchFamily="18" charset="0"/>
        <a:ea typeface="+mn-ea"/>
        <a:cs typeface="+mn-cs"/>
      </a:defRPr>
    </a:lvl1pPr>
    <a:lvl2pPr marL="457200" algn="l" rtl="0" eaLnBrk="0" fontAlgn="base" hangingPunct="0">
      <a:spcBef>
        <a:spcPct val="0"/>
      </a:spcBef>
      <a:spcAft>
        <a:spcPct val="0"/>
      </a:spcAft>
      <a:defRPr sz="5400" kern="1200">
        <a:solidFill>
          <a:schemeClr val="tx1"/>
        </a:solidFill>
        <a:latin typeface="Palatino" pitchFamily="18" charset="0"/>
        <a:ea typeface="+mn-ea"/>
        <a:cs typeface="+mn-cs"/>
      </a:defRPr>
    </a:lvl2pPr>
    <a:lvl3pPr marL="914400" algn="l" rtl="0" eaLnBrk="0" fontAlgn="base" hangingPunct="0">
      <a:spcBef>
        <a:spcPct val="0"/>
      </a:spcBef>
      <a:spcAft>
        <a:spcPct val="0"/>
      </a:spcAft>
      <a:defRPr sz="5400" kern="1200">
        <a:solidFill>
          <a:schemeClr val="tx1"/>
        </a:solidFill>
        <a:latin typeface="Palatino" pitchFamily="18" charset="0"/>
        <a:ea typeface="+mn-ea"/>
        <a:cs typeface="+mn-cs"/>
      </a:defRPr>
    </a:lvl3pPr>
    <a:lvl4pPr marL="1371600" algn="l" rtl="0" eaLnBrk="0" fontAlgn="base" hangingPunct="0">
      <a:spcBef>
        <a:spcPct val="0"/>
      </a:spcBef>
      <a:spcAft>
        <a:spcPct val="0"/>
      </a:spcAft>
      <a:defRPr sz="5400" kern="1200">
        <a:solidFill>
          <a:schemeClr val="tx1"/>
        </a:solidFill>
        <a:latin typeface="Palatino" pitchFamily="18" charset="0"/>
        <a:ea typeface="+mn-ea"/>
        <a:cs typeface="+mn-cs"/>
      </a:defRPr>
    </a:lvl4pPr>
    <a:lvl5pPr marL="1828800" algn="l" rtl="0" eaLnBrk="0" fontAlgn="base" hangingPunct="0">
      <a:spcBef>
        <a:spcPct val="0"/>
      </a:spcBef>
      <a:spcAft>
        <a:spcPct val="0"/>
      </a:spcAft>
      <a:defRPr sz="5400" kern="1200">
        <a:solidFill>
          <a:schemeClr val="tx1"/>
        </a:solidFill>
        <a:latin typeface="Palatino" pitchFamily="18" charset="0"/>
        <a:ea typeface="+mn-ea"/>
        <a:cs typeface="+mn-cs"/>
      </a:defRPr>
    </a:lvl5pPr>
    <a:lvl6pPr marL="2286000" algn="l" defTabSz="914400" rtl="0" eaLnBrk="1" latinLnBrk="0" hangingPunct="1">
      <a:defRPr sz="5400" kern="1200">
        <a:solidFill>
          <a:schemeClr val="tx1"/>
        </a:solidFill>
        <a:latin typeface="Palatino" pitchFamily="18" charset="0"/>
        <a:ea typeface="+mn-ea"/>
        <a:cs typeface="+mn-cs"/>
      </a:defRPr>
    </a:lvl6pPr>
    <a:lvl7pPr marL="2743200" algn="l" defTabSz="914400" rtl="0" eaLnBrk="1" latinLnBrk="0" hangingPunct="1">
      <a:defRPr sz="5400" kern="1200">
        <a:solidFill>
          <a:schemeClr val="tx1"/>
        </a:solidFill>
        <a:latin typeface="Palatino" pitchFamily="18" charset="0"/>
        <a:ea typeface="+mn-ea"/>
        <a:cs typeface="+mn-cs"/>
      </a:defRPr>
    </a:lvl7pPr>
    <a:lvl8pPr marL="3200400" algn="l" defTabSz="914400" rtl="0" eaLnBrk="1" latinLnBrk="0" hangingPunct="1">
      <a:defRPr sz="5400" kern="1200">
        <a:solidFill>
          <a:schemeClr val="tx1"/>
        </a:solidFill>
        <a:latin typeface="Palatino" pitchFamily="18" charset="0"/>
        <a:ea typeface="+mn-ea"/>
        <a:cs typeface="+mn-cs"/>
      </a:defRPr>
    </a:lvl8pPr>
    <a:lvl9pPr marL="3657600" algn="l" defTabSz="914400" rtl="0" eaLnBrk="1" latinLnBrk="0" hangingPunct="1">
      <a:defRPr sz="5400" kern="1200">
        <a:solidFill>
          <a:schemeClr val="tx1"/>
        </a:solidFill>
        <a:latin typeface="Palatino"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63F"/>
    <a:srgbClr val="D60219"/>
    <a:srgbClr val="F4B12F"/>
    <a:srgbClr val="1D2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453" autoAdjust="0"/>
    <p:restoredTop sz="84028"/>
  </p:normalViewPr>
  <p:slideViewPr>
    <p:cSldViewPr>
      <p:cViewPr varScale="1">
        <p:scale>
          <a:sx n="104" d="100"/>
          <a:sy n="104" d="100"/>
        </p:scale>
        <p:origin x="608" y="200"/>
      </p:cViewPr>
      <p:guideLst>
        <p:guide orient="horz" pos="2160"/>
        <p:guide pos="384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4591925505356"/>
          <c:y val="0.10177678622413695"/>
          <c:w val="0.82152249545544553"/>
          <c:h val="0.759493670886076"/>
        </c:manualLayout>
      </c:layout>
      <c:barChart>
        <c:barDir val="col"/>
        <c:grouping val="clustered"/>
        <c:varyColors val="0"/>
        <c:ser>
          <c:idx val="0"/>
          <c:order val="0"/>
          <c:tx>
            <c:strRef>
              <c:f>Sheet1!$A$2</c:f>
              <c:strCache>
                <c:ptCount val="1"/>
                <c:pt idx="0">
                  <c:v>High school graduate or higher (25 yrs.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1950</c:v>
                </c:pt>
                <c:pt idx="1">
                  <c:v>1980</c:v>
                </c:pt>
                <c:pt idx="2">
                  <c:v>2000</c:v>
                </c:pt>
                <c:pt idx="3">
                  <c:v>2020</c:v>
                </c:pt>
              </c:numCache>
            </c:numRef>
          </c:cat>
          <c:val>
            <c:numRef>
              <c:f>Sheet1!$B$2:$E$2</c:f>
              <c:numCache>
                <c:formatCode>0.00%</c:formatCode>
                <c:ptCount val="4"/>
                <c:pt idx="0" formatCode="0%">
                  <c:v>0.34300000000000003</c:v>
                </c:pt>
                <c:pt idx="1">
                  <c:v>0.68600000000000005</c:v>
                </c:pt>
                <c:pt idx="2">
                  <c:v>0.80400000000000005</c:v>
                </c:pt>
                <c:pt idx="3">
                  <c:v>0.89400000000000002</c:v>
                </c:pt>
              </c:numCache>
            </c:numRef>
          </c:val>
          <c:extLst>
            <c:ext xmlns:c16="http://schemas.microsoft.com/office/drawing/2014/chart" uri="{C3380CC4-5D6E-409C-BE32-E72D297353CC}">
              <c16:uniqueId val="{00000001-E4B7-1B47-97CA-0C164C20BA26}"/>
            </c:ext>
          </c:extLst>
        </c:ser>
        <c:ser>
          <c:idx val="1"/>
          <c:order val="1"/>
          <c:tx>
            <c:strRef>
              <c:f>Sheet1!$A$3</c:f>
              <c:strCache>
                <c:ptCount val="1"/>
                <c:pt idx="0">
                  <c:v>Bachelor's degree or higher (25 yrs. +)</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1950</c:v>
                </c:pt>
                <c:pt idx="1">
                  <c:v>1980</c:v>
                </c:pt>
                <c:pt idx="2">
                  <c:v>2000</c:v>
                </c:pt>
                <c:pt idx="3">
                  <c:v>2020</c:v>
                </c:pt>
              </c:numCache>
            </c:numRef>
          </c:cat>
          <c:val>
            <c:numRef>
              <c:f>Sheet1!$B$3:$E$3</c:f>
              <c:numCache>
                <c:formatCode>0.00%</c:formatCode>
                <c:ptCount val="4"/>
                <c:pt idx="0">
                  <c:v>6.2E-2</c:v>
                </c:pt>
                <c:pt idx="1">
                  <c:v>0.17</c:v>
                </c:pt>
                <c:pt idx="2">
                  <c:v>0.24399999999999999</c:v>
                </c:pt>
                <c:pt idx="3" formatCode="0%">
                  <c:v>0.35</c:v>
                </c:pt>
              </c:numCache>
            </c:numRef>
          </c:val>
          <c:extLst>
            <c:ext xmlns:c16="http://schemas.microsoft.com/office/drawing/2014/chart" uri="{C3380CC4-5D6E-409C-BE32-E72D297353CC}">
              <c16:uniqueId val="{00000002-E4B7-1B47-97CA-0C164C20BA26}"/>
            </c:ext>
          </c:extLst>
        </c:ser>
        <c:dLbls>
          <c:dLblPos val="inEnd"/>
          <c:showLegendKey val="0"/>
          <c:showVal val="1"/>
          <c:showCatName val="0"/>
          <c:showSerName val="0"/>
          <c:showPercent val="0"/>
          <c:showBubbleSize val="0"/>
        </c:dLbls>
        <c:gapWidth val="164"/>
        <c:overlap val="-22"/>
        <c:axId val="2052629872"/>
        <c:axId val="1"/>
      </c:barChart>
      <c:catAx>
        <c:axId val="20526298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2629872"/>
        <c:crosses val="autoZero"/>
        <c:crossBetween val="between"/>
      </c:valAx>
      <c:spPr>
        <a:noFill/>
        <a:ln>
          <a:noFill/>
        </a:ln>
        <a:effectLst/>
      </c:spPr>
    </c:plotArea>
    <c:legend>
      <c:legendPos val="t"/>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9549544553994394"/>
          <c:y val="4.5325774543331913E-2"/>
          <c:w val="0.6401350055128987"/>
          <c:h val="5.15302108382135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EF0D8D5-60D4-584C-21EB-50FD83414CF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292F50DE-9D93-F8F4-CFCF-3E6FC628D57C}"/>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D416766C-8DB8-FF15-45D6-2637BBF2CEE8}"/>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3" name="Rectangle 5">
            <a:extLst>
              <a:ext uri="{FF2B5EF4-FFF2-40B4-BE49-F238E27FC236}">
                <a16:creationId xmlns:a16="http://schemas.microsoft.com/office/drawing/2014/main" id="{01988428-3D1B-FA13-A7F7-5C6545137A65}"/>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064AE23-70C4-A44E-9544-2BA95241C47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6EE94-4546-1C4A-9ADB-47D3D1015D7E}" type="datetimeFigureOut">
              <a:rPr lang="en-US" smtClean="0"/>
              <a:t>4/22/25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91965-5523-A048-95E1-7B88FFEC3D0D}" type="slidenum">
              <a:rPr lang="en-US" smtClean="0"/>
              <a:t>‹#›</a:t>
            </a:fld>
            <a:endParaRPr lang="en-US"/>
          </a:p>
        </p:txBody>
      </p:sp>
    </p:spTree>
    <p:extLst>
      <p:ext uri="{BB962C8B-B14F-4D97-AF65-F5344CB8AC3E}">
        <p14:creationId xmlns:p14="http://schemas.microsoft.com/office/powerpoint/2010/main" val="418237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Rural Matters Source: </a:t>
            </a:r>
            <a:r>
              <a:rPr lang="en-US" i="1" dirty="0">
                <a:effectLst/>
                <a:latin typeface="Helvetica" pitchFamily="2" charset="0"/>
              </a:rPr>
              <a:t>U.S. Department of Education, National Center for Education Statistics, Common Core of Data, Public School Universe, 2021-2022</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74191965-5523-A048-95E1-7B88FFEC3D0D}" type="slidenum">
              <a:rPr lang="en-US" smtClean="0"/>
              <a:t>2</a:t>
            </a:fld>
            <a:endParaRPr lang="en-US" dirty="0"/>
          </a:p>
        </p:txBody>
      </p:sp>
    </p:spTree>
    <p:extLst>
      <p:ext uri="{BB962C8B-B14F-4D97-AF65-F5344CB8AC3E}">
        <p14:creationId xmlns:p14="http://schemas.microsoft.com/office/powerpoint/2010/main" val="171847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50000" dirty="0"/>
          </a:p>
        </p:txBody>
      </p:sp>
      <p:sp>
        <p:nvSpPr>
          <p:cNvPr id="4" name="Slide Number Placeholder 3"/>
          <p:cNvSpPr>
            <a:spLocks noGrp="1"/>
          </p:cNvSpPr>
          <p:nvPr>
            <p:ph type="sldNum" sz="quarter" idx="5"/>
          </p:nvPr>
        </p:nvSpPr>
        <p:spPr/>
        <p:txBody>
          <a:bodyPr/>
          <a:lstStyle/>
          <a:p>
            <a:fld id="{74191965-5523-A048-95E1-7B88FFEC3D0D}" type="slidenum">
              <a:rPr lang="en-US" smtClean="0"/>
              <a:t>5</a:t>
            </a:fld>
            <a:endParaRPr lang="en-US" dirty="0"/>
          </a:p>
        </p:txBody>
      </p:sp>
    </p:spTree>
    <p:extLst>
      <p:ext uri="{BB962C8B-B14F-4D97-AF65-F5344CB8AC3E}">
        <p14:creationId xmlns:p14="http://schemas.microsoft.com/office/powerpoint/2010/main" val="128609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E045D-BA27-B225-CE0E-D4FAC62DA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CFE30-B5D2-C8A8-0967-28A59BA9D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29C56-A1EF-97B7-9F22-460DD66203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D036F6-1C15-C8C6-E7DD-F0264710DF21}"/>
              </a:ext>
            </a:extLst>
          </p:cNvPr>
          <p:cNvSpPr>
            <a:spLocks noGrp="1"/>
          </p:cNvSpPr>
          <p:nvPr>
            <p:ph type="sldNum" sz="quarter" idx="5"/>
          </p:nvPr>
        </p:nvSpPr>
        <p:spPr/>
        <p:txBody>
          <a:bodyPr/>
          <a:lstStyle/>
          <a:p>
            <a:fld id="{74191965-5523-A048-95E1-7B88FFEC3D0D}" type="slidenum">
              <a:rPr lang="en-US" smtClean="0"/>
              <a:t>8</a:t>
            </a:fld>
            <a:endParaRPr lang="en-US"/>
          </a:p>
        </p:txBody>
      </p:sp>
    </p:spTree>
    <p:extLst>
      <p:ext uri="{BB962C8B-B14F-4D97-AF65-F5344CB8AC3E}">
        <p14:creationId xmlns:p14="http://schemas.microsoft.com/office/powerpoint/2010/main" val="55540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91965-5523-A048-95E1-7B88FFEC3D0D}" type="slidenum">
              <a:rPr lang="en-US" smtClean="0"/>
              <a:t>17</a:t>
            </a:fld>
            <a:endParaRPr lang="en-US"/>
          </a:p>
        </p:txBody>
      </p:sp>
    </p:spTree>
    <p:extLst>
      <p:ext uri="{BB962C8B-B14F-4D97-AF65-F5344CB8AC3E}">
        <p14:creationId xmlns:p14="http://schemas.microsoft.com/office/powerpoint/2010/main" val="39212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91965-5523-A048-95E1-7B88FFEC3D0D}" type="slidenum">
              <a:rPr lang="en-US" smtClean="0"/>
              <a:t>22</a:t>
            </a:fld>
            <a:endParaRPr lang="en-US"/>
          </a:p>
        </p:txBody>
      </p:sp>
    </p:spTree>
    <p:extLst>
      <p:ext uri="{BB962C8B-B14F-4D97-AF65-F5344CB8AC3E}">
        <p14:creationId xmlns:p14="http://schemas.microsoft.com/office/powerpoint/2010/main" val="308797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91965-5523-A048-95E1-7B88FFEC3D0D}" type="slidenum">
              <a:rPr lang="en-US" smtClean="0"/>
              <a:t>35</a:t>
            </a:fld>
            <a:endParaRPr lang="en-US"/>
          </a:p>
        </p:txBody>
      </p:sp>
    </p:spTree>
    <p:extLst>
      <p:ext uri="{BB962C8B-B14F-4D97-AF65-F5344CB8AC3E}">
        <p14:creationId xmlns:p14="http://schemas.microsoft.com/office/powerpoint/2010/main" val="312654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191965-5523-A048-95E1-7B88FFEC3D0D}" type="slidenum">
              <a:rPr lang="en-US" smtClean="0"/>
              <a:t>36</a:t>
            </a:fld>
            <a:endParaRPr lang="en-US"/>
          </a:p>
        </p:txBody>
      </p:sp>
    </p:spTree>
    <p:extLst>
      <p:ext uri="{BB962C8B-B14F-4D97-AF65-F5344CB8AC3E}">
        <p14:creationId xmlns:p14="http://schemas.microsoft.com/office/powerpoint/2010/main" val="247980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Thinglink</a:t>
            </a:r>
            <a:r>
              <a:rPr lang="en-US"/>
              <a:t>: https://</a:t>
            </a:r>
            <a:r>
              <a:rPr lang="en-US" err="1"/>
              <a:t>www.thinglink.com</a:t>
            </a:r>
            <a:r>
              <a:rPr lang="en-US"/>
              <a:t>/card/1619437079349952515 </a:t>
            </a:r>
          </a:p>
        </p:txBody>
      </p:sp>
      <p:sp>
        <p:nvSpPr>
          <p:cNvPr id="4" name="Slide Number Placeholder 3"/>
          <p:cNvSpPr>
            <a:spLocks noGrp="1"/>
          </p:cNvSpPr>
          <p:nvPr>
            <p:ph type="sldNum" sz="quarter" idx="5"/>
          </p:nvPr>
        </p:nvSpPr>
        <p:spPr/>
        <p:txBody>
          <a:bodyPr/>
          <a:lstStyle/>
          <a:p>
            <a:fld id="{A5D3F689-B5DC-4235-853B-5298DA572B82}" type="slidenum">
              <a:rPr lang="en-US" smtClean="0"/>
              <a:pPr/>
              <a:t>38</a:t>
            </a:fld>
            <a:endParaRPr lang="en-US"/>
          </a:p>
        </p:txBody>
      </p:sp>
    </p:spTree>
    <p:extLst>
      <p:ext uri="{BB962C8B-B14F-4D97-AF65-F5344CB8AC3E}">
        <p14:creationId xmlns:p14="http://schemas.microsoft.com/office/powerpoint/2010/main" val="1539633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0"/>
          <p:cNvSpPr/>
          <p:nvPr/>
        </p:nvSpPr>
        <p:spPr>
          <a:xfrm>
            <a:off x="0" y="2971800"/>
            <a:ext cx="12192000" cy="1676400"/>
          </a:xfrm>
          <a:prstGeom prst="rect">
            <a:avLst/>
          </a:prstGeom>
          <a:solidFill>
            <a:srgbClr val="45454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68573" tIns="34286" rIns="68573" bIns="34286" anchor="ctr"/>
          <a:lstStyle/>
          <a:p>
            <a:pPr algn="ctr"/>
            <a:endParaRPr lang="en-US" sz="4050"/>
          </a:p>
        </p:txBody>
      </p:sp>
      <p:sp>
        <p:nvSpPr>
          <p:cNvPr id="7" name="Rectangle 10"/>
          <p:cNvSpPr/>
          <p:nvPr/>
        </p:nvSpPr>
        <p:spPr>
          <a:xfrm>
            <a:off x="0" y="0"/>
            <a:ext cx="12192000" cy="373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endParaRPr lang="en-US" sz="4050" b="0" cap="none" spc="0">
              <a:ln w="0"/>
              <a:solidFill>
                <a:schemeClr val="tx1"/>
              </a:solidFill>
              <a:effectLst>
                <a:outerShdw blurRad="38100" dist="19050" dir="2700000" algn="tl" rotWithShape="0">
                  <a:schemeClr val="dk1">
                    <a:alpha val="40000"/>
                  </a:schemeClr>
                </a:outerShdw>
              </a:effectLst>
            </a:endParaRPr>
          </a:p>
        </p:txBody>
      </p:sp>
      <p:sp>
        <p:nvSpPr>
          <p:cNvPr id="2" name="Title 1"/>
          <p:cNvSpPr>
            <a:spLocks noGrp="1"/>
          </p:cNvSpPr>
          <p:nvPr>
            <p:ph type="ctrTitle" hasCustomPrompt="1"/>
          </p:nvPr>
        </p:nvSpPr>
        <p:spPr>
          <a:xfrm>
            <a:off x="609601" y="2187579"/>
            <a:ext cx="10363200" cy="1470025"/>
          </a:xfrm>
        </p:spPr>
        <p:txBody>
          <a:bodyPr anchor="ctr"/>
          <a:lstStyle>
            <a:lvl1pPr algn="l">
              <a:tabLst>
                <a:tab pos="176195" algn="l"/>
              </a:tabLst>
              <a:defRPr lang="en-US" b="1" i="0" dirty="0">
                <a:solidFill>
                  <a:schemeClr val="bg1"/>
                </a:solidFill>
                <a:latin typeface="Lato Black" charset="0"/>
                <a:ea typeface="Lato Black" charset="0"/>
                <a:cs typeface="Lato Black" charset="0"/>
              </a:defRPr>
            </a:lvl1pPr>
          </a:lstStyle>
          <a:p>
            <a:r>
              <a:rPr lang="en-US" dirty="0"/>
              <a:t>	Click to edit master 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4" y="3961246"/>
            <a:ext cx="6313145" cy="3658755"/>
          </a:xfrm>
          <a:prstGeom prst="rect">
            <a:avLst/>
          </a:prstGeom>
        </p:spPr>
      </p:pic>
      <p:sp>
        <p:nvSpPr>
          <p:cNvPr id="3" name="Subtitle 2"/>
          <p:cNvSpPr>
            <a:spLocks noGrp="1"/>
          </p:cNvSpPr>
          <p:nvPr>
            <p:ph type="subTitle" idx="1" hasCustomPrompt="1"/>
          </p:nvPr>
        </p:nvSpPr>
        <p:spPr>
          <a:xfrm>
            <a:off x="609600" y="3733800"/>
            <a:ext cx="9245600" cy="914400"/>
          </a:xfrm>
        </p:spPr>
        <p:txBody>
          <a:bodyPr anchor="ctr">
            <a:noAutofit/>
          </a:bodyPr>
          <a:lstStyle>
            <a:lvl1pPr marL="0" indent="0" algn="l" defTabSz="685730" rtl="0" eaLnBrk="1" latinLnBrk="0" hangingPunct="1">
              <a:spcBef>
                <a:spcPct val="0"/>
              </a:spcBef>
              <a:buNone/>
              <a:tabLst>
                <a:tab pos="176195" algn="l"/>
              </a:tabLst>
              <a:defRPr lang="en-US" sz="2100" b="0" i="0" dirty="0">
                <a:solidFill>
                  <a:schemeClr val="bg1"/>
                </a:solidFill>
                <a:latin typeface="Lato" charset="0"/>
                <a:ea typeface="Lato" charset="0"/>
                <a:cs typeface="Lato" charset="0"/>
              </a:defRPr>
            </a:lvl1pPr>
            <a:lvl2pPr marL="342865" indent="0" algn="ctr">
              <a:buNone/>
              <a:defRPr>
                <a:solidFill>
                  <a:schemeClr val="tx1">
                    <a:tint val="75000"/>
                  </a:schemeClr>
                </a:solidFill>
              </a:defRPr>
            </a:lvl2pPr>
            <a:lvl3pPr marL="685730" indent="0" algn="ctr">
              <a:buNone/>
              <a:defRPr>
                <a:solidFill>
                  <a:schemeClr val="tx1">
                    <a:tint val="75000"/>
                  </a:schemeClr>
                </a:solidFill>
              </a:defRPr>
            </a:lvl3pPr>
            <a:lvl4pPr marL="1028594" indent="0" algn="ctr">
              <a:buNone/>
              <a:defRPr>
                <a:solidFill>
                  <a:schemeClr val="tx1">
                    <a:tint val="75000"/>
                  </a:schemeClr>
                </a:solidFill>
              </a:defRPr>
            </a:lvl4pPr>
            <a:lvl5pPr marL="1371458" indent="0" algn="ctr">
              <a:buNone/>
              <a:defRPr>
                <a:solidFill>
                  <a:schemeClr val="tx1">
                    <a:tint val="75000"/>
                  </a:schemeClr>
                </a:solidFill>
              </a:defRPr>
            </a:lvl5pPr>
            <a:lvl6pPr marL="1714324" indent="0" algn="ctr">
              <a:buNone/>
              <a:defRPr>
                <a:solidFill>
                  <a:schemeClr val="tx1">
                    <a:tint val="75000"/>
                  </a:schemeClr>
                </a:solidFill>
              </a:defRPr>
            </a:lvl6pPr>
            <a:lvl7pPr marL="2057189" indent="0" algn="ctr">
              <a:buNone/>
              <a:defRPr>
                <a:solidFill>
                  <a:schemeClr val="tx1">
                    <a:tint val="75000"/>
                  </a:schemeClr>
                </a:solidFill>
              </a:defRPr>
            </a:lvl7pPr>
            <a:lvl8pPr marL="2400053" indent="0" algn="ctr">
              <a:buNone/>
              <a:defRPr>
                <a:solidFill>
                  <a:schemeClr val="tx1">
                    <a:tint val="75000"/>
                  </a:schemeClr>
                </a:solidFill>
              </a:defRPr>
            </a:lvl8pPr>
            <a:lvl9pPr marL="2742917" indent="0" algn="ctr">
              <a:buNone/>
              <a:defRPr>
                <a:solidFill>
                  <a:schemeClr val="tx1">
                    <a:tint val="75000"/>
                  </a:schemeClr>
                </a:solidFill>
              </a:defRPr>
            </a:lvl9pPr>
          </a:lstStyle>
          <a:p>
            <a:r>
              <a:rPr lang="en-US" dirty="0"/>
              <a:t>	Click to edit Master subtitle style</a:t>
            </a:r>
          </a:p>
        </p:txBody>
      </p:sp>
    </p:spTree>
    <p:extLst>
      <p:ext uri="{BB962C8B-B14F-4D97-AF65-F5344CB8AC3E}">
        <p14:creationId xmlns:p14="http://schemas.microsoft.com/office/powerpoint/2010/main" val="263638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i="0">
                <a:latin typeface="Lato Black" charset="0"/>
                <a:ea typeface="Lato Black" charset="0"/>
                <a:cs typeface="Lato Black" charset="0"/>
              </a:defRPr>
            </a:lvl1pPr>
          </a:lstStyle>
          <a:p>
            <a:r>
              <a:rPr lang="en-US" dirty="0"/>
              <a:t>Click to edit Master title style</a:t>
            </a:r>
          </a:p>
        </p:txBody>
      </p:sp>
      <p:sp>
        <p:nvSpPr>
          <p:cNvPr id="4" name="Rectangle 3"/>
          <p:cNvSpPr/>
          <p:nvPr/>
        </p:nvSpPr>
        <p:spPr>
          <a:xfrm>
            <a:off x="1198880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322597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p:nvSpPr>
        <p:spPr>
          <a:xfrm>
            <a:off x="1198880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339590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p:cNvSpPr/>
          <p:nvPr/>
        </p:nvSpPr>
        <p:spPr>
          <a:xfrm>
            <a:off x="1198880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extBox 1">
            <a:extLst>
              <a:ext uri="{FF2B5EF4-FFF2-40B4-BE49-F238E27FC236}">
                <a16:creationId xmlns:a16="http://schemas.microsoft.com/office/drawing/2014/main" id="{A3CB49D2-0FF1-E4FF-66E7-5C1BC493B96D}"/>
              </a:ext>
            </a:extLst>
          </p:cNvPr>
          <p:cNvSpPr txBox="1"/>
          <p:nvPr userDrawn="1"/>
        </p:nvSpPr>
        <p:spPr>
          <a:xfrm>
            <a:off x="8686800" y="5934670"/>
            <a:ext cx="2209800" cy="923330"/>
          </a:xfrm>
          <a:prstGeom prst="rect">
            <a:avLst/>
          </a:prstGeom>
          <a:solidFill>
            <a:schemeClr val="lt1"/>
          </a:solidFill>
        </p:spPr>
        <p:txBody>
          <a:bodyPr wrap="square" rtlCol="0">
            <a:spAutoFit/>
          </a:bodyPr>
          <a:lstStyle/>
          <a:p>
            <a:endParaRPr lang="en-US"/>
          </a:p>
        </p:txBody>
      </p:sp>
    </p:spTree>
    <p:extLst>
      <p:ext uri="{BB962C8B-B14F-4D97-AF65-F5344CB8AC3E}">
        <p14:creationId xmlns:p14="http://schemas.microsoft.com/office/powerpoint/2010/main" val="175987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t="25555" b="24444"/>
          <a:stretch/>
        </p:blipFill>
        <p:spPr>
          <a:xfrm>
            <a:off x="169334" y="457200"/>
            <a:ext cx="11833412" cy="3429000"/>
          </a:xfrm>
          <a:prstGeom prst="rect">
            <a:avLst/>
          </a:prstGeom>
        </p:spPr>
      </p:pic>
      <p:sp>
        <p:nvSpPr>
          <p:cNvPr id="3" name="TextBox 2">
            <a:extLst>
              <a:ext uri="{FF2B5EF4-FFF2-40B4-BE49-F238E27FC236}">
                <a16:creationId xmlns:a16="http://schemas.microsoft.com/office/drawing/2014/main" id="{91B94BB2-7A73-5122-2803-C0A9459ED4A2}"/>
              </a:ext>
            </a:extLst>
          </p:cNvPr>
          <p:cNvSpPr txBox="1"/>
          <p:nvPr userDrawn="1"/>
        </p:nvSpPr>
        <p:spPr>
          <a:xfrm>
            <a:off x="342900" y="4191000"/>
            <a:ext cx="11506200" cy="2554545"/>
          </a:xfrm>
          <a:prstGeom prst="rect">
            <a:avLst/>
          </a:prstGeom>
          <a:noFill/>
        </p:spPr>
        <p:txBody>
          <a:bodyPr wrap="square" rtlCol="0">
            <a:spAutoFit/>
          </a:bodyPr>
          <a:lstStyle/>
          <a:p>
            <a:pPr algn="ctr"/>
            <a:r>
              <a:rPr lang="en-US" sz="4000" b="0" i="0" dirty="0">
                <a:latin typeface="Lato" panose="020F0502020204030203" pitchFamily="34" charset="77"/>
              </a:rPr>
              <a:t>George Thompson </a:t>
            </a:r>
          </a:p>
          <a:p>
            <a:pPr algn="ctr"/>
            <a:r>
              <a:rPr lang="en-US" sz="4000" b="0" i="0" dirty="0">
                <a:latin typeface="Lato" panose="020F0502020204030203" pitchFamily="34" charset="77"/>
              </a:rPr>
              <a:t>Director of Strategic Initiatives</a:t>
            </a:r>
          </a:p>
          <a:p>
            <a:pPr algn="ctr"/>
            <a:r>
              <a:rPr lang="en-US" sz="4000" b="0" i="0" dirty="0" err="1">
                <a:latin typeface="Lato" panose="020F0502020204030203" pitchFamily="34" charset="77"/>
              </a:rPr>
              <a:t>gthompson@schlechtycenter.org</a:t>
            </a:r>
            <a:endParaRPr lang="en-US" sz="4000" b="0" i="0" dirty="0">
              <a:latin typeface="Lato" panose="020F0502020204030203" pitchFamily="34" charset="77"/>
            </a:endParaRPr>
          </a:p>
          <a:p>
            <a:pPr algn="ctr"/>
            <a:r>
              <a:rPr lang="en-US" sz="4000" b="0" i="0" dirty="0">
                <a:latin typeface="Lato" panose="020F0502020204030203" pitchFamily="34" charset="77"/>
              </a:rPr>
              <a:t>502.931.3048</a:t>
            </a:r>
          </a:p>
        </p:txBody>
      </p:sp>
    </p:spTree>
    <p:extLst>
      <p:ext uri="{BB962C8B-B14F-4D97-AF65-F5344CB8AC3E}">
        <p14:creationId xmlns:p14="http://schemas.microsoft.com/office/powerpoint/2010/main" val="136182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Picture with Captio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875059" cy="6858000"/>
          </a:xfrm>
          <a:prstGeom prst="rect">
            <a:avLst/>
          </a:prstGeom>
        </p:spPr>
      </p:pic>
    </p:spTree>
    <p:extLst>
      <p:ext uri="{BB962C8B-B14F-4D97-AF65-F5344CB8AC3E}">
        <p14:creationId xmlns:p14="http://schemas.microsoft.com/office/powerpoint/2010/main" val="181052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0"/>
            <a:ext cx="8875059" cy="6858000"/>
          </a:xfrm>
          <a:prstGeom prst="rect">
            <a:avLst/>
          </a:prstGeom>
        </p:spPr>
      </p:pic>
    </p:spTree>
    <p:extLst>
      <p:ext uri="{BB962C8B-B14F-4D97-AF65-F5344CB8AC3E}">
        <p14:creationId xmlns:p14="http://schemas.microsoft.com/office/powerpoint/2010/main" val="314802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12192000" cy="795338"/>
          </a:xfrm>
          <a:solidFill>
            <a:schemeClr val="bg1">
              <a:alpha val="68000"/>
            </a:schemeClr>
          </a:solidFill>
        </p:spPr>
        <p:txBody>
          <a:bodyPr anchor="ctr">
            <a:noAutofit/>
          </a:bodyPr>
          <a:lstStyle>
            <a:lvl1pPr algn="ctr">
              <a:tabLst>
                <a:tab pos="39287" algn="l"/>
              </a:tabLst>
              <a:defRPr lang="en-US" dirty="0" smtClean="0"/>
            </a:lvl1pPr>
          </a:lstStyle>
          <a:p>
            <a:r>
              <a:rPr lang="en-US" dirty="0"/>
              <a:t>Description</a:t>
            </a:r>
          </a:p>
        </p:txBody>
      </p:sp>
    </p:spTree>
    <p:extLst>
      <p:ext uri="{BB962C8B-B14F-4D97-AF65-F5344CB8AC3E}">
        <p14:creationId xmlns:p14="http://schemas.microsoft.com/office/powerpoint/2010/main" val="411160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67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D1FD-118D-7DE8-D4ED-0660B9658604}"/>
              </a:ext>
            </a:extLst>
          </p:cNvPr>
          <p:cNvSpPr>
            <a:spLocks noGrp="1"/>
          </p:cNvSpPr>
          <p:nvPr>
            <p:ph type="title"/>
          </p:nvPr>
        </p:nvSpPr>
        <p:spPr>
          <a:xfrm>
            <a:off x="914400" y="685800"/>
            <a:ext cx="103632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F4EE061D-A57B-AC9D-C52D-2402B8B8E0FE}"/>
              </a:ext>
            </a:extLst>
          </p:cNvPr>
          <p:cNvSpPr>
            <a:spLocks noGrp="1"/>
          </p:cNvSpPr>
          <p:nvPr>
            <p:ph type="chart" idx="1"/>
          </p:nvPr>
        </p:nvSpPr>
        <p:spPr>
          <a:xfrm>
            <a:off x="914400" y="1981200"/>
            <a:ext cx="10363200" cy="4114800"/>
          </a:xfrm>
        </p:spPr>
        <p:txBody>
          <a:bodyPr/>
          <a:lstStyle/>
          <a:p>
            <a:endParaRPr lang="en-US"/>
          </a:p>
        </p:txBody>
      </p:sp>
    </p:spTree>
    <p:extLst>
      <p:ext uri="{BB962C8B-B14F-4D97-AF65-F5344CB8AC3E}">
        <p14:creationId xmlns:p14="http://schemas.microsoft.com/office/powerpoint/2010/main" val="2027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8" name="Rectangle 10"/>
          <p:cNvSpPr/>
          <p:nvPr/>
        </p:nvSpPr>
        <p:spPr>
          <a:xfrm>
            <a:off x="0" y="2971801"/>
            <a:ext cx="12192000" cy="2232603"/>
          </a:xfrm>
          <a:prstGeom prst="rect">
            <a:avLst/>
          </a:prstGeom>
          <a:solidFill>
            <a:srgbClr val="45454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68573" tIns="34286" rIns="68573" bIns="34286" anchor="ctr"/>
          <a:lstStyle/>
          <a:p>
            <a:pPr algn="ctr"/>
            <a:endParaRPr lang="en-US" sz="4050"/>
          </a:p>
        </p:txBody>
      </p:sp>
      <p:sp>
        <p:nvSpPr>
          <p:cNvPr id="7" name="Rectangle 10"/>
          <p:cNvSpPr/>
          <p:nvPr/>
        </p:nvSpPr>
        <p:spPr>
          <a:xfrm>
            <a:off x="0" y="1905000"/>
            <a:ext cx="7391400" cy="17526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73" tIns="34286" rIns="68573" bIns="34286" anchor="ctr"/>
          <a:lstStyle/>
          <a:p>
            <a:pPr algn="ctr"/>
            <a:endParaRPr lang="en-US" sz="4050" b="0" cap="none" spc="0">
              <a:ln w="0"/>
              <a:solidFill>
                <a:schemeClr val="tx1"/>
              </a:solidFill>
              <a:effectLst>
                <a:outerShdw blurRad="38100" dist="19050" dir="2700000" algn="tl" rotWithShape="0">
                  <a:schemeClr val="dk1">
                    <a:alpha val="40000"/>
                  </a:schemeClr>
                </a:outerShdw>
              </a:effectLst>
            </a:endParaRPr>
          </a:p>
        </p:txBody>
      </p:sp>
      <p:sp>
        <p:nvSpPr>
          <p:cNvPr id="2" name="Title 1"/>
          <p:cNvSpPr>
            <a:spLocks noGrp="1"/>
          </p:cNvSpPr>
          <p:nvPr>
            <p:ph type="ctrTitle" hasCustomPrompt="1"/>
          </p:nvPr>
        </p:nvSpPr>
        <p:spPr>
          <a:xfrm>
            <a:off x="609601" y="3784475"/>
            <a:ext cx="9245600" cy="1241423"/>
          </a:xfrm>
        </p:spPr>
        <p:txBody>
          <a:bodyPr anchor="ctr"/>
          <a:lstStyle>
            <a:lvl1pPr algn="l">
              <a:tabLst>
                <a:tab pos="176195" algn="l"/>
              </a:tabLst>
              <a:defRPr lang="en-US" dirty="0">
                <a:solidFill>
                  <a:schemeClr val="bg1"/>
                </a:solidFill>
              </a:defRPr>
            </a:lvl1pPr>
          </a:lstStyle>
          <a:p>
            <a:r>
              <a:rPr lang="en-US" dirty="0"/>
              <a:t>	Click to edit section title.</a:t>
            </a:r>
          </a:p>
        </p:txBody>
      </p:sp>
      <p:sp>
        <p:nvSpPr>
          <p:cNvPr id="3" name="Subtitle 2"/>
          <p:cNvSpPr>
            <a:spLocks noGrp="1"/>
          </p:cNvSpPr>
          <p:nvPr>
            <p:ph type="subTitle" idx="1" hasCustomPrompt="1"/>
          </p:nvPr>
        </p:nvSpPr>
        <p:spPr>
          <a:xfrm>
            <a:off x="304800" y="2372350"/>
            <a:ext cx="6019800" cy="828050"/>
          </a:xfrm>
        </p:spPr>
        <p:txBody>
          <a:bodyPr anchor="ctr">
            <a:noAutofit/>
          </a:bodyPr>
          <a:lstStyle>
            <a:lvl1pPr marL="0" indent="0" algn="l" defTabSz="685730" rtl="0" eaLnBrk="1" latinLnBrk="0" hangingPunct="1">
              <a:spcBef>
                <a:spcPct val="0"/>
              </a:spcBef>
              <a:buNone/>
              <a:tabLst>
                <a:tab pos="176195" algn="l"/>
              </a:tabLst>
              <a:defRPr lang="en-US" sz="2100" b="1" i="0" dirty="0">
                <a:solidFill>
                  <a:schemeClr val="bg1"/>
                </a:solidFill>
                <a:latin typeface="Lato" charset="0"/>
                <a:ea typeface="Lato" charset="0"/>
                <a:cs typeface="Lato" charset="0"/>
              </a:defRPr>
            </a:lvl1pPr>
            <a:lvl2pPr marL="342865" indent="0" algn="ctr">
              <a:buNone/>
              <a:defRPr>
                <a:solidFill>
                  <a:schemeClr val="tx1">
                    <a:tint val="75000"/>
                  </a:schemeClr>
                </a:solidFill>
              </a:defRPr>
            </a:lvl2pPr>
            <a:lvl3pPr marL="685730" indent="0" algn="ctr">
              <a:buNone/>
              <a:defRPr>
                <a:solidFill>
                  <a:schemeClr val="tx1">
                    <a:tint val="75000"/>
                  </a:schemeClr>
                </a:solidFill>
              </a:defRPr>
            </a:lvl3pPr>
            <a:lvl4pPr marL="1028594" indent="0" algn="ctr">
              <a:buNone/>
              <a:defRPr>
                <a:solidFill>
                  <a:schemeClr val="tx1">
                    <a:tint val="75000"/>
                  </a:schemeClr>
                </a:solidFill>
              </a:defRPr>
            </a:lvl4pPr>
            <a:lvl5pPr marL="1371458" indent="0" algn="ctr">
              <a:buNone/>
              <a:defRPr>
                <a:solidFill>
                  <a:schemeClr val="tx1">
                    <a:tint val="75000"/>
                  </a:schemeClr>
                </a:solidFill>
              </a:defRPr>
            </a:lvl5pPr>
            <a:lvl6pPr marL="1714324" indent="0" algn="ctr">
              <a:buNone/>
              <a:defRPr>
                <a:solidFill>
                  <a:schemeClr val="tx1">
                    <a:tint val="75000"/>
                  </a:schemeClr>
                </a:solidFill>
              </a:defRPr>
            </a:lvl6pPr>
            <a:lvl7pPr marL="2057189" indent="0" algn="ctr">
              <a:buNone/>
              <a:defRPr>
                <a:solidFill>
                  <a:schemeClr val="tx1">
                    <a:tint val="75000"/>
                  </a:schemeClr>
                </a:solidFill>
              </a:defRPr>
            </a:lvl7pPr>
            <a:lvl8pPr marL="2400053" indent="0" algn="ctr">
              <a:buNone/>
              <a:defRPr>
                <a:solidFill>
                  <a:schemeClr val="tx1">
                    <a:tint val="75000"/>
                  </a:schemeClr>
                </a:solidFill>
              </a:defRPr>
            </a:lvl8pPr>
            <a:lvl9pPr marL="2742917" indent="0" algn="ctr">
              <a:buNone/>
              <a:defRPr>
                <a:solidFill>
                  <a:schemeClr val="tx1">
                    <a:tint val="75000"/>
                  </a:schemeClr>
                </a:solidFill>
              </a:defRPr>
            </a:lvl9pPr>
          </a:lstStyle>
          <a:p>
            <a:r>
              <a:rPr lang="en-US" dirty="0"/>
              <a:t>	Click to edit section subtitle style.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537" y="5355335"/>
            <a:ext cx="3773329" cy="1323482"/>
          </a:xfrm>
          <a:prstGeom prst="rect">
            <a:avLst/>
          </a:prstGeom>
        </p:spPr>
      </p:pic>
    </p:spTree>
    <p:extLst>
      <p:ext uri="{BB962C8B-B14F-4D97-AF65-F5344CB8AC3E}">
        <p14:creationId xmlns:p14="http://schemas.microsoft.com/office/powerpoint/2010/main" val="242419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382" y="5127"/>
            <a:ext cx="4200637" cy="3245947"/>
          </a:xfrm>
          <a:prstGeom prst="rect">
            <a:avLst/>
          </a:prstGeom>
        </p:spPr>
      </p:pic>
      <p:sp>
        <p:nvSpPr>
          <p:cNvPr id="8" name="Rectangle 10"/>
          <p:cNvSpPr/>
          <p:nvPr/>
        </p:nvSpPr>
        <p:spPr>
          <a:xfrm>
            <a:off x="0" y="2971801"/>
            <a:ext cx="12192000" cy="2232603"/>
          </a:xfrm>
          <a:prstGeom prst="rect">
            <a:avLst/>
          </a:prstGeom>
          <a:solidFill>
            <a:srgbClr val="45454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68573" tIns="34286" rIns="68573" bIns="34286" anchor="ctr"/>
          <a:lstStyle/>
          <a:p>
            <a:pPr algn="ctr"/>
            <a:endParaRPr lang="en-US" sz="4050"/>
          </a:p>
        </p:txBody>
      </p:sp>
      <p:sp>
        <p:nvSpPr>
          <p:cNvPr id="7" name="Rectangle 10"/>
          <p:cNvSpPr/>
          <p:nvPr/>
        </p:nvSpPr>
        <p:spPr>
          <a:xfrm>
            <a:off x="0" y="1905000"/>
            <a:ext cx="7391400" cy="17526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73" tIns="34286" rIns="68573" bIns="34286" anchor="ctr"/>
          <a:lstStyle/>
          <a:p>
            <a:pPr algn="ctr"/>
            <a:endParaRPr lang="en-US" sz="4050" b="0" cap="none" spc="0">
              <a:ln w="0"/>
              <a:solidFill>
                <a:schemeClr val="tx1"/>
              </a:solidFill>
              <a:effectLst>
                <a:outerShdw blurRad="38100" dist="19050" dir="2700000" algn="tl" rotWithShape="0">
                  <a:schemeClr val="dk1">
                    <a:alpha val="40000"/>
                  </a:schemeClr>
                </a:outerShdw>
              </a:effectLst>
            </a:endParaRPr>
          </a:p>
        </p:txBody>
      </p:sp>
      <p:sp>
        <p:nvSpPr>
          <p:cNvPr id="2" name="Title 1"/>
          <p:cNvSpPr>
            <a:spLocks noGrp="1"/>
          </p:cNvSpPr>
          <p:nvPr>
            <p:ph type="ctrTitle" hasCustomPrompt="1"/>
          </p:nvPr>
        </p:nvSpPr>
        <p:spPr>
          <a:xfrm>
            <a:off x="609601" y="3784475"/>
            <a:ext cx="9245600" cy="1241423"/>
          </a:xfrm>
        </p:spPr>
        <p:txBody>
          <a:bodyPr anchor="ctr"/>
          <a:lstStyle>
            <a:lvl1pPr algn="l">
              <a:tabLst>
                <a:tab pos="176195" algn="l"/>
              </a:tabLst>
              <a:defRPr lang="en-US" dirty="0">
                <a:solidFill>
                  <a:schemeClr val="bg1"/>
                </a:solidFill>
              </a:defRPr>
            </a:lvl1pPr>
          </a:lstStyle>
          <a:p>
            <a:r>
              <a:rPr lang="en-US" dirty="0"/>
              <a:t>	Click to edit section title.</a:t>
            </a:r>
          </a:p>
        </p:txBody>
      </p:sp>
      <p:sp>
        <p:nvSpPr>
          <p:cNvPr id="3" name="Subtitle 2"/>
          <p:cNvSpPr>
            <a:spLocks noGrp="1"/>
          </p:cNvSpPr>
          <p:nvPr>
            <p:ph type="subTitle" idx="1" hasCustomPrompt="1"/>
          </p:nvPr>
        </p:nvSpPr>
        <p:spPr>
          <a:xfrm>
            <a:off x="304800" y="2372350"/>
            <a:ext cx="6019800" cy="828050"/>
          </a:xfrm>
        </p:spPr>
        <p:txBody>
          <a:bodyPr anchor="ctr">
            <a:noAutofit/>
          </a:bodyPr>
          <a:lstStyle>
            <a:lvl1pPr marL="0" indent="0" algn="l" defTabSz="685730" rtl="0" eaLnBrk="1" latinLnBrk="0" hangingPunct="1">
              <a:spcBef>
                <a:spcPct val="0"/>
              </a:spcBef>
              <a:buNone/>
              <a:tabLst>
                <a:tab pos="176195" algn="l"/>
              </a:tabLst>
              <a:defRPr lang="en-US" sz="2100" b="1" i="0" dirty="0">
                <a:solidFill>
                  <a:schemeClr val="bg1"/>
                </a:solidFill>
                <a:latin typeface="Lato" charset="0"/>
                <a:ea typeface="Lato" charset="0"/>
                <a:cs typeface="Lato" charset="0"/>
              </a:defRPr>
            </a:lvl1pPr>
            <a:lvl2pPr marL="342865" indent="0" algn="ctr">
              <a:buNone/>
              <a:defRPr>
                <a:solidFill>
                  <a:schemeClr val="tx1">
                    <a:tint val="75000"/>
                  </a:schemeClr>
                </a:solidFill>
              </a:defRPr>
            </a:lvl2pPr>
            <a:lvl3pPr marL="685730" indent="0" algn="ctr">
              <a:buNone/>
              <a:defRPr>
                <a:solidFill>
                  <a:schemeClr val="tx1">
                    <a:tint val="75000"/>
                  </a:schemeClr>
                </a:solidFill>
              </a:defRPr>
            </a:lvl3pPr>
            <a:lvl4pPr marL="1028594" indent="0" algn="ctr">
              <a:buNone/>
              <a:defRPr>
                <a:solidFill>
                  <a:schemeClr val="tx1">
                    <a:tint val="75000"/>
                  </a:schemeClr>
                </a:solidFill>
              </a:defRPr>
            </a:lvl4pPr>
            <a:lvl5pPr marL="1371458" indent="0" algn="ctr">
              <a:buNone/>
              <a:defRPr>
                <a:solidFill>
                  <a:schemeClr val="tx1">
                    <a:tint val="75000"/>
                  </a:schemeClr>
                </a:solidFill>
              </a:defRPr>
            </a:lvl5pPr>
            <a:lvl6pPr marL="1714324" indent="0" algn="ctr">
              <a:buNone/>
              <a:defRPr>
                <a:solidFill>
                  <a:schemeClr val="tx1">
                    <a:tint val="75000"/>
                  </a:schemeClr>
                </a:solidFill>
              </a:defRPr>
            </a:lvl6pPr>
            <a:lvl7pPr marL="2057189" indent="0" algn="ctr">
              <a:buNone/>
              <a:defRPr>
                <a:solidFill>
                  <a:schemeClr val="tx1">
                    <a:tint val="75000"/>
                  </a:schemeClr>
                </a:solidFill>
              </a:defRPr>
            </a:lvl7pPr>
            <a:lvl8pPr marL="2400053" indent="0" algn="ctr">
              <a:buNone/>
              <a:defRPr>
                <a:solidFill>
                  <a:schemeClr val="tx1">
                    <a:tint val="75000"/>
                  </a:schemeClr>
                </a:solidFill>
              </a:defRPr>
            </a:lvl8pPr>
            <a:lvl9pPr marL="2742917" indent="0" algn="ctr">
              <a:buNone/>
              <a:defRPr>
                <a:solidFill>
                  <a:schemeClr val="tx1">
                    <a:tint val="75000"/>
                  </a:schemeClr>
                </a:solidFill>
              </a:defRPr>
            </a:lvl9pPr>
          </a:lstStyle>
          <a:p>
            <a:r>
              <a:rPr lang="en-US" dirty="0"/>
              <a:t>	Click to edit section subtitle style.</a:t>
            </a:r>
          </a:p>
        </p:txBody>
      </p:sp>
    </p:spTree>
    <p:extLst>
      <p:ext uri="{BB962C8B-B14F-4D97-AF65-F5344CB8AC3E}">
        <p14:creationId xmlns:p14="http://schemas.microsoft.com/office/powerpoint/2010/main" val="33955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0464800" cy="1143000"/>
          </a:xfrm>
        </p:spPr>
        <p:txBody>
          <a:bodyPr>
            <a:noAutofit/>
          </a:bodyPr>
          <a:lstStyle>
            <a:lvl1pPr>
              <a:defRPr lang="en-US" sz="3000" b="1" i="0" kern="1200" dirty="0" smtClean="0">
                <a:solidFill>
                  <a:schemeClr val="tx1"/>
                </a:solidFill>
                <a:latin typeface="Lato Black" charset="0"/>
                <a:ea typeface="Lato Black" charset="0"/>
                <a:cs typeface="Lato Black" charset="0"/>
              </a:defRPr>
            </a:lvl1pPr>
          </a:lstStyle>
          <a:p>
            <a:r>
              <a:rPr lang="en-US"/>
              <a:t>Click to edit Master title style</a:t>
            </a:r>
            <a:endParaRPr lang="en-US" dirty="0"/>
          </a:p>
        </p:txBody>
      </p:sp>
      <p:sp>
        <p:nvSpPr>
          <p:cNvPr id="3" name="Content Placeholder 2"/>
          <p:cNvSpPr>
            <a:spLocks noGrp="1"/>
          </p:cNvSpPr>
          <p:nvPr>
            <p:ph idx="1"/>
          </p:nvPr>
        </p:nvSpPr>
        <p:spPr>
          <a:xfrm>
            <a:off x="406400" y="1600203"/>
            <a:ext cx="10464800" cy="4525963"/>
          </a:xfrm>
        </p:spPr>
        <p:txBody>
          <a:bodyPr/>
          <a:lstStyle>
            <a:lvl1pPr>
              <a:buClr>
                <a:schemeClr val="accent3"/>
              </a:buClr>
              <a:buFont typeface="Wingdings" pitchFamily="2" charset="2"/>
              <a:buChar char="l"/>
              <a:defRPr b="0" i="0">
                <a:latin typeface="Lato" charset="0"/>
                <a:ea typeface="Lato" charset="0"/>
                <a:cs typeface="Lato" charset="0"/>
              </a:defRPr>
            </a:lvl1pPr>
            <a:lvl2pPr>
              <a:buClr>
                <a:schemeClr val="accent3"/>
              </a:buClr>
              <a:buFont typeface="Courier New" pitchFamily="49" charset="0"/>
              <a:buChar char="o"/>
              <a:defRPr b="0" i="0">
                <a:latin typeface="Lato" charset="0"/>
                <a:ea typeface="Lato" charset="0"/>
                <a:cs typeface="Lato" charset="0"/>
              </a:defRPr>
            </a:lvl2pPr>
            <a:lvl3pPr>
              <a:buClr>
                <a:schemeClr val="accent3"/>
              </a:buClr>
              <a:defRPr b="0" i="0">
                <a:latin typeface="Lato" charset="0"/>
                <a:ea typeface="Lato" charset="0"/>
                <a:cs typeface="Lato" charset="0"/>
              </a:defRPr>
            </a:lvl3pPr>
            <a:lvl4pPr>
              <a:buClr>
                <a:srgbClr val="25717E"/>
              </a:buClr>
              <a:defRPr>
                <a:latin typeface="Arial" pitchFamily="34" charset="0"/>
                <a:cs typeface="Arial" pitchFamily="34" charset="0"/>
              </a:defRPr>
            </a:lvl4pPr>
            <a:lvl5pPr>
              <a:buClr>
                <a:srgbClr val="25717E"/>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6" name="Rectangle 5"/>
          <p:cNvSpPr/>
          <p:nvPr/>
        </p:nvSpPr>
        <p:spPr>
          <a:xfrm>
            <a:off x="11074400" y="0"/>
            <a:ext cx="1117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156610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4406904"/>
            <a:ext cx="9956800" cy="1362075"/>
          </a:xfrm>
        </p:spPr>
        <p:txBody>
          <a:bodyPr anchor="t"/>
          <a:lstStyle>
            <a:lvl1pPr algn="l">
              <a:defRPr sz="3300" b="1" i="0" cap="none" baseline="0">
                <a:latin typeface="Lato Black" charset="0"/>
                <a:ea typeface="Lato Black" charset="0"/>
                <a:cs typeface="Lato Black" charset="0"/>
              </a:defRPr>
            </a:lvl1pPr>
          </a:lstStyle>
          <a:p>
            <a:r>
              <a:rPr lang="en-US" dirty="0"/>
              <a:t>Master Section Title</a:t>
            </a:r>
          </a:p>
        </p:txBody>
      </p:sp>
      <p:sp>
        <p:nvSpPr>
          <p:cNvPr id="3" name="Text Placeholder 2"/>
          <p:cNvSpPr>
            <a:spLocks noGrp="1"/>
          </p:cNvSpPr>
          <p:nvPr>
            <p:ph type="body" idx="1"/>
          </p:nvPr>
        </p:nvSpPr>
        <p:spPr>
          <a:xfrm>
            <a:off x="711200" y="2906713"/>
            <a:ext cx="9956800" cy="1500187"/>
          </a:xfrm>
        </p:spPr>
        <p:txBody>
          <a:bodyPr anchor="b">
            <a:normAutofit/>
          </a:bodyPr>
          <a:lstStyle>
            <a:lvl1pPr marL="0" indent="0">
              <a:buNone/>
              <a:defRPr sz="2100" b="0" i="0">
                <a:solidFill>
                  <a:schemeClr val="accent5"/>
                </a:solidFill>
                <a:latin typeface="Lato" charset="0"/>
                <a:ea typeface="Lato" charset="0"/>
                <a:cs typeface="Lato" charset="0"/>
              </a:defRPr>
            </a:lvl1pPr>
            <a:lvl2pPr marL="342865" indent="0">
              <a:buNone/>
              <a:defRPr sz="1350">
                <a:solidFill>
                  <a:schemeClr val="tx1">
                    <a:tint val="75000"/>
                  </a:schemeClr>
                </a:solidFill>
              </a:defRPr>
            </a:lvl2pPr>
            <a:lvl3pPr marL="685730" indent="0">
              <a:buNone/>
              <a:defRPr sz="1200">
                <a:solidFill>
                  <a:schemeClr val="tx1">
                    <a:tint val="75000"/>
                  </a:schemeClr>
                </a:solidFill>
              </a:defRPr>
            </a:lvl3pPr>
            <a:lvl4pPr marL="1028594" indent="0">
              <a:buNone/>
              <a:defRPr sz="1050">
                <a:solidFill>
                  <a:schemeClr val="tx1">
                    <a:tint val="75000"/>
                  </a:schemeClr>
                </a:solidFill>
              </a:defRPr>
            </a:lvl4pPr>
            <a:lvl5pPr marL="1371458" indent="0">
              <a:buNone/>
              <a:defRPr sz="1050">
                <a:solidFill>
                  <a:schemeClr val="tx1">
                    <a:tint val="75000"/>
                  </a:schemeClr>
                </a:solidFill>
              </a:defRPr>
            </a:lvl5pPr>
            <a:lvl6pPr marL="1714324" indent="0">
              <a:buNone/>
              <a:defRPr sz="1050">
                <a:solidFill>
                  <a:schemeClr val="tx1">
                    <a:tint val="75000"/>
                  </a:schemeClr>
                </a:solidFill>
              </a:defRPr>
            </a:lvl6pPr>
            <a:lvl7pPr marL="2057189" indent="0">
              <a:buNone/>
              <a:defRPr sz="1050">
                <a:solidFill>
                  <a:schemeClr val="tx1">
                    <a:tint val="75000"/>
                  </a:schemeClr>
                </a:solidFill>
              </a:defRPr>
            </a:lvl7pPr>
            <a:lvl8pPr marL="2400053" indent="0">
              <a:buNone/>
              <a:defRPr sz="1050">
                <a:solidFill>
                  <a:schemeClr val="tx1">
                    <a:tint val="75000"/>
                  </a:schemeClr>
                </a:solidFill>
              </a:defRPr>
            </a:lvl8pPr>
            <a:lvl9pPr marL="2742917" indent="0">
              <a:buNone/>
              <a:defRPr sz="1050">
                <a:solidFill>
                  <a:schemeClr val="tx1">
                    <a:tint val="75000"/>
                  </a:schemeClr>
                </a:solidFill>
              </a:defRPr>
            </a:lvl9pPr>
          </a:lstStyle>
          <a:p>
            <a:pPr lvl="0"/>
            <a:r>
              <a:rPr lang="en-US"/>
              <a:t>Click to edit Master text styles</a:t>
            </a:r>
          </a:p>
        </p:txBody>
      </p:sp>
      <p:sp>
        <p:nvSpPr>
          <p:cNvPr id="5" name="Rectangle 4"/>
          <p:cNvSpPr/>
          <p:nvPr/>
        </p:nvSpPr>
        <p:spPr>
          <a:xfrm>
            <a:off x="11074400" y="0"/>
            <a:ext cx="1117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350358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000" b="1" i="0" kern="1200" cap="none" baseline="0" dirty="0" smtClean="0">
                <a:solidFill>
                  <a:schemeClr val="tx1"/>
                </a:solidFill>
                <a:latin typeface="Lato Black" charset="0"/>
                <a:ea typeface="Lato Black" charset="0"/>
                <a:cs typeface="Lato Black"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normAutofit/>
          </a:bodyPr>
          <a:lstStyle>
            <a:lvl1pPr>
              <a:buClr>
                <a:schemeClr val="accent3"/>
              </a:buClr>
              <a:buFont typeface="Wingdings" pitchFamily="2" charset="2"/>
              <a:buChar char="l"/>
              <a:defRPr sz="1800" b="0" i="0">
                <a:latin typeface="Lato" charset="0"/>
                <a:ea typeface="Lato" charset="0"/>
                <a:cs typeface="Lato" charset="0"/>
              </a:defRPr>
            </a:lvl1pPr>
            <a:lvl2pPr>
              <a:buClr>
                <a:schemeClr val="accent3"/>
              </a:buClr>
              <a:buFont typeface="Courier New" pitchFamily="49" charset="0"/>
              <a:buChar char="o"/>
              <a:defRPr sz="1800" b="0" i="0">
                <a:latin typeface="Lato" charset="0"/>
                <a:ea typeface="Lato" charset="0"/>
                <a:cs typeface="Lato" charset="0"/>
              </a:defRPr>
            </a:lvl2pPr>
            <a:lvl3pPr>
              <a:buClr>
                <a:schemeClr val="accent3"/>
              </a:buClr>
              <a:defRPr sz="1800" b="0" i="0">
                <a:latin typeface="Lato" charset="0"/>
                <a:ea typeface="Lato" charset="0"/>
                <a:cs typeface="Lato" charset="0"/>
              </a:defRPr>
            </a:lvl3pPr>
            <a:lvl4pPr>
              <a:buClr>
                <a:srgbClr val="25717E"/>
              </a:buClr>
              <a:defRPr sz="1800">
                <a:latin typeface="Arial" pitchFamily="34" charset="0"/>
                <a:cs typeface="Arial" pitchFamily="34" charset="0"/>
              </a:defRPr>
            </a:lvl4pPr>
            <a:lvl5pPr>
              <a:buClr>
                <a:srgbClr val="25717E"/>
              </a:buClr>
              <a:defRPr sz="18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600203"/>
            <a:ext cx="5384800" cy="4525963"/>
          </a:xfrm>
        </p:spPr>
        <p:txBody>
          <a:bodyPr>
            <a:normAutofit/>
          </a:bodyPr>
          <a:lstStyle>
            <a:lvl1pPr algn="l" defTabSz="685730" rtl="0" eaLnBrk="1" latinLnBrk="0" hangingPunct="1">
              <a:spcBef>
                <a:spcPct val="20000"/>
              </a:spcBef>
              <a:buClr>
                <a:schemeClr val="accent3"/>
              </a:buClr>
              <a:buFont typeface="Wingdings" pitchFamily="2" charset="2"/>
              <a:buChar char="l"/>
              <a:defRPr lang="en-US" sz="1800" b="0" i="0" kern="1200" dirty="0" smtClean="0">
                <a:solidFill>
                  <a:schemeClr val="tx1"/>
                </a:solidFill>
                <a:latin typeface="Lato" charset="0"/>
                <a:ea typeface="Lato" charset="0"/>
                <a:cs typeface="Lato" charset="0"/>
              </a:defRPr>
            </a:lvl1pPr>
            <a:lvl2pPr algn="l" defTabSz="685730" rtl="0" eaLnBrk="1" latinLnBrk="0" hangingPunct="1">
              <a:spcBef>
                <a:spcPct val="20000"/>
              </a:spcBef>
              <a:buClr>
                <a:schemeClr val="accent3"/>
              </a:buClr>
              <a:buFont typeface="Courier New" pitchFamily="49" charset="0"/>
              <a:buChar char="o"/>
              <a:defRPr lang="en-US" sz="1800" b="0" i="0" kern="1200" dirty="0" smtClean="0">
                <a:solidFill>
                  <a:schemeClr val="tx1"/>
                </a:solidFill>
                <a:latin typeface="Lato" charset="0"/>
                <a:ea typeface="Lato" charset="0"/>
                <a:cs typeface="Lato" charset="0"/>
              </a:defRPr>
            </a:lvl2pPr>
            <a:lvl3pPr algn="l" defTabSz="685730" rtl="0" eaLnBrk="1" latinLnBrk="0" hangingPunct="1">
              <a:spcBef>
                <a:spcPct val="20000"/>
              </a:spcBef>
              <a:buClr>
                <a:schemeClr val="accent3"/>
              </a:buClr>
              <a:buFont typeface="Arial" pitchFamily="34" charset="0"/>
              <a:defRPr lang="en-US" sz="1800" b="0" i="0" kern="1200" dirty="0" smtClean="0">
                <a:solidFill>
                  <a:schemeClr val="tx1"/>
                </a:solidFill>
                <a:latin typeface="Lato" charset="0"/>
                <a:ea typeface="Lato" charset="0"/>
                <a:cs typeface="Lato" charset="0"/>
              </a:defRPr>
            </a:lvl3pPr>
            <a:lvl4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4pPr>
            <a:lvl5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6" name="Rectangle 5"/>
          <p:cNvSpPr/>
          <p:nvPr/>
        </p:nvSpPr>
        <p:spPr>
          <a:xfrm>
            <a:off x="11966223"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123523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lvl1pPr>
              <a:defRPr lang="en-US" sz="3000" b="1" i="0" kern="1200" cap="none" baseline="0" dirty="0" smtClean="0">
                <a:solidFill>
                  <a:schemeClr val="bg1"/>
                </a:solidFill>
                <a:latin typeface="Lato Black" charset="0"/>
                <a:ea typeface="Lato Black" charset="0"/>
                <a:cs typeface="Lato Black"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normAutofit/>
          </a:bodyPr>
          <a:lstStyle>
            <a:lvl1pPr>
              <a:buClr>
                <a:schemeClr val="accent3"/>
              </a:buClr>
              <a:buFont typeface="Wingdings" pitchFamily="2" charset="2"/>
              <a:buChar char="l"/>
              <a:defRPr sz="1800" b="0" i="0">
                <a:latin typeface="Lato" charset="0"/>
                <a:ea typeface="Lato" charset="0"/>
                <a:cs typeface="Lato" charset="0"/>
              </a:defRPr>
            </a:lvl1pPr>
            <a:lvl2pPr>
              <a:buClr>
                <a:schemeClr val="accent3"/>
              </a:buClr>
              <a:buFont typeface="Courier New" pitchFamily="49" charset="0"/>
              <a:buChar char="o"/>
              <a:defRPr sz="1800" b="0" i="0">
                <a:latin typeface="Lato" charset="0"/>
                <a:ea typeface="Lato" charset="0"/>
                <a:cs typeface="Lato" charset="0"/>
              </a:defRPr>
            </a:lvl2pPr>
            <a:lvl3pPr>
              <a:buClr>
                <a:schemeClr val="accent3"/>
              </a:buClr>
              <a:defRPr sz="1800" b="0" i="0">
                <a:latin typeface="Lato" charset="0"/>
                <a:ea typeface="Lato" charset="0"/>
                <a:cs typeface="Lato" charset="0"/>
              </a:defRPr>
            </a:lvl3pPr>
            <a:lvl4pPr>
              <a:buClr>
                <a:srgbClr val="25717E"/>
              </a:buClr>
              <a:defRPr sz="1800">
                <a:latin typeface="Arial" pitchFamily="34" charset="0"/>
                <a:cs typeface="Arial" pitchFamily="34" charset="0"/>
              </a:defRPr>
            </a:lvl4pPr>
            <a:lvl5pPr>
              <a:buClr>
                <a:srgbClr val="25717E"/>
              </a:buClr>
              <a:defRPr sz="18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600203"/>
            <a:ext cx="5384800" cy="4525963"/>
          </a:xfrm>
        </p:spPr>
        <p:txBody>
          <a:bodyPr>
            <a:normAutofit/>
          </a:bodyPr>
          <a:lstStyle>
            <a:lvl1pPr algn="l" defTabSz="685730" rtl="0" eaLnBrk="1" latinLnBrk="0" hangingPunct="1">
              <a:spcBef>
                <a:spcPct val="20000"/>
              </a:spcBef>
              <a:buClr>
                <a:schemeClr val="accent3"/>
              </a:buClr>
              <a:buFont typeface="Wingdings" pitchFamily="2" charset="2"/>
              <a:buChar char="l"/>
              <a:defRPr lang="en-US" sz="1800" b="0" i="0" kern="1200" dirty="0" smtClean="0">
                <a:solidFill>
                  <a:schemeClr val="tx1"/>
                </a:solidFill>
                <a:latin typeface="Lato" charset="0"/>
                <a:ea typeface="Lato" charset="0"/>
                <a:cs typeface="Lato" charset="0"/>
              </a:defRPr>
            </a:lvl1pPr>
            <a:lvl2pPr algn="l" defTabSz="685730" rtl="0" eaLnBrk="1" latinLnBrk="0" hangingPunct="1">
              <a:spcBef>
                <a:spcPct val="20000"/>
              </a:spcBef>
              <a:buClr>
                <a:schemeClr val="accent3"/>
              </a:buClr>
              <a:buFont typeface="Courier New" pitchFamily="49" charset="0"/>
              <a:buChar char="o"/>
              <a:defRPr lang="en-US" sz="1800" b="0" i="0" kern="1200" dirty="0" smtClean="0">
                <a:solidFill>
                  <a:schemeClr val="tx1"/>
                </a:solidFill>
                <a:latin typeface="Lato" charset="0"/>
                <a:ea typeface="Lato" charset="0"/>
                <a:cs typeface="Lato" charset="0"/>
              </a:defRPr>
            </a:lvl2pPr>
            <a:lvl3pPr algn="l" defTabSz="685730" rtl="0" eaLnBrk="1" latinLnBrk="0" hangingPunct="1">
              <a:spcBef>
                <a:spcPct val="20000"/>
              </a:spcBef>
              <a:buClr>
                <a:schemeClr val="accent3"/>
              </a:buClr>
              <a:buFont typeface="Arial" pitchFamily="34" charset="0"/>
              <a:defRPr lang="en-US" sz="1800" b="0" i="0" kern="1200" dirty="0" smtClean="0">
                <a:solidFill>
                  <a:schemeClr val="tx1"/>
                </a:solidFill>
                <a:latin typeface="Lato" charset="0"/>
                <a:ea typeface="Lato" charset="0"/>
                <a:cs typeface="Lato" charset="0"/>
              </a:defRPr>
            </a:lvl3pPr>
            <a:lvl4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4pPr>
            <a:lvl5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6" name="Rectangle 5"/>
          <p:cNvSpPr/>
          <p:nvPr/>
        </p:nvSpPr>
        <p:spPr>
          <a:xfrm>
            <a:off x="1198880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258727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685730" rtl="0" eaLnBrk="1" latinLnBrk="0" hangingPunct="1">
              <a:spcBef>
                <a:spcPct val="0"/>
              </a:spcBef>
              <a:buNone/>
              <a:defRPr lang="en-US" sz="3000" b="1" i="0" kern="1200" cap="none" baseline="0" dirty="0" smtClean="0">
                <a:solidFill>
                  <a:schemeClr val="tx1"/>
                </a:solidFill>
                <a:latin typeface="Lato Black" charset="0"/>
                <a:ea typeface="Lato Black" charset="0"/>
                <a:cs typeface="Lato Black"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2209803"/>
            <a:ext cx="5384800" cy="3687763"/>
          </a:xfrm>
        </p:spPr>
        <p:txBody>
          <a:bodyPr>
            <a:normAutofit/>
          </a:bodyPr>
          <a:lstStyle>
            <a:lvl1pPr>
              <a:buClr>
                <a:schemeClr val="accent3"/>
              </a:buClr>
              <a:buFont typeface="Wingdings" pitchFamily="2" charset="2"/>
              <a:buChar char="l"/>
              <a:defRPr sz="1800" b="0" i="0">
                <a:latin typeface="Lato" charset="0"/>
                <a:ea typeface="Lato" charset="0"/>
                <a:cs typeface="Lato" charset="0"/>
              </a:defRPr>
            </a:lvl1pPr>
            <a:lvl2pPr>
              <a:buClr>
                <a:schemeClr val="accent3"/>
              </a:buClr>
              <a:buFont typeface="Courier New" pitchFamily="49" charset="0"/>
              <a:buChar char="o"/>
              <a:defRPr sz="1800" b="0" i="0">
                <a:latin typeface="Lato" charset="0"/>
                <a:ea typeface="Lato" charset="0"/>
                <a:cs typeface="Lato" charset="0"/>
              </a:defRPr>
            </a:lvl2pPr>
            <a:lvl3pPr>
              <a:buClr>
                <a:schemeClr val="accent3"/>
              </a:buClr>
              <a:defRPr sz="1800" b="0" i="0">
                <a:latin typeface="Lato" charset="0"/>
                <a:ea typeface="Lato" charset="0"/>
                <a:cs typeface="Lato" charset="0"/>
              </a:defRPr>
            </a:lvl3pPr>
            <a:lvl4pPr>
              <a:buClr>
                <a:srgbClr val="25717E"/>
              </a:buClr>
              <a:defRPr sz="1800">
                <a:latin typeface="Arial" pitchFamily="34" charset="0"/>
                <a:cs typeface="Arial" pitchFamily="34" charset="0"/>
              </a:defRPr>
            </a:lvl4pPr>
            <a:lvl5pPr>
              <a:buClr>
                <a:srgbClr val="25717E"/>
              </a:buClr>
              <a:defRPr sz="18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2209803"/>
            <a:ext cx="5384800" cy="3687763"/>
          </a:xfrm>
        </p:spPr>
        <p:txBody>
          <a:bodyPr>
            <a:normAutofit/>
          </a:bodyPr>
          <a:lstStyle>
            <a:lvl1pPr algn="l" defTabSz="685730" rtl="0" eaLnBrk="1" latinLnBrk="0" hangingPunct="1">
              <a:spcBef>
                <a:spcPct val="20000"/>
              </a:spcBef>
              <a:buClr>
                <a:schemeClr val="accent3"/>
              </a:buClr>
              <a:buFont typeface="Wingdings" pitchFamily="2" charset="2"/>
              <a:buChar char="l"/>
              <a:defRPr lang="en-US" sz="1800" b="0" i="0" kern="1200" dirty="0" smtClean="0">
                <a:solidFill>
                  <a:schemeClr val="tx1"/>
                </a:solidFill>
                <a:latin typeface="Lato" charset="0"/>
                <a:ea typeface="Lato" charset="0"/>
                <a:cs typeface="Lato" charset="0"/>
              </a:defRPr>
            </a:lvl1pPr>
            <a:lvl2pPr algn="l" defTabSz="685730" rtl="0" eaLnBrk="1" latinLnBrk="0" hangingPunct="1">
              <a:spcBef>
                <a:spcPct val="20000"/>
              </a:spcBef>
              <a:buClr>
                <a:schemeClr val="accent3"/>
              </a:buClr>
              <a:buFont typeface="Courier New" pitchFamily="49" charset="0"/>
              <a:buChar char="o"/>
              <a:defRPr lang="en-US" sz="1800" b="0" i="0" kern="1200" dirty="0" smtClean="0">
                <a:solidFill>
                  <a:schemeClr val="tx1"/>
                </a:solidFill>
                <a:latin typeface="Lato" charset="0"/>
                <a:ea typeface="Lato" charset="0"/>
                <a:cs typeface="Lato" charset="0"/>
              </a:defRPr>
            </a:lvl2pPr>
            <a:lvl3pPr algn="l" defTabSz="685730" rtl="0" eaLnBrk="1" latinLnBrk="0" hangingPunct="1">
              <a:spcBef>
                <a:spcPct val="20000"/>
              </a:spcBef>
              <a:buClr>
                <a:schemeClr val="accent3"/>
              </a:buClr>
              <a:buFont typeface="Arial" pitchFamily="34" charset="0"/>
              <a:defRPr lang="en-US" sz="1800" b="0" i="0" kern="1200" dirty="0" smtClean="0">
                <a:solidFill>
                  <a:schemeClr val="tx1"/>
                </a:solidFill>
                <a:latin typeface="Lato" charset="0"/>
                <a:ea typeface="Lato" charset="0"/>
                <a:cs typeface="Lato" charset="0"/>
              </a:defRPr>
            </a:lvl3pPr>
            <a:lvl4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4pPr>
            <a:lvl5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8" name="Text Placeholder 2"/>
          <p:cNvSpPr>
            <a:spLocks noGrp="1"/>
          </p:cNvSpPr>
          <p:nvPr>
            <p:ph type="body" idx="13" hasCustomPrompt="1"/>
          </p:nvPr>
        </p:nvSpPr>
        <p:spPr>
          <a:xfrm>
            <a:off x="609600" y="1535113"/>
            <a:ext cx="5386917" cy="639762"/>
          </a:xfrm>
        </p:spPr>
        <p:txBody>
          <a:bodyPr anchor="b">
            <a:noAutofit/>
          </a:bodyPr>
          <a:lstStyle>
            <a:lvl1pPr marL="0" indent="0">
              <a:buNone/>
              <a:defRPr sz="2100" b="1" i="0">
                <a:solidFill>
                  <a:schemeClr val="tx2"/>
                </a:solidFill>
                <a:latin typeface="Lato" charset="0"/>
                <a:ea typeface="Lato" charset="0"/>
                <a:cs typeface="Lato" charset="0"/>
              </a:defRPr>
            </a:lvl1pPr>
            <a:lvl2pPr marL="342865" indent="0">
              <a:buNone/>
              <a:defRPr sz="1500" b="1"/>
            </a:lvl2pPr>
            <a:lvl3pPr marL="685730" indent="0">
              <a:buNone/>
              <a:defRPr sz="1350" b="1"/>
            </a:lvl3pPr>
            <a:lvl4pPr marL="1028594" indent="0">
              <a:buNone/>
              <a:defRPr sz="1200" b="1"/>
            </a:lvl4pPr>
            <a:lvl5pPr marL="1371458" indent="0">
              <a:buNone/>
              <a:defRPr sz="1200" b="1"/>
            </a:lvl5pPr>
            <a:lvl6pPr marL="1714324" indent="0">
              <a:buNone/>
              <a:defRPr sz="1200" b="1"/>
            </a:lvl6pPr>
            <a:lvl7pPr marL="2057189" indent="0">
              <a:buNone/>
              <a:defRPr sz="1200" b="1"/>
            </a:lvl7pPr>
            <a:lvl8pPr marL="2400053" indent="0">
              <a:buNone/>
              <a:defRPr sz="1200" b="1"/>
            </a:lvl8pPr>
            <a:lvl9pPr marL="2742917" indent="0">
              <a:buNone/>
              <a:defRPr sz="1200" b="1"/>
            </a:lvl9pPr>
          </a:lstStyle>
          <a:p>
            <a:pPr lvl="0"/>
            <a:r>
              <a:rPr lang="en-US" dirty="0"/>
              <a:t>subheading</a:t>
            </a:r>
          </a:p>
        </p:txBody>
      </p:sp>
      <p:sp>
        <p:nvSpPr>
          <p:cNvPr id="9" name="Text Placeholder 4"/>
          <p:cNvSpPr>
            <a:spLocks noGrp="1"/>
          </p:cNvSpPr>
          <p:nvPr>
            <p:ph type="body" sz="quarter" idx="3" hasCustomPrompt="1"/>
          </p:nvPr>
        </p:nvSpPr>
        <p:spPr>
          <a:xfrm>
            <a:off x="6193369" y="1535113"/>
            <a:ext cx="5389033" cy="639762"/>
          </a:xfrm>
        </p:spPr>
        <p:txBody>
          <a:bodyPr anchor="b">
            <a:noAutofit/>
          </a:bodyPr>
          <a:lstStyle>
            <a:lvl1pPr marL="0" indent="0">
              <a:buNone/>
              <a:defRPr lang="en-US" sz="2100" b="1" i="0" kern="1200" dirty="0" smtClean="0">
                <a:solidFill>
                  <a:schemeClr val="tx2"/>
                </a:solidFill>
                <a:latin typeface="Lato" charset="0"/>
                <a:ea typeface="Lato" charset="0"/>
                <a:cs typeface="Lato" charset="0"/>
              </a:defRPr>
            </a:lvl1pPr>
            <a:lvl2pPr marL="342865" indent="0">
              <a:buNone/>
              <a:defRPr sz="1500" b="1"/>
            </a:lvl2pPr>
            <a:lvl3pPr marL="685730" indent="0">
              <a:buNone/>
              <a:defRPr sz="1350" b="1"/>
            </a:lvl3pPr>
            <a:lvl4pPr marL="1028594" indent="0">
              <a:buNone/>
              <a:defRPr sz="1200" b="1"/>
            </a:lvl4pPr>
            <a:lvl5pPr marL="1371458" indent="0">
              <a:buNone/>
              <a:defRPr sz="1200" b="1"/>
            </a:lvl5pPr>
            <a:lvl6pPr marL="1714324" indent="0">
              <a:buNone/>
              <a:defRPr sz="1200" b="1"/>
            </a:lvl6pPr>
            <a:lvl7pPr marL="2057189" indent="0">
              <a:buNone/>
              <a:defRPr sz="1200" b="1"/>
            </a:lvl7pPr>
            <a:lvl8pPr marL="2400053" indent="0">
              <a:buNone/>
              <a:defRPr sz="1200" b="1"/>
            </a:lvl8pPr>
            <a:lvl9pPr marL="2742917" indent="0">
              <a:buNone/>
              <a:defRPr sz="1200" b="1"/>
            </a:lvl9pPr>
          </a:lstStyle>
          <a:p>
            <a:pPr marL="0" lvl="0" indent="0" algn="l" defTabSz="685730" rtl="0" eaLnBrk="1" latinLnBrk="0" hangingPunct="1">
              <a:spcBef>
                <a:spcPct val="20000"/>
              </a:spcBef>
              <a:buFont typeface="Arial" pitchFamily="34" charset="0"/>
              <a:buNone/>
            </a:pPr>
            <a:r>
              <a:rPr lang="en-US" dirty="0"/>
              <a:t>subheading</a:t>
            </a:r>
          </a:p>
        </p:txBody>
      </p:sp>
      <p:sp>
        <p:nvSpPr>
          <p:cNvPr id="10" name="Rectangle 9"/>
          <p:cNvSpPr/>
          <p:nvPr/>
        </p:nvSpPr>
        <p:spPr>
          <a:xfrm>
            <a:off x="1198880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126047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65000"/>
              <a:lumOff val="35000"/>
            </a:schemeClr>
          </a:solidFill>
        </p:spPr>
        <p:txBody>
          <a:bodyPr>
            <a:normAutofit/>
          </a:bodyPr>
          <a:lstStyle>
            <a:lvl1pPr algn="l" defTabSz="685730" rtl="0" eaLnBrk="1" latinLnBrk="0" hangingPunct="1">
              <a:spcBef>
                <a:spcPct val="0"/>
              </a:spcBef>
              <a:buNone/>
              <a:defRPr lang="en-US" sz="3000" b="1" i="0" kern="1200" cap="none" baseline="0" dirty="0" smtClean="0">
                <a:solidFill>
                  <a:schemeClr val="bg1"/>
                </a:solidFill>
                <a:latin typeface="Lato Black" charset="0"/>
                <a:ea typeface="Lato Black" charset="0"/>
                <a:cs typeface="Lato Black"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2209803"/>
            <a:ext cx="5384800" cy="3687763"/>
          </a:xfrm>
        </p:spPr>
        <p:txBody>
          <a:bodyPr>
            <a:normAutofit/>
          </a:bodyPr>
          <a:lstStyle>
            <a:lvl1pPr>
              <a:buClr>
                <a:schemeClr val="accent3"/>
              </a:buClr>
              <a:buFont typeface="Wingdings" pitchFamily="2" charset="2"/>
              <a:buChar char="l"/>
              <a:defRPr sz="1800" b="0" i="0">
                <a:latin typeface="Lato" charset="0"/>
                <a:ea typeface="Lato" charset="0"/>
                <a:cs typeface="Lato" charset="0"/>
              </a:defRPr>
            </a:lvl1pPr>
            <a:lvl2pPr>
              <a:buClr>
                <a:schemeClr val="accent3"/>
              </a:buClr>
              <a:buFont typeface="Courier New" pitchFamily="49" charset="0"/>
              <a:buChar char="o"/>
              <a:defRPr sz="1800" b="0" i="0">
                <a:latin typeface="Lato" charset="0"/>
                <a:ea typeface="Lato" charset="0"/>
                <a:cs typeface="Lato" charset="0"/>
              </a:defRPr>
            </a:lvl2pPr>
            <a:lvl3pPr>
              <a:buClr>
                <a:schemeClr val="accent3"/>
              </a:buClr>
              <a:defRPr sz="1800" b="0" i="0">
                <a:latin typeface="Lato" charset="0"/>
                <a:ea typeface="Lato" charset="0"/>
                <a:cs typeface="Lato" charset="0"/>
              </a:defRPr>
            </a:lvl3pPr>
            <a:lvl4pPr>
              <a:buClr>
                <a:srgbClr val="25717E"/>
              </a:buClr>
              <a:defRPr sz="1800">
                <a:latin typeface="Arial" pitchFamily="34" charset="0"/>
                <a:cs typeface="Arial" pitchFamily="34" charset="0"/>
              </a:defRPr>
            </a:lvl4pPr>
            <a:lvl5pPr>
              <a:buClr>
                <a:srgbClr val="25717E"/>
              </a:buClr>
              <a:defRPr sz="18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2209803"/>
            <a:ext cx="5384800" cy="3687763"/>
          </a:xfrm>
        </p:spPr>
        <p:txBody>
          <a:bodyPr>
            <a:normAutofit/>
          </a:bodyPr>
          <a:lstStyle>
            <a:lvl1pPr algn="l" defTabSz="685730" rtl="0" eaLnBrk="1" latinLnBrk="0" hangingPunct="1">
              <a:spcBef>
                <a:spcPct val="20000"/>
              </a:spcBef>
              <a:buClr>
                <a:schemeClr val="accent3"/>
              </a:buClr>
              <a:buFont typeface="Wingdings" pitchFamily="2" charset="2"/>
              <a:buChar char="l"/>
              <a:defRPr lang="en-US" sz="1800" b="0" i="0" kern="1200" dirty="0" smtClean="0">
                <a:solidFill>
                  <a:schemeClr val="tx1"/>
                </a:solidFill>
                <a:latin typeface="Lato" charset="0"/>
                <a:ea typeface="Lato" charset="0"/>
                <a:cs typeface="Lato" charset="0"/>
              </a:defRPr>
            </a:lvl1pPr>
            <a:lvl2pPr algn="l" defTabSz="685730" rtl="0" eaLnBrk="1" latinLnBrk="0" hangingPunct="1">
              <a:spcBef>
                <a:spcPct val="20000"/>
              </a:spcBef>
              <a:buClr>
                <a:schemeClr val="accent3"/>
              </a:buClr>
              <a:buFont typeface="Courier New" pitchFamily="49" charset="0"/>
              <a:buChar char="o"/>
              <a:defRPr lang="en-US" sz="1800" b="0" i="0" kern="1200" dirty="0" smtClean="0">
                <a:solidFill>
                  <a:schemeClr val="tx1"/>
                </a:solidFill>
                <a:latin typeface="Lato" charset="0"/>
                <a:ea typeface="Lato" charset="0"/>
                <a:cs typeface="Lato" charset="0"/>
              </a:defRPr>
            </a:lvl2pPr>
            <a:lvl3pPr algn="l" defTabSz="685730" rtl="0" eaLnBrk="1" latinLnBrk="0" hangingPunct="1">
              <a:spcBef>
                <a:spcPct val="20000"/>
              </a:spcBef>
              <a:buClr>
                <a:schemeClr val="accent3"/>
              </a:buClr>
              <a:buFont typeface="Arial" pitchFamily="34" charset="0"/>
              <a:defRPr lang="en-US" sz="1800" b="0" i="0" kern="1200" dirty="0" smtClean="0">
                <a:solidFill>
                  <a:schemeClr val="tx1"/>
                </a:solidFill>
                <a:latin typeface="Lato" charset="0"/>
                <a:ea typeface="Lato" charset="0"/>
                <a:cs typeface="Lato" charset="0"/>
              </a:defRPr>
            </a:lvl3pPr>
            <a:lvl4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4pPr>
            <a:lvl5pPr algn="l" defTabSz="685730" rtl="0" eaLnBrk="1" latinLnBrk="0" hangingPunct="1">
              <a:spcBef>
                <a:spcPct val="20000"/>
              </a:spcBef>
              <a:buClr>
                <a:srgbClr val="25717E"/>
              </a:buClr>
              <a:buFont typeface="Arial" pitchFamily="34" charset="0"/>
              <a:defRPr lang="en-US" sz="1800" kern="1200" dirty="0" smtClean="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8" name="Text Placeholder 2"/>
          <p:cNvSpPr>
            <a:spLocks noGrp="1"/>
          </p:cNvSpPr>
          <p:nvPr>
            <p:ph type="body" idx="13" hasCustomPrompt="1"/>
          </p:nvPr>
        </p:nvSpPr>
        <p:spPr>
          <a:xfrm>
            <a:off x="609600" y="1535113"/>
            <a:ext cx="5386917" cy="639762"/>
          </a:xfrm>
          <a:ln>
            <a:solidFill>
              <a:schemeClr val="accent4"/>
            </a:solidFill>
          </a:ln>
        </p:spPr>
        <p:style>
          <a:lnRef idx="2">
            <a:schemeClr val="accent1"/>
          </a:lnRef>
          <a:fillRef idx="1">
            <a:schemeClr val="lt1"/>
          </a:fillRef>
          <a:effectRef idx="0">
            <a:schemeClr val="accent1"/>
          </a:effectRef>
          <a:fontRef idx="none"/>
        </p:style>
        <p:txBody>
          <a:bodyPr anchor="ctr">
            <a:noAutofit/>
          </a:bodyPr>
          <a:lstStyle>
            <a:lvl1pPr marL="0" indent="0">
              <a:buNone/>
              <a:defRPr sz="2100" b="1" i="0">
                <a:solidFill>
                  <a:schemeClr val="tx2"/>
                </a:solidFill>
                <a:latin typeface="Lato" charset="0"/>
                <a:ea typeface="Lato" charset="0"/>
                <a:cs typeface="Lato" charset="0"/>
              </a:defRPr>
            </a:lvl1pPr>
            <a:lvl2pPr marL="342865" indent="0">
              <a:buNone/>
              <a:defRPr sz="1500" b="1"/>
            </a:lvl2pPr>
            <a:lvl3pPr marL="685730" indent="0">
              <a:buNone/>
              <a:defRPr sz="1350" b="1"/>
            </a:lvl3pPr>
            <a:lvl4pPr marL="1028594" indent="0">
              <a:buNone/>
              <a:defRPr sz="1200" b="1"/>
            </a:lvl4pPr>
            <a:lvl5pPr marL="1371458" indent="0">
              <a:buNone/>
              <a:defRPr sz="1200" b="1"/>
            </a:lvl5pPr>
            <a:lvl6pPr marL="1714324" indent="0">
              <a:buNone/>
              <a:defRPr sz="1200" b="1"/>
            </a:lvl6pPr>
            <a:lvl7pPr marL="2057189" indent="0">
              <a:buNone/>
              <a:defRPr sz="1200" b="1"/>
            </a:lvl7pPr>
            <a:lvl8pPr marL="2400053" indent="0">
              <a:buNone/>
              <a:defRPr sz="1200" b="1"/>
            </a:lvl8pPr>
            <a:lvl9pPr marL="2742917" indent="0">
              <a:buNone/>
              <a:defRPr sz="1200" b="1"/>
            </a:lvl9pPr>
          </a:lstStyle>
          <a:p>
            <a:pPr lvl="0"/>
            <a:r>
              <a:rPr lang="en-US" dirty="0"/>
              <a:t>subheading</a:t>
            </a:r>
          </a:p>
        </p:txBody>
      </p:sp>
      <p:sp>
        <p:nvSpPr>
          <p:cNvPr id="9" name="Text Placeholder 4"/>
          <p:cNvSpPr>
            <a:spLocks noGrp="1"/>
          </p:cNvSpPr>
          <p:nvPr>
            <p:ph type="body" sz="quarter" idx="3" hasCustomPrompt="1"/>
          </p:nvPr>
        </p:nvSpPr>
        <p:spPr>
          <a:xfrm>
            <a:off x="6193369" y="1535113"/>
            <a:ext cx="5389033" cy="639762"/>
          </a:xfrm>
          <a:ln>
            <a:solidFill>
              <a:schemeClr val="accent4"/>
            </a:solidFill>
          </a:ln>
        </p:spPr>
        <p:style>
          <a:lnRef idx="2">
            <a:schemeClr val="accent1"/>
          </a:lnRef>
          <a:fillRef idx="1">
            <a:schemeClr val="lt1"/>
          </a:fillRef>
          <a:effectRef idx="0">
            <a:schemeClr val="accent1"/>
          </a:effectRef>
          <a:fontRef idx="none"/>
        </p:style>
        <p:txBody>
          <a:bodyPr anchor="ctr">
            <a:noAutofit/>
          </a:bodyPr>
          <a:lstStyle>
            <a:lvl1pPr marL="0" indent="0">
              <a:buNone/>
              <a:defRPr lang="en-US" sz="2100" b="1" i="0" kern="1200" dirty="0" smtClean="0">
                <a:solidFill>
                  <a:schemeClr val="tx2"/>
                </a:solidFill>
                <a:latin typeface="Lato" charset="0"/>
                <a:ea typeface="Lato" charset="0"/>
                <a:cs typeface="Lato" charset="0"/>
              </a:defRPr>
            </a:lvl1pPr>
            <a:lvl2pPr marL="342865" indent="0">
              <a:buNone/>
              <a:defRPr sz="1500" b="1"/>
            </a:lvl2pPr>
            <a:lvl3pPr marL="685730" indent="0">
              <a:buNone/>
              <a:defRPr sz="1350" b="1"/>
            </a:lvl3pPr>
            <a:lvl4pPr marL="1028594" indent="0">
              <a:buNone/>
              <a:defRPr sz="1200" b="1"/>
            </a:lvl4pPr>
            <a:lvl5pPr marL="1371458" indent="0">
              <a:buNone/>
              <a:defRPr sz="1200" b="1"/>
            </a:lvl5pPr>
            <a:lvl6pPr marL="1714324" indent="0">
              <a:buNone/>
              <a:defRPr sz="1200" b="1"/>
            </a:lvl6pPr>
            <a:lvl7pPr marL="2057189" indent="0">
              <a:buNone/>
              <a:defRPr sz="1200" b="1"/>
            </a:lvl7pPr>
            <a:lvl8pPr marL="2400053" indent="0">
              <a:buNone/>
              <a:defRPr sz="1200" b="1"/>
            </a:lvl8pPr>
            <a:lvl9pPr marL="2742917" indent="0">
              <a:buNone/>
              <a:defRPr sz="1200" b="1"/>
            </a:lvl9pPr>
          </a:lstStyle>
          <a:p>
            <a:pPr lvl="0"/>
            <a:r>
              <a:rPr lang="en-US" dirty="0"/>
              <a:t>subheading</a:t>
            </a:r>
          </a:p>
        </p:txBody>
      </p:sp>
      <p:pic>
        <p:nvPicPr>
          <p:cNvPr id="11" name="Picture 10" descr="header.jpg"/>
          <p:cNvPicPr>
            <a:picLocks noChangeAspect="1"/>
          </p:cNvPicPr>
          <p:nvPr/>
        </p:nvPicPr>
        <p:blipFill>
          <a:blip r:embed="rId2" cstate="print"/>
          <a:stretch>
            <a:fillRect/>
          </a:stretch>
        </p:blipFill>
        <p:spPr>
          <a:xfrm rot="16200000">
            <a:off x="8712199" y="3378203"/>
            <a:ext cx="6858000" cy="101601"/>
          </a:xfrm>
          <a:prstGeom prst="rect">
            <a:avLst/>
          </a:prstGeom>
        </p:spPr>
      </p:pic>
      <p:sp>
        <p:nvSpPr>
          <p:cNvPr id="10" name="Rectangle 9"/>
          <p:cNvSpPr/>
          <p:nvPr/>
        </p:nvSpPr>
        <p:spPr>
          <a:xfrm>
            <a:off x="12011377"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213072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1" tIns="45715" rIns="91431" bIns="45715" rtlCol="0" anchor="ctr">
            <a:noAutofit/>
          </a:bodyPr>
          <a:lstStyle/>
          <a:p>
            <a:r>
              <a:rPr lang="en-US" dirty="0"/>
              <a:t>Click to edit Master title </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1" tIns="45715" rIns="91431" bIns="45715"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p:cNvSpPr/>
          <p:nvPr/>
        </p:nvSpPr>
        <p:spPr>
          <a:xfrm>
            <a:off x="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15401" y="6172202"/>
            <a:ext cx="1783644" cy="625607"/>
          </a:xfrm>
          <a:prstGeom prst="rect">
            <a:avLst/>
          </a:prstGeom>
        </p:spPr>
      </p:pic>
    </p:spTree>
    <p:extLst>
      <p:ext uri="{BB962C8B-B14F-4D97-AF65-F5344CB8AC3E}">
        <p14:creationId xmlns:p14="http://schemas.microsoft.com/office/powerpoint/2010/main" val="29281023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1"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685730" rtl="0" eaLnBrk="1" latinLnBrk="0" hangingPunct="1">
        <a:spcBef>
          <a:spcPct val="0"/>
        </a:spcBef>
        <a:buNone/>
        <a:defRPr lang="en-US" sz="3300" b="1" i="0" kern="1200" dirty="0" smtClean="0">
          <a:solidFill>
            <a:schemeClr val="tx1"/>
          </a:solidFill>
          <a:latin typeface="Lato Black" charset="0"/>
          <a:ea typeface="Lato Black" charset="0"/>
          <a:cs typeface="Lato Black" charset="0"/>
        </a:defRPr>
      </a:lvl1pPr>
    </p:titleStyle>
    <p:bodyStyle>
      <a:lvl1pPr marL="342865" indent="-342865" algn="l" defTabSz="685730" rtl="0" eaLnBrk="1" latinLnBrk="0" hangingPunct="1">
        <a:spcBef>
          <a:spcPct val="20000"/>
        </a:spcBef>
        <a:buClr>
          <a:schemeClr val="accent3"/>
        </a:buClr>
        <a:buFont typeface="Wingdings" pitchFamily="2" charset="2"/>
        <a:buChar char="l"/>
        <a:defRPr sz="2400" b="0" i="0" kern="1200">
          <a:solidFill>
            <a:schemeClr val="tx1"/>
          </a:solidFill>
          <a:latin typeface="Lato" charset="0"/>
          <a:ea typeface="Lato" charset="0"/>
          <a:cs typeface="Lato" charset="0"/>
        </a:defRPr>
      </a:lvl1pPr>
      <a:lvl2pPr marL="597632" indent="-254768" algn="l" defTabSz="685730" rtl="0" eaLnBrk="1" latinLnBrk="0" hangingPunct="1">
        <a:spcBef>
          <a:spcPct val="20000"/>
        </a:spcBef>
        <a:buClr>
          <a:schemeClr val="accent3"/>
        </a:buClr>
        <a:buFont typeface="Courier New" pitchFamily="49" charset="0"/>
        <a:buChar char="o"/>
        <a:defRPr sz="2100" b="0" i="0" kern="1200">
          <a:solidFill>
            <a:schemeClr val="tx1"/>
          </a:solidFill>
          <a:latin typeface="Lato" charset="0"/>
          <a:ea typeface="Lato" charset="0"/>
          <a:cs typeface="Lato" charset="0"/>
        </a:defRPr>
      </a:lvl2pPr>
      <a:lvl3pPr marL="857162" indent="-171432" algn="l" defTabSz="685730" rtl="0" eaLnBrk="1" latinLnBrk="0" hangingPunct="1">
        <a:spcBef>
          <a:spcPct val="20000"/>
        </a:spcBef>
        <a:buClr>
          <a:schemeClr val="accent3"/>
        </a:buClr>
        <a:buFont typeface="Arial" pitchFamily="34" charset="0"/>
        <a:buChar char="•"/>
        <a:defRPr sz="1800" b="0" i="0" kern="1200">
          <a:solidFill>
            <a:schemeClr val="tx1"/>
          </a:solidFill>
          <a:latin typeface="Lato" charset="0"/>
          <a:ea typeface="Lato" charset="0"/>
          <a:cs typeface="Lato" charset="0"/>
        </a:defRPr>
      </a:lvl3pPr>
      <a:lvl4pPr marL="1200026" indent="-171432" algn="l" defTabSz="685730" rtl="0" eaLnBrk="1" latinLnBrk="0" hangingPunct="1">
        <a:spcBef>
          <a:spcPct val="20000"/>
        </a:spcBef>
        <a:buClr>
          <a:srgbClr val="25717E"/>
        </a:buClr>
        <a:buFont typeface="Arial" pitchFamily="34" charset="0"/>
        <a:buChar char="–"/>
        <a:defRPr sz="1500" kern="1200">
          <a:solidFill>
            <a:schemeClr val="tx1"/>
          </a:solidFill>
          <a:latin typeface="+mn-lt"/>
          <a:ea typeface="+mn-ea"/>
          <a:cs typeface="+mn-cs"/>
        </a:defRPr>
      </a:lvl4pPr>
      <a:lvl5pPr marL="1542891" indent="-171432" algn="l" defTabSz="685730" rtl="0" eaLnBrk="1" latinLnBrk="0" hangingPunct="1">
        <a:spcBef>
          <a:spcPct val="20000"/>
        </a:spcBef>
        <a:buClr>
          <a:srgbClr val="25717E"/>
        </a:buClr>
        <a:buFont typeface="Arial" pitchFamily="34" charset="0"/>
        <a:buChar char="»"/>
        <a:defRPr sz="1500" kern="1200">
          <a:solidFill>
            <a:schemeClr val="tx1"/>
          </a:solidFill>
          <a:latin typeface="+mn-lt"/>
          <a:ea typeface="+mn-ea"/>
          <a:cs typeface="+mn-cs"/>
        </a:defRPr>
      </a:lvl5pPr>
      <a:lvl6pPr marL="1885756"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1"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85"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49"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0" rtl="0" eaLnBrk="1" latinLnBrk="0" hangingPunct="1">
        <a:defRPr sz="1350" kern="1200">
          <a:solidFill>
            <a:schemeClr val="tx1"/>
          </a:solidFill>
          <a:latin typeface="+mn-lt"/>
          <a:ea typeface="+mn-ea"/>
          <a:cs typeface="+mn-cs"/>
        </a:defRPr>
      </a:lvl1pPr>
      <a:lvl2pPr marL="342865" algn="l" defTabSz="685730" rtl="0" eaLnBrk="1" latinLnBrk="0" hangingPunct="1">
        <a:defRPr sz="1350" kern="1200">
          <a:solidFill>
            <a:schemeClr val="tx1"/>
          </a:solidFill>
          <a:latin typeface="+mn-lt"/>
          <a:ea typeface="+mn-ea"/>
          <a:cs typeface="+mn-cs"/>
        </a:defRPr>
      </a:lvl2pPr>
      <a:lvl3pPr marL="685730" algn="l" defTabSz="685730" rtl="0" eaLnBrk="1" latinLnBrk="0" hangingPunct="1">
        <a:defRPr sz="1350" kern="1200">
          <a:solidFill>
            <a:schemeClr val="tx1"/>
          </a:solidFill>
          <a:latin typeface="+mn-lt"/>
          <a:ea typeface="+mn-ea"/>
          <a:cs typeface="+mn-cs"/>
        </a:defRPr>
      </a:lvl3pPr>
      <a:lvl4pPr marL="1028594" algn="l" defTabSz="685730" rtl="0" eaLnBrk="1" latinLnBrk="0" hangingPunct="1">
        <a:defRPr sz="1350" kern="1200">
          <a:solidFill>
            <a:schemeClr val="tx1"/>
          </a:solidFill>
          <a:latin typeface="+mn-lt"/>
          <a:ea typeface="+mn-ea"/>
          <a:cs typeface="+mn-cs"/>
        </a:defRPr>
      </a:lvl4pPr>
      <a:lvl5pPr marL="1371458" algn="l" defTabSz="685730" rtl="0" eaLnBrk="1" latinLnBrk="0" hangingPunct="1">
        <a:defRPr sz="1350" kern="1200">
          <a:solidFill>
            <a:schemeClr val="tx1"/>
          </a:solidFill>
          <a:latin typeface="+mn-lt"/>
          <a:ea typeface="+mn-ea"/>
          <a:cs typeface="+mn-cs"/>
        </a:defRPr>
      </a:lvl5pPr>
      <a:lvl6pPr marL="1714324" algn="l" defTabSz="685730" rtl="0" eaLnBrk="1" latinLnBrk="0" hangingPunct="1">
        <a:defRPr sz="1350" kern="1200">
          <a:solidFill>
            <a:schemeClr val="tx1"/>
          </a:solidFill>
          <a:latin typeface="+mn-lt"/>
          <a:ea typeface="+mn-ea"/>
          <a:cs typeface="+mn-cs"/>
        </a:defRPr>
      </a:lvl6pPr>
      <a:lvl7pPr marL="2057189" algn="l" defTabSz="685730" rtl="0" eaLnBrk="1" latinLnBrk="0" hangingPunct="1">
        <a:defRPr sz="1350" kern="1200">
          <a:solidFill>
            <a:schemeClr val="tx1"/>
          </a:solidFill>
          <a:latin typeface="+mn-lt"/>
          <a:ea typeface="+mn-ea"/>
          <a:cs typeface="+mn-cs"/>
        </a:defRPr>
      </a:lvl7pPr>
      <a:lvl8pPr marL="2400053" algn="l" defTabSz="685730" rtl="0" eaLnBrk="1" latinLnBrk="0" hangingPunct="1">
        <a:defRPr sz="1350" kern="1200">
          <a:solidFill>
            <a:schemeClr val="tx1"/>
          </a:solidFill>
          <a:latin typeface="+mn-lt"/>
          <a:ea typeface="+mn-ea"/>
          <a:cs typeface="+mn-cs"/>
        </a:defRPr>
      </a:lvl8pPr>
      <a:lvl9pPr marL="2742917" algn="l" defTabSz="68573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B9A9-B3B1-3B91-C47F-008A5C0DFEC4}"/>
              </a:ext>
            </a:extLst>
          </p:cNvPr>
          <p:cNvSpPr>
            <a:spLocks noGrp="1"/>
          </p:cNvSpPr>
          <p:nvPr>
            <p:ph type="ctrTitle"/>
          </p:nvPr>
        </p:nvSpPr>
        <p:spPr>
          <a:xfrm>
            <a:off x="609600" y="2187579"/>
            <a:ext cx="11430000" cy="1470025"/>
          </a:xfrm>
        </p:spPr>
        <p:txBody>
          <a:bodyPr/>
          <a:lstStyle/>
          <a:p>
            <a:r>
              <a:rPr lang="en-US" sz="4300" dirty="0"/>
              <a:t>Georgia School Superintendents Association</a:t>
            </a:r>
          </a:p>
        </p:txBody>
      </p:sp>
      <p:sp>
        <p:nvSpPr>
          <p:cNvPr id="3" name="Subtitle 2">
            <a:extLst>
              <a:ext uri="{FF2B5EF4-FFF2-40B4-BE49-F238E27FC236}">
                <a16:creationId xmlns:a16="http://schemas.microsoft.com/office/drawing/2014/main" id="{752B9AAD-8037-4979-9B41-7190B81F08DA}"/>
              </a:ext>
            </a:extLst>
          </p:cNvPr>
          <p:cNvSpPr>
            <a:spLocks noGrp="1"/>
          </p:cNvSpPr>
          <p:nvPr>
            <p:ph type="subTitle" idx="1"/>
          </p:nvPr>
        </p:nvSpPr>
        <p:spPr/>
        <p:txBody>
          <a:bodyPr/>
          <a:lstStyle/>
          <a:p>
            <a:r>
              <a:rPr lang="en-US" dirty="0"/>
              <a:t>April 16, 2025</a:t>
            </a:r>
          </a:p>
        </p:txBody>
      </p:sp>
    </p:spTree>
    <p:extLst>
      <p:ext uri="{BB962C8B-B14F-4D97-AF65-F5344CB8AC3E}">
        <p14:creationId xmlns:p14="http://schemas.microsoft.com/office/powerpoint/2010/main" val="324541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altLang="en-US" dirty="0">
                <a:latin typeface="Lato Black" panose="020F0502020204030203" pitchFamily="34" charset="77"/>
                <a:ea typeface="Lato" charset="0"/>
                <a:cs typeface="Lato" charset="0"/>
              </a:rPr>
              <a:t>The Problem Defined</a:t>
            </a:r>
          </a:p>
        </p:txBody>
      </p:sp>
      <p:sp>
        <p:nvSpPr>
          <p:cNvPr id="110594" name="Text Box 4"/>
          <p:cNvSpPr txBox="1">
            <a:spLocks noChangeArrowheads="1"/>
          </p:cNvSpPr>
          <p:nvPr/>
        </p:nvSpPr>
        <p:spPr bwMode="auto">
          <a:xfrm>
            <a:off x="1371600" y="5715001"/>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a:solidFill>
                  <a:srgbClr val="000000"/>
                </a:solidFill>
                <a:latin typeface="Arial" charset="0"/>
              </a:rPr>
              <a:t>1900</a:t>
            </a:r>
          </a:p>
        </p:txBody>
      </p:sp>
      <p:sp>
        <p:nvSpPr>
          <p:cNvPr id="110595" name="Text Box 5"/>
          <p:cNvSpPr txBox="1">
            <a:spLocks noChangeArrowheads="1"/>
          </p:cNvSpPr>
          <p:nvPr/>
        </p:nvSpPr>
        <p:spPr bwMode="auto">
          <a:xfrm>
            <a:off x="7772400" y="5715001"/>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dirty="0">
                <a:solidFill>
                  <a:srgbClr val="000000"/>
                </a:solidFill>
                <a:latin typeface="Arial" charset="0"/>
              </a:rPr>
              <a:t>Present</a:t>
            </a:r>
          </a:p>
        </p:txBody>
      </p:sp>
      <p:sp>
        <p:nvSpPr>
          <p:cNvPr id="110596" name="Text Box 6"/>
          <p:cNvSpPr txBox="1">
            <a:spLocks noChangeArrowheads="1"/>
          </p:cNvSpPr>
          <p:nvPr/>
        </p:nvSpPr>
        <p:spPr bwMode="auto">
          <a:xfrm>
            <a:off x="3962400" y="5715001"/>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a:solidFill>
                  <a:srgbClr val="000000"/>
                </a:solidFill>
                <a:latin typeface="Arial" charset="0"/>
              </a:rPr>
              <a:t>1950</a:t>
            </a:r>
          </a:p>
        </p:txBody>
      </p:sp>
      <p:sp>
        <p:nvSpPr>
          <p:cNvPr id="110597" name="Line 7"/>
          <p:cNvSpPr>
            <a:spLocks noChangeShapeType="1"/>
          </p:cNvSpPr>
          <p:nvPr/>
        </p:nvSpPr>
        <p:spPr bwMode="auto">
          <a:xfrm>
            <a:off x="22098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8" name="Line 8"/>
          <p:cNvSpPr>
            <a:spLocks noChangeShapeType="1"/>
          </p:cNvSpPr>
          <p:nvPr/>
        </p:nvSpPr>
        <p:spPr bwMode="auto">
          <a:xfrm>
            <a:off x="27432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9" name="Line 9"/>
          <p:cNvSpPr>
            <a:spLocks noChangeShapeType="1"/>
          </p:cNvSpPr>
          <p:nvPr/>
        </p:nvSpPr>
        <p:spPr bwMode="auto">
          <a:xfrm>
            <a:off x="32766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0" name="Line 10"/>
          <p:cNvSpPr>
            <a:spLocks noChangeShapeType="1"/>
          </p:cNvSpPr>
          <p:nvPr/>
        </p:nvSpPr>
        <p:spPr bwMode="auto">
          <a:xfrm>
            <a:off x="38100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1" name="Line 11"/>
          <p:cNvSpPr>
            <a:spLocks noChangeShapeType="1"/>
          </p:cNvSpPr>
          <p:nvPr/>
        </p:nvSpPr>
        <p:spPr bwMode="auto">
          <a:xfrm>
            <a:off x="43434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2" name="Line 12"/>
          <p:cNvSpPr>
            <a:spLocks noChangeShapeType="1"/>
          </p:cNvSpPr>
          <p:nvPr/>
        </p:nvSpPr>
        <p:spPr bwMode="auto">
          <a:xfrm>
            <a:off x="48768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3" name="Line 13"/>
          <p:cNvSpPr>
            <a:spLocks noChangeShapeType="1"/>
          </p:cNvSpPr>
          <p:nvPr/>
        </p:nvSpPr>
        <p:spPr bwMode="auto">
          <a:xfrm>
            <a:off x="54102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4" name="Line 14"/>
          <p:cNvSpPr>
            <a:spLocks noChangeShapeType="1"/>
          </p:cNvSpPr>
          <p:nvPr/>
        </p:nvSpPr>
        <p:spPr bwMode="auto">
          <a:xfrm>
            <a:off x="59436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5" name="Line 15"/>
          <p:cNvSpPr>
            <a:spLocks noChangeShapeType="1"/>
          </p:cNvSpPr>
          <p:nvPr/>
        </p:nvSpPr>
        <p:spPr bwMode="auto">
          <a:xfrm>
            <a:off x="70104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7" name="Line 18"/>
          <p:cNvSpPr>
            <a:spLocks noChangeShapeType="1"/>
          </p:cNvSpPr>
          <p:nvPr/>
        </p:nvSpPr>
        <p:spPr bwMode="auto">
          <a:xfrm>
            <a:off x="64770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9" name="Line 7"/>
          <p:cNvSpPr>
            <a:spLocks noChangeShapeType="1"/>
          </p:cNvSpPr>
          <p:nvPr/>
        </p:nvSpPr>
        <p:spPr bwMode="auto">
          <a:xfrm>
            <a:off x="16764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TextBox 24"/>
          <p:cNvSpPr txBox="1">
            <a:spLocks noChangeArrowheads="1"/>
          </p:cNvSpPr>
          <p:nvPr/>
        </p:nvSpPr>
        <p:spPr bwMode="auto">
          <a:xfrm>
            <a:off x="9372600" y="1847088"/>
            <a:ext cx="251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spcBef>
                <a:spcPct val="0"/>
              </a:spcBef>
              <a:buClrTx/>
              <a:buFontTx/>
              <a:buNone/>
            </a:pPr>
            <a:r>
              <a:rPr lang="en-US" altLang="en-US" sz="2000" b="1" dirty="0">
                <a:solidFill>
                  <a:srgbClr val="000000"/>
                </a:solidFill>
                <a:latin typeface="Arial" charset="0"/>
              </a:rPr>
              <a:t>Expectations</a:t>
            </a:r>
          </a:p>
        </p:txBody>
      </p:sp>
      <p:sp>
        <p:nvSpPr>
          <p:cNvPr id="110611" name="TextBox 25"/>
          <p:cNvSpPr txBox="1">
            <a:spLocks noChangeArrowheads="1"/>
          </p:cNvSpPr>
          <p:nvPr/>
        </p:nvSpPr>
        <p:spPr bwMode="auto">
          <a:xfrm>
            <a:off x="9372615" y="2362200"/>
            <a:ext cx="25145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spcBef>
                <a:spcPct val="0"/>
              </a:spcBef>
              <a:buClrTx/>
              <a:buFontTx/>
              <a:buNone/>
            </a:pPr>
            <a:r>
              <a:rPr lang="en-US" altLang="en-US" sz="2000" b="1" dirty="0">
                <a:solidFill>
                  <a:srgbClr val="000000"/>
                </a:solidFill>
                <a:latin typeface="Arial" charset="0"/>
              </a:rPr>
              <a:t>Performance</a:t>
            </a:r>
          </a:p>
        </p:txBody>
      </p:sp>
      <p:sp>
        <p:nvSpPr>
          <p:cNvPr id="110612" name="Line 21"/>
          <p:cNvSpPr>
            <a:spLocks noChangeShapeType="1"/>
          </p:cNvSpPr>
          <p:nvPr/>
        </p:nvSpPr>
        <p:spPr bwMode="auto">
          <a:xfrm flipV="1">
            <a:off x="8610600" y="2057400"/>
            <a:ext cx="628650" cy="0"/>
          </a:xfrm>
          <a:prstGeom prst="line">
            <a:avLst/>
          </a:prstGeom>
          <a:noFill/>
          <a:ln w="5715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110613" name="Line 21"/>
          <p:cNvSpPr>
            <a:spLocks noChangeShapeType="1"/>
          </p:cNvSpPr>
          <p:nvPr/>
        </p:nvSpPr>
        <p:spPr bwMode="auto">
          <a:xfrm flipV="1">
            <a:off x="8610599" y="2545080"/>
            <a:ext cx="628641" cy="3175"/>
          </a:xfrm>
          <a:prstGeom prst="line">
            <a:avLst/>
          </a:prstGeom>
          <a:ln w="57150">
            <a:headEnd type="diamond" w="med" len="med"/>
            <a:tailEnd type="diamond" w="med" len="med"/>
          </a:ln>
          <a:effectLst/>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25" name="Line 15"/>
          <p:cNvSpPr>
            <a:spLocks noChangeShapeType="1"/>
          </p:cNvSpPr>
          <p:nvPr/>
        </p:nvSpPr>
        <p:spPr bwMode="auto">
          <a:xfrm>
            <a:off x="75438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9" name="Line 17"/>
          <p:cNvSpPr>
            <a:spLocks noChangeShapeType="1"/>
          </p:cNvSpPr>
          <p:nvPr/>
        </p:nvSpPr>
        <p:spPr bwMode="auto">
          <a:xfrm flipV="1">
            <a:off x="1752600" y="3785234"/>
            <a:ext cx="6172200" cy="1624965"/>
          </a:xfrm>
          <a:prstGeom prst="line">
            <a:avLst/>
          </a:prstGeom>
          <a:ln>
            <a:headEnd type="diamond" w="med" len="med"/>
            <a:tailEnd type="diamond"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grpSp>
        <p:nvGrpSpPr>
          <p:cNvPr id="2" name="Group 19"/>
          <p:cNvGrpSpPr>
            <a:grpSpLocks/>
          </p:cNvGrpSpPr>
          <p:nvPr/>
        </p:nvGrpSpPr>
        <p:grpSpPr bwMode="auto">
          <a:xfrm>
            <a:off x="1752600" y="1676400"/>
            <a:ext cx="6172200" cy="3124200"/>
            <a:chOff x="720" y="1200"/>
            <a:chExt cx="3408" cy="1920"/>
          </a:xfrm>
        </p:grpSpPr>
        <p:sp>
          <p:nvSpPr>
            <p:cNvPr id="110614" name="Line 20"/>
            <p:cNvSpPr>
              <a:spLocks noChangeShapeType="1"/>
            </p:cNvSpPr>
            <p:nvPr/>
          </p:nvSpPr>
          <p:spPr bwMode="auto">
            <a:xfrm flipV="1">
              <a:off x="720" y="2496"/>
              <a:ext cx="1968" cy="624"/>
            </a:xfrm>
            <a:prstGeom prst="line">
              <a:avLst/>
            </a:prstGeom>
            <a:noFill/>
            <a:ln w="5715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110615" name="Line 21"/>
            <p:cNvSpPr>
              <a:spLocks noChangeShapeType="1"/>
            </p:cNvSpPr>
            <p:nvPr/>
          </p:nvSpPr>
          <p:spPr bwMode="auto">
            <a:xfrm flipV="1">
              <a:off x="2688" y="1200"/>
              <a:ext cx="1440" cy="1296"/>
            </a:xfrm>
            <a:prstGeom prst="line">
              <a:avLst/>
            </a:prstGeom>
            <a:noFill/>
            <a:ln w="5715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grpSp>
      <p:sp>
        <p:nvSpPr>
          <p:cNvPr id="26" name="Line 15"/>
          <p:cNvSpPr>
            <a:spLocks noChangeShapeType="1"/>
          </p:cNvSpPr>
          <p:nvPr/>
        </p:nvSpPr>
        <p:spPr bwMode="auto">
          <a:xfrm>
            <a:off x="80772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Text Box 6"/>
          <p:cNvSpPr txBox="1">
            <a:spLocks noChangeArrowheads="1"/>
          </p:cNvSpPr>
          <p:nvPr/>
        </p:nvSpPr>
        <p:spPr bwMode="auto">
          <a:xfrm>
            <a:off x="6629400" y="5711828"/>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a:solidFill>
                  <a:srgbClr val="000000"/>
                </a:solidFill>
                <a:latin typeface="Arial" charset="0"/>
              </a:rPr>
              <a:t>2000</a:t>
            </a:r>
          </a:p>
        </p:txBody>
      </p:sp>
    </p:spTree>
    <p:extLst>
      <p:ext uri="{BB962C8B-B14F-4D97-AF65-F5344CB8AC3E}">
        <p14:creationId xmlns:p14="http://schemas.microsoft.com/office/powerpoint/2010/main" val="181249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4529"/>
                                        </p:tgtEl>
                                        <p:attrNameLst>
                                          <p:attrName>style.visibility</p:attrName>
                                        </p:attrNameLst>
                                      </p:cBhvr>
                                      <p:to>
                                        <p:strVal val="visible"/>
                                      </p:to>
                                    </p:set>
                                    <p:animEffect transition="in" filter="wipe(left)">
                                      <p:cBhvr>
                                        <p:cTn id="7" dur="2000"/>
                                        <p:tgtEl>
                                          <p:spTgt spid="64529"/>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9E8E-4D1B-7D83-3E1D-FBD12F95EFB3}"/>
              </a:ext>
            </a:extLst>
          </p:cNvPr>
          <p:cNvSpPr>
            <a:spLocks noGrp="1"/>
          </p:cNvSpPr>
          <p:nvPr>
            <p:ph type="title"/>
          </p:nvPr>
        </p:nvSpPr>
        <p:spPr/>
        <p:txBody>
          <a:bodyPr/>
          <a:lstStyle/>
          <a:p>
            <a:r>
              <a:rPr lang="en-US" dirty="0"/>
              <a:t>What is different today?</a:t>
            </a:r>
          </a:p>
        </p:txBody>
      </p:sp>
      <p:sp>
        <p:nvSpPr>
          <p:cNvPr id="4" name="Content Placeholder 3">
            <a:extLst>
              <a:ext uri="{FF2B5EF4-FFF2-40B4-BE49-F238E27FC236}">
                <a16:creationId xmlns:a16="http://schemas.microsoft.com/office/drawing/2014/main" id="{F4FAA804-CA10-ED0A-9108-904CECB0D8B0}"/>
              </a:ext>
            </a:extLst>
          </p:cNvPr>
          <p:cNvSpPr txBox="1">
            <a:spLocks/>
          </p:cNvSpPr>
          <p:nvPr/>
        </p:nvSpPr>
        <p:spPr>
          <a:xfrm>
            <a:off x="612648" y="1298448"/>
            <a:ext cx="11198352" cy="4525963"/>
          </a:xfrm>
          <a:prstGeom prst="rect">
            <a:avLst/>
          </a:prstGeom>
        </p:spPr>
        <p:txBody>
          <a:bodyPr/>
          <a:lstStyle>
            <a:lvl1pPr marL="342865" indent="-342865" algn="l" defTabSz="685730" rtl="0" eaLnBrk="1" latinLnBrk="0" hangingPunct="1">
              <a:spcBef>
                <a:spcPct val="20000"/>
              </a:spcBef>
              <a:buClr>
                <a:schemeClr val="accent3"/>
              </a:buClr>
              <a:buFont typeface="Wingdings" pitchFamily="2" charset="2"/>
              <a:buChar char="l"/>
              <a:defRPr sz="2400" b="0" i="0" kern="1200">
                <a:solidFill>
                  <a:schemeClr val="tx1"/>
                </a:solidFill>
                <a:latin typeface="Lato" charset="0"/>
                <a:ea typeface="Lato" charset="0"/>
                <a:cs typeface="Lato" charset="0"/>
              </a:defRPr>
            </a:lvl1pPr>
            <a:lvl2pPr marL="597632" indent="-254768" algn="l" defTabSz="685730" rtl="0" eaLnBrk="1" latinLnBrk="0" hangingPunct="1">
              <a:spcBef>
                <a:spcPct val="20000"/>
              </a:spcBef>
              <a:buClr>
                <a:schemeClr val="accent3"/>
              </a:buClr>
              <a:buFont typeface="Courier New" pitchFamily="49" charset="0"/>
              <a:buChar char="o"/>
              <a:defRPr sz="2100" b="0" i="0" kern="1200">
                <a:solidFill>
                  <a:schemeClr val="tx1"/>
                </a:solidFill>
                <a:latin typeface="Lato" charset="0"/>
                <a:ea typeface="Lato" charset="0"/>
                <a:cs typeface="Lato" charset="0"/>
              </a:defRPr>
            </a:lvl2pPr>
            <a:lvl3pPr marL="857162" indent="-171432" algn="l" defTabSz="685730" rtl="0" eaLnBrk="1" latinLnBrk="0" hangingPunct="1">
              <a:spcBef>
                <a:spcPct val="20000"/>
              </a:spcBef>
              <a:buClr>
                <a:schemeClr val="accent3"/>
              </a:buClr>
              <a:buFont typeface="Arial" pitchFamily="34" charset="0"/>
              <a:buChar char="•"/>
              <a:defRPr sz="1800" b="0" i="0" kern="1200">
                <a:solidFill>
                  <a:schemeClr val="tx1"/>
                </a:solidFill>
                <a:latin typeface="Lato" charset="0"/>
                <a:ea typeface="Lato" charset="0"/>
                <a:cs typeface="Lato" charset="0"/>
              </a:defRPr>
            </a:lvl3pPr>
            <a:lvl4pPr marL="1200026" indent="-171432" algn="l" defTabSz="685730" rtl="0" eaLnBrk="1" latinLnBrk="0" hangingPunct="1">
              <a:spcBef>
                <a:spcPct val="20000"/>
              </a:spcBef>
              <a:buClr>
                <a:srgbClr val="25717E"/>
              </a:buClr>
              <a:buFont typeface="Arial" pitchFamily="34" charset="0"/>
              <a:buChar char="–"/>
              <a:defRPr sz="1500" kern="1200">
                <a:solidFill>
                  <a:schemeClr val="tx1"/>
                </a:solidFill>
                <a:latin typeface="+mn-lt"/>
                <a:ea typeface="+mn-ea"/>
                <a:cs typeface="+mn-cs"/>
              </a:defRPr>
            </a:lvl4pPr>
            <a:lvl5pPr marL="1542891" indent="-171432" algn="l" defTabSz="685730" rtl="0" eaLnBrk="1" latinLnBrk="0" hangingPunct="1">
              <a:spcBef>
                <a:spcPct val="20000"/>
              </a:spcBef>
              <a:buClr>
                <a:srgbClr val="25717E"/>
              </a:buClr>
              <a:buFont typeface="Arial" pitchFamily="34" charset="0"/>
              <a:buChar char="»"/>
              <a:defRPr sz="1500" kern="1200">
                <a:solidFill>
                  <a:schemeClr val="tx1"/>
                </a:solidFill>
                <a:latin typeface="+mn-lt"/>
                <a:ea typeface="+mn-ea"/>
                <a:cs typeface="+mn-cs"/>
              </a:defRPr>
            </a:lvl5pPr>
            <a:lvl6pPr marL="1885756"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1"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85"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49"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61963" indent="-461963" fontAlgn="auto">
              <a:spcAft>
                <a:spcPts val="200"/>
              </a:spcAft>
            </a:pPr>
            <a:r>
              <a:rPr lang="en-US" sz="3000" kern="100" dirty="0">
                <a:latin typeface="Lato" panose="020F0502020204030203" pitchFamily="34" charset="77"/>
                <a:ea typeface="Aptos" panose="020B0004020202020204" pitchFamily="34" charset="0"/>
                <a:cs typeface="Times New Roman" panose="02020603050405020304" pitchFamily="18" charset="0"/>
              </a:rPr>
              <a:t>National politics is now local</a:t>
            </a:r>
          </a:p>
          <a:p>
            <a:pPr marL="461963" indent="-461963" fontAlgn="auto">
              <a:spcAft>
                <a:spcPts val="200"/>
              </a:spcAft>
            </a:pPr>
            <a:r>
              <a:rPr lang="en-US" sz="3000" kern="100" dirty="0">
                <a:latin typeface="Lato" panose="020F0502020204030203" pitchFamily="34" charset="77"/>
                <a:ea typeface="Aptos" panose="020B0004020202020204" pitchFamily="34" charset="0"/>
                <a:cs typeface="Times New Roman" panose="02020603050405020304" pitchFamily="18" charset="0"/>
              </a:rPr>
              <a:t>Legislators are usurping the authority of local school boards</a:t>
            </a:r>
          </a:p>
          <a:p>
            <a:pPr marL="461963" indent="-461963" fontAlgn="auto">
              <a:spcAft>
                <a:spcPts val="200"/>
              </a:spcAft>
            </a:pPr>
            <a:r>
              <a:rPr lang="en-US" sz="3000" kern="100" dirty="0">
                <a:latin typeface="Lato" panose="020F0502020204030203" pitchFamily="34" charset="77"/>
                <a:ea typeface="Aptos" panose="020B0004020202020204" pitchFamily="34" charset="0"/>
                <a:cs typeface="Times New Roman" panose="02020603050405020304" pitchFamily="18" charset="0"/>
              </a:rPr>
              <a:t>School leaders are confronted with more issues of morality</a:t>
            </a:r>
          </a:p>
          <a:p>
            <a:pPr marL="461963" indent="-461963" fontAlgn="auto">
              <a:spcAft>
                <a:spcPts val="200"/>
              </a:spcAft>
            </a:pPr>
            <a:r>
              <a:rPr lang="en-US" sz="3000" kern="100" dirty="0">
                <a:latin typeface="Lato" panose="020F0502020204030203" pitchFamily="34" charset="77"/>
                <a:ea typeface="Aptos" panose="020B0004020202020204" pitchFamily="34" charset="0"/>
                <a:cs typeface="Times New Roman" panose="02020603050405020304" pitchFamily="18" charset="0"/>
              </a:rPr>
              <a:t>Church-state boundaries are being challenged</a:t>
            </a:r>
          </a:p>
          <a:p>
            <a:pPr marL="461963" indent="-461963" fontAlgn="auto">
              <a:spcAft>
                <a:spcPts val="200"/>
              </a:spcAft>
            </a:pPr>
            <a:r>
              <a:rPr lang="en-US" sz="3000" kern="100" dirty="0">
                <a:latin typeface="Lato" panose="020F0502020204030203" pitchFamily="34" charset="77"/>
                <a:ea typeface="Aptos" panose="020B0004020202020204" pitchFamily="34" charset="0"/>
                <a:cs typeface="Times New Roman" panose="02020603050405020304" pitchFamily="18" charset="0"/>
              </a:rPr>
              <a:t>Privatization has more political and financial support (although I am not sure it has more public support)</a:t>
            </a:r>
          </a:p>
          <a:p>
            <a:pPr marL="461963" indent="-461963" fontAlgn="auto">
              <a:spcAft>
                <a:spcPts val="200"/>
              </a:spcAft>
            </a:pPr>
            <a:r>
              <a:rPr lang="en-US" sz="3000" kern="100" dirty="0">
                <a:latin typeface="Lato" panose="020F0502020204030203" pitchFamily="34" charset="77"/>
                <a:ea typeface="Aptos" panose="020B0004020202020204" pitchFamily="34" charset="0"/>
                <a:cs typeface="Times New Roman" panose="02020603050405020304" pitchFamily="18" charset="0"/>
              </a:rPr>
              <a:t>Funding cuts are more about sending a message than about fiscal responsibility</a:t>
            </a:r>
          </a:p>
        </p:txBody>
      </p:sp>
    </p:spTree>
    <p:extLst>
      <p:ext uri="{BB962C8B-B14F-4D97-AF65-F5344CB8AC3E}">
        <p14:creationId xmlns:p14="http://schemas.microsoft.com/office/powerpoint/2010/main" val="267075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4F48868-4724-BA53-C601-052858375F64}"/>
              </a:ext>
            </a:extLst>
          </p:cNvPr>
          <p:cNvSpPr txBox="1"/>
          <p:nvPr/>
        </p:nvSpPr>
        <p:spPr>
          <a:xfrm>
            <a:off x="152400" y="2967335"/>
            <a:ext cx="2514600" cy="923330"/>
          </a:xfrm>
          <a:prstGeom prst="rect">
            <a:avLst/>
          </a:prstGeom>
          <a:noFill/>
        </p:spPr>
        <p:txBody>
          <a:bodyPr wrap="square" rtlCol="0">
            <a:spAutoFit/>
          </a:bodyPr>
          <a:lstStyle/>
          <a:p>
            <a:pPr algn="ctr"/>
            <a:r>
              <a:rPr lang="en-US" b="1">
                <a:latin typeface="Lato Black" panose="020F0502020204030203" pitchFamily="34" charset="77"/>
              </a:rPr>
              <a:t>Politics</a:t>
            </a:r>
          </a:p>
        </p:txBody>
      </p:sp>
      <p:sp>
        <p:nvSpPr>
          <p:cNvPr id="2" name="Left-Right Arrow 1">
            <a:extLst>
              <a:ext uri="{FF2B5EF4-FFF2-40B4-BE49-F238E27FC236}">
                <a16:creationId xmlns:a16="http://schemas.microsoft.com/office/drawing/2014/main" id="{BAA5B1B7-E418-A4A1-5989-5AF3638091DD}"/>
              </a:ext>
            </a:extLst>
          </p:cNvPr>
          <p:cNvSpPr/>
          <p:nvPr/>
        </p:nvSpPr>
        <p:spPr>
          <a:xfrm>
            <a:off x="2819400" y="3063240"/>
            <a:ext cx="5029200"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407615-BE9C-B33B-0B54-B602DC0F169F}"/>
              </a:ext>
            </a:extLst>
          </p:cNvPr>
          <p:cNvSpPr txBox="1"/>
          <p:nvPr/>
        </p:nvSpPr>
        <p:spPr>
          <a:xfrm>
            <a:off x="7848600" y="2967335"/>
            <a:ext cx="4191000" cy="923330"/>
          </a:xfrm>
          <a:prstGeom prst="rect">
            <a:avLst/>
          </a:prstGeom>
          <a:noFill/>
        </p:spPr>
        <p:txBody>
          <a:bodyPr wrap="square" rtlCol="0">
            <a:spAutoFit/>
          </a:bodyPr>
          <a:lstStyle/>
          <a:p>
            <a:pPr algn="r"/>
            <a:r>
              <a:rPr lang="en-US" b="1">
                <a:latin typeface="Lato Black" panose="020F0502020204030203" pitchFamily="34" charset="77"/>
              </a:rPr>
              <a:t>Partisanship</a:t>
            </a:r>
          </a:p>
        </p:txBody>
      </p:sp>
    </p:spTree>
    <p:extLst>
      <p:ext uri="{BB962C8B-B14F-4D97-AF65-F5344CB8AC3E}">
        <p14:creationId xmlns:p14="http://schemas.microsoft.com/office/powerpoint/2010/main" val="26594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685800" y="274320"/>
            <a:ext cx="9067800" cy="1143000"/>
          </a:xfrm>
          <a:prstGeom prst="rect">
            <a:avLst/>
          </a:prstGeom>
          <a:noFill/>
          <a:ln w="9525">
            <a:noFill/>
            <a:miter lim="800000"/>
            <a:headEnd/>
            <a:tailEnd/>
          </a:ln>
          <a:effectLst/>
        </p:spPr>
        <p:txBody>
          <a:bodyPr anchor="ctr">
            <a:noAutofit/>
          </a:bodyPr>
          <a:lstStyle/>
          <a:p>
            <a:pPr eaLnBrk="1" hangingPunct="1">
              <a:lnSpc>
                <a:spcPct val="70000"/>
              </a:lnSpc>
              <a:spcBef>
                <a:spcPct val="50000"/>
              </a:spcBef>
              <a:defRPr/>
            </a:pPr>
            <a:r>
              <a:rPr lang="en-US" sz="3000" b="1">
                <a:latin typeface="Lato Black" panose="020F0502020204030203" pitchFamily="34" charset="77"/>
                <a:ea typeface="Tahoma" pitchFamily="34" charset="0"/>
                <a:cs typeface="Tahoma" pitchFamily="34" charset="0"/>
              </a:rPr>
              <a:t>Seismic Shifts</a:t>
            </a:r>
          </a:p>
        </p:txBody>
      </p:sp>
      <p:grpSp>
        <p:nvGrpSpPr>
          <p:cNvPr id="4" name="Group 3">
            <a:extLst>
              <a:ext uri="{FF2B5EF4-FFF2-40B4-BE49-F238E27FC236}">
                <a16:creationId xmlns:a16="http://schemas.microsoft.com/office/drawing/2014/main" id="{79745582-8630-3A4D-889B-68ED6576B450}"/>
              </a:ext>
            </a:extLst>
          </p:cNvPr>
          <p:cNvGrpSpPr/>
          <p:nvPr/>
        </p:nvGrpSpPr>
        <p:grpSpPr>
          <a:xfrm>
            <a:off x="3467100" y="725895"/>
            <a:ext cx="5257800" cy="6009767"/>
            <a:chOff x="3467100" y="725895"/>
            <a:chExt cx="5257800" cy="6009767"/>
          </a:xfrm>
        </p:grpSpPr>
        <p:pic>
          <p:nvPicPr>
            <p:cNvPr id="5122" name="Picture 2" descr="SEISMIC"/>
            <p:cNvPicPr>
              <a:picLocks noChangeAspect="1" noChangeArrowheads="1"/>
            </p:cNvPicPr>
            <p:nvPr/>
          </p:nvPicPr>
          <p:blipFill>
            <a:blip r:embed="rId2" cstate="print">
              <a:clrChange>
                <a:clrFrom>
                  <a:srgbClr val="FFFFFF"/>
                </a:clrFrom>
                <a:clrTo>
                  <a:srgbClr val="FFFFFF">
                    <a:alpha val="0"/>
                  </a:srgbClr>
                </a:clrTo>
              </a:clrChange>
            </a:blip>
            <a:srcRect t="-3751"/>
            <a:stretch>
              <a:fillRect/>
            </a:stretch>
          </p:blipFill>
          <p:spPr bwMode="auto">
            <a:xfrm>
              <a:off x="3467100" y="730035"/>
              <a:ext cx="5257800" cy="6005627"/>
            </a:xfrm>
            <a:prstGeom prst="rect">
              <a:avLst/>
            </a:prstGeom>
            <a:noFill/>
            <a:ln w="9525">
              <a:noFill/>
              <a:miter lim="800000"/>
              <a:headEnd/>
              <a:tailEnd/>
            </a:ln>
          </p:spPr>
        </p:pic>
        <p:sp>
          <p:nvSpPr>
            <p:cNvPr id="3" name="Triangle 2">
              <a:extLst>
                <a:ext uri="{FF2B5EF4-FFF2-40B4-BE49-F238E27FC236}">
                  <a16:creationId xmlns:a16="http://schemas.microsoft.com/office/drawing/2014/main" id="{D734FB36-D013-687C-A0D3-46B4DB525B7B}"/>
                </a:ext>
              </a:extLst>
            </p:cNvPr>
            <p:cNvSpPr/>
            <p:nvPr/>
          </p:nvSpPr>
          <p:spPr>
            <a:xfrm rot="896014">
              <a:off x="6299589" y="725895"/>
              <a:ext cx="457200" cy="457200"/>
            </a:xfrm>
            <a:prstGeom prst="triangle">
              <a:avLst/>
            </a:prstGeom>
            <a:solidFill>
              <a:srgbClr val="D602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330795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6F027-4780-2766-DB98-CCD374A90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08667-220B-65DE-FE96-BB9655BEE9A6}"/>
              </a:ext>
            </a:extLst>
          </p:cNvPr>
          <p:cNvSpPr>
            <a:spLocks noGrp="1"/>
          </p:cNvSpPr>
          <p:nvPr>
            <p:ph type="title"/>
          </p:nvPr>
        </p:nvSpPr>
        <p:spPr/>
        <p:txBody>
          <a:bodyPr/>
          <a:lstStyle/>
          <a:p>
            <a:r>
              <a:rPr lang="en-US" dirty="0">
                <a:latin typeface="Lato Black" panose="020F0502020204030203" pitchFamily="34" charset="77"/>
              </a:rPr>
              <a:t>Competition for Hearts and Minds of Children</a:t>
            </a:r>
          </a:p>
        </p:txBody>
      </p:sp>
      <p:sp>
        <p:nvSpPr>
          <p:cNvPr id="3" name="Content Placeholder 2">
            <a:extLst>
              <a:ext uri="{FF2B5EF4-FFF2-40B4-BE49-F238E27FC236}">
                <a16:creationId xmlns:a16="http://schemas.microsoft.com/office/drawing/2014/main" id="{2439AF67-891C-8095-0A94-79AC3FC1C75F}"/>
              </a:ext>
            </a:extLst>
          </p:cNvPr>
          <p:cNvSpPr>
            <a:spLocks noGrp="1"/>
          </p:cNvSpPr>
          <p:nvPr>
            <p:ph idx="4294967295"/>
          </p:nvPr>
        </p:nvSpPr>
        <p:spPr>
          <a:xfrm>
            <a:off x="612648" y="1298448"/>
            <a:ext cx="11277600" cy="4035552"/>
          </a:xfrm>
        </p:spPr>
        <p:txBody>
          <a:bodyPr>
            <a:noAutofit/>
          </a:bodyPr>
          <a:lstStyle/>
          <a:p>
            <a:pPr marL="460375" indent="-460375">
              <a:spcAft>
                <a:spcPts val="600"/>
              </a:spcAft>
            </a:pPr>
            <a:r>
              <a:rPr lang="en-US" sz="3000" dirty="0"/>
              <a:t>Social Media</a:t>
            </a:r>
          </a:p>
          <a:p>
            <a:pPr marL="460375" indent="-460375">
              <a:spcAft>
                <a:spcPts val="600"/>
              </a:spcAft>
            </a:pPr>
            <a:r>
              <a:rPr lang="en-US" sz="3000" dirty="0"/>
              <a:t>Attention—Screens vs. Schoolwork</a:t>
            </a:r>
          </a:p>
          <a:p>
            <a:pPr marL="460375" indent="-460375">
              <a:spcAft>
                <a:spcPts val="600"/>
              </a:spcAft>
            </a:pPr>
            <a:r>
              <a:rPr lang="en-US" sz="3000" dirty="0"/>
              <a:t>Artificial Intelligence</a:t>
            </a:r>
          </a:p>
          <a:p>
            <a:pPr marL="460375" indent="-460375">
              <a:spcAft>
                <a:spcPts val="600"/>
              </a:spcAft>
            </a:pPr>
            <a:r>
              <a:rPr lang="en-US" sz="3000" dirty="0"/>
              <a:t>Virtual School</a:t>
            </a:r>
          </a:p>
          <a:p>
            <a:pPr marL="460375" indent="-460375">
              <a:spcAft>
                <a:spcPts val="600"/>
              </a:spcAft>
            </a:pPr>
            <a:r>
              <a:rPr lang="en-US" sz="3000" dirty="0"/>
              <a:t>Homeschool</a:t>
            </a:r>
          </a:p>
          <a:p>
            <a:pPr marL="460375" indent="-460375">
              <a:spcAft>
                <a:spcPts val="600"/>
              </a:spcAft>
            </a:pPr>
            <a:r>
              <a:rPr lang="en-US" sz="3000" dirty="0"/>
              <a:t>Privatization, Including Vouchers</a:t>
            </a:r>
          </a:p>
          <a:p>
            <a:pPr marL="0" indent="0" algn="r">
              <a:buNone/>
            </a:pPr>
            <a:r>
              <a:rPr lang="en-US" dirty="0"/>
              <a:t>				</a:t>
            </a:r>
            <a:endParaRPr lang="en-US" sz="1600" dirty="0"/>
          </a:p>
        </p:txBody>
      </p:sp>
    </p:spTree>
    <p:extLst>
      <p:ext uri="{BB962C8B-B14F-4D97-AF65-F5344CB8AC3E}">
        <p14:creationId xmlns:p14="http://schemas.microsoft.com/office/powerpoint/2010/main" val="39298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D3EA-BEC8-B05B-A2BF-C5C59806D79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CAE2DF-9873-CAB6-3665-024D0FF4A9C7}"/>
              </a:ext>
            </a:extLst>
          </p:cNvPr>
          <p:cNvSpPr txBox="1"/>
          <p:nvPr/>
        </p:nvSpPr>
        <p:spPr>
          <a:xfrm>
            <a:off x="152400" y="2551837"/>
            <a:ext cx="3048000" cy="1754326"/>
          </a:xfrm>
          <a:prstGeom prst="rect">
            <a:avLst/>
          </a:prstGeom>
          <a:noFill/>
        </p:spPr>
        <p:txBody>
          <a:bodyPr wrap="square" rtlCol="0">
            <a:spAutoFit/>
          </a:bodyPr>
          <a:lstStyle/>
          <a:p>
            <a:pPr algn="ctr"/>
            <a:r>
              <a:rPr lang="en-US" b="1" dirty="0">
                <a:latin typeface="Lato Black" panose="020F0502020204030203" pitchFamily="34" charset="77"/>
              </a:rPr>
              <a:t>Common Good</a:t>
            </a:r>
          </a:p>
        </p:txBody>
      </p:sp>
      <p:sp>
        <p:nvSpPr>
          <p:cNvPr id="2" name="Left-Right Arrow 1">
            <a:extLst>
              <a:ext uri="{FF2B5EF4-FFF2-40B4-BE49-F238E27FC236}">
                <a16:creationId xmlns:a16="http://schemas.microsoft.com/office/drawing/2014/main" id="{CEEF5F15-3AB7-1F70-B7E1-18383922D35E}"/>
              </a:ext>
            </a:extLst>
          </p:cNvPr>
          <p:cNvSpPr/>
          <p:nvPr/>
        </p:nvSpPr>
        <p:spPr>
          <a:xfrm>
            <a:off x="3374136" y="3072384"/>
            <a:ext cx="5175504"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E2C9D1-C903-2E42-6305-9736EF01E727}"/>
              </a:ext>
            </a:extLst>
          </p:cNvPr>
          <p:cNvSpPr txBox="1"/>
          <p:nvPr/>
        </p:nvSpPr>
        <p:spPr>
          <a:xfrm>
            <a:off x="8686800" y="2551837"/>
            <a:ext cx="3352800" cy="1754326"/>
          </a:xfrm>
          <a:prstGeom prst="rect">
            <a:avLst/>
          </a:prstGeom>
          <a:noFill/>
        </p:spPr>
        <p:txBody>
          <a:bodyPr wrap="square" rtlCol="0">
            <a:spAutoFit/>
          </a:bodyPr>
          <a:lstStyle/>
          <a:p>
            <a:pPr algn="ctr"/>
            <a:r>
              <a:rPr lang="en-US" b="1">
                <a:latin typeface="Lato Black" panose="020F0502020204030203" pitchFamily="34" charset="77"/>
              </a:rPr>
              <a:t>Particular Interests</a:t>
            </a:r>
          </a:p>
        </p:txBody>
      </p:sp>
    </p:spTree>
    <p:extLst>
      <p:ext uri="{BB962C8B-B14F-4D97-AF65-F5344CB8AC3E}">
        <p14:creationId xmlns:p14="http://schemas.microsoft.com/office/powerpoint/2010/main" val="86533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44368-604E-1C25-35E2-49CA6DB1471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967523C-468C-4D08-05B7-C59BA50AFD49}"/>
              </a:ext>
            </a:extLst>
          </p:cNvPr>
          <p:cNvSpPr txBox="1"/>
          <p:nvPr/>
        </p:nvSpPr>
        <p:spPr>
          <a:xfrm>
            <a:off x="152400" y="2551837"/>
            <a:ext cx="2709672" cy="1754326"/>
          </a:xfrm>
          <a:prstGeom prst="rect">
            <a:avLst/>
          </a:prstGeom>
          <a:noFill/>
        </p:spPr>
        <p:txBody>
          <a:bodyPr wrap="square" rtlCol="0">
            <a:spAutoFit/>
          </a:bodyPr>
          <a:lstStyle/>
          <a:p>
            <a:pPr algn="ctr"/>
            <a:r>
              <a:rPr lang="en-US" b="1">
                <a:latin typeface="Lato Black" panose="020F0502020204030203" pitchFamily="34" charset="77"/>
              </a:rPr>
              <a:t>Our Tax Dollars</a:t>
            </a:r>
          </a:p>
        </p:txBody>
      </p:sp>
      <p:sp>
        <p:nvSpPr>
          <p:cNvPr id="2" name="Left-Right Arrow 1">
            <a:extLst>
              <a:ext uri="{FF2B5EF4-FFF2-40B4-BE49-F238E27FC236}">
                <a16:creationId xmlns:a16="http://schemas.microsoft.com/office/drawing/2014/main" id="{054B4B24-EC55-85CA-7578-F86805E2A5DB}"/>
              </a:ext>
            </a:extLst>
          </p:cNvPr>
          <p:cNvSpPr/>
          <p:nvPr/>
        </p:nvSpPr>
        <p:spPr>
          <a:xfrm>
            <a:off x="3099816" y="3072384"/>
            <a:ext cx="6324600"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5E26BB-4457-7E5D-877B-CE7C48DFEC1B}"/>
              </a:ext>
            </a:extLst>
          </p:cNvPr>
          <p:cNvSpPr txBox="1"/>
          <p:nvPr/>
        </p:nvSpPr>
        <p:spPr>
          <a:xfrm>
            <a:off x="9601200" y="2551837"/>
            <a:ext cx="2438400" cy="1754326"/>
          </a:xfrm>
          <a:prstGeom prst="rect">
            <a:avLst/>
          </a:prstGeom>
          <a:noFill/>
        </p:spPr>
        <p:txBody>
          <a:bodyPr wrap="square" rtlCol="0">
            <a:spAutoFit/>
          </a:bodyPr>
          <a:lstStyle/>
          <a:p>
            <a:pPr algn="ctr"/>
            <a:r>
              <a:rPr lang="en-US" b="1">
                <a:latin typeface="Lato Black" panose="020F0502020204030203" pitchFamily="34" charset="77"/>
              </a:rPr>
              <a:t>My Tax Dollars</a:t>
            </a:r>
          </a:p>
        </p:txBody>
      </p:sp>
    </p:spTree>
    <p:extLst>
      <p:ext uri="{BB962C8B-B14F-4D97-AF65-F5344CB8AC3E}">
        <p14:creationId xmlns:p14="http://schemas.microsoft.com/office/powerpoint/2010/main" val="3372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AF139-6E10-0074-C180-08301EC2A93A}"/>
              </a:ext>
            </a:extLst>
          </p:cNvPr>
          <p:cNvSpPr txBox="1"/>
          <p:nvPr/>
        </p:nvSpPr>
        <p:spPr>
          <a:xfrm>
            <a:off x="3124200" y="457200"/>
            <a:ext cx="8763000" cy="4832092"/>
          </a:xfrm>
          <a:prstGeom prst="rect">
            <a:avLst/>
          </a:prstGeom>
          <a:noFill/>
          <a:ln>
            <a:noFill/>
          </a:ln>
        </p:spPr>
        <p:txBody>
          <a:bodyPr wrap="square" rtlCol="0">
            <a:spAutoFit/>
          </a:bodyPr>
          <a:lstStyle/>
          <a:p>
            <a:r>
              <a:rPr lang="en-US" sz="2800" b="1" u="none" strike="noStrike">
                <a:solidFill>
                  <a:srgbClr val="212121"/>
                </a:solidFill>
                <a:effectLst/>
                <a:latin typeface="Lato" panose="020F0502020204030203" pitchFamily="34" charset="77"/>
              </a:rPr>
              <a:t>Parents as Shrinking Majority</a:t>
            </a:r>
          </a:p>
          <a:p>
            <a:r>
              <a:rPr lang="en-US" sz="2800" i="1" u="none" strike="noStrike">
                <a:solidFill>
                  <a:srgbClr val="212121"/>
                </a:solidFill>
                <a:effectLst/>
                <a:latin typeface="Lato" panose="020F0502020204030203" pitchFamily="34" charset="77"/>
              </a:rPr>
              <a:t>Much of the rhetoric surrounding the voucher movement is based on “the rights of parents to choose.” What is overlooked is that when the right of parents to unfettered choice is guaranteed then the nonparents, who now pay the majority of the taxes, lose even the semblance of control over the way their money is to be spent. Education under these circumstances becomes an entitlement and a private right rather than a civic duty and a public good . … In the long run, this condition can serve only to further estrange senior citizens and nonparent taxpayers from the schools. </a:t>
            </a:r>
            <a:endParaRPr lang="en-US" sz="2800" i="1">
              <a:latin typeface="Lato" panose="020F0502020204030203" pitchFamily="34" charset="77"/>
            </a:endParaRPr>
          </a:p>
        </p:txBody>
      </p:sp>
      <p:sp>
        <p:nvSpPr>
          <p:cNvPr id="4" name="TextBox 3">
            <a:extLst>
              <a:ext uri="{FF2B5EF4-FFF2-40B4-BE49-F238E27FC236}">
                <a16:creationId xmlns:a16="http://schemas.microsoft.com/office/drawing/2014/main" id="{34CA8705-593D-F833-9CF7-CB2919328685}"/>
              </a:ext>
            </a:extLst>
          </p:cNvPr>
          <p:cNvSpPr txBox="1"/>
          <p:nvPr/>
        </p:nvSpPr>
        <p:spPr>
          <a:xfrm>
            <a:off x="3124200" y="5511225"/>
            <a:ext cx="8763000" cy="584775"/>
          </a:xfrm>
          <a:prstGeom prst="rect">
            <a:avLst/>
          </a:prstGeom>
          <a:noFill/>
        </p:spPr>
        <p:txBody>
          <a:bodyPr wrap="square" rtlCol="0">
            <a:spAutoFit/>
          </a:bodyPr>
          <a:lstStyle/>
          <a:p>
            <a:pPr algn="r"/>
            <a:r>
              <a:rPr lang="en-US" sz="1600" i="1" u="none" strike="noStrike" dirty="0">
                <a:solidFill>
                  <a:srgbClr val="212121"/>
                </a:solidFill>
                <a:effectLst/>
                <a:latin typeface="Lato" panose="020F0502020204030203" pitchFamily="34" charset="77"/>
              </a:rPr>
              <a:t>Shaking Up the Schoolhouse: How to Support and Sustain Educational Innovation</a:t>
            </a:r>
          </a:p>
          <a:p>
            <a:pPr algn="r"/>
            <a:r>
              <a:rPr lang="en-US" sz="1600" dirty="0">
                <a:solidFill>
                  <a:srgbClr val="212121"/>
                </a:solidFill>
                <a:latin typeface="Lato" panose="020F0502020204030203" pitchFamily="34" charset="77"/>
              </a:rPr>
              <a:t>Phillip C. Schlechty, 2001, p.</a:t>
            </a:r>
            <a:r>
              <a:rPr lang="en-US" sz="1600" u="none" strike="noStrike" dirty="0">
                <a:solidFill>
                  <a:srgbClr val="212121"/>
                </a:solidFill>
                <a:effectLst/>
                <a:latin typeface="Lato" panose="020F0502020204030203" pitchFamily="34" charset="77"/>
              </a:rPr>
              <a:t> 13</a:t>
            </a:r>
            <a:endParaRPr lang="en-US" sz="1600" dirty="0"/>
          </a:p>
        </p:txBody>
      </p:sp>
      <p:pic>
        <p:nvPicPr>
          <p:cNvPr id="6" name="Picture 5" descr="Book cover of a book&#10;&#10;AI-generated content may be incorrect.">
            <a:extLst>
              <a:ext uri="{FF2B5EF4-FFF2-40B4-BE49-F238E27FC236}">
                <a16:creationId xmlns:a16="http://schemas.microsoft.com/office/drawing/2014/main" id="{660525E9-2A53-041E-A437-2C1C6E73338E}"/>
              </a:ext>
            </a:extLst>
          </p:cNvPr>
          <p:cNvPicPr>
            <a:picLocks noChangeAspect="1"/>
          </p:cNvPicPr>
          <p:nvPr/>
        </p:nvPicPr>
        <p:blipFill>
          <a:blip r:embed="rId3"/>
          <a:stretch>
            <a:fillRect/>
          </a:stretch>
        </p:blipFill>
        <p:spPr>
          <a:xfrm>
            <a:off x="304800" y="1344169"/>
            <a:ext cx="2707356" cy="4169663"/>
          </a:xfrm>
          <a:prstGeom prst="rect">
            <a:avLst/>
          </a:prstGeom>
          <a:ln w="12700">
            <a:solidFill>
              <a:schemeClr val="accent2"/>
            </a:solidFill>
          </a:ln>
        </p:spPr>
      </p:pic>
    </p:spTree>
    <p:extLst>
      <p:ext uri="{BB962C8B-B14F-4D97-AF65-F5344CB8AC3E}">
        <p14:creationId xmlns:p14="http://schemas.microsoft.com/office/powerpoint/2010/main" val="122096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3E8AB0-8BCC-F180-1DED-36E3E02144DD}"/>
              </a:ext>
            </a:extLst>
          </p:cNvPr>
          <p:cNvSpPr>
            <a:spLocks noGrp="1"/>
          </p:cNvSpPr>
          <p:nvPr>
            <p:ph type="title"/>
          </p:nvPr>
        </p:nvSpPr>
        <p:spPr>
          <a:xfrm>
            <a:off x="3657600" y="1161407"/>
            <a:ext cx="8302752" cy="3785642"/>
          </a:xfrm>
        </p:spPr>
        <p:txBody>
          <a:bodyPr wrap="square">
            <a:spAutoFit/>
          </a:bodyPr>
          <a:lstStyle/>
          <a:p>
            <a:r>
              <a:rPr lang="en-US" b="0" i="1" dirty="0">
                <a:latin typeface="Lato" panose="020F0502020204030203" pitchFamily="34" charset="77"/>
              </a:rPr>
              <a:t>In the short term, what individual parents want for their children may not be in the general interest or promote the common good. For example, in 1945, few white parents in the South were demanding that schools be desegregated. Today, few Americans, including those from the South, would publicly defend separate but equal as anything other than separate and evil.</a:t>
            </a:r>
          </a:p>
        </p:txBody>
      </p:sp>
      <p:sp>
        <p:nvSpPr>
          <p:cNvPr id="7" name="TextBox 6">
            <a:extLst>
              <a:ext uri="{FF2B5EF4-FFF2-40B4-BE49-F238E27FC236}">
                <a16:creationId xmlns:a16="http://schemas.microsoft.com/office/drawing/2014/main" id="{FDF2AB00-1AA9-0345-9070-14BE78490535}"/>
              </a:ext>
            </a:extLst>
          </p:cNvPr>
          <p:cNvSpPr txBox="1"/>
          <p:nvPr/>
        </p:nvSpPr>
        <p:spPr>
          <a:xfrm>
            <a:off x="5410200" y="5130225"/>
            <a:ext cx="6550152" cy="584775"/>
          </a:xfrm>
          <a:prstGeom prst="rect">
            <a:avLst/>
          </a:prstGeom>
          <a:noFill/>
        </p:spPr>
        <p:txBody>
          <a:bodyPr wrap="square" rtlCol="0">
            <a:spAutoFit/>
          </a:bodyPr>
          <a:lstStyle/>
          <a:p>
            <a:pPr algn="r"/>
            <a:r>
              <a:rPr lang="en-US" sz="1600" i="1" dirty="0">
                <a:latin typeface="Lato" panose="020F0502020204030203" pitchFamily="34" charset="77"/>
              </a:rPr>
              <a:t>Inventing Better Schools: An Action Plan for Educational Reform</a:t>
            </a:r>
          </a:p>
          <a:p>
            <a:pPr algn="r"/>
            <a:r>
              <a:rPr lang="en-US" sz="1600" dirty="0">
                <a:latin typeface="Lato" panose="020F0502020204030203" pitchFamily="34" charset="77"/>
              </a:rPr>
              <a:t>Phillip C. Schlechty, 1997, p. 80</a:t>
            </a:r>
          </a:p>
        </p:txBody>
      </p:sp>
      <p:pic>
        <p:nvPicPr>
          <p:cNvPr id="3" name="Picture 2" descr="A book cover of a book&#10;&#10;AI-generated content may be incorrect.">
            <a:extLst>
              <a:ext uri="{FF2B5EF4-FFF2-40B4-BE49-F238E27FC236}">
                <a16:creationId xmlns:a16="http://schemas.microsoft.com/office/drawing/2014/main" id="{F25C2ACB-509F-2A52-7052-F7BDFC6D169C}"/>
              </a:ext>
            </a:extLst>
          </p:cNvPr>
          <p:cNvPicPr>
            <a:picLocks noChangeAspect="1"/>
          </p:cNvPicPr>
          <p:nvPr/>
        </p:nvPicPr>
        <p:blipFill>
          <a:blip r:embed="rId2"/>
          <a:stretch>
            <a:fillRect/>
          </a:stretch>
        </p:blipFill>
        <p:spPr>
          <a:xfrm>
            <a:off x="475488" y="1344169"/>
            <a:ext cx="2640508" cy="4169663"/>
          </a:xfrm>
          <a:prstGeom prst="rect">
            <a:avLst/>
          </a:prstGeom>
        </p:spPr>
      </p:pic>
    </p:spTree>
    <p:extLst>
      <p:ext uri="{BB962C8B-B14F-4D97-AF65-F5344CB8AC3E}">
        <p14:creationId xmlns:p14="http://schemas.microsoft.com/office/powerpoint/2010/main" val="404475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31D91-5D02-17F0-9E6B-2992BEB24D5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3EB741F-9E0B-3068-873D-8585A42C5B16}"/>
              </a:ext>
            </a:extLst>
          </p:cNvPr>
          <p:cNvSpPr txBox="1"/>
          <p:nvPr/>
        </p:nvSpPr>
        <p:spPr>
          <a:xfrm>
            <a:off x="152400" y="2967335"/>
            <a:ext cx="3886200" cy="923330"/>
          </a:xfrm>
          <a:prstGeom prst="rect">
            <a:avLst/>
          </a:prstGeom>
          <a:noFill/>
        </p:spPr>
        <p:txBody>
          <a:bodyPr wrap="square" rtlCol="0">
            <a:spAutoFit/>
          </a:bodyPr>
          <a:lstStyle/>
          <a:p>
            <a:pPr algn="ctr"/>
            <a:r>
              <a:rPr lang="en-US" b="1">
                <a:latin typeface="Lato Black" panose="020F0502020204030203" pitchFamily="34" charset="77"/>
              </a:rPr>
              <a:t>Community</a:t>
            </a:r>
          </a:p>
        </p:txBody>
      </p:sp>
      <p:sp>
        <p:nvSpPr>
          <p:cNvPr id="2" name="Left-Right Arrow 1">
            <a:extLst>
              <a:ext uri="{FF2B5EF4-FFF2-40B4-BE49-F238E27FC236}">
                <a16:creationId xmlns:a16="http://schemas.microsoft.com/office/drawing/2014/main" id="{0FA5757B-D128-3904-97F6-B7DD2E905CD2}"/>
              </a:ext>
            </a:extLst>
          </p:cNvPr>
          <p:cNvSpPr/>
          <p:nvPr/>
        </p:nvSpPr>
        <p:spPr>
          <a:xfrm>
            <a:off x="4187952" y="3072384"/>
            <a:ext cx="5212080"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2901E-AC04-5BA6-3A4D-11594C55E8BA}"/>
              </a:ext>
            </a:extLst>
          </p:cNvPr>
          <p:cNvSpPr txBox="1"/>
          <p:nvPr/>
        </p:nvSpPr>
        <p:spPr>
          <a:xfrm>
            <a:off x="9525000" y="2967335"/>
            <a:ext cx="2514600" cy="923330"/>
          </a:xfrm>
          <a:prstGeom prst="rect">
            <a:avLst/>
          </a:prstGeom>
          <a:noFill/>
        </p:spPr>
        <p:txBody>
          <a:bodyPr wrap="square" rtlCol="0">
            <a:spAutoFit/>
          </a:bodyPr>
          <a:lstStyle/>
          <a:p>
            <a:pPr algn="ctr"/>
            <a:r>
              <a:rPr lang="en-US" b="1">
                <a:latin typeface="Lato Black" panose="020F0502020204030203" pitchFamily="34" charset="77"/>
              </a:rPr>
              <a:t>Groups</a:t>
            </a:r>
          </a:p>
        </p:txBody>
      </p:sp>
    </p:spTree>
    <p:extLst>
      <p:ext uri="{BB962C8B-B14F-4D97-AF65-F5344CB8AC3E}">
        <p14:creationId xmlns:p14="http://schemas.microsoft.com/office/powerpoint/2010/main" val="17437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0FEF-7B20-9926-4AD2-FD3F2FF04EE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010C93F-EAAC-446F-8519-C3103782EB05}"/>
              </a:ext>
            </a:extLst>
          </p:cNvPr>
          <p:cNvSpPr txBox="1"/>
          <p:nvPr/>
        </p:nvSpPr>
        <p:spPr>
          <a:xfrm>
            <a:off x="914400" y="6324600"/>
            <a:ext cx="8284029" cy="369332"/>
          </a:xfrm>
          <a:prstGeom prst="rect">
            <a:avLst/>
          </a:prstGeom>
          <a:noFill/>
        </p:spPr>
        <p:txBody>
          <a:bodyPr wrap="square" rtlCol="0">
            <a:spAutoFit/>
          </a:bodyPr>
          <a:lstStyle/>
          <a:p>
            <a:r>
              <a:rPr lang="en-US" sz="1800" dirty="0">
                <a:latin typeface="Lato" panose="020F0502020204030203" pitchFamily="34" charset="77"/>
              </a:rPr>
              <a:t>Image from </a:t>
            </a:r>
            <a:r>
              <a:rPr lang="en-US" sz="1800" i="1" dirty="0">
                <a:latin typeface="Lato" panose="020F0502020204030203" pitchFamily="34" charset="77"/>
              </a:rPr>
              <a:t>Why Rural Matters 2023</a:t>
            </a:r>
            <a:r>
              <a:rPr lang="en-US" sz="1800" dirty="0">
                <a:latin typeface="Lato" panose="020F0502020204030203" pitchFamily="34" charset="77"/>
              </a:rPr>
              <a:t> by The National Rural Education Association </a:t>
            </a:r>
          </a:p>
        </p:txBody>
      </p:sp>
      <p:sp>
        <p:nvSpPr>
          <p:cNvPr id="3" name="TextBox 2">
            <a:extLst>
              <a:ext uri="{FF2B5EF4-FFF2-40B4-BE49-F238E27FC236}">
                <a16:creationId xmlns:a16="http://schemas.microsoft.com/office/drawing/2014/main" id="{2394B53D-B268-3E8D-58B2-0B956BDBB91A}"/>
              </a:ext>
            </a:extLst>
          </p:cNvPr>
          <p:cNvSpPr txBox="1"/>
          <p:nvPr/>
        </p:nvSpPr>
        <p:spPr>
          <a:xfrm>
            <a:off x="326571" y="76200"/>
            <a:ext cx="11538858" cy="846386"/>
          </a:xfrm>
          <a:prstGeom prst="rect">
            <a:avLst/>
          </a:prstGeom>
          <a:noFill/>
        </p:spPr>
        <p:txBody>
          <a:bodyPr wrap="square">
            <a:spAutoFit/>
          </a:bodyPr>
          <a:lstStyle/>
          <a:p>
            <a:pPr algn="ctr"/>
            <a:r>
              <a:rPr lang="en-US" sz="3200" dirty="0">
                <a:solidFill>
                  <a:srgbClr val="1D2F63"/>
                </a:solidFill>
                <a:latin typeface="Rockwell" panose="02060603020205020403" pitchFamily="18" charset="77"/>
              </a:rPr>
              <a:t>Number of Rural Students</a:t>
            </a:r>
          </a:p>
          <a:p>
            <a:pPr algn="ctr"/>
            <a:r>
              <a:rPr lang="en-US" sz="1700" dirty="0">
                <a:latin typeface="Rockwell" panose="02060603020205020403" pitchFamily="18" charset="77"/>
              </a:rPr>
              <a:t>The number of students attending public schools located in a district classified as rural by the U.S. Census Bureau.</a:t>
            </a:r>
          </a:p>
        </p:txBody>
      </p:sp>
      <p:cxnSp>
        <p:nvCxnSpPr>
          <p:cNvPr id="9" name="Straight Connector 8">
            <a:extLst>
              <a:ext uri="{FF2B5EF4-FFF2-40B4-BE49-F238E27FC236}">
                <a16:creationId xmlns:a16="http://schemas.microsoft.com/office/drawing/2014/main" id="{0E24925B-B004-F461-BC4A-B80130160ED0}"/>
              </a:ext>
            </a:extLst>
          </p:cNvPr>
          <p:cNvCxnSpPr/>
          <p:nvPr/>
        </p:nvCxnSpPr>
        <p:spPr>
          <a:xfrm>
            <a:off x="1302693"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1088DF-28C7-8561-0460-99AFE20CA53F}"/>
              </a:ext>
            </a:extLst>
          </p:cNvPr>
          <p:cNvCxnSpPr/>
          <p:nvPr/>
        </p:nvCxnSpPr>
        <p:spPr>
          <a:xfrm>
            <a:off x="2316765"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529F4F-1A1C-AD91-38EF-699018E0EC3A}"/>
              </a:ext>
            </a:extLst>
          </p:cNvPr>
          <p:cNvCxnSpPr/>
          <p:nvPr/>
        </p:nvCxnSpPr>
        <p:spPr>
          <a:xfrm>
            <a:off x="3330837"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174E05-ED00-1671-ABD5-DE7862EB5E40}"/>
              </a:ext>
            </a:extLst>
          </p:cNvPr>
          <p:cNvCxnSpPr/>
          <p:nvPr/>
        </p:nvCxnSpPr>
        <p:spPr>
          <a:xfrm>
            <a:off x="4344909"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021216-B64D-F569-B087-BF9FCC06717D}"/>
              </a:ext>
            </a:extLst>
          </p:cNvPr>
          <p:cNvCxnSpPr/>
          <p:nvPr/>
        </p:nvCxnSpPr>
        <p:spPr>
          <a:xfrm>
            <a:off x="5358981"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A57BA0-8E04-E655-D58E-0CB061F1941A}"/>
              </a:ext>
            </a:extLst>
          </p:cNvPr>
          <p:cNvCxnSpPr/>
          <p:nvPr/>
        </p:nvCxnSpPr>
        <p:spPr>
          <a:xfrm>
            <a:off x="6373053"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E98318-BDA7-2AF5-9160-791FA3957DED}"/>
              </a:ext>
            </a:extLst>
          </p:cNvPr>
          <p:cNvCxnSpPr/>
          <p:nvPr/>
        </p:nvCxnSpPr>
        <p:spPr>
          <a:xfrm>
            <a:off x="7387125"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C7F7DF-D928-A596-1B04-B7F9F5854E2B}"/>
              </a:ext>
            </a:extLst>
          </p:cNvPr>
          <p:cNvCxnSpPr/>
          <p:nvPr/>
        </p:nvCxnSpPr>
        <p:spPr>
          <a:xfrm>
            <a:off x="8401197" y="1630680"/>
            <a:ext cx="0" cy="2468880"/>
          </a:xfrm>
          <a:prstGeom prst="line">
            <a:avLst/>
          </a:prstGeom>
          <a:ln>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9602806-225F-99C7-1AC8-7370CBEB37CE}"/>
              </a:ext>
            </a:extLst>
          </p:cNvPr>
          <p:cNvCxnSpPr/>
          <p:nvPr/>
        </p:nvCxnSpPr>
        <p:spPr>
          <a:xfrm>
            <a:off x="9415272" y="1630680"/>
            <a:ext cx="0" cy="246888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4B9B332-3BF6-AE24-2C98-04B3E581E7D4}"/>
              </a:ext>
            </a:extLst>
          </p:cNvPr>
          <p:cNvSpPr txBox="1"/>
          <p:nvPr/>
        </p:nvSpPr>
        <p:spPr>
          <a:xfrm>
            <a:off x="228600" y="1472184"/>
            <a:ext cx="1118616" cy="646331"/>
          </a:xfrm>
          <a:prstGeom prst="rect">
            <a:avLst/>
          </a:prstGeom>
          <a:noFill/>
        </p:spPr>
        <p:txBody>
          <a:bodyPr wrap="square" rtlCol="0" anchor="ctr">
            <a:spAutoFit/>
          </a:bodyPr>
          <a:lstStyle/>
          <a:p>
            <a:r>
              <a:rPr lang="en-US" sz="3600" b="1" dirty="0">
                <a:latin typeface="Rockwell" panose="02060603020205020403" pitchFamily="18" charset="77"/>
              </a:rPr>
              <a:t>TX</a:t>
            </a:r>
          </a:p>
        </p:txBody>
      </p:sp>
      <p:sp>
        <p:nvSpPr>
          <p:cNvPr id="33" name="TextBox 32">
            <a:extLst>
              <a:ext uri="{FF2B5EF4-FFF2-40B4-BE49-F238E27FC236}">
                <a16:creationId xmlns:a16="http://schemas.microsoft.com/office/drawing/2014/main" id="{55A66DAA-EA97-6346-B6CB-8C483C34C7AA}"/>
              </a:ext>
            </a:extLst>
          </p:cNvPr>
          <p:cNvSpPr txBox="1"/>
          <p:nvPr/>
        </p:nvSpPr>
        <p:spPr>
          <a:xfrm>
            <a:off x="232492" y="2542032"/>
            <a:ext cx="1118616" cy="646331"/>
          </a:xfrm>
          <a:prstGeom prst="rect">
            <a:avLst/>
          </a:prstGeom>
          <a:noFill/>
        </p:spPr>
        <p:txBody>
          <a:bodyPr wrap="square" rtlCol="0" anchor="ctr">
            <a:spAutoFit/>
          </a:bodyPr>
          <a:lstStyle/>
          <a:p>
            <a:r>
              <a:rPr lang="en-US" sz="3600" b="1" dirty="0">
                <a:latin typeface="Rockwell" panose="02060603020205020403" pitchFamily="18" charset="77"/>
              </a:rPr>
              <a:t>NC</a:t>
            </a:r>
          </a:p>
        </p:txBody>
      </p:sp>
      <p:sp>
        <p:nvSpPr>
          <p:cNvPr id="34" name="TextBox 33">
            <a:extLst>
              <a:ext uri="{FF2B5EF4-FFF2-40B4-BE49-F238E27FC236}">
                <a16:creationId xmlns:a16="http://schemas.microsoft.com/office/drawing/2014/main" id="{40603E39-3DF5-511F-582F-BE80C624F9E4}"/>
              </a:ext>
            </a:extLst>
          </p:cNvPr>
          <p:cNvSpPr txBox="1"/>
          <p:nvPr/>
        </p:nvSpPr>
        <p:spPr>
          <a:xfrm>
            <a:off x="228600" y="3600221"/>
            <a:ext cx="1118616" cy="646331"/>
          </a:xfrm>
          <a:prstGeom prst="rect">
            <a:avLst/>
          </a:prstGeom>
          <a:noFill/>
        </p:spPr>
        <p:txBody>
          <a:bodyPr wrap="square" rtlCol="0">
            <a:spAutoFit/>
          </a:bodyPr>
          <a:lstStyle/>
          <a:p>
            <a:r>
              <a:rPr lang="en-US" sz="3600" b="1" dirty="0">
                <a:latin typeface="Rockwell" panose="02060603020205020403" pitchFamily="18" charset="77"/>
              </a:rPr>
              <a:t>GA</a:t>
            </a:r>
          </a:p>
        </p:txBody>
      </p:sp>
      <p:sp>
        <p:nvSpPr>
          <p:cNvPr id="35" name="TextBox 34">
            <a:extLst>
              <a:ext uri="{FF2B5EF4-FFF2-40B4-BE49-F238E27FC236}">
                <a16:creationId xmlns:a16="http://schemas.microsoft.com/office/drawing/2014/main" id="{817CF038-310E-327A-6992-DA940FBBF1EC}"/>
              </a:ext>
            </a:extLst>
          </p:cNvPr>
          <p:cNvSpPr txBox="1"/>
          <p:nvPr/>
        </p:nvSpPr>
        <p:spPr>
          <a:xfrm>
            <a:off x="9400032" y="1472184"/>
            <a:ext cx="1920240" cy="646331"/>
          </a:xfrm>
          <a:prstGeom prst="rect">
            <a:avLst/>
          </a:prstGeom>
          <a:noFill/>
        </p:spPr>
        <p:txBody>
          <a:bodyPr wrap="square" rtlCol="0">
            <a:spAutoFit/>
          </a:bodyPr>
          <a:lstStyle/>
          <a:p>
            <a:r>
              <a:rPr lang="en-US" sz="3600" b="1" dirty="0">
                <a:latin typeface="Rockwell" panose="02060603020205020403" pitchFamily="18" charset="77"/>
              </a:rPr>
              <a:t>777,540</a:t>
            </a:r>
          </a:p>
        </p:txBody>
      </p:sp>
      <p:sp>
        <p:nvSpPr>
          <p:cNvPr id="36" name="TextBox 35">
            <a:extLst>
              <a:ext uri="{FF2B5EF4-FFF2-40B4-BE49-F238E27FC236}">
                <a16:creationId xmlns:a16="http://schemas.microsoft.com/office/drawing/2014/main" id="{097798B9-1740-ADD0-D5BB-F997CBCB2B02}"/>
              </a:ext>
            </a:extLst>
          </p:cNvPr>
          <p:cNvSpPr txBox="1"/>
          <p:nvPr/>
        </p:nvSpPr>
        <p:spPr>
          <a:xfrm>
            <a:off x="9400032" y="2542032"/>
            <a:ext cx="1920240" cy="646331"/>
          </a:xfrm>
          <a:prstGeom prst="rect">
            <a:avLst/>
          </a:prstGeom>
          <a:noFill/>
        </p:spPr>
        <p:txBody>
          <a:bodyPr wrap="square" rtlCol="0">
            <a:spAutoFit/>
          </a:bodyPr>
          <a:lstStyle/>
          <a:p>
            <a:r>
              <a:rPr lang="en-US" sz="3600" b="1" dirty="0">
                <a:latin typeface="Rockwell" panose="02060603020205020403" pitchFamily="18" charset="77"/>
              </a:rPr>
              <a:t>481,044</a:t>
            </a:r>
          </a:p>
        </p:txBody>
      </p:sp>
      <p:sp>
        <p:nvSpPr>
          <p:cNvPr id="37" name="TextBox 36">
            <a:extLst>
              <a:ext uri="{FF2B5EF4-FFF2-40B4-BE49-F238E27FC236}">
                <a16:creationId xmlns:a16="http://schemas.microsoft.com/office/drawing/2014/main" id="{D5F528CC-E4A7-8217-B479-950500C9B972}"/>
              </a:ext>
            </a:extLst>
          </p:cNvPr>
          <p:cNvSpPr txBox="1"/>
          <p:nvPr/>
        </p:nvSpPr>
        <p:spPr>
          <a:xfrm>
            <a:off x="9400032" y="3602736"/>
            <a:ext cx="1920240" cy="646331"/>
          </a:xfrm>
          <a:prstGeom prst="rect">
            <a:avLst/>
          </a:prstGeom>
          <a:noFill/>
        </p:spPr>
        <p:txBody>
          <a:bodyPr wrap="square" rtlCol="0">
            <a:spAutoFit/>
          </a:bodyPr>
          <a:lstStyle/>
          <a:p>
            <a:r>
              <a:rPr lang="en-US" sz="3600" b="1" dirty="0">
                <a:latin typeface="Rockwell" panose="02060603020205020403" pitchFamily="18" charset="77"/>
              </a:rPr>
              <a:t>468,932</a:t>
            </a:r>
          </a:p>
        </p:txBody>
      </p:sp>
      <p:sp>
        <p:nvSpPr>
          <p:cNvPr id="38" name="TextBox 37">
            <a:extLst>
              <a:ext uri="{FF2B5EF4-FFF2-40B4-BE49-F238E27FC236}">
                <a16:creationId xmlns:a16="http://schemas.microsoft.com/office/drawing/2014/main" id="{5C4552BD-E647-1CE0-680F-B4A60F2AACC3}"/>
              </a:ext>
            </a:extLst>
          </p:cNvPr>
          <p:cNvSpPr txBox="1"/>
          <p:nvPr/>
        </p:nvSpPr>
        <p:spPr>
          <a:xfrm>
            <a:off x="11622024" y="1472184"/>
            <a:ext cx="460700" cy="646331"/>
          </a:xfrm>
          <a:prstGeom prst="rect">
            <a:avLst/>
          </a:prstGeom>
          <a:noFill/>
        </p:spPr>
        <p:txBody>
          <a:bodyPr wrap="square" rtlCol="0">
            <a:spAutoFit/>
          </a:bodyPr>
          <a:lstStyle/>
          <a:p>
            <a:r>
              <a:rPr lang="en-US" sz="3600" dirty="0">
                <a:latin typeface="Rockwell" panose="02060603020205020403" pitchFamily="18" charset="77"/>
              </a:rPr>
              <a:t>1</a:t>
            </a:r>
          </a:p>
        </p:txBody>
      </p:sp>
      <p:sp>
        <p:nvSpPr>
          <p:cNvPr id="39" name="TextBox 38">
            <a:extLst>
              <a:ext uri="{FF2B5EF4-FFF2-40B4-BE49-F238E27FC236}">
                <a16:creationId xmlns:a16="http://schemas.microsoft.com/office/drawing/2014/main" id="{959753B2-EF77-A779-BD82-6E448473A794}"/>
              </a:ext>
            </a:extLst>
          </p:cNvPr>
          <p:cNvSpPr txBox="1"/>
          <p:nvPr/>
        </p:nvSpPr>
        <p:spPr>
          <a:xfrm>
            <a:off x="11622024" y="3602736"/>
            <a:ext cx="460700" cy="646331"/>
          </a:xfrm>
          <a:prstGeom prst="rect">
            <a:avLst/>
          </a:prstGeom>
          <a:noFill/>
        </p:spPr>
        <p:txBody>
          <a:bodyPr wrap="square" rtlCol="0">
            <a:spAutoFit/>
          </a:bodyPr>
          <a:lstStyle/>
          <a:p>
            <a:r>
              <a:rPr lang="en-US" sz="3600" dirty="0">
                <a:latin typeface="Rockwell" panose="02060603020205020403" pitchFamily="18" charset="77"/>
              </a:rPr>
              <a:t>3</a:t>
            </a:r>
          </a:p>
        </p:txBody>
      </p:sp>
      <p:sp>
        <p:nvSpPr>
          <p:cNvPr id="40" name="TextBox 39">
            <a:extLst>
              <a:ext uri="{FF2B5EF4-FFF2-40B4-BE49-F238E27FC236}">
                <a16:creationId xmlns:a16="http://schemas.microsoft.com/office/drawing/2014/main" id="{C36D419A-5FE4-C509-409D-D425BAA21261}"/>
              </a:ext>
            </a:extLst>
          </p:cNvPr>
          <p:cNvSpPr txBox="1"/>
          <p:nvPr/>
        </p:nvSpPr>
        <p:spPr>
          <a:xfrm>
            <a:off x="11622024" y="2542032"/>
            <a:ext cx="460700" cy="646331"/>
          </a:xfrm>
          <a:prstGeom prst="rect">
            <a:avLst/>
          </a:prstGeom>
          <a:noFill/>
        </p:spPr>
        <p:txBody>
          <a:bodyPr wrap="square" rtlCol="0">
            <a:spAutoFit/>
          </a:bodyPr>
          <a:lstStyle/>
          <a:p>
            <a:r>
              <a:rPr lang="en-US" sz="3600" dirty="0">
                <a:latin typeface="Rockwell" panose="02060603020205020403" pitchFamily="18" charset="77"/>
              </a:rPr>
              <a:t>2</a:t>
            </a:r>
          </a:p>
        </p:txBody>
      </p:sp>
      <p:pic>
        <p:nvPicPr>
          <p:cNvPr id="42" name="Picture 41" descr="A graph showing the number of rural students&#10;&#10;AI-generated content may be incorrect.">
            <a:extLst>
              <a:ext uri="{FF2B5EF4-FFF2-40B4-BE49-F238E27FC236}">
                <a16:creationId xmlns:a16="http://schemas.microsoft.com/office/drawing/2014/main" id="{D6B18329-C536-7A55-142F-7C4C738D2F9C}"/>
              </a:ext>
            </a:extLst>
          </p:cNvPr>
          <p:cNvPicPr>
            <a:picLocks noChangeAspect="1"/>
          </p:cNvPicPr>
          <p:nvPr/>
        </p:nvPicPr>
        <p:blipFill>
          <a:blip r:embed="rId3"/>
          <a:srcRect l="8682" t="13492" r="2989" b="11111"/>
          <a:stretch/>
        </p:blipFill>
        <p:spPr>
          <a:xfrm rot="5400000">
            <a:off x="9158297" y="4128867"/>
            <a:ext cx="2572523" cy="2841741"/>
          </a:xfrm>
          <a:prstGeom prst="rect">
            <a:avLst/>
          </a:prstGeom>
        </p:spPr>
      </p:pic>
      <p:cxnSp>
        <p:nvCxnSpPr>
          <p:cNvPr id="4" name="Straight Arrow Connector 3">
            <a:extLst>
              <a:ext uri="{FF2B5EF4-FFF2-40B4-BE49-F238E27FC236}">
                <a16:creationId xmlns:a16="http://schemas.microsoft.com/office/drawing/2014/main" id="{BE4DF0D3-8CC8-F9E7-CDC2-DEBAF166CBAA}"/>
              </a:ext>
            </a:extLst>
          </p:cNvPr>
          <p:cNvCxnSpPr/>
          <p:nvPr/>
        </p:nvCxnSpPr>
        <p:spPr>
          <a:xfrm>
            <a:off x="8305800" y="4636008"/>
            <a:ext cx="838200" cy="0"/>
          </a:xfrm>
          <a:prstGeom prst="straightConnector1">
            <a:avLst/>
          </a:prstGeom>
          <a:ln w="38100">
            <a:solidFill>
              <a:srgbClr val="1D2F63"/>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BA888C-DBD2-E6E7-59A0-C7D84114F0C0}"/>
              </a:ext>
            </a:extLst>
          </p:cNvPr>
          <p:cNvSpPr txBox="1"/>
          <p:nvPr/>
        </p:nvSpPr>
        <p:spPr>
          <a:xfrm>
            <a:off x="1298448" y="1728216"/>
            <a:ext cx="7882127" cy="182880"/>
          </a:xfrm>
          <a:prstGeom prst="rect">
            <a:avLst/>
          </a:prstGeom>
          <a:solidFill>
            <a:srgbClr val="1D2F63"/>
          </a:solidFill>
        </p:spPr>
        <p:txBody>
          <a:bodyPr wrap="square" rtlCol="0">
            <a:noAutofit/>
          </a:bodyPr>
          <a:lstStyle/>
          <a:p>
            <a:endParaRPr lang="en-US" dirty="0"/>
          </a:p>
        </p:txBody>
      </p:sp>
      <p:sp>
        <p:nvSpPr>
          <p:cNvPr id="5" name="TextBox 4">
            <a:extLst>
              <a:ext uri="{FF2B5EF4-FFF2-40B4-BE49-F238E27FC236}">
                <a16:creationId xmlns:a16="http://schemas.microsoft.com/office/drawing/2014/main" id="{5CAA4AA2-AB2B-9212-A262-E15F915DB5EB}"/>
              </a:ext>
            </a:extLst>
          </p:cNvPr>
          <p:cNvSpPr txBox="1"/>
          <p:nvPr/>
        </p:nvSpPr>
        <p:spPr>
          <a:xfrm>
            <a:off x="1307592" y="2788920"/>
            <a:ext cx="4873752" cy="182880"/>
          </a:xfrm>
          <a:prstGeom prst="rect">
            <a:avLst/>
          </a:prstGeom>
          <a:solidFill>
            <a:srgbClr val="1D2F63"/>
          </a:solidFill>
        </p:spPr>
        <p:txBody>
          <a:bodyPr wrap="square" rtlCol="0">
            <a:noAutofit/>
          </a:bodyPr>
          <a:lstStyle/>
          <a:p>
            <a:endParaRPr lang="en-US" dirty="0"/>
          </a:p>
        </p:txBody>
      </p:sp>
      <p:sp>
        <p:nvSpPr>
          <p:cNvPr id="6" name="TextBox 5">
            <a:extLst>
              <a:ext uri="{FF2B5EF4-FFF2-40B4-BE49-F238E27FC236}">
                <a16:creationId xmlns:a16="http://schemas.microsoft.com/office/drawing/2014/main" id="{CC70A932-E9C6-AB5A-A8D7-937355F5FEFE}"/>
              </a:ext>
            </a:extLst>
          </p:cNvPr>
          <p:cNvSpPr txBox="1"/>
          <p:nvPr/>
        </p:nvSpPr>
        <p:spPr>
          <a:xfrm>
            <a:off x="1307592" y="3840480"/>
            <a:ext cx="4745736" cy="182880"/>
          </a:xfrm>
          <a:prstGeom prst="rect">
            <a:avLst/>
          </a:prstGeom>
          <a:solidFill>
            <a:srgbClr val="1D2F63"/>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84BD6DFA-BDA7-9804-35B7-4BE33E87C44F}"/>
              </a:ext>
            </a:extLst>
          </p:cNvPr>
          <p:cNvSpPr txBox="1"/>
          <p:nvPr/>
        </p:nvSpPr>
        <p:spPr>
          <a:xfrm>
            <a:off x="1938528" y="4099561"/>
            <a:ext cx="755874" cy="276999"/>
          </a:xfrm>
          <a:prstGeom prst="rect">
            <a:avLst/>
          </a:prstGeom>
          <a:noFill/>
        </p:spPr>
        <p:txBody>
          <a:bodyPr wrap="square" rtlCol="0">
            <a:spAutoFit/>
          </a:bodyPr>
          <a:lstStyle/>
          <a:p>
            <a:pPr algn="ctr"/>
            <a:r>
              <a:rPr lang="en-US" sz="1200" dirty="0">
                <a:latin typeface="Rockwell" panose="02060603020205020403" pitchFamily="18" charset="77"/>
              </a:rPr>
              <a:t>100,000</a:t>
            </a:r>
          </a:p>
        </p:txBody>
      </p:sp>
      <p:sp>
        <p:nvSpPr>
          <p:cNvPr id="18" name="TextBox 17">
            <a:extLst>
              <a:ext uri="{FF2B5EF4-FFF2-40B4-BE49-F238E27FC236}">
                <a16:creationId xmlns:a16="http://schemas.microsoft.com/office/drawing/2014/main" id="{D903473E-C4DE-1A95-869F-F23A4EA55277}"/>
              </a:ext>
            </a:extLst>
          </p:cNvPr>
          <p:cNvSpPr txBox="1"/>
          <p:nvPr/>
        </p:nvSpPr>
        <p:spPr>
          <a:xfrm>
            <a:off x="2953512" y="4096512"/>
            <a:ext cx="755874" cy="276999"/>
          </a:xfrm>
          <a:prstGeom prst="rect">
            <a:avLst/>
          </a:prstGeom>
          <a:noFill/>
        </p:spPr>
        <p:txBody>
          <a:bodyPr wrap="square" rtlCol="0">
            <a:spAutoFit/>
          </a:bodyPr>
          <a:lstStyle/>
          <a:p>
            <a:pPr algn="ctr"/>
            <a:r>
              <a:rPr lang="en-US" sz="1200" dirty="0">
                <a:latin typeface="Rockwell" panose="02060603020205020403" pitchFamily="18" charset="77"/>
              </a:rPr>
              <a:t>200,000</a:t>
            </a:r>
          </a:p>
        </p:txBody>
      </p:sp>
      <p:sp>
        <p:nvSpPr>
          <p:cNvPr id="19" name="TextBox 18">
            <a:extLst>
              <a:ext uri="{FF2B5EF4-FFF2-40B4-BE49-F238E27FC236}">
                <a16:creationId xmlns:a16="http://schemas.microsoft.com/office/drawing/2014/main" id="{DBCAB5AB-4D70-9FDC-44A3-D92CD563DA62}"/>
              </a:ext>
            </a:extLst>
          </p:cNvPr>
          <p:cNvSpPr txBox="1"/>
          <p:nvPr/>
        </p:nvSpPr>
        <p:spPr>
          <a:xfrm>
            <a:off x="3968496" y="4096512"/>
            <a:ext cx="755874" cy="276999"/>
          </a:xfrm>
          <a:prstGeom prst="rect">
            <a:avLst/>
          </a:prstGeom>
          <a:noFill/>
        </p:spPr>
        <p:txBody>
          <a:bodyPr wrap="square" rtlCol="0">
            <a:spAutoFit/>
          </a:bodyPr>
          <a:lstStyle/>
          <a:p>
            <a:pPr algn="ctr"/>
            <a:r>
              <a:rPr lang="en-US" sz="1200" dirty="0">
                <a:latin typeface="Rockwell" panose="02060603020205020403" pitchFamily="18" charset="77"/>
              </a:rPr>
              <a:t>300,000</a:t>
            </a:r>
          </a:p>
        </p:txBody>
      </p:sp>
      <p:sp>
        <p:nvSpPr>
          <p:cNvPr id="20" name="TextBox 19">
            <a:extLst>
              <a:ext uri="{FF2B5EF4-FFF2-40B4-BE49-F238E27FC236}">
                <a16:creationId xmlns:a16="http://schemas.microsoft.com/office/drawing/2014/main" id="{83DE1EDF-63F4-E48E-0E08-5D2CD6F34E14}"/>
              </a:ext>
            </a:extLst>
          </p:cNvPr>
          <p:cNvSpPr txBox="1"/>
          <p:nvPr/>
        </p:nvSpPr>
        <p:spPr>
          <a:xfrm>
            <a:off x="4983480" y="4096512"/>
            <a:ext cx="755874" cy="276999"/>
          </a:xfrm>
          <a:prstGeom prst="rect">
            <a:avLst/>
          </a:prstGeom>
          <a:noFill/>
        </p:spPr>
        <p:txBody>
          <a:bodyPr wrap="square" rtlCol="0">
            <a:spAutoFit/>
          </a:bodyPr>
          <a:lstStyle/>
          <a:p>
            <a:pPr algn="ctr"/>
            <a:r>
              <a:rPr lang="en-US" sz="1200" dirty="0">
                <a:latin typeface="Rockwell" panose="02060603020205020403" pitchFamily="18" charset="77"/>
              </a:rPr>
              <a:t>400,000</a:t>
            </a:r>
          </a:p>
        </p:txBody>
      </p:sp>
      <p:sp>
        <p:nvSpPr>
          <p:cNvPr id="21" name="TextBox 20">
            <a:extLst>
              <a:ext uri="{FF2B5EF4-FFF2-40B4-BE49-F238E27FC236}">
                <a16:creationId xmlns:a16="http://schemas.microsoft.com/office/drawing/2014/main" id="{8E0D1834-838D-7A77-C7BB-26C2023BAE7A}"/>
              </a:ext>
            </a:extLst>
          </p:cNvPr>
          <p:cNvSpPr txBox="1"/>
          <p:nvPr/>
        </p:nvSpPr>
        <p:spPr>
          <a:xfrm>
            <a:off x="5998464" y="4096512"/>
            <a:ext cx="755874" cy="276999"/>
          </a:xfrm>
          <a:prstGeom prst="rect">
            <a:avLst/>
          </a:prstGeom>
          <a:noFill/>
        </p:spPr>
        <p:txBody>
          <a:bodyPr wrap="square" rtlCol="0">
            <a:spAutoFit/>
          </a:bodyPr>
          <a:lstStyle/>
          <a:p>
            <a:pPr algn="ctr"/>
            <a:r>
              <a:rPr lang="en-US" sz="1200" dirty="0">
                <a:latin typeface="Rockwell" panose="02060603020205020403" pitchFamily="18" charset="77"/>
              </a:rPr>
              <a:t>500,000</a:t>
            </a:r>
          </a:p>
        </p:txBody>
      </p:sp>
      <p:sp>
        <p:nvSpPr>
          <p:cNvPr id="22" name="TextBox 21">
            <a:extLst>
              <a:ext uri="{FF2B5EF4-FFF2-40B4-BE49-F238E27FC236}">
                <a16:creationId xmlns:a16="http://schemas.microsoft.com/office/drawing/2014/main" id="{DC3D341E-4E97-BCF1-0F85-2527321EA7E6}"/>
              </a:ext>
            </a:extLst>
          </p:cNvPr>
          <p:cNvSpPr txBox="1"/>
          <p:nvPr/>
        </p:nvSpPr>
        <p:spPr>
          <a:xfrm>
            <a:off x="7013448" y="4096512"/>
            <a:ext cx="755874" cy="276999"/>
          </a:xfrm>
          <a:prstGeom prst="rect">
            <a:avLst/>
          </a:prstGeom>
          <a:noFill/>
        </p:spPr>
        <p:txBody>
          <a:bodyPr wrap="square" rtlCol="0">
            <a:spAutoFit/>
          </a:bodyPr>
          <a:lstStyle/>
          <a:p>
            <a:pPr algn="ctr"/>
            <a:r>
              <a:rPr lang="en-US" sz="1200" dirty="0">
                <a:latin typeface="Rockwell" panose="02060603020205020403" pitchFamily="18" charset="77"/>
              </a:rPr>
              <a:t>600,000</a:t>
            </a:r>
          </a:p>
        </p:txBody>
      </p:sp>
      <p:sp>
        <p:nvSpPr>
          <p:cNvPr id="23" name="TextBox 22">
            <a:extLst>
              <a:ext uri="{FF2B5EF4-FFF2-40B4-BE49-F238E27FC236}">
                <a16:creationId xmlns:a16="http://schemas.microsoft.com/office/drawing/2014/main" id="{A3185503-8894-0074-B7BB-12C904B53FEC}"/>
              </a:ext>
            </a:extLst>
          </p:cNvPr>
          <p:cNvSpPr txBox="1"/>
          <p:nvPr/>
        </p:nvSpPr>
        <p:spPr>
          <a:xfrm>
            <a:off x="8023260" y="4096512"/>
            <a:ext cx="755874" cy="276999"/>
          </a:xfrm>
          <a:prstGeom prst="rect">
            <a:avLst/>
          </a:prstGeom>
          <a:noFill/>
        </p:spPr>
        <p:txBody>
          <a:bodyPr wrap="square" rtlCol="0">
            <a:spAutoFit/>
          </a:bodyPr>
          <a:lstStyle/>
          <a:p>
            <a:pPr algn="ctr"/>
            <a:r>
              <a:rPr lang="en-US" sz="1200" dirty="0">
                <a:latin typeface="Rockwell" panose="02060603020205020403" pitchFamily="18" charset="77"/>
              </a:rPr>
              <a:t>700,000</a:t>
            </a:r>
          </a:p>
        </p:txBody>
      </p:sp>
    </p:spTree>
    <p:extLst>
      <p:ext uri="{BB962C8B-B14F-4D97-AF65-F5344CB8AC3E}">
        <p14:creationId xmlns:p14="http://schemas.microsoft.com/office/powerpoint/2010/main" val="175571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32A7E-9E58-0AA9-2955-88E89B062204}"/>
              </a:ext>
            </a:extLst>
          </p:cNvPr>
          <p:cNvSpPr txBox="1"/>
          <p:nvPr/>
        </p:nvSpPr>
        <p:spPr>
          <a:xfrm>
            <a:off x="4038600" y="311289"/>
            <a:ext cx="7886700" cy="5632311"/>
          </a:xfrm>
          <a:prstGeom prst="rect">
            <a:avLst/>
          </a:prstGeom>
          <a:noFill/>
          <a:ln>
            <a:noFill/>
          </a:ln>
        </p:spPr>
        <p:txBody>
          <a:bodyPr wrap="square" rtlCol="0">
            <a:spAutoFit/>
          </a:bodyPr>
          <a:lstStyle/>
          <a:p>
            <a:r>
              <a:rPr lang="en-US" sz="3000" dirty="0">
                <a:solidFill>
                  <a:srgbClr val="000000"/>
                </a:solidFill>
                <a:effectLst/>
                <a:latin typeface="Lato" panose="020F0502020204030203" pitchFamily="34" charset="77"/>
              </a:rPr>
              <a:t>[</a:t>
            </a:r>
            <a:r>
              <a:rPr lang="en-US" sz="3000" i="1" dirty="0">
                <a:solidFill>
                  <a:srgbClr val="000000"/>
                </a:solidFill>
                <a:effectLst/>
                <a:latin typeface="Lato" panose="020F0502020204030203" pitchFamily="34" charset="77"/>
              </a:rPr>
              <a:t>Horace Mann] spearheaded the Common School Movement, ensuring that every child could receive a basic education funded by local taxes. His influence soon spread beyond Massachusetts as more states took up the idea of universal schooling.</a:t>
            </a:r>
            <a:br>
              <a:rPr lang="en-US" sz="3000" i="1" dirty="0">
                <a:latin typeface="Lato" panose="020F0502020204030203" pitchFamily="34" charset="77"/>
              </a:rPr>
            </a:br>
            <a:br>
              <a:rPr lang="en-US" sz="2000" i="1" dirty="0">
                <a:latin typeface="Lato" panose="020F0502020204030203" pitchFamily="34" charset="77"/>
              </a:rPr>
            </a:br>
            <a:r>
              <a:rPr lang="en-US" sz="3000" i="1" dirty="0">
                <a:solidFill>
                  <a:srgbClr val="000000"/>
                </a:solidFill>
                <a:effectLst/>
                <a:latin typeface="Lato" panose="020F0502020204030203" pitchFamily="34" charset="77"/>
              </a:rPr>
              <a:t>Mann's commitment to the Common School sprang from his belief that political stability and social harmony depended on education: a basic level of literacy and the inculcation of common public ideals.</a:t>
            </a:r>
            <a:endParaRPr lang="en-US" sz="3000" i="1" dirty="0">
              <a:latin typeface="Lato" panose="020F0502020204030203" pitchFamily="34" charset="77"/>
            </a:endParaRPr>
          </a:p>
        </p:txBody>
      </p:sp>
      <p:sp>
        <p:nvSpPr>
          <p:cNvPr id="5" name="TextBox 4">
            <a:extLst>
              <a:ext uri="{FF2B5EF4-FFF2-40B4-BE49-F238E27FC236}">
                <a16:creationId xmlns:a16="http://schemas.microsoft.com/office/drawing/2014/main" id="{DC62C79D-53E6-7EEE-7E06-4611E9B4D649}"/>
              </a:ext>
            </a:extLst>
          </p:cNvPr>
          <p:cNvSpPr txBox="1"/>
          <p:nvPr/>
        </p:nvSpPr>
        <p:spPr>
          <a:xfrm>
            <a:off x="4038600" y="5833646"/>
            <a:ext cx="7543800" cy="338554"/>
          </a:xfrm>
          <a:prstGeom prst="rect">
            <a:avLst/>
          </a:prstGeom>
          <a:noFill/>
          <a:ln>
            <a:noFill/>
          </a:ln>
        </p:spPr>
        <p:txBody>
          <a:bodyPr wrap="square" rtlCol="0">
            <a:spAutoFit/>
          </a:bodyPr>
          <a:lstStyle/>
          <a:p>
            <a:pPr algn="r"/>
            <a:r>
              <a:rPr lang="en-US" sz="1600">
                <a:latin typeface="Lato" panose="020F0502020204030203" pitchFamily="34" charset="77"/>
              </a:rPr>
              <a:t>https://www.pbs.org/onlyateacher/horace</a:t>
            </a:r>
          </a:p>
        </p:txBody>
      </p:sp>
      <p:pic>
        <p:nvPicPr>
          <p:cNvPr id="9" name="Picture 8" descr="A person in a suit&#10;&#10;AI-generated content may be incorrect.">
            <a:extLst>
              <a:ext uri="{FF2B5EF4-FFF2-40B4-BE49-F238E27FC236}">
                <a16:creationId xmlns:a16="http://schemas.microsoft.com/office/drawing/2014/main" id="{29705E98-4D47-4ED2-4273-E78DDBA89BED}"/>
              </a:ext>
            </a:extLst>
          </p:cNvPr>
          <p:cNvPicPr>
            <a:picLocks noChangeAspect="1"/>
          </p:cNvPicPr>
          <p:nvPr/>
        </p:nvPicPr>
        <p:blipFill>
          <a:blip r:embed="rId2"/>
          <a:srcRect l="8221" r="17797" b="21397"/>
          <a:stretch/>
        </p:blipFill>
        <p:spPr>
          <a:xfrm>
            <a:off x="475488" y="1125572"/>
            <a:ext cx="3429001" cy="4606856"/>
          </a:xfrm>
          <a:prstGeom prst="rect">
            <a:avLst/>
          </a:prstGeom>
          <a:ln w="12700">
            <a:solidFill>
              <a:srgbClr val="F1563F"/>
            </a:solidFill>
          </a:ln>
        </p:spPr>
      </p:pic>
      <p:sp>
        <p:nvSpPr>
          <p:cNvPr id="2" name="TextBox 1">
            <a:extLst>
              <a:ext uri="{FF2B5EF4-FFF2-40B4-BE49-F238E27FC236}">
                <a16:creationId xmlns:a16="http://schemas.microsoft.com/office/drawing/2014/main" id="{550281AD-15A2-6067-D16C-9F23FD091308}"/>
              </a:ext>
            </a:extLst>
          </p:cNvPr>
          <p:cNvSpPr txBox="1"/>
          <p:nvPr/>
        </p:nvSpPr>
        <p:spPr>
          <a:xfrm>
            <a:off x="381000" y="5788223"/>
            <a:ext cx="3105912" cy="276999"/>
          </a:xfrm>
          <a:prstGeom prst="rect">
            <a:avLst/>
          </a:prstGeom>
          <a:noFill/>
        </p:spPr>
        <p:txBody>
          <a:bodyPr wrap="square" rtlCol="0">
            <a:spAutoFit/>
          </a:bodyPr>
          <a:lstStyle/>
          <a:p>
            <a:r>
              <a:rPr lang="en-US" sz="1200">
                <a:solidFill>
                  <a:srgbClr val="202122"/>
                </a:solidFill>
                <a:effectLst/>
                <a:latin typeface="Lato" panose="020F0502020204030203" pitchFamily="34" charset="77"/>
              </a:rPr>
              <a:t>Southworth &amp; Hawes</a:t>
            </a:r>
            <a:endParaRPr lang="en-US" sz="1200">
              <a:latin typeface="Lato" panose="020F0502020204030203" pitchFamily="34" charset="77"/>
            </a:endParaRPr>
          </a:p>
        </p:txBody>
      </p:sp>
    </p:spTree>
    <p:extLst>
      <p:ext uri="{BB962C8B-B14F-4D97-AF65-F5344CB8AC3E}">
        <p14:creationId xmlns:p14="http://schemas.microsoft.com/office/powerpoint/2010/main" val="186820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15E3-DBBA-F4E4-EA38-D8440FB31FB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5CF0DD0-3286-B311-5CFC-B577C7E1AD73}"/>
              </a:ext>
            </a:extLst>
          </p:cNvPr>
          <p:cNvSpPr txBox="1"/>
          <p:nvPr/>
        </p:nvSpPr>
        <p:spPr>
          <a:xfrm>
            <a:off x="152400" y="2551837"/>
            <a:ext cx="3995928" cy="1754326"/>
          </a:xfrm>
          <a:prstGeom prst="rect">
            <a:avLst/>
          </a:prstGeom>
          <a:noFill/>
        </p:spPr>
        <p:txBody>
          <a:bodyPr wrap="square" rtlCol="0">
            <a:spAutoFit/>
          </a:bodyPr>
          <a:lstStyle/>
          <a:p>
            <a:pPr algn="ctr"/>
            <a:r>
              <a:rPr lang="en-US" b="1">
                <a:latin typeface="Lato Black" panose="020F0502020204030203" pitchFamily="34" charset="77"/>
              </a:rPr>
              <a:t>Community Schools</a:t>
            </a:r>
          </a:p>
        </p:txBody>
      </p:sp>
      <p:sp>
        <p:nvSpPr>
          <p:cNvPr id="2" name="Left-Right Arrow 1">
            <a:extLst>
              <a:ext uri="{FF2B5EF4-FFF2-40B4-BE49-F238E27FC236}">
                <a16:creationId xmlns:a16="http://schemas.microsoft.com/office/drawing/2014/main" id="{78FF6E47-A960-4718-407E-9B844E56CA28}"/>
              </a:ext>
            </a:extLst>
          </p:cNvPr>
          <p:cNvSpPr/>
          <p:nvPr/>
        </p:nvSpPr>
        <p:spPr>
          <a:xfrm>
            <a:off x="4297680" y="3072384"/>
            <a:ext cx="3398520"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2C1517-26AD-F980-3A3D-B7023BB736A3}"/>
              </a:ext>
            </a:extLst>
          </p:cNvPr>
          <p:cNvSpPr txBox="1"/>
          <p:nvPr/>
        </p:nvSpPr>
        <p:spPr>
          <a:xfrm>
            <a:off x="7848600" y="2551837"/>
            <a:ext cx="4191000" cy="1754326"/>
          </a:xfrm>
          <a:prstGeom prst="rect">
            <a:avLst/>
          </a:prstGeom>
          <a:noFill/>
        </p:spPr>
        <p:txBody>
          <a:bodyPr wrap="square" rtlCol="0">
            <a:spAutoFit/>
          </a:bodyPr>
          <a:lstStyle/>
          <a:p>
            <a:pPr algn="ctr"/>
            <a:r>
              <a:rPr lang="en-US" b="1">
                <a:latin typeface="Lato Black" panose="020F0502020204030203" pitchFamily="34" charset="77"/>
              </a:rPr>
              <a:t>Government Schools</a:t>
            </a:r>
          </a:p>
        </p:txBody>
      </p:sp>
    </p:spTree>
    <p:extLst>
      <p:ext uri="{BB962C8B-B14F-4D97-AF65-F5344CB8AC3E}">
        <p14:creationId xmlns:p14="http://schemas.microsoft.com/office/powerpoint/2010/main" val="15645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058-F161-FC52-A83D-4B34EC3F7A3C}"/>
              </a:ext>
            </a:extLst>
          </p:cNvPr>
          <p:cNvSpPr>
            <a:spLocks noGrp="1"/>
          </p:cNvSpPr>
          <p:nvPr>
            <p:ph type="title"/>
          </p:nvPr>
        </p:nvSpPr>
        <p:spPr>
          <a:xfrm>
            <a:off x="3962400" y="833735"/>
            <a:ext cx="7772400" cy="3785642"/>
          </a:xfrm>
          <a:ln>
            <a:noFill/>
          </a:ln>
        </p:spPr>
        <p:txBody>
          <a:bodyPr wrap="square">
            <a:spAutoFit/>
          </a:bodyPr>
          <a:lstStyle/>
          <a:p>
            <a:r>
              <a:rPr lang="en-US" u="none" strike="noStrike">
                <a:solidFill>
                  <a:srgbClr val="212121"/>
                </a:solidFill>
                <a:effectLst/>
                <a:latin typeface="Lato" panose="020F0502020204030203" pitchFamily="34" charset="77"/>
              </a:rPr>
              <a:t>Shared Ordeals</a:t>
            </a:r>
            <a:br>
              <a:rPr lang="en-US" b="0">
                <a:latin typeface="Lato" panose="020F0502020204030203" pitchFamily="34" charset="77"/>
              </a:rPr>
            </a:br>
            <a:r>
              <a:rPr lang="en-US" b="0" i="1" u="none" strike="noStrike">
                <a:solidFill>
                  <a:srgbClr val="212121"/>
                </a:solidFill>
                <a:effectLst/>
                <a:latin typeface="Lato" panose="020F0502020204030203" pitchFamily="34" charset="77"/>
              </a:rPr>
              <a:t>… an experience that would be debilitating if borne alone but can be exhilarating when shared with others who have the same risks and feelings of uncertainty. Such an experience can build a sense of community and purpose beyond oneself and beyond the immediate milieu in which one is currently operating.</a:t>
            </a:r>
            <a:endParaRPr lang="en-US" b="0" i="1">
              <a:latin typeface="Lato" panose="020F0502020204030203" pitchFamily="34" charset="77"/>
            </a:endParaRPr>
          </a:p>
        </p:txBody>
      </p:sp>
      <p:sp>
        <p:nvSpPr>
          <p:cNvPr id="3" name="TextBox 2">
            <a:extLst>
              <a:ext uri="{FF2B5EF4-FFF2-40B4-BE49-F238E27FC236}">
                <a16:creationId xmlns:a16="http://schemas.microsoft.com/office/drawing/2014/main" id="{56E61BAC-8E99-427E-FA5C-FED35E397FA6}"/>
              </a:ext>
            </a:extLst>
          </p:cNvPr>
          <p:cNvSpPr txBox="1"/>
          <p:nvPr/>
        </p:nvSpPr>
        <p:spPr>
          <a:xfrm>
            <a:off x="2971800" y="4825425"/>
            <a:ext cx="8763000" cy="584775"/>
          </a:xfrm>
          <a:prstGeom prst="rect">
            <a:avLst/>
          </a:prstGeom>
          <a:noFill/>
        </p:spPr>
        <p:txBody>
          <a:bodyPr wrap="square" rtlCol="0">
            <a:spAutoFit/>
          </a:bodyPr>
          <a:lstStyle/>
          <a:p>
            <a:pPr algn="r"/>
            <a:r>
              <a:rPr lang="en-US" sz="1600" i="1" u="none" strike="noStrike" dirty="0">
                <a:solidFill>
                  <a:srgbClr val="212121"/>
                </a:solidFill>
                <a:effectLst/>
                <a:latin typeface="Lato" panose="020F0502020204030203" pitchFamily="34" charset="77"/>
              </a:rPr>
              <a:t>Leading for Learning: How to Transform Schools into Learning Organizations</a:t>
            </a:r>
          </a:p>
          <a:p>
            <a:pPr algn="r"/>
            <a:r>
              <a:rPr lang="en-US" sz="1600" dirty="0">
                <a:solidFill>
                  <a:srgbClr val="212121"/>
                </a:solidFill>
                <a:latin typeface="Lato" panose="020F0502020204030203" pitchFamily="34" charset="77"/>
              </a:rPr>
              <a:t>Phillip C. Schlechty, 2009, p.</a:t>
            </a:r>
            <a:r>
              <a:rPr lang="en-US" sz="1600" u="none" strike="noStrike" dirty="0">
                <a:solidFill>
                  <a:srgbClr val="212121"/>
                </a:solidFill>
                <a:effectLst/>
                <a:latin typeface="Lato" panose="020F0502020204030203" pitchFamily="34" charset="77"/>
              </a:rPr>
              <a:t> 267</a:t>
            </a:r>
            <a:endParaRPr lang="en-US" sz="1600" dirty="0"/>
          </a:p>
        </p:txBody>
      </p:sp>
      <p:pic>
        <p:nvPicPr>
          <p:cNvPr id="5" name="Picture 4" descr="A book cover of a book&#10;&#10;AI-generated content may be incorrect.">
            <a:extLst>
              <a:ext uri="{FF2B5EF4-FFF2-40B4-BE49-F238E27FC236}">
                <a16:creationId xmlns:a16="http://schemas.microsoft.com/office/drawing/2014/main" id="{E52F4191-7F99-6FF4-36AB-92C8D602E739}"/>
              </a:ext>
            </a:extLst>
          </p:cNvPr>
          <p:cNvPicPr>
            <a:picLocks noChangeAspect="1"/>
          </p:cNvPicPr>
          <p:nvPr/>
        </p:nvPicPr>
        <p:blipFill>
          <a:blip r:embed="rId3"/>
          <a:stretch>
            <a:fillRect/>
          </a:stretch>
        </p:blipFill>
        <p:spPr>
          <a:xfrm>
            <a:off x="475488" y="1346589"/>
            <a:ext cx="3182112" cy="4164823"/>
          </a:xfrm>
          <a:prstGeom prst="rect">
            <a:avLst/>
          </a:prstGeom>
          <a:ln w="12700">
            <a:solidFill>
              <a:schemeClr val="accent6">
                <a:lumMod val="75000"/>
              </a:schemeClr>
            </a:solidFill>
          </a:ln>
        </p:spPr>
      </p:pic>
    </p:spTree>
    <p:extLst>
      <p:ext uri="{BB962C8B-B14F-4D97-AF65-F5344CB8AC3E}">
        <p14:creationId xmlns:p14="http://schemas.microsoft.com/office/powerpoint/2010/main" val="179402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67E9D-214A-F8A0-06A3-3121886EFF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E8906B-BD1A-2909-8A89-A18A290D0B96}"/>
              </a:ext>
            </a:extLst>
          </p:cNvPr>
          <p:cNvSpPr txBox="1"/>
          <p:nvPr/>
        </p:nvSpPr>
        <p:spPr>
          <a:xfrm>
            <a:off x="306324" y="2136338"/>
            <a:ext cx="11579352" cy="2585323"/>
          </a:xfrm>
          <a:prstGeom prst="rect">
            <a:avLst/>
          </a:prstGeom>
          <a:noFill/>
          <a:ln>
            <a:solidFill>
              <a:srgbClr val="F1563F"/>
            </a:solidFill>
          </a:ln>
        </p:spPr>
        <p:txBody>
          <a:bodyPr wrap="square" rtlCol="0">
            <a:spAutoFit/>
          </a:bodyPr>
          <a:lstStyle/>
          <a:p>
            <a:pPr algn="ctr"/>
            <a:r>
              <a:rPr lang="en-US" b="1" u="none" strike="noStrike" dirty="0">
                <a:solidFill>
                  <a:srgbClr val="212121"/>
                </a:solidFill>
                <a:effectLst/>
                <a:latin typeface="Lato Black" panose="020F0502020204030203" pitchFamily="34" charset="77"/>
              </a:rPr>
              <a:t>Position Schools as Community Institutions as Opposed to Governmental Agencies</a:t>
            </a:r>
            <a:endParaRPr lang="en-US" b="1" dirty="0">
              <a:latin typeface="Lato" panose="020F0502020204030203" pitchFamily="34" charset="77"/>
            </a:endParaRPr>
          </a:p>
        </p:txBody>
      </p:sp>
    </p:spTree>
    <p:extLst>
      <p:ext uri="{BB962C8B-B14F-4D97-AF65-F5344CB8AC3E}">
        <p14:creationId xmlns:p14="http://schemas.microsoft.com/office/powerpoint/2010/main" val="311484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356EC-26D9-CEA0-AB6E-53D432EC18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E4F345-0020-666C-FB2F-17139856263A}"/>
              </a:ext>
            </a:extLst>
          </p:cNvPr>
          <p:cNvSpPr>
            <a:spLocks noGrp="1"/>
          </p:cNvSpPr>
          <p:nvPr>
            <p:ph type="title"/>
          </p:nvPr>
        </p:nvSpPr>
        <p:spPr>
          <a:xfrm>
            <a:off x="236657" y="120802"/>
            <a:ext cx="11747975" cy="2165198"/>
          </a:xfrm>
        </p:spPr>
        <p:txBody>
          <a:bodyPr wrap="square">
            <a:spAutoFit/>
          </a:bodyPr>
          <a:lstStyle/>
          <a:p>
            <a:pPr marL="0" marR="0" algn="ctr">
              <a:lnSpc>
                <a:spcPct val="115000"/>
              </a:lnSpc>
              <a:spcAft>
                <a:spcPts val="800"/>
              </a:spcAft>
            </a:pPr>
            <a:r>
              <a:rPr lang="en-US" kern="100">
                <a:effectLst/>
                <a:latin typeface="Lato Black" panose="020F0502020204030203" pitchFamily="34" charset="77"/>
                <a:ea typeface="Aptos" panose="020B0004020202020204" pitchFamily="34" charset="0"/>
                <a:cs typeface="Times New Roman" panose="02020603050405020304" pitchFamily="18" charset="0"/>
              </a:rPr>
              <a:t>Schools as Governmental Agencies Enforcing Policies and Implementing Programs vs. Schools as Community Institutions Serving Children and Families</a:t>
            </a:r>
            <a:br>
              <a:rPr lang="en-US" kern="100">
                <a:latin typeface="Lato Black" panose="020F0502020204030203" pitchFamily="34" charset="77"/>
                <a:ea typeface="Aptos" panose="020B0004020202020204" pitchFamily="34" charset="0"/>
                <a:cs typeface="Times New Roman" panose="02020603050405020304" pitchFamily="18" charset="0"/>
              </a:rPr>
            </a:br>
            <a:r>
              <a:rPr lang="en-US" b="0" kern="100">
                <a:effectLst/>
                <a:latin typeface="Lato" panose="020F0502020204030203" pitchFamily="34" charset="77"/>
                <a:ea typeface="Aptos" panose="020B0004020202020204" pitchFamily="34" charset="0"/>
                <a:cs typeface="Times New Roman" panose="02020603050405020304" pitchFamily="18" charset="0"/>
              </a:rPr>
              <a:t>Creating Common Understandings</a:t>
            </a:r>
            <a:endParaRPr lang="en-US" b="0">
              <a:latin typeface="Lato" panose="020F0502020204030203" pitchFamily="34" charset="77"/>
            </a:endParaRPr>
          </a:p>
        </p:txBody>
      </p:sp>
      <p:sp>
        <p:nvSpPr>
          <p:cNvPr id="5" name="TextBox 4">
            <a:extLst>
              <a:ext uri="{FF2B5EF4-FFF2-40B4-BE49-F238E27FC236}">
                <a16:creationId xmlns:a16="http://schemas.microsoft.com/office/drawing/2014/main" id="{64469511-AE17-696F-7411-EC8F7087C494}"/>
              </a:ext>
            </a:extLst>
          </p:cNvPr>
          <p:cNvSpPr txBox="1"/>
          <p:nvPr/>
        </p:nvSpPr>
        <p:spPr>
          <a:xfrm rot="1216122">
            <a:off x="244423" y="1792283"/>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LEA</a:t>
            </a:r>
          </a:p>
        </p:txBody>
      </p:sp>
      <p:sp>
        <p:nvSpPr>
          <p:cNvPr id="6" name="TextBox 5">
            <a:extLst>
              <a:ext uri="{FF2B5EF4-FFF2-40B4-BE49-F238E27FC236}">
                <a16:creationId xmlns:a16="http://schemas.microsoft.com/office/drawing/2014/main" id="{C3624918-72C5-545B-767E-B09626A3DE61}"/>
              </a:ext>
            </a:extLst>
          </p:cNvPr>
          <p:cNvSpPr txBox="1"/>
          <p:nvPr/>
        </p:nvSpPr>
        <p:spPr>
          <a:xfrm>
            <a:off x="162427" y="2959618"/>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IEP</a:t>
            </a:r>
          </a:p>
        </p:txBody>
      </p:sp>
      <p:sp>
        <p:nvSpPr>
          <p:cNvPr id="7" name="TextBox 6">
            <a:extLst>
              <a:ext uri="{FF2B5EF4-FFF2-40B4-BE49-F238E27FC236}">
                <a16:creationId xmlns:a16="http://schemas.microsoft.com/office/drawing/2014/main" id="{CD531325-552B-278D-62E7-FC165E42135F}"/>
              </a:ext>
            </a:extLst>
          </p:cNvPr>
          <p:cNvSpPr txBox="1"/>
          <p:nvPr/>
        </p:nvSpPr>
        <p:spPr>
          <a:xfrm rot="1098020">
            <a:off x="577577" y="3971642"/>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RTI</a:t>
            </a:r>
          </a:p>
        </p:txBody>
      </p:sp>
      <p:sp>
        <p:nvSpPr>
          <p:cNvPr id="8" name="TextBox 7">
            <a:extLst>
              <a:ext uri="{FF2B5EF4-FFF2-40B4-BE49-F238E27FC236}">
                <a16:creationId xmlns:a16="http://schemas.microsoft.com/office/drawing/2014/main" id="{6C12B18C-5C2A-0486-7B27-FCDA346DBE1E}"/>
              </a:ext>
            </a:extLst>
          </p:cNvPr>
          <p:cNvSpPr txBox="1"/>
          <p:nvPr/>
        </p:nvSpPr>
        <p:spPr>
          <a:xfrm rot="20580000">
            <a:off x="292492" y="5144824"/>
            <a:ext cx="1151234"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IDEA</a:t>
            </a:r>
          </a:p>
        </p:txBody>
      </p:sp>
      <p:sp>
        <p:nvSpPr>
          <p:cNvPr id="9" name="TextBox 8">
            <a:extLst>
              <a:ext uri="{FF2B5EF4-FFF2-40B4-BE49-F238E27FC236}">
                <a16:creationId xmlns:a16="http://schemas.microsoft.com/office/drawing/2014/main" id="{9ED6A6F2-E70E-81FD-0257-EC7F6520D5F6}"/>
              </a:ext>
            </a:extLst>
          </p:cNvPr>
          <p:cNvSpPr txBox="1"/>
          <p:nvPr/>
        </p:nvSpPr>
        <p:spPr>
          <a:xfrm rot="21180000">
            <a:off x="1306160" y="1450692"/>
            <a:ext cx="1317512"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ESSER</a:t>
            </a:r>
          </a:p>
        </p:txBody>
      </p:sp>
      <p:sp>
        <p:nvSpPr>
          <p:cNvPr id="10" name="TextBox 9">
            <a:extLst>
              <a:ext uri="{FF2B5EF4-FFF2-40B4-BE49-F238E27FC236}">
                <a16:creationId xmlns:a16="http://schemas.microsoft.com/office/drawing/2014/main" id="{96EFDF15-6C71-72E0-0CC6-DD471D783F12}"/>
              </a:ext>
            </a:extLst>
          </p:cNvPr>
          <p:cNvSpPr txBox="1"/>
          <p:nvPr/>
        </p:nvSpPr>
        <p:spPr>
          <a:xfrm rot="824191">
            <a:off x="1374533" y="3106127"/>
            <a:ext cx="1308373"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NCLB</a:t>
            </a:r>
          </a:p>
        </p:txBody>
      </p:sp>
      <p:sp>
        <p:nvSpPr>
          <p:cNvPr id="11" name="TextBox 10">
            <a:extLst>
              <a:ext uri="{FF2B5EF4-FFF2-40B4-BE49-F238E27FC236}">
                <a16:creationId xmlns:a16="http://schemas.microsoft.com/office/drawing/2014/main" id="{2DB45411-2092-317E-6ACE-5E738BB3202C}"/>
              </a:ext>
            </a:extLst>
          </p:cNvPr>
          <p:cNvSpPr txBox="1"/>
          <p:nvPr/>
        </p:nvSpPr>
        <p:spPr>
          <a:xfrm rot="1080000">
            <a:off x="2349412" y="5099364"/>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DEI</a:t>
            </a:r>
          </a:p>
        </p:txBody>
      </p:sp>
      <p:sp>
        <p:nvSpPr>
          <p:cNvPr id="12" name="TextBox 11">
            <a:extLst>
              <a:ext uri="{FF2B5EF4-FFF2-40B4-BE49-F238E27FC236}">
                <a16:creationId xmlns:a16="http://schemas.microsoft.com/office/drawing/2014/main" id="{6E75D47F-B8B3-5849-43E4-3FBDF5A60331}"/>
              </a:ext>
            </a:extLst>
          </p:cNvPr>
          <p:cNvSpPr txBox="1"/>
          <p:nvPr/>
        </p:nvSpPr>
        <p:spPr>
          <a:xfrm rot="2178148">
            <a:off x="3505938" y="5103678"/>
            <a:ext cx="839398"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EL</a:t>
            </a:r>
          </a:p>
        </p:txBody>
      </p:sp>
      <p:sp>
        <p:nvSpPr>
          <p:cNvPr id="13" name="TextBox 12">
            <a:extLst>
              <a:ext uri="{FF2B5EF4-FFF2-40B4-BE49-F238E27FC236}">
                <a16:creationId xmlns:a16="http://schemas.microsoft.com/office/drawing/2014/main" id="{8E0B783A-1A34-793A-EA64-7A35D8E90FCA}"/>
              </a:ext>
            </a:extLst>
          </p:cNvPr>
          <p:cNvSpPr txBox="1"/>
          <p:nvPr/>
        </p:nvSpPr>
        <p:spPr>
          <a:xfrm rot="1356902">
            <a:off x="2996950" y="3912817"/>
            <a:ext cx="1189857"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ELAC</a:t>
            </a:r>
          </a:p>
        </p:txBody>
      </p:sp>
      <p:sp>
        <p:nvSpPr>
          <p:cNvPr id="14" name="TextBox 13">
            <a:extLst>
              <a:ext uri="{FF2B5EF4-FFF2-40B4-BE49-F238E27FC236}">
                <a16:creationId xmlns:a16="http://schemas.microsoft.com/office/drawing/2014/main" id="{4A5CCFB1-EC2A-6017-7BD2-B580367E981B}"/>
              </a:ext>
            </a:extLst>
          </p:cNvPr>
          <p:cNvSpPr txBox="1"/>
          <p:nvPr/>
        </p:nvSpPr>
        <p:spPr>
          <a:xfrm rot="841676">
            <a:off x="2886763" y="2550407"/>
            <a:ext cx="1151657"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MAP</a:t>
            </a:r>
          </a:p>
        </p:txBody>
      </p:sp>
      <p:sp>
        <p:nvSpPr>
          <p:cNvPr id="15" name="TextBox 14">
            <a:extLst>
              <a:ext uri="{FF2B5EF4-FFF2-40B4-BE49-F238E27FC236}">
                <a16:creationId xmlns:a16="http://schemas.microsoft.com/office/drawing/2014/main" id="{F1C84579-7DBF-22EF-DA30-B2ACB9C9C2AF}"/>
              </a:ext>
            </a:extLst>
          </p:cNvPr>
          <p:cNvSpPr txBox="1"/>
          <p:nvPr/>
        </p:nvSpPr>
        <p:spPr>
          <a:xfrm rot="19935384">
            <a:off x="4374684" y="2875550"/>
            <a:ext cx="1320754"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NAEP</a:t>
            </a:r>
          </a:p>
        </p:txBody>
      </p:sp>
      <p:sp>
        <p:nvSpPr>
          <p:cNvPr id="16" name="TextBox 15">
            <a:extLst>
              <a:ext uri="{FF2B5EF4-FFF2-40B4-BE49-F238E27FC236}">
                <a16:creationId xmlns:a16="http://schemas.microsoft.com/office/drawing/2014/main" id="{8DE213AB-2164-BB60-FAF4-4F533103560B}"/>
              </a:ext>
            </a:extLst>
          </p:cNvPr>
          <p:cNvSpPr txBox="1"/>
          <p:nvPr/>
        </p:nvSpPr>
        <p:spPr>
          <a:xfrm rot="20568617">
            <a:off x="4550223" y="4620308"/>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SIP</a:t>
            </a:r>
          </a:p>
        </p:txBody>
      </p:sp>
      <p:sp>
        <p:nvSpPr>
          <p:cNvPr id="17" name="TextBox 16">
            <a:extLst>
              <a:ext uri="{FF2B5EF4-FFF2-40B4-BE49-F238E27FC236}">
                <a16:creationId xmlns:a16="http://schemas.microsoft.com/office/drawing/2014/main" id="{4BEB0074-3B94-9F2A-3C76-81DA3983917E}"/>
              </a:ext>
            </a:extLst>
          </p:cNvPr>
          <p:cNvSpPr txBox="1"/>
          <p:nvPr/>
        </p:nvSpPr>
        <p:spPr>
          <a:xfrm rot="20568617">
            <a:off x="4477126" y="5386672"/>
            <a:ext cx="1231838"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MTSS</a:t>
            </a:r>
          </a:p>
        </p:txBody>
      </p:sp>
      <p:sp>
        <p:nvSpPr>
          <p:cNvPr id="18" name="TextBox 17">
            <a:extLst>
              <a:ext uri="{FF2B5EF4-FFF2-40B4-BE49-F238E27FC236}">
                <a16:creationId xmlns:a16="http://schemas.microsoft.com/office/drawing/2014/main" id="{C948EBE0-CC22-B448-3289-FFA766FB5866}"/>
              </a:ext>
            </a:extLst>
          </p:cNvPr>
          <p:cNvSpPr txBox="1"/>
          <p:nvPr/>
        </p:nvSpPr>
        <p:spPr>
          <a:xfrm rot="1411984">
            <a:off x="5628522" y="2328288"/>
            <a:ext cx="1183636"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Title I</a:t>
            </a:r>
          </a:p>
        </p:txBody>
      </p:sp>
      <p:sp>
        <p:nvSpPr>
          <p:cNvPr id="19" name="TextBox 18">
            <a:extLst>
              <a:ext uri="{FF2B5EF4-FFF2-40B4-BE49-F238E27FC236}">
                <a16:creationId xmlns:a16="http://schemas.microsoft.com/office/drawing/2014/main" id="{2CBBA3EE-269A-A04F-EB34-B62A2FB45E31}"/>
              </a:ext>
            </a:extLst>
          </p:cNvPr>
          <p:cNvSpPr txBox="1"/>
          <p:nvPr/>
        </p:nvSpPr>
        <p:spPr>
          <a:xfrm>
            <a:off x="5715294" y="4215788"/>
            <a:ext cx="1480578"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Title IX</a:t>
            </a:r>
          </a:p>
        </p:txBody>
      </p:sp>
      <p:sp>
        <p:nvSpPr>
          <p:cNvPr id="20" name="TextBox 19">
            <a:extLst>
              <a:ext uri="{FF2B5EF4-FFF2-40B4-BE49-F238E27FC236}">
                <a16:creationId xmlns:a16="http://schemas.microsoft.com/office/drawing/2014/main" id="{738A2B43-3C94-A925-0419-6CE674FD6796}"/>
              </a:ext>
            </a:extLst>
          </p:cNvPr>
          <p:cNvSpPr txBox="1"/>
          <p:nvPr/>
        </p:nvSpPr>
        <p:spPr>
          <a:xfrm rot="861625">
            <a:off x="6459964" y="5181029"/>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ESY</a:t>
            </a:r>
          </a:p>
        </p:txBody>
      </p:sp>
      <p:sp>
        <p:nvSpPr>
          <p:cNvPr id="21" name="TextBox 20">
            <a:extLst>
              <a:ext uri="{FF2B5EF4-FFF2-40B4-BE49-F238E27FC236}">
                <a16:creationId xmlns:a16="http://schemas.microsoft.com/office/drawing/2014/main" id="{B60347A7-8496-902B-C682-3A9ECAC1D5ED}"/>
              </a:ext>
            </a:extLst>
          </p:cNvPr>
          <p:cNvSpPr txBox="1"/>
          <p:nvPr/>
        </p:nvSpPr>
        <p:spPr>
          <a:xfrm rot="1927048">
            <a:off x="7717210" y="5803416"/>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LRE</a:t>
            </a:r>
          </a:p>
        </p:txBody>
      </p:sp>
      <p:sp>
        <p:nvSpPr>
          <p:cNvPr id="22" name="TextBox 21">
            <a:extLst>
              <a:ext uri="{FF2B5EF4-FFF2-40B4-BE49-F238E27FC236}">
                <a16:creationId xmlns:a16="http://schemas.microsoft.com/office/drawing/2014/main" id="{42BE6B3C-3B79-BA9C-6A89-E6D1658A7E41}"/>
              </a:ext>
            </a:extLst>
          </p:cNvPr>
          <p:cNvSpPr txBox="1"/>
          <p:nvPr/>
        </p:nvSpPr>
        <p:spPr>
          <a:xfrm rot="20568617">
            <a:off x="7510415" y="3748985"/>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IEE</a:t>
            </a:r>
          </a:p>
        </p:txBody>
      </p:sp>
      <p:sp>
        <p:nvSpPr>
          <p:cNvPr id="23" name="TextBox 22">
            <a:extLst>
              <a:ext uri="{FF2B5EF4-FFF2-40B4-BE49-F238E27FC236}">
                <a16:creationId xmlns:a16="http://schemas.microsoft.com/office/drawing/2014/main" id="{6701CF6F-5879-16AE-E58C-78A3F7505D36}"/>
              </a:ext>
            </a:extLst>
          </p:cNvPr>
          <p:cNvSpPr txBox="1"/>
          <p:nvPr/>
        </p:nvSpPr>
        <p:spPr>
          <a:xfrm rot="20568617">
            <a:off x="6989155" y="2287780"/>
            <a:ext cx="1688879"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NOREP</a:t>
            </a:r>
          </a:p>
        </p:txBody>
      </p:sp>
      <p:sp>
        <p:nvSpPr>
          <p:cNvPr id="24" name="TextBox 23">
            <a:extLst>
              <a:ext uri="{FF2B5EF4-FFF2-40B4-BE49-F238E27FC236}">
                <a16:creationId xmlns:a16="http://schemas.microsoft.com/office/drawing/2014/main" id="{ABBF32C0-8F2B-654F-B573-4BB5E0D491C6}"/>
              </a:ext>
            </a:extLst>
          </p:cNvPr>
          <p:cNvSpPr txBox="1"/>
          <p:nvPr/>
        </p:nvSpPr>
        <p:spPr>
          <a:xfrm rot="1591914">
            <a:off x="8913906" y="2399862"/>
            <a:ext cx="1076396"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SBA</a:t>
            </a:r>
          </a:p>
        </p:txBody>
      </p:sp>
      <p:sp>
        <p:nvSpPr>
          <p:cNvPr id="25" name="TextBox 24">
            <a:extLst>
              <a:ext uri="{FF2B5EF4-FFF2-40B4-BE49-F238E27FC236}">
                <a16:creationId xmlns:a16="http://schemas.microsoft.com/office/drawing/2014/main" id="{F7DE52F7-CC4B-6668-B8B8-33D7BD42460D}"/>
              </a:ext>
            </a:extLst>
          </p:cNvPr>
          <p:cNvSpPr txBox="1"/>
          <p:nvPr/>
        </p:nvSpPr>
        <p:spPr>
          <a:xfrm rot="20568617">
            <a:off x="8649623" y="3397666"/>
            <a:ext cx="1189038"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PBIS</a:t>
            </a:r>
          </a:p>
        </p:txBody>
      </p:sp>
      <p:sp>
        <p:nvSpPr>
          <p:cNvPr id="26" name="TextBox 25">
            <a:extLst>
              <a:ext uri="{FF2B5EF4-FFF2-40B4-BE49-F238E27FC236}">
                <a16:creationId xmlns:a16="http://schemas.microsoft.com/office/drawing/2014/main" id="{F6882713-6995-C9C9-6AEE-DDDD9F584838}"/>
              </a:ext>
            </a:extLst>
          </p:cNvPr>
          <p:cNvSpPr txBox="1"/>
          <p:nvPr/>
        </p:nvSpPr>
        <p:spPr>
          <a:xfrm rot="20568617">
            <a:off x="8947807" y="4982005"/>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BIP</a:t>
            </a:r>
          </a:p>
        </p:txBody>
      </p:sp>
      <p:sp>
        <p:nvSpPr>
          <p:cNvPr id="27" name="TextBox 26">
            <a:extLst>
              <a:ext uri="{FF2B5EF4-FFF2-40B4-BE49-F238E27FC236}">
                <a16:creationId xmlns:a16="http://schemas.microsoft.com/office/drawing/2014/main" id="{52924148-2E9F-0CB5-ABC7-6382B2C00189}"/>
              </a:ext>
            </a:extLst>
          </p:cNvPr>
          <p:cNvSpPr txBox="1"/>
          <p:nvPr/>
        </p:nvSpPr>
        <p:spPr>
          <a:xfrm rot="846761">
            <a:off x="10622587" y="5531984"/>
            <a:ext cx="1191121"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FBA</a:t>
            </a:r>
          </a:p>
        </p:txBody>
      </p:sp>
      <p:sp>
        <p:nvSpPr>
          <p:cNvPr id="28" name="TextBox 27">
            <a:extLst>
              <a:ext uri="{FF2B5EF4-FFF2-40B4-BE49-F238E27FC236}">
                <a16:creationId xmlns:a16="http://schemas.microsoft.com/office/drawing/2014/main" id="{51F0B43E-F7F3-413F-810A-CA605B2F77C3}"/>
              </a:ext>
            </a:extLst>
          </p:cNvPr>
          <p:cNvSpPr txBox="1"/>
          <p:nvPr/>
        </p:nvSpPr>
        <p:spPr>
          <a:xfrm rot="20568617">
            <a:off x="10785330" y="4298982"/>
            <a:ext cx="91440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504</a:t>
            </a:r>
          </a:p>
        </p:txBody>
      </p:sp>
      <p:sp>
        <p:nvSpPr>
          <p:cNvPr id="29" name="TextBox 28">
            <a:extLst>
              <a:ext uri="{FF2B5EF4-FFF2-40B4-BE49-F238E27FC236}">
                <a16:creationId xmlns:a16="http://schemas.microsoft.com/office/drawing/2014/main" id="{7789C663-DBF2-8690-D822-463D1C677471}"/>
              </a:ext>
            </a:extLst>
          </p:cNvPr>
          <p:cNvSpPr txBox="1"/>
          <p:nvPr/>
        </p:nvSpPr>
        <p:spPr>
          <a:xfrm rot="20568617">
            <a:off x="10143179" y="3489089"/>
            <a:ext cx="1156330"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FAPE</a:t>
            </a:r>
          </a:p>
        </p:txBody>
      </p:sp>
      <p:sp>
        <p:nvSpPr>
          <p:cNvPr id="30" name="TextBox 29">
            <a:extLst>
              <a:ext uri="{FF2B5EF4-FFF2-40B4-BE49-F238E27FC236}">
                <a16:creationId xmlns:a16="http://schemas.microsoft.com/office/drawing/2014/main" id="{C1EA7F47-F402-15DD-B60E-A4C5CE6DEECA}"/>
              </a:ext>
            </a:extLst>
          </p:cNvPr>
          <p:cNvSpPr txBox="1"/>
          <p:nvPr/>
        </p:nvSpPr>
        <p:spPr>
          <a:xfrm rot="435241">
            <a:off x="10232950" y="2434892"/>
            <a:ext cx="1161269"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ADA</a:t>
            </a:r>
          </a:p>
        </p:txBody>
      </p:sp>
      <p:sp>
        <p:nvSpPr>
          <p:cNvPr id="31" name="TextBox 30">
            <a:extLst>
              <a:ext uri="{FF2B5EF4-FFF2-40B4-BE49-F238E27FC236}">
                <a16:creationId xmlns:a16="http://schemas.microsoft.com/office/drawing/2014/main" id="{5D83A5C0-5951-67FC-EDEB-37CA7AC06444}"/>
              </a:ext>
            </a:extLst>
          </p:cNvPr>
          <p:cNvSpPr txBox="1"/>
          <p:nvPr/>
        </p:nvSpPr>
        <p:spPr>
          <a:xfrm rot="187712">
            <a:off x="10150825" y="1463759"/>
            <a:ext cx="976755" cy="553998"/>
          </a:xfrm>
          <a:prstGeom prst="rect">
            <a:avLst/>
          </a:prstGeom>
          <a:noFill/>
        </p:spPr>
        <p:txBody>
          <a:bodyPr wrap="square" rtlCol="0">
            <a:spAutoFit/>
          </a:bodyPr>
          <a:lstStyle/>
          <a:p>
            <a:pPr algn="ctr"/>
            <a:r>
              <a:rPr lang="en-US" sz="3000" b="1">
                <a:solidFill>
                  <a:srgbClr val="F1563F"/>
                </a:solidFill>
                <a:latin typeface="Lato Black" panose="020F0502020204030203" pitchFamily="34" charset="77"/>
              </a:rPr>
              <a:t>HRS</a:t>
            </a:r>
          </a:p>
        </p:txBody>
      </p:sp>
      <p:sp>
        <p:nvSpPr>
          <p:cNvPr id="2" name="TextBox 1">
            <a:extLst>
              <a:ext uri="{FF2B5EF4-FFF2-40B4-BE49-F238E27FC236}">
                <a16:creationId xmlns:a16="http://schemas.microsoft.com/office/drawing/2014/main" id="{623FC157-1461-1333-A5A4-9F976C1F2926}"/>
              </a:ext>
            </a:extLst>
          </p:cNvPr>
          <p:cNvSpPr txBox="1"/>
          <p:nvPr/>
        </p:nvSpPr>
        <p:spPr>
          <a:xfrm>
            <a:off x="239902" y="5906397"/>
            <a:ext cx="3242862" cy="461665"/>
          </a:xfrm>
          <a:prstGeom prst="rect">
            <a:avLst/>
          </a:prstGeom>
          <a:noFill/>
        </p:spPr>
        <p:txBody>
          <a:bodyPr wrap="square" rtlCol="0">
            <a:spAutoFit/>
          </a:bodyPr>
          <a:lstStyle/>
          <a:p>
            <a:pPr marL="0" marR="0">
              <a:spcAft>
                <a:spcPts val="800"/>
              </a:spcAft>
              <a:buNone/>
            </a:pPr>
            <a:r>
              <a:rPr lang="en-US" sz="2400" b="1" kern="100">
                <a:solidFill>
                  <a:schemeClr val="accent6">
                    <a:lumMod val="50000"/>
                  </a:schemeClr>
                </a:solidFill>
                <a:effectLst/>
                <a:latin typeface="Lato" panose="020F0502020204030203" pitchFamily="34" charset="77"/>
                <a:ea typeface="Aptos" panose="020B0004020202020204" pitchFamily="34" charset="0"/>
                <a:cs typeface="Times New Roman" panose="02020603050405020304" pitchFamily="18" charset="0"/>
              </a:rPr>
              <a:t>Instruction Acronyms</a:t>
            </a:r>
          </a:p>
        </p:txBody>
      </p:sp>
      <p:sp>
        <p:nvSpPr>
          <p:cNvPr id="33" name="TextBox 32">
            <a:extLst>
              <a:ext uri="{FF2B5EF4-FFF2-40B4-BE49-F238E27FC236}">
                <a16:creationId xmlns:a16="http://schemas.microsoft.com/office/drawing/2014/main" id="{7E0DF024-F893-A44B-CAA9-12A1C471736C}"/>
              </a:ext>
            </a:extLst>
          </p:cNvPr>
          <p:cNvSpPr txBox="1"/>
          <p:nvPr/>
        </p:nvSpPr>
        <p:spPr>
          <a:xfrm rot="21180000">
            <a:off x="10211863" y="4868561"/>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LMS</a:t>
            </a:r>
          </a:p>
        </p:txBody>
      </p:sp>
      <p:sp>
        <p:nvSpPr>
          <p:cNvPr id="34" name="TextBox 33">
            <a:extLst>
              <a:ext uri="{FF2B5EF4-FFF2-40B4-BE49-F238E27FC236}">
                <a16:creationId xmlns:a16="http://schemas.microsoft.com/office/drawing/2014/main" id="{14667463-C447-EDA9-B347-C3929E69DAF7}"/>
              </a:ext>
            </a:extLst>
          </p:cNvPr>
          <p:cNvSpPr txBox="1"/>
          <p:nvPr/>
        </p:nvSpPr>
        <p:spPr>
          <a:xfrm rot="21180000">
            <a:off x="10638272" y="3724809"/>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OER</a:t>
            </a:r>
          </a:p>
        </p:txBody>
      </p:sp>
      <p:sp>
        <p:nvSpPr>
          <p:cNvPr id="35" name="TextBox 34">
            <a:extLst>
              <a:ext uri="{FF2B5EF4-FFF2-40B4-BE49-F238E27FC236}">
                <a16:creationId xmlns:a16="http://schemas.microsoft.com/office/drawing/2014/main" id="{8E6C8B14-107A-BC60-96AB-22FBB5E8A442}"/>
              </a:ext>
            </a:extLst>
          </p:cNvPr>
          <p:cNvSpPr txBox="1"/>
          <p:nvPr/>
        </p:nvSpPr>
        <p:spPr>
          <a:xfrm rot="21180000">
            <a:off x="9493532" y="1921825"/>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PBL</a:t>
            </a:r>
          </a:p>
        </p:txBody>
      </p:sp>
      <p:sp>
        <p:nvSpPr>
          <p:cNvPr id="36" name="TextBox 35">
            <a:extLst>
              <a:ext uri="{FF2B5EF4-FFF2-40B4-BE49-F238E27FC236}">
                <a16:creationId xmlns:a16="http://schemas.microsoft.com/office/drawing/2014/main" id="{F3D05911-4D40-E568-AD48-7A64E753DFC4}"/>
              </a:ext>
            </a:extLst>
          </p:cNvPr>
          <p:cNvSpPr txBox="1"/>
          <p:nvPr/>
        </p:nvSpPr>
        <p:spPr>
          <a:xfrm rot="21180000">
            <a:off x="9055977" y="4126048"/>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ELD</a:t>
            </a:r>
          </a:p>
        </p:txBody>
      </p:sp>
      <p:sp>
        <p:nvSpPr>
          <p:cNvPr id="37" name="TextBox 36">
            <a:extLst>
              <a:ext uri="{FF2B5EF4-FFF2-40B4-BE49-F238E27FC236}">
                <a16:creationId xmlns:a16="http://schemas.microsoft.com/office/drawing/2014/main" id="{668BFC2C-7F99-880F-544F-23C06DD51BE6}"/>
              </a:ext>
            </a:extLst>
          </p:cNvPr>
          <p:cNvSpPr txBox="1"/>
          <p:nvPr/>
        </p:nvSpPr>
        <p:spPr>
          <a:xfrm rot="21180000">
            <a:off x="9398600" y="5517810"/>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AI</a:t>
            </a:r>
          </a:p>
        </p:txBody>
      </p:sp>
      <p:sp>
        <p:nvSpPr>
          <p:cNvPr id="38" name="TextBox 37">
            <a:extLst>
              <a:ext uri="{FF2B5EF4-FFF2-40B4-BE49-F238E27FC236}">
                <a16:creationId xmlns:a16="http://schemas.microsoft.com/office/drawing/2014/main" id="{426E6528-8446-FA92-260E-1FDE7C7DE606}"/>
              </a:ext>
            </a:extLst>
          </p:cNvPr>
          <p:cNvSpPr txBox="1"/>
          <p:nvPr/>
        </p:nvSpPr>
        <p:spPr>
          <a:xfrm rot="21180000">
            <a:off x="7693516" y="5071111"/>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WIDA</a:t>
            </a:r>
          </a:p>
        </p:txBody>
      </p:sp>
      <p:sp>
        <p:nvSpPr>
          <p:cNvPr id="39" name="TextBox 38">
            <a:extLst>
              <a:ext uri="{FF2B5EF4-FFF2-40B4-BE49-F238E27FC236}">
                <a16:creationId xmlns:a16="http://schemas.microsoft.com/office/drawing/2014/main" id="{887D2FE8-645E-E714-F27A-FDC6DDB43CA6}"/>
              </a:ext>
            </a:extLst>
          </p:cNvPr>
          <p:cNvSpPr txBox="1"/>
          <p:nvPr/>
        </p:nvSpPr>
        <p:spPr>
          <a:xfrm rot="21180000">
            <a:off x="7574369" y="2886255"/>
            <a:ext cx="1562405"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TESOL</a:t>
            </a:r>
          </a:p>
        </p:txBody>
      </p:sp>
      <p:sp>
        <p:nvSpPr>
          <p:cNvPr id="40" name="TextBox 39">
            <a:extLst>
              <a:ext uri="{FF2B5EF4-FFF2-40B4-BE49-F238E27FC236}">
                <a16:creationId xmlns:a16="http://schemas.microsoft.com/office/drawing/2014/main" id="{61E367FF-E2AA-6A97-92A3-F0BD527363CB}"/>
              </a:ext>
            </a:extLst>
          </p:cNvPr>
          <p:cNvSpPr txBox="1"/>
          <p:nvPr/>
        </p:nvSpPr>
        <p:spPr>
          <a:xfrm rot="21180000">
            <a:off x="6046356" y="3043860"/>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IM</a:t>
            </a:r>
          </a:p>
        </p:txBody>
      </p:sp>
      <p:sp>
        <p:nvSpPr>
          <p:cNvPr id="41" name="TextBox 40">
            <a:extLst>
              <a:ext uri="{FF2B5EF4-FFF2-40B4-BE49-F238E27FC236}">
                <a16:creationId xmlns:a16="http://schemas.microsoft.com/office/drawing/2014/main" id="{517B43AD-F6F0-A2B8-5119-05F1FB206581}"/>
              </a:ext>
            </a:extLst>
          </p:cNvPr>
          <p:cNvSpPr txBox="1"/>
          <p:nvPr/>
        </p:nvSpPr>
        <p:spPr>
          <a:xfrm rot="21180000">
            <a:off x="6660521" y="4566215"/>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SMP</a:t>
            </a:r>
          </a:p>
        </p:txBody>
      </p:sp>
      <p:sp>
        <p:nvSpPr>
          <p:cNvPr id="42" name="TextBox 41">
            <a:extLst>
              <a:ext uri="{FF2B5EF4-FFF2-40B4-BE49-F238E27FC236}">
                <a16:creationId xmlns:a16="http://schemas.microsoft.com/office/drawing/2014/main" id="{5DDF122A-DFCB-E7D0-5834-A44ACB9BC4FA}"/>
              </a:ext>
            </a:extLst>
          </p:cNvPr>
          <p:cNvSpPr txBox="1"/>
          <p:nvPr/>
        </p:nvSpPr>
        <p:spPr>
          <a:xfrm rot="21180000">
            <a:off x="5213469" y="5803416"/>
            <a:ext cx="1810517"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STEAM</a:t>
            </a:r>
          </a:p>
        </p:txBody>
      </p:sp>
      <p:sp>
        <p:nvSpPr>
          <p:cNvPr id="43" name="TextBox 42">
            <a:extLst>
              <a:ext uri="{FF2B5EF4-FFF2-40B4-BE49-F238E27FC236}">
                <a16:creationId xmlns:a16="http://schemas.microsoft.com/office/drawing/2014/main" id="{573CF39D-0917-10B0-6A5D-F30F24195D35}"/>
              </a:ext>
            </a:extLst>
          </p:cNvPr>
          <p:cNvSpPr txBox="1"/>
          <p:nvPr/>
        </p:nvSpPr>
        <p:spPr>
          <a:xfrm rot="21180000">
            <a:off x="4973863" y="3530003"/>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STEM</a:t>
            </a:r>
          </a:p>
        </p:txBody>
      </p:sp>
      <p:sp>
        <p:nvSpPr>
          <p:cNvPr id="44" name="TextBox 43">
            <a:extLst>
              <a:ext uri="{FF2B5EF4-FFF2-40B4-BE49-F238E27FC236}">
                <a16:creationId xmlns:a16="http://schemas.microsoft.com/office/drawing/2014/main" id="{BD7C47BE-5A56-44BD-499E-E71DE5C4A93C}"/>
              </a:ext>
            </a:extLst>
          </p:cNvPr>
          <p:cNvSpPr txBox="1"/>
          <p:nvPr/>
        </p:nvSpPr>
        <p:spPr>
          <a:xfrm rot="21180000">
            <a:off x="3862460" y="2271688"/>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SIPPS</a:t>
            </a:r>
          </a:p>
        </p:txBody>
      </p:sp>
      <p:sp>
        <p:nvSpPr>
          <p:cNvPr id="45" name="TextBox 44">
            <a:extLst>
              <a:ext uri="{FF2B5EF4-FFF2-40B4-BE49-F238E27FC236}">
                <a16:creationId xmlns:a16="http://schemas.microsoft.com/office/drawing/2014/main" id="{7F7F5E3E-53D5-0266-19A2-1D9D4F48665D}"/>
              </a:ext>
            </a:extLst>
          </p:cNvPr>
          <p:cNvSpPr txBox="1"/>
          <p:nvPr/>
        </p:nvSpPr>
        <p:spPr>
          <a:xfrm rot="21180000">
            <a:off x="3342097" y="3398438"/>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OG</a:t>
            </a:r>
          </a:p>
        </p:txBody>
      </p:sp>
      <p:sp>
        <p:nvSpPr>
          <p:cNvPr id="46" name="TextBox 45">
            <a:extLst>
              <a:ext uri="{FF2B5EF4-FFF2-40B4-BE49-F238E27FC236}">
                <a16:creationId xmlns:a16="http://schemas.microsoft.com/office/drawing/2014/main" id="{0A369B1A-EE08-37FD-2844-4C34539EE653}"/>
              </a:ext>
            </a:extLst>
          </p:cNvPr>
          <p:cNvSpPr txBox="1"/>
          <p:nvPr/>
        </p:nvSpPr>
        <p:spPr>
          <a:xfrm rot="21180000">
            <a:off x="3313520" y="5645885"/>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F&amp;B</a:t>
            </a:r>
          </a:p>
        </p:txBody>
      </p:sp>
      <p:sp>
        <p:nvSpPr>
          <p:cNvPr id="47" name="TextBox 46">
            <a:extLst>
              <a:ext uri="{FF2B5EF4-FFF2-40B4-BE49-F238E27FC236}">
                <a16:creationId xmlns:a16="http://schemas.microsoft.com/office/drawing/2014/main" id="{AD0E321C-CA50-075F-0ACF-A6E16E5362A7}"/>
              </a:ext>
            </a:extLst>
          </p:cNvPr>
          <p:cNvSpPr txBox="1"/>
          <p:nvPr/>
        </p:nvSpPr>
        <p:spPr>
          <a:xfrm rot="21180000">
            <a:off x="3025801" y="4511115"/>
            <a:ext cx="1683545"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DIBELS</a:t>
            </a:r>
          </a:p>
        </p:txBody>
      </p:sp>
      <p:sp>
        <p:nvSpPr>
          <p:cNvPr id="48" name="TextBox 47">
            <a:extLst>
              <a:ext uri="{FF2B5EF4-FFF2-40B4-BE49-F238E27FC236}">
                <a16:creationId xmlns:a16="http://schemas.microsoft.com/office/drawing/2014/main" id="{F147172A-82C9-DECA-D8CB-823F3FC29DDB}"/>
              </a:ext>
            </a:extLst>
          </p:cNvPr>
          <p:cNvSpPr txBox="1"/>
          <p:nvPr/>
        </p:nvSpPr>
        <p:spPr>
          <a:xfrm rot="21180000">
            <a:off x="1753381" y="3918997"/>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ELA</a:t>
            </a:r>
          </a:p>
        </p:txBody>
      </p:sp>
      <p:sp>
        <p:nvSpPr>
          <p:cNvPr id="49" name="TextBox 48">
            <a:extLst>
              <a:ext uri="{FF2B5EF4-FFF2-40B4-BE49-F238E27FC236}">
                <a16:creationId xmlns:a16="http://schemas.microsoft.com/office/drawing/2014/main" id="{32EE2DBD-24EC-729C-98DB-2E63B3A6EF11}"/>
              </a:ext>
            </a:extLst>
          </p:cNvPr>
          <p:cNvSpPr txBox="1"/>
          <p:nvPr/>
        </p:nvSpPr>
        <p:spPr>
          <a:xfrm rot="21180000">
            <a:off x="1566820" y="1995366"/>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DBL</a:t>
            </a:r>
          </a:p>
        </p:txBody>
      </p:sp>
      <p:sp>
        <p:nvSpPr>
          <p:cNvPr id="50" name="TextBox 49">
            <a:extLst>
              <a:ext uri="{FF2B5EF4-FFF2-40B4-BE49-F238E27FC236}">
                <a16:creationId xmlns:a16="http://schemas.microsoft.com/office/drawing/2014/main" id="{42F0C29A-9E18-3B90-6A97-3FC1053910D6}"/>
              </a:ext>
            </a:extLst>
          </p:cNvPr>
          <p:cNvSpPr txBox="1"/>
          <p:nvPr/>
        </p:nvSpPr>
        <p:spPr>
          <a:xfrm rot="21180000">
            <a:off x="1200885" y="5364201"/>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SEL</a:t>
            </a:r>
          </a:p>
        </p:txBody>
      </p:sp>
      <p:sp>
        <p:nvSpPr>
          <p:cNvPr id="51" name="TextBox 50">
            <a:extLst>
              <a:ext uri="{FF2B5EF4-FFF2-40B4-BE49-F238E27FC236}">
                <a16:creationId xmlns:a16="http://schemas.microsoft.com/office/drawing/2014/main" id="{C1BD66CC-D295-EC79-EB8D-1A8E5E4D5542}"/>
              </a:ext>
            </a:extLst>
          </p:cNvPr>
          <p:cNvSpPr txBox="1"/>
          <p:nvPr/>
        </p:nvSpPr>
        <p:spPr>
          <a:xfrm rot="21180000">
            <a:off x="89287" y="4550361"/>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UDL</a:t>
            </a:r>
          </a:p>
        </p:txBody>
      </p:sp>
      <p:sp>
        <p:nvSpPr>
          <p:cNvPr id="52" name="TextBox 51">
            <a:extLst>
              <a:ext uri="{FF2B5EF4-FFF2-40B4-BE49-F238E27FC236}">
                <a16:creationId xmlns:a16="http://schemas.microsoft.com/office/drawing/2014/main" id="{C8B6C1C2-D743-BA69-8D3E-AD1504EA0C42}"/>
              </a:ext>
            </a:extLst>
          </p:cNvPr>
          <p:cNvSpPr txBox="1"/>
          <p:nvPr/>
        </p:nvSpPr>
        <p:spPr>
          <a:xfrm rot="21180000">
            <a:off x="590710" y="3495928"/>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NGSS</a:t>
            </a:r>
          </a:p>
        </p:txBody>
      </p:sp>
      <p:sp>
        <p:nvSpPr>
          <p:cNvPr id="53" name="TextBox 52">
            <a:extLst>
              <a:ext uri="{FF2B5EF4-FFF2-40B4-BE49-F238E27FC236}">
                <a16:creationId xmlns:a16="http://schemas.microsoft.com/office/drawing/2014/main" id="{6F4CCC96-076A-A114-925C-0D53D0137359}"/>
              </a:ext>
            </a:extLst>
          </p:cNvPr>
          <p:cNvSpPr txBox="1"/>
          <p:nvPr/>
        </p:nvSpPr>
        <p:spPr>
          <a:xfrm rot="21180000">
            <a:off x="299439" y="2379856"/>
            <a:ext cx="1317512" cy="553998"/>
          </a:xfrm>
          <a:prstGeom prst="rect">
            <a:avLst/>
          </a:prstGeom>
          <a:noFill/>
        </p:spPr>
        <p:txBody>
          <a:bodyPr wrap="square" rtlCol="0">
            <a:spAutoFit/>
          </a:bodyPr>
          <a:lstStyle/>
          <a:p>
            <a:pPr algn="ctr"/>
            <a:r>
              <a:rPr lang="en-US" sz="3000" b="1">
                <a:solidFill>
                  <a:schemeClr val="accent6">
                    <a:lumMod val="50000"/>
                  </a:schemeClr>
                </a:solidFill>
                <a:latin typeface="Lato Black" panose="020F0502020204030203" pitchFamily="34" charset="77"/>
              </a:rPr>
              <a:t>CCSS</a:t>
            </a:r>
          </a:p>
        </p:txBody>
      </p:sp>
      <p:sp>
        <p:nvSpPr>
          <p:cNvPr id="55" name="TextBox 54">
            <a:extLst>
              <a:ext uri="{FF2B5EF4-FFF2-40B4-BE49-F238E27FC236}">
                <a16:creationId xmlns:a16="http://schemas.microsoft.com/office/drawing/2014/main" id="{1A94229D-0402-A2AD-8B21-0E1C57514FD3}"/>
              </a:ext>
            </a:extLst>
          </p:cNvPr>
          <p:cNvSpPr txBox="1"/>
          <p:nvPr/>
        </p:nvSpPr>
        <p:spPr>
          <a:xfrm>
            <a:off x="10871711" y="1921938"/>
            <a:ext cx="1049698" cy="553998"/>
          </a:xfrm>
          <a:prstGeom prst="rect">
            <a:avLst/>
          </a:prstGeom>
          <a:noFill/>
        </p:spPr>
        <p:txBody>
          <a:bodyPr wrap="square" rtlCol="0">
            <a:spAutoFit/>
          </a:bodyPr>
          <a:lstStyle/>
          <a:p>
            <a:pPr algn="ctr"/>
            <a:r>
              <a:rPr lang="en-US" sz="3000" b="1">
                <a:latin typeface="Lato Black" panose="020F0502020204030203" pitchFamily="34" charset="77"/>
              </a:rPr>
              <a:t>AT</a:t>
            </a:r>
          </a:p>
        </p:txBody>
      </p:sp>
      <p:sp>
        <p:nvSpPr>
          <p:cNvPr id="56" name="TextBox 55">
            <a:extLst>
              <a:ext uri="{FF2B5EF4-FFF2-40B4-BE49-F238E27FC236}">
                <a16:creationId xmlns:a16="http://schemas.microsoft.com/office/drawing/2014/main" id="{5E8E818B-4B96-260D-CCD6-844EC443019D}"/>
              </a:ext>
            </a:extLst>
          </p:cNvPr>
          <p:cNvSpPr txBox="1"/>
          <p:nvPr/>
        </p:nvSpPr>
        <p:spPr>
          <a:xfrm>
            <a:off x="9753435" y="4556215"/>
            <a:ext cx="1049698" cy="553998"/>
          </a:xfrm>
          <a:prstGeom prst="rect">
            <a:avLst/>
          </a:prstGeom>
          <a:noFill/>
        </p:spPr>
        <p:txBody>
          <a:bodyPr wrap="square" rtlCol="0">
            <a:spAutoFit/>
          </a:bodyPr>
          <a:lstStyle/>
          <a:p>
            <a:pPr algn="ctr"/>
            <a:r>
              <a:rPr lang="en-US" sz="3000" b="1">
                <a:latin typeface="Lato Black" panose="020F0502020204030203" pitchFamily="34" charset="77"/>
              </a:rPr>
              <a:t>TBI</a:t>
            </a:r>
          </a:p>
        </p:txBody>
      </p:sp>
      <p:sp>
        <p:nvSpPr>
          <p:cNvPr id="57" name="TextBox 56">
            <a:extLst>
              <a:ext uri="{FF2B5EF4-FFF2-40B4-BE49-F238E27FC236}">
                <a16:creationId xmlns:a16="http://schemas.microsoft.com/office/drawing/2014/main" id="{D0088EA7-3AAE-2D0A-DE3A-ADA1BE52D6F1}"/>
              </a:ext>
            </a:extLst>
          </p:cNvPr>
          <p:cNvSpPr txBox="1"/>
          <p:nvPr/>
        </p:nvSpPr>
        <p:spPr>
          <a:xfrm>
            <a:off x="10772179" y="6144314"/>
            <a:ext cx="1049698" cy="553998"/>
          </a:xfrm>
          <a:prstGeom prst="rect">
            <a:avLst/>
          </a:prstGeom>
          <a:noFill/>
        </p:spPr>
        <p:txBody>
          <a:bodyPr wrap="square" rtlCol="0">
            <a:spAutoFit/>
          </a:bodyPr>
          <a:lstStyle/>
          <a:p>
            <a:pPr algn="ctr"/>
            <a:r>
              <a:rPr lang="en-US" sz="3000" b="1">
                <a:latin typeface="Lato Black" panose="020F0502020204030203" pitchFamily="34" charset="77"/>
              </a:rPr>
              <a:t>HI</a:t>
            </a:r>
          </a:p>
        </p:txBody>
      </p:sp>
      <p:sp>
        <p:nvSpPr>
          <p:cNvPr id="58" name="TextBox 57">
            <a:extLst>
              <a:ext uri="{FF2B5EF4-FFF2-40B4-BE49-F238E27FC236}">
                <a16:creationId xmlns:a16="http://schemas.microsoft.com/office/drawing/2014/main" id="{D01384FB-8CCB-9715-7497-F23686343ADA}"/>
              </a:ext>
            </a:extLst>
          </p:cNvPr>
          <p:cNvSpPr txBox="1"/>
          <p:nvPr/>
        </p:nvSpPr>
        <p:spPr>
          <a:xfrm>
            <a:off x="8583313" y="5602734"/>
            <a:ext cx="1049698" cy="553998"/>
          </a:xfrm>
          <a:prstGeom prst="rect">
            <a:avLst/>
          </a:prstGeom>
          <a:noFill/>
        </p:spPr>
        <p:txBody>
          <a:bodyPr wrap="square" rtlCol="0">
            <a:spAutoFit/>
          </a:bodyPr>
          <a:lstStyle/>
          <a:p>
            <a:pPr algn="ctr"/>
            <a:r>
              <a:rPr lang="en-US" sz="3000" b="1">
                <a:latin typeface="Lato Black" panose="020F0502020204030203" pitchFamily="34" charset="77"/>
              </a:rPr>
              <a:t>VI</a:t>
            </a:r>
          </a:p>
        </p:txBody>
      </p:sp>
      <p:sp>
        <p:nvSpPr>
          <p:cNvPr id="59" name="TextBox 58">
            <a:extLst>
              <a:ext uri="{FF2B5EF4-FFF2-40B4-BE49-F238E27FC236}">
                <a16:creationId xmlns:a16="http://schemas.microsoft.com/office/drawing/2014/main" id="{3533A09C-A885-32D3-8B4F-0B3869B6D686}"/>
              </a:ext>
            </a:extLst>
          </p:cNvPr>
          <p:cNvSpPr txBox="1"/>
          <p:nvPr/>
        </p:nvSpPr>
        <p:spPr>
          <a:xfrm>
            <a:off x="7873562" y="4432026"/>
            <a:ext cx="1049698" cy="553998"/>
          </a:xfrm>
          <a:prstGeom prst="rect">
            <a:avLst/>
          </a:prstGeom>
          <a:noFill/>
        </p:spPr>
        <p:txBody>
          <a:bodyPr wrap="square" rtlCol="0">
            <a:spAutoFit/>
          </a:bodyPr>
          <a:lstStyle/>
          <a:p>
            <a:pPr algn="ctr"/>
            <a:r>
              <a:rPr lang="en-US" sz="3000" b="1">
                <a:latin typeface="Lato Black" panose="020F0502020204030203" pitchFamily="34" charset="77"/>
              </a:rPr>
              <a:t>ASD</a:t>
            </a:r>
          </a:p>
        </p:txBody>
      </p:sp>
      <p:sp>
        <p:nvSpPr>
          <p:cNvPr id="60" name="TextBox 59">
            <a:extLst>
              <a:ext uri="{FF2B5EF4-FFF2-40B4-BE49-F238E27FC236}">
                <a16:creationId xmlns:a16="http://schemas.microsoft.com/office/drawing/2014/main" id="{A45CF241-DBC2-EEDE-1CEE-EB0B44F6DFD9}"/>
              </a:ext>
            </a:extLst>
          </p:cNvPr>
          <p:cNvSpPr txBox="1"/>
          <p:nvPr/>
        </p:nvSpPr>
        <p:spPr>
          <a:xfrm>
            <a:off x="6736305" y="3506483"/>
            <a:ext cx="1049698" cy="553998"/>
          </a:xfrm>
          <a:prstGeom prst="rect">
            <a:avLst/>
          </a:prstGeom>
          <a:noFill/>
        </p:spPr>
        <p:txBody>
          <a:bodyPr wrap="square" rtlCol="0">
            <a:spAutoFit/>
          </a:bodyPr>
          <a:lstStyle/>
          <a:p>
            <a:pPr algn="ctr"/>
            <a:r>
              <a:rPr lang="en-US" sz="3000" b="1">
                <a:latin typeface="Lato Black" panose="020F0502020204030203" pitchFamily="34" charset="77"/>
              </a:rPr>
              <a:t>ID</a:t>
            </a:r>
          </a:p>
        </p:txBody>
      </p:sp>
      <p:sp>
        <p:nvSpPr>
          <p:cNvPr id="61" name="TextBox 60">
            <a:extLst>
              <a:ext uri="{FF2B5EF4-FFF2-40B4-BE49-F238E27FC236}">
                <a16:creationId xmlns:a16="http://schemas.microsoft.com/office/drawing/2014/main" id="{B943F7BF-FDE6-E997-C4B6-13754D3B2C52}"/>
              </a:ext>
            </a:extLst>
          </p:cNvPr>
          <p:cNvSpPr txBox="1"/>
          <p:nvPr/>
        </p:nvSpPr>
        <p:spPr>
          <a:xfrm>
            <a:off x="5560328" y="4789044"/>
            <a:ext cx="1049698" cy="553998"/>
          </a:xfrm>
          <a:prstGeom prst="rect">
            <a:avLst/>
          </a:prstGeom>
          <a:noFill/>
        </p:spPr>
        <p:txBody>
          <a:bodyPr wrap="square" rtlCol="0">
            <a:spAutoFit/>
          </a:bodyPr>
          <a:lstStyle/>
          <a:p>
            <a:pPr algn="ctr"/>
            <a:r>
              <a:rPr lang="en-US" sz="3000" b="1">
                <a:latin typeface="Lato Black" panose="020F0502020204030203" pitchFamily="34" charset="77"/>
              </a:rPr>
              <a:t>ED</a:t>
            </a:r>
          </a:p>
        </p:txBody>
      </p:sp>
      <p:sp>
        <p:nvSpPr>
          <p:cNvPr id="62" name="TextBox 61">
            <a:extLst>
              <a:ext uri="{FF2B5EF4-FFF2-40B4-BE49-F238E27FC236}">
                <a16:creationId xmlns:a16="http://schemas.microsoft.com/office/drawing/2014/main" id="{6B6AE80B-8B9A-1063-1BF5-177BF4F4334F}"/>
              </a:ext>
            </a:extLst>
          </p:cNvPr>
          <p:cNvSpPr txBox="1"/>
          <p:nvPr/>
        </p:nvSpPr>
        <p:spPr>
          <a:xfrm>
            <a:off x="4216657" y="3948376"/>
            <a:ext cx="1049698" cy="553998"/>
          </a:xfrm>
          <a:prstGeom prst="rect">
            <a:avLst/>
          </a:prstGeom>
          <a:noFill/>
        </p:spPr>
        <p:txBody>
          <a:bodyPr wrap="square" rtlCol="0">
            <a:spAutoFit/>
          </a:bodyPr>
          <a:lstStyle/>
          <a:p>
            <a:pPr algn="ctr"/>
            <a:r>
              <a:rPr lang="en-US" sz="3000" b="1">
                <a:latin typeface="Lato Black" panose="020F0502020204030203" pitchFamily="34" charset="77"/>
              </a:rPr>
              <a:t>OHI</a:t>
            </a:r>
          </a:p>
        </p:txBody>
      </p:sp>
      <p:sp>
        <p:nvSpPr>
          <p:cNvPr id="63" name="TextBox 62">
            <a:extLst>
              <a:ext uri="{FF2B5EF4-FFF2-40B4-BE49-F238E27FC236}">
                <a16:creationId xmlns:a16="http://schemas.microsoft.com/office/drawing/2014/main" id="{019A89C9-1BAC-5C8A-2A30-FBE47045C860}"/>
              </a:ext>
            </a:extLst>
          </p:cNvPr>
          <p:cNvSpPr txBox="1"/>
          <p:nvPr/>
        </p:nvSpPr>
        <p:spPr>
          <a:xfrm>
            <a:off x="2872778" y="3076087"/>
            <a:ext cx="1049698" cy="553998"/>
          </a:xfrm>
          <a:prstGeom prst="rect">
            <a:avLst/>
          </a:prstGeom>
          <a:noFill/>
        </p:spPr>
        <p:txBody>
          <a:bodyPr wrap="square" rtlCol="0">
            <a:spAutoFit/>
          </a:bodyPr>
          <a:lstStyle/>
          <a:p>
            <a:pPr algn="ctr"/>
            <a:r>
              <a:rPr lang="en-US" sz="3000" b="1">
                <a:latin typeface="Lato Black" panose="020F0502020204030203" pitchFamily="34" charset="77"/>
              </a:rPr>
              <a:t>PT</a:t>
            </a:r>
          </a:p>
        </p:txBody>
      </p:sp>
      <p:sp>
        <p:nvSpPr>
          <p:cNvPr id="64" name="TextBox 63">
            <a:extLst>
              <a:ext uri="{FF2B5EF4-FFF2-40B4-BE49-F238E27FC236}">
                <a16:creationId xmlns:a16="http://schemas.microsoft.com/office/drawing/2014/main" id="{D1D9EA63-38F0-E33E-F6A5-F36A95ED5AC6}"/>
              </a:ext>
            </a:extLst>
          </p:cNvPr>
          <p:cNvSpPr txBox="1"/>
          <p:nvPr/>
        </p:nvSpPr>
        <p:spPr>
          <a:xfrm>
            <a:off x="1948100" y="2669072"/>
            <a:ext cx="1049698" cy="553998"/>
          </a:xfrm>
          <a:prstGeom prst="rect">
            <a:avLst/>
          </a:prstGeom>
          <a:noFill/>
        </p:spPr>
        <p:txBody>
          <a:bodyPr wrap="square" rtlCol="0">
            <a:spAutoFit/>
          </a:bodyPr>
          <a:lstStyle/>
          <a:p>
            <a:pPr algn="ctr"/>
            <a:r>
              <a:rPr lang="en-US" sz="3000" b="1">
                <a:latin typeface="Lato Black" panose="020F0502020204030203" pitchFamily="34" charset="77"/>
              </a:rPr>
              <a:t>OT</a:t>
            </a:r>
          </a:p>
        </p:txBody>
      </p:sp>
      <p:sp>
        <p:nvSpPr>
          <p:cNvPr id="65" name="TextBox 64">
            <a:extLst>
              <a:ext uri="{FF2B5EF4-FFF2-40B4-BE49-F238E27FC236}">
                <a16:creationId xmlns:a16="http://schemas.microsoft.com/office/drawing/2014/main" id="{DF6CA4A2-5ADF-08E6-B8C2-D9686052E1CD}"/>
              </a:ext>
            </a:extLst>
          </p:cNvPr>
          <p:cNvSpPr txBox="1"/>
          <p:nvPr/>
        </p:nvSpPr>
        <p:spPr>
          <a:xfrm>
            <a:off x="1739695" y="4556061"/>
            <a:ext cx="1049698" cy="553998"/>
          </a:xfrm>
          <a:prstGeom prst="rect">
            <a:avLst/>
          </a:prstGeom>
          <a:noFill/>
        </p:spPr>
        <p:txBody>
          <a:bodyPr wrap="square" rtlCol="0">
            <a:spAutoFit/>
          </a:bodyPr>
          <a:lstStyle/>
          <a:p>
            <a:pPr algn="ctr"/>
            <a:r>
              <a:rPr lang="en-US" sz="3000" b="1">
                <a:latin typeface="Lato Black" panose="020F0502020204030203" pitchFamily="34" charset="77"/>
              </a:rPr>
              <a:t>SLP</a:t>
            </a:r>
          </a:p>
        </p:txBody>
      </p:sp>
      <p:sp>
        <p:nvSpPr>
          <p:cNvPr id="66" name="TextBox 65">
            <a:extLst>
              <a:ext uri="{FF2B5EF4-FFF2-40B4-BE49-F238E27FC236}">
                <a16:creationId xmlns:a16="http://schemas.microsoft.com/office/drawing/2014/main" id="{A746093A-F059-E407-7E71-CCE736151659}"/>
              </a:ext>
            </a:extLst>
          </p:cNvPr>
          <p:cNvSpPr txBox="1"/>
          <p:nvPr/>
        </p:nvSpPr>
        <p:spPr>
          <a:xfrm>
            <a:off x="9946993" y="3010974"/>
            <a:ext cx="1049698" cy="553998"/>
          </a:xfrm>
          <a:prstGeom prst="rect">
            <a:avLst/>
          </a:prstGeom>
          <a:noFill/>
        </p:spPr>
        <p:txBody>
          <a:bodyPr wrap="square" rtlCol="0">
            <a:spAutoFit/>
          </a:bodyPr>
          <a:lstStyle/>
          <a:p>
            <a:pPr algn="ctr"/>
            <a:r>
              <a:rPr lang="en-US" sz="3000" b="1">
                <a:latin typeface="Lato Black" panose="020F0502020204030203" pitchFamily="34" charset="77"/>
              </a:rPr>
              <a:t>AAC</a:t>
            </a:r>
          </a:p>
        </p:txBody>
      </p:sp>
      <p:sp>
        <p:nvSpPr>
          <p:cNvPr id="67" name="TextBox 66">
            <a:extLst>
              <a:ext uri="{FF2B5EF4-FFF2-40B4-BE49-F238E27FC236}">
                <a16:creationId xmlns:a16="http://schemas.microsoft.com/office/drawing/2014/main" id="{86084664-26EF-7333-9F0F-D4839A18F0FB}"/>
              </a:ext>
            </a:extLst>
          </p:cNvPr>
          <p:cNvSpPr txBox="1"/>
          <p:nvPr/>
        </p:nvSpPr>
        <p:spPr>
          <a:xfrm>
            <a:off x="237744" y="6248400"/>
            <a:ext cx="8068056" cy="461665"/>
          </a:xfrm>
          <a:prstGeom prst="rect">
            <a:avLst/>
          </a:prstGeom>
          <a:noFill/>
        </p:spPr>
        <p:txBody>
          <a:bodyPr wrap="square" rtlCol="0">
            <a:spAutoFit/>
          </a:bodyPr>
          <a:lstStyle/>
          <a:p>
            <a:pPr marL="0" marR="0">
              <a:spcAft>
                <a:spcPts val="800"/>
              </a:spcAft>
            </a:pPr>
            <a:r>
              <a:rPr lang="en-US" sz="2400" b="1" kern="100">
                <a:effectLst/>
                <a:latin typeface="Lato" panose="020F0502020204030203" pitchFamily="34" charset="77"/>
                <a:ea typeface="Aptos" panose="020B0004020202020204" pitchFamily="34" charset="0"/>
                <a:cs typeface="Times New Roman" panose="02020603050405020304" pitchFamily="18" charset="0"/>
              </a:rPr>
              <a:t>Special Education (not including those already mentioned)</a:t>
            </a:r>
          </a:p>
        </p:txBody>
      </p:sp>
    </p:spTree>
    <p:extLst>
      <p:ext uri="{BB962C8B-B14F-4D97-AF65-F5344CB8AC3E}">
        <p14:creationId xmlns:p14="http://schemas.microsoft.com/office/powerpoint/2010/main" val="130190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dissolve">
                                      <p:cBhvr>
                                        <p:cTn id="66" dur="500"/>
                                        <p:tgtEl>
                                          <p:spTgt spid="5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dissolve">
                                      <p:cBhvr>
                                        <p:cTn id="69" dur="500"/>
                                        <p:tgtEl>
                                          <p:spTgt spid="5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dissolve">
                                      <p:cBhvr>
                                        <p:cTn id="72" dur="500"/>
                                        <p:tgtEl>
                                          <p:spTgt spid="5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dissolve">
                                      <p:cBhvr>
                                        <p:cTn id="75" dur="500"/>
                                        <p:tgtEl>
                                          <p:spTgt spid="5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dissolve">
                                      <p:cBhvr>
                                        <p:cTn id="78" dur="500"/>
                                        <p:tgtEl>
                                          <p:spTgt spid="4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dissolve">
                                      <p:cBhvr>
                                        <p:cTn id="81" dur="500"/>
                                        <p:tgtEl>
                                          <p:spTgt spid="4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dissolve">
                                      <p:cBhvr>
                                        <p:cTn id="84" dur="500"/>
                                        <p:tgtEl>
                                          <p:spTgt spid="4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dissolve">
                                      <p:cBhvr>
                                        <p:cTn id="87" dur="500"/>
                                        <p:tgtEl>
                                          <p:spTgt spid="4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dissolve">
                                      <p:cBhvr>
                                        <p:cTn id="90" dur="500"/>
                                        <p:tgtEl>
                                          <p:spTgt spid="45"/>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dissolve">
                                      <p:cBhvr>
                                        <p:cTn id="93" dur="500"/>
                                        <p:tgtEl>
                                          <p:spTgt spid="4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dissolve">
                                      <p:cBhvr>
                                        <p:cTn id="96" dur="500"/>
                                        <p:tgtEl>
                                          <p:spTgt spid="43"/>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dissolve">
                                      <p:cBhvr>
                                        <p:cTn id="99" dur="500"/>
                                        <p:tgtEl>
                                          <p:spTgt spid="42"/>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dissolve">
                                      <p:cBhvr>
                                        <p:cTn id="102" dur="500"/>
                                        <p:tgtEl>
                                          <p:spTgt spid="41"/>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dissolve">
                                      <p:cBhvr>
                                        <p:cTn id="105" dur="500"/>
                                        <p:tgtEl>
                                          <p:spTgt spid="40"/>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dissolve">
                                      <p:cBhvr>
                                        <p:cTn id="108" dur="500"/>
                                        <p:tgtEl>
                                          <p:spTgt spid="39"/>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dissolve">
                                      <p:cBhvr>
                                        <p:cTn id="111" dur="500"/>
                                        <p:tgtEl>
                                          <p:spTgt spid="38"/>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dissolve">
                                      <p:cBhvr>
                                        <p:cTn id="114" dur="500"/>
                                        <p:tgtEl>
                                          <p:spTgt spid="36"/>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dissolve">
                                      <p:cBhvr>
                                        <p:cTn id="117" dur="500"/>
                                        <p:tgtEl>
                                          <p:spTgt spid="37"/>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dissolve">
                                      <p:cBhvr>
                                        <p:cTn id="120" dur="500"/>
                                        <p:tgtEl>
                                          <p:spTgt spid="35"/>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dissolve">
                                      <p:cBhvr>
                                        <p:cTn id="123" dur="500"/>
                                        <p:tgtEl>
                                          <p:spTgt spid="34"/>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dissolve">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55" presetClass="entr" presetSubtype="0" fill="hold" grpId="0" nodeType="clickEffect">
                                  <p:stCondLst>
                                    <p:cond delay="0"/>
                                  </p:stCondLst>
                                  <p:childTnLst>
                                    <p:set>
                                      <p:cBhvr>
                                        <p:cTn id="130" dur="1" fill="hold">
                                          <p:stCondLst>
                                            <p:cond delay="0"/>
                                          </p:stCondLst>
                                        </p:cTn>
                                        <p:tgtEl>
                                          <p:spTgt spid="67"/>
                                        </p:tgtEl>
                                        <p:attrNameLst>
                                          <p:attrName>style.visibility</p:attrName>
                                        </p:attrNameLst>
                                      </p:cBhvr>
                                      <p:to>
                                        <p:strVal val="visible"/>
                                      </p:to>
                                    </p:set>
                                    <p:anim calcmode="lin" valueType="num">
                                      <p:cBhvr>
                                        <p:cTn id="131" dur="1000" fill="hold"/>
                                        <p:tgtEl>
                                          <p:spTgt spid="67"/>
                                        </p:tgtEl>
                                        <p:attrNameLst>
                                          <p:attrName>ppt_w</p:attrName>
                                        </p:attrNameLst>
                                      </p:cBhvr>
                                      <p:tavLst>
                                        <p:tav tm="0">
                                          <p:val>
                                            <p:strVal val="#ppt_w*0.70"/>
                                          </p:val>
                                        </p:tav>
                                        <p:tav tm="100000">
                                          <p:val>
                                            <p:strVal val="#ppt_w"/>
                                          </p:val>
                                        </p:tav>
                                      </p:tavLst>
                                    </p:anim>
                                    <p:anim calcmode="lin" valueType="num">
                                      <p:cBhvr>
                                        <p:cTn id="132" dur="1000" fill="hold"/>
                                        <p:tgtEl>
                                          <p:spTgt spid="67"/>
                                        </p:tgtEl>
                                        <p:attrNameLst>
                                          <p:attrName>ppt_h</p:attrName>
                                        </p:attrNameLst>
                                      </p:cBhvr>
                                      <p:tavLst>
                                        <p:tav tm="0">
                                          <p:val>
                                            <p:strVal val="#ppt_h"/>
                                          </p:val>
                                        </p:tav>
                                        <p:tav tm="100000">
                                          <p:val>
                                            <p:strVal val="#ppt_h"/>
                                          </p:val>
                                        </p:tav>
                                      </p:tavLst>
                                    </p:anim>
                                    <p:animEffect transition="in" filter="fade">
                                      <p:cBhvr>
                                        <p:cTn id="133" dur="1000"/>
                                        <p:tgtEl>
                                          <p:spTgt spid="67"/>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 calcmode="lin" valueType="num">
                                      <p:cBhvr>
                                        <p:cTn id="136" dur="1000" fill="hold"/>
                                        <p:tgtEl>
                                          <p:spTgt spid="65"/>
                                        </p:tgtEl>
                                        <p:attrNameLst>
                                          <p:attrName>ppt_w</p:attrName>
                                        </p:attrNameLst>
                                      </p:cBhvr>
                                      <p:tavLst>
                                        <p:tav tm="0">
                                          <p:val>
                                            <p:strVal val="#ppt_w*0.70"/>
                                          </p:val>
                                        </p:tav>
                                        <p:tav tm="100000">
                                          <p:val>
                                            <p:strVal val="#ppt_w"/>
                                          </p:val>
                                        </p:tav>
                                      </p:tavLst>
                                    </p:anim>
                                    <p:anim calcmode="lin" valueType="num">
                                      <p:cBhvr>
                                        <p:cTn id="137" dur="1000" fill="hold"/>
                                        <p:tgtEl>
                                          <p:spTgt spid="65"/>
                                        </p:tgtEl>
                                        <p:attrNameLst>
                                          <p:attrName>ppt_h</p:attrName>
                                        </p:attrNameLst>
                                      </p:cBhvr>
                                      <p:tavLst>
                                        <p:tav tm="0">
                                          <p:val>
                                            <p:strVal val="#ppt_h"/>
                                          </p:val>
                                        </p:tav>
                                        <p:tav tm="100000">
                                          <p:val>
                                            <p:strVal val="#ppt_h"/>
                                          </p:val>
                                        </p:tav>
                                      </p:tavLst>
                                    </p:anim>
                                    <p:animEffect transition="in" filter="fade">
                                      <p:cBhvr>
                                        <p:cTn id="138" dur="1000"/>
                                        <p:tgtEl>
                                          <p:spTgt spid="65"/>
                                        </p:tgtEl>
                                      </p:cBhvr>
                                    </p:animEffect>
                                  </p:childTnLst>
                                </p:cTn>
                              </p:par>
                              <p:par>
                                <p:cTn id="139" presetID="55" presetClass="entr" presetSubtype="0" fill="hold" grpId="0" nodeType="withEffect">
                                  <p:stCondLst>
                                    <p:cond delay="0"/>
                                  </p:stCondLst>
                                  <p:childTnLst>
                                    <p:set>
                                      <p:cBhvr>
                                        <p:cTn id="140" dur="1" fill="hold">
                                          <p:stCondLst>
                                            <p:cond delay="0"/>
                                          </p:stCondLst>
                                        </p:cTn>
                                        <p:tgtEl>
                                          <p:spTgt spid="64"/>
                                        </p:tgtEl>
                                        <p:attrNameLst>
                                          <p:attrName>style.visibility</p:attrName>
                                        </p:attrNameLst>
                                      </p:cBhvr>
                                      <p:to>
                                        <p:strVal val="visible"/>
                                      </p:to>
                                    </p:set>
                                    <p:anim calcmode="lin" valueType="num">
                                      <p:cBhvr>
                                        <p:cTn id="141" dur="1000" fill="hold"/>
                                        <p:tgtEl>
                                          <p:spTgt spid="64"/>
                                        </p:tgtEl>
                                        <p:attrNameLst>
                                          <p:attrName>ppt_w</p:attrName>
                                        </p:attrNameLst>
                                      </p:cBhvr>
                                      <p:tavLst>
                                        <p:tav tm="0">
                                          <p:val>
                                            <p:strVal val="#ppt_w*0.70"/>
                                          </p:val>
                                        </p:tav>
                                        <p:tav tm="100000">
                                          <p:val>
                                            <p:strVal val="#ppt_w"/>
                                          </p:val>
                                        </p:tav>
                                      </p:tavLst>
                                    </p:anim>
                                    <p:anim calcmode="lin" valueType="num">
                                      <p:cBhvr>
                                        <p:cTn id="142" dur="1000" fill="hold"/>
                                        <p:tgtEl>
                                          <p:spTgt spid="64"/>
                                        </p:tgtEl>
                                        <p:attrNameLst>
                                          <p:attrName>ppt_h</p:attrName>
                                        </p:attrNameLst>
                                      </p:cBhvr>
                                      <p:tavLst>
                                        <p:tav tm="0">
                                          <p:val>
                                            <p:strVal val="#ppt_h"/>
                                          </p:val>
                                        </p:tav>
                                        <p:tav tm="100000">
                                          <p:val>
                                            <p:strVal val="#ppt_h"/>
                                          </p:val>
                                        </p:tav>
                                      </p:tavLst>
                                    </p:anim>
                                    <p:animEffect transition="in" filter="fade">
                                      <p:cBhvr>
                                        <p:cTn id="143" dur="1000"/>
                                        <p:tgtEl>
                                          <p:spTgt spid="64"/>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 calcmode="lin" valueType="num">
                                      <p:cBhvr>
                                        <p:cTn id="146" dur="1000" fill="hold"/>
                                        <p:tgtEl>
                                          <p:spTgt spid="63"/>
                                        </p:tgtEl>
                                        <p:attrNameLst>
                                          <p:attrName>ppt_w</p:attrName>
                                        </p:attrNameLst>
                                      </p:cBhvr>
                                      <p:tavLst>
                                        <p:tav tm="0">
                                          <p:val>
                                            <p:strVal val="#ppt_w*0.70"/>
                                          </p:val>
                                        </p:tav>
                                        <p:tav tm="100000">
                                          <p:val>
                                            <p:strVal val="#ppt_w"/>
                                          </p:val>
                                        </p:tav>
                                      </p:tavLst>
                                    </p:anim>
                                    <p:anim calcmode="lin" valueType="num">
                                      <p:cBhvr>
                                        <p:cTn id="147" dur="1000" fill="hold"/>
                                        <p:tgtEl>
                                          <p:spTgt spid="63"/>
                                        </p:tgtEl>
                                        <p:attrNameLst>
                                          <p:attrName>ppt_h</p:attrName>
                                        </p:attrNameLst>
                                      </p:cBhvr>
                                      <p:tavLst>
                                        <p:tav tm="0">
                                          <p:val>
                                            <p:strVal val="#ppt_h"/>
                                          </p:val>
                                        </p:tav>
                                        <p:tav tm="100000">
                                          <p:val>
                                            <p:strVal val="#ppt_h"/>
                                          </p:val>
                                        </p:tav>
                                      </p:tavLst>
                                    </p:anim>
                                    <p:animEffect transition="in" filter="fade">
                                      <p:cBhvr>
                                        <p:cTn id="148" dur="1000"/>
                                        <p:tgtEl>
                                          <p:spTgt spid="63"/>
                                        </p:tgtEl>
                                      </p:cBhvr>
                                    </p:animEffect>
                                  </p:childTnLst>
                                </p:cTn>
                              </p:par>
                              <p:par>
                                <p:cTn id="149" presetID="55" presetClass="entr" presetSubtype="0" fill="hold" grpId="0" nodeType="withEffect">
                                  <p:stCondLst>
                                    <p:cond delay="0"/>
                                  </p:stCondLst>
                                  <p:childTnLst>
                                    <p:set>
                                      <p:cBhvr>
                                        <p:cTn id="150" dur="1" fill="hold">
                                          <p:stCondLst>
                                            <p:cond delay="0"/>
                                          </p:stCondLst>
                                        </p:cTn>
                                        <p:tgtEl>
                                          <p:spTgt spid="62"/>
                                        </p:tgtEl>
                                        <p:attrNameLst>
                                          <p:attrName>style.visibility</p:attrName>
                                        </p:attrNameLst>
                                      </p:cBhvr>
                                      <p:to>
                                        <p:strVal val="visible"/>
                                      </p:to>
                                    </p:set>
                                    <p:anim calcmode="lin" valueType="num">
                                      <p:cBhvr>
                                        <p:cTn id="151" dur="1000" fill="hold"/>
                                        <p:tgtEl>
                                          <p:spTgt spid="62"/>
                                        </p:tgtEl>
                                        <p:attrNameLst>
                                          <p:attrName>ppt_w</p:attrName>
                                        </p:attrNameLst>
                                      </p:cBhvr>
                                      <p:tavLst>
                                        <p:tav tm="0">
                                          <p:val>
                                            <p:strVal val="#ppt_w*0.70"/>
                                          </p:val>
                                        </p:tav>
                                        <p:tav tm="100000">
                                          <p:val>
                                            <p:strVal val="#ppt_w"/>
                                          </p:val>
                                        </p:tav>
                                      </p:tavLst>
                                    </p:anim>
                                    <p:anim calcmode="lin" valueType="num">
                                      <p:cBhvr>
                                        <p:cTn id="152" dur="1000" fill="hold"/>
                                        <p:tgtEl>
                                          <p:spTgt spid="62"/>
                                        </p:tgtEl>
                                        <p:attrNameLst>
                                          <p:attrName>ppt_h</p:attrName>
                                        </p:attrNameLst>
                                      </p:cBhvr>
                                      <p:tavLst>
                                        <p:tav tm="0">
                                          <p:val>
                                            <p:strVal val="#ppt_h"/>
                                          </p:val>
                                        </p:tav>
                                        <p:tav tm="100000">
                                          <p:val>
                                            <p:strVal val="#ppt_h"/>
                                          </p:val>
                                        </p:tav>
                                      </p:tavLst>
                                    </p:anim>
                                    <p:animEffect transition="in" filter="fade">
                                      <p:cBhvr>
                                        <p:cTn id="153" dur="1000"/>
                                        <p:tgtEl>
                                          <p:spTgt spid="62"/>
                                        </p:tgtEl>
                                      </p:cBhvr>
                                    </p:animEffect>
                                  </p:childTnLst>
                                </p:cTn>
                              </p:par>
                              <p:par>
                                <p:cTn id="154" presetID="55" presetClass="entr" presetSubtype="0" fill="hold" grpId="0" nodeType="withEffect">
                                  <p:stCondLst>
                                    <p:cond delay="0"/>
                                  </p:stCondLst>
                                  <p:childTnLst>
                                    <p:set>
                                      <p:cBhvr>
                                        <p:cTn id="155" dur="1" fill="hold">
                                          <p:stCondLst>
                                            <p:cond delay="0"/>
                                          </p:stCondLst>
                                        </p:cTn>
                                        <p:tgtEl>
                                          <p:spTgt spid="61"/>
                                        </p:tgtEl>
                                        <p:attrNameLst>
                                          <p:attrName>style.visibility</p:attrName>
                                        </p:attrNameLst>
                                      </p:cBhvr>
                                      <p:to>
                                        <p:strVal val="visible"/>
                                      </p:to>
                                    </p:set>
                                    <p:anim calcmode="lin" valueType="num">
                                      <p:cBhvr>
                                        <p:cTn id="156" dur="1000" fill="hold"/>
                                        <p:tgtEl>
                                          <p:spTgt spid="61"/>
                                        </p:tgtEl>
                                        <p:attrNameLst>
                                          <p:attrName>ppt_w</p:attrName>
                                        </p:attrNameLst>
                                      </p:cBhvr>
                                      <p:tavLst>
                                        <p:tav tm="0">
                                          <p:val>
                                            <p:strVal val="#ppt_w*0.70"/>
                                          </p:val>
                                        </p:tav>
                                        <p:tav tm="100000">
                                          <p:val>
                                            <p:strVal val="#ppt_w"/>
                                          </p:val>
                                        </p:tav>
                                      </p:tavLst>
                                    </p:anim>
                                    <p:anim calcmode="lin" valueType="num">
                                      <p:cBhvr>
                                        <p:cTn id="157" dur="1000" fill="hold"/>
                                        <p:tgtEl>
                                          <p:spTgt spid="61"/>
                                        </p:tgtEl>
                                        <p:attrNameLst>
                                          <p:attrName>ppt_h</p:attrName>
                                        </p:attrNameLst>
                                      </p:cBhvr>
                                      <p:tavLst>
                                        <p:tav tm="0">
                                          <p:val>
                                            <p:strVal val="#ppt_h"/>
                                          </p:val>
                                        </p:tav>
                                        <p:tav tm="100000">
                                          <p:val>
                                            <p:strVal val="#ppt_h"/>
                                          </p:val>
                                        </p:tav>
                                      </p:tavLst>
                                    </p:anim>
                                    <p:animEffect transition="in" filter="fade">
                                      <p:cBhvr>
                                        <p:cTn id="158" dur="1000"/>
                                        <p:tgtEl>
                                          <p:spTgt spid="61"/>
                                        </p:tgtEl>
                                      </p:cBhvr>
                                    </p:animEffect>
                                  </p:childTnLst>
                                </p:cTn>
                              </p:par>
                              <p:par>
                                <p:cTn id="159" presetID="55" presetClass="entr" presetSubtype="0" fill="hold" grpId="0" nodeType="with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1000" fill="hold"/>
                                        <p:tgtEl>
                                          <p:spTgt spid="60"/>
                                        </p:tgtEl>
                                        <p:attrNameLst>
                                          <p:attrName>ppt_w</p:attrName>
                                        </p:attrNameLst>
                                      </p:cBhvr>
                                      <p:tavLst>
                                        <p:tav tm="0">
                                          <p:val>
                                            <p:strVal val="#ppt_w*0.70"/>
                                          </p:val>
                                        </p:tav>
                                        <p:tav tm="100000">
                                          <p:val>
                                            <p:strVal val="#ppt_w"/>
                                          </p:val>
                                        </p:tav>
                                      </p:tavLst>
                                    </p:anim>
                                    <p:anim calcmode="lin" valueType="num">
                                      <p:cBhvr>
                                        <p:cTn id="162" dur="1000" fill="hold"/>
                                        <p:tgtEl>
                                          <p:spTgt spid="60"/>
                                        </p:tgtEl>
                                        <p:attrNameLst>
                                          <p:attrName>ppt_h</p:attrName>
                                        </p:attrNameLst>
                                      </p:cBhvr>
                                      <p:tavLst>
                                        <p:tav tm="0">
                                          <p:val>
                                            <p:strVal val="#ppt_h"/>
                                          </p:val>
                                        </p:tav>
                                        <p:tav tm="100000">
                                          <p:val>
                                            <p:strVal val="#ppt_h"/>
                                          </p:val>
                                        </p:tav>
                                      </p:tavLst>
                                    </p:anim>
                                    <p:animEffect transition="in" filter="fade">
                                      <p:cBhvr>
                                        <p:cTn id="163" dur="1000"/>
                                        <p:tgtEl>
                                          <p:spTgt spid="60"/>
                                        </p:tgtEl>
                                      </p:cBhvr>
                                    </p:animEffect>
                                  </p:childTnLst>
                                </p:cTn>
                              </p:par>
                              <p:par>
                                <p:cTn id="164" presetID="55" presetClass="entr" presetSubtype="0"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p:cTn id="166" dur="1000" fill="hold"/>
                                        <p:tgtEl>
                                          <p:spTgt spid="59"/>
                                        </p:tgtEl>
                                        <p:attrNameLst>
                                          <p:attrName>ppt_w</p:attrName>
                                        </p:attrNameLst>
                                      </p:cBhvr>
                                      <p:tavLst>
                                        <p:tav tm="0">
                                          <p:val>
                                            <p:strVal val="#ppt_w*0.70"/>
                                          </p:val>
                                        </p:tav>
                                        <p:tav tm="100000">
                                          <p:val>
                                            <p:strVal val="#ppt_w"/>
                                          </p:val>
                                        </p:tav>
                                      </p:tavLst>
                                    </p:anim>
                                    <p:anim calcmode="lin" valueType="num">
                                      <p:cBhvr>
                                        <p:cTn id="167" dur="1000" fill="hold"/>
                                        <p:tgtEl>
                                          <p:spTgt spid="59"/>
                                        </p:tgtEl>
                                        <p:attrNameLst>
                                          <p:attrName>ppt_h</p:attrName>
                                        </p:attrNameLst>
                                      </p:cBhvr>
                                      <p:tavLst>
                                        <p:tav tm="0">
                                          <p:val>
                                            <p:strVal val="#ppt_h"/>
                                          </p:val>
                                        </p:tav>
                                        <p:tav tm="100000">
                                          <p:val>
                                            <p:strVal val="#ppt_h"/>
                                          </p:val>
                                        </p:tav>
                                      </p:tavLst>
                                    </p:anim>
                                    <p:animEffect transition="in" filter="fade">
                                      <p:cBhvr>
                                        <p:cTn id="168" dur="1000"/>
                                        <p:tgtEl>
                                          <p:spTgt spid="59"/>
                                        </p:tgtEl>
                                      </p:cBhvr>
                                    </p:animEffect>
                                  </p:childTnLst>
                                </p:cTn>
                              </p:par>
                              <p:par>
                                <p:cTn id="169" presetID="55" presetClass="entr" presetSubtype="0" fill="hold" grpId="0" nodeType="withEffect">
                                  <p:stCondLst>
                                    <p:cond delay="0"/>
                                  </p:stCondLst>
                                  <p:childTnLst>
                                    <p:set>
                                      <p:cBhvr>
                                        <p:cTn id="170" dur="1" fill="hold">
                                          <p:stCondLst>
                                            <p:cond delay="0"/>
                                          </p:stCondLst>
                                        </p:cTn>
                                        <p:tgtEl>
                                          <p:spTgt spid="58"/>
                                        </p:tgtEl>
                                        <p:attrNameLst>
                                          <p:attrName>style.visibility</p:attrName>
                                        </p:attrNameLst>
                                      </p:cBhvr>
                                      <p:to>
                                        <p:strVal val="visible"/>
                                      </p:to>
                                    </p:set>
                                    <p:anim calcmode="lin" valueType="num">
                                      <p:cBhvr>
                                        <p:cTn id="171" dur="1000" fill="hold"/>
                                        <p:tgtEl>
                                          <p:spTgt spid="58"/>
                                        </p:tgtEl>
                                        <p:attrNameLst>
                                          <p:attrName>ppt_w</p:attrName>
                                        </p:attrNameLst>
                                      </p:cBhvr>
                                      <p:tavLst>
                                        <p:tav tm="0">
                                          <p:val>
                                            <p:strVal val="#ppt_w*0.70"/>
                                          </p:val>
                                        </p:tav>
                                        <p:tav tm="100000">
                                          <p:val>
                                            <p:strVal val="#ppt_w"/>
                                          </p:val>
                                        </p:tav>
                                      </p:tavLst>
                                    </p:anim>
                                    <p:anim calcmode="lin" valueType="num">
                                      <p:cBhvr>
                                        <p:cTn id="172" dur="1000" fill="hold"/>
                                        <p:tgtEl>
                                          <p:spTgt spid="58"/>
                                        </p:tgtEl>
                                        <p:attrNameLst>
                                          <p:attrName>ppt_h</p:attrName>
                                        </p:attrNameLst>
                                      </p:cBhvr>
                                      <p:tavLst>
                                        <p:tav tm="0">
                                          <p:val>
                                            <p:strVal val="#ppt_h"/>
                                          </p:val>
                                        </p:tav>
                                        <p:tav tm="100000">
                                          <p:val>
                                            <p:strVal val="#ppt_h"/>
                                          </p:val>
                                        </p:tav>
                                      </p:tavLst>
                                    </p:anim>
                                    <p:animEffect transition="in" filter="fade">
                                      <p:cBhvr>
                                        <p:cTn id="173" dur="1000"/>
                                        <p:tgtEl>
                                          <p:spTgt spid="58"/>
                                        </p:tgtEl>
                                      </p:cBhvr>
                                    </p:animEffect>
                                  </p:childTnLst>
                                </p:cTn>
                              </p:par>
                              <p:par>
                                <p:cTn id="174" presetID="55" presetClass="entr" presetSubtype="0" fill="hold" grpId="0" nodeType="withEffect">
                                  <p:stCondLst>
                                    <p:cond delay="0"/>
                                  </p:stCondLst>
                                  <p:childTnLst>
                                    <p:set>
                                      <p:cBhvr>
                                        <p:cTn id="175" dur="1" fill="hold">
                                          <p:stCondLst>
                                            <p:cond delay="0"/>
                                          </p:stCondLst>
                                        </p:cTn>
                                        <p:tgtEl>
                                          <p:spTgt spid="57"/>
                                        </p:tgtEl>
                                        <p:attrNameLst>
                                          <p:attrName>style.visibility</p:attrName>
                                        </p:attrNameLst>
                                      </p:cBhvr>
                                      <p:to>
                                        <p:strVal val="visible"/>
                                      </p:to>
                                    </p:set>
                                    <p:anim calcmode="lin" valueType="num">
                                      <p:cBhvr>
                                        <p:cTn id="176" dur="1000" fill="hold"/>
                                        <p:tgtEl>
                                          <p:spTgt spid="57"/>
                                        </p:tgtEl>
                                        <p:attrNameLst>
                                          <p:attrName>ppt_w</p:attrName>
                                        </p:attrNameLst>
                                      </p:cBhvr>
                                      <p:tavLst>
                                        <p:tav tm="0">
                                          <p:val>
                                            <p:strVal val="#ppt_w*0.70"/>
                                          </p:val>
                                        </p:tav>
                                        <p:tav tm="100000">
                                          <p:val>
                                            <p:strVal val="#ppt_w"/>
                                          </p:val>
                                        </p:tav>
                                      </p:tavLst>
                                    </p:anim>
                                    <p:anim calcmode="lin" valueType="num">
                                      <p:cBhvr>
                                        <p:cTn id="177" dur="1000" fill="hold"/>
                                        <p:tgtEl>
                                          <p:spTgt spid="57"/>
                                        </p:tgtEl>
                                        <p:attrNameLst>
                                          <p:attrName>ppt_h</p:attrName>
                                        </p:attrNameLst>
                                      </p:cBhvr>
                                      <p:tavLst>
                                        <p:tav tm="0">
                                          <p:val>
                                            <p:strVal val="#ppt_h"/>
                                          </p:val>
                                        </p:tav>
                                        <p:tav tm="100000">
                                          <p:val>
                                            <p:strVal val="#ppt_h"/>
                                          </p:val>
                                        </p:tav>
                                      </p:tavLst>
                                    </p:anim>
                                    <p:animEffect transition="in" filter="fade">
                                      <p:cBhvr>
                                        <p:cTn id="178" dur="1000"/>
                                        <p:tgtEl>
                                          <p:spTgt spid="57"/>
                                        </p:tgtEl>
                                      </p:cBhvr>
                                    </p:animEffect>
                                  </p:childTnLst>
                                </p:cTn>
                              </p:par>
                              <p:par>
                                <p:cTn id="179" presetID="55" presetClass="entr" presetSubtype="0" fill="hold" grpId="0" nodeType="with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1000" fill="hold"/>
                                        <p:tgtEl>
                                          <p:spTgt spid="56"/>
                                        </p:tgtEl>
                                        <p:attrNameLst>
                                          <p:attrName>ppt_w</p:attrName>
                                        </p:attrNameLst>
                                      </p:cBhvr>
                                      <p:tavLst>
                                        <p:tav tm="0">
                                          <p:val>
                                            <p:strVal val="#ppt_w*0.70"/>
                                          </p:val>
                                        </p:tav>
                                        <p:tav tm="100000">
                                          <p:val>
                                            <p:strVal val="#ppt_w"/>
                                          </p:val>
                                        </p:tav>
                                      </p:tavLst>
                                    </p:anim>
                                    <p:anim calcmode="lin" valueType="num">
                                      <p:cBhvr>
                                        <p:cTn id="182" dur="1000" fill="hold"/>
                                        <p:tgtEl>
                                          <p:spTgt spid="56"/>
                                        </p:tgtEl>
                                        <p:attrNameLst>
                                          <p:attrName>ppt_h</p:attrName>
                                        </p:attrNameLst>
                                      </p:cBhvr>
                                      <p:tavLst>
                                        <p:tav tm="0">
                                          <p:val>
                                            <p:strVal val="#ppt_h"/>
                                          </p:val>
                                        </p:tav>
                                        <p:tav tm="100000">
                                          <p:val>
                                            <p:strVal val="#ppt_h"/>
                                          </p:val>
                                        </p:tav>
                                      </p:tavLst>
                                    </p:anim>
                                    <p:animEffect transition="in" filter="fade">
                                      <p:cBhvr>
                                        <p:cTn id="183" dur="1000"/>
                                        <p:tgtEl>
                                          <p:spTgt spid="56"/>
                                        </p:tgtEl>
                                      </p:cBhvr>
                                    </p:animEffect>
                                  </p:childTnLst>
                                </p:cTn>
                              </p:par>
                              <p:par>
                                <p:cTn id="184" presetID="55" presetClass="entr" presetSubtype="0" fill="hold" grpId="0" nodeType="withEffect">
                                  <p:stCondLst>
                                    <p:cond delay="0"/>
                                  </p:stCondLst>
                                  <p:childTnLst>
                                    <p:set>
                                      <p:cBhvr>
                                        <p:cTn id="185" dur="1" fill="hold">
                                          <p:stCondLst>
                                            <p:cond delay="0"/>
                                          </p:stCondLst>
                                        </p:cTn>
                                        <p:tgtEl>
                                          <p:spTgt spid="66"/>
                                        </p:tgtEl>
                                        <p:attrNameLst>
                                          <p:attrName>style.visibility</p:attrName>
                                        </p:attrNameLst>
                                      </p:cBhvr>
                                      <p:to>
                                        <p:strVal val="visible"/>
                                      </p:to>
                                    </p:set>
                                    <p:anim calcmode="lin" valueType="num">
                                      <p:cBhvr>
                                        <p:cTn id="186" dur="1000" fill="hold"/>
                                        <p:tgtEl>
                                          <p:spTgt spid="66"/>
                                        </p:tgtEl>
                                        <p:attrNameLst>
                                          <p:attrName>ppt_w</p:attrName>
                                        </p:attrNameLst>
                                      </p:cBhvr>
                                      <p:tavLst>
                                        <p:tav tm="0">
                                          <p:val>
                                            <p:strVal val="#ppt_w*0.70"/>
                                          </p:val>
                                        </p:tav>
                                        <p:tav tm="100000">
                                          <p:val>
                                            <p:strVal val="#ppt_w"/>
                                          </p:val>
                                        </p:tav>
                                      </p:tavLst>
                                    </p:anim>
                                    <p:anim calcmode="lin" valueType="num">
                                      <p:cBhvr>
                                        <p:cTn id="187" dur="1000" fill="hold"/>
                                        <p:tgtEl>
                                          <p:spTgt spid="66"/>
                                        </p:tgtEl>
                                        <p:attrNameLst>
                                          <p:attrName>ppt_h</p:attrName>
                                        </p:attrNameLst>
                                      </p:cBhvr>
                                      <p:tavLst>
                                        <p:tav tm="0">
                                          <p:val>
                                            <p:strVal val="#ppt_h"/>
                                          </p:val>
                                        </p:tav>
                                        <p:tav tm="100000">
                                          <p:val>
                                            <p:strVal val="#ppt_h"/>
                                          </p:val>
                                        </p:tav>
                                      </p:tavLst>
                                    </p:anim>
                                    <p:animEffect transition="in" filter="fade">
                                      <p:cBhvr>
                                        <p:cTn id="188" dur="1000"/>
                                        <p:tgtEl>
                                          <p:spTgt spid="66"/>
                                        </p:tgtEl>
                                      </p:cBhvr>
                                    </p:animEffect>
                                  </p:childTnLst>
                                </p:cTn>
                              </p:par>
                              <p:par>
                                <p:cTn id="189" presetID="55" presetClass="entr" presetSubtype="0" fill="hold" grpId="0" nodeType="withEffect">
                                  <p:stCondLst>
                                    <p:cond delay="0"/>
                                  </p:stCondLst>
                                  <p:childTnLst>
                                    <p:set>
                                      <p:cBhvr>
                                        <p:cTn id="190" dur="1" fill="hold">
                                          <p:stCondLst>
                                            <p:cond delay="0"/>
                                          </p:stCondLst>
                                        </p:cTn>
                                        <p:tgtEl>
                                          <p:spTgt spid="55"/>
                                        </p:tgtEl>
                                        <p:attrNameLst>
                                          <p:attrName>style.visibility</p:attrName>
                                        </p:attrNameLst>
                                      </p:cBhvr>
                                      <p:to>
                                        <p:strVal val="visible"/>
                                      </p:to>
                                    </p:set>
                                    <p:anim calcmode="lin" valueType="num">
                                      <p:cBhvr>
                                        <p:cTn id="191" dur="1000" fill="hold"/>
                                        <p:tgtEl>
                                          <p:spTgt spid="55"/>
                                        </p:tgtEl>
                                        <p:attrNameLst>
                                          <p:attrName>ppt_w</p:attrName>
                                        </p:attrNameLst>
                                      </p:cBhvr>
                                      <p:tavLst>
                                        <p:tav tm="0">
                                          <p:val>
                                            <p:strVal val="#ppt_w*0.70"/>
                                          </p:val>
                                        </p:tav>
                                        <p:tav tm="100000">
                                          <p:val>
                                            <p:strVal val="#ppt_w"/>
                                          </p:val>
                                        </p:tav>
                                      </p:tavLst>
                                    </p:anim>
                                    <p:anim calcmode="lin" valueType="num">
                                      <p:cBhvr>
                                        <p:cTn id="192" dur="1000" fill="hold"/>
                                        <p:tgtEl>
                                          <p:spTgt spid="55"/>
                                        </p:tgtEl>
                                        <p:attrNameLst>
                                          <p:attrName>ppt_h</p:attrName>
                                        </p:attrNameLst>
                                      </p:cBhvr>
                                      <p:tavLst>
                                        <p:tav tm="0">
                                          <p:val>
                                            <p:strVal val="#ppt_h"/>
                                          </p:val>
                                        </p:tav>
                                        <p:tav tm="100000">
                                          <p:val>
                                            <p:strVal val="#ppt_h"/>
                                          </p:val>
                                        </p:tav>
                                      </p:tavLst>
                                    </p:anim>
                                    <p:animEffect transition="in" filter="fade">
                                      <p:cBhvr>
                                        <p:cTn id="193"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CB303CD-19B6-8350-3C4B-B9C766556D94}"/>
              </a:ext>
            </a:extLst>
          </p:cNvPr>
          <p:cNvGrpSpPr/>
          <p:nvPr/>
        </p:nvGrpSpPr>
        <p:grpSpPr>
          <a:xfrm>
            <a:off x="390144" y="705177"/>
            <a:ext cx="11411712" cy="5447645"/>
            <a:chOff x="475488" y="705178"/>
            <a:chExt cx="11411712" cy="5447645"/>
          </a:xfrm>
        </p:grpSpPr>
        <p:sp>
          <p:nvSpPr>
            <p:cNvPr id="4" name="TextBox 3">
              <a:extLst>
                <a:ext uri="{FF2B5EF4-FFF2-40B4-BE49-F238E27FC236}">
                  <a16:creationId xmlns:a16="http://schemas.microsoft.com/office/drawing/2014/main" id="{7CC3A7FD-8C8E-9564-CC9B-88259C038B19}"/>
                </a:ext>
              </a:extLst>
            </p:cNvPr>
            <p:cNvSpPr txBox="1"/>
            <p:nvPr/>
          </p:nvSpPr>
          <p:spPr>
            <a:xfrm>
              <a:off x="3285744" y="705178"/>
              <a:ext cx="8601456" cy="5447645"/>
            </a:xfrm>
            <a:prstGeom prst="rect">
              <a:avLst/>
            </a:prstGeom>
            <a:noFill/>
          </p:spPr>
          <p:txBody>
            <a:bodyPr wrap="square" rtlCol="0">
              <a:spAutoFit/>
            </a:bodyPr>
            <a:lstStyle/>
            <a:p>
              <a:r>
                <a:rPr lang="en-US" sz="3000" b="1" dirty="0">
                  <a:effectLst/>
                  <a:latin typeface="Lato" panose="020F0502020204030203" pitchFamily="34" charset="77"/>
                </a:rPr>
                <a:t>Needs and Wants</a:t>
              </a:r>
              <a:br>
                <a:rPr lang="en-US" sz="3000" b="0" dirty="0">
                  <a:effectLst/>
                  <a:latin typeface="Lato" panose="020F0502020204030203" pitchFamily="34" charset="77"/>
                </a:rPr>
              </a:br>
              <a:r>
                <a:rPr lang="en-US" sz="3000" b="0" i="1" dirty="0">
                  <a:effectLst/>
                  <a:latin typeface="Lato" panose="020F0502020204030203" pitchFamily="34" charset="77"/>
                </a:rPr>
                <a:t>Two Gut Values have emerged as the most important from today forward: </a:t>
              </a:r>
              <a:r>
                <a:rPr lang="en-US" sz="3000" b="0" i="1" u="sng" dirty="0">
                  <a:effectLst/>
                  <a:latin typeface="Lato" panose="020F0502020204030203" pitchFamily="34" charset="77"/>
                </a:rPr>
                <a:t>authenticity</a:t>
              </a:r>
              <a:r>
                <a:rPr lang="en-US" sz="3000" b="0" i="1" dirty="0">
                  <a:effectLst/>
                  <a:latin typeface="Lato" panose="020F0502020204030203" pitchFamily="34" charset="77"/>
                </a:rPr>
                <a:t> and </a:t>
              </a:r>
              <a:r>
                <a:rPr lang="en-US" sz="3000" b="0" i="1" u="sng" dirty="0">
                  <a:effectLst/>
                  <a:latin typeface="Lato" panose="020F0502020204030203" pitchFamily="34" charset="77"/>
                </a:rPr>
                <a:t>community</a:t>
              </a:r>
              <a:r>
                <a:rPr lang="en-US" sz="3000" b="0" i="1" dirty="0">
                  <a:effectLst/>
                  <a:latin typeface="Lato" panose="020F0502020204030203" pitchFamily="34" charset="77"/>
                </a:rPr>
                <a:t>. People are starved for belonging and will pay special heed to leaders who unite them and rally them to a great or common cause. They are tired of phoniness and failure in politics, business, and religion, and, with their emerging power, can find or create alternatives to the institutions that fail them.</a:t>
              </a:r>
            </a:p>
            <a:p>
              <a:endParaRPr lang="en-US" sz="3000" i="1" dirty="0">
                <a:latin typeface="Lato" panose="020F0502020204030203" pitchFamily="34" charset="77"/>
              </a:endParaRPr>
            </a:p>
            <a:p>
              <a:pPr algn="r"/>
              <a:r>
                <a:rPr lang="en-US" sz="1600" b="0" i="1" dirty="0">
                  <a:effectLst/>
                  <a:latin typeface="Lato" panose="020F0502020204030203" pitchFamily="34" charset="77"/>
                </a:rPr>
                <a:t>Applebee’s America: </a:t>
              </a:r>
            </a:p>
            <a:p>
              <a:pPr algn="r"/>
              <a:r>
                <a:rPr lang="en-US" sz="1600" b="0" i="1" dirty="0">
                  <a:effectLst/>
                  <a:latin typeface="Lato" panose="020F0502020204030203" pitchFamily="34" charset="77"/>
                </a:rPr>
                <a:t>How Successful Political, Business, and Religious Leaders Connect with the New American Community</a:t>
              </a:r>
              <a:br>
                <a:rPr lang="en-US" sz="1600" b="0" i="1" dirty="0">
                  <a:effectLst/>
                  <a:latin typeface="Lato" panose="020F0502020204030203" pitchFamily="34" charset="77"/>
                </a:rPr>
              </a:br>
              <a:r>
                <a:rPr lang="en-US" sz="1600" b="0" dirty="0">
                  <a:latin typeface="Lato" panose="020F0502020204030203" pitchFamily="34" charset="77"/>
                </a:rPr>
                <a:t>Ron Fournier, Douglas B. Sosnik, and Matthew J. Dowd, 2006, </a:t>
              </a:r>
              <a:r>
                <a:rPr lang="en-US" sz="1600" b="0" dirty="0">
                  <a:effectLst/>
                  <a:latin typeface="Lato" panose="020F0502020204030203" pitchFamily="34" charset="77"/>
                </a:rPr>
                <a:t>p. 220</a:t>
              </a:r>
              <a:endParaRPr lang="en-US" sz="1600" dirty="0">
                <a:latin typeface="Lato" panose="020F0502020204030203" pitchFamily="34" charset="77"/>
              </a:endParaRPr>
            </a:p>
          </p:txBody>
        </p:sp>
        <p:pic>
          <p:nvPicPr>
            <p:cNvPr id="14" name="Picture 13" descr="A book cover with an apple shaped flag&#10;&#10;AI-generated content may be incorrect.">
              <a:extLst>
                <a:ext uri="{FF2B5EF4-FFF2-40B4-BE49-F238E27FC236}">
                  <a16:creationId xmlns:a16="http://schemas.microsoft.com/office/drawing/2014/main" id="{6D1CE944-0823-0F8A-EC07-550EC74AB19B}"/>
                </a:ext>
              </a:extLst>
            </p:cNvPr>
            <p:cNvPicPr>
              <a:picLocks noChangeAspect="1"/>
            </p:cNvPicPr>
            <p:nvPr/>
          </p:nvPicPr>
          <p:blipFill>
            <a:blip r:embed="rId2"/>
            <a:stretch>
              <a:fillRect/>
            </a:stretch>
          </p:blipFill>
          <p:spPr>
            <a:xfrm>
              <a:off x="475488" y="1344169"/>
              <a:ext cx="2675385" cy="4169663"/>
            </a:xfrm>
            <a:prstGeom prst="rect">
              <a:avLst/>
            </a:prstGeom>
            <a:ln>
              <a:solidFill>
                <a:schemeClr val="accent6">
                  <a:lumMod val="50000"/>
                </a:schemeClr>
              </a:solidFill>
            </a:ln>
          </p:spPr>
        </p:pic>
      </p:grpSp>
    </p:spTree>
    <p:extLst>
      <p:ext uri="{BB962C8B-B14F-4D97-AF65-F5344CB8AC3E}">
        <p14:creationId xmlns:p14="http://schemas.microsoft.com/office/powerpoint/2010/main" val="295729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9000" y="1893226"/>
            <a:ext cx="8531352" cy="2069174"/>
          </a:xfrm>
        </p:spPr>
        <p:txBody>
          <a:bodyPr anchor="ctr" anchorCtr="0">
            <a:noAutofit/>
          </a:bodyPr>
          <a:lstStyle/>
          <a:p>
            <a:pPr marL="0" indent="0">
              <a:buNone/>
            </a:pPr>
            <a:r>
              <a:rPr lang="en-US" sz="3000" b="1" i="1" dirty="0">
                <a:effectLst/>
                <a:latin typeface="Lato" panose="020F0502020204030203" pitchFamily="34" charset="77"/>
              </a:rPr>
              <a:t>Get in Your Fans’ Shoes.</a:t>
            </a:r>
            <a:endParaRPr lang="en-US" sz="3000" dirty="0">
              <a:effectLst/>
              <a:latin typeface="Lato" panose="020F0502020204030203" pitchFamily="34" charset="77"/>
            </a:endParaRPr>
          </a:p>
          <a:p>
            <a:pPr marL="0" indent="0">
              <a:buNone/>
            </a:pPr>
            <a:r>
              <a:rPr lang="en-US" sz="3000" i="1" dirty="0">
                <a:effectLst/>
                <a:latin typeface="Lato" panose="020F0502020204030203" pitchFamily="34" charset="77"/>
              </a:rPr>
              <a:t>Everything that a fan would notice, we want to notice—because it’s those little things they’ll tell their friends and family about. </a:t>
            </a:r>
            <a:endParaRPr lang="en-US" sz="3000" dirty="0">
              <a:effectLst/>
              <a:latin typeface="Lato" panose="020F0502020204030203" pitchFamily="34" charset="77"/>
            </a:endParaRPr>
          </a:p>
        </p:txBody>
      </p:sp>
      <p:pic>
        <p:nvPicPr>
          <p:cNvPr id="4" name="Picture 3" descr="A yellow sign with a crowd of people in the background&#10;&#10;Description automatically generated with low confidence">
            <a:extLst>
              <a:ext uri="{FF2B5EF4-FFF2-40B4-BE49-F238E27FC236}">
                <a16:creationId xmlns:a16="http://schemas.microsoft.com/office/drawing/2014/main" id="{E8B1ACFB-06B8-BAA5-57B5-246F1A398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353312"/>
            <a:ext cx="2687469" cy="4151376"/>
          </a:xfrm>
          <a:prstGeom prst="rect">
            <a:avLst/>
          </a:prstGeom>
          <a:ln w="9525">
            <a:solidFill>
              <a:schemeClr val="tx1"/>
            </a:solidFill>
          </a:ln>
        </p:spPr>
      </p:pic>
      <p:sp>
        <p:nvSpPr>
          <p:cNvPr id="2" name="TextBox 1">
            <a:extLst>
              <a:ext uri="{FF2B5EF4-FFF2-40B4-BE49-F238E27FC236}">
                <a16:creationId xmlns:a16="http://schemas.microsoft.com/office/drawing/2014/main" id="{4F82A9AF-CBD0-4333-40DE-221430D6597E}"/>
              </a:ext>
            </a:extLst>
          </p:cNvPr>
          <p:cNvSpPr txBox="1"/>
          <p:nvPr/>
        </p:nvSpPr>
        <p:spPr>
          <a:xfrm>
            <a:off x="3556000" y="4215825"/>
            <a:ext cx="8255000" cy="623248"/>
          </a:xfrm>
          <a:prstGeom prst="rect">
            <a:avLst/>
          </a:prstGeom>
          <a:noFill/>
        </p:spPr>
        <p:txBody>
          <a:bodyPr wrap="square" rtlCol="0">
            <a:spAutoFit/>
          </a:bodyPr>
          <a:lstStyle/>
          <a:p>
            <a:pPr marL="0" indent="0" algn="r">
              <a:spcBef>
                <a:spcPts val="300"/>
              </a:spcBef>
              <a:buNone/>
            </a:pPr>
            <a:r>
              <a:rPr lang="en-US" sz="1600" i="1" dirty="0">
                <a:effectLst/>
                <a:latin typeface="Lato" panose="020F0502020204030203" pitchFamily="34" charset="77"/>
                <a:cs typeface="Futura" panose="020B0602020204020303" pitchFamily="34" charset="-79"/>
              </a:rPr>
              <a:t>Fans First: Change the Game, Break the Rules, &amp; Create an </a:t>
            </a:r>
            <a:r>
              <a:rPr lang="en-US" sz="1600" i="1" u="sng" dirty="0">
                <a:effectLst/>
                <a:latin typeface="Lato" panose="020F0502020204030203" pitchFamily="34" charset="77"/>
                <a:cs typeface="Futura" panose="020B0602020204020303" pitchFamily="34" charset="-79"/>
              </a:rPr>
              <a:t>Unforgettable</a:t>
            </a:r>
            <a:r>
              <a:rPr lang="en-US" sz="1600" i="1" dirty="0">
                <a:effectLst/>
                <a:latin typeface="Lato" panose="020F0502020204030203" pitchFamily="34" charset="77"/>
                <a:cs typeface="Futura" panose="020B0602020204020303" pitchFamily="34" charset="-79"/>
              </a:rPr>
              <a:t> Experience</a:t>
            </a:r>
          </a:p>
          <a:p>
            <a:pPr marL="0" indent="0" algn="r">
              <a:spcBef>
                <a:spcPts val="300"/>
              </a:spcBef>
              <a:buNone/>
            </a:pPr>
            <a:r>
              <a:rPr lang="en-US" sz="1600" dirty="0">
                <a:effectLst/>
                <a:latin typeface="Lato" panose="020F0502020204030203" pitchFamily="34" charset="77"/>
                <a:cs typeface="Futura" panose="020B0602020204020303" pitchFamily="34" charset="-79"/>
              </a:rPr>
              <a:t>Jesse Cole</a:t>
            </a:r>
            <a:r>
              <a:rPr lang="en-US" sz="1600" dirty="0">
                <a:latin typeface="Lato" panose="020F0502020204030203" pitchFamily="34" charset="77"/>
                <a:cs typeface="Futura" panose="020B0602020204020303" pitchFamily="34" charset="-79"/>
              </a:rPr>
              <a:t>, 2022, p</a:t>
            </a:r>
            <a:r>
              <a:rPr lang="en-US" sz="1600" dirty="0">
                <a:effectLst/>
                <a:latin typeface="Lato" panose="020F0502020204030203" pitchFamily="34" charset="77"/>
                <a:cs typeface="Futura" panose="020B0602020204020303" pitchFamily="34" charset="-79"/>
              </a:rPr>
              <a:t>. 334</a:t>
            </a:r>
            <a:endParaRPr lang="en-US" sz="1600" dirty="0"/>
          </a:p>
        </p:txBody>
      </p:sp>
    </p:spTree>
    <p:extLst>
      <p:ext uri="{BB962C8B-B14F-4D97-AF65-F5344CB8AC3E}">
        <p14:creationId xmlns:p14="http://schemas.microsoft.com/office/powerpoint/2010/main" val="2578858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8E52E9-35ED-D277-6483-818515D20740}"/>
              </a:ext>
            </a:extLst>
          </p:cNvPr>
          <p:cNvSpPr txBox="1"/>
          <p:nvPr/>
        </p:nvSpPr>
        <p:spPr>
          <a:xfrm>
            <a:off x="3268980" y="1181100"/>
            <a:ext cx="8618220" cy="4495800"/>
          </a:xfrm>
          <a:prstGeom prst="rect">
            <a:avLst/>
          </a:prstGeom>
          <a:noFill/>
        </p:spPr>
        <p:txBody>
          <a:bodyPr wrap="square" rtlCol="0">
            <a:noAutofit/>
          </a:bodyPr>
          <a:lstStyle/>
          <a:p>
            <a:r>
              <a:rPr lang="en-US" sz="3000" b="1" dirty="0">
                <a:latin typeface="Lato" panose="020F0502020204030203" pitchFamily="34" charset="77"/>
              </a:rPr>
              <a:t>Navigators</a:t>
            </a:r>
            <a:br>
              <a:rPr lang="en-US" sz="3000" b="0" dirty="0">
                <a:latin typeface="Lato" panose="020F0502020204030203" pitchFamily="34" charset="77"/>
              </a:rPr>
            </a:br>
            <a:r>
              <a:rPr lang="en-US" sz="3000" b="0" i="1" dirty="0">
                <a:latin typeface="Lato" panose="020F0502020204030203" pitchFamily="34" charset="77"/>
              </a:rPr>
              <a:t>Americans are actually more dependent on people they know and trust to guide them through the treacherous tides of change—people we call Navigators.</a:t>
            </a:r>
            <a:br>
              <a:rPr lang="en-US" sz="3000" b="0" i="1" dirty="0">
                <a:latin typeface="Lato" panose="020F0502020204030203" pitchFamily="34" charset="77"/>
              </a:rPr>
            </a:br>
            <a:br>
              <a:rPr lang="en-US" sz="3000" b="0" i="1" dirty="0">
                <a:latin typeface="Lato" panose="020F0502020204030203" pitchFamily="34" charset="77"/>
              </a:rPr>
            </a:br>
            <a:r>
              <a:rPr lang="en-US" sz="3000" b="0" i="1" dirty="0">
                <a:latin typeface="Lato" panose="020F0502020204030203" pitchFamily="34" charset="77"/>
              </a:rPr>
              <a:t>A Navigator is anybody who influences an opinion in peer-to-peer conversation.</a:t>
            </a:r>
            <a:br>
              <a:rPr lang="en-US" sz="3000" b="0" i="1" dirty="0">
                <a:latin typeface="Lato" panose="020F0502020204030203" pitchFamily="34" charset="77"/>
              </a:rPr>
            </a:br>
            <a:endParaRPr lang="en-US" sz="3000" b="0" i="1" dirty="0">
              <a:latin typeface="Lato" panose="020F0502020204030203" pitchFamily="34" charset="77"/>
            </a:endParaRPr>
          </a:p>
          <a:p>
            <a:pPr algn="r"/>
            <a:r>
              <a:rPr lang="en-US" sz="1600" b="0" i="1" dirty="0">
                <a:effectLst/>
                <a:latin typeface="Lato" panose="020F0502020204030203" pitchFamily="34" charset="77"/>
              </a:rPr>
              <a:t>Applebee’s America: </a:t>
            </a:r>
          </a:p>
          <a:p>
            <a:pPr algn="r"/>
            <a:r>
              <a:rPr lang="en-US" sz="1600" b="0" i="1" dirty="0">
                <a:effectLst/>
                <a:latin typeface="Lato" panose="020F0502020204030203" pitchFamily="34" charset="77"/>
              </a:rPr>
              <a:t>How Successful Political, Business, and Religious Leaders Connect with the New American Community</a:t>
            </a:r>
            <a:br>
              <a:rPr lang="en-US" sz="1600" b="0" i="1" dirty="0">
                <a:effectLst/>
                <a:latin typeface="Lato" panose="020F0502020204030203" pitchFamily="34" charset="77"/>
              </a:rPr>
            </a:br>
            <a:r>
              <a:rPr lang="en-US" sz="1600" b="0" dirty="0">
                <a:latin typeface="Lato" panose="020F0502020204030203" pitchFamily="34" charset="77"/>
              </a:rPr>
              <a:t>Ron Fournier, Douglas B. Sosnik, and Matthew J. Dowd, 2006, </a:t>
            </a:r>
            <a:r>
              <a:rPr lang="en-US" sz="1600" dirty="0">
                <a:latin typeface="Lato" panose="020F0502020204030203" pitchFamily="34" charset="77"/>
              </a:rPr>
              <a:t>p. 181</a:t>
            </a:r>
            <a:endParaRPr lang="en-US" sz="1600" dirty="0"/>
          </a:p>
        </p:txBody>
      </p:sp>
      <p:pic>
        <p:nvPicPr>
          <p:cNvPr id="5" name="Picture 4" descr="A book cover with an apple shaped flag&#10;&#10;AI-generated content may be incorrect.">
            <a:extLst>
              <a:ext uri="{FF2B5EF4-FFF2-40B4-BE49-F238E27FC236}">
                <a16:creationId xmlns:a16="http://schemas.microsoft.com/office/drawing/2014/main" id="{7F105B3D-21D7-E5B3-6DE6-52D142F5D9C6}"/>
              </a:ext>
            </a:extLst>
          </p:cNvPr>
          <p:cNvPicPr>
            <a:picLocks noChangeAspect="1"/>
          </p:cNvPicPr>
          <p:nvPr/>
        </p:nvPicPr>
        <p:blipFill>
          <a:blip r:embed="rId2"/>
          <a:stretch>
            <a:fillRect/>
          </a:stretch>
        </p:blipFill>
        <p:spPr>
          <a:xfrm>
            <a:off x="391668" y="1344168"/>
            <a:ext cx="2675385" cy="4169663"/>
          </a:xfrm>
          <a:prstGeom prst="rect">
            <a:avLst/>
          </a:prstGeom>
          <a:ln>
            <a:solidFill>
              <a:schemeClr val="accent6">
                <a:lumMod val="50000"/>
              </a:schemeClr>
            </a:solidFill>
          </a:ln>
        </p:spPr>
      </p:pic>
    </p:spTree>
    <p:extLst>
      <p:ext uri="{BB962C8B-B14F-4D97-AF65-F5344CB8AC3E}">
        <p14:creationId xmlns:p14="http://schemas.microsoft.com/office/powerpoint/2010/main" val="3059284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E805-A041-B489-3EC0-78AE011F68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7BEEA7-5499-23CC-1E35-EB420329ABF8}"/>
              </a:ext>
            </a:extLst>
          </p:cNvPr>
          <p:cNvSpPr>
            <a:spLocks noGrp="1"/>
          </p:cNvSpPr>
          <p:nvPr>
            <p:ph type="title"/>
          </p:nvPr>
        </p:nvSpPr>
        <p:spPr>
          <a:xfrm>
            <a:off x="3886199" y="1654590"/>
            <a:ext cx="7763256" cy="2400647"/>
          </a:xfrm>
        </p:spPr>
        <p:txBody>
          <a:bodyPr wrap="square">
            <a:spAutoFit/>
          </a:bodyPr>
          <a:lstStyle/>
          <a:p>
            <a:pPr algn="l">
              <a:buNone/>
            </a:pPr>
            <a:r>
              <a:rPr lang="en-US" b="0" i="0" u="none" strike="noStrike">
                <a:solidFill>
                  <a:srgbClr val="212121"/>
                </a:solidFill>
                <a:effectLst/>
                <a:latin typeface="Lato" panose="020F0502020204030203" pitchFamily="34" charset="77"/>
              </a:rPr>
              <a:t>In Jeffrey Pfeffer’s book, </a:t>
            </a:r>
            <a:r>
              <a:rPr lang="en-US" b="0" i="1" u="none" strike="noStrike">
                <a:solidFill>
                  <a:srgbClr val="212121"/>
                </a:solidFill>
                <a:effectLst/>
                <a:latin typeface="Lato" panose="020F0502020204030203" pitchFamily="34" charset="77"/>
              </a:rPr>
              <a:t>Managing with Power: Politics and Influence in Organizations</a:t>
            </a:r>
            <a:r>
              <a:rPr lang="en-US" b="0" i="0" u="none" strike="noStrike">
                <a:solidFill>
                  <a:srgbClr val="212121"/>
                </a:solidFill>
                <a:effectLst/>
                <a:latin typeface="Lato" panose="020F0502020204030203" pitchFamily="34" charset="77"/>
              </a:rPr>
              <a:t>, </a:t>
            </a:r>
            <a:br>
              <a:rPr lang="en-US" b="0" i="0" u="none" strike="noStrike">
                <a:solidFill>
                  <a:srgbClr val="212121"/>
                </a:solidFill>
                <a:effectLst/>
                <a:latin typeface="Lato" panose="020F0502020204030203" pitchFamily="34" charset="77"/>
              </a:rPr>
            </a:br>
            <a:r>
              <a:rPr lang="en-US" b="0" i="0" u="none" strike="noStrike">
                <a:solidFill>
                  <a:srgbClr val="212121"/>
                </a:solidFill>
                <a:effectLst/>
                <a:latin typeface="Lato" panose="020F0502020204030203" pitchFamily="34" charset="77"/>
              </a:rPr>
              <a:t>he stressed the importance of </a:t>
            </a:r>
            <a:r>
              <a:rPr lang="en-US" b="0" i="1" u="none" strike="noStrike">
                <a:solidFill>
                  <a:srgbClr val="212121"/>
                </a:solidFill>
                <a:effectLst/>
                <a:latin typeface="Lato" panose="020F0502020204030203" pitchFamily="34" charset="77"/>
              </a:rPr>
              <a:t>“… knowing how others think and what they care about so that your agenda responds to their concerns.”</a:t>
            </a:r>
            <a:endParaRPr lang="en-US" b="0" i="1">
              <a:latin typeface="Lato" panose="020F0502020204030203" pitchFamily="34" charset="77"/>
            </a:endParaRPr>
          </a:p>
        </p:txBody>
      </p:sp>
      <p:sp>
        <p:nvSpPr>
          <p:cNvPr id="7" name="TextBox 6">
            <a:extLst>
              <a:ext uri="{FF2B5EF4-FFF2-40B4-BE49-F238E27FC236}">
                <a16:creationId xmlns:a16="http://schemas.microsoft.com/office/drawing/2014/main" id="{24DCA290-17BB-B914-0B17-4461E5A4423D}"/>
              </a:ext>
            </a:extLst>
          </p:cNvPr>
          <p:cNvSpPr txBox="1"/>
          <p:nvPr/>
        </p:nvSpPr>
        <p:spPr>
          <a:xfrm>
            <a:off x="3886200" y="4444425"/>
            <a:ext cx="7763256" cy="584775"/>
          </a:xfrm>
          <a:prstGeom prst="rect">
            <a:avLst/>
          </a:prstGeom>
          <a:noFill/>
        </p:spPr>
        <p:txBody>
          <a:bodyPr wrap="square" rtlCol="0">
            <a:spAutoFit/>
          </a:bodyPr>
          <a:lstStyle/>
          <a:p>
            <a:pPr algn="r"/>
            <a:r>
              <a:rPr lang="en-US" sz="1600" i="1" u="none" strike="noStrike">
                <a:solidFill>
                  <a:srgbClr val="212121"/>
                </a:solidFill>
                <a:effectLst/>
                <a:latin typeface="Lato" panose="020F0502020204030203" pitchFamily="34" charset="77"/>
              </a:rPr>
              <a:t>Managing with Power: Politics and Influence in Organizations</a:t>
            </a:r>
          </a:p>
          <a:p>
            <a:pPr algn="r"/>
            <a:r>
              <a:rPr lang="en-US" sz="1600" i="0" u="none" strike="noStrike">
                <a:solidFill>
                  <a:srgbClr val="212121"/>
                </a:solidFill>
                <a:effectLst/>
                <a:latin typeface="Lato" panose="020F0502020204030203" pitchFamily="34" charset="77"/>
              </a:rPr>
              <a:t> Jeffrey Pfeffer</a:t>
            </a:r>
            <a:r>
              <a:rPr lang="en-US" sz="1600">
                <a:latin typeface="Lato" panose="020F0502020204030203" pitchFamily="34" charset="77"/>
              </a:rPr>
              <a:t>, 1992</a:t>
            </a:r>
          </a:p>
        </p:txBody>
      </p:sp>
      <p:pic>
        <p:nvPicPr>
          <p:cNvPr id="5" name="Picture 4" descr="A yellow and red sign with black text&#10;&#10;AI-generated content may be incorrect.">
            <a:extLst>
              <a:ext uri="{FF2B5EF4-FFF2-40B4-BE49-F238E27FC236}">
                <a16:creationId xmlns:a16="http://schemas.microsoft.com/office/drawing/2014/main" id="{9E0D6D3E-DCF2-E04F-7976-50CD8CF599B5}"/>
              </a:ext>
            </a:extLst>
          </p:cNvPr>
          <p:cNvPicPr>
            <a:picLocks noChangeAspect="1"/>
          </p:cNvPicPr>
          <p:nvPr/>
        </p:nvPicPr>
        <p:blipFill>
          <a:blip r:embed="rId2"/>
          <a:stretch>
            <a:fillRect/>
          </a:stretch>
        </p:blipFill>
        <p:spPr>
          <a:xfrm>
            <a:off x="838200" y="1344169"/>
            <a:ext cx="2734056" cy="4163627"/>
          </a:xfrm>
          <a:prstGeom prst="rect">
            <a:avLst/>
          </a:prstGeom>
          <a:ln w="12700">
            <a:solidFill>
              <a:schemeClr val="tx1"/>
            </a:solidFill>
          </a:ln>
        </p:spPr>
      </p:pic>
    </p:spTree>
    <p:extLst>
      <p:ext uri="{BB962C8B-B14F-4D97-AF65-F5344CB8AC3E}">
        <p14:creationId xmlns:p14="http://schemas.microsoft.com/office/powerpoint/2010/main" val="33509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2ED3-19D1-09E4-8966-22A4A61D37C2}"/>
              </a:ext>
            </a:extLst>
          </p:cNvPr>
          <p:cNvSpPr>
            <a:spLocks noGrp="1"/>
          </p:cNvSpPr>
          <p:nvPr>
            <p:ph type="title"/>
          </p:nvPr>
        </p:nvSpPr>
        <p:spPr>
          <a:xfrm>
            <a:off x="609600" y="457200"/>
            <a:ext cx="10972800" cy="1143000"/>
          </a:xfrm>
          <a:ln>
            <a:solidFill>
              <a:srgbClr val="F1563F"/>
            </a:solidFill>
          </a:ln>
        </p:spPr>
        <p:txBody>
          <a:bodyPr>
            <a:normAutofit/>
          </a:bodyPr>
          <a:lstStyle/>
          <a:p>
            <a:pPr algn="ctr"/>
            <a:r>
              <a:rPr lang="en-US" kern="100" dirty="0">
                <a:effectLst/>
                <a:latin typeface="Lato Black" panose="020F0502020204030203" pitchFamily="34" charset="77"/>
                <a:ea typeface="Aptos" panose="020B0004020202020204" pitchFamily="34" charset="0"/>
                <a:cs typeface="Times New Roman" panose="02020603050405020304" pitchFamily="18" charset="0"/>
              </a:rPr>
              <a:t>Superintendent as Moral and Intellectual Leader</a:t>
            </a:r>
            <a:br>
              <a:rPr lang="en-US" kern="100" dirty="0">
                <a:effectLst/>
                <a:latin typeface="Lato Black" panose="020F0502020204030203" pitchFamily="34" charset="77"/>
                <a:ea typeface="Aptos" panose="020B0004020202020204" pitchFamily="34" charset="0"/>
                <a:cs typeface="Times New Roman" panose="02020603050405020304" pitchFamily="18" charset="0"/>
              </a:rPr>
            </a:br>
            <a:r>
              <a:rPr lang="en-US" kern="100" dirty="0">
                <a:effectLst/>
                <a:latin typeface="Lato" panose="020F0502020204030203" pitchFamily="34" charset="77"/>
                <a:ea typeface="Aptos" panose="020B0004020202020204" pitchFamily="34" charset="0"/>
                <a:cs typeface="Times New Roman" panose="02020603050405020304" pitchFamily="18" charset="0"/>
              </a:rPr>
              <a:t>What does this mean?</a:t>
            </a:r>
            <a:endParaRPr lang="en-US" dirty="0">
              <a:latin typeface="Lato" panose="020F0502020204030203" pitchFamily="34" charset="77"/>
            </a:endParaRPr>
          </a:p>
        </p:txBody>
      </p:sp>
      <p:sp>
        <p:nvSpPr>
          <p:cNvPr id="3" name="TextBox 2">
            <a:extLst>
              <a:ext uri="{FF2B5EF4-FFF2-40B4-BE49-F238E27FC236}">
                <a16:creationId xmlns:a16="http://schemas.microsoft.com/office/drawing/2014/main" id="{48ABF525-197F-43AA-1109-885A023F4921}"/>
              </a:ext>
            </a:extLst>
          </p:cNvPr>
          <p:cNvSpPr txBox="1"/>
          <p:nvPr/>
        </p:nvSpPr>
        <p:spPr>
          <a:xfrm>
            <a:off x="612648" y="2268081"/>
            <a:ext cx="5394960" cy="1463040"/>
          </a:xfrm>
          <a:prstGeom prst="rect">
            <a:avLst/>
          </a:prstGeom>
          <a:solidFill>
            <a:srgbClr val="F1563F"/>
          </a:solidFill>
        </p:spPr>
        <p:txBody>
          <a:bodyPr wrap="square" rtlCol="0" anchor="ctr">
            <a:noAutofit/>
          </a:bodyPr>
          <a:lstStyle/>
          <a:p>
            <a:pPr algn="ctr"/>
            <a:r>
              <a:rPr lang="en-US" sz="3000" b="1" dirty="0">
                <a:solidFill>
                  <a:schemeClr val="bg1"/>
                </a:solidFill>
                <a:latin typeface="Lato" panose="020F0502020204030203" pitchFamily="34" charset="77"/>
              </a:rPr>
              <a:t>What do you believe?</a:t>
            </a:r>
          </a:p>
        </p:txBody>
      </p:sp>
      <p:sp>
        <p:nvSpPr>
          <p:cNvPr id="4" name="TextBox 3">
            <a:extLst>
              <a:ext uri="{FF2B5EF4-FFF2-40B4-BE49-F238E27FC236}">
                <a16:creationId xmlns:a16="http://schemas.microsoft.com/office/drawing/2014/main" id="{7704C121-9BC6-473E-8546-90EF52EBA16A}"/>
              </a:ext>
            </a:extLst>
          </p:cNvPr>
          <p:cNvSpPr txBox="1"/>
          <p:nvPr/>
        </p:nvSpPr>
        <p:spPr>
          <a:xfrm>
            <a:off x="6199632" y="2267712"/>
            <a:ext cx="5394960" cy="1463040"/>
          </a:xfrm>
          <a:prstGeom prst="rect">
            <a:avLst/>
          </a:prstGeom>
          <a:solidFill>
            <a:srgbClr val="F1563F"/>
          </a:solidFill>
        </p:spPr>
        <p:txBody>
          <a:bodyPr wrap="square" rtlCol="0" anchor="ctr">
            <a:noAutofit/>
          </a:bodyPr>
          <a:lstStyle/>
          <a:p>
            <a:pPr algn="ctr"/>
            <a:r>
              <a:rPr lang="en-US" sz="3000" b="1" dirty="0">
                <a:solidFill>
                  <a:schemeClr val="bg1"/>
                </a:solidFill>
                <a:latin typeface="Lato" panose="020F0502020204030203" pitchFamily="34" charset="77"/>
              </a:rPr>
              <a:t>What are you for?</a:t>
            </a:r>
          </a:p>
        </p:txBody>
      </p:sp>
    </p:spTree>
    <p:extLst>
      <p:ext uri="{BB962C8B-B14F-4D97-AF65-F5344CB8AC3E}">
        <p14:creationId xmlns:p14="http://schemas.microsoft.com/office/powerpoint/2010/main" val="41556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Black" panose="020F0502020204030203" pitchFamily="34" charset="77"/>
              </a:rPr>
              <a:t>Politics</a:t>
            </a:r>
          </a:p>
        </p:txBody>
      </p:sp>
      <p:sp>
        <p:nvSpPr>
          <p:cNvPr id="3" name="Content Placeholder 2"/>
          <p:cNvSpPr>
            <a:spLocks noGrp="1"/>
          </p:cNvSpPr>
          <p:nvPr>
            <p:ph idx="4294967295"/>
          </p:nvPr>
        </p:nvSpPr>
        <p:spPr>
          <a:xfrm>
            <a:off x="612648" y="1298448"/>
            <a:ext cx="11277600" cy="1981200"/>
          </a:xfrm>
        </p:spPr>
        <p:txBody>
          <a:bodyPr/>
          <a:lstStyle/>
          <a:p>
            <a:pPr marL="0" indent="0">
              <a:buNone/>
            </a:pPr>
            <a:r>
              <a:rPr lang="en-US" sz="3000" i="1" dirty="0"/>
              <a:t>Politics is who gets what, when, and how.</a:t>
            </a:r>
          </a:p>
          <a:p>
            <a:endParaRPr lang="en-US" dirty="0"/>
          </a:p>
          <a:p>
            <a:pPr marL="0" indent="0" algn="r">
              <a:spcBef>
                <a:spcPts val="0"/>
              </a:spcBef>
              <a:buNone/>
            </a:pPr>
            <a:r>
              <a:rPr lang="en-US" dirty="0"/>
              <a:t>				</a:t>
            </a:r>
            <a:r>
              <a:rPr lang="en-US" sz="1600" dirty="0"/>
              <a:t>Dr. Harold Lasswell</a:t>
            </a:r>
          </a:p>
          <a:p>
            <a:pPr marL="0" indent="0" algn="r">
              <a:spcBef>
                <a:spcPts val="0"/>
              </a:spcBef>
              <a:buNone/>
            </a:pPr>
            <a:r>
              <a:rPr lang="en-US" sz="1600" dirty="0"/>
              <a:t>Political Scientist and Communications Theorist</a:t>
            </a:r>
          </a:p>
        </p:txBody>
      </p:sp>
      <p:pic>
        <p:nvPicPr>
          <p:cNvPr id="6" name="Content Placeholder 3" descr="politics .jpg">
            <a:extLst>
              <a:ext uri="{FF2B5EF4-FFF2-40B4-BE49-F238E27FC236}">
                <a16:creationId xmlns:a16="http://schemas.microsoft.com/office/drawing/2014/main" id="{328DAEE8-F708-60AE-117E-305E324C7793}"/>
              </a:ext>
            </a:extLst>
          </p:cNvPr>
          <p:cNvPicPr>
            <a:picLocks noChangeAspect="1"/>
          </p:cNvPicPr>
          <p:nvPr/>
        </p:nvPicPr>
        <p:blipFill>
          <a:blip r:embed="rId2">
            <a:extLst>
              <a:ext uri="{28A0092B-C50C-407E-A947-70E740481C1C}">
                <a14:useLocalDpi xmlns:a14="http://schemas.microsoft.com/office/drawing/2010/main" val="0"/>
              </a:ext>
            </a:extLst>
          </a:blip>
          <a:srcRect t="903" b="1066"/>
          <a:stretch/>
        </p:blipFill>
        <p:spPr>
          <a:xfrm>
            <a:off x="2304933" y="3505200"/>
            <a:ext cx="7582134" cy="1981200"/>
          </a:xfrm>
          <a:prstGeom prst="rect">
            <a:avLst/>
          </a:prstGeom>
        </p:spPr>
      </p:pic>
    </p:spTree>
    <p:extLst>
      <p:ext uri="{BB962C8B-B14F-4D97-AF65-F5344CB8AC3E}">
        <p14:creationId xmlns:p14="http://schemas.microsoft.com/office/powerpoint/2010/main" val="84118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2C68C-6D65-0D5F-37E7-FC69EFACFB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333002-CA84-A6A0-AA36-B49E63322D58}"/>
              </a:ext>
            </a:extLst>
          </p:cNvPr>
          <p:cNvSpPr>
            <a:spLocks noGrp="1"/>
          </p:cNvSpPr>
          <p:nvPr>
            <p:ph type="title"/>
          </p:nvPr>
        </p:nvSpPr>
        <p:spPr>
          <a:xfrm>
            <a:off x="4191000" y="2268656"/>
            <a:ext cx="7239000" cy="1477317"/>
          </a:xfrm>
        </p:spPr>
        <p:txBody>
          <a:bodyPr wrap="square">
            <a:spAutoFit/>
          </a:bodyPr>
          <a:lstStyle/>
          <a:p>
            <a:pPr algn="l">
              <a:buNone/>
            </a:pPr>
            <a:r>
              <a:rPr lang="en-US" b="0" u="none" strike="noStrike">
                <a:solidFill>
                  <a:srgbClr val="212121"/>
                </a:solidFill>
                <a:effectLst/>
                <a:latin typeface="Lato" panose="020F0502020204030203" pitchFamily="34" charset="77"/>
              </a:rPr>
              <a:t>Reflection from Warren Bennis on his role as a university president: </a:t>
            </a:r>
            <a:r>
              <a:rPr lang="en-US" b="0" i="1">
                <a:solidFill>
                  <a:srgbClr val="212121"/>
                </a:solidFill>
                <a:latin typeface="Lato" panose="020F0502020204030203" pitchFamily="34" charset="77"/>
              </a:rPr>
              <a:t>“</a:t>
            </a:r>
            <a:r>
              <a:rPr lang="en-US" b="0" i="1" u="none" strike="noStrike">
                <a:solidFill>
                  <a:srgbClr val="212121"/>
                </a:solidFill>
                <a:effectLst/>
                <a:latin typeface="Lato" panose="020F0502020204030203" pitchFamily="34" charset="77"/>
              </a:rPr>
              <a:t>It struck me that I was effective when I knew what I wanted.”</a:t>
            </a:r>
            <a:endParaRPr lang="en-US" b="0" i="1">
              <a:latin typeface="Lato" panose="020F0502020204030203" pitchFamily="34" charset="77"/>
            </a:endParaRPr>
          </a:p>
        </p:txBody>
      </p:sp>
      <p:sp>
        <p:nvSpPr>
          <p:cNvPr id="7" name="TextBox 6">
            <a:extLst>
              <a:ext uri="{FF2B5EF4-FFF2-40B4-BE49-F238E27FC236}">
                <a16:creationId xmlns:a16="http://schemas.microsoft.com/office/drawing/2014/main" id="{236DB046-172C-A830-E62D-ADA674A0D2DE}"/>
              </a:ext>
            </a:extLst>
          </p:cNvPr>
          <p:cNvSpPr txBox="1"/>
          <p:nvPr/>
        </p:nvSpPr>
        <p:spPr>
          <a:xfrm>
            <a:off x="4194048" y="3911025"/>
            <a:ext cx="7242048" cy="584775"/>
          </a:xfrm>
          <a:prstGeom prst="rect">
            <a:avLst/>
          </a:prstGeom>
          <a:noFill/>
        </p:spPr>
        <p:txBody>
          <a:bodyPr wrap="square" rtlCol="0">
            <a:spAutoFit/>
          </a:bodyPr>
          <a:lstStyle/>
          <a:p>
            <a:pPr algn="r"/>
            <a:r>
              <a:rPr lang="en-US" sz="1600" i="1">
                <a:latin typeface="Lato" panose="020F0502020204030203" pitchFamily="34" charset="77"/>
              </a:rPr>
              <a:t>On Becoming a Leader</a:t>
            </a:r>
          </a:p>
          <a:p>
            <a:pPr algn="r"/>
            <a:r>
              <a:rPr lang="en-US" sz="1600">
                <a:latin typeface="Lato" panose="020F0502020204030203" pitchFamily="34" charset="77"/>
              </a:rPr>
              <a:t>Warren Bennis, 1989, p. 20</a:t>
            </a:r>
          </a:p>
        </p:txBody>
      </p:sp>
      <p:pic>
        <p:nvPicPr>
          <p:cNvPr id="3" name="Picture 2" descr="A book cover of a person&#10;&#10;AI-generated content may be incorrect.">
            <a:extLst>
              <a:ext uri="{FF2B5EF4-FFF2-40B4-BE49-F238E27FC236}">
                <a16:creationId xmlns:a16="http://schemas.microsoft.com/office/drawing/2014/main" id="{7CE08987-9AA6-D70B-285F-E130AFBAFC5B}"/>
              </a:ext>
            </a:extLst>
          </p:cNvPr>
          <p:cNvPicPr>
            <a:picLocks noChangeAspect="1"/>
          </p:cNvPicPr>
          <p:nvPr/>
        </p:nvPicPr>
        <p:blipFill>
          <a:blip r:embed="rId2"/>
          <a:srcRect l="2372"/>
          <a:stretch/>
        </p:blipFill>
        <p:spPr>
          <a:xfrm>
            <a:off x="914400" y="1344168"/>
            <a:ext cx="2792523" cy="4169664"/>
          </a:xfrm>
          <a:prstGeom prst="rect">
            <a:avLst/>
          </a:prstGeom>
          <a:ln w="12700">
            <a:solidFill>
              <a:schemeClr val="accent3">
                <a:lumMod val="50000"/>
              </a:schemeClr>
            </a:solidFill>
          </a:ln>
        </p:spPr>
      </p:pic>
    </p:spTree>
    <p:extLst>
      <p:ext uri="{BB962C8B-B14F-4D97-AF65-F5344CB8AC3E}">
        <p14:creationId xmlns:p14="http://schemas.microsoft.com/office/powerpoint/2010/main" val="825635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82068-A758-ACA1-5931-93C33E52BBDB}"/>
            </a:ext>
          </a:extLst>
        </p:cNvPr>
        <p:cNvGrpSpPr/>
        <p:nvPr/>
      </p:nvGrpSpPr>
      <p:grpSpPr>
        <a:xfrm>
          <a:off x="0" y="0"/>
          <a:ext cx="0" cy="0"/>
          <a:chOff x="0" y="0"/>
          <a:chExt cx="0" cy="0"/>
        </a:xfrm>
      </p:grpSpPr>
      <p:sp>
        <p:nvSpPr>
          <p:cNvPr id="110593" name="Rectangle 2">
            <a:extLst>
              <a:ext uri="{FF2B5EF4-FFF2-40B4-BE49-F238E27FC236}">
                <a16:creationId xmlns:a16="http://schemas.microsoft.com/office/drawing/2014/main" id="{5E0B7056-3DF1-34BE-419D-E464FBDF7525}"/>
              </a:ext>
            </a:extLst>
          </p:cNvPr>
          <p:cNvSpPr>
            <a:spLocks noGrp="1" noChangeArrowheads="1"/>
          </p:cNvSpPr>
          <p:nvPr>
            <p:ph type="title"/>
          </p:nvPr>
        </p:nvSpPr>
        <p:spPr/>
        <p:txBody>
          <a:bodyPr/>
          <a:lstStyle/>
          <a:p>
            <a:r>
              <a:rPr altLang="en-US" dirty="0">
                <a:latin typeface="Lato Black" panose="020F0502020204030203" pitchFamily="34" charset="77"/>
                <a:ea typeface="Lato" charset="0"/>
                <a:cs typeface="Lato" charset="0"/>
              </a:rPr>
              <a:t>The Problem Defined</a:t>
            </a:r>
          </a:p>
        </p:txBody>
      </p:sp>
      <p:sp>
        <p:nvSpPr>
          <p:cNvPr id="110594" name="Text Box 4">
            <a:extLst>
              <a:ext uri="{FF2B5EF4-FFF2-40B4-BE49-F238E27FC236}">
                <a16:creationId xmlns:a16="http://schemas.microsoft.com/office/drawing/2014/main" id="{1972F9F5-D425-0857-42AB-4D33046CAC80}"/>
              </a:ext>
            </a:extLst>
          </p:cNvPr>
          <p:cNvSpPr txBox="1">
            <a:spLocks noChangeArrowheads="1"/>
          </p:cNvSpPr>
          <p:nvPr/>
        </p:nvSpPr>
        <p:spPr bwMode="auto">
          <a:xfrm>
            <a:off x="1371600" y="5715001"/>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a:solidFill>
                  <a:srgbClr val="000000"/>
                </a:solidFill>
                <a:latin typeface="Arial" charset="0"/>
              </a:rPr>
              <a:t>1900</a:t>
            </a:r>
          </a:p>
        </p:txBody>
      </p:sp>
      <p:sp>
        <p:nvSpPr>
          <p:cNvPr id="110595" name="Text Box 5">
            <a:extLst>
              <a:ext uri="{FF2B5EF4-FFF2-40B4-BE49-F238E27FC236}">
                <a16:creationId xmlns:a16="http://schemas.microsoft.com/office/drawing/2014/main" id="{5BD65463-9016-A1F9-7583-DFB908731DE0}"/>
              </a:ext>
            </a:extLst>
          </p:cNvPr>
          <p:cNvSpPr txBox="1">
            <a:spLocks noChangeArrowheads="1"/>
          </p:cNvSpPr>
          <p:nvPr/>
        </p:nvSpPr>
        <p:spPr bwMode="auto">
          <a:xfrm>
            <a:off x="7772400" y="5715001"/>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dirty="0">
                <a:solidFill>
                  <a:srgbClr val="000000"/>
                </a:solidFill>
                <a:latin typeface="Arial" charset="0"/>
              </a:rPr>
              <a:t>Present</a:t>
            </a:r>
          </a:p>
        </p:txBody>
      </p:sp>
      <p:sp>
        <p:nvSpPr>
          <p:cNvPr id="110596" name="Text Box 6">
            <a:extLst>
              <a:ext uri="{FF2B5EF4-FFF2-40B4-BE49-F238E27FC236}">
                <a16:creationId xmlns:a16="http://schemas.microsoft.com/office/drawing/2014/main" id="{54BC5CED-C8C1-1464-EEB9-1FA986406CA1}"/>
              </a:ext>
            </a:extLst>
          </p:cNvPr>
          <p:cNvSpPr txBox="1">
            <a:spLocks noChangeArrowheads="1"/>
          </p:cNvSpPr>
          <p:nvPr/>
        </p:nvSpPr>
        <p:spPr bwMode="auto">
          <a:xfrm>
            <a:off x="3962400" y="5715001"/>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a:solidFill>
                  <a:srgbClr val="000000"/>
                </a:solidFill>
                <a:latin typeface="Arial" charset="0"/>
              </a:rPr>
              <a:t>1950</a:t>
            </a:r>
          </a:p>
        </p:txBody>
      </p:sp>
      <p:sp>
        <p:nvSpPr>
          <p:cNvPr id="110597" name="Line 7">
            <a:extLst>
              <a:ext uri="{FF2B5EF4-FFF2-40B4-BE49-F238E27FC236}">
                <a16:creationId xmlns:a16="http://schemas.microsoft.com/office/drawing/2014/main" id="{8A554252-8E44-9AB5-D0E3-B3C15A61FC3A}"/>
              </a:ext>
            </a:extLst>
          </p:cNvPr>
          <p:cNvSpPr>
            <a:spLocks noChangeShapeType="1"/>
          </p:cNvSpPr>
          <p:nvPr/>
        </p:nvSpPr>
        <p:spPr bwMode="auto">
          <a:xfrm>
            <a:off x="22098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8" name="Line 8">
            <a:extLst>
              <a:ext uri="{FF2B5EF4-FFF2-40B4-BE49-F238E27FC236}">
                <a16:creationId xmlns:a16="http://schemas.microsoft.com/office/drawing/2014/main" id="{177386F7-5370-1220-4E6E-9D53C4E2054A}"/>
              </a:ext>
            </a:extLst>
          </p:cNvPr>
          <p:cNvSpPr>
            <a:spLocks noChangeShapeType="1"/>
          </p:cNvSpPr>
          <p:nvPr/>
        </p:nvSpPr>
        <p:spPr bwMode="auto">
          <a:xfrm>
            <a:off x="27432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9" name="Line 9">
            <a:extLst>
              <a:ext uri="{FF2B5EF4-FFF2-40B4-BE49-F238E27FC236}">
                <a16:creationId xmlns:a16="http://schemas.microsoft.com/office/drawing/2014/main" id="{515714E5-4A9C-4F76-D6A0-884157663E45}"/>
              </a:ext>
            </a:extLst>
          </p:cNvPr>
          <p:cNvSpPr>
            <a:spLocks noChangeShapeType="1"/>
          </p:cNvSpPr>
          <p:nvPr/>
        </p:nvSpPr>
        <p:spPr bwMode="auto">
          <a:xfrm>
            <a:off x="32766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0" name="Line 10">
            <a:extLst>
              <a:ext uri="{FF2B5EF4-FFF2-40B4-BE49-F238E27FC236}">
                <a16:creationId xmlns:a16="http://schemas.microsoft.com/office/drawing/2014/main" id="{C19DAA19-6ECE-EE43-3536-E7D2F1AB8D0B}"/>
              </a:ext>
            </a:extLst>
          </p:cNvPr>
          <p:cNvSpPr>
            <a:spLocks noChangeShapeType="1"/>
          </p:cNvSpPr>
          <p:nvPr/>
        </p:nvSpPr>
        <p:spPr bwMode="auto">
          <a:xfrm>
            <a:off x="38100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1" name="Line 11">
            <a:extLst>
              <a:ext uri="{FF2B5EF4-FFF2-40B4-BE49-F238E27FC236}">
                <a16:creationId xmlns:a16="http://schemas.microsoft.com/office/drawing/2014/main" id="{CEF89F46-02AD-037A-2D74-A9CC09963A5E}"/>
              </a:ext>
            </a:extLst>
          </p:cNvPr>
          <p:cNvSpPr>
            <a:spLocks noChangeShapeType="1"/>
          </p:cNvSpPr>
          <p:nvPr/>
        </p:nvSpPr>
        <p:spPr bwMode="auto">
          <a:xfrm>
            <a:off x="43434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2" name="Line 12">
            <a:extLst>
              <a:ext uri="{FF2B5EF4-FFF2-40B4-BE49-F238E27FC236}">
                <a16:creationId xmlns:a16="http://schemas.microsoft.com/office/drawing/2014/main" id="{BCD1E9B6-107D-2EB7-394A-53020816A08F}"/>
              </a:ext>
            </a:extLst>
          </p:cNvPr>
          <p:cNvSpPr>
            <a:spLocks noChangeShapeType="1"/>
          </p:cNvSpPr>
          <p:nvPr/>
        </p:nvSpPr>
        <p:spPr bwMode="auto">
          <a:xfrm>
            <a:off x="48768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3" name="Line 13">
            <a:extLst>
              <a:ext uri="{FF2B5EF4-FFF2-40B4-BE49-F238E27FC236}">
                <a16:creationId xmlns:a16="http://schemas.microsoft.com/office/drawing/2014/main" id="{E9CD4F0D-6611-8E54-A3B1-57CD2EC22295}"/>
              </a:ext>
            </a:extLst>
          </p:cNvPr>
          <p:cNvSpPr>
            <a:spLocks noChangeShapeType="1"/>
          </p:cNvSpPr>
          <p:nvPr/>
        </p:nvSpPr>
        <p:spPr bwMode="auto">
          <a:xfrm>
            <a:off x="54102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4" name="Line 14">
            <a:extLst>
              <a:ext uri="{FF2B5EF4-FFF2-40B4-BE49-F238E27FC236}">
                <a16:creationId xmlns:a16="http://schemas.microsoft.com/office/drawing/2014/main" id="{BD28DF41-DF93-A2CC-55D5-CEE3AB2261AC}"/>
              </a:ext>
            </a:extLst>
          </p:cNvPr>
          <p:cNvSpPr>
            <a:spLocks noChangeShapeType="1"/>
          </p:cNvSpPr>
          <p:nvPr/>
        </p:nvSpPr>
        <p:spPr bwMode="auto">
          <a:xfrm>
            <a:off x="59436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5" name="Line 15">
            <a:extLst>
              <a:ext uri="{FF2B5EF4-FFF2-40B4-BE49-F238E27FC236}">
                <a16:creationId xmlns:a16="http://schemas.microsoft.com/office/drawing/2014/main" id="{7196C75C-306F-23FE-3880-19AE7E8FC7FF}"/>
              </a:ext>
            </a:extLst>
          </p:cNvPr>
          <p:cNvSpPr>
            <a:spLocks noChangeShapeType="1"/>
          </p:cNvSpPr>
          <p:nvPr/>
        </p:nvSpPr>
        <p:spPr bwMode="auto">
          <a:xfrm>
            <a:off x="70104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7" name="Line 18">
            <a:extLst>
              <a:ext uri="{FF2B5EF4-FFF2-40B4-BE49-F238E27FC236}">
                <a16:creationId xmlns:a16="http://schemas.microsoft.com/office/drawing/2014/main" id="{209FB1BB-2ACA-7057-3BDB-274FB0909FBB}"/>
              </a:ext>
            </a:extLst>
          </p:cNvPr>
          <p:cNvSpPr>
            <a:spLocks noChangeShapeType="1"/>
          </p:cNvSpPr>
          <p:nvPr/>
        </p:nvSpPr>
        <p:spPr bwMode="auto">
          <a:xfrm>
            <a:off x="64770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9" name="Line 7">
            <a:extLst>
              <a:ext uri="{FF2B5EF4-FFF2-40B4-BE49-F238E27FC236}">
                <a16:creationId xmlns:a16="http://schemas.microsoft.com/office/drawing/2014/main" id="{9B9EDF67-5B51-3CF5-D2C8-66470E57CC4C}"/>
              </a:ext>
            </a:extLst>
          </p:cNvPr>
          <p:cNvSpPr>
            <a:spLocks noChangeShapeType="1"/>
          </p:cNvSpPr>
          <p:nvPr/>
        </p:nvSpPr>
        <p:spPr bwMode="auto">
          <a:xfrm>
            <a:off x="16764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TextBox 24">
            <a:extLst>
              <a:ext uri="{FF2B5EF4-FFF2-40B4-BE49-F238E27FC236}">
                <a16:creationId xmlns:a16="http://schemas.microsoft.com/office/drawing/2014/main" id="{33B0EF0F-1058-62DC-83D6-4E2D6ECC52D1}"/>
              </a:ext>
            </a:extLst>
          </p:cNvPr>
          <p:cNvSpPr txBox="1">
            <a:spLocks noChangeArrowheads="1"/>
          </p:cNvSpPr>
          <p:nvPr/>
        </p:nvSpPr>
        <p:spPr bwMode="auto">
          <a:xfrm>
            <a:off x="9372600" y="1847088"/>
            <a:ext cx="251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spcBef>
                <a:spcPct val="0"/>
              </a:spcBef>
              <a:buClrTx/>
              <a:buFontTx/>
              <a:buNone/>
            </a:pPr>
            <a:r>
              <a:rPr lang="en-US" altLang="en-US" sz="2000" b="1" dirty="0">
                <a:solidFill>
                  <a:srgbClr val="000000"/>
                </a:solidFill>
                <a:latin typeface="Arial" charset="0"/>
              </a:rPr>
              <a:t>Expectations</a:t>
            </a:r>
          </a:p>
        </p:txBody>
      </p:sp>
      <p:sp>
        <p:nvSpPr>
          <p:cNvPr id="110611" name="TextBox 25">
            <a:extLst>
              <a:ext uri="{FF2B5EF4-FFF2-40B4-BE49-F238E27FC236}">
                <a16:creationId xmlns:a16="http://schemas.microsoft.com/office/drawing/2014/main" id="{86D70B9D-CBB6-C568-4FB6-8FCF0548DF90}"/>
              </a:ext>
            </a:extLst>
          </p:cNvPr>
          <p:cNvSpPr txBox="1">
            <a:spLocks noChangeArrowheads="1"/>
          </p:cNvSpPr>
          <p:nvPr/>
        </p:nvSpPr>
        <p:spPr bwMode="auto">
          <a:xfrm>
            <a:off x="9372615" y="2362200"/>
            <a:ext cx="25145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spcBef>
                <a:spcPct val="0"/>
              </a:spcBef>
              <a:buClrTx/>
              <a:buFontTx/>
              <a:buNone/>
            </a:pPr>
            <a:r>
              <a:rPr lang="en-US" altLang="en-US" sz="2000" b="1" dirty="0">
                <a:solidFill>
                  <a:srgbClr val="000000"/>
                </a:solidFill>
                <a:latin typeface="Arial" charset="0"/>
              </a:rPr>
              <a:t>Performance</a:t>
            </a:r>
          </a:p>
        </p:txBody>
      </p:sp>
      <p:sp>
        <p:nvSpPr>
          <p:cNvPr id="110612" name="Line 21">
            <a:extLst>
              <a:ext uri="{FF2B5EF4-FFF2-40B4-BE49-F238E27FC236}">
                <a16:creationId xmlns:a16="http://schemas.microsoft.com/office/drawing/2014/main" id="{21FF49A3-7696-EFE6-A515-EF4C85A52CED}"/>
              </a:ext>
            </a:extLst>
          </p:cNvPr>
          <p:cNvSpPr>
            <a:spLocks noChangeShapeType="1"/>
          </p:cNvSpPr>
          <p:nvPr/>
        </p:nvSpPr>
        <p:spPr bwMode="auto">
          <a:xfrm flipV="1">
            <a:off x="8610600" y="2057400"/>
            <a:ext cx="628650" cy="0"/>
          </a:xfrm>
          <a:prstGeom prst="line">
            <a:avLst/>
          </a:prstGeom>
          <a:noFill/>
          <a:ln w="5715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110613" name="Line 21">
            <a:extLst>
              <a:ext uri="{FF2B5EF4-FFF2-40B4-BE49-F238E27FC236}">
                <a16:creationId xmlns:a16="http://schemas.microsoft.com/office/drawing/2014/main" id="{BFABF2B2-6B2D-CBCC-2D4B-B793EE4CDFF1}"/>
              </a:ext>
            </a:extLst>
          </p:cNvPr>
          <p:cNvSpPr>
            <a:spLocks noChangeShapeType="1"/>
          </p:cNvSpPr>
          <p:nvPr/>
        </p:nvSpPr>
        <p:spPr bwMode="auto">
          <a:xfrm flipV="1">
            <a:off x="8610599" y="2545080"/>
            <a:ext cx="628641" cy="3175"/>
          </a:xfrm>
          <a:prstGeom prst="line">
            <a:avLst/>
          </a:prstGeom>
          <a:ln w="57150">
            <a:headEnd type="diamond" w="med" len="med"/>
            <a:tailEnd type="diamond" w="med" len="med"/>
          </a:ln>
          <a:effectLst/>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25" name="Line 15">
            <a:extLst>
              <a:ext uri="{FF2B5EF4-FFF2-40B4-BE49-F238E27FC236}">
                <a16:creationId xmlns:a16="http://schemas.microsoft.com/office/drawing/2014/main" id="{274D52A7-9742-4A8A-4868-EEF31B3BC2FF}"/>
              </a:ext>
            </a:extLst>
          </p:cNvPr>
          <p:cNvSpPr>
            <a:spLocks noChangeShapeType="1"/>
          </p:cNvSpPr>
          <p:nvPr/>
        </p:nvSpPr>
        <p:spPr bwMode="auto">
          <a:xfrm>
            <a:off x="75438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9" name="Line 17">
            <a:extLst>
              <a:ext uri="{FF2B5EF4-FFF2-40B4-BE49-F238E27FC236}">
                <a16:creationId xmlns:a16="http://schemas.microsoft.com/office/drawing/2014/main" id="{AC7D635F-CB12-0315-945A-00AC1C99779B}"/>
              </a:ext>
            </a:extLst>
          </p:cNvPr>
          <p:cNvSpPr>
            <a:spLocks noChangeShapeType="1"/>
          </p:cNvSpPr>
          <p:nvPr/>
        </p:nvSpPr>
        <p:spPr bwMode="auto">
          <a:xfrm flipV="1">
            <a:off x="1752600" y="3785234"/>
            <a:ext cx="6172200" cy="1624965"/>
          </a:xfrm>
          <a:prstGeom prst="line">
            <a:avLst/>
          </a:prstGeom>
          <a:ln>
            <a:headEnd type="diamond" w="med" len="med"/>
            <a:tailEnd type="diamond"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grpSp>
        <p:nvGrpSpPr>
          <p:cNvPr id="2" name="Group 19">
            <a:extLst>
              <a:ext uri="{FF2B5EF4-FFF2-40B4-BE49-F238E27FC236}">
                <a16:creationId xmlns:a16="http://schemas.microsoft.com/office/drawing/2014/main" id="{56459655-B213-0E6B-201A-A6001049BB2F}"/>
              </a:ext>
            </a:extLst>
          </p:cNvPr>
          <p:cNvGrpSpPr>
            <a:grpSpLocks/>
          </p:cNvGrpSpPr>
          <p:nvPr/>
        </p:nvGrpSpPr>
        <p:grpSpPr bwMode="auto">
          <a:xfrm>
            <a:off x="1752600" y="1676400"/>
            <a:ext cx="6172200" cy="3124200"/>
            <a:chOff x="720" y="1200"/>
            <a:chExt cx="3408" cy="1920"/>
          </a:xfrm>
        </p:grpSpPr>
        <p:sp>
          <p:nvSpPr>
            <p:cNvPr id="110614" name="Line 20">
              <a:extLst>
                <a:ext uri="{FF2B5EF4-FFF2-40B4-BE49-F238E27FC236}">
                  <a16:creationId xmlns:a16="http://schemas.microsoft.com/office/drawing/2014/main" id="{C2594D85-9ECF-515F-7B77-9B89E6B95EFE}"/>
                </a:ext>
              </a:extLst>
            </p:cNvPr>
            <p:cNvSpPr>
              <a:spLocks noChangeShapeType="1"/>
            </p:cNvSpPr>
            <p:nvPr/>
          </p:nvSpPr>
          <p:spPr bwMode="auto">
            <a:xfrm flipV="1">
              <a:off x="720" y="2496"/>
              <a:ext cx="1968" cy="624"/>
            </a:xfrm>
            <a:prstGeom prst="line">
              <a:avLst/>
            </a:prstGeom>
            <a:noFill/>
            <a:ln w="5715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110615" name="Line 21">
              <a:extLst>
                <a:ext uri="{FF2B5EF4-FFF2-40B4-BE49-F238E27FC236}">
                  <a16:creationId xmlns:a16="http://schemas.microsoft.com/office/drawing/2014/main" id="{3D73D126-4C9B-CC98-E873-2F16657A6927}"/>
                </a:ext>
              </a:extLst>
            </p:cNvPr>
            <p:cNvSpPr>
              <a:spLocks noChangeShapeType="1"/>
            </p:cNvSpPr>
            <p:nvPr/>
          </p:nvSpPr>
          <p:spPr bwMode="auto">
            <a:xfrm flipV="1">
              <a:off x="2688" y="1200"/>
              <a:ext cx="1440" cy="1296"/>
            </a:xfrm>
            <a:prstGeom prst="line">
              <a:avLst/>
            </a:prstGeom>
            <a:noFill/>
            <a:ln w="5715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a:p>
          </p:txBody>
        </p:sp>
      </p:grpSp>
      <p:sp>
        <p:nvSpPr>
          <p:cNvPr id="26" name="Line 15">
            <a:extLst>
              <a:ext uri="{FF2B5EF4-FFF2-40B4-BE49-F238E27FC236}">
                <a16:creationId xmlns:a16="http://schemas.microsoft.com/office/drawing/2014/main" id="{344DB345-ADF0-BC75-1438-9534A66DDAFB}"/>
              </a:ext>
            </a:extLst>
          </p:cNvPr>
          <p:cNvSpPr>
            <a:spLocks noChangeShapeType="1"/>
          </p:cNvSpPr>
          <p:nvPr/>
        </p:nvSpPr>
        <p:spPr bwMode="auto">
          <a:xfrm>
            <a:off x="8077200" y="16764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Text Box 6">
            <a:extLst>
              <a:ext uri="{FF2B5EF4-FFF2-40B4-BE49-F238E27FC236}">
                <a16:creationId xmlns:a16="http://schemas.microsoft.com/office/drawing/2014/main" id="{B70EEAE2-50C9-382F-168E-729259424C56}"/>
              </a:ext>
            </a:extLst>
          </p:cNvPr>
          <p:cNvSpPr txBox="1">
            <a:spLocks noChangeArrowheads="1"/>
          </p:cNvSpPr>
          <p:nvPr/>
        </p:nvSpPr>
        <p:spPr bwMode="auto">
          <a:xfrm>
            <a:off x="6629400" y="5711828"/>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717E"/>
              </a:buClr>
              <a:buFont typeface="Wingdings" charset="2"/>
              <a:buChar char="l"/>
              <a:defRPr sz="3200">
                <a:solidFill>
                  <a:schemeClr val="tx1"/>
                </a:solidFill>
                <a:latin typeface="Calibri" charset="0"/>
                <a:ea typeface="ＭＳ Ｐゴシック" charset="-128"/>
              </a:defRPr>
            </a:lvl1pPr>
            <a:lvl2pPr marL="742950" indent="-285750">
              <a:spcBef>
                <a:spcPct val="20000"/>
              </a:spcBef>
              <a:buClr>
                <a:srgbClr val="25717E"/>
              </a:buClr>
              <a:buFont typeface="Courier New" charset="0"/>
              <a:buChar char="o"/>
              <a:defRPr sz="2800">
                <a:solidFill>
                  <a:schemeClr val="tx1"/>
                </a:solidFill>
                <a:latin typeface="Calibri" charset="0"/>
                <a:ea typeface="ＭＳ Ｐゴシック" charset="-128"/>
              </a:defRPr>
            </a:lvl2pPr>
            <a:lvl3pPr marL="1143000" indent="-228600">
              <a:spcBef>
                <a:spcPct val="20000"/>
              </a:spcBef>
              <a:buClr>
                <a:srgbClr val="25717E"/>
              </a:buClr>
              <a:buFont typeface="Arial" charset="0"/>
              <a:buChar char="•"/>
              <a:defRPr sz="2400">
                <a:solidFill>
                  <a:schemeClr val="tx1"/>
                </a:solidFill>
                <a:latin typeface="Calibri" charset="0"/>
                <a:ea typeface="ＭＳ Ｐゴシック" charset="-128"/>
              </a:defRPr>
            </a:lvl3pPr>
            <a:lvl4pPr marL="1600200" indent="-228600">
              <a:spcBef>
                <a:spcPct val="20000"/>
              </a:spcBef>
              <a:buClr>
                <a:srgbClr val="25717E"/>
              </a:buClr>
              <a:buFont typeface="Arial" charset="0"/>
              <a:buChar char="–"/>
              <a:defRPr sz="2000">
                <a:solidFill>
                  <a:schemeClr val="tx1"/>
                </a:solidFill>
                <a:latin typeface="Calibri" charset="0"/>
                <a:ea typeface="ＭＳ Ｐゴシック" charset="-128"/>
              </a:defRPr>
            </a:lvl4pPr>
            <a:lvl5pPr marL="2057400" indent="-228600">
              <a:spcBef>
                <a:spcPct val="20000"/>
              </a:spcBef>
              <a:buClr>
                <a:srgbClr val="25717E"/>
              </a:buClr>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25717E"/>
              </a:buClr>
              <a:buFont typeface="Arial" charset="0"/>
              <a:buChar char="»"/>
              <a:defRPr sz="2000">
                <a:solidFill>
                  <a:schemeClr val="tx1"/>
                </a:solidFill>
                <a:latin typeface="Calibri" charset="0"/>
                <a:ea typeface="ＭＳ Ｐゴシック" charset="-128"/>
              </a:defRPr>
            </a:lvl9pPr>
          </a:lstStyle>
          <a:p>
            <a:pPr algn="ctr">
              <a:spcBef>
                <a:spcPct val="50000"/>
              </a:spcBef>
              <a:buClrTx/>
              <a:buFontTx/>
              <a:buNone/>
            </a:pPr>
            <a:r>
              <a:rPr lang="en-US" altLang="en-US" sz="2000" b="1">
                <a:solidFill>
                  <a:srgbClr val="000000"/>
                </a:solidFill>
                <a:latin typeface="Arial" charset="0"/>
              </a:rPr>
              <a:t>2000</a:t>
            </a:r>
          </a:p>
        </p:txBody>
      </p:sp>
    </p:spTree>
    <p:extLst>
      <p:ext uri="{BB962C8B-B14F-4D97-AF65-F5344CB8AC3E}">
        <p14:creationId xmlns:p14="http://schemas.microsoft.com/office/powerpoint/2010/main" val="4044501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77450E-FA0B-8FE4-5AA2-D4DE29072774}"/>
              </a:ext>
            </a:extLst>
          </p:cNvPr>
          <p:cNvSpPr txBox="1"/>
          <p:nvPr/>
        </p:nvSpPr>
        <p:spPr>
          <a:xfrm>
            <a:off x="306324" y="2551837"/>
            <a:ext cx="11579352" cy="923330"/>
          </a:xfrm>
          <a:prstGeom prst="rect">
            <a:avLst/>
          </a:prstGeom>
          <a:noFill/>
          <a:ln>
            <a:solidFill>
              <a:srgbClr val="F1563F"/>
            </a:solidFill>
          </a:ln>
        </p:spPr>
        <p:txBody>
          <a:bodyPr wrap="square" rtlCol="0">
            <a:spAutoFit/>
          </a:bodyPr>
          <a:lstStyle/>
          <a:p>
            <a:pPr algn="ctr"/>
            <a:r>
              <a:rPr lang="en-US" b="1" u="none" strike="noStrike">
                <a:solidFill>
                  <a:srgbClr val="212121"/>
                </a:solidFill>
                <a:effectLst/>
                <a:latin typeface="Lato Black" panose="020F0502020204030203" pitchFamily="34" charset="77"/>
              </a:rPr>
              <a:t>Develop a Process and Follow It</a:t>
            </a:r>
            <a:endParaRPr lang="en-US" b="1">
              <a:latin typeface="Lato Black" panose="020F0502020204030203" pitchFamily="34" charset="77"/>
            </a:endParaRPr>
          </a:p>
        </p:txBody>
      </p:sp>
    </p:spTree>
    <p:extLst>
      <p:ext uri="{BB962C8B-B14F-4D97-AF65-F5344CB8AC3E}">
        <p14:creationId xmlns:p14="http://schemas.microsoft.com/office/powerpoint/2010/main" val="2033437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25995-49D9-75DF-F47E-530E7E5C47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A5B61E-38A7-6460-FDAB-8A5ADECD0A6F}"/>
              </a:ext>
            </a:extLst>
          </p:cNvPr>
          <p:cNvSpPr txBox="1"/>
          <p:nvPr/>
        </p:nvSpPr>
        <p:spPr>
          <a:xfrm>
            <a:off x="609600" y="457200"/>
            <a:ext cx="10972800" cy="1143000"/>
          </a:xfrm>
          <a:prstGeom prst="rect">
            <a:avLst/>
          </a:prstGeom>
          <a:noFill/>
          <a:ln>
            <a:solidFill>
              <a:srgbClr val="F1563F"/>
            </a:solidFill>
          </a:ln>
        </p:spPr>
        <p:txBody>
          <a:bodyPr wrap="square" rtlCol="0" anchor="ctr" anchorCtr="0">
            <a:noAutofit/>
          </a:bodyPr>
          <a:lstStyle/>
          <a:p>
            <a:pPr algn="ctr"/>
            <a:r>
              <a:rPr lang="en-US" sz="3000" b="1" u="none" strike="noStrike" dirty="0">
                <a:solidFill>
                  <a:srgbClr val="212121"/>
                </a:solidFill>
                <a:effectLst/>
                <a:latin typeface="Lato Black" panose="020F0502020204030203" pitchFamily="34" charset="77"/>
              </a:rPr>
              <a:t>Establish Authentic Relationships</a:t>
            </a:r>
          </a:p>
          <a:p>
            <a:pPr algn="ctr"/>
            <a:r>
              <a:rPr lang="en-US" sz="3000" b="1" dirty="0">
                <a:solidFill>
                  <a:srgbClr val="212121"/>
                </a:solidFill>
                <a:latin typeface="Lato" panose="020F0502020204030203" pitchFamily="34" charset="77"/>
              </a:rPr>
              <a:t>Especially with the Board</a:t>
            </a:r>
            <a:endParaRPr lang="en-US" sz="3000" b="1" dirty="0">
              <a:latin typeface="Lato" panose="020F0502020204030203" pitchFamily="34" charset="77"/>
            </a:endParaRPr>
          </a:p>
        </p:txBody>
      </p:sp>
      <p:sp>
        <p:nvSpPr>
          <p:cNvPr id="4" name="TextBox 3">
            <a:extLst>
              <a:ext uri="{FF2B5EF4-FFF2-40B4-BE49-F238E27FC236}">
                <a16:creationId xmlns:a16="http://schemas.microsoft.com/office/drawing/2014/main" id="{739443A9-B301-2616-64C1-81AB997447FC}"/>
              </a:ext>
            </a:extLst>
          </p:cNvPr>
          <p:cNvSpPr txBox="1"/>
          <p:nvPr/>
        </p:nvSpPr>
        <p:spPr>
          <a:xfrm>
            <a:off x="612648" y="2267712"/>
            <a:ext cx="5394960" cy="1463040"/>
          </a:xfrm>
          <a:prstGeom prst="rect">
            <a:avLst/>
          </a:prstGeom>
          <a:solidFill>
            <a:srgbClr val="F1563F"/>
          </a:solidFill>
        </p:spPr>
        <p:txBody>
          <a:bodyPr wrap="square" rtlCol="0" anchor="ctr">
            <a:spAutoFit/>
          </a:bodyPr>
          <a:lstStyle/>
          <a:p>
            <a:pPr algn="ctr"/>
            <a:r>
              <a:rPr lang="en-US" sz="3000" b="1" dirty="0">
                <a:solidFill>
                  <a:schemeClr val="bg1"/>
                </a:solidFill>
                <a:latin typeface="Lato" panose="020F0502020204030203" pitchFamily="34" charset="77"/>
              </a:rPr>
              <a:t>Board’s Role</a:t>
            </a:r>
          </a:p>
        </p:txBody>
      </p:sp>
      <p:sp>
        <p:nvSpPr>
          <p:cNvPr id="5" name="TextBox 4">
            <a:extLst>
              <a:ext uri="{FF2B5EF4-FFF2-40B4-BE49-F238E27FC236}">
                <a16:creationId xmlns:a16="http://schemas.microsoft.com/office/drawing/2014/main" id="{52D6E2DC-9B3E-21EA-23B6-0B03B661AE4B}"/>
              </a:ext>
            </a:extLst>
          </p:cNvPr>
          <p:cNvSpPr txBox="1"/>
          <p:nvPr/>
        </p:nvSpPr>
        <p:spPr>
          <a:xfrm>
            <a:off x="6199632" y="2267712"/>
            <a:ext cx="5394960" cy="1463040"/>
          </a:xfrm>
          <a:prstGeom prst="rect">
            <a:avLst/>
          </a:prstGeom>
          <a:solidFill>
            <a:srgbClr val="F1563F"/>
          </a:solidFill>
        </p:spPr>
        <p:txBody>
          <a:bodyPr wrap="square" rtlCol="0" anchor="ctr">
            <a:noAutofit/>
          </a:bodyPr>
          <a:lstStyle/>
          <a:p>
            <a:pPr algn="ctr"/>
            <a:r>
              <a:rPr lang="en-US" sz="3000" b="1" dirty="0">
                <a:solidFill>
                  <a:schemeClr val="bg1"/>
                </a:solidFill>
                <a:latin typeface="Lato" panose="020F0502020204030203" pitchFamily="34" charset="77"/>
              </a:rPr>
              <a:t>Superintendent’s Role</a:t>
            </a:r>
          </a:p>
        </p:txBody>
      </p:sp>
    </p:spTree>
    <p:extLst>
      <p:ext uri="{BB962C8B-B14F-4D97-AF65-F5344CB8AC3E}">
        <p14:creationId xmlns:p14="http://schemas.microsoft.com/office/powerpoint/2010/main" val="38088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3D13AD-025A-54C3-FA44-3E99643F4BD5}"/>
              </a:ext>
            </a:extLst>
          </p:cNvPr>
          <p:cNvSpPr txBox="1"/>
          <p:nvPr/>
        </p:nvSpPr>
        <p:spPr>
          <a:xfrm>
            <a:off x="3270504" y="1643896"/>
            <a:ext cx="8616696" cy="4062651"/>
          </a:xfrm>
          <a:prstGeom prst="rect">
            <a:avLst/>
          </a:prstGeom>
          <a:noFill/>
        </p:spPr>
        <p:txBody>
          <a:bodyPr wrap="square" rtlCol="0">
            <a:spAutoFit/>
          </a:bodyPr>
          <a:lstStyle/>
          <a:p>
            <a:r>
              <a:rPr lang="en-US" sz="3000" b="1" dirty="0">
                <a:latin typeface="Lato" panose="020F0502020204030203" pitchFamily="34" charset="77"/>
              </a:rPr>
              <a:t>Leadership and Authentic Relationships</a:t>
            </a:r>
            <a:br>
              <a:rPr lang="en-US" sz="3000" dirty="0">
                <a:latin typeface="Lato" panose="020F0502020204030203" pitchFamily="34" charset="77"/>
              </a:rPr>
            </a:br>
            <a:r>
              <a:rPr lang="en-US" sz="3000" b="0" i="1" dirty="0">
                <a:latin typeface="Lato" panose="020F0502020204030203" pitchFamily="34" charset="77"/>
              </a:rPr>
              <a:t>… political, business, and religious leaders don't need our help in fooling the public. But they do need to be reminded that the road to success in politics, products, and pews is to build authentic relationships with the people they serve.</a:t>
            </a:r>
            <a:br>
              <a:rPr lang="en-US" sz="3000" b="0" dirty="0">
                <a:latin typeface="Lato" panose="020F0502020204030203" pitchFamily="34" charset="77"/>
              </a:rPr>
            </a:br>
            <a:endParaRPr lang="en-US" sz="3000" b="0" dirty="0">
              <a:latin typeface="Lato" panose="020F0502020204030203" pitchFamily="34" charset="77"/>
            </a:endParaRPr>
          </a:p>
          <a:p>
            <a:pPr algn="r"/>
            <a:r>
              <a:rPr lang="en-US" sz="1600" b="0" i="1" dirty="0">
                <a:effectLst/>
                <a:latin typeface="Lato" panose="020F0502020204030203" pitchFamily="34" charset="77"/>
              </a:rPr>
              <a:t>Applebee’s America: </a:t>
            </a:r>
          </a:p>
          <a:p>
            <a:pPr algn="r"/>
            <a:r>
              <a:rPr lang="en-US" sz="1600" b="0" i="1" dirty="0">
                <a:effectLst/>
                <a:latin typeface="Lato" panose="020F0502020204030203" pitchFamily="34" charset="77"/>
              </a:rPr>
              <a:t>How Successful Political, Business, and Religious Leaders Connect with the New American Community</a:t>
            </a:r>
            <a:br>
              <a:rPr lang="en-US" sz="1600" b="0" i="1" dirty="0">
                <a:effectLst/>
                <a:latin typeface="Lato" panose="020F0502020204030203" pitchFamily="34" charset="77"/>
              </a:rPr>
            </a:br>
            <a:r>
              <a:rPr lang="en-US" sz="1600" b="0" dirty="0">
                <a:latin typeface="Lato" panose="020F0502020204030203" pitchFamily="34" charset="77"/>
              </a:rPr>
              <a:t>Ron Fournier, Douglas B. Sosnik, and Matthew J. Dowd, 2006, </a:t>
            </a:r>
            <a:r>
              <a:rPr lang="en-US" sz="1600" dirty="0">
                <a:latin typeface="Lato" panose="020F0502020204030203" pitchFamily="34" charset="77"/>
              </a:rPr>
              <a:t>p. 218 </a:t>
            </a:r>
            <a:endParaRPr lang="en-US" sz="1600" dirty="0"/>
          </a:p>
        </p:txBody>
      </p:sp>
      <p:pic>
        <p:nvPicPr>
          <p:cNvPr id="5" name="Picture 4" descr="A book cover with an apple shaped flag&#10;&#10;AI-generated content may be incorrect.">
            <a:extLst>
              <a:ext uri="{FF2B5EF4-FFF2-40B4-BE49-F238E27FC236}">
                <a16:creationId xmlns:a16="http://schemas.microsoft.com/office/drawing/2014/main" id="{33A3D9E7-7CFE-27B2-D5B4-7EBAE67B73CD}"/>
              </a:ext>
            </a:extLst>
          </p:cNvPr>
          <p:cNvPicPr>
            <a:picLocks noChangeAspect="1"/>
          </p:cNvPicPr>
          <p:nvPr/>
        </p:nvPicPr>
        <p:blipFill>
          <a:blip r:embed="rId2"/>
          <a:stretch>
            <a:fillRect/>
          </a:stretch>
        </p:blipFill>
        <p:spPr>
          <a:xfrm>
            <a:off x="390144" y="1344168"/>
            <a:ext cx="2675385" cy="4169663"/>
          </a:xfrm>
          <a:prstGeom prst="rect">
            <a:avLst/>
          </a:prstGeom>
          <a:ln>
            <a:solidFill>
              <a:schemeClr val="accent6">
                <a:lumMod val="50000"/>
              </a:schemeClr>
            </a:solidFill>
          </a:ln>
        </p:spPr>
      </p:pic>
    </p:spTree>
    <p:extLst>
      <p:ext uri="{BB962C8B-B14F-4D97-AF65-F5344CB8AC3E}">
        <p14:creationId xmlns:p14="http://schemas.microsoft.com/office/powerpoint/2010/main" val="194902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6F90-AA9F-DC42-69DE-1EA3119D54BF}"/>
              </a:ext>
            </a:extLst>
          </p:cNvPr>
          <p:cNvSpPr>
            <a:spLocks noGrp="1"/>
          </p:cNvSpPr>
          <p:nvPr>
            <p:ph type="title" idx="4294967295"/>
          </p:nvPr>
        </p:nvSpPr>
        <p:spPr>
          <a:xfrm>
            <a:off x="612648" y="274638"/>
            <a:ext cx="11274552" cy="1143000"/>
          </a:xfrm>
        </p:spPr>
        <p:txBody>
          <a:bodyPr/>
          <a:lstStyle/>
          <a:p>
            <a:r>
              <a:rPr lang="en-US" sz="3000"/>
              <a:t>Which of the statements below best describes our board?</a:t>
            </a:r>
          </a:p>
        </p:txBody>
      </p:sp>
      <p:graphicFrame>
        <p:nvGraphicFramePr>
          <p:cNvPr id="4" name="Table 3">
            <a:extLst>
              <a:ext uri="{FF2B5EF4-FFF2-40B4-BE49-F238E27FC236}">
                <a16:creationId xmlns:a16="http://schemas.microsoft.com/office/drawing/2014/main" id="{AEFD7474-82E0-C8B4-426B-3DF9DC373BD9}"/>
              </a:ext>
            </a:extLst>
          </p:cNvPr>
          <p:cNvGraphicFramePr>
            <a:graphicFrameLocks noGrp="1"/>
          </p:cNvGraphicFramePr>
          <p:nvPr>
            <p:extLst>
              <p:ext uri="{D42A27DB-BD31-4B8C-83A1-F6EECF244321}">
                <p14:modId xmlns:p14="http://schemas.microsoft.com/office/powerpoint/2010/main" val="1746242183"/>
              </p:ext>
            </p:extLst>
          </p:nvPr>
        </p:nvGraphicFramePr>
        <p:xfrm>
          <a:off x="304800" y="1325880"/>
          <a:ext cx="11541760" cy="822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88014156"/>
                    </a:ext>
                  </a:extLst>
                </a:gridCol>
                <a:gridCol w="3657600">
                  <a:extLst>
                    <a:ext uri="{9D8B030D-6E8A-4147-A177-3AD203B41FA5}">
                      <a16:colId xmlns:a16="http://schemas.microsoft.com/office/drawing/2014/main" val="2773659727"/>
                    </a:ext>
                  </a:extLst>
                </a:gridCol>
                <a:gridCol w="2926080">
                  <a:extLst>
                    <a:ext uri="{9D8B030D-6E8A-4147-A177-3AD203B41FA5}">
                      <a16:colId xmlns:a16="http://schemas.microsoft.com/office/drawing/2014/main" val="1024652485"/>
                    </a:ext>
                  </a:extLst>
                </a:gridCol>
                <a:gridCol w="2926080">
                  <a:extLst>
                    <a:ext uri="{9D8B030D-6E8A-4147-A177-3AD203B41FA5}">
                      <a16:colId xmlns:a16="http://schemas.microsoft.com/office/drawing/2014/main" val="4164532686"/>
                    </a:ext>
                  </a:extLst>
                </a:gridCol>
              </a:tblGrid>
              <a:tr h="370840">
                <a:tc>
                  <a:txBody>
                    <a:bodyPr/>
                    <a:lstStyle/>
                    <a:p>
                      <a:endParaRPr lang="en-US"/>
                    </a:p>
                  </a:txBody>
                  <a:tcPr marL="0" marR="0">
                    <a:solidFill>
                      <a:schemeClr val="bg1"/>
                    </a:solidFill>
                  </a:tcPr>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community leaders</a:t>
                      </a:r>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managers</a:t>
                      </a:r>
                      <a:endParaRPr lang="en-US" sz="2400" b="1"/>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partisans</a:t>
                      </a:r>
                      <a:endParaRPr lang="en-US" sz="2400" b="1"/>
                    </a:p>
                  </a:txBody>
                  <a:tcPr marL="0" marR="0"/>
                </a:tc>
                <a:extLst>
                  <a:ext uri="{0D108BD9-81ED-4DB2-BD59-A6C34878D82A}">
                    <a16:rowId xmlns:a16="http://schemas.microsoft.com/office/drawing/2014/main" val="1122521089"/>
                  </a:ext>
                </a:extLst>
              </a:tr>
            </a:tbl>
          </a:graphicData>
        </a:graphic>
      </p:graphicFrame>
      <p:graphicFrame>
        <p:nvGraphicFramePr>
          <p:cNvPr id="5" name="Table 4">
            <a:extLst>
              <a:ext uri="{FF2B5EF4-FFF2-40B4-BE49-F238E27FC236}">
                <a16:creationId xmlns:a16="http://schemas.microsoft.com/office/drawing/2014/main" id="{83C8CEC4-3025-91D5-6267-E21774BC9B24}"/>
              </a:ext>
            </a:extLst>
          </p:cNvPr>
          <p:cNvGraphicFramePr>
            <a:graphicFrameLocks noGrp="1"/>
          </p:cNvGraphicFramePr>
          <p:nvPr>
            <p:extLst>
              <p:ext uri="{D42A27DB-BD31-4B8C-83A1-F6EECF244321}">
                <p14:modId xmlns:p14="http://schemas.microsoft.com/office/powerpoint/2010/main" val="2809535045"/>
              </p:ext>
            </p:extLst>
          </p:nvPr>
        </p:nvGraphicFramePr>
        <p:xfrm>
          <a:off x="301752" y="1325880"/>
          <a:ext cx="11541760" cy="3840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88014156"/>
                    </a:ext>
                  </a:extLst>
                </a:gridCol>
                <a:gridCol w="3657600">
                  <a:extLst>
                    <a:ext uri="{9D8B030D-6E8A-4147-A177-3AD203B41FA5}">
                      <a16:colId xmlns:a16="http://schemas.microsoft.com/office/drawing/2014/main" val="2773659727"/>
                    </a:ext>
                  </a:extLst>
                </a:gridCol>
                <a:gridCol w="2926080">
                  <a:extLst>
                    <a:ext uri="{9D8B030D-6E8A-4147-A177-3AD203B41FA5}">
                      <a16:colId xmlns:a16="http://schemas.microsoft.com/office/drawing/2014/main" val="1024652485"/>
                    </a:ext>
                  </a:extLst>
                </a:gridCol>
                <a:gridCol w="2926080">
                  <a:extLst>
                    <a:ext uri="{9D8B030D-6E8A-4147-A177-3AD203B41FA5}">
                      <a16:colId xmlns:a16="http://schemas.microsoft.com/office/drawing/2014/main" val="4164532686"/>
                    </a:ext>
                  </a:extLst>
                </a:gridCol>
              </a:tblGrid>
              <a:tr h="370840">
                <a:tc>
                  <a:txBody>
                    <a:bodyPr/>
                    <a:lstStyle/>
                    <a:p>
                      <a:endParaRPr lang="en-US"/>
                    </a:p>
                  </a:txBody>
                  <a:tcPr marL="0" marR="0">
                    <a:solidFill>
                      <a:schemeClr val="bg1"/>
                    </a:solidFill>
                  </a:tcPr>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community leaders</a:t>
                      </a:r>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managers</a:t>
                      </a:r>
                      <a:endParaRPr lang="en-US" sz="2400" b="1"/>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partisans</a:t>
                      </a:r>
                      <a:endParaRPr lang="en-US" sz="2400" b="1"/>
                    </a:p>
                  </a:txBody>
                  <a:tcPr marL="0" marR="0"/>
                </a:tc>
                <a:extLst>
                  <a:ext uri="{0D108BD9-81ED-4DB2-BD59-A6C34878D82A}">
                    <a16:rowId xmlns:a16="http://schemas.microsoft.com/office/drawing/2014/main" val="1122521089"/>
                  </a:ext>
                </a:extLst>
              </a:tr>
              <a:tr h="370840">
                <a:tc>
                  <a:txBody>
                    <a:bodyPr/>
                    <a:lstStyle/>
                    <a:p>
                      <a:pPr algn="ctr"/>
                      <a:r>
                        <a:rPr lang="en-US" sz="2400" b="1" i="0">
                          <a:latin typeface="Lato" panose="020F0502020204030203" pitchFamily="34" charset="77"/>
                        </a:rPr>
                        <a:t>Leadership</a:t>
                      </a:r>
                    </a:p>
                  </a:txBody>
                  <a:tcPr marL="45720" marR="45720" anchor="ctr"/>
                </a:tc>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2400" b="0" i="0">
                          <a:effectLst/>
                          <a:latin typeface="Lato" panose="020F0502020204030203" pitchFamily="34" charset="77"/>
                        </a:rPr>
                        <a:t>sets and articulates the direction of the school district and consistently behaves in ways that provide leadership to the school district and to the community.</a:t>
                      </a:r>
                    </a:p>
                  </a:txBody>
                  <a:tcPr marL="45720" marR="45720" anchor="ctr"/>
                </a:tc>
                <a:tc>
                  <a:txBody>
                    <a:bodyPr/>
                    <a:lstStyle/>
                    <a:p>
                      <a:pPr algn="ctr">
                        <a:buNone/>
                      </a:pPr>
                      <a:r>
                        <a:rPr lang="en-US" sz="2400" b="0" i="0">
                          <a:effectLst/>
                          <a:latin typeface="Lato" panose="020F0502020204030203" pitchFamily="34" charset="77"/>
                        </a:rPr>
                        <a:t>gives priority to compliance with state and national mandates and accepts these as statements of its primary source of direction.</a:t>
                      </a:r>
                      <a:endParaRPr lang="en-US" sz="2400" b="0" i="0">
                        <a:latin typeface="Lato" panose="020F0502020204030203" pitchFamily="34" charset="77"/>
                      </a:endParaRP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becomes a forum for</a:t>
                      </a:r>
                    </a:p>
                    <a:p>
                      <a:pPr algn="ctr"/>
                      <a:r>
                        <a:rPr lang="en-US" sz="2400" b="0" i="0" kern="1200">
                          <a:solidFill>
                            <a:schemeClr val="dk1"/>
                          </a:solidFill>
                          <a:effectLst/>
                          <a:latin typeface="Lato" panose="020F0502020204030203" pitchFamily="34" charset="77"/>
                          <a:ea typeface="+mn-ea"/>
                          <a:cs typeface="+mn-cs"/>
                        </a:rPr>
                        <a:t>individual board members to advocate for agendas of special interest groups or factions.</a:t>
                      </a:r>
                    </a:p>
                  </a:txBody>
                  <a:tcPr marL="45720" marR="45720" anchor="ctr"/>
                </a:tc>
                <a:extLst>
                  <a:ext uri="{0D108BD9-81ED-4DB2-BD59-A6C34878D82A}">
                    <a16:rowId xmlns:a16="http://schemas.microsoft.com/office/drawing/2014/main" val="2024994663"/>
                  </a:ext>
                </a:extLst>
              </a:tr>
            </a:tbl>
          </a:graphicData>
        </a:graphic>
      </p:graphicFrame>
      <p:graphicFrame>
        <p:nvGraphicFramePr>
          <p:cNvPr id="9" name="Table 8">
            <a:extLst>
              <a:ext uri="{FF2B5EF4-FFF2-40B4-BE49-F238E27FC236}">
                <a16:creationId xmlns:a16="http://schemas.microsoft.com/office/drawing/2014/main" id="{D6CB9EE2-0D4C-3ACA-3779-7E8ECD56C6CD}"/>
              </a:ext>
            </a:extLst>
          </p:cNvPr>
          <p:cNvGraphicFramePr>
            <a:graphicFrameLocks noGrp="1"/>
          </p:cNvGraphicFramePr>
          <p:nvPr>
            <p:extLst>
              <p:ext uri="{D42A27DB-BD31-4B8C-83A1-F6EECF244321}">
                <p14:modId xmlns:p14="http://schemas.microsoft.com/office/powerpoint/2010/main" val="2725239315"/>
              </p:ext>
            </p:extLst>
          </p:nvPr>
        </p:nvGraphicFramePr>
        <p:xfrm>
          <a:off x="301752" y="1325880"/>
          <a:ext cx="11541760" cy="382219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88014156"/>
                    </a:ext>
                  </a:extLst>
                </a:gridCol>
                <a:gridCol w="3657600">
                  <a:extLst>
                    <a:ext uri="{9D8B030D-6E8A-4147-A177-3AD203B41FA5}">
                      <a16:colId xmlns:a16="http://schemas.microsoft.com/office/drawing/2014/main" val="2773659727"/>
                    </a:ext>
                  </a:extLst>
                </a:gridCol>
                <a:gridCol w="2926080">
                  <a:extLst>
                    <a:ext uri="{9D8B030D-6E8A-4147-A177-3AD203B41FA5}">
                      <a16:colId xmlns:a16="http://schemas.microsoft.com/office/drawing/2014/main" val="1024652485"/>
                    </a:ext>
                  </a:extLst>
                </a:gridCol>
                <a:gridCol w="2926080">
                  <a:extLst>
                    <a:ext uri="{9D8B030D-6E8A-4147-A177-3AD203B41FA5}">
                      <a16:colId xmlns:a16="http://schemas.microsoft.com/office/drawing/2014/main" val="4164532686"/>
                    </a:ext>
                  </a:extLst>
                </a:gridCol>
              </a:tblGrid>
              <a:tr h="849376">
                <a:tc>
                  <a:txBody>
                    <a:bodyPr/>
                    <a:lstStyle/>
                    <a:p>
                      <a:endParaRPr lang="en-US"/>
                    </a:p>
                  </a:txBody>
                  <a:tcPr marL="0" marR="0">
                    <a:solidFill>
                      <a:schemeClr val="bg1"/>
                    </a:solidFill>
                  </a:tcPr>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community leaders</a:t>
                      </a:r>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managers</a:t>
                      </a:r>
                      <a:endParaRPr lang="en-US" sz="2400" b="1"/>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partisans</a:t>
                      </a:r>
                      <a:endParaRPr lang="en-US" sz="2400" b="1"/>
                    </a:p>
                  </a:txBody>
                  <a:tcPr marL="0" marR="0"/>
                </a:tc>
                <a:extLst>
                  <a:ext uri="{0D108BD9-81ED-4DB2-BD59-A6C34878D82A}">
                    <a16:rowId xmlns:a16="http://schemas.microsoft.com/office/drawing/2014/main" val="1122521089"/>
                  </a:ext>
                </a:extLst>
              </a:tr>
              <a:tr h="613439">
                <a:tc>
                  <a:txBody>
                    <a:bodyPr/>
                    <a:lstStyle/>
                    <a:p>
                      <a:pPr algn="ctr"/>
                      <a:r>
                        <a:rPr lang="en-US" sz="1100" b="1" i="0">
                          <a:latin typeface="Lato" panose="020F0502020204030203" pitchFamily="34" charset="77"/>
                        </a:rPr>
                        <a:t>Leadership</a:t>
                      </a:r>
                    </a:p>
                  </a:txBody>
                  <a:tcPr marL="45720" marR="45720" anchor="ctr"/>
                </a:tc>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1100" b="0" i="0">
                          <a:effectLst/>
                          <a:latin typeface="Lato" panose="020F0502020204030203" pitchFamily="34" charset="77"/>
                        </a:rPr>
                        <a:t>sets and articulates the direction of the school district and consistently behaves in ways that provide leadership to the school district and to the community.</a:t>
                      </a:r>
                    </a:p>
                  </a:txBody>
                  <a:tcPr marL="45720" marR="45720" anchor="ctr"/>
                </a:tc>
                <a:tc>
                  <a:txBody>
                    <a:bodyPr/>
                    <a:lstStyle/>
                    <a:p>
                      <a:pPr algn="ctr">
                        <a:buNone/>
                      </a:pPr>
                      <a:r>
                        <a:rPr lang="en-US" sz="1100" b="0" i="0">
                          <a:effectLst/>
                          <a:latin typeface="Lato" panose="020F0502020204030203" pitchFamily="34" charset="77"/>
                        </a:rPr>
                        <a:t>gives priority to compliance with state and national mandates and accepts these as statements of its primary source of direction.</a:t>
                      </a:r>
                      <a:endParaRPr lang="en-US" sz="1100" b="0" i="0">
                        <a:latin typeface="Lato" panose="020F0502020204030203" pitchFamily="34" charset="77"/>
                      </a:endParaRP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becomes a forum for</a:t>
                      </a:r>
                    </a:p>
                    <a:p>
                      <a:pPr algn="ctr"/>
                      <a:r>
                        <a:rPr lang="en-US" sz="1100" b="0" i="0" kern="1200">
                          <a:solidFill>
                            <a:schemeClr val="dk1"/>
                          </a:solidFill>
                          <a:effectLst/>
                          <a:latin typeface="Lato" panose="020F0502020204030203" pitchFamily="34" charset="77"/>
                          <a:ea typeface="+mn-ea"/>
                          <a:cs typeface="+mn-cs"/>
                        </a:rPr>
                        <a:t>individual board members to advocate for agendas of special interest groups or factions.</a:t>
                      </a:r>
                    </a:p>
                  </a:txBody>
                  <a:tcPr marL="45720" marR="45720" anchor="ctr"/>
                </a:tc>
                <a:extLst>
                  <a:ext uri="{0D108BD9-81ED-4DB2-BD59-A6C34878D82A}">
                    <a16:rowId xmlns:a16="http://schemas.microsoft.com/office/drawing/2014/main" val="2024994663"/>
                  </a:ext>
                </a:extLst>
              </a:tr>
              <a:tr h="2359377">
                <a:tc>
                  <a:txBody>
                    <a:bodyPr/>
                    <a:lstStyle/>
                    <a:p>
                      <a:pPr algn="ctr"/>
                      <a:r>
                        <a:rPr lang="en-US" sz="2400" b="1" i="0">
                          <a:latin typeface="Lato" panose="020F0502020204030203" pitchFamily="34" charset="77"/>
                        </a:rPr>
                        <a:t>Core Business</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is focused on making</a:t>
                      </a:r>
                    </a:p>
                    <a:p>
                      <a:pPr algn="ctr"/>
                      <a:r>
                        <a:rPr lang="en-US" sz="2400" b="0" i="0" kern="1200">
                          <a:solidFill>
                            <a:schemeClr val="dk1"/>
                          </a:solidFill>
                          <a:effectLst/>
                          <a:latin typeface="Lato" panose="020F0502020204030203" pitchFamily="34" charset="77"/>
                          <a:ea typeface="+mn-ea"/>
                          <a:cs typeface="+mn-cs"/>
                        </a:rPr>
                        <a:t>proactive contributions to the core business of the school district.</a:t>
                      </a:r>
                    </a:p>
                  </a:txBody>
                  <a:tcPr marL="45720" marR="45720" anchor="ctr"/>
                </a:tc>
                <a:tc>
                  <a:txBody>
                    <a:bodyPr/>
                    <a:lstStyle/>
                    <a:p>
                      <a:pPr algn="ctr"/>
                      <a:r>
                        <a:rPr lang="en-US" sz="2400" b="0" i="0">
                          <a:latin typeface="Lato" panose="020F0502020204030203" pitchFamily="34" charset="77"/>
                        </a:rPr>
                        <a:t>i</a:t>
                      </a:r>
                      <a:r>
                        <a:rPr lang="en-US" sz="2400" b="0" i="0" kern="1200">
                          <a:solidFill>
                            <a:schemeClr val="dk1"/>
                          </a:solidFill>
                          <a:effectLst/>
                          <a:latin typeface="Lato" panose="020F0502020204030203" pitchFamily="34" charset="77"/>
                          <a:ea typeface="+mn-ea"/>
                          <a:cs typeface="+mn-cs"/>
                        </a:rPr>
                        <a:t>s focused on monitoring to ensure that programs and projects are implemented.</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is focused on exercising direct control over programs and the people who manage them.</a:t>
                      </a:r>
                    </a:p>
                  </a:txBody>
                  <a:tcPr marL="45720" marR="45720" anchor="ctr"/>
                </a:tc>
                <a:extLst>
                  <a:ext uri="{0D108BD9-81ED-4DB2-BD59-A6C34878D82A}">
                    <a16:rowId xmlns:a16="http://schemas.microsoft.com/office/drawing/2014/main" val="2327873893"/>
                  </a:ext>
                </a:extLst>
              </a:tr>
            </a:tbl>
          </a:graphicData>
        </a:graphic>
      </p:graphicFrame>
      <p:graphicFrame>
        <p:nvGraphicFramePr>
          <p:cNvPr id="6" name="Table 5">
            <a:extLst>
              <a:ext uri="{FF2B5EF4-FFF2-40B4-BE49-F238E27FC236}">
                <a16:creationId xmlns:a16="http://schemas.microsoft.com/office/drawing/2014/main" id="{CFF03EA8-EC52-115F-953B-025F6136F81E}"/>
              </a:ext>
            </a:extLst>
          </p:cNvPr>
          <p:cNvGraphicFramePr>
            <a:graphicFrameLocks noGrp="1"/>
          </p:cNvGraphicFramePr>
          <p:nvPr>
            <p:extLst>
              <p:ext uri="{D42A27DB-BD31-4B8C-83A1-F6EECF244321}">
                <p14:modId xmlns:p14="http://schemas.microsoft.com/office/powerpoint/2010/main" val="2532710465"/>
              </p:ext>
            </p:extLst>
          </p:nvPr>
        </p:nvGraphicFramePr>
        <p:xfrm>
          <a:off x="301752" y="1325880"/>
          <a:ext cx="11541760" cy="466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88014156"/>
                    </a:ext>
                  </a:extLst>
                </a:gridCol>
                <a:gridCol w="3657600">
                  <a:extLst>
                    <a:ext uri="{9D8B030D-6E8A-4147-A177-3AD203B41FA5}">
                      <a16:colId xmlns:a16="http://schemas.microsoft.com/office/drawing/2014/main" val="2773659727"/>
                    </a:ext>
                  </a:extLst>
                </a:gridCol>
                <a:gridCol w="2926080">
                  <a:extLst>
                    <a:ext uri="{9D8B030D-6E8A-4147-A177-3AD203B41FA5}">
                      <a16:colId xmlns:a16="http://schemas.microsoft.com/office/drawing/2014/main" val="1024652485"/>
                    </a:ext>
                  </a:extLst>
                </a:gridCol>
                <a:gridCol w="2926080">
                  <a:extLst>
                    <a:ext uri="{9D8B030D-6E8A-4147-A177-3AD203B41FA5}">
                      <a16:colId xmlns:a16="http://schemas.microsoft.com/office/drawing/2014/main" val="4164532686"/>
                    </a:ext>
                  </a:extLst>
                </a:gridCol>
              </a:tblGrid>
              <a:tr h="370840">
                <a:tc>
                  <a:txBody>
                    <a:bodyPr/>
                    <a:lstStyle/>
                    <a:p>
                      <a:endParaRPr lang="en-US"/>
                    </a:p>
                  </a:txBody>
                  <a:tcPr marL="0" marR="0">
                    <a:solidFill>
                      <a:schemeClr val="bg1"/>
                    </a:solidFill>
                  </a:tcPr>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community leaders</a:t>
                      </a:r>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managers</a:t>
                      </a:r>
                      <a:endParaRPr lang="en-US" sz="2400" b="1"/>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partisans</a:t>
                      </a:r>
                      <a:endParaRPr lang="en-US" sz="2400" b="1"/>
                    </a:p>
                  </a:txBody>
                  <a:tcPr marL="0" marR="0"/>
                </a:tc>
                <a:extLst>
                  <a:ext uri="{0D108BD9-81ED-4DB2-BD59-A6C34878D82A}">
                    <a16:rowId xmlns:a16="http://schemas.microsoft.com/office/drawing/2014/main" val="1122521089"/>
                  </a:ext>
                </a:extLst>
              </a:tr>
              <a:tr h="370840">
                <a:tc>
                  <a:txBody>
                    <a:bodyPr/>
                    <a:lstStyle/>
                    <a:p>
                      <a:pPr algn="ctr"/>
                      <a:r>
                        <a:rPr lang="en-US" sz="1100" b="1" i="0">
                          <a:latin typeface="Lato" panose="020F0502020204030203" pitchFamily="34" charset="77"/>
                        </a:rPr>
                        <a:t>Leadership</a:t>
                      </a:r>
                    </a:p>
                  </a:txBody>
                  <a:tcPr marL="45720" marR="45720" anchor="ctr"/>
                </a:tc>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1100" b="0" i="0">
                          <a:effectLst/>
                          <a:latin typeface="Lato" panose="020F0502020204030203" pitchFamily="34" charset="77"/>
                        </a:rPr>
                        <a:t>sets and articulates the direction of the school district and consistently behaves in ways that provide leadership to the school district and to the community.</a:t>
                      </a:r>
                    </a:p>
                  </a:txBody>
                  <a:tcPr marL="45720" marR="45720" anchor="ctr"/>
                </a:tc>
                <a:tc>
                  <a:txBody>
                    <a:bodyPr/>
                    <a:lstStyle/>
                    <a:p>
                      <a:pPr algn="ctr">
                        <a:buNone/>
                      </a:pPr>
                      <a:r>
                        <a:rPr lang="en-US" sz="1100" b="0" i="0">
                          <a:effectLst/>
                          <a:latin typeface="Lato" panose="020F0502020204030203" pitchFamily="34" charset="77"/>
                        </a:rPr>
                        <a:t>gives priority to compliance with state and national mandates and accepts these as statements of its primary source of direction.</a:t>
                      </a:r>
                      <a:endParaRPr lang="en-US" sz="1100" b="0" i="0">
                        <a:latin typeface="Lato" panose="020F0502020204030203" pitchFamily="34" charset="77"/>
                      </a:endParaRP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becomes a forum for</a:t>
                      </a:r>
                    </a:p>
                    <a:p>
                      <a:pPr algn="ctr"/>
                      <a:r>
                        <a:rPr lang="en-US" sz="1100" b="0" i="0" kern="1200">
                          <a:solidFill>
                            <a:schemeClr val="dk1"/>
                          </a:solidFill>
                          <a:effectLst/>
                          <a:latin typeface="Lato" panose="020F0502020204030203" pitchFamily="34" charset="77"/>
                          <a:ea typeface="+mn-ea"/>
                          <a:cs typeface="+mn-cs"/>
                        </a:rPr>
                        <a:t>individual board members to advocate for agendas of special interest groups or factions.</a:t>
                      </a:r>
                    </a:p>
                  </a:txBody>
                  <a:tcPr marL="45720" marR="45720" anchor="ctr"/>
                </a:tc>
                <a:extLst>
                  <a:ext uri="{0D108BD9-81ED-4DB2-BD59-A6C34878D82A}">
                    <a16:rowId xmlns:a16="http://schemas.microsoft.com/office/drawing/2014/main" val="2024994663"/>
                  </a:ext>
                </a:extLst>
              </a:tr>
              <a:tr h="370840">
                <a:tc>
                  <a:txBody>
                    <a:bodyPr/>
                    <a:lstStyle/>
                    <a:p>
                      <a:pPr algn="ctr"/>
                      <a:r>
                        <a:rPr lang="en-US" sz="1100" b="1" i="0">
                          <a:latin typeface="Lato" panose="020F0502020204030203" pitchFamily="34" charset="77"/>
                        </a:rPr>
                        <a:t>Core Business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is focused on making</a:t>
                      </a:r>
                    </a:p>
                    <a:p>
                      <a:pPr algn="ctr"/>
                      <a:r>
                        <a:rPr lang="en-US" sz="1100" b="0" i="0" kern="1200">
                          <a:solidFill>
                            <a:schemeClr val="dk1"/>
                          </a:solidFill>
                          <a:effectLst/>
                          <a:latin typeface="Lato" panose="020F0502020204030203" pitchFamily="34" charset="77"/>
                          <a:ea typeface="+mn-ea"/>
                          <a:cs typeface="+mn-cs"/>
                        </a:rPr>
                        <a:t>proactive contributions to the core business of the school district.</a:t>
                      </a:r>
                    </a:p>
                  </a:txBody>
                  <a:tcPr marL="45720" marR="45720" anchor="ctr"/>
                </a:tc>
                <a:tc>
                  <a:txBody>
                    <a:bodyPr/>
                    <a:lstStyle/>
                    <a:p>
                      <a:pPr algn="ctr"/>
                      <a:r>
                        <a:rPr lang="en-US" sz="1100" b="0" i="0">
                          <a:latin typeface="Lato" panose="020F0502020204030203" pitchFamily="34" charset="77"/>
                        </a:rPr>
                        <a:t>i</a:t>
                      </a:r>
                      <a:r>
                        <a:rPr lang="en-US" sz="1100" b="0" i="0" kern="1200">
                          <a:solidFill>
                            <a:schemeClr val="dk1"/>
                          </a:solidFill>
                          <a:effectLst/>
                          <a:latin typeface="Lato" panose="020F0502020204030203" pitchFamily="34" charset="77"/>
                          <a:ea typeface="+mn-ea"/>
                          <a:cs typeface="+mn-cs"/>
                        </a:rPr>
                        <a:t>s focused on monitoring to ensure that programs and projects are implemented.</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is focused on exercising direct control over programs and the people who manage them.</a:t>
                      </a:r>
                    </a:p>
                  </a:txBody>
                  <a:tcPr marL="45720" marR="45720" anchor="ctr"/>
                </a:tc>
                <a:extLst>
                  <a:ext uri="{0D108BD9-81ED-4DB2-BD59-A6C34878D82A}">
                    <a16:rowId xmlns:a16="http://schemas.microsoft.com/office/drawing/2014/main" val="3771358802"/>
                  </a:ext>
                </a:extLst>
              </a:tr>
              <a:tr h="370840">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2100" b="1" i="0">
                          <a:latin typeface="Lato" panose="020F0502020204030203" pitchFamily="34" charset="77"/>
                        </a:rPr>
                        <a:t>Responsiveness</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develops policies that ensure the district is responsive to the needs of parents and students and accountable to all taxpayers in the community.</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develops policies needed to comply with state or federal regulations.</a:t>
                      </a:r>
                    </a:p>
                    <a:p>
                      <a:pPr algn="ctr"/>
                      <a:endParaRPr lang="en-US" sz="2400" b="0" i="0">
                        <a:latin typeface="Lato" panose="020F0502020204030203" pitchFamily="34" charset="77"/>
                      </a:endParaRP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develops policies that reflect individual agendas of board members.</a:t>
                      </a:r>
                    </a:p>
                    <a:p>
                      <a:pPr algn="ctr"/>
                      <a:endParaRPr lang="en-US" sz="2400" b="0" i="0">
                        <a:latin typeface="Lato" panose="020F0502020204030203" pitchFamily="34" charset="77"/>
                      </a:endParaRPr>
                    </a:p>
                  </a:txBody>
                  <a:tcPr marL="45720" marR="45720" anchor="ctr"/>
                </a:tc>
                <a:extLst>
                  <a:ext uri="{0D108BD9-81ED-4DB2-BD59-A6C34878D82A}">
                    <a16:rowId xmlns:a16="http://schemas.microsoft.com/office/drawing/2014/main" val="1176778511"/>
                  </a:ext>
                </a:extLst>
              </a:tr>
            </a:tbl>
          </a:graphicData>
        </a:graphic>
      </p:graphicFrame>
      <p:graphicFrame>
        <p:nvGraphicFramePr>
          <p:cNvPr id="8" name="Table 7">
            <a:extLst>
              <a:ext uri="{FF2B5EF4-FFF2-40B4-BE49-F238E27FC236}">
                <a16:creationId xmlns:a16="http://schemas.microsoft.com/office/drawing/2014/main" id="{DAD7F23A-897E-4100-B284-A43D09A5B4CD}"/>
              </a:ext>
            </a:extLst>
          </p:cNvPr>
          <p:cNvGraphicFramePr>
            <a:graphicFrameLocks noGrp="1"/>
          </p:cNvGraphicFramePr>
          <p:nvPr>
            <p:extLst>
              <p:ext uri="{D42A27DB-BD31-4B8C-83A1-F6EECF244321}">
                <p14:modId xmlns:p14="http://schemas.microsoft.com/office/powerpoint/2010/main" val="1427090451"/>
              </p:ext>
            </p:extLst>
          </p:nvPr>
        </p:nvGraphicFramePr>
        <p:xfrm>
          <a:off x="301752" y="1325880"/>
          <a:ext cx="11541760" cy="5257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88014156"/>
                    </a:ext>
                  </a:extLst>
                </a:gridCol>
                <a:gridCol w="3657600">
                  <a:extLst>
                    <a:ext uri="{9D8B030D-6E8A-4147-A177-3AD203B41FA5}">
                      <a16:colId xmlns:a16="http://schemas.microsoft.com/office/drawing/2014/main" val="2773659727"/>
                    </a:ext>
                  </a:extLst>
                </a:gridCol>
                <a:gridCol w="2926080">
                  <a:extLst>
                    <a:ext uri="{9D8B030D-6E8A-4147-A177-3AD203B41FA5}">
                      <a16:colId xmlns:a16="http://schemas.microsoft.com/office/drawing/2014/main" val="1024652485"/>
                    </a:ext>
                  </a:extLst>
                </a:gridCol>
                <a:gridCol w="2926080">
                  <a:extLst>
                    <a:ext uri="{9D8B030D-6E8A-4147-A177-3AD203B41FA5}">
                      <a16:colId xmlns:a16="http://schemas.microsoft.com/office/drawing/2014/main" val="4164532686"/>
                    </a:ext>
                  </a:extLst>
                </a:gridCol>
              </a:tblGrid>
              <a:tr h="370840">
                <a:tc>
                  <a:txBody>
                    <a:bodyPr/>
                    <a:lstStyle/>
                    <a:p>
                      <a:endParaRPr lang="en-US"/>
                    </a:p>
                  </a:txBody>
                  <a:tcPr marL="0" marR="0">
                    <a:noFill/>
                  </a:tcPr>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community leaders</a:t>
                      </a:r>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managers</a:t>
                      </a:r>
                      <a:endParaRPr lang="en-US" sz="2400" b="1"/>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partisans</a:t>
                      </a:r>
                      <a:endParaRPr lang="en-US" sz="2400" b="1"/>
                    </a:p>
                  </a:txBody>
                  <a:tcPr marL="0" marR="0"/>
                </a:tc>
                <a:extLst>
                  <a:ext uri="{0D108BD9-81ED-4DB2-BD59-A6C34878D82A}">
                    <a16:rowId xmlns:a16="http://schemas.microsoft.com/office/drawing/2014/main" val="1122521089"/>
                  </a:ext>
                </a:extLst>
              </a:tr>
              <a:tr h="370840">
                <a:tc>
                  <a:txBody>
                    <a:bodyPr/>
                    <a:lstStyle/>
                    <a:p>
                      <a:pPr algn="ctr"/>
                      <a:r>
                        <a:rPr lang="en-US" sz="1100" b="1" i="0">
                          <a:latin typeface="Lato" panose="020F0502020204030203" pitchFamily="34" charset="77"/>
                        </a:rPr>
                        <a:t>Leadership</a:t>
                      </a:r>
                    </a:p>
                  </a:txBody>
                  <a:tcPr marL="45720" marR="45720" anchor="ctr"/>
                </a:tc>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1100" b="0" i="0">
                          <a:effectLst/>
                          <a:latin typeface="Lato" panose="020F0502020204030203" pitchFamily="34" charset="77"/>
                        </a:rPr>
                        <a:t>sets and articulates the direction of the school district and consistently behaves in ways that provide leadership to the school district and to the community.</a:t>
                      </a:r>
                    </a:p>
                  </a:txBody>
                  <a:tcPr marL="45720" marR="45720" anchor="ctr"/>
                </a:tc>
                <a:tc>
                  <a:txBody>
                    <a:bodyPr/>
                    <a:lstStyle/>
                    <a:p>
                      <a:pPr algn="ctr">
                        <a:buNone/>
                      </a:pPr>
                      <a:r>
                        <a:rPr lang="en-US" sz="1100" b="0" i="0">
                          <a:effectLst/>
                          <a:latin typeface="Lato" panose="020F0502020204030203" pitchFamily="34" charset="77"/>
                        </a:rPr>
                        <a:t>gives priority to compliance with state and national mandates and accepts these as statements of its primary source of direction.</a:t>
                      </a:r>
                      <a:endParaRPr lang="en-US" sz="1100" b="0" i="0">
                        <a:latin typeface="Lato" panose="020F0502020204030203" pitchFamily="34" charset="77"/>
                      </a:endParaRP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becomes a forum for</a:t>
                      </a:r>
                    </a:p>
                    <a:p>
                      <a:pPr algn="ctr"/>
                      <a:r>
                        <a:rPr lang="en-US" sz="1100" b="0" i="0" kern="1200">
                          <a:solidFill>
                            <a:schemeClr val="dk1"/>
                          </a:solidFill>
                          <a:effectLst/>
                          <a:latin typeface="Lato" panose="020F0502020204030203" pitchFamily="34" charset="77"/>
                          <a:ea typeface="+mn-ea"/>
                          <a:cs typeface="+mn-cs"/>
                        </a:rPr>
                        <a:t>individual board members to advocate for agendas of special interest groups or factions.</a:t>
                      </a:r>
                    </a:p>
                  </a:txBody>
                  <a:tcPr marL="45720" marR="45720" anchor="ctr"/>
                </a:tc>
                <a:extLst>
                  <a:ext uri="{0D108BD9-81ED-4DB2-BD59-A6C34878D82A}">
                    <a16:rowId xmlns:a16="http://schemas.microsoft.com/office/drawing/2014/main" val="2024994663"/>
                  </a:ext>
                </a:extLst>
              </a:tr>
              <a:tr h="370840">
                <a:tc>
                  <a:txBody>
                    <a:bodyPr/>
                    <a:lstStyle/>
                    <a:p>
                      <a:pPr algn="ctr"/>
                      <a:r>
                        <a:rPr lang="en-US" sz="1100" b="1" i="0">
                          <a:latin typeface="Lato" panose="020F0502020204030203" pitchFamily="34" charset="77"/>
                        </a:rPr>
                        <a:t>Core Business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is focused on making</a:t>
                      </a:r>
                    </a:p>
                    <a:p>
                      <a:pPr algn="ctr"/>
                      <a:r>
                        <a:rPr lang="en-US" sz="1100" b="0" i="0" kern="1200">
                          <a:solidFill>
                            <a:schemeClr val="dk1"/>
                          </a:solidFill>
                          <a:effectLst/>
                          <a:latin typeface="Lato" panose="020F0502020204030203" pitchFamily="34" charset="77"/>
                          <a:ea typeface="+mn-ea"/>
                          <a:cs typeface="+mn-cs"/>
                        </a:rPr>
                        <a:t>proactive contributions to the core business of the school district.</a:t>
                      </a:r>
                    </a:p>
                  </a:txBody>
                  <a:tcPr marL="45720" marR="45720" anchor="ctr"/>
                </a:tc>
                <a:tc>
                  <a:txBody>
                    <a:bodyPr/>
                    <a:lstStyle/>
                    <a:p>
                      <a:pPr algn="ctr"/>
                      <a:r>
                        <a:rPr lang="en-US" sz="1100" b="0" i="0">
                          <a:latin typeface="Lato" panose="020F0502020204030203" pitchFamily="34" charset="77"/>
                        </a:rPr>
                        <a:t>i</a:t>
                      </a:r>
                      <a:r>
                        <a:rPr lang="en-US" sz="1100" b="0" i="0" kern="1200">
                          <a:solidFill>
                            <a:schemeClr val="dk1"/>
                          </a:solidFill>
                          <a:effectLst/>
                          <a:latin typeface="Lato" panose="020F0502020204030203" pitchFamily="34" charset="77"/>
                          <a:ea typeface="+mn-ea"/>
                          <a:cs typeface="+mn-cs"/>
                        </a:rPr>
                        <a:t>s focused on monitoring to ensure that programs and projects are implemented.</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is focused on exercising direct control over programs and the people who manage them.</a:t>
                      </a:r>
                    </a:p>
                  </a:txBody>
                  <a:tcPr marL="45720" marR="45720" anchor="ctr"/>
                </a:tc>
                <a:extLst>
                  <a:ext uri="{0D108BD9-81ED-4DB2-BD59-A6C34878D82A}">
                    <a16:rowId xmlns:a16="http://schemas.microsoft.com/office/drawing/2014/main" val="877953671"/>
                  </a:ext>
                </a:extLst>
              </a:tr>
              <a:tr h="370840">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1100" b="1" i="0">
                          <a:latin typeface="Lato" panose="020F0502020204030203" pitchFamily="34" charset="77"/>
                        </a:rPr>
                        <a:t>Responsiveness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develops policies that ensure the district is responsive to the needs of parents and students and accountable to all taxpayers in the community.</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develops policies needed to comply with state or federal regulations.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develops policies that reflect individual agendas of board members.</a:t>
                      </a:r>
                    </a:p>
                  </a:txBody>
                  <a:tcPr marL="45720" marR="45720" anchor="ctr"/>
                </a:tc>
                <a:extLst>
                  <a:ext uri="{0D108BD9-81ED-4DB2-BD59-A6C34878D82A}">
                    <a16:rowId xmlns:a16="http://schemas.microsoft.com/office/drawing/2014/main" val="1176778511"/>
                  </a:ext>
                </a:extLst>
              </a:tr>
              <a:tr h="370840">
                <a:tc>
                  <a:txBody>
                    <a:bodyPr/>
                    <a:lstStyle/>
                    <a:p>
                      <a:pPr algn="ctr"/>
                      <a:r>
                        <a:rPr lang="en-US" sz="2400" b="1" i="0">
                          <a:latin typeface="Lato" panose="020F0502020204030203" pitchFamily="34" charset="77"/>
                        </a:rPr>
                        <a:t>Advocacy</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views itself as a leading</a:t>
                      </a:r>
                    </a:p>
                    <a:p>
                      <a:pPr algn="ctr"/>
                      <a:r>
                        <a:rPr lang="en-US" sz="2400" b="0" i="0" kern="1200">
                          <a:solidFill>
                            <a:schemeClr val="dk1"/>
                          </a:solidFill>
                          <a:effectLst/>
                          <a:latin typeface="Lato" panose="020F0502020204030203" pitchFamily="34" charset="77"/>
                          <a:ea typeface="+mn-ea"/>
                          <a:cs typeface="+mn-cs"/>
                        </a:rPr>
                        <a:t>advocate for youth in the</a:t>
                      </a:r>
                    </a:p>
                    <a:p>
                      <a:pPr algn="ctr"/>
                      <a:r>
                        <a:rPr lang="en-US" sz="2400" b="0" i="0" kern="1200">
                          <a:solidFill>
                            <a:schemeClr val="dk1"/>
                          </a:solidFill>
                          <a:effectLst/>
                          <a:latin typeface="Lato" panose="020F0502020204030203" pitchFamily="34" charset="77"/>
                          <a:ea typeface="+mn-ea"/>
                          <a:cs typeface="+mn-cs"/>
                        </a:rPr>
                        <a:t>community.</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views itself as a leading advocate for externally mandated programs and compliance concerns.</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advances various special interests and views itself as a vehicle for advancing and advocating the views of special interests.</a:t>
                      </a:r>
                    </a:p>
                  </a:txBody>
                  <a:tcPr marL="45720" marR="45720" anchor="ctr"/>
                </a:tc>
                <a:extLst>
                  <a:ext uri="{0D108BD9-81ED-4DB2-BD59-A6C34878D82A}">
                    <a16:rowId xmlns:a16="http://schemas.microsoft.com/office/drawing/2014/main" val="3499026441"/>
                  </a:ext>
                </a:extLst>
              </a:tr>
            </a:tbl>
          </a:graphicData>
        </a:graphic>
      </p:graphicFrame>
      <p:graphicFrame>
        <p:nvGraphicFramePr>
          <p:cNvPr id="7" name="Table 6">
            <a:extLst>
              <a:ext uri="{FF2B5EF4-FFF2-40B4-BE49-F238E27FC236}">
                <a16:creationId xmlns:a16="http://schemas.microsoft.com/office/drawing/2014/main" id="{7E061572-A163-89E7-5723-5037107AF983}"/>
              </a:ext>
            </a:extLst>
          </p:cNvPr>
          <p:cNvGraphicFramePr>
            <a:graphicFrameLocks noGrp="1"/>
          </p:cNvGraphicFramePr>
          <p:nvPr>
            <p:extLst>
              <p:ext uri="{D42A27DB-BD31-4B8C-83A1-F6EECF244321}">
                <p14:modId xmlns:p14="http://schemas.microsoft.com/office/powerpoint/2010/main" val="281843401"/>
              </p:ext>
            </p:extLst>
          </p:nvPr>
        </p:nvGraphicFramePr>
        <p:xfrm>
          <a:off x="301752" y="1325880"/>
          <a:ext cx="11541760" cy="5288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88014156"/>
                    </a:ext>
                  </a:extLst>
                </a:gridCol>
                <a:gridCol w="3657600">
                  <a:extLst>
                    <a:ext uri="{9D8B030D-6E8A-4147-A177-3AD203B41FA5}">
                      <a16:colId xmlns:a16="http://schemas.microsoft.com/office/drawing/2014/main" val="2773659727"/>
                    </a:ext>
                  </a:extLst>
                </a:gridCol>
                <a:gridCol w="2926080">
                  <a:extLst>
                    <a:ext uri="{9D8B030D-6E8A-4147-A177-3AD203B41FA5}">
                      <a16:colId xmlns:a16="http://schemas.microsoft.com/office/drawing/2014/main" val="1024652485"/>
                    </a:ext>
                  </a:extLst>
                </a:gridCol>
                <a:gridCol w="2926080">
                  <a:extLst>
                    <a:ext uri="{9D8B030D-6E8A-4147-A177-3AD203B41FA5}">
                      <a16:colId xmlns:a16="http://schemas.microsoft.com/office/drawing/2014/main" val="4164532686"/>
                    </a:ext>
                  </a:extLst>
                </a:gridCol>
              </a:tblGrid>
              <a:tr h="370840">
                <a:tc>
                  <a:txBody>
                    <a:bodyPr/>
                    <a:lstStyle/>
                    <a:p>
                      <a:endParaRPr lang="en-US"/>
                    </a:p>
                  </a:txBody>
                  <a:tcPr marL="0" marR="0">
                    <a:solidFill>
                      <a:schemeClr val="bg1"/>
                    </a:solidFill>
                  </a:tcPr>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community leaders</a:t>
                      </a:r>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managers</a:t>
                      </a:r>
                      <a:endParaRPr lang="en-US" sz="2400" b="1"/>
                    </a:p>
                  </a:txBody>
                  <a:tcPr marL="0" marR="0"/>
                </a:tc>
                <a:tc>
                  <a:txBody>
                    <a:bodyPr/>
                    <a:lstStyle/>
                    <a:p>
                      <a:pPr algn="ctr"/>
                      <a:r>
                        <a:rPr lang="en-US" sz="2400" b="1">
                          <a:latin typeface="Lato" panose="020F0502020204030203" pitchFamily="34" charset="77"/>
                        </a:rPr>
                        <a:t>The board as </a:t>
                      </a:r>
                    </a:p>
                    <a:p>
                      <a:pPr algn="ctr"/>
                      <a:r>
                        <a:rPr lang="en-US" sz="2400" b="1">
                          <a:latin typeface="Lato" panose="020F0502020204030203" pitchFamily="34" charset="77"/>
                        </a:rPr>
                        <a:t>partisans</a:t>
                      </a:r>
                      <a:endParaRPr lang="en-US" sz="2400" b="1"/>
                    </a:p>
                  </a:txBody>
                  <a:tcPr marL="0" marR="0"/>
                </a:tc>
                <a:extLst>
                  <a:ext uri="{0D108BD9-81ED-4DB2-BD59-A6C34878D82A}">
                    <a16:rowId xmlns:a16="http://schemas.microsoft.com/office/drawing/2014/main" val="1122521089"/>
                  </a:ext>
                </a:extLst>
              </a:tr>
              <a:tr h="370840">
                <a:tc>
                  <a:txBody>
                    <a:bodyPr/>
                    <a:lstStyle/>
                    <a:p>
                      <a:pPr algn="ctr"/>
                      <a:r>
                        <a:rPr lang="en-US" sz="1100" b="1" i="0">
                          <a:latin typeface="Lato" panose="020F0502020204030203" pitchFamily="34" charset="77"/>
                        </a:rPr>
                        <a:t>Leadership</a:t>
                      </a:r>
                    </a:p>
                  </a:txBody>
                  <a:tcPr marL="45720" marR="45720" anchor="ctr"/>
                </a:tc>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1100" b="0" i="0">
                          <a:effectLst/>
                          <a:latin typeface="Lato" panose="020F0502020204030203" pitchFamily="34" charset="77"/>
                        </a:rPr>
                        <a:t>sets and articulates the direction of the school district and consistently behaves in ways that provide leadership to the school district and to the community.</a:t>
                      </a:r>
                    </a:p>
                  </a:txBody>
                  <a:tcPr marL="45720" marR="45720" anchor="ctr"/>
                </a:tc>
                <a:tc>
                  <a:txBody>
                    <a:bodyPr/>
                    <a:lstStyle/>
                    <a:p>
                      <a:pPr algn="ctr">
                        <a:buNone/>
                      </a:pPr>
                      <a:r>
                        <a:rPr lang="en-US" sz="1100" b="0" i="0">
                          <a:effectLst/>
                          <a:latin typeface="Lato" panose="020F0502020204030203" pitchFamily="34" charset="77"/>
                        </a:rPr>
                        <a:t>gives priority to compliance with state and national mandates and accepts these as statements of its primary source of direction.</a:t>
                      </a:r>
                      <a:endParaRPr lang="en-US" sz="1100" b="0" i="0">
                        <a:latin typeface="Lato" panose="020F0502020204030203" pitchFamily="34" charset="77"/>
                      </a:endParaRP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becomes a forum for</a:t>
                      </a:r>
                    </a:p>
                    <a:p>
                      <a:pPr algn="ctr"/>
                      <a:r>
                        <a:rPr lang="en-US" sz="1100" b="0" i="0" kern="1200">
                          <a:solidFill>
                            <a:schemeClr val="dk1"/>
                          </a:solidFill>
                          <a:effectLst/>
                          <a:latin typeface="Lato" panose="020F0502020204030203" pitchFamily="34" charset="77"/>
                          <a:ea typeface="+mn-ea"/>
                          <a:cs typeface="+mn-cs"/>
                        </a:rPr>
                        <a:t>individual board members to advocate for agendas of special interest groups or factions.</a:t>
                      </a:r>
                    </a:p>
                  </a:txBody>
                  <a:tcPr marL="45720" marR="45720" anchor="ctr"/>
                </a:tc>
                <a:extLst>
                  <a:ext uri="{0D108BD9-81ED-4DB2-BD59-A6C34878D82A}">
                    <a16:rowId xmlns:a16="http://schemas.microsoft.com/office/drawing/2014/main" val="2024994663"/>
                  </a:ext>
                </a:extLst>
              </a:tr>
              <a:tr h="370840">
                <a:tc>
                  <a:txBody>
                    <a:bodyPr/>
                    <a:lstStyle/>
                    <a:p>
                      <a:pPr algn="ctr"/>
                      <a:r>
                        <a:rPr lang="en-US" sz="1100" b="1" i="0">
                          <a:latin typeface="Lato" panose="020F0502020204030203" pitchFamily="34" charset="77"/>
                        </a:rPr>
                        <a:t>Core Business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is focused on making</a:t>
                      </a:r>
                    </a:p>
                    <a:p>
                      <a:pPr algn="ctr"/>
                      <a:r>
                        <a:rPr lang="en-US" sz="1100" b="0" i="0" kern="1200">
                          <a:solidFill>
                            <a:schemeClr val="dk1"/>
                          </a:solidFill>
                          <a:effectLst/>
                          <a:latin typeface="Lato" panose="020F0502020204030203" pitchFamily="34" charset="77"/>
                          <a:ea typeface="+mn-ea"/>
                          <a:cs typeface="+mn-cs"/>
                        </a:rPr>
                        <a:t>proactive contributions to the core business of the school district.</a:t>
                      </a:r>
                    </a:p>
                  </a:txBody>
                  <a:tcPr marL="45720" marR="45720" anchor="ctr"/>
                </a:tc>
                <a:tc>
                  <a:txBody>
                    <a:bodyPr/>
                    <a:lstStyle/>
                    <a:p>
                      <a:pPr algn="ctr"/>
                      <a:r>
                        <a:rPr lang="en-US" sz="1100" b="0" i="0">
                          <a:latin typeface="Lato" panose="020F0502020204030203" pitchFamily="34" charset="77"/>
                        </a:rPr>
                        <a:t>i</a:t>
                      </a:r>
                      <a:r>
                        <a:rPr lang="en-US" sz="1100" b="0" i="0" kern="1200">
                          <a:solidFill>
                            <a:schemeClr val="dk1"/>
                          </a:solidFill>
                          <a:effectLst/>
                          <a:latin typeface="Lato" panose="020F0502020204030203" pitchFamily="34" charset="77"/>
                          <a:ea typeface="+mn-ea"/>
                          <a:cs typeface="+mn-cs"/>
                        </a:rPr>
                        <a:t>s focused on monitoring to ensure that programs and projects are implemented.</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is focused on exercising direct control over programs and the people who manage them.</a:t>
                      </a:r>
                    </a:p>
                  </a:txBody>
                  <a:tcPr marL="45720" marR="45720" anchor="ctr"/>
                </a:tc>
                <a:extLst>
                  <a:ext uri="{0D108BD9-81ED-4DB2-BD59-A6C34878D82A}">
                    <a16:rowId xmlns:a16="http://schemas.microsoft.com/office/drawing/2014/main" val="3787794501"/>
                  </a:ext>
                </a:extLst>
              </a:tr>
              <a:tr h="370840">
                <a:tc>
                  <a:txBody>
                    <a:bodyPr/>
                    <a:lstStyle/>
                    <a:p>
                      <a:pPr marL="0" marR="0" lvl="0" indent="0" algn="ctr" defTabSz="685730" rtl="0" eaLnBrk="1" fontAlgn="auto" latinLnBrk="0" hangingPunct="1">
                        <a:lnSpc>
                          <a:spcPct val="100000"/>
                        </a:lnSpc>
                        <a:spcBef>
                          <a:spcPts val="0"/>
                        </a:spcBef>
                        <a:spcAft>
                          <a:spcPts val="0"/>
                        </a:spcAft>
                        <a:buClrTx/>
                        <a:buSzTx/>
                        <a:buFontTx/>
                        <a:buNone/>
                        <a:tabLst/>
                        <a:defRPr/>
                      </a:pPr>
                      <a:r>
                        <a:rPr lang="en-US" sz="1100" b="1" i="0">
                          <a:latin typeface="Lato" panose="020F0502020204030203" pitchFamily="34" charset="77"/>
                        </a:rPr>
                        <a:t>Responsiveness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develops policies that ensure the district is responsive to the needs of parents and students and accountable to all taxpayers in the community.</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develops policies needed to comply with state or federal regulations.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develops policies that reflect individual agendas of board members.</a:t>
                      </a:r>
                    </a:p>
                  </a:txBody>
                  <a:tcPr marL="45720" marR="45720" anchor="ctr"/>
                </a:tc>
                <a:extLst>
                  <a:ext uri="{0D108BD9-81ED-4DB2-BD59-A6C34878D82A}">
                    <a16:rowId xmlns:a16="http://schemas.microsoft.com/office/drawing/2014/main" val="1176778511"/>
                  </a:ext>
                </a:extLst>
              </a:tr>
              <a:tr h="370840">
                <a:tc>
                  <a:txBody>
                    <a:bodyPr/>
                    <a:lstStyle/>
                    <a:p>
                      <a:pPr algn="ctr"/>
                      <a:r>
                        <a:rPr lang="en-US" sz="1100" b="1" i="0">
                          <a:latin typeface="Lato" panose="020F0502020204030203" pitchFamily="34" charset="77"/>
                        </a:rPr>
                        <a:t>Advocacy</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views itself as a leading</a:t>
                      </a:r>
                    </a:p>
                    <a:p>
                      <a:pPr algn="ctr"/>
                      <a:r>
                        <a:rPr lang="en-US" sz="1100" b="0" i="0" kern="1200">
                          <a:solidFill>
                            <a:schemeClr val="dk1"/>
                          </a:solidFill>
                          <a:effectLst/>
                          <a:latin typeface="Lato" panose="020F0502020204030203" pitchFamily="34" charset="77"/>
                          <a:ea typeface="+mn-ea"/>
                          <a:cs typeface="+mn-cs"/>
                        </a:rPr>
                        <a:t>advocate for youth in the</a:t>
                      </a:r>
                    </a:p>
                    <a:p>
                      <a:pPr algn="ctr"/>
                      <a:r>
                        <a:rPr lang="en-US" sz="1100" b="0" i="0" kern="1200">
                          <a:solidFill>
                            <a:schemeClr val="dk1"/>
                          </a:solidFill>
                          <a:effectLst/>
                          <a:latin typeface="Lato" panose="020F0502020204030203" pitchFamily="34" charset="77"/>
                          <a:ea typeface="+mn-ea"/>
                          <a:cs typeface="+mn-cs"/>
                        </a:rPr>
                        <a:t>community.</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views itself as a leading</a:t>
                      </a:r>
                    </a:p>
                    <a:p>
                      <a:pPr algn="ctr"/>
                      <a:r>
                        <a:rPr lang="en-US" sz="1100" b="0" i="0" kern="1200">
                          <a:solidFill>
                            <a:schemeClr val="dk1"/>
                          </a:solidFill>
                          <a:effectLst/>
                          <a:latin typeface="Lato" panose="020F0502020204030203" pitchFamily="34" charset="77"/>
                          <a:ea typeface="+mn-ea"/>
                          <a:cs typeface="+mn-cs"/>
                        </a:rPr>
                        <a:t>advocate for externally</a:t>
                      </a:r>
                    </a:p>
                    <a:p>
                      <a:pPr algn="ctr"/>
                      <a:r>
                        <a:rPr lang="en-US" sz="1100" b="0" i="0" kern="1200">
                          <a:solidFill>
                            <a:schemeClr val="dk1"/>
                          </a:solidFill>
                          <a:effectLst/>
                          <a:latin typeface="Lato" panose="020F0502020204030203" pitchFamily="34" charset="77"/>
                          <a:ea typeface="+mn-ea"/>
                          <a:cs typeface="+mn-cs"/>
                        </a:rPr>
                        <a:t>mandated programs and</a:t>
                      </a:r>
                    </a:p>
                    <a:p>
                      <a:pPr algn="ctr"/>
                      <a:r>
                        <a:rPr lang="en-US" sz="1100" b="0" i="0" kern="1200">
                          <a:solidFill>
                            <a:schemeClr val="dk1"/>
                          </a:solidFill>
                          <a:effectLst/>
                          <a:latin typeface="Lato" panose="020F0502020204030203" pitchFamily="34" charset="77"/>
                          <a:ea typeface="+mn-ea"/>
                          <a:cs typeface="+mn-cs"/>
                        </a:rPr>
                        <a:t>compliance concerns.</a:t>
                      </a:r>
                    </a:p>
                  </a:txBody>
                  <a:tcPr marL="45720" marR="45720" anchor="ctr"/>
                </a:tc>
                <a:tc>
                  <a:txBody>
                    <a:bodyPr/>
                    <a:lstStyle/>
                    <a:p>
                      <a:pPr algn="ctr"/>
                      <a:r>
                        <a:rPr lang="en-US" sz="1100" b="0" i="0" kern="1200">
                          <a:solidFill>
                            <a:schemeClr val="dk1"/>
                          </a:solidFill>
                          <a:effectLst/>
                          <a:latin typeface="Lato" panose="020F0502020204030203" pitchFamily="34" charset="77"/>
                          <a:ea typeface="+mn-ea"/>
                          <a:cs typeface="+mn-cs"/>
                        </a:rPr>
                        <a:t>advances various special</a:t>
                      </a:r>
                    </a:p>
                    <a:p>
                      <a:pPr algn="ctr"/>
                      <a:r>
                        <a:rPr lang="en-US" sz="1100" b="0" i="0" kern="1200">
                          <a:solidFill>
                            <a:schemeClr val="dk1"/>
                          </a:solidFill>
                          <a:effectLst/>
                          <a:latin typeface="Lato" panose="020F0502020204030203" pitchFamily="34" charset="77"/>
                          <a:ea typeface="+mn-ea"/>
                          <a:cs typeface="+mn-cs"/>
                        </a:rPr>
                        <a:t>interests and views itself as a vehicle for advancing and advocating the views of special interests.</a:t>
                      </a:r>
                    </a:p>
                  </a:txBody>
                  <a:tcPr marL="45720" marR="45720" anchor="ctr"/>
                </a:tc>
                <a:extLst>
                  <a:ext uri="{0D108BD9-81ED-4DB2-BD59-A6C34878D82A}">
                    <a16:rowId xmlns:a16="http://schemas.microsoft.com/office/drawing/2014/main" val="3499026441"/>
                  </a:ext>
                </a:extLst>
              </a:tr>
              <a:tr h="370840">
                <a:tc>
                  <a:txBody>
                    <a:bodyPr/>
                    <a:lstStyle/>
                    <a:p>
                      <a:pPr algn="ctr"/>
                      <a:r>
                        <a:rPr lang="en-US" sz="2400" b="1" i="0">
                          <a:latin typeface="Lato" panose="020F0502020204030203" pitchFamily="34" charset="77"/>
                        </a:rPr>
                        <a:t>Norms</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has established operating</a:t>
                      </a:r>
                    </a:p>
                    <a:p>
                      <a:pPr algn="ctr"/>
                      <a:r>
                        <a:rPr lang="en-US" sz="2400" b="0" i="0" kern="1200">
                          <a:solidFill>
                            <a:schemeClr val="dk1"/>
                          </a:solidFill>
                          <a:effectLst/>
                          <a:latin typeface="Lato" panose="020F0502020204030203" pitchFamily="34" charset="77"/>
                          <a:ea typeface="+mn-ea"/>
                          <a:cs typeface="+mn-cs"/>
                        </a:rPr>
                        <a:t>norms that result in higher levels of trust between and among the members and the superintendent.</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depends on formal rules to promote order and decorum.</a:t>
                      </a:r>
                    </a:p>
                  </a:txBody>
                  <a:tcPr marL="45720" marR="45720" anchor="ctr"/>
                </a:tc>
                <a:tc>
                  <a:txBody>
                    <a:bodyPr/>
                    <a:lstStyle/>
                    <a:p>
                      <a:pPr algn="ctr"/>
                      <a:r>
                        <a:rPr lang="en-US" sz="2400" b="0" i="0" kern="1200">
                          <a:solidFill>
                            <a:schemeClr val="dk1"/>
                          </a:solidFill>
                          <a:effectLst/>
                          <a:latin typeface="Lato" panose="020F0502020204030203" pitchFamily="34" charset="77"/>
                          <a:ea typeface="+mn-ea"/>
                          <a:cs typeface="+mn-cs"/>
                        </a:rPr>
                        <a:t>operates without operational norms or principles.</a:t>
                      </a:r>
                    </a:p>
                  </a:txBody>
                  <a:tcPr marL="45720" marR="45720" anchor="ctr"/>
                </a:tc>
                <a:extLst>
                  <a:ext uri="{0D108BD9-81ED-4DB2-BD59-A6C34878D82A}">
                    <a16:rowId xmlns:a16="http://schemas.microsoft.com/office/drawing/2014/main" val="2221344133"/>
                  </a:ext>
                </a:extLst>
              </a:tr>
            </a:tbl>
          </a:graphicData>
        </a:graphic>
      </p:graphicFrame>
    </p:spTree>
    <p:extLst>
      <p:ext uri="{BB962C8B-B14F-4D97-AF65-F5344CB8AC3E}">
        <p14:creationId xmlns:p14="http://schemas.microsoft.com/office/powerpoint/2010/main" val="15853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5494FD5-7F44-FCE0-A5A1-AA6C135C3791}"/>
              </a:ext>
            </a:extLst>
          </p:cNvPr>
          <p:cNvSpPr txBox="1"/>
          <p:nvPr/>
        </p:nvSpPr>
        <p:spPr>
          <a:xfrm>
            <a:off x="612648" y="841248"/>
            <a:ext cx="5385816" cy="640080"/>
          </a:xfrm>
          <a:prstGeom prst="rect">
            <a:avLst/>
          </a:prstGeom>
          <a:noFill/>
          <a:ln w="28575">
            <a:solidFill>
              <a:srgbClr val="F4B12F"/>
            </a:solidFill>
          </a:ln>
        </p:spPr>
        <p:txBody>
          <a:bodyPr wrap="square" rtlCol="0" anchor="ctr" anchorCtr="0">
            <a:spAutoFit/>
          </a:bodyPr>
          <a:lstStyle/>
          <a:p>
            <a:pPr algn="ctr"/>
            <a:r>
              <a:rPr lang="en-US" sz="3600" b="1">
                <a:latin typeface="Lato" panose="020F0502020204030203" pitchFamily="34" charset="77"/>
              </a:rPr>
              <a:t>Board as Leaders</a:t>
            </a:r>
          </a:p>
        </p:txBody>
      </p:sp>
      <p:sp>
        <p:nvSpPr>
          <p:cNvPr id="18" name="TextBox 17">
            <a:extLst>
              <a:ext uri="{FF2B5EF4-FFF2-40B4-BE49-F238E27FC236}">
                <a16:creationId xmlns:a16="http://schemas.microsoft.com/office/drawing/2014/main" id="{EBB43E93-B451-B8F0-7B3F-4715433013CB}"/>
              </a:ext>
            </a:extLst>
          </p:cNvPr>
          <p:cNvSpPr txBox="1"/>
          <p:nvPr/>
        </p:nvSpPr>
        <p:spPr>
          <a:xfrm>
            <a:off x="6400800" y="841248"/>
            <a:ext cx="5385816" cy="640080"/>
          </a:xfrm>
          <a:prstGeom prst="rect">
            <a:avLst/>
          </a:prstGeom>
          <a:noFill/>
          <a:ln w="28575">
            <a:solidFill>
              <a:srgbClr val="F4B12F"/>
            </a:solidFill>
          </a:ln>
        </p:spPr>
        <p:txBody>
          <a:bodyPr wrap="square" rtlCol="0" anchor="ctr" anchorCtr="0">
            <a:spAutoFit/>
          </a:bodyPr>
          <a:lstStyle/>
          <a:p>
            <a:pPr algn="ctr"/>
            <a:r>
              <a:rPr lang="en-US" sz="3600" b="1">
                <a:latin typeface="Lato" panose="020F0502020204030203" pitchFamily="34" charset="77"/>
              </a:rPr>
              <a:t>Board as Partisans</a:t>
            </a:r>
          </a:p>
        </p:txBody>
      </p:sp>
      <p:sp>
        <p:nvSpPr>
          <p:cNvPr id="23" name="Content Placeholder 7">
            <a:extLst>
              <a:ext uri="{FF2B5EF4-FFF2-40B4-BE49-F238E27FC236}">
                <a16:creationId xmlns:a16="http://schemas.microsoft.com/office/drawing/2014/main" id="{E19FD8BE-09DD-2831-EDDA-9B7B7E7C410C}"/>
              </a:ext>
            </a:extLst>
          </p:cNvPr>
          <p:cNvSpPr>
            <a:spLocks noGrp="1"/>
          </p:cNvSpPr>
          <p:nvPr>
            <p:ph idx="1"/>
          </p:nvPr>
        </p:nvSpPr>
        <p:spPr>
          <a:xfrm>
            <a:off x="608585" y="1600203"/>
            <a:ext cx="5385816" cy="2057397"/>
          </a:xfrm>
        </p:spPr>
        <p:txBody>
          <a:bodyPr>
            <a:normAutofit/>
          </a:bodyPr>
          <a:lstStyle/>
          <a:p>
            <a:pPr marL="465138" indent="-452438">
              <a:spcAft>
                <a:spcPts val="600"/>
              </a:spcAft>
            </a:pPr>
            <a:r>
              <a:rPr lang="en-US" sz="3000" dirty="0"/>
              <a:t>Building Community</a:t>
            </a:r>
          </a:p>
          <a:p>
            <a:pPr marL="465138" indent="-452438">
              <a:spcAft>
                <a:spcPts val="600"/>
              </a:spcAft>
            </a:pPr>
            <a:r>
              <a:rPr lang="en-US" sz="3000" dirty="0"/>
              <a:t>Effective Management</a:t>
            </a:r>
          </a:p>
          <a:p>
            <a:pPr marL="465138" indent="-452438">
              <a:spcAft>
                <a:spcPts val="600"/>
              </a:spcAft>
            </a:pPr>
            <a:r>
              <a:rPr lang="en-US" sz="3000" dirty="0"/>
              <a:t>Advocating for Youth</a:t>
            </a:r>
          </a:p>
        </p:txBody>
      </p:sp>
      <p:sp>
        <p:nvSpPr>
          <p:cNvPr id="28" name="Content Placeholder 7">
            <a:extLst>
              <a:ext uri="{FF2B5EF4-FFF2-40B4-BE49-F238E27FC236}">
                <a16:creationId xmlns:a16="http://schemas.microsoft.com/office/drawing/2014/main" id="{70C880F3-778A-3664-4B61-963D79FC7983}"/>
              </a:ext>
            </a:extLst>
          </p:cNvPr>
          <p:cNvSpPr txBox="1">
            <a:spLocks/>
          </p:cNvSpPr>
          <p:nvPr/>
        </p:nvSpPr>
        <p:spPr>
          <a:xfrm>
            <a:off x="6409944" y="1600200"/>
            <a:ext cx="5385816" cy="548640"/>
          </a:xfrm>
          <a:prstGeom prst="rect">
            <a:avLst/>
          </a:prstGeom>
        </p:spPr>
        <p:txBody>
          <a:bodyPr vert="horz" lIns="91431" tIns="45715" rIns="91431" bIns="45715" rtlCol="0">
            <a:noAutofit/>
          </a:bodyPr>
          <a:lstStyle>
            <a:lvl1pPr marL="342865" indent="-342865" algn="l" defTabSz="685730" rtl="0" eaLnBrk="1" latinLnBrk="0" hangingPunct="1">
              <a:spcBef>
                <a:spcPct val="20000"/>
              </a:spcBef>
              <a:buClr>
                <a:schemeClr val="accent3"/>
              </a:buClr>
              <a:buFont typeface="Wingdings" pitchFamily="2" charset="2"/>
              <a:buChar char="l"/>
              <a:defRPr sz="1800" b="0" i="0" kern="1200">
                <a:solidFill>
                  <a:schemeClr val="tx1"/>
                </a:solidFill>
                <a:latin typeface="Lato" charset="0"/>
                <a:ea typeface="Lato" charset="0"/>
                <a:cs typeface="Lato" charset="0"/>
              </a:defRPr>
            </a:lvl1pPr>
            <a:lvl2pPr marL="597632" indent="-254768" algn="l" defTabSz="685730" rtl="0" eaLnBrk="1" latinLnBrk="0" hangingPunct="1">
              <a:spcBef>
                <a:spcPct val="20000"/>
              </a:spcBef>
              <a:buClr>
                <a:schemeClr val="accent3"/>
              </a:buClr>
              <a:buFont typeface="Courier New" pitchFamily="49" charset="0"/>
              <a:buChar char="o"/>
              <a:defRPr sz="1800" b="0" i="0" kern="1200">
                <a:solidFill>
                  <a:schemeClr val="tx1"/>
                </a:solidFill>
                <a:latin typeface="Lato" charset="0"/>
                <a:ea typeface="Lato" charset="0"/>
                <a:cs typeface="Lato" charset="0"/>
              </a:defRPr>
            </a:lvl2pPr>
            <a:lvl3pPr marL="857162" indent="-171432" algn="l" defTabSz="685730" rtl="0" eaLnBrk="1" latinLnBrk="0" hangingPunct="1">
              <a:spcBef>
                <a:spcPct val="20000"/>
              </a:spcBef>
              <a:buClr>
                <a:schemeClr val="accent3"/>
              </a:buClr>
              <a:buFont typeface="Arial" pitchFamily="34" charset="0"/>
              <a:buChar char="•"/>
              <a:defRPr sz="1800" b="0" i="0" kern="1200">
                <a:solidFill>
                  <a:schemeClr val="tx1"/>
                </a:solidFill>
                <a:latin typeface="Lato" charset="0"/>
                <a:ea typeface="Lato" charset="0"/>
                <a:cs typeface="Lato" charset="0"/>
              </a:defRPr>
            </a:lvl3pPr>
            <a:lvl4pPr marL="1200026"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4pPr>
            <a:lvl5pPr marL="1542891"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5pPr>
            <a:lvl6pPr marL="1885756"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621"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485"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349"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465138" indent="-452438" fontAlgn="auto">
              <a:spcAft>
                <a:spcPts val="600"/>
              </a:spcAft>
            </a:pPr>
            <a:r>
              <a:rPr lang="en-US" sz="3000" dirty="0"/>
              <a:t>Faction Building</a:t>
            </a:r>
          </a:p>
        </p:txBody>
      </p:sp>
      <p:grpSp>
        <p:nvGrpSpPr>
          <p:cNvPr id="24" name="Group 23">
            <a:extLst>
              <a:ext uri="{FF2B5EF4-FFF2-40B4-BE49-F238E27FC236}">
                <a16:creationId xmlns:a16="http://schemas.microsoft.com/office/drawing/2014/main" id="{9867515F-C1C8-98C1-B084-CEA282204292}"/>
              </a:ext>
            </a:extLst>
          </p:cNvPr>
          <p:cNvGrpSpPr/>
          <p:nvPr/>
        </p:nvGrpSpPr>
        <p:grpSpPr>
          <a:xfrm>
            <a:off x="6510528" y="2231136"/>
            <a:ext cx="5303182" cy="550336"/>
            <a:chOff x="6510528" y="2231136"/>
            <a:chExt cx="5303182" cy="550336"/>
          </a:xfrm>
        </p:grpSpPr>
        <p:sp>
          <p:nvSpPr>
            <p:cNvPr id="26" name="Content Placeholder 7">
              <a:extLst>
                <a:ext uri="{FF2B5EF4-FFF2-40B4-BE49-F238E27FC236}">
                  <a16:creationId xmlns:a16="http://schemas.microsoft.com/office/drawing/2014/main" id="{35675ED0-7498-3A09-49FC-85E32475FEBF}"/>
                </a:ext>
              </a:extLst>
            </p:cNvPr>
            <p:cNvSpPr txBox="1">
              <a:spLocks/>
            </p:cNvSpPr>
            <p:nvPr/>
          </p:nvSpPr>
          <p:spPr>
            <a:xfrm>
              <a:off x="6858000" y="2231136"/>
              <a:ext cx="4955710" cy="550336"/>
            </a:xfrm>
            <a:prstGeom prst="rect">
              <a:avLst/>
            </a:prstGeom>
          </p:spPr>
          <p:txBody>
            <a:bodyPr vert="horz" lIns="91431" tIns="45715" rIns="91431" bIns="45715" rtlCol="0">
              <a:noAutofit/>
            </a:bodyPr>
            <a:lstStyle>
              <a:lvl1pPr marL="342865" indent="-342865" algn="l" defTabSz="685730" rtl="0" eaLnBrk="1" latinLnBrk="0" hangingPunct="1">
                <a:spcBef>
                  <a:spcPct val="20000"/>
                </a:spcBef>
                <a:buClr>
                  <a:schemeClr val="accent3"/>
                </a:buClr>
                <a:buFont typeface="Wingdings" pitchFamily="2" charset="2"/>
                <a:buChar char="l"/>
                <a:defRPr sz="1800" b="0" i="0" kern="1200">
                  <a:solidFill>
                    <a:schemeClr val="tx1"/>
                  </a:solidFill>
                  <a:latin typeface="Lato" charset="0"/>
                  <a:ea typeface="Lato" charset="0"/>
                  <a:cs typeface="Lato" charset="0"/>
                </a:defRPr>
              </a:lvl1pPr>
              <a:lvl2pPr marL="597632" indent="-254768" algn="l" defTabSz="685730" rtl="0" eaLnBrk="1" latinLnBrk="0" hangingPunct="1">
                <a:spcBef>
                  <a:spcPct val="20000"/>
                </a:spcBef>
                <a:buClr>
                  <a:schemeClr val="accent3"/>
                </a:buClr>
                <a:buFont typeface="Courier New" pitchFamily="49" charset="0"/>
                <a:buChar char="o"/>
                <a:defRPr sz="1800" b="0" i="0" kern="1200">
                  <a:solidFill>
                    <a:schemeClr val="tx1"/>
                  </a:solidFill>
                  <a:latin typeface="Lato" charset="0"/>
                  <a:ea typeface="Lato" charset="0"/>
                  <a:cs typeface="Lato" charset="0"/>
                </a:defRPr>
              </a:lvl2pPr>
              <a:lvl3pPr marL="857162" indent="-171432" algn="l" defTabSz="685730" rtl="0" eaLnBrk="1" latinLnBrk="0" hangingPunct="1">
                <a:spcBef>
                  <a:spcPct val="20000"/>
                </a:spcBef>
                <a:buClr>
                  <a:schemeClr val="accent3"/>
                </a:buClr>
                <a:buFont typeface="Arial" pitchFamily="34" charset="0"/>
                <a:buChar char="•"/>
                <a:defRPr sz="1800" b="0" i="0" kern="1200">
                  <a:solidFill>
                    <a:schemeClr val="tx1"/>
                  </a:solidFill>
                  <a:latin typeface="Lato" charset="0"/>
                  <a:ea typeface="Lato" charset="0"/>
                  <a:cs typeface="Lato" charset="0"/>
                </a:defRPr>
              </a:lvl3pPr>
              <a:lvl4pPr marL="1200026"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4pPr>
              <a:lvl5pPr marL="1542891"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5pPr>
              <a:lvl6pPr marL="1885756"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621"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485"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349"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14288" indent="0" fontAlgn="auto">
                <a:spcAft>
                  <a:spcPts val="600"/>
                </a:spcAft>
                <a:buNone/>
              </a:pPr>
              <a:r>
                <a:rPr lang="en-US" sz="3000" dirty="0"/>
                <a:t>Building Community</a:t>
              </a:r>
            </a:p>
          </p:txBody>
        </p:sp>
        <p:pic>
          <p:nvPicPr>
            <p:cNvPr id="9" name="Graphic 8" descr="No sign with solid fill">
              <a:extLst>
                <a:ext uri="{FF2B5EF4-FFF2-40B4-BE49-F238E27FC236}">
                  <a16:creationId xmlns:a16="http://schemas.microsoft.com/office/drawing/2014/main" id="{B4032EC6-EC4E-D018-5E7E-25E10D6F0D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0528" y="2356104"/>
              <a:ext cx="310896" cy="310896"/>
            </a:xfrm>
            <a:prstGeom prst="rect">
              <a:avLst/>
            </a:prstGeom>
          </p:spPr>
        </p:pic>
      </p:grpSp>
      <p:grpSp>
        <p:nvGrpSpPr>
          <p:cNvPr id="25" name="Group 24">
            <a:extLst>
              <a:ext uri="{FF2B5EF4-FFF2-40B4-BE49-F238E27FC236}">
                <a16:creationId xmlns:a16="http://schemas.microsoft.com/office/drawing/2014/main" id="{D2F3CFF0-1B59-19F7-E2DD-6727DDC5FEF1}"/>
              </a:ext>
            </a:extLst>
          </p:cNvPr>
          <p:cNvGrpSpPr/>
          <p:nvPr/>
        </p:nvGrpSpPr>
        <p:grpSpPr>
          <a:xfrm>
            <a:off x="6510528" y="2852928"/>
            <a:ext cx="5303182" cy="548640"/>
            <a:chOff x="6510528" y="2852928"/>
            <a:chExt cx="5303182" cy="548640"/>
          </a:xfrm>
        </p:grpSpPr>
        <p:sp>
          <p:nvSpPr>
            <p:cNvPr id="7" name="Content Placeholder 7">
              <a:extLst>
                <a:ext uri="{FF2B5EF4-FFF2-40B4-BE49-F238E27FC236}">
                  <a16:creationId xmlns:a16="http://schemas.microsoft.com/office/drawing/2014/main" id="{7396EA9A-4EDF-9E5A-D9DE-9ED624E96D2B}"/>
                </a:ext>
              </a:extLst>
            </p:cNvPr>
            <p:cNvSpPr txBox="1">
              <a:spLocks/>
            </p:cNvSpPr>
            <p:nvPr/>
          </p:nvSpPr>
          <p:spPr>
            <a:xfrm>
              <a:off x="6858000" y="2852928"/>
              <a:ext cx="4955710" cy="548640"/>
            </a:xfrm>
            <a:prstGeom prst="rect">
              <a:avLst/>
            </a:prstGeom>
          </p:spPr>
          <p:txBody>
            <a:bodyPr vert="horz" lIns="91431" tIns="45715" rIns="91431" bIns="45715" rtlCol="0">
              <a:noAutofit/>
            </a:bodyPr>
            <a:lstStyle>
              <a:lvl1pPr marL="342865" indent="-342865" algn="l" defTabSz="685730" rtl="0" eaLnBrk="1" latinLnBrk="0" hangingPunct="1">
                <a:spcBef>
                  <a:spcPct val="20000"/>
                </a:spcBef>
                <a:buClr>
                  <a:schemeClr val="accent3"/>
                </a:buClr>
                <a:buFont typeface="Wingdings" pitchFamily="2" charset="2"/>
                <a:buChar char="l"/>
                <a:defRPr sz="1800" b="0" i="0" kern="1200">
                  <a:solidFill>
                    <a:schemeClr val="tx1"/>
                  </a:solidFill>
                  <a:latin typeface="Lato" charset="0"/>
                  <a:ea typeface="Lato" charset="0"/>
                  <a:cs typeface="Lato" charset="0"/>
                </a:defRPr>
              </a:lvl1pPr>
              <a:lvl2pPr marL="597632" indent="-254768" algn="l" defTabSz="685730" rtl="0" eaLnBrk="1" latinLnBrk="0" hangingPunct="1">
                <a:spcBef>
                  <a:spcPct val="20000"/>
                </a:spcBef>
                <a:buClr>
                  <a:schemeClr val="accent3"/>
                </a:buClr>
                <a:buFont typeface="Courier New" pitchFamily="49" charset="0"/>
                <a:buChar char="o"/>
                <a:defRPr sz="1800" b="0" i="0" kern="1200">
                  <a:solidFill>
                    <a:schemeClr val="tx1"/>
                  </a:solidFill>
                  <a:latin typeface="Lato" charset="0"/>
                  <a:ea typeface="Lato" charset="0"/>
                  <a:cs typeface="Lato" charset="0"/>
                </a:defRPr>
              </a:lvl2pPr>
              <a:lvl3pPr marL="857162" indent="-171432" algn="l" defTabSz="685730" rtl="0" eaLnBrk="1" latinLnBrk="0" hangingPunct="1">
                <a:spcBef>
                  <a:spcPct val="20000"/>
                </a:spcBef>
                <a:buClr>
                  <a:schemeClr val="accent3"/>
                </a:buClr>
                <a:buFont typeface="Arial" pitchFamily="34" charset="0"/>
                <a:buChar char="•"/>
                <a:defRPr sz="1800" b="0" i="0" kern="1200">
                  <a:solidFill>
                    <a:schemeClr val="tx1"/>
                  </a:solidFill>
                  <a:latin typeface="Lato" charset="0"/>
                  <a:ea typeface="Lato" charset="0"/>
                  <a:cs typeface="Lato" charset="0"/>
                </a:defRPr>
              </a:lvl3pPr>
              <a:lvl4pPr marL="1200026"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4pPr>
              <a:lvl5pPr marL="1542891"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5pPr>
              <a:lvl6pPr marL="1885756"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621"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485"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349"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14288" indent="0" fontAlgn="auto">
                <a:spcAft>
                  <a:spcPts val="600"/>
                </a:spcAft>
                <a:buNone/>
              </a:pPr>
              <a:r>
                <a:rPr lang="en-US" sz="3000" dirty="0"/>
                <a:t>Effective Management</a:t>
              </a:r>
            </a:p>
          </p:txBody>
        </p:sp>
        <p:pic>
          <p:nvPicPr>
            <p:cNvPr id="10" name="Graphic 9" descr="No sign with solid fill">
              <a:extLst>
                <a:ext uri="{FF2B5EF4-FFF2-40B4-BE49-F238E27FC236}">
                  <a16:creationId xmlns:a16="http://schemas.microsoft.com/office/drawing/2014/main" id="{8A91503B-52EE-5910-F180-8287D3269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0528" y="2971800"/>
              <a:ext cx="310896" cy="310896"/>
            </a:xfrm>
            <a:prstGeom prst="rect">
              <a:avLst/>
            </a:prstGeom>
          </p:spPr>
        </p:pic>
      </p:grpSp>
      <p:grpSp>
        <p:nvGrpSpPr>
          <p:cNvPr id="27" name="Group 26">
            <a:extLst>
              <a:ext uri="{FF2B5EF4-FFF2-40B4-BE49-F238E27FC236}">
                <a16:creationId xmlns:a16="http://schemas.microsoft.com/office/drawing/2014/main" id="{D53D3C33-22F9-4914-8E22-FDD896FA607F}"/>
              </a:ext>
            </a:extLst>
          </p:cNvPr>
          <p:cNvGrpSpPr/>
          <p:nvPr/>
        </p:nvGrpSpPr>
        <p:grpSpPr>
          <a:xfrm>
            <a:off x="6510528" y="3483864"/>
            <a:ext cx="5321470" cy="548640"/>
            <a:chOff x="6510528" y="3483864"/>
            <a:chExt cx="5321470" cy="548640"/>
          </a:xfrm>
        </p:grpSpPr>
        <p:sp>
          <p:nvSpPr>
            <p:cNvPr id="6" name="Content Placeholder 7">
              <a:extLst>
                <a:ext uri="{FF2B5EF4-FFF2-40B4-BE49-F238E27FC236}">
                  <a16:creationId xmlns:a16="http://schemas.microsoft.com/office/drawing/2014/main" id="{D0957F37-D5B4-5508-3EF8-FB17884454CF}"/>
                </a:ext>
              </a:extLst>
            </p:cNvPr>
            <p:cNvSpPr txBox="1">
              <a:spLocks/>
            </p:cNvSpPr>
            <p:nvPr/>
          </p:nvSpPr>
          <p:spPr>
            <a:xfrm>
              <a:off x="6876288" y="3483864"/>
              <a:ext cx="4955710" cy="548640"/>
            </a:xfrm>
            <a:prstGeom prst="rect">
              <a:avLst/>
            </a:prstGeom>
          </p:spPr>
          <p:txBody>
            <a:bodyPr vert="horz" lIns="91431" tIns="45715" rIns="91431" bIns="45715" rtlCol="0">
              <a:noAutofit/>
            </a:bodyPr>
            <a:lstStyle>
              <a:lvl1pPr marL="342865" indent="-342865" algn="l" defTabSz="685730" rtl="0" eaLnBrk="1" latinLnBrk="0" hangingPunct="1">
                <a:spcBef>
                  <a:spcPct val="20000"/>
                </a:spcBef>
                <a:buClr>
                  <a:schemeClr val="accent3"/>
                </a:buClr>
                <a:buFont typeface="Wingdings" pitchFamily="2" charset="2"/>
                <a:buChar char="l"/>
                <a:defRPr sz="1800" b="0" i="0" kern="1200">
                  <a:solidFill>
                    <a:schemeClr val="tx1"/>
                  </a:solidFill>
                  <a:latin typeface="Lato" charset="0"/>
                  <a:ea typeface="Lato" charset="0"/>
                  <a:cs typeface="Lato" charset="0"/>
                </a:defRPr>
              </a:lvl1pPr>
              <a:lvl2pPr marL="597632" indent="-254768" algn="l" defTabSz="685730" rtl="0" eaLnBrk="1" latinLnBrk="0" hangingPunct="1">
                <a:spcBef>
                  <a:spcPct val="20000"/>
                </a:spcBef>
                <a:buClr>
                  <a:schemeClr val="accent3"/>
                </a:buClr>
                <a:buFont typeface="Courier New" pitchFamily="49" charset="0"/>
                <a:buChar char="o"/>
                <a:defRPr sz="1800" b="0" i="0" kern="1200">
                  <a:solidFill>
                    <a:schemeClr val="tx1"/>
                  </a:solidFill>
                  <a:latin typeface="Lato" charset="0"/>
                  <a:ea typeface="Lato" charset="0"/>
                  <a:cs typeface="Lato" charset="0"/>
                </a:defRPr>
              </a:lvl2pPr>
              <a:lvl3pPr marL="857162" indent="-171432" algn="l" defTabSz="685730" rtl="0" eaLnBrk="1" latinLnBrk="0" hangingPunct="1">
                <a:spcBef>
                  <a:spcPct val="20000"/>
                </a:spcBef>
                <a:buClr>
                  <a:schemeClr val="accent3"/>
                </a:buClr>
                <a:buFont typeface="Arial" pitchFamily="34" charset="0"/>
                <a:buChar char="•"/>
                <a:defRPr sz="1800" b="0" i="0" kern="1200">
                  <a:solidFill>
                    <a:schemeClr val="tx1"/>
                  </a:solidFill>
                  <a:latin typeface="Lato" charset="0"/>
                  <a:ea typeface="Lato" charset="0"/>
                  <a:cs typeface="Lato" charset="0"/>
                </a:defRPr>
              </a:lvl3pPr>
              <a:lvl4pPr marL="1200026"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4pPr>
              <a:lvl5pPr marL="1542891" indent="-171432" algn="l" defTabSz="685730" rtl="0" eaLnBrk="1" latinLnBrk="0" hangingPunct="1">
                <a:spcBef>
                  <a:spcPct val="20000"/>
                </a:spcBef>
                <a:buClr>
                  <a:srgbClr val="25717E"/>
                </a:buClr>
                <a:buFont typeface="Arial" pitchFamily="34" charset="0"/>
                <a:buChar char="»"/>
                <a:defRPr sz="1800" kern="1200">
                  <a:solidFill>
                    <a:schemeClr val="tx1"/>
                  </a:solidFill>
                  <a:latin typeface="Arial" pitchFamily="34" charset="0"/>
                  <a:ea typeface="+mn-ea"/>
                  <a:cs typeface="Arial" pitchFamily="34" charset="0"/>
                </a:defRPr>
              </a:lvl5pPr>
              <a:lvl6pPr marL="1885756"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621"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485"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349" indent="-171432" algn="l" defTabSz="68573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14288" indent="0" fontAlgn="auto">
                <a:spcAft>
                  <a:spcPts val="600"/>
                </a:spcAft>
                <a:buNone/>
              </a:pPr>
              <a:r>
                <a:rPr lang="en-US" sz="3000" dirty="0"/>
                <a:t>Advocating for Youth</a:t>
              </a:r>
            </a:p>
          </p:txBody>
        </p:sp>
        <p:pic>
          <p:nvPicPr>
            <p:cNvPr id="5" name="Graphic 4" descr="No sign with solid fill">
              <a:extLst>
                <a:ext uri="{FF2B5EF4-FFF2-40B4-BE49-F238E27FC236}">
                  <a16:creationId xmlns:a16="http://schemas.microsoft.com/office/drawing/2014/main" id="{C29BDA61-6A6E-5812-9244-B50EDE5346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0528" y="3611880"/>
              <a:ext cx="310896" cy="310896"/>
            </a:xfrm>
            <a:prstGeom prst="rect">
              <a:avLst/>
            </a:prstGeom>
          </p:spPr>
        </p:pic>
      </p:grpSp>
    </p:spTree>
    <p:extLst>
      <p:ext uri="{BB962C8B-B14F-4D97-AF65-F5344CB8AC3E}">
        <p14:creationId xmlns:p14="http://schemas.microsoft.com/office/powerpoint/2010/main" val="17136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3" grpId="0" build="p"/>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79024-DDAA-17F2-9ECF-75205688D2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026129-0ED1-720B-6EC3-66CEC1A59722}"/>
              </a:ext>
            </a:extLst>
          </p:cNvPr>
          <p:cNvSpPr txBox="1"/>
          <p:nvPr/>
        </p:nvSpPr>
        <p:spPr>
          <a:xfrm>
            <a:off x="306324" y="2551837"/>
            <a:ext cx="11579352" cy="923330"/>
          </a:xfrm>
          <a:prstGeom prst="rect">
            <a:avLst/>
          </a:prstGeom>
          <a:noFill/>
          <a:ln>
            <a:solidFill>
              <a:srgbClr val="F1563F"/>
            </a:solidFill>
          </a:ln>
        </p:spPr>
        <p:txBody>
          <a:bodyPr wrap="square" rtlCol="0">
            <a:spAutoFit/>
          </a:bodyPr>
          <a:lstStyle/>
          <a:p>
            <a:pPr algn="ctr"/>
            <a:r>
              <a:rPr lang="en-US" b="1" u="none" strike="noStrike">
                <a:solidFill>
                  <a:srgbClr val="212121"/>
                </a:solidFill>
                <a:effectLst/>
                <a:latin typeface="Lato Black" panose="020F0502020204030203" pitchFamily="34" charset="77"/>
              </a:rPr>
              <a:t>Be the Best You Can Be</a:t>
            </a:r>
            <a:endParaRPr lang="en-US" b="1">
              <a:latin typeface="Lato" panose="020F0502020204030203" pitchFamily="34" charset="77"/>
            </a:endParaRPr>
          </a:p>
        </p:txBody>
      </p:sp>
    </p:spTree>
    <p:extLst>
      <p:ext uri="{BB962C8B-B14F-4D97-AF65-F5344CB8AC3E}">
        <p14:creationId xmlns:p14="http://schemas.microsoft.com/office/powerpoint/2010/main" val="2146208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D0BB0E-DC17-344F-8215-F88936BBF2D5}"/>
              </a:ext>
            </a:extLst>
          </p:cNvPr>
          <p:cNvSpPr txBox="1"/>
          <p:nvPr/>
        </p:nvSpPr>
        <p:spPr>
          <a:xfrm>
            <a:off x="8633133" y="6220682"/>
            <a:ext cx="2247129" cy="63731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77" name="Rectangle 88"/>
          <p:cNvSpPr>
            <a:spLocks noChangeArrowheads="1"/>
          </p:cNvSpPr>
          <p:nvPr/>
        </p:nvSpPr>
        <p:spPr bwMode="auto">
          <a:xfrm>
            <a:off x="8686800" y="5366445"/>
            <a:ext cx="924262" cy="989013"/>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Students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Develop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Negative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Attitudes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Toward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Disciplined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Learning</a:t>
            </a:r>
          </a:p>
        </p:txBody>
      </p:sp>
      <p:sp>
        <p:nvSpPr>
          <p:cNvPr id="3078" name="Rectangle 7"/>
          <p:cNvSpPr>
            <a:spLocks noChangeArrowheads="1"/>
          </p:cNvSpPr>
          <p:nvPr/>
        </p:nvSpPr>
        <p:spPr bwMode="auto">
          <a:xfrm>
            <a:off x="6968664" y="5369720"/>
            <a:ext cx="86964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Hearing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Officers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Parole Board</a:t>
            </a:r>
          </a:p>
        </p:txBody>
      </p:sp>
      <p:sp>
        <p:nvSpPr>
          <p:cNvPr id="3079" name="Rectangle 14"/>
          <p:cNvSpPr>
            <a:spLocks noChangeArrowheads="1"/>
          </p:cNvSpPr>
          <p:nvPr/>
        </p:nvSpPr>
        <p:spPr bwMode="auto">
          <a:xfrm>
            <a:off x="3496564" y="5369720"/>
            <a:ext cx="86964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Distrusted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Visitor</a:t>
            </a:r>
          </a:p>
        </p:txBody>
      </p:sp>
      <p:sp>
        <p:nvSpPr>
          <p:cNvPr id="3080" name="Rectangle 21"/>
          <p:cNvSpPr>
            <a:spLocks noChangeArrowheads="1"/>
          </p:cNvSpPr>
          <p:nvPr/>
        </p:nvSpPr>
        <p:spPr bwMode="auto">
          <a:xfrm>
            <a:off x="6102259" y="5369720"/>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Bureau Chief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Department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Directors,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Hearing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Officers,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Parole Officers</a:t>
            </a:r>
          </a:p>
        </p:txBody>
      </p:sp>
      <p:sp>
        <p:nvSpPr>
          <p:cNvPr id="3081" name="Rectangle 28"/>
          <p:cNvSpPr>
            <a:spLocks noChangeArrowheads="1"/>
          </p:cNvSpPr>
          <p:nvPr/>
        </p:nvSpPr>
        <p:spPr bwMode="auto">
          <a:xfrm>
            <a:off x="5232614" y="5369720"/>
            <a:ext cx="86964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Warden</a:t>
            </a:r>
          </a:p>
        </p:txBody>
      </p:sp>
      <p:sp>
        <p:nvSpPr>
          <p:cNvPr id="3082" name="Rectangle 31"/>
          <p:cNvSpPr>
            <a:spLocks noChangeArrowheads="1"/>
          </p:cNvSpPr>
          <p:nvPr/>
        </p:nvSpPr>
        <p:spPr bwMode="auto">
          <a:xfrm>
            <a:off x="1762135" y="5369720"/>
            <a:ext cx="868025" cy="982927"/>
          </a:xfrm>
          <a:prstGeom prst="rect">
            <a:avLst/>
          </a:prstGeom>
          <a:solidFill>
            <a:srgbClr val="FFCC00">
              <a:alpha val="78038"/>
            </a:srgbClr>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Containment,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 Monitoring,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 Corrective Action,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 Punishment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083" name="Rectangle 42"/>
          <p:cNvSpPr>
            <a:spLocks noChangeArrowheads="1"/>
          </p:cNvSpPr>
          <p:nvPr/>
        </p:nvSpPr>
        <p:spPr bwMode="auto">
          <a:xfrm>
            <a:off x="4366210" y="5369720"/>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Guard</a:t>
            </a:r>
          </a:p>
        </p:txBody>
      </p:sp>
      <p:sp>
        <p:nvSpPr>
          <p:cNvPr id="3084" name="Rectangle 49"/>
          <p:cNvSpPr>
            <a:spLocks noChangeArrowheads="1"/>
          </p:cNvSpPr>
          <p:nvPr/>
        </p:nvSpPr>
        <p:spPr bwMode="auto">
          <a:xfrm>
            <a:off x="2630160" y="5369720"/>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Inmate</a:t>
            </a:r>
          </a:p>
        </p:txBody>
      </p:sp>
      <p:sp>
        <p:nvSpPr>
          <p:cNvPr id="3085" name="Rectangle 52"/>
          <p:cNvSpPr>
            <a:spLocks noChangeArrowheads="1"/>
          </p:cNvSpPr>
          <p:nvPr/>
        </p:nvSpPr>
        <p:spPr bwMode="auto">
          <a:xfrm>
            <a:off x="7838309" y="5369720"/>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Conflict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Habituated</a:t>
            </a:r>
          </a:p>
        </p:txBody>
      </p:sp>
      <p:sp>
        <p:nvSpPr>
          <p:cNvPr id="3086" name="Rectangle 66"/>
          <p:cNvSpPr>
            <a:spLocks noChangeArrowheads="1"/>
          </p:cNvSpPr>
          <p:nvPr/>
        </p:nvSpPr>
        <p:spPr bwMode="auto">
          <a:xfrm>
            <a:off x="9574358" y="5369720"/>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Prison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087" name="Rectangle 6"/>
          <p:cNvSpPr>
            <a:spLocks noChangeArrowheads="1"/>
          </p:cNvSpPr>
          <p:nvPr/>
        </p:nvSpPr>
        <p:spPr bwMode="auto">
          <a:xfrm>
            <a:off x="6968664" y="4386792"/>
            <a:ext cx="86964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Inspectors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Fire Marshals</a:t>
            </a:r>
          </a:p>
        </p:txBody>
      </p:sp>
      <p:sp>
        <p:nvSpPr>
          <p:cNvPr id="3088" name="Rectangle 13"/>
          <p:cNvSpPr>
            <a:spLocks noChangeArrowheads="1"/>
          </p:cNvSpPr>
          <p:nvPr/>
        </p:nvSpPr>
        <p:spPr bwMode="auto">
          <a:xfrm>
            <a:off x="3496564" y="4386792"/>
            <a:ext cx="86964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Primary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Shipper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Receiver</a:t>
            </a:r>
          </a:p>
        </p:txBody>
      </p:sp>
      <p:sp>
        <p:nvSpPr>
          <p:cNvPr id="3089" name="Rectangle 20"/>
          <p:cNvSpPr>
            <a:spLocks noChangeArrowheads="1"/>
          </p:cNvSpPr>
          <p:nvPr/>
        </p:nvSpPr>
        <p:spPr bwMode="auto">
          <a:xfrm>
            <a:off x="6102259" y="4386792"/>
            <a:ext cx="86640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Property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Manager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Directors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Maintenance,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Shipping,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Personnel</a:t>
            </a:r>
          </a:p>
        </p:txBody>
      </p:sp>
      <p:sp>
        <p:nvSpPr>
          <p:cNvPr id="3090" name="Rectangle 27"/>
          <p:cNvSpPr>
            <a:spLocks noChangeArrowheads="1"/>
          </p:cNvSpPr>
          <p:nvPr/>
        </p:nvSpPr>
        <p:spPr bwMode="auto">
          <a:xfrm>
            <a:off x="5232614" y="4386792"/>
            <a:ext cx="86964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Midlevel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Bureaucrat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 Keeper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of the Keys</a:t>
            </a:r>
          </a:p>
        </p:txBody>
      </p:sp>
      <p:sp>
        <p:nvSpPr>
          <p:cNvPr id="3091" name="Rectangle 32"/>
          <p:cNvSpPr>
            <a:spLocks noChangeArrowheads="1"/>
          </p:cNvSpPr>
          <p:nvPr/>
        </p:nvSpPr>
        <p:spPr bwMode="auto">
          <a:xfrm>
            <a:off x="1762135" y="4386792"/>
            <a:ext cx="868025" cy="982928"/>
          </a:xfrm>
          <a:prstGeom prst="rect">
            <a:avLst/>
          </a:prstGeom>
          <a:solidFill>
            <a:srgbClr val="FFCC00">
              <a:alpha val="78038"/>
            </a:srgbClr>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Labeling,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Categorizing,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Placement,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 Recording</a:t>
            </a:r>
          </a:p>
        </p:txBody>
      </p:sp>
      <p:sp>
        <p:nvSpPr>
          <p:cNvPr id="3092" name="Rectangle 41"/>
          <p:cNvSpPr>
            <a:spLocks noChangeArrowheads="1"/>
          </p:cNvSpPr>
          <p:nvPr/>
        </p:nvSpPr>
        <p:spPr bwMode="auto">
          <a:xfrm>
            <a:off x="4366210" y="4386792"/>
            <a:ext cx="86640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Clerk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Keeper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of Records</a:t>
            </a:r>
          </a:p>
        </p:txBody>
      </p:sp>
      <p:sp>
        <p:nvSpPr>
          <p:cNvPr id="3093" name="Rectangle 48"/>
          <p:cNvSpPr>
            <a:spLocks noChangeArrowheads="1"/>
          </p:cNvSpPr>
          <p:nvPr/>
        </p:nvSpPr>
        <p:spPr bwMode="auto">
          <a:xfrm>
            <a:off x="2630160" y="4386792"/>
            <a:ext cx="86640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Excess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Inventory</a:t>
            </a:r>
          </a:p>
        </p:txBody>
      </p:sp>
      <p:sp>
        <p:nvSpPr>
          <p:cNvPr id="3094" name="Rectangle 53"/>
          <p:cNvSpPr>
            <a:spLocks noChangeArrowheads="1"/>
          </p:cNvSpPr>
          <p:nvPr/>
        </p:nvSpPr>
        <p:spPr bwMode="auto">
          <a:xfrm>
            <a:off x="7838309" y="4386792"/>
            <a:ext cx="86640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Threatened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095" name="Rectangle 60"/>
          <p:cNvSpPr>
            <a:spLocks noChangeArrowheads="1"/>
          </p:cNvSpPr>
          <p:nvPr/>
        </p:nvSpPr>
        <p:spPr bwMode="auto">
          <a:xfrm>
            <a:off x="8704714" y="4386792"/>
            <a:ext cx="86964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Learn Little</a:t>
            </a:r>
          </a:p>
        </p:txBody>
      </p:sp>
      <p:sp>
        <p:nvSpPr>
          <p:cNvPr id="3096" name="Rectangle 67"/>
          <p:cNvSpPr>
            <a:spLocks noChangeArrowheads="1"/>
          </p:cNvSpPr>
          <p:nvPr/>
        </p:nvSpPr>
        <p:spPr bwMode="auto">
          <a:xfrm>
            <a:off x="9574358" y="4386792"/>
            <a:ext cx="866405" cy="982928"/>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Warehouse</a:t>
            </a:r>
          </a:p>
        </p:txBody>
      </p:sp>
      <p:sp>
        <p:nvSpPr>
          <p:cNvPr id="3097" name="Rectangle 4"/>
          <p:cNvSpPr>
            <a:spLocks noChangeArrowheads="1"/>
          </p:cNvSpPr>
          <p:nvPr/>
        </p:nvSpPr>
        <p:spPr bwMode="auto">
          <a:xfrm>
            <a:off x="6968664" y="2419615"/>
            <a:ext cx="86964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Board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Directors</a:t>
            </a:r>
          </a:p>
        </p:txBody>
      </p:sp>
      <p:sp>
        <p:nvSpPr>
          <p:cNvPr id="3098" name="Rectangle 11"/>
          <p:cNvSpPr>
            <a:spLocks noChangeArrowheads="1"/>
          </p:cNvSpPr>
          <p:nvPr/>
        </p:nvSpPr>
        <p:spPr bwMode="auto">
          <a:xfrm>
            <a:off x="3496564" y="2419615"/>
            <a:ext cx="86964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Guarantor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Questionable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Ally</a:t>
            </a:r>
          </a:p>
        </p:txBody>
      </p:sp>
      <p:sp>
        <p:nvSpPr>
          <p:cNvPr id="3099" name="Rectangle 18"/>
          <p:cNvSpPr>
            <a:spLocks noChangeArrowheads="1"/>
          </p:cNvSpPr>
          <p:nvPr/>
        </p:nvSpPr>
        <p:spPr bwMode="auto">
          <a:xfrm>
            <a:off x="6102259" y="2419615"/>
            <a:ext cx="86640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CEO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Technicians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and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Staff</a:t>
            </a:r>
          </a:p>
        </p:txBody>
      </p:sp>
      <p:sp>
        <p:nvSpPr>
          <p:cNvPr id="3100" name="Rectangle 25"/>
          <p:cNvSpPr>
            <a:spLocks noChangeArrowheads="1"/>
          </p:cNvSpPr>
          <p:nvPr/>
        </p:nvSpPr>
        <p:spPr bwMode="auto">
          <a:xfrm>
            <a:off x="5232614" y="2419615"/>
            <a:ext cx="86964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Chief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Staff</a:t>
            </a:r>
          </a:p>
        </p:txBody>
      </p:sp>
      <p:sp>
        <p:nvSpPr>
          <p:cNvPr id="3101" name="Rectangle 33"/>
          <p:cNvSpPr>
            <a:spLocks noChangeArrowheads="1"/>
          </p:cNvSpPr>
          <p:nvPr/>
        </p:nvSpPr>
        <p:spPr bwMode="auto">
          <a:xfrm>
            <a:off x="1762135" y="2419615"/>
            <a:ext cx="868025" cy="984250"/>
          </a:xfrm>
          <a:prstGeom prst="rect">
            <a:avLst/>
          </a:prstGeom>
          <a:solidFill>
            <a:srgbClr val="FFCC00">
              <a:alpha val="78038"/>
            </a:srgbClr>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Diagnosis,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Prescription,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Treatment</a:t>
            </a:r>
          </a:p>
        </p:txBody>
      </p:sp>
      <p:sp>
        <p:nvSpPr>
          <p:cNvPr id="3102" name="Rectangle 39"/>
          <p:cNvSpPr>
            <a:spLocks noChangeArrowheads="1"/>
          </p:cNvSpPr>
          <p:nvPr/>
        </p:nvSpPr>
        <p:spPr bwMode="auto">
          <a:xfrm>
            <a:off x="4366210" y="2419615"/>
            <a:ext cx="86640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Professional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Performer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Presenter,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Clinician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Diagnostician</a:t>
            </a:r>
          </a:p>
        </p:txBody>
      </p:sp>
      <p:sp>
        <p:nvSpPr>
          <p:cNvPr id="3103" name="Rectangle 46"/>
          <p:cNvSpPr>
            <a:spLocks noChangeArrowheads="1"/>
          </p:cNvSpPr>
          <p:nvPr/>
        </p:nvSpPr>
        <p:spPr bwMode="auto">
          <a:xfrm>
            <a:off x="2630160" y="2419615"/>
            <a:ext cx="86640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Client</a:t>
            </a:r>
          </a:p>
        </p:txBody>
      </p:sp>
      <p:sp>
        <p:nvSpPr>
          <p:cNvPr id="3104" name="Rectangle 61"/>
          <p:cNvSpPr>
            <a:spLocks noChangeArrowheads="1"/>
          </p:cNvSpPr>
          <p:nvPr/>
        </p:nvSpPr>
        <p:spPr bwMode="auto">
          <a:xfrm>
            <a:off x="8704714" y="2415647"/>
            <a:ext cx="869645" cy="988219"/>
          </a:xfrm>
          <a:prstGeom prst="rect">
            <a:avLst/>
          </a:prstGeom>
          <a:solidFill>
            <a:srgbClr val="FFFFFF"/>
          </a:solidFill>
          <a:ln w="9525">
            <a:no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Analyze,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Understand,</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 Sometimes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Remember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Long Term</a:t>
            </a:r>
          </a:p>
        </p:txBody>
      </p:sp>
      <p:sp>
        <p:nvSpPr>
          <p:cNvPr id="3105" name="Rectangle 68"/>
          <p:cNvSpPr>
            <a:spLocks noChangeArrowheads="1"/>
          </p:cNvSpPr>
          <p:nvPr/>
        </p:nvSpPr>
        <p:spPr bwMode="auto">
          <a:xfrm>
            <a:off x="9574358" y="2419615"/>
            <a:ext cx="86640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Professional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Organization</a:t>
            </a:r>
          </a:p>
        </p:txBody>
      </p:sp>
      <p:sp>
        <p:nvSpPr>
          <p:cNvPr id="3106" name="Rectangle 3"/>
          <p:cNvSpPr>
            <a:spLocks noChangeArrowheads="1"/>
          </p:cNvSpPr>
          <p:nvPr/>
        </p:nvSpPr>
        <p:spPr bwMode="auto">
          <a:xfrm>
            <a:off x="6968664" y="1438011"/>
            <a:ext cx="86964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Builders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Advocates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for Schools</a:t>
            </a:r>
          </a:p>
        </p:txBody>
      </p:sp>
      <p:sp>
        <p:nvSpPr>
          <p:cNvPr id="3107" name="Rectangle 10"/>
          <p:cNvSpPr>
            <a:spLocks noChangeArrowheads="1"/>
          </p:cNvSpPr>
          <p:nvPr/>
        </p:nvSpPr>
        <p:spPr bwMode="auto">
          <a:xfrm>
            <a:off x="3496564" y="1438011"/>
            <a:ext cx="86964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Partner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Member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the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Community</a:t>
            </a:r>
          </a:p>
        </p:txBody>
      </p:sp>
      <p:sp>
        <p:nvSpPr>
          <p:cNvPr id="3108" name="Rectangle 17"/>
          <p:cNvSpPr>
            <a:spLocks noChangeArrowheads="1"/>
          </p:cNvSpPr>
          <p:nvPr/>
        </p:nvSpPr>
        <p:spPr bwMode="auto">
          <a:xfrm>
            <a:off x="6102259" y="1438011"/>
            <a:ext cx="86640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Moral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Intellectual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Leader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Capacity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Builders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109" name="Rectangle 24"/>
          <p:cNvSpPr>
            <a:spLocks noChangeArrowheads="1"/>
          </p:cNvSpPr>
          <p:nvPr/>
        </p:nvSpPr>
        <p:spPr bwMode="auto">
          <a:xfrm>
            <a:off x="5232614" y="1438011"/>
            <a:ext cx="86964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Leader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Leaders</a:t>
            </a:r>
          </a:p>
        </p:txBody>
      </p:sp>
      <p:sp>
        <p:nvSpPr>
          <p:cNvPr id="3110" name="Rectangle 34"/>
          <p:cNvSpPr>
            <a:spLocks noChangeArrowheads="1"/>
          </p:cNvSpPr>
          <p:nvPr/>
        </p:nvSpPr>
        <p:spPr bwMode="auto">
          <a:xfrm>
            <a:off x="1762135" y="1438011"/>
            <a:ext cx="868025" cy="981604"/>
          </a:xfrm>
          <a:prstGeom prst="rect">
            <a:avLst/>
          </a:prstGeom>
          <a:solidFill>
            <a:srgbClr val="FFCC00">
              <a:alpha val="78038"/>
            </a:srgbClr>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a:p>
            <a:pPr marL="0" marR="0" lvl="0" indent="0" algn="ctr" defTabSz="914400" rtl="0" eaLnBrk="1" fontAlgn="auto" latinLnBrk="0" hangingPunct="1">
              <a:lnSpc>
                <a:spcPct val="6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Designing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Engaging</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Academic Work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for Students &amp;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Leading Them to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Success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in That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111" name="Rectangle 38"/>
          <p:cNvSpPr>
            <a:spLocks noChangeArrowheads="1"/>
          </p:cNvSpPr>
          <p:nvPr/>
        </p:nvSpPr>
        <p:spPr bwMode="auto">
          <a:xfrm>
            <a:off x="4366210" y="1438011"/>
            <a:ext cx="86640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Designer,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Guide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Instruction</a:t>
            </a:r>
          </a:p>
        </p:txBody>
      </p:sp>
      <p:sp>
        <p:nvSpPr>
          <p:cNvPr id="3112" name="Rectangle 45"/>
          <p:cNvSpPr>
            <a:spLocks noChangeArrowheads="1"/>
          </p:cNvSpPr>
          <p:nvPr/>
        </p:nvSpPr>
        <p:spPr bwMode="auto">
          <a:xfrm>
            <a:off x="2630160" y="1438011"/>
            <a:ext cx="86640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Volunteer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Worker</a:t>
            </a:r>
          </a:p>
        </p:txBody>
      </p:sp>
      <p:sp>
        <p:nvSpPr>
          <p:cNvPr id="3113" name="Rectangle 55"/>
          <p:cNvSpPr>
            <a:spLocks noChangeArrowheads="1"/>
          </p:cNvSpPr>
          <p:nvPr/>
        </p:nvSpPr>
        <p:spPr bwMode="auto">
          <a:xfrm>
            <a:off x="7838309" y="1438011"/>
            <a:ext cx="86640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Highly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Engaged</a:t>
            </a:r>
          </a:p>
        </p:txBody>
      </p:sp>
      <p:sp>
        <p:nvSpPr>
          <p:cNvPr id="3114" name="Rectangle 62"/>
          <p:cNvSpPr>
            <a:spLocks noChangeArrowheads="1"/>
          </p:cNvSpPr>
          <p:nvPr/>
        </p:nvSpPr>
        <p:spPr bwMode="auto">
          <a:xfrm>
            <a:off x="8704714" y="1438011"/>
            <a:ext cx="86964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Create,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Evaluate,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Analyze,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Understand,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Remember</a:t>
            </a:r>
          </a:p>
        </p:txBody>
      </p:sp>
      <p:sp>
        <p:nvSpPr>
          <p:cNvPr id="3115" name="Rectangle 69"/>
          <p:cNvSpPr>
            <a:spLocks noChangeArrowheads="1"/>
          </p:cNvSpPr>
          <p:nvPr/>
        </p:nvSpPr>
        <p:spPr bwMode="auto">
          <a:xfrm>
            <a:off x="9574358" y="1438011"/>
            <a:ext cx="866405" cy="981604"/>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Learning</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Organization</a:t>
            </a:r>
          </a:p>
        </p:txBody>
      </p:sp>
      <p:sp>
        <p:nvSpPr>
          <p:cNvPr id="3116" name="Rectangle 5"/>
          <p:cNvSpPr>
            <a:spLocks noChangeArrowheads="1"/>
          </p:cNvSpPr>
          <p:nvPr/>
        </p:nvSpPr>
        <p:spPr bwMode="auto">
          <a:xfrm>
            <a:off x="6968664" y="3403866"/>
            <a:ext cx="86964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Owners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Advocates</a:t>
            </a:r>
          </a:p>
        </p:txBody>
      </p:sp>
      <p:sp>
        <p:nvSpPr>
          <p:cNvPr id="3117" name="Rectangle 12"/>
          <p:cNvSpPr>
            <a:spLocks noChangeArrowheads="1"/>
          </p:cNvSpPr>
          <p:nvPr/>
        </p:nvSpPr>
        <p:spPr bwMode="auto">
          <a:xfrm>
            <a:off x="3496564" y="3403866"/>
            <a:ext cx="86964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Supply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Source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Determinant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of 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Quality</a:t>
            </a:r>
          </a:p>
        </p:txBody>
      </p:sp>
      <p:sp>
        <p:nvSpPr>
          <p:cNvPr id="3118" name="Rectangle 19"/>
          <p:cNvSpPr>
            <a:spLocks noChangeArrowheads="1"/>
          </p:cNvSpPr>
          <p:nvPr/>
        </p:nvSpPr>
        <p:spPr bwMode="auto">
          <a:xfrm>
            <a:off x="6102259" y="3403866"/>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Plant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Manager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Inspectors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Supervisors</a:t>
            </a:r>
          </a:p>
        </p:txBody>
      </p:sp>
      <p:sp>
        <p:nvSpPr>
          <p:cNvPr id="3119" name="Rectangle 26"/>
          <p:cNvSpPr>
            <a:spLocks noChangeArrowheads="1"/>
          </p:cNvSpPr>
          <p:nvPr/>
        </p:nvSpPr>
        <p:spPr bwMode="auto">
          <a:xfrm>
            <a:off x="5232614" y="3403866"/>
            <a:ext cx="86964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Shop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Foreman</a:t>
            </a:r>
          </a:p>
        </p:txBody>
      </p:sp>
      <p:sp>
        <p:nvSpPr>
          <p:cNvPr id="3120" name="Rectangle 35"/>
          <p:cNvSpPr>
            <a:spLocks noChangeArrowheads="1"/>
          </p:cNvSpPr>
          <p:nvPr/>
        </p:nvSpPr>
        <p:spPr bwMode="auto">
          <a:xfrm>
            <a:off x="1762135" y="3403866"/>
            <a:ext cx="868025" cy="982927"/>
          </a:xfrm>
          <a:prstGeom prst="rect">
            <a:avLst/>
          </a:prstGeom>
          <a:solidFill>
            <a:srgbClr val="FFCC00">
              <a:alpha val="78038"/>
            </a:srgbClr>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Testing,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Remediation,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Reporting</a:t>
            </a:r>
          </a:p>
        </p:txBody>
      </p:sp>
      <p:sp>
        <p:nvSpPr>
          <p:cNvPr id="3121" name="Rectangle 40"/>
          <p:cNvSpPr>
            <a:spLocks noChangeArrowheads="1"/>
          </p:cNvSpPr>
          <p:nvPr/>
        </p:nvSpPr>
        <p:spPr bwMode="auto">
          <a:xfrm>
            <a:off x="4366210" y="3403866"/>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Skilled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Worker</a:t>
            </a:r>
          </a:p>
        </p:txBody>
      </p:sp>
      <p:sp>
        <p:nvSpPr>
          <p:cNvPr id="3122" name="Rectangle 47"/>
          <p:cNvSpPr>
            <a:spLocks noChangeArrowheads="1"/>
          </p:cNvSpPr>
          <p:nvPr/>
        </p:nvSpPr>
        <p:spPr bwMode="auto">
          <a:xfrm>
            <a:off x="2630160" y="3403866"/>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Raw Material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&amp; Product</a:t>
            </a:r>
          </a:p>
        </p:txBody>
      </p:sp>
      <p:sp>
        <p:nvSpPr>
          <p:cNvPr id="3123" name="Rectangle 56"/>
          <p:cNvSpPr>
            <a:spLocks noChangeArrowheads="1"/>
          </p:cNvSpPr>
          <p:nvPr/>
        </p:nvSpPr>
        <p:spPr bwMode="auto">
          <a:xfrm>
            <a:off x="7838309" y="3403866"/>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Passive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Congenial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3124" name="Rectangle 63"/>
          <p:cNvSpPr>
            <a:spLocks noChangeArrowheads="1"/>
          </p:cNvSpPr>
          <p:nvPr/>
        </p:nvSpPr>
        <p:spPr bwMode="auto">
          <a:xfrm>
            <a:off x="8704714" y="3403866"/>
            <a:ext cx="86964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Understand,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but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Unlikely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to Remember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Long Term</a:t>
            </a:r>
          </a:p>
        </p:txBody>
      </p:sp>
      <p:sp>
        <p:nvSpPr>
          <p:cNvPr id="3125" name="Rectangle 70"/>
          <p:cNvSpPr>
            <a:spLocks noChangeArrowheads="1"/>
          </p:cNvSpPr>
          <p:nvPr/>
        </p:nvSpPr>
        <p:spPr bwMode="auto">
          <a:xfrm>
            <a:off x="9574358" y="3403866"/>
            <a:ext cx="866405" cy="982927"/>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Factory</a:t>
            </a:r>
          </a:p>
        </p:txBody>
      </p:sp>
      <p:sp>
        <p:nvSpPr>
          <p:cNvPr id="3128" name="Rectangle 54"/>
          <p:cNvSpPr>
            <a:spLocks noChangeArrowheads="1"/>
          </p:cNvSpPr>
          <p:nvPr/>
        </p:nvSpPr>
        <p:spPr bwMode="auto">
          <a:xfrm>
            <a:off x="7838309" y="2419615"/>
            <a:ext cx="866405" cy="984250"/>
          </a:xfrm>
          <a:prstGeom prst="rect">
            <a:avLst/>
          </a:prstGeom>
          <a:solidFill>
            <a:srgbClr val="FFFFFF"/>
          </a:solidFill>
          <a:ln w="9525">
            <a:solidFill>
              <a:schemeClr val="tx1"/>
            </a:solidFill>
            <a:miter lim="800000"/>
            <a:headEnd/>
            <a:tailEnd/>
          </a:ln>
        </p:spPr>
        <p:txBody>
          <a:bodyPr wrap="none" lIns="83338" tIns="41669" rIns="83338" bIns="4166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Well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Narrow" pitchFamily="34" charset="0"/>
                <a:ea typeface="+mn-ea"/>
                <a:cs typeface="+mn-cs"/>
              </a:rPr>
              <a:t>Managed</a:t>
            </a:r>
          </a:p>
        </p:txBody>
      </p:sp>
      <p:sp>
        <p:nvSpPr>
          <p:cNvPr id="3129" name="Line 97"/>
          <p:cNvSpPr>
            <a:spLocks noChangeShapeType="1"/>
          </p:cNvSpPr>
          <p:nvPr/>
        </p:nvSpPr>
        <p:spPr bwMode="auto">
          <a:xfrm>
            <a:off x="10440762" y="1414199"/>
            <a:ext cx="0" cy="4914635"/>
          </a:xfrm>
          <a:prstGeom prst="line">
            <a:avLst/>
          </a:prstGeom>
          <a:noFill/>
          <a:ln w="12700">
            <a:solidFill>
              <a:schemeClr val="tx1"/>
            </a:solidFill>
            <a:round/>
            <a:headEnd/>
            <a:tailEnd/>
          </a:ln>
        </p:spPr>
        <p:txBody>
          <a:bodyPr lIns="83338" tIns="41669" rIns="83338" bIns="41669"/>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30" name="Line 98"/>
          <p:cNvSpPr>
            <a:spLocks noChangeShapeType="1"/>
          </p:cNvSpPr>
          <p:nvPr/>
        </p:nvSpPr>
        <p:spPr bwMode="auto">
          <a:xfrm>
            <a:off x="10440762" y="711730"/>
            <a:ext cx="0" cy="5617104"/>
          </a:xfrm>
          <a:prstGeom prst="line">
            <a:avLst/>
          </a:prstGeom>
          <a:noFill/>
          <a:ln w="12700">
            <a:solidFill>
              <a:schemeClr val="tx1"/>
            </a:solidFill>
            <a:round/>
            <a:headEnd/>
            <a:tailEnd/>
          </a:ln>
        </p:spPr>
        <p:txBody>
          <a:bodyPr lIns="83338" tIns="41669" rIns="83338" bIns="41669"/>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31" name="Line 104"/>
          <p:cNvSpPr>
            <a:spLocks noChangeShapeType="1"/>
          </p:cNvSpPr>
          <p:nvPr/>
        </p:nvSpPr>
        <p:spPr bwMode="auto">
          <a:xfrm flipH="1">
            <a:off x="1762134" y="1374511"/>
            <a:ext cx="0" cy="4994010"/>
          </a:xfrm>
          <a:prstGeom prst="line">
            <a:avLst/>
          </a:prstGeom>
          <a:noFill/>
          <a:ln w="12700">
            <a:solidFill>
              <a:schemeClr val="tx1"/>
            </a:solidFill>
            <a:round/>
            <a:headEnd/>
            <a:tailEnd/>
          </a:ln>
        </p:spPr>
        <p:txBody>
          <a:bodyPr lIns="83338" tIns="41669" rIns="83338" bIns="41669"/>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4" name="Text Box 78"/>
          <p:cNvSpPr txBox="1">
            <a:spLocks noChangeArrowheads="1"/>
          </p:cNvSpPr>
          <p:nvPr/>
        </p:nvSpPr>
        <p:spPr bwMode="auto">
          <a:xfrm>
            <a:off x="1143000" y="6526008"/>
            <a:ext cx="3487949" cy="222651"/>
          </a:xfrm>
          <a:prstGeom prst="rect">
            <a:avLst/>
          </a:prstGeom>
          <a:noFill/>
          <a:ln w="9525">
            <a:noFill/>
            <a:miter lim="800000"/>
            <a:headEnd/>
            <a:tailEnd/>
          </a:ln>
        </p:spPr>
        <p:txBody>
          <a:bodyPr lIns="83338" tIns="41669" rIns="83338" bIns="4166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 2005 Phillip C. Schlechty.  All rights reserved.</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6" name="Text Box 110"/>
          <p:cNvSpPr txBox="1">
            <a:spLocks noChangeArrowheads="1"/>
          </p:cNvSpPr>
          <p:nvPr/>
        </p:nvSpPr>
        <p:spPr bwMode="auto">
          <a:xfrm>
            <a:off x="4154360" y="0"/>
            <a:ext cx="3922841" cy="515039"/>
          </a:xfrm>
          <a:prstGeom prst="rect">
            <a:avLst/>
          </a:prstGeom>
          <a:noFill/>
          <a:ln w="9525">
            <a:noFill/>
            <a:miter lim="800000"/>
            <a:headEnd/>
            <a:tailEnd/>
          </a:ln>
        </p:spPr>
        <p:txBody>
          <a:bodyPr wrap="square" lIns="83338" tIns="41669" rIns="83338" bIns="41669">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Images of School</a:t>
            </a:r>
          </a:p>
        </p:txBody>
      </p:sp>
      <p:sp>
        <p:nvSpPr>
          <p:cNvPr id="69" name="Rectangle 68"/>
          <p:cNvSpPr/>
          <p:nvPr/>
        </p:nvSpPr>
        <p:spPr>
          <a:xfrm>
            <a:off x="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50" b="0" i="0" u="none" strike="noStrike" kern="1200" cap="none" spc="0" normalizeH="0" baseline="0" noProof="0">
              <a:ln>
                <a:noFill/>
              </a:ln>
              <a:solidFill>
                <a:srgbClr val="FFFFFF"/>
              </a:solidFill>
              <a:effectLst/>
              <a:uLnTx/>
              <a:uFillTx/>
              <a:latin typeface="Calibri"/>
              <a:ea typeface="+mn-ea"/>
              <a:cs typeface="+mn-cs"/>
            </a:endParaRPr>
          </a:p>
        </p:txBody>
      </p:sp>
      <p:sp>
        <p:nvSpPr>
          <p:cNvPr id="70" name="Rectangle 69"/>
          <p:cNvSpPr/>
          <p:nvPr/>
        </p:nvSpPr>
        <p:spPr>
          <a:xfrm>
            <a:off x="11988800" y="0"/>
            <a:ext cx="20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50" b="0" i="0" u="none" strike="noStrike" kern="1200" cap="none" spc="0" normalizeH="0" baseline="0" noProof="0">
              <a:ln>
                <a:noFill/>
              </a:ln>
              <a:solidFill>
                <a:srgbClr val="FFFFFF"/>
              </a:solidFill>
              <a:effectLst/>
              <a:uLnTx/>
              <a:uFillTx/>
              <a:latin typeface="Calibri"/>
              <a:ea typeface="+mn-ea"/>
              <a:cs typeface="+mn-cs"/>
            </a:endParaRPr>
          </a:p>
        </p:txBody>
      </p:sp>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9184" y="5695396"/>
            <a:ext cx="1618516" cy="1250671"/>
          </a:xfrm>
          <a:prstGeom prst="rect">
            <a:avLst/>
          </a:prstGeom>
        </p:spPr>
      </p:pic>
      <p:grpSp>
        <p:nvGrpSpPr>
          <p:cNvPr id="2" name="Group 86"/>
          <p:cNvGrpSpPr>
            <a:grpSpLocks/>
          </p:cNvGrpSpPr>
          <p:nvPr/>
        </p:nvGrpSpPr>
        <p:grpSpPr bwMode="auto">
          <a:xfrm>
            <a:off x="1762134" y="635001"/>
            <a:ext cx="8678628" cy="803011"/>
            <a:chOff x="0" y="154"/>
            <a:chExt cx="5760" cy="716"/>
          </a:xfrm>
        </p:grpSpPr>
        <p:sp>
          <p:nvSpPr>
            <p:cNvPr id="3133" name="Rectangle 15"/>
            <p:cNvSpPr>
              <a:spLocks noChangeArrowheads="1"/>
            </p:cNvSpPr>
            <p:nvPr/>
          </p:nvSpPr>
          <p:spPr bwMode="auto">
            <a:xfrm>
              <a:off x="1152"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Parent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as:</a:t>
              </a:r>
            </a:p>
          </p:txBody>
        </p:sp>
        <p:sp>
          <p:nvSpPr>
            <p:cNvPr id="3134" name="Rectangle 22"/>
            <p:cNvSpPr>
              <a:spLocks noChangeArrowheads="1"/>
            </p:cNvSpPr>
            <p:nvPr/>
          </p:nvSpPr>
          <p:spPr bwMode="auto">
            <a:xfrm>
              <a:off x="2880"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Supt.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CO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as:</a:t>
              </a:r>
            </a:p>
          </p:txBody>
        </p:sp>
        <p:sp>
          <p:nvSpPr>
            <p:cNvPr id="3135" name="Rectangle 29"/>
            <p:cNvSpPr>
              <a:spLocks noChangeArrowheads="1"/>
            </p:cNvSpPr>
            <p:nvPr/>
          </p:nvSpPr>
          <p:spPr bwMode="auto">
            <a:xfrm>
              <a:off x="2304"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Principal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as:</a:t>
              </a:r>
            </a:p>
          </p:txBody>
        </p:sp>
        <p:sp>
          <p:nvSpPr>
            <p:cNvPr id="3136" name="Rectangle 36"/>
            <p:cNvSpPr>
              <a:spLocks noChangeArrowheads="1"/>
            </p:cNvSpPr>
            <p:nvPr/>
          </p:nvSpPr>
          <p:spPr bwMode="auto">
            <a:xfrm>
              <a:off x="0"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Business</a:t>
              </a:r>
            </a:p>
          </p:txBody>
        </p:sp>
        <p:sp>
          <p:nvSpPr>
            <p:cNvPr id="3137" name="Rectangle 43"/>
            <p:cNvSpPr>
              <a:spLocks noChangeArrowheads="1"/>
            </p:cNvSpPr>
            <p:nvPr/>
          </p:nvSpPr>
          <p:spPr bwMode="auto">
            <a:xfrm>
              <a:off x="1728"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as:</a:t>
              </a:r>
            </a:p>
          </p:txBody>
        </p:sp>
        <p:sp>
          <p:nvSpPr>
            <p:cNvPr id="3138" name="Rectangle 50"/>
            <p:cNvSpPr>
              <a:spLocks noChangeArrowheads="1"/>
            </p:cNvSpPr>
            <p:nvPr/>
          </p:nvSpPr>
          <p:spPr bwMode="auto">
            <a:xfrm>
              <a:off x="576"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as:</a:t>
              </a:r>
            </a:p>
          </p:txBody>
        </p:sp>
        <p:sp>
          <p:nvSpPr>
            <p:cNvPr id="3139" name="Rectangle 57"/>
            <p:cNvSpPr>
              <a:spLocks noChangeArrowheads="1"/>
            </p:cNvSpPr>
            <p:nvPr/>
          </p:nvSpPr>
          <p:spPr bwMode="auto">
            <a:xfrm>
              <a:off x="4032"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Likely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Classroom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Profiles</a:t>
              </a:r>
            </a:p>
          </p:txBody>
        </p:sp>
        <p:sp>
          <p:nvSpPr>
            <p:cNvPr id="3140" name="Rectangle 64"/>
            <p:cNvSpPr>
              <a:spLocks noChangeArrowheads="1"/>
            </p:cNvSpPr>
            <p:nvPr/>
          </p:nvSpPr>
          <p:spPr bwMode="auto">
            <a:xfrm>
              <a:off x="4608"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pitchFamily="34" charset="0"/>
                  <a:ea typeface="+mn-ea"/>
                  <a:cs typeface="+mn-cs"/>
                </a:rPr>
                <a:t>Level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pitchFamily="34" charset="0"/>
                  <a:ea typeface="+mn-ea"/>
                  <a:cs typeface="+mn-cs"/>
                </a:rPr>
                <a:t>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pitchFamily="34" charset="0"/>
                  <a:ea typeface="+mn-ea"/>
                  <a:cs typeface="+mn-cs"/>
                </a:rPr>
                <a:t>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Tahoma" pitchFamily="34" charset="0"/>
                  <a:ea typeface="+mn-ea"/>
                  <a:cs typeface="+mn-cs"/>
                </a:rPr>
                <a:t>Bloom’s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Tahoma" pitchFamily="34" charset="0"/>
                  <a:ea typeface="+mn-ea"/>
                  <a:cs typeface="+mn-cs"/>
                </a:rPr>
                <a:t>Taxonomy</a:t>
              </a:r>
            </a:p>
          </p:txBody>
        </p:sp>
        <p:sp>
          <p:nvSpPr>
            <p:cNvPr id="3141" name="Rectangle 71"/>
            <p:cNvSpPr>
              <a:spLocks noChangeArrowheads="1"/>
            </p:cNvSpPr>
            <p:nvPr/>
          </p:nvSpPr>
          <p:spPr bwMode="auto">
            <a:xfrm>
              <a:off x="5184"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Guiding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Metaphor</a:t>
              </a:r>
            </a:p>
          </p:txBody>
        </p:sp>
        <p:sp>
          <p:nvSpPr>
            <p:cNvPr id="3142" name="Rectangle 8"/>
            <p:cNvSpPr>
              <a:spLocks noChangeArrowheads="1"/>
            </p:cNvSpPr>
            <p:nvPr/>
          </p:nvSpPr>
          <p:spPr bwMode="auto">
            <a:xfrm>
              <a:off x="3456" y="154"/>
              <a:ext cx="576" cy="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pitchFamily="34" charset="0"/>
                  <a:ea typeface="+mn-ea"/>
                  <a:cs typeface="+mn-cs"/>
                </a:rPr>
                <a:t>as:</a:t>
              </a:r>
            </a:p>
          </p:txBody>
        </p:sp>
      </p:grpSp>
    </p:spTree>
    <p:extLst>
      <p:ext uri="{BB962C8B-B14F-4D97-AF65-F5344CB8AC3E}">
        <p14:creationId xmlns:p14="http://schemas.microsoft.com/office/powerpoint/2010/main" val="309366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7BB1-D07B-AE5C-4FD6-387CCDB28FEA}"/>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F324672C-484E-DD4F-58CE-566A35ACC553}"/>
              </a:ext>
            </a:extLst>
          </p:cNvPr>
          <p:cNvGrpSpPr/>
          <p:nvPr/>
        </p:nvGrpSpPr>
        <p:grpSpPr>
          <a:xfrm>
            <a:off x="265176" y="476310"/>
            <a:ext cx="3886200" cy="5889247"/>
            <a:chOff x="265176" y="476310"/>
            <a:chExt cx="3886200" cy="5889247"/>
          </a:xfrm>
        </p:grpSpPr>
        <p:sp>
          <p:nvSpPr>
            <p:cNvPr id="9" name="TextBox 8">
              <a:extLst>
                <a:ext uri="{FF2B5EF4-FFF2-40B4-BE49-F238E27FC236}">
                  <a16:creationId xmlns:a16="http://schemas.microsoft.com/office/drawing/2014/main" id="{4E422695-40D3-12B1-B7DE-7ABFEBD4FAA6}"/>
                </a:ext>
              </a:extLst>
            </p:cNvPr>
            <p:cNvSpPr txBox="1"/>
            <p:nvPr/>
          </p:nvSpPr>
          <p:spPr>
            <a:xfrm>
              <a:off x="265176" y="5780782"/>
              <a:ext cx="3886200" cy="584775"/>
            </a:xfrm>
            <a:prstGeom prst="rect">
              <a:avLst/>
            </a:prstGeom>
            <a:noFill/>
          </p:spPr>
          <p:txBody>
            <a:bodyPr wrap="square" rtlCol="0">
              <a:spAutoFit/>
            </a:bodyPr>
            <a:lstStyle/>
            <a:p>
              <a:pPr algn="ctr"/>
              <a:r>
                <a:rPr lang="en-US" sz="3200" b="1">
                  <a:latin typeface="Lato Black" panose="020F0502020204030203" pitchFamily="34" charset="77"/>
                </a:rPr>
                <a:t>Our Tax Dollars</a:t>
              </a:r>
            </a:p>
          </p:txBody>
        </p:sp>
        <p:sp>
          <p:nvSpPr>
            <p:cNvPr id="4" name="TextBox 3">
              <a:extLst>
                <a:ext uri="{FF2B5EF4-FFF2-40B4-BE49-F238E27FC236}">
                  <a16:creationId xmlns:a16="http://schemas.microsoft.com/office/drawing/2014/main" id="{5F541078-5B92-3E9F-13B5-696883D0D97F}"/>
                </a:ext>
              </a:extLst>
            </p:cNvPr>
            <p:cNvSpPr txBox="1"/>
            <p:nvPr/>
          </p:nvSpPr>
          <p:spPr>
            <a:xfrm>
              <a:off x="265176" y="476310"/>
              <a:ext cx="3886200" cy="584775"/>
            </a:xfrm>
            <a:prstGeom prst="rect">
              <a:avLst/>
            </a:prstGeom>
            <a:noFill/>
          </p:spPr>
          <p:txBody>
            <a:bodyPr wrap="square" rtlCol="0">
              <a:spAutoFit/>
            </a:bodyPr>
            <a:lstStyle/>
            <a:p>
              <a:pPr algn="ctr"/>
              <a:r>
                <a:rPr lang="en-US" sz="3200" b="1">
                  <a:latin typeface="Lato Black" panose="020F0502020204030203" pitchFamily="34" charset="77"/>
                </a:rPr>
                <a:t>Politics</a:t>
              </a:r>
            </a:p>
          </p:txBody>
        </p:sp>
        <p:sp>
          <p:nvSpPr>
            <p:cNvPr id="8" name="TextBox 7">
              <a:extLst>
                <a:ext uri="{FF2B5EF4-FFF2-40B4-BE49-F238E27FC236}">
                  <a16:creationId xmlns:a16="http://schemas.microsoft.com/office/drawing/2014/main" id="{6D9A9D39-BAC5-A324-38A6-F30F5D19CE31}"/>
                </a:ext>
              </a:extLst>
            </p:cNvPr>
            <p:cNvSpPr txBox="1"/>
            <p:nvPr/>
          </p:nvSpPr>
          <p:spPr>
            <a:xfrm>
              <a:off x="265176" y="1802428"/>
              <a:ext cx="3886200" cy="584775"/>
            </a:xfrm>
            <a:prstGeom prst="rect">
              <a:avLst/>
            </a:prstGeom>
            <a:noFill/>
          </p:spPr>
          <p:txBody>
            <a:bodyPr wrap="square" rtlCol="0">
              <a:spAutoFit/>
            </a:bodyPr>
            <a:lstStyle/>
            <a:p>
              <a:pPr algn="ctr"/>
              <a:r>
                <a:rPr lang="en-US" sz="3200" b="1">
                  <a:latin typeface="Lato Black" panose="020F0502020204030203" pitchFamily="34" charset="77"/>
                </a:rPr>
                <a:t>Community Schools</a:t>
              </a:r>
            </a:p>
          </p:txBody>
        </p:sp>
        <p:sp>
          <p:nvSpPr>
            <p:cNvPr id="11" name="TextBox 10">
              <a:extLst>
                <a:ext uri="{FF2B5EF4-FFF2-40B4-BE49-F238E27FC236}">
                  <a16:creationId xmlns:a16="http://schemas.microsoft.com/office/drawing/2014/main" id="{87A1CF7B-AAEA-63A4-50CF-5238F24447F8}"/>
                </a:ext>
              </a:extLst>
            </p:cNvPr>
            <p:cNvSpPr txBox="1"/>
            <p:nvPr/>
          </p:nvSpPr>
          <p:spPr>
            <a:xfrm>
              <a:off x="265176" y="3128546"/>
              <a:ext cx="3886200" cy="584775"/>
            </a:xfrm>
            <a:prstGeom prst="rect">
              <a:avLst/>
            </a:prstGeom>
            <a:noFill/>
          </p:spPr>
          <p:txBody>
            <a:bodyPr wrap="square" rtlCol="0">
              <a:spAutoFit/>
            </a:bodyPr>
            <a:lstStyle/>
            <a:p>
              <a:pPr algn="ctr"/>
              <a:r>
                <a:rPr lang="en-US" sz="3200" b="1">
                  <a:latin typeface="Lato Black" panose="020F0502020204030203" pitchFamily="34" charset="77"/>
                </a:rPr>
                <a:t>Community</a:t>
              </a:r>
            </a:p>
          </p:txBody>
        </p:sp>
        <p:sp>
          <p:nvSpPr>
            <p:cNvPr id="13" name="TextBox 12">
              <a:extLst>
                <a:ext uri="{FF2B5EF4-FFF2-40B4-BE49-F238E27FC236}">
                  <a16:creationId xmlns:a16="http://schemas.microsoft.com/office/drawing/2014/main" id="{5113E024-FD1F-BEE5-0E46-8FE6F481FDCA}"/>
                </a:ext>
              </a:extLst>
            </p:cNvPr>
            <p:cNvSpPr txBox="1"/>
            <p:nvPr/>
          </p:nvSpPr>
          <p:spPr>
            <a:xfrm>
              <a:off x="265176" y="4454664"/>
              <a:ext cx="3886200" cy="584775"/>
            </a:xfrm>
            <a:prstGeom prst="rect">
              <a:avLst/>
            </a:prstGeom>
            <a:noFill/>
          </p:spPr>
          <p:txBody>
            <a:bodyPr wrap="square" rtlCol="0">
              <a:spAutoFit/>
            </a:bodyPr>
            <a:lstStyle/>
            <a:p>
              <a:pPr algn="ctr"/>
              <a:r>
                <a:rPr lang="en-US" sz="3200" b="1">
                  <a:latin typeface="Lato Black" panose="020F0502020204030203" pitchFamily="34" charset="77"/>
                </a:rPr>
                <a:t>Common Interests</a:t>
              </a:r>
            </a:p>
          </p:txBody>
        </p:sp>
      </p:grpSp>
      <p:grpSp>
        <p:nvGrpSpPr>
          <p:cNvPr id="22" name="Group 21">
            <a:extLst>
              <a:ext uri="{FF2B5EF4-FFF2-40B4-BE49-F238E27FC236}">
                <a16:creationId xmlns:a16="http://schemas.microsoft.com/office/drawing/2014/main" id="{13447CC6-687A-278A-DF19-18A231847A0D}"/>
              </a:ext>
            </a:extLst>
          </p:cNvPr>
          <p:cNvGrpSpPr/>
          <p:nvPr/>
        </p:nvGrpSpPr>
        <p:grpSpPr>
          <a:xfrm>
            <a:off x="7696200" y="475488"/>
            <a:ext cx="4194048" cy="5890510"/>
            <a:chOff x="7696200" y="475488"/>
            <a:chExt cx="4194048" cy="5890510"/>
          </a:xfrm>
        </p:grpSpPr>
        <p:sp>
          <p:nvSpPr>
            <p:cNvPr id="3" name="TextBox 2">
              <a:extLst>
                <a:ext uri="{FF2B5EF4-FFF2-40B4-BE49-F238E27FC236}">
                  <a16:creationId xmlns:a16="http://schemas.microsoft.com/office/drawing/2014/main" id="{8EFC18D6-6B39-3736-B3B1-E0A5B12BA011}"/>
                </a:ext>
              </a:extLst>
            </p:cNvPr>
            <p:cNvSpPr txBox="1"/>
            <p:nvPr/>
          </p:nvSpPr>
          <p:spPr>
            <a:xfrm>
              <a:off x="7699248" y="5780782"/>
              <a:ext cx="4187952" cy="585216"/>
            </a:xfrm>
            <a:prstGeom prst="rect">
              <a:avLst/>
            </a:prstGeom>
            <a:noFill/>
          </p:spPr>
          <p:txBody>
            <a:bodyPr wrap="square" rtlCol="0">
              <a:spAutoFit/>
            </a:bodyPr>
            <a:lstStyle/>
            <a:p>
              <a:pPr algn="ctr"/>
              <a:r>
                <a:rPr lang="en-US" sz="3200" b="1">
                  <a:latin typeface="Lato Black" panose="020F0502020204030203" pitchFamily="34" charset="77"/>
                </a:rPr>
                <a:t>My Tax Dollars</a:t>
              </a:r>
            </a:p>
          </p:txBody>
        </p:sp>
        <p:sp>
          <p:nvSpPr>
            <p:cNvPr id="5" name="TextBox 4">
              <a:extLst>
                <a:ext uri="{FF2B5EF4-FFF2-40B4-BE49-F238E27FC236}">
                  <a16:creationId xmlns:a16="http://schemas.microsoft.com/office/drawing/2014/main" id="{51F31FA0-DE4D-F668-5244-D633094E5E2D}"/>
                </a:ext>
              </a:extLst>
            </p:cNvPr>
            <p:cNvSpPr txBox="1"/>
            <p:nvPr/>
          </p:nvSpPr>
          <p:spPr>
            <a:xfrm>
              <a:off x="7699248" y="475488"/>
              <a:ext cx="4191000" cy="584775"/>
            </a:xfrm>
            <a:prstGeom prst="rect">
              <a:avLst/>
            </a:prstGeom>
            <a:noFill/>
          </p:spPr>
          <p:txBody>
            <a:bodyPr wrap="square" rtlCol="0">
              <a:spAutoFit/>
            </a:bodyPr>
            <a:lstStyle/>
            <a:p>
              <a:pPr algn="ctr"/>
              <a:r>
                <a:rPr lang="en-US" sz="3200" b="1">
                  <a:latin typeface="Lato Black" panose="020F0502020204030203" pitchFamily="34" charset="77"/>
                </a:rPr>
                <a:t>Partisanship</a:t>
              </a:r>
            </a:p>
          </p:txBody>
        </p:sp>
        <p:sp>
          <p:nvSpPr>
            <p:cNvPr id="10" name="TextBox 9">
              <a:extLst>
                <a:ext uri="{FF2B5EF4-FFF2-40B4-BE49-F238E27FC236}">
                  <a16:creationId xmlns:a16="http://schemas.microsoft.com/office/drawing/2014/main" id="{8D06CA3F-D95B-9899-3C0F-B2D629B07813}"/>
                </a:ext>
              </a:extLst>
            </p:cNvPr>
            <p:cNvSpPr txBox="1"/>
            <p:nvPr/>
          </p:nvSpPr>
          <p:spPr>
            <a:xfrm>
              <a:off x="7696200" y="1801701"/>
              <a:ext cx="4191000" cy="584775"/>
            </a:xfrm>
            <a:prstGeom prst="rect">
              <a:avLst/>
            </a:prstGeom>
            <a:noFill/>
          </p:spPr>
          <p:txBody>
            <a:bodyPr wrap="square" rtlCol="0">
              <a:spAutoFit/>
            </a:bodyPr>
            <a:lstStyle/>
            <a:p>
              <a:pPr algn="ctr"/>
              <a:r>
                <a:rPr lang="en-US" sz="3200" b="1">
                  <a:latin typeface="Lato Black" panose="020F0502020204030203" pitchFamily="34" charset="77"/>
                </a:rPr>
                <a:t>Government Schools</a:t>
              </a:r>
            </a:p>
          </p:txBody>
        </p:sp>
        <p:sp>
          <p:nvSpPr>
            <p:cNvPr id="12" name="TextBox 11">
              <a:extLst>
                <a:ext uri="{FF2B5EF4-FFF2-40B4-BE49-F238E27FC236}">
                  <a16:creationId xmlns:a16="http://schemas.microsoft.com/office/drawing/2014/main" id="{D00717A8-5D69-D686-03AE-A1859DEF3684}"/>
                </a:ext>
              </a:extLst>
            </p:cNvPr>
            <p:cNvSpPr txBox="1"/>
            <p:nvPr/>
          </p:nvSpPr>
          <p:spPr>
            <a:xfrm>
              <a:off x="7699248" y="3127914"/>
              <a:ext cx="4187952" cy="584775"/>
            </a:xfrm>
            <a:prstGeom prst="rect">
              <a:avLst/>
            </a:prstGeom>
            <a:noFill/>
          </p:spPr>
          <p:txBody>
            <a:bodyPr wrap="square" rtlCol="0">
              <a:spAutoFit/>
            </a:bodyPr>
            <a:lstStyle/>
            <a:p>
              <a:pPr algn="ctr"/>
              <a:r>
                <a:rPr lang="en-US" sz="3200" b="1">
                  <a:latin typeface="Lato Black" panose="020F0502020204030203" pitchFamily="34" charset="77"/>
                </a:rPr>
                <a:t>Groups</a:t>
              </a:r>
            </a:p>
          </p:txBody>
        </p:sp>
        <p:sp>
          <p:nvSpPr>
            <p:cNvPr id="14" name="TextBox 13">
              <a:extLst>
                <a:ext uri="{FF2B5EF4-FFF2-40B4-BE49-F238E27FC236}">
                  <a16:creationId xmlns:a16="http://schemas.microsoft.com/office/drawing/2014/main" id="{4D058D6A-1FDA-E545-E155-A4571514FDB0}"/>
                </a:ext>
              </a:extLst>
            </p:cNvPr>
            <p:cNvSpPr txBox="1"/>
            <p:nvPr/>
          </p:nvSpPr>
          <p:spPr>
            <a:xfrm>
              <a:off x="7699248" y="4454127"/>
              <a:ext cx="4187952" cy="585216"/>
            </a:xfrm>
            <a:prstGeom prst="rect">
              <a:avLst/>
            </a:prstGeom>
            <a:noFill/>
          </p:spPr>
          <p:txBody>
            <a:bodyPr wrap="square" rtlCol="0">
              <a:spAutoFit/>
            </a:bodyPr>
            <a:lstStyle/>
            <a:p>
              <a:pPr algn="ctr"/>
              <a:r>
                <a:rPr lang="en-US" sz="3200" b="1">
                  <a:latin typeface="Lato Black" panose="020F0502020204030203" pitchFamily="34" charset="77"/>
                </a:rPr>
                <a:t>Particular Interests</a:t>
              </a:r>
            </a:p>
          </p:txBody>
        </p:sp>
      </p:grpSp>
      <p:grpSp>
        <p:nvGrpSpPr>
          <p:cNvPr id="21" name="Group 20">
            <a:extLst>
              <a:ext uri="{FF2B5EF4-FFF2-40B4-BE49-F238E27FC236}">
                <a16:creationId xmlns:a16="http://schemas.microsoft.com/office/drawing/2014/main" id="{16FE6C6F-C7E4-1F9E-8656-40D4690D1A8F}"/>
              </a:ext>
            </a:extLst>
          </p:cNvPr>
          <p:cNvGrpSpPr/>
          <p:nvPr/>
        </p:nvGrpSpPr>
        <p:grpSpPr>
          <a:xfrm>
            <a:off x="4434840" y="384642"/>
            <a:ext cx="3032760" cy="6071317"/>
            <a:chOff x="4434840" y="384642"/>
            <a:chExt cx="3032760" cy="6071317"/>
          </a:xfrm>
        </p:grpSpPr>
        <p:sp>
          <p:nvSpPr>
            <p:cNvPr id="2" name="Left-Right Arrow 1">
              <a:extLst>
                <a:ext uri="{FF2B5EF4-FFF2-40B4-BE49-F238E27FC236}">
                  <a16:creationId xmlns:a16="http://schemas.microsoft.com/office/drawing/2014/main" id="{31805A19-6AD3-A21C-1F1B-8829F62691BA}"/>
                </a:ext>
              </a:extLst>
            </p:cNvPr>
            <p:cNvSpPr/>
            <p:nvPr/>
          </p:nvSpPr>
          <p:spPr>
            <a:xfrm>
              <a:off x="4437888" y="1719072"/>
              <a:ext cx="3029712"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a:extLst>
                <a:ext uri="{FF2B5EF4-FFF2-40B4-BE49-F238E27FC236}">
                  <a16:creationId xmlns:a16="http://schemas.microsoft.com/office/drawing/2014/main" id="{9EB0E368-390A-4837-16E4-7F1C61050041}"/>
                </a:ext>
              </a:extLst>
            </p:cNvPr>
            <p:cNvSpPr/>
            <p:nvPr/>
          </p:nvSpPr>
          <p:spPr>
            <a:xfrm>
              <a:off x="4434840" y="384642"/>
              <a:ext cx="3029712"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a:extLst>
                <a:ext uri="{FF2B5EF4-FFF2-40B4-BE49-F238E27FC236}">
                  <a16:creationId xmlns:a16="http://schemas.microsoft.com/office/drawing/2014/main" id="{B74A7303-126C-7E46-412B-E99D938B7B35}"/>
                </a:ext>
              </a:extLst>
            </p:cNvPr>
            <p:cNvSpPr/>
            <p:nvPr/>
          </p:nvSpPr>
          <p:spPr>
            <a:xfrm>
              <a:off x="4434840" y="3037068"/>
              <a:ext cx="3029712"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a:extLst>
                <a:ext uri="{FF2B5EF4-FFF2-40B4-BE49-F238E27FC236}">
                  <a16:creationId xmlns:a16="http://schemas.microsoft.com/office/drawing/2014/main" id="{CF449553-6DA7-D4CE-D30F-E87C425F5315}"/>
                </a:ext>
              </a:extLst>
            </p:cNvPr>
            <p:cNvSpPr/>
            <p:nvPr/>
          </p:nvSpPr>
          <p:spPr>
            <a:xfrm>
              <a:off x="4434840" y="4371498"/>
              <a:ext cx="3029712"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a:extLst>
                <a:ext uri="{FF2B5EF4-FFF2-40B4-BE49-F238E27FC236}">
                  <a16:creationId xmlns:a16="http://schemas.microsoft.com/office/drawing/2014/main" id="{CEC99456-8CDA-A9DD-3599-5930356F9A62}"/>
                </a:ext>
              </a:extLst>
            </p:cNvPr>
            <p:cNvSpPr/>
            <p:nvPr/>
          </p:nvSpPr>
          <p:spPr>
            <a:xfrm>
              <a:off x="4434840" y="5689494"/>
              <a:ext cx="3029712" cy="766465"/>
            </a:xfrm>
            <a:prstGeom prst="leftRightArrow">
              <a:avLst/>
            </a:prstGeom>
            <a:gradFill flip="none" rotWithShape="1">
              <a:gsLst>
                <a:gs pos="0">
                  <a:schemeClr val="accent1">
                    <a:lumMod val="5000"/>
                    <a:lumOff val="95000"/>
                  </a:schemeClr>
                </a:gs>
                <a:gs pos="25000">
                  <a:schemeClr val="accent1">
                    <a:lumMod val="45000"/>
                    <a:lumOff val="55000"/>
                  </a:schemeClr>
                </a:gs>
                <a:gs pos="46000">
                  <a:schemeClr val="accent1">
                    <a:lumMod val="45000"/>
                    <a:lumOff val="55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39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8077200" cy="5624537"/>
          </a:xfrm>
        </p:spPr>
        <p:txBody>
          <a:bodyPr>
            <a:normAutofit fontScale="90000"/>
          </a:bodyPr>
          <a:lstStyle/>
          <a:p>
            <a:r>
              <a:rPr lang="en-US" sz="3300" b="0" i="1" dirty="0">
                <a:latin typeface="Lato" panose="020F0502020204030203" pitchFamily="34" charset="77"/>
              </a:rPr>
              <a:t>The traditional view sees organizations as created and controlled by legitimate authorities who set goals, design structure, hire and manage employees, and ensure pursuit of the right objectives. </a:t>
            </a:r>
            <a:br>
              <a:rPr lang="en-US" sz="3300" b="0" i="1" dirty="0">
                <a:latin typeface="Lato" panose="020F0502020204030203" pitchFamily="34" charset="77"/>
              </a:rPr>
            </a:br>
            <a:br>
              <a:rPr lang="en-US" sz="2200" b="0" i="1" dirty="0">
                <a:latin typeface="Lato" panose="020F0502020204030203" pitchFamily="34" charset="77"/>
              </a:rPr>
            </a:br>
            <a:r>
              <a:rPr lang="en-US" sz="3300" b="0" i="1" dirty="0">
                <a:latin typeface="Lato" panose="020F0502020204030203" pitchFamily="34" charset="77"/>
              </a:rPr>
              <a:t>The political view frames a different world: Organizations are coalitions composed of individuals and groups with enduring differences who live in a world of scarce resources. That puts power and conflict at the center of organizational decision making</a:t>
            </a:r>
            <a:r>
              <a:rPr lang="en-US" sz="3300" b="0" dirty="0">
                <a:latin typeface="Lato" panose="020F0502020204030203" pitchFamily="34" charset="77"/>
              </a:rPr>
              <a:t>.</a:t>
            </a:r>
            <a:endParaRPr lang="en-US" sz="3100" b="0" dirty="0">
              <a:solidFill>
                <a:srgbClr val="FF0000"/>
              </a:solidFill>
              <a:latin typeface="Lato" panose="020F0502020204030203" pitchFamily="34" charset="77"/>
            </a:endParaRPr>
          </a:p>
        </p:txBody>
      </p:sp>
      <p:pic>
        <p:nvPicPr>
          <p:cNvPr id="4" name="Picture 3" descr="A book cover with colorful squares&#10;&#10;AI-generated content may be incorrect.">
            <a:extLst>
              <a:ext uri="{FF2B5EF4-FFF2-40B4-BE49-F238E27FC236}">
                <a16:creationId xmlns:a16="http://schemas.microsoft.com/office/drawing/2014/main" id="{C1710351-B738-5C99-4416-5797C71F140B}"/>
              </a:ext>
            </a:extLst>
          </p:cNvPr>
          <p:cNvPicPr>
            <a:picLocks noChangeAspect="1"/>
          </p:cNvPicPr>
          <p:nvPr/>
        </p:nvPicPr>
        <p:blipFill>
          <a:blip r:embed="rId2"/>
          <a:srcRect l="2040"/>
          <a:stretch/>
        </p:blipFill>
        <p:spPr>
          <a:xfrm>
            <a:off x="475324" y="1343396"/>
            <a:ext cx="3258476" cy="4171208"/>
          </a:xfrm>
          <a:prstGeom prst="rect">
            <a:avLst/>
          </a:prstGeom>
          <a:ln w="12700">
            <a:solidFill>
              <a:schemeClr val="accent1"/>
            </a:solidFill>
          </a:ln>
        </p:spPr>
      </p:pic>
      <p:sp>
        <p:nvSpPr>
          <p:cNvPr id="5" name="TextBox 4">
            <a:extLst>
              <a:ext uri="{FF2B5EF4-FFF2-40B4-BE49-F238E27FC236}">
                <a16:creationId xmlns:a16="http://schemas.microsoft.com/office/drawing/2014/main" id="{C2F97967-AF34-AE42-918E-2CEF6C42BAF6}"/>
              </a:ext>
            </a:extLst>
          </p:cNvPr>
          <p:cNvSpPr txBox="1"/>
          <p:nvPr/>
        </p:nvSpPr>
        <p:spPr>
          <a:xfrm>
            <a:off x="6705600" y="5511225"/>
            <a:ext cx="5257800" cy="584775"/>
          </a:xfrm>
          <a:prstGeom prst="rect">
            <a:avLst/>
          </a:prstGeom>
          <a:noFill/>
        </p:spPr>
        <p:txBody>
          <a:bodyPr wrap="square" rtlCol="0">
            <a:spAutoFit/>
          </a:bodyPr>
          <a:lstStyle/>
          <a:p>
            <a:pPr algn="r"/>
            <a:r>
              <a:rPr lang="en-US" sz="1600" i="1" dirty="0">
                <a:latin typeface="Lato" panose="020F0502020204030203" pitchFamily="34" charset="77"/>
              </a:rPr>
              <a:t>Reframing Organizations: Artistry, Choice, and Leadership</a:t>
            </a:r>
          </a:p>
          <a:p>
            <a:pPr algn="r"/>
            <a:r>
              <a:rPr lang="en-US" sz="1600" dirty="0">
                <a:latin typeface="Lato" panose="020F0502020204030203" pitchFamily="34" charset="77"/>
              </a:rPr>
              <a:t>Lee G. Bolman and Terrence E. Deal, 2021, p. 209</a:t>
            </a:r>
          </a:p>
        </p:txBody>
      </p:sp>
    </p:spTree>
    <p:extLst>
      <p:ext uri="{BB962C8B-B14F-4D97-AF65-F5344CB8AC3E}">
        <p14:creationId xmlns:p14="http://schemas.microsoft.com/office/powerpoint/2010/main" val="2215134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74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chor="ctr">
            <a:normAutofit/>
          </a:bodyPr>
          <a:lstStyle/>
          <a:p>
            <a:r>
              <a:rPr lang="en-US" dirty="0"/>
              <a:t>Seven Deadly Sins</a:t>
            </a:r>
          </a:p>
        </p:txBody>
      </p:sp>
      <p:sp>
        <p:nvSpPr>
          <p:cNvPr id="3" name="Content Placeholder 2"/>
          <p:cNvSpPr>
            <a:spLocks noGrp="1"/>
          </p:cNvSpPr>
          <p:nvPr>
            <p:ph sz="half" idx="2"/>
          </p:nvPr>
        </p:nvSpPr>
        <p:spPr>
          <a:xfrm>
            <a:off x="6350000" y="1447800"/>
            <a:ext cx="5613400" cy="3687763"/>
          </a:xfrm>
        </p:spPr>
        <p:txBody>
          <a:bodyPr>
            <a:noAutofit/>
          </a:bodyPr>
          <a:lstStyle/>
          <a:p>
            <a:pPr marL="0" indent="0">
              <a:buNone/>
            </a:pPr>
            <a:r>
              <a:rPr lang="en-US" sz="3000" i="1" dirty="0"/>
              <a:t>Wealth without work </a:t>
            </a:r>
          </a:p>
          <a:p>
            <a:pPr marL="0" indent="0">
              <a:buNone/>
            </a:pPr>
            <a:r>
              <a:rPr lang="en-US" sz="3000" i="1" dirty="0"/>
              <a:t>Pleasure without conscience </a:t>
            </a:r>
          </a:p>
          <a:p>
            <a:pPr marL="0" indent="0">
              <a:buNone/>
            </a:pPr>
            <a:r>
              <a:rPr lang="en-US" sz="3000" i="1" dirty="0"/>
              <a:t>Science without humanity </a:t>
            </a:r>
          </a:p>
          <a:p>
            <a:pPr marL="0" indent="0">
              <a:buNone/>
            </a:pPr>
            <a:r>
              <a:rPr lang="en-US" sz="3000" i="1" dirty="0"/>
              <a:t>Knowledge without character </a:t>
            </a:r>
          </a:p>
          <a:p>
            <a:pPr marL="0" indent="0">
              <a:buNone/>
            </a:pPr>
            <a:r>
              <a:rPr lang="en-US" sz="3000" i="1" dirty="0"/>
              <a:t>Politics without principle </a:t>
            </a:r>
          </a:p>
          <a:p>
            <a:pPr marL="0" indent="0">
              <a:buNone/>
            </a:pPr>
            <a:r>
              <a:rPr lang="en-US" sz="3000" i="1" dirty="0"/>
              <a:t>Commerce without morality </a:t>
            </a:r>
          </a:p>
          <a:p>
            <a:pPr marL="0" indent="0">
              <a:buNone/>
            </a:pPr>
            <a:r>
              <a:rPr lang="en-US" sz="3000" i="1" dirty="0"/>
              <a:t>Worship without sacrifice</a:t>
            </a:r>
          </a:p>
          <a:p>
            <a:pPr marL="0" indent="0">
              <a:buNone/>
            </a:pPr>
            <a:endParaRPr lang="en-US" sz="1000" i="1" dirty="0"/>
          </a:p>
          <a:p>
            <a:pPr marL="0" indent="0">
              <a:buNone/>
            </a:pPr>
            <a:r>
              <a:rPr lang="en-US" sz="2400" dirty="0"/>
              <a:t>				                   </a:t>
            </a:r>
            <a:r>
              <a:rPr lang="en-US" sz="1600" dirty="0"/>
              <a:t>Mahatma Gandhi</a:t>
            </a:r>
          </a:p>
        </p:txBody>
      </p:sp>
      <p:sp>
        <p:nvSpPr>
          <p:cNvPr id="6" name="TextBox 5">
            <a:extLst>
              <a:ext uri="{FF2B5EF4-FFF2-40B4-BE49-F238E27FC236}">
                <a16:creationId xmlns:a16="http://schemas.microsoft.com/office/drawing/2014/main" id="{D594E0A7-C1B5-5EDD-3A95-AB2361200031}"/>
              </a:ext>
            </a:extLst>
          </p:cNvPr>
          <p:cNvSpPr txBox="1"/>
          <p:nvPr/>
        </p:nvSpPr>
        <p:spPr>
          <a:xfrm>
            <a:off x="990600" y="2286000"/>
            <a:ext cx="2971800" cy="261610"/>
          </a:xfrm>
          <a:prstGeom prst="rect">
            <a:avLst/>
          </a:prstGeom>
          <a:noFill/>
        </p:spPr>
        <p:txBody>
          <a:bodyPr wrap="square" rtlCol="0">
            <a:spAutoFit/>
          </a:bodyPr>
          <a:lstStyle/>
          <a:p>
            <a:r>
              <a:rPr lang="en-US" sz="1100" dirty="0">
                <a:latin typeface="Lato" panose="020F0502020204030203" pitchFamily="34" charset="77"/>
              </a:rPr>
              <a:t>Gandhi image royalty free / copyright expired</a:t>
            </a:r>
          </a:p>
        </p:txBody>
      </p:sp>
      <p:pic>
        <p:nvPicPr>
          <p:cNvPr id="5" name="Picture 4" descr="A person wearing glasses and a white robe&#10;&#10;AI-generated content may be incorrect.">
            <a:extLst>
              <a:ext uri="{FF2B5EF4-FFF2-40B4-BE49-F238E27FC236}">
                <a16:creationId xmlns:a16="http://schemas.microsoft.com/office/drawing/2014/main" id="{4C2AFF06-39AD-9444-14DD-B3AD53F9F283}"/>
              </a:ext>
            </a:extLst>
          </p:cNvPr>
          <p:cNvPicPr>
            <a:picLocks noChangeAspect="1"/>
          </p:cNvPicPr>
          <p:nvPr/>
        </p:nvPicPr>
        <p:blipFill>
          <a:blip r:embed="rId3"/>
          <a:srcRect r="3" b="45214"/>
          <a:stretch/>
        </p:blipFill>
        <p:spPr>
          <a:xfrm>
            <a:off x="711200" y="1585118"/>
            <a:ext cx="5384800" cy="3687763"/>
          </a:xfrm>
          <a:prstGeom prst="rect">
            <a:avLst/>
          </a:prstGeom>
          <a:noFill/>
        </p:spPr>
      </p:pic>
    </p:spTree>
    <p:extLst>
      <p:ext uri="{BB962C8B-B14F-4D97-AF65-F5344CB8AC3E}">
        <p14:creationId xmlns:p14="http://schemas.microsoft.com/office/powerpoint/2010/main" val="296787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524000"/>
            <a:ext cx="7315199" cy="2234593"/>
          </a:xfrm>
        </p:spPr>
        <p:txBody>
          <a:bodyPr>
            <a:normAutofit/>
          </a:bodyPr>
          <a:lstStyle/>
          <a:p>
            <a:r>
              <a:rPr lang="en-US" b="0" i="1" dirty="0">
                <a:latin typeface="Lato" panose="020F0502020204030203" pitchFamily="34" charset="77"/>
              </a:rPr>
              <a:t>The most common cause of failure in leadership is produced by treating adaptive challenges as if they were technical problems. </a:t>
            </a:r>
          </a:p>
        </p:txBody>
      </p:sp>
      <p:sp>
        <p:nvSpPr>
          <p:cNvPr id="3" name="Content Placeholder 2"/>
          <p:cNvSpPr>
            <a:spLocks noGrp="1"/>
          </p:cNvSpPr>
          <p:nvPr>
            <p:ph idx="4294967295"/>
          </p:nvPr>
        </p:nvSpPr>
        <p:spPr>
          <a:xfrm>
            <a:off x="4267200" y="3657600"/>
            <a:ext cx="7696200" cy="914400"/>
          </a:xfrm>
        </p:spPr>
        <p:txBody>
          <a:bodyPr>
            <a:noAutofit/>
          </a:bodyPr>
          <a:lstStyle/>
          <a:p>
            <a:pPr marL="0" indent="0" algn="r">
              <a:buNone/>
            </a:pPr>
            <a:r>
              <a:rPr lang="en-US" sz="1600" i="1" dirty="0"/>
              <a:t>The Practice of Adaptive Leadership: </a:t>
            </a:r>
          </a:p>
          <a:p>
            <a:pPr marL="0" indent="0" algn="r">
              <a:buNone/>
            </a:pPr>
            <a:r>
              <a:rPr lang="en-US" sz="1600" i="1" dirty="0"/>
              <a:t>Tools and Tactics for Changing Your Organization and the World</a:t>
            </a:r>
          </a:p>
          <a:p>
            <a:pPr marL="0" indent="0" algn="r">
              <a:buNone/>
            </a:pPr>
            <a:r>
              <a:rPr lang="en-US" sz="1600" dirty="0"/>
              <a:t>Ronald Heifetz, Alexander </a:t>
            </a:r>
            <a:r>
              <a:rPr lang="en-US" sz="1600" dirty="0" err="1"/>
              <a:t>Grashow</a:t>
            </a:r>
            <a:r>
              <a:rPr lang="en-US" sz="1600" dirty="0"/>
              <a:t>, and Marty Linsky, 2009, p. 19</a:t>
            </a:r>
          </a:p>
        </p:txBody>
      </p:sp>
      <p:pic>
        <p:nvPicPr>
          <p:cNvPr id="5" name="Picture 4" descr="A blue and white book cover&#10;&#10;AI-generated content may be incorrect.">
            <a:extLst>
              <a:ext uri="{FF2B5EF4-FFF2-40B4-BE49-F238E27FC236}">
                <a16:creationId xmlns:a16="http://schemas.microsoft.com/office/drawing/2014/main" id="{DCDB4792-6113-8168-7FD7-643C13788BD2}"/>
              </a:ext>
            </a:extLst>
          </p:cNvPr>
          <p:cNvPicPr>
            <a:picLocks noChangeAspect="1"/>
          </p:cNvPicPr>
          <p:nvPr/>
        </p:nvPicPr>
        <p:blipFill>
          <a:blip r:embed="rId2"/>
          <a:stretch>
            <a:fillRect/>
          </a:stretch>
        </p:blipFill>
        <p:spPr>
          <a:xfrm>
            <a:off x="609601" y="1344169"/>
            <a:ext cx="3259919" cy="4169663"/>
          </a:xfrm>
          <a:prstGeom prst="rect">
            <a:avLst/>
          </a:prstGeom>
          <a:ln w="12700">
            <a:solidFill>
              <a:srgbClr val="FFFF00"/>
            </a:solidFill>
          </a:ln>
        </p:spPr>
      </p:pic>
    </p:spTree>
    <p:extLst>
      <p:ext uri="{BB962C8B-B14F-4D97-AF65-F5344CB8AC3E}">
        <p14:creationId xmlns:p14="http://schemas.microsoft.com/office/powerpoint/2010/main" val="224152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335379" y="1524000"/>
            <a:ext cx="7247020" cy="2773363"/>
          </a:xfrm>
        </p:spPr>
        <p:txBody>
          <a:bodyPr/>
          <a:lstStyle/>
          <a:p>
            <a:r>
              <a:rPr lang="en-US" sz="3000" b="0" i="1">
                <a:latin typeface="Lato" panose="020F0502020204030203" pitchFamily="34" charset="77"/>
              </a:rPr>
              <a:t>Technical problems … have known solutions. </a:t>
            </a:r>
            <a:br>
              <a:rPr lang="en-US" sz="3000" b="0" i="1">
                <a:latin typeface="Lato" panose="020F0502020204030203" pitchFamily="34" charset="77"/>
              </a:rPr>
            </a:br>
            <a:br>
              <a:rPr lang="en-US" sz="3000" b="0" i="1">
                <a:latin typeface="Lato" panose="020F0502020204030203" pitchFamily="34" charset="77"/>
              </a:rPr>
            </a:br>
            <a:r>
              <a:rPr lang="en-US" sz="3000" b="0" i="1">
                <a:latin typeface="Lato" panose="020F0502020204030203" pitchFamily="34" charset="77"/>
              </a:rPr>
              <a:t>Adaptive challenges can only be addressed through changes in people’s priorities, beliefs, habits, and loyalties.</a:t>
            </a:r>
          </a:p>
        </p:txBody>
      </p:sp>
      <p:pic>
        <p:nvPicPr>
          <p:cNvPr id="2" name="Picture 1" descr="A blue and white book cover&#10;&#10;AI-generated content may be incorrect.">
            <a:extLst>
              <a:ext uri="{FF2B5EF4-FFF2-40B4-BE49-F238E27FC236}">
                <a16:creationId xmlns:a16="http://schemas.microsoft.com/office/drawing/2014/main" id="{D007EC3C-72E3-59D7-1269-C8196F6C9AA2}"/>
              </a:ext>
            </a:extLst>
          </p:cNvPr>
          <p:cNvPicPr>
            <a:picLocks noChangeAspect="1"/>
          </p:cNvPicPr>
          <p:nvPr/>
        </p:nvPicPr>
        <p:blipFill>
          <a:blip r:embed="rId2"/>
          <a:stretch>
            <a:fillRect/>
          </a:stretch>
        </p:blipFill>
        <p:spPr>
          <a:xfrm>
            <a:off x="609601" y="1344169"/>
            <a:ext cx="3259919" cy="4169663"/>
          </a:xfrm>
          <a:prstGeom prst="rect">
            <a:avLst/>
          </a:prstGeom>
          <a:ln w="12700">
            <a:solidFill>
              <a:srgbClr val="FFFF00"/>
            </a:solidFill>
          </a:ln>
        </p:spPr>
      </p:pic>
      <p:sp>
        <p:nvSpPr>
          <p:cNvPr id="4" name="Content Placeholder 2">
            <a:extLst>
              <a:ext uri="{FF2B5EF4-FFF2-40B4-BE49-F238E27FC236}">
                <a16:creationId xmlns:a16="http://schemas.microsoft.com/office/drawing/2014/main" id="{D0DF1187-0F30-770F-2612-83F2C5D783B1}"/>
              </a:ext>
            </a:extLst>
          </p:cNvPr>
          <p:cNvSpPr txBox="1">
            <a:spLocks/>
          </p:cNvSpPr>
          <p:nvPr/>
        </p:nvSpPr>
        <p:spPr>
          <a:xfrm>
            <a:off x="4648201" y="4343400"/>
            <a:ext cx="7315199" cy="914400"/>
          </a:xfrm>
          <a:prstGeom prst="rect">
            <a:avLst/>
          </a:prstGeom>
        </p:spPr>
        <p:txBody>
          <a:bodyPr vert="horz" lIns="91431" tIns="45715" rIns="91431" bIns="45715" rtlCol="0">
            <a:noAutofit/>
          </a:bodyPr>
          <a:lstStyle>
            <a:lvl1pPr marL="342865" indent="-342865" algn="l" defTabSz="685730" rtl="0" eaLnBrk="1" latinLnBrk="0" hangingPunct="1">
              <a:spcBef>
                <a:spcPct val="20000"/>
              </a:spcBef>
              <a:buClr>
                <a:schemeClr val="accent3"/>
              </a:buClr>
              <a:buFont typeface="Wingdings" pitchFamily="2" charset="2"/>
              <a:buChar char="l"/>
              <a:defRPr sz="2400" b="0" i="0" kern="1200">
                <a:solidFill>
                  <a:schemeClr val="tx1"/>
                </a:solidFill>
                <a:latin typeface="Lato" charset="0"/>
                <a:ea typeface="Lato" charset="0"/>
                <a:cs typeface="Lato" charset="0"/>
              </a:defRPr>
            </a:lvl1pPr>
            <a:lvl2pPr marL="597632" indent="-254768" algn="l" defTabSz="685730" rtl="0" eaLnBrk="1" latinLnBrk="0" hangingPunct="1">
              <a:spcBef>
                <a:spcPct val="20000"/>
              </a:spcBef>
              <a:buClr>
                <a:schemeClr val="accent3"/>
              </a:buClr>
              <a:buFont typeface="Courier New" pitchFamily="49" charset="0"/>
              <a:buChar char="o"/>
              <a:defRPr sz="2100" b="0" i="0" kern="1200">
                <a:solidFill>
                  <a:schemeClr val="tx1"/>
                </a:solidFill>
                <a:latin typeface="Lato" charset="0"/>
                <a:ea typeface="Lato" charset="0"/>
                <a:cs typeface="Lato" charset="0"/>
              </a:defRPr>
            </a:lvl2pPr>
            <a:lvl3pPr marL="857162" indent="-171432" algn="l" defTabSz="685730" rtl="0" eaLnBrk="1" latinLnBrk="0" hangingPunct="1">
              <a:spcBef>
                <a:spcPct val="20000"/>
              </a:spcBef>
              <a:buClr>
                <a:schemeClr val="accent3"/>
              </a:buClr>
              <a:buFont typeface="Arial" pitchFamily="34" charset="0"/>
              <a:buChar char="•"/>
              <a:defRPr sz="1800" b="0" i="0" kern="1200">
                <a:solidFill>
                  <a:schemeClr val="tx1"/>
                </a:solidFill>
                <a:latin typeface="Lato" charset="0"/>
                <a:ea typeface="Lato" charset="0"/>
                <a:cs typeface="Lato" charset="0"/>
              </a:defRPr>
            </a:lvl3pPr>
            <a:lvl4pPr marL="1200026" indent="-171432" algn="l" defTabSz="685730" rtl="0" eaLnBrk="1" latinLnBrk="0" hangingPunct="1">
              <a:spcBef>
                <a:spcPct val="20000"/>
              </a:spcBef>
              <a:buClr>
                <a:srgbClr val="25717E"/>
              </a:buClr>
              <a:buFont typeface="Arial" pitchFamily="34" charset="0"/>
              <a:buChar char="–"/>
              <a:defRPr sz="1500" kern="1200">
                <a:solidFill>
                  <a:schemeClr val="tx1"/>
                </a:solidFill>
                <a:latin typeface="+mn-lt"/>
                <a:ea typeface="+mn-ea"/>
                <a:cs typeface="+mn-cs"/>
              </a:defRPr>
            </a:lvl4pPr>
            <a:lvl5pPr marL="1542891" indent="-171432" algn="l" defTabSz="685730" rtl="0" eaLnBrk="1" latinLnBrk="0" hangingPunct="1">
              <a:spcBef>
                <a:spcPct val="20000"/>
              </a:spcBef>
              <a:buClr>
                <a:srgbClr val="25717E"/>
              </a:buClr>
              <a:buFont typeface="Arial" pitchFamily="34" charset="0"/>
              <a:buChar char="»"/>
              <a:defRPr sz="1500" kern="1200">
                <a:solidFill>
                  <a:schemeClr val="tx1"/>
                </a:solidFill>
                <a:latin typeface="+mn-lt"/>
                <a:ea typeface="+mn-ea"/>
                <a:cs typeface="+mn-cs"/>
              </a:defRPr>
            </a:lvl5pPr>
            <a:lvl6pPr marL="1885756"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1"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85"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49" indent="-171432" algn="l" defTabSz="6857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r" fontAlgn="auto">
              <a:spcAft>
                <a:spcPts val="0"/>
              </a:spcAft>
              <a:buFont typeface="Wingdings" pitchFamily="2" charset="2"/>
              <a:buNone/>
            </a:pPr>
            <a:r>
              <a:rPr lang="en-US" sz="1600" i="1"/>
              <a:t>The Practice of Adaptive Leadership, </a:t>
            </a:r>
            <a:r>
              <a:rPr lang="en-US" sz="1600"/>
              <a:t>p. 19</a:t>
            </a:r>
          </a:p>
        </p:txBody>
      </p:sp>
    </p:spTree>
    <p:extLst>
      <p:ext uri="{BB962C8B-B14F-4D97-AF65-F5344CB8AC3E}">
        <p14:creationId xmlns:p14="http://schemas.microsoft.com/office/powerpoint/2010/main" val="248943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773B-E984-6577-A824-BA429C8127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BD8FDB-4B92-E9D7-B642-67F390F8DE67}"/>
              </a:ext>
            </a:extLst>
          </p:cNvPr>
          <p:cNvSpPr txBox="1"/>
          <p:nvPr/>
        </p:nvSpPr>
        <p:spPr>
          <a:xfrm>
            <a:off x="3124200" y="1524000"/>
            <a:ext cx="8763000" cy="2862322"/>
          </a:xfrm>
          <a:prstGeom prst="rect">
            <a:avLst/>
          </a:prstGeom>
          <a:noFill/>
          <a:ln>
            <a:noFill/>
          </a:ln>
        </p:spPr>
        <p:txBody>
          <a:bodyPr wrap="square" rtlCol="0">
            <a:spAutoFit/>
          </a:bodyPr>
          <a:lstStyle/>
          <a:p>
            <a:r>
              <a:rPr lang="en-US" sz="3000" b="1" u="none" strike="noStrike">
                <a:solidFill>
                  <a:srgbClr val="212121"/>
                </a:solidFill>
                <a:effectLst/>
                <a:latin typeface="Lato" panose="020F0502020204030203" pitchFamily="34" charset="77"/>
              </a:rPr>
              <a:t>The Climate of Complaint</a:t>
            </a:r>
          </a:p>
          <a:p>
            <a:r>
              <a:rPr lang="en-US" sz="3000" b="0" i="1" u="none" strike="noStrike">
                <a:solidFill>
                  <a:srgbClr val="212121"/>
                </a:solidFill>
                <a:effectLst/>
                <a:latin typeface="Lato" panose="020F0502020204030203" pitchFamily="34" charset="77"/>
              </a:rPr>
              <a:t>Taking a romantic view of the past in relation to the present often translates into misguided policies and acerbic commentary, summed up in the battle cry “back to the basics.” But how, it should be asked, can we go back to where we have never been.</a:t>
            </a:r>
            <a:endParaRPr lang="en-US" sz="3000" i="1">
              <a:latin typeface="Lato" panose="020F0502020204030203" pitchFamily="34" charset="77"/>
            </a:endParaRPr>
          </a:p>
        </p:txBody>
      </p:sp>
      <p:sp>
        <p:nvSpPr>
          <p:cNvPr id="4" name="TextBox 3">
            <a:extLst>
              <a:ext uri="{FF2B5EF4-FFF2-40B4-BE49-F238E27FC236}">
                <a16:creationId xmlns:a16="http://schemas.microsoft.com/office/drawing/2014/main" id="{72125995-60A2-D616-5790-93AD9912537B}"/>
              </a:ext>
            </a:extLst>
          </p:cNvPr>
          <p:cNvSpPr txBox="1"/>
          <p:nvPr/>
        </p:nvSpPr>
        <p:spPr>
          <a:xfrm>
            <a:off x="3200400" y="4596825"/>
            <a:ext cx="8763000" cy="584775"/>
          </a:xfrm>
          <a:prstGeom prst="rect">
            <a:avLst/>
          </a:prstGeom>
          <a:noFill/>
        </p:spPr>
        <p:txBody>
          <a:bodyPr wrap="square" rtlCol="0">
            <a:spAutoFit/>
          </a:bodyPr>
          <a:lstStyle/>
          <a:p>
            <a:pPr algn="r"/>
            <a:r>
              <a:rPr lang="en-US" sz="1600" i="1" u="none" strike="noStrike" dirty="0">
                <a:solidFill>
                  <a:srgbClr val="212121"/>
                </a:solidFill>
                <a:effectLst/>
                <a:latin typeface="Lato" panose="020F0502020204030203" pitchFamily="34" charset="77"/>
              </a:rPr>
              <a:t>Shaking Up the Schoolhouse: How to Support and Sustain Educational Innovation</a:t>
            </a:r>
          </a:p>
          <a:p>
            <a:pPr algn="r"/>
            <a:r>
              <a:rPr lang="en-US" sz="1600" dirty="0">
                <a:solidFill>
                  <a:srgbClr val="212121"/>
                </a:solidFill>
                <a:latin typeface="Lato" panose="020F0502020204030203" pitchFamily="34" charset="77"/>
              </a:rPr>
              <a:t>Phillip C. Schlechty, 2001, p.</a:t>
            </a:r>
            <a:r>
              <a:rPr lang="en-US" sz="1600" u="none" strike="noStrike" dirty="0">
                <a:solidFill>
                  <a:srgbClr val="212121"/>
                </a:solidFill>
                <a:effectLst/>
                <a:latin typeface="Lato" panose="020F0502020204030203" pitchFamily="34" charset="77"/>
              </a:rPr>
              <a:t> 7</a:t>
            </a:r>
            <a:endParaRPr lang="en-US" sz="1600" dirty="0"/>
          </a:p>
        </p:txBody>
      </p:sp>
      <p:pic>
        <p:nvPicPr>
          <p:cNvPr id="6" name="Picture 5" descr="Book cover of a book&#10;&#10;AI-generated content may be incorrect.">
            <a:extLst>
              <a:ext uri="{FF2B5EF4-FFF2-40B4-BE49-F238E27FC236}">
                <a16:creationId xmlns:a16="http://schemas.microsoft.com/office/drawing/2014/main" id="{C51D39F1-B79D-4AFC-5E61-A3756AE07B63}"/>
              </a:ext>
            </a:extLst>
          </p:cNvPr>
          <p:cNvPicPr>
            <a:picLocks noChangeAspect="1"/>
          </p:cNvPicPr>
          <p:nvPr/>
        </p:nvPicPr>
        <p:blipFill>
          <a:blip r:embed="rId3"/>
          <a:stretch>
            <a:fillRect/>
          </a:stretch>
        </p:blipFill>
        <p:spPr>
          <a:xfrm>
            <a:off x="304800" y="1344169"/>
            <a:ext cx="2707356" cy="4169663"/>
          </a:xfrm>
          <a:prstGeom prst="rect">
            <a:avLst/>
          </a:prstGeom>
          <a:ln w="12700">
            <a:solidFill>
              <a:schemeClr val="accent2"/>
            </a:solidFill>
          </a:ln>
        </p:spPr>
      </p:pic>
    </p:spTree>
    <p:extLst>
      <p:ext uri="{BB962C8B-B14F-4D97-AF65-F5344CB8AC3E}">
        <p14:creationId xmlns:p14="http://schemas.microsoft.com/office/powerpoint/2010/main" val="407166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50CBE56-63EF-B6BE-C13D-94FDADC59479}"/>
              </a:ext>
            </a:extLst>
          </p:cNvPr>
          <p:cNvSpPr>
            <a:spLocks noGrp="1" noChangeArrowheads="1"/>
          </p:cNvSpPr>
          <p:nvPr>
            <p:ph type="title"/>
          </p:nvPr>
        </p:nvSpPr>
        <p:spPr>
          <a:xfrm>
            <a:off x="609600" y="274320"/>
            <a:ext cx="10972800" cy="1143000"/>
          </a:xfrm>
        </p:spPr>
        <p:txBody>
          <a:bodyPr/>
          <a:lstStyle/>
          <a:p>
            <a:r>
              <a:rPr lang="en-US" altLang="en-US" dirty="0"/>
              <a:t>Educational Attainment (</a:t>
            </a:r>
            <a:r>
              <a:rPr lang="en-US" altLang="en-US" sz="2400" dirty="0"/>
              <a:t>percentage of persons 25 years and older</a:t>
            </a:r>
            <a:r>
              <a:rPr lang="en-US" altLang="en-US" dirty="0"/>
              <a:t>)</a:t>
            </a:r>
          </a:p>
        </p:txBody>
      </p:sp>
      <p:graphicFrame>
        <p:nvGraphicFramePr>
          <p:cNvPr id="2" name="Object 3">
            <a:extLst>
              <a:ext uri="{FF2B5EF4-FFF2-40B4-BE49-F238E27FC236}">
                <a16:creationId xmlns:a16="http://schemas.microsoft.com/office/drawing/2014/main" id="{5587D3B1-9EFA-671A-D149-9BA5DD656AF2}"/>
              </a:ext>
            </a:extLst>
          </p:cNvPr>
          <p:cNvGraphicFramePr>
            <a:graphicFrameLocks noGrp="1" noChangeAspect="1"/>
          </p:cNvGraphicFramePr>
          <p:nvPr>
            <p:ph type="chart" idx="4294967295"/>
            <p:extLst>
              <p:ext uri="{D42A27DB-BD31-4B8C-83A1-F6EECF244321}">
                <p14:modId xmlns:p14="http://schemas.microsoft.com/office/powerpoint/2010/main" val="1416847848"/>
              </p:ext>
            </p:extLst>
          </p:nvPr>
        </p:nvGraphicFramePr>
        <p:xfrm>
          <a:off x="661893" y="990600"/>
          <a:ext cx="10868214" cy="5597526"/>
        </p:xfrm>
        <a:graphic>
          <a:graphicData uri="http://schemas.openxmlformats.org/drawingml/2006/chart">
            <c:chart xmlns:c="http://schemas.openxmlformats.org/drawingml/2006/chart" xmlns:r="http://schemas.openxmlformats.org/officeDocument/2006/relationships" r:id="rId2"/>
          </a:graphicData>
        </a:graphic>
      </p:graphicFrame>
      <p:sp>
        <p:nvSpPr>
          <p:cNvPr id="2055" name="Text Box 7">
            <a:extLst>
              <a:ext uri="{FF2B5EF4-FFF2-40B4-BE49-F238E27FC236}">
                <a16:creationId xmlns:a16="http://schemas.microsoft.com/office/drawing/2014/main" id="{1B55018B-A2A8-9FB8-540B-49BED45EFDED}"/>
              </a:ext>
            </a:extLst>
          </p:cNvPr>
          <p:cNvSpPr txBox="1">
            <a:spLocks noChangeArrowheads="1"/>
          </p:cNvSpPr>
          <p:nvPr/>
        </p:nvSpPr>
        <p:spPr bwMode="auto">
          <a:xfrm>
            <a:off x="1447800" y="6415087"/>
            <a:ext cx="381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Tahoma" panose="020B0604030504040204" pitchFamily="34" charset="0"/>
              </a:rPr>
              <a:t>Source: U.S. Census Bureau</a:t>
            </a:r>
          </a:p>
        </p:txBody>
      </p:sp>
    </p:spTree>
  </p:cSld>
  <p:clrMapOvr>
    <a:masterClrMapping/>
  </p:clrMapOvr>
</p:sld>
</file>

<file path=ppt/theme/theme1.xml><?xml version="1.0" encoding="utf-8"?>
<a:theme xmlns:a="http://schemas.openxmlformats.org/drawingml/2006/main" name="sc">
  <a:themeElements>
    <a:clrScheme name="Use this for SC PPTS">
      <a:dk1>
        <a:srgbClr val="000000"/>
      </a:dk1>
      <a:lt1>
        <a:srgbClr val="FFFFFF"/>
      </a:lt1>
      <a:dk2>
        <a:srgbClr val="595959"/>
      </a:dk2>
      <a:lt2>
        <a:srgbClr val="FFFFFF"/>
      </a:lt2>
      <a:accent1>
        <a:srgbClr val="F1563F"/>
      </a:accent1>
      <a:accent2>
        <a:srgbClr val="F3B10A"/>
      </a:accent2>
      <a:accent3>
        <a:srgbClr val="FF9300"/>
      </a:accent3>
      <a:accent4>
        <a:srgbClr val="FFD478"/>
      </a:accent4>
      <a:accent5>
        <a:srgbClr val="A9A9A9"/>
      </a:accent5>
      <a:accent6>
        <a:srgbClr val="EAEAEA"/>
      </a:accent6>
      <a:hlink>
        <a:srgbClr val="205879"/>
      </a:hlink>
      <a:folHlink>
        <a:srgbClr val="2058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gagementNB" id="{527728AC-7C28-FF48-AFCB-D87316F7D657}" vid="{E5AAC2B6-2C17-6046-A27D-343E5F2BD5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Schlechty Rebrand 2017</Template>
  <TotalTime>1826</TotalTime>
  <Words>2772</Words>
  <Application>Microsoft Macintosh PowerPoint</Application>
  <PresentationFormat>Widescreen</PresentationFormat>
  <Paragraphs>537</Paragraphs>
  <Slides>40</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Aptos</vt:lpstr>
      <vt:lpstr>Arial</vt:lpstr>
      <vt:lpstr>Arial Narrow</vt:lpstr>
      <vt:lpstr>Calibri</vt:lpstr>
      <vt:lpstr>Courier New</vt:lpstr>
      <vt:lpstr>Helvetica</vt:lpstr>
      <vt:lpstr>Lato</vt:lpstr>
      <vt:lpstr>Lato Black</vt:lpstr>
      <vt:lpstr>Palatino</vt:lpstr>
      <vt:lpstr>Rockwell</vt:lpstr>
      <vt:lpstr>Tahoma</vt:lpstr>
      <vt:lpstr>Wingdings</vt:lpstr>
      <vt:lpstr>sc</vt:lpstr>
      <vt:lpstr>Georgia School Superintendents Association</vt:lpstr>
      <vt:lpstr>PowerPoint Presentation</vt:lpstr>
      <vt:lpstr>Politics</vt:lpstr>
      <vt:lpstr>The traditional view sees organizations as created and controlled by legitimate authorities who set goals, design structure, hire and manage employees, and ensure pursuit of the right objectives.   The political view frames a different world: Organizations are coalitions composed of individuals and groups with enduring differences who live in a world of scarce resources. That puts power and conflict at the center of organizational decision making.</vt:lpstr>
      <vt:lpstr>Seven Deadly Sins</vt:lpstr>
      <vt:lpstr>The most common cause of failure in leadership is produced by treating adaptive challenges as if they were technical problems. </vt:lpstr>
      <vt:lpstr>Technical problems … have known solutions.   Adaptive challenges can only be addressed through changes in people’s priorities, beliefs, habits, and loyalties.</vt:lpstr>
      <vt:lpstr>PowerPoint Presentation</vt:lpstr>
      <vt:lpstr>Educational Attainment (percentage of persons 25 years and older)</vt:lpstr>
      <vt:lpstr>The Problem Defined</vt:lpstr>
      <vt:lpstr>What is different today?</vt:lpstr>
      <vt:lpstr>PowerPoint Presentation</vt:lpstr>
      <vt:lpstr>PowerPoint Presentation</vt:lpstr>
      <vt:lpstr>Competition for Hearts and Minds of Children</vt:lpstr>
      <vt:lpstr>PowerPoint Presentation</vt:lpstr>
      <vt:lpstr>PowerPoint Presentation</vt:lpstr>
      <vt:lpstr>PowerPoint Presentation</vt:lpstr>
      <vt:lpstr>In the short term, what individual parents want for their children may not be in the general interest or promote the common good. For example, in 1945, few white parents in the South were demanding that schools be desegregated. Today, few Americans, including those from the South, would publicly defend separate but equal as anything other than separate and evil.</vt:lpstr>
      <vt:lpstr>PowerPoint Presentation</vt:lpstr>
      <vt:lpstr>PowerPoint Presentation</vt:lpstr>
      <vt:lpstr>PowerPoint Presentation</vt:lpstr>
      <vt:lpstr>Shared Ordeals … an experience that would be debilitating if borne alone but can be exhilarating when shared with others who have the same risks and feelings of uncertainty. Such an experience can build a sense of community and purpose beyond oneself and beyond the immediate milieu in which one is currently operating.</vt:lpstr>
      <vt:lpstr>PowerPoint Presentation</vt:lpstr>
      <vt:lpstr>Schools as Governmental Agencies Enforcing Policies and Implementing Programs vs. Schools as Community Institutions Serving Children and Families Creating Common Understandings</vt:lpstr>
      <vt:lpstr>PowerPoint Presentation</vt:lpstr>
      <vt:lpstr>PowerPoint Presentation</vt:lpstr>
      <vt:lpstr>PowerPoint Presentation</vt:lpstr>
      <vt:lpstr>In Jeffrey Pfeffer’s book, Managing with Power: Politics and Influence in Organizations,  he stressed the importance of “… knowing how others think and what they care about so that your agenda responds to their concerns.”</vt:lpstr>
      <vt:lpstr>Superintendent as Moral and Intellectual Leader What does this mean?</vt:lpstr>
      <vt:lpstr>Reflection from Warren Bennis on his role as a university president: “It struck me that I was effective when I knew what I wanted.”</vt:lpstr>
      <vt:lpstr>The Problem Defined</vt:lpstr>
      <vt:lpstr>PowerPoint Presentation</vt:lpstr>
      <vt:lpstr>PowerPoint Presentation</vt:lpstr>
      <vt:lpstr>PowerPoint Presentation</vt:lpstr>
      <vt:lpstr>Which of the statements below best describes our board?</vt:lpstr>
      <vt:lpstr>PowerPoint Presentation</vt:lpstr>
      <vt:lpstr>PowerPoint Presentation</vt:lpstr>
      <vt:lpstr>PowerPoint Presentation</vt:lpstr>
      <vt:lpstr>PowerPoint Presentation</vt:lpstr>
      <vt:lpstr>PowerPoint Presentation</vt:lpstr>
    </vt:vector>
  </TitlesOfParts>
  <Company>CLSR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Percent of Graduates Alabama 2000</dc:title>
  <dc:creator>Niki</dc:creator>
  <cp:lastModifiedBy>George Thompson</cp:lastModifiedBy>
  <cp:revision>81</cp:revision>
  <dcterms:created xsi:type="dcterms:W3CDTF">2003-07-10T02:39:16Z</dcterms:created>
  <dcterms:modified xsi:type="dcterms:W3CDTF">2025-04-22T15:30:55Z</dcterms:modified>
</cp:coreProperties>
</file>