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5"/>
  </p:notesMasterIdLst>
  <p:sldIdLst>
    <p:sldId id="256" r:id="rId2"/>
    <p:sldId id="260" r:id="rId3"/>
    <p:sldId id="302" r:id="rId4"/>
    <p:sldId id="303" r:id="rId5"/>
    <p:sldId id="324" r:id="rId6"/>
    <p:sldId id="339" r:id="rId7"/>
    <p:sldId id="322" r:id="rId8"/>
    <p:sldId id="323" r:id="rId9"/>
    <p:sldId id="326" r:id="rId10"/>
    <p:sldId id="325"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278" r:id="rId24"/>
  </p:sldIdLst>
  <p:sldSz cx="18288000" cy="10287000"/>
  <p:notesSz cx="18288000" cy="10287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86CB92E-2F0C-4768-9670-B9D5BB708B59}">
          <p14:sldIdLst>
            <p14:sldId id="256"/>
            <p14:sldId id="260"/>
          </p14:sldIdLst>
        </p14:section>
        <p14:section name="School Fire Drills" id="{6D9F86DC-FE31-477A-B5AF-A5ADFDCB0139}">
          <p14:sldIdLst>
            <p14:sldId id="302"/>
            <p14:sldId id="303"/>
            <p14:sldId id="324"/>
            <p14:sldId id="339"/>
            <p14:sldId id="322"/>
            <p14:sldId id="323"/>
            <p14:sldId id="326"/>
          </p14:sldIdLst>
        </p14:section>
        <p14:section name="Inspections" id="{0036CEF1-3722-48C2-856A-9608887BD154}">
          <p14:sldIdLst>
            <p14:sldId id="325"/>
            <p14:sldId id="327"/>
            <p14:sldId id="328"/>
            <p14:sldId id="329"/>
            <p14:sldId id="330"/>
            <p14:sldId id="331"/>
            <p14:sldId id="332"/>
            <p14:sldId id="333"/>
            <p14:sldId id="334"/>
            <p14:sldId id="335"/>
            <p14:sldId id="336"/>
            <p14:sldId id="337"/>
            <p14:sldId id="338"/>
            <p14:sldId id="278"/>
          </p14:sldIdLst>
        </p14:section>
      </p14:sectionLst>
    </p:ex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40" d="100"/>
          <a:sy n="40" d="100"/>
        </p:scale>
        <p:origin x="828" y="4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3D273104-6EDB-4509-84D7-A0C8C16E39C7}" type="datetimeFigureOut">
              <a:rPr lang="en-US" smtClean="0"/>
              <a:t>10/19/2022</a:t>
            </a:fld>
            <a:endParaRPr lang="en-US"/>
          </a:p>
        </p:txBody>
      </p:sp>
      <p:sp>
        <p:nvSpPr>
          <p:cNvPr id="4" name="Slide Image Placeholder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39B8F5C1-ADEE-4FDA-BDF3-02FC18944342}" type="slidenum">
              <a:rPr lang="en-US" smtClean="0"/>
              <a:t>‹#›</a:t>
            </a:fld>
            <a:endParaRPr lang="en-US"/>
          </a:p>
        </p:txBody>
      </p:sp>
    </p:spTree>
    <p:extLst>
      <p:ext uri="{BB962C8B-B14F-4D97-AF65-F5344CB8AC3E}">
        <p14:creationId xmlns:p14="http://schemas.microsoft.com/office/powerpoint/2010/main" val="4059489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500" dirty="0"/>
              <a:t>This page will be changed to who ever is speaking.</a:t>
            </a:r>
          </a:p>
        </p:txBody>
      </p:sp>
      <p:sp>
        <p:nvSpPr>
          <p:cNvPr id="4" name="Slide Number Placeholder 3"/>
          <p:cNvSpPr>
            <a:spLocks noGrp="1"/>
          </p:cNvSpPr>
          <p:nvPr>
            <p:ph type="sldNum" sz="quarter" idx="5"/>
          </p:nvPr>
        </p:nvSpPr>
        <p:spPr/>
        <p:txBody>
          <a:bodyPr/>
          <a:lstStyle/>
          <a:p>
            <a:fld id="{39B8F5C1-ADEE-4FDA-BDF3-02FC18944342}" type="slidenum">
              <a:rPr lang="en-US" smtClean="0"/>
              <a:t>9</a:t>
            </a:fld>
            <a:endParaRPr lang="en-US"/>
          </a:p>
        </p:txBody>
      </p:sp>
    </p:spTree>
    <p:extLst>
      <p:ext uri="{BB962C8B-B14F-4D97-AF65-F5344CB8AC3E}">
        <p14:creationId xmlns:p14="http://schemas.microsoft.com/office/powerpoint/2010/main" val="5649258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500" dirty="0"/>
              <a:t>This page will be changed to who ever is speaking.</a:t>
            </a:r>
          </a:p>
        </p:txBody>
      </p:sp>
      <p:sp>
        <p:nvSpPr>
          <p:cNvPr id="4" name="Slide Number Placeholder 3"/>
          <p:cNvSpPr>
            <a:spLocks noGrp="1"/>
          </p:cNvSpPr>
          <p:nvPr>
            <p:ph type="sldNum" sz="quarter" idx="5"/>
          </p:nvPr>
        </p:nvSpPr>
        <p:spPr/>
        <p:txBody>
          <a:bodyPr/>
          <a:lstStyle/>
          <a:p>
            <a:fld id="{39B8F5C1-ADEE-4FDA-BDF3-02FC18944342}" type="slidenum">
              <a:rPr lang="en-US" smtClean="0"/>
              <a:t>23</a:t>
            </a:fld>
            <a:endParaRPr lang="en-US"/>
          </a:p>
        </p:txBody>
      </p:sp>
    </p:spTree>
    <p:extLst>
      <p:ext uri="{BB962C8B-B14F-4D97-AF65-F5344CB8AC3E}">
        <p14:creationId xmlns:p14="http://schemas.microsoft.com/office/powerpoint/2010/main" val="41759372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obj" preserve="1">
  <p:cSld name="Title Slide">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15334460" y="1031467"/>
            <a:ext cx="2257425" cy="2190750"/>
          </a:xfrm>
          <a:custGeom>
            <a:avLst/>
            <a:gdLst/>
            <a:ahLst/>
            <a:cxnLst/>
            <a:rect l="l" t="t" r="r" b="b"/>
            <a:pathLst>
              <a:path w="2257425" h="2190750">
                <a:moveTo>
                  <a:pt x="0" y="0"/>
                </a:moveTo>
                <a:lnTo>
                  <a:pt x="2257352" y="0"/>
                </a:lnTo>
                <a:lnTo>
                  <a:pt x="2257352" y="2190749"/>
                </a:lnTo>
                <a:lnTo>
                  <a:pt x="0" y="0"/>
                </a:lnTo>
                <a:close/>
              </a:path>
            </a:pathLst>
          </a:custGeom>
          <a:solidFill>
            <a:srgbClr val="31346E"/>
          </a:solidFill>
        </p:spPr>
        <p:txBody>
          <a:bodyPr wrap="square" lIns="0" tIns="0" rIns="0" bIns="0" rtlCol="0"/>
          <a:lstStyle/>
          <a:p>
            <a:endParaRPr/>
          </a:p>
        </p:txBody>
      </p:sp>
      <p:sp>
        <p:nvSpPr>
          <p:cNvPr id="17" name="bk object 17"/>
          <p:cNvSpPr/>
          <p:nvPr/>
        </p:nvSpPr>
        <p:spPr>
          <a:xfrm>
            <a:off x="15336804" y="1544476"/>
            <a:ext cx="1676399" cy="1676399"/>
          </a:xfrm>
          <a:prstGeom prst="rect">
            <a:avLst/>
          </a:prstGeom>
          <a:blipFill>
            <a:blip r:embed="rId2" cstate="print"/>
            <a:stretch>
              <a:fillRect/>
            </a:stretch>
          </a:blipFill>
        </p:spPr>
        <p:txBody>
          <a:bodyPr wrap="square" lIns="0" tIns="0" rIns="0" bIns="0" rtlCol="0"/>
          <a:lstStyle/>
          <a:p>
            <a:endParaRPr/>
          </a:p>
        </p:txBody>
      </p:sp>
      <p:sp>
        <p:nvSpPr>
          <p:cNvPr id="18" name="bk object 18"/>
          <p:cNvSpPr/>
          <p:nvPr/>
        </p:nvSpPr>
        <p:spPr>
          <a:xfrm>
            <a:off x="4284410" y="2964069"/>
            <a:ext cx="8448674" cy="6810373"/>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ctrTitle"/>
          </p:nvPr>
        </p:nvSpPr>
        <p:spPr>
          <a:xfrm>
            <a:off x="1375949" y="1193169"/>
            <a:ext cx="15536100" cy="939800"/>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chemeClr val="bg1"/>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sz="3000" b="0" i="0">
                <a:solidFill>
                  <a:srgbClr val="242424"/>
                </a:solidFill>
                <a:latin typeface="Lucida Sans Unicode"/>
                <a:cs typeface="Lucida Sans Unicode"/>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chemeClr val="bg1"/>
                </a:solidFill>
                <a:latin typeface="Arial"/>
                <a:cs typeface="Arial"/>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5500" b="0" i="0">
                <a:solidFill>
                  <a:schemeClr val="bg1"/>
                </a:solidFill>
                <a:latin typeface="Arial"/>
                <a:cs typeface="Arial"/>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571127" y="914734"/>
            <a:ext cx="15145745" cy="1968500"/>
          </a:xfrm>
          <a:prstGeom prst="rect">
            <a:avLst/>
          </a:prstGeom>
        </p:spPr>
        <p:txBody>
          <a:bodyPr wrap="square" lIns="0" tIns="0" rIns="0" bIns="0">
            <a:spAutoFit/>
          </a:bodyPr>
          <a:lstStyle>
            <a:lvl1pPr>
              <a:defRPr sz="5500" b="0" i="0">
                <a:solidFill>
                  <a:schemeClr val="bg1"/>
                </a:solidFill>
                <a:latin typeface="Arial"/>
                <a:cs typeface="Arial"/>
              </a:defRPr>
            </a:lvl1pPr>
          </a:lstStyle>
          <a:p>
            <a:endParaRPr/>
          </a:p>
        </p:txBody>
      </p:sp>
      <p:sp>
        <p:nvSpPr>
          <p:cNvPr id="3" name="Holder 3"/>
          <p:cNvSpPr>
            <a:spLocks noGrp="1"/>
          </p:cNvSpPr>
          <p:nvPr>
            <p:ph type="body" idx="1"/>
          </p:nvPr>
        </p:nvSpPr>
        <p:spPr>
          <a:xfrm>
            <a:off x="1412138" y="2501131"/>
            <a:ext cx="15463722" cy="5511800"/>
          </a:xfrm>
          <a:prstGeom prst="rect">
            <a:avLst/>
          </a:prstGeom>
        </p:spPr>
        <p:txBody>
          <a:bodyPr wrap="square" lIns="0" tIns="0" rIns="0" bIns="0">
            <a:spAutoFit/>
          </a:bodyPr>
          <a:lstStyle>
            <a:lvl1pPr>
              <a:defRPr sz="3000" b="0" i="0">
                <a:solidFill>
                  <a:srgbClr val="242424"/>
                </a:solidFill>
                <a:latin typeface="Lucida Sans Unicode"/>
                <a:cs typeface="Lucida Sans Unicode"/>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10/19/2022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codesonline.nfpa.org/code/0a98c4ad-a1c9-4baa-ac3f-d2df744d9f92/3eefe829-e3a4-4289-a2f6-551695b82831/15830e42-42bb-4b6f-86d5-a4ff6cb97b86/80" TargetMode="External"/><Relationship Id="rId2" Type="http://schemas.openxmlformats.org/officeDocument/2006/relationships/image" Target="../media/image1.jpg"/><Relationship Id="rId1" Type="http://schemas.openxmlformats.org/officeDocument/2006/relationships/slideLayout" Target="../slideLayouts/slideLayout3.xml"/><Relationship Id="rId5" Type="http://schemas.openxmlformats.org/officeDocument/2006/relationships/hyperlink" Target="https://codesonline.nfpa.org/code/0a98c4ad-a1c9-4baa-ac3f-d2df744d9f92/3eefe829-e3a4-4289-a2f6-551695b82831/15830e42-42bb-4b6f-86d5-a4ff6cb97b86/np_9fb95007-3798-11ea-8dbd-27598ef85f67.html#ID001010006389" TargetMode="External"/><Relationship Id="rId4" Type="http://schemas.openxmlformats.org/officeDocument/2006/relationships/hyperlink" Target="https://codesonline.nfpa.org/code/0a98c4ad-a1c9-4baa-ac3f-d2df744d9f92/3eefe829-e3a4-4289-a2f6-551695b82831/15830e42-42bb-4b6f-86d5-a4ff6cb97b86/np_9fbfdfb8-3798-11ea-8dbd-27598ef85f67.html#ID001010006388"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odesonline.nfpa.org/code/0a98c4ad-a1c9-4baa-ac3f-d2df744d9f92/7958b5c6-4306-49ff-973f-f5c0370f5f66/np_809471cd-3798-11ea-8dbd-27598ef85f67.html#ID001010014577" TargetMode="External"/><Relationship Id="rId2" Type="http://schemas.openxmlformats.org/officeDocument/2006/relationships/image" Target="../media/image1.jpg"/><Relationship Id="rId1" Type="http://schemas.openxmlformats.org/officeDocument/2006/relationships/slideLayout" Target="../slideLayouts/slideLayout3.xml"/><Relationship Id="rId4" Type="http://schemas.openxmlformats.org/officeDocument/2006/relationships/hyperlink" Target="https://codesonline.nfpa.org/code/0a98c4ad-a1c9-4baa-ac3f-d2df744d9f92/3eefe829-e3a4-4289-a2f6-551695b82831/15830e42-42bb-4b6f-86d5-a4ff6cb97b86/np_971b0b02-3798-11ea-8dbd-27598ef85f67.html#ID001010014931" TargetMode="External"/></Relationships>
</file>

<file path=ppt/slides/_rels/slide1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oci.georgia.gov/"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gaooisfc.imagetrendlicense.com/lms/public/" TargetMode="External"/><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www.oci.georgia.gov/"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030848" y="0"/>
            <a:ext cx="14257150" cy="10286999"/>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0"/>
            <a:ext cx="15588615" cy="10287000"/>
          </a:xfrm>
          <a:custGeom>
            <a:avLst/>
            <a:gdLst/>
            <a:ahLst/>
            <a:cxnLst/>
            <a:rect l="l" t="t" r="r" b="b"/>
            <a:pathLst>
              <a:path w="15588615" h="10287000">
                <a:moveTo>
                  <a:pt x="0" y="10195070"/>
                </a:moveTo>
                <a:lnTo>
                  <a:pt x="0" y="0"/>
                </a:lnTo>
                <a:lnTo>
                  <a:pt x="8254737" y="0"/>
                </a:lnTo>
                <a:lnTo>
                  <a:pt x="15588205" y="10286999"/>
                </a:lnTo>
                <a:lnTo>
                  <a:pt x="65535" y="10287000"/>
                </a:lnTo>
                <a:lnTo>
                  <a:pt x="0" y="10195070"/>
                </a:lnTo>
                <a:close/>
              </a:path>
            </a:pathLst>
          </a:custGeom>
          <a:solidFill>
            <a:srgbClr val="31346E"/>
          </a:solidFill>
        </p:spPr>
        <p:txBody>
          <a:bodyPr wrap="square" lIns="0" tIns="0" rIns="0" bIns="0" rtlCol="0"/>
          <a:lstStyle/>
          <a:p>
            <a:endParaRPr/>
          </a:p>
        </p:txBody>
      </p:sp>
      <p:sp>
        <p:nvSpPr>
          <p:cNvPr id="4" name="object 4"/>
          <p:cNvSpPr/>
          <p:nvPr/>
        </p:nvSpPr>
        <p:spPr>
          <a:xfrm>
            <a:off x="12626199" y="0"/>
            <a:ext cx="5657850" cy="3810000"/>
          </a:xfrm>
          <a:custGeom>
            <a:avLst/>
            <a:gdLst/>
            <a:ahLst/>
            <a:cxnLst/>
            <a:rect l="l" t="t" r="r" b="b"/>
            <a:pathLst>
              <a:path w="5657850" h="3810000">
                <a:moveTo>
                  <a:pt x="2828898" y="3809999"/>
                </a:moveTo>
                <a:lnTo>
                  <a:pt x="0" y="0"/>
                </a:lnTo>
                <a:lnTo>
                  <a:pt x="5657797" y="0"/>
                </a:lnTo>
                <a:lnTo>
                  <a:pt x="2828898" y="3809999"/>
                </a:lnTo>
                <a:close/>
              </a:path>
            </a:pathLst>
          </a:custGeom>
          <a:solidFill>
            <a:srgbClr val="31346E"/>
          </a:solidFill>
        </p:spPr>
        <p:txBody>
          <a:bodyPr wrap="square" lIns="0" tIns="0" rIns="0" bIns="0" rtlCol="0"/>
          <a:lstStyle/>
          <a:p>
            <a:endParaRPr/>
          </a:p>
        </p:txBody>
      </p:sp>
      <p:sp>
        <p:nvSpPr>
          <p:cNvPr id="5" name="object 5"/>
          <p:cNvSpPr/>
          <p:nvPr/>
        </p:nvSpPr>
        <p:spPr>
          <a:xfrm>
            <a:off x="998282" y="5994294"/>
            <a:ext cx="9086849" cy="2181224"/>
          </a:xfrm>
          <a:prstGeom prst="rect">
            <a:avLst/>
          </a:prstGeom>
          <a:blipFill>
            <a:blip r:embed="rId3" cstate="print"/>
            <a:stretch>
              <a:fillRect/>
            </a:stretch>
          </a:blipFill>
        </p:spPr>
        <p:txBody>
          <a:bodyPr wrap="square" lIns="0" tIns="0" rIns="0" bIns="0" rtlCol="0"/>
          <a:lstStyle/>
          <a:p>
            <a:endParaRPr/>
          </a:p>
        </p:txBody>
      </p:sp>
      <p:sp>
        <p:nvSpPr>
          <p:cNvPr id="6" name="object 6"/>
          <p:cNvSpPr txBox="1">
            <a:spLocks noGrp="1"/>
          </p:cNvSpPr>
          <p:nvPr>
            <p:ph type="title"/>
          </p:nvPr>
        </p:nvSpPr>
        <p:spPr>
          <a:xfrm>
            <a:off x="330625" y="351752"/>
            <a:ext cx="8216900" cy="3546612"/>
          </a:xfrm>
          <a:prstGeom prst="rect">
            <a:avLst/>
          </a:prstGeom>
        </p:spPr>
        <p:txBody>
          <a:bodyPr vert="horz" wrap="square" lIns="0" tIns="137160" rIns="0" bIns="0" rtlCol="0">
            <a:spAutoFit/>
          </a:bodyPr>
          <a:lstStyle/>
          <a:p>
            <a:pPr marL="12065" marR="5080" algn="ctr">
              <a:lnSpc>
                <a:spcPts val="8770"/>
              </a:lnSpc>
              <a:spcBef>
                <a:spcPts val="1080"/>
              </a:spcBef>
              <a:tabLst>
                <a:tab pos="2407920" algn="l"/>
                <a:tab pos="4889500" algn="l"/>
              </a:tabLst>
            </a:pPr>
            <a:r>
              <a:rPr lang="en-US" sz="9000" b="1" spc="690" dirty="0">
                <a:latin typeface="Calibri"/>
                <a:cs typeface="Calibri"/>
              </a:rPr>
              <a:t>Georgia </a:t>
            </a:r>
            <a:br>
              <a:rPr lang="en-US" sz="9000" b="1" spc="690" dirty="0">
                <a:latin typeface="Calibri"/>
                <a:cs typeface="Calibri"/>
              </a:rPr>
            </a:br>
            <a:r>
              <a:rPr lang="en-US" sz="9000" b="1" spc="690" dirty="0">
                <a:latin typeface="Calibri"/>
                <a:cs typeface="Calibri"/>
              </a:rPr>
              <a:t>Safety Fire Marshal</a:t>
            </a:r>
            <a:endParaRPr sz="9000" b="1" dirty="0">
              <a:latin typeface="Calibri"/>
              <a:cs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6"/>
          <p:cNvSpPr/>
          <p:nvPr/>
        </p:nvSpPr>
        <p:spPr>
          <a:xfrm>
            <a:off x="-595" y="3"/>
            <a:ext cx="1857375" cy="1857375"/>
          </a:xfrm>
          <a:custGeom>
            <a:avLst/>
            <a:gdLst/>
            <a:ahLst/>
            <a:cxnLst/>
            <a:rect l="l" t="t" r="r" b="b"/>
            <a:pathLst>
              <a:path w="1857375" h="1857375">
                <a:moveTo>
                  <a:pt x="0" y="1857373"/>
                </a:moveTo>
                <a:lnTo>
                  <a:pt x="0" y="0"/>
                </a:lnTo>
                <a:lnTo>
                  <a:pt x="1857375" y="0"/>
                </a:lnTo>
                <a:lnTo>
                  <a:pt x="0" y="1857373"/>
                </a:lnTo>
                <a:close/>
              </a:path>
            </a:pathLst>
          </a:custGeom>
          <a:solidFill>
            <a:srgbClr val="31346E"/>
          </a:solidFill>
        </p:spPr>
        <p:txBody>
          <a:bodyPr wrap="square" lIns="0" tIns="0" rIns="0" bIns="0" rtlCol="0"/>
          <a:lstStyle/>
          <a:p>
            <a:endParaRPr/>
          </a:p>
        </p:txBody>
      </p:sp>
      <p:sp>
        <p:nvSpPr>
          <p:cNvPr id="7" name="object 7"/>
          <p:cNvSpPr/>
          <p:nvPr/>
        </p:nvSpPr>
        <p:spPr>
          <a:xfrm>
            <a:off x="16431204" y="8429617"/>
            <a:ext cx="1857375" cy="1857375"/>
          </a:xfrm>
          <a:custGeom>
            <a:avLst/>
            <a:gdLst/>
            <a:ahLst/>
            <a:cxnLst/>
            <a:rect l="l" t="t" r="r" b="b"/>
            <a:pathLst>
              <a:path w="1857375" h="1857375">
                <a:moveTo>
                  <a:pt x="1857375" y="0"/>
                </a:moveTo>
                <a:lnTo>
                  <a:pt x="1857375" y="1857373"/>
                </a:lnTo>
                <a:lnTo>
                  <a:pt x="0" y="1857373"/>
                </a:lnTo>
                <a:lnTo>
                  <a:pt x="1857375" y="0"/>
                </a:lnTo>
                <a:close/>
              </a:path>
            </a:pathLst>
          </a:custGeom>
          <a:solidFill>
            <a:srgbClr val="31346E"/>
          </a:solidFill>
        </p:spPr>
        <p:txBody>
          <a:bodyPr wrap="square" lIns="0" tIns="0" rIns="0" bIns="0" rtlCol="0"/>
          <a:lstStyle/>
          <a:p>
            <a:endParaRPr/>
          </a:p>
        </p:txBody>
      </p:sp>
      <p:sp>
        <p:nvSpPr>
          <p:cNvPr id="8" name="object 8"/>
          <p:cNvSpPr txBox="1"/>
          <p:nvPr/>
        </p:nvSpPr>
        <p:spPr>
          <a:xfrm>
            <a:off x="612245" y="2582322"/>
            <a:ext cx="5216282" cy="1455591"/>
          </a:xfrm>
          <a:prstGeom prst="rect">
            <a:avLst/>
          </a:prstGeom>
          <a:solidFill>
            <a:srgbClr val="002060"/>
          </a:solidFill>
        </p:spPr>
        <p:txBody>
          <a:bodyPr vert="horz" wrap="square" lIns="0" tIns="12700" rIns="0" bIns="0" rtlCol="0">
            <a:spAutoFit/>
          </a:bodyPr>
          <a:lstStyle/>
          <a:p>
            <a:pPr algn="ctr">
              <a:lnSpc>
                <a:spcPct val="100000"/>
              </a:lnSpc>
              <a:spcBef>
                <a:spcPts val="100"/>
              </a:spcBef>
            </a:pPr>
            <a:r>
              <a:rPr sz="4000" b="1" spc="175" dirty="0">
                <a:solidFill>
                  <a:schemeClr val="bg1"/>
                </a:solidFill>
                <a:latin typeface="Arial"/>
                <a:cs typeface="Arial"/>
              </a:rPr>
              <a:t>Craig</a:t>
            </a:r>
            <a:r>
              <a:rPr sz="4000" b="1" spc="40" dirty="0">
                <a:solidFill>
                  <a:schemeClr val="bg1"/>
                </a:solidFill>
                <a:latin typeface="Arial"/>
                <a:cs typeface="Arial"/>
              </a:rPr>
              <a:t> </a:t>
            </a:r>
            <a:r>
              <a:rPr sz="4000" b="1" spc="95" dirty="0">
                <a:solidFill>
                  <a:schemeClr val="bg1"/>
                </a:solidFill>
                <a:latin typeface="Arial"/>
                <a:cs typeface="Arial"/>
              </a:rPr>
              <a:t>Landolt</a:t>
            </a:r>
            <a:endParaRPr sz="4000" b="1" dirty="0">
              <a:solidFill>
                <a:schemeClr val="bg1"/>
              </a:solidFill>
              <a:latin typeface="Arial"/>
              <a:cs typeface="Arial"/>
            </a:endParaRPr>
          </a:p>
          <a:p>
            <a:pPr marL="12065" marR="5080" indent="-635" algn="ctr">
              <a:lnSpc>
                <a:spcPct val="114599"/>
              </a:lnSpc>
              <a:spcBef>
                <a:spcPts val="1445"/>
              </a:spcBef>
            </a:pPr>
            <a:r>
              <a:rPr sz="4000" b="1" spc="145" dirty="0">
                <a:solidFill>
                  <a:schemeClr val="bg1"/>
                </a:solidFill>
                <a:latin typeface="Arial"/>
                <a:cs typeface="Arial"/>
              </a:rPr>
              <a:t>State </a:t>
            </a:r>
            <a:r>
              <a:rPr sz="4000" b="1" spc="30" dirty="0">
                <a:solidFill>
                  <a:schemeClr val="bg1"/>
                </a:solidFill>
                <a:latin typeface="Arial"/>
                <a:cs typeface="Arial"/>
              </a:rPr>
              <a:t>Fire </a:t>
            </a:r>
            <a:r>
              <a:rPr sz="4000" b="1" spc="175" dirty="0">
                <a:solidFill>
                  <a:schemeClr val="bg1"/>
                </a:solidFill>
                <a:latin typeface="Arial"/>
                <a:cs typeface="Arial"/>
              </a:rPr>
              <a:t>Marshal</a:t>
            </a:r>
            <a:endParaRPr sz="4000" b="1" dirty="0">
              <a:solidFill>
                <a:schemeClr val="bg1"/>
              </a:solidFill>
              <a:latin typeface="Arial"/>
              <a:cs typeface="Arial"/>
            </a:endParaRPr>
          </a:p>
        </p:txBody>
      </p:sp>
      <p:sp>
        <p:nvSpPr>
          <p:cNvPr id="13" name="object 29">
            <a:extLst>
              <a:ext uri="{FF2B5EF4-FFF2-40B4-BE49-F238E27FC236}">
                <a16:creationId xmlns:a16="http://schemas.microsoft.com/office/drawing/2014/main" id="{2AB71998-20A2-497B-862E-D2ACD01E70A8}"/>
              </a:ext>
            </a:extLst>
          </p:cNvPr>
          <p:cNvSpPr/>
          <p:nvPr/>
        </p:nvSpPr>
        <p:spPr>
          <a:xfrm>
            <a:off x="7076931" y="1373516"/>
            <a:ext cx="1192530" cy="1191895"/>
          </a:xfrm>
          <a:custGeom>
            <a:avLst/>
            <a:gdLst/>
            <a:ahLst/>
            <a:cxnLst/>
            <a:rect l="l" t="t" r="r" b="b"/>
            <a:pathLst>
              <a:path w="1192530" h="1191895">
                <a:moveTo>
                  <a:pt x="311547" y="261062"/>
                </a:moveTo>
                <a:lnTo>
                  <a:pt x="284456" y="233554"/>
                </a:lnTo>
                <a:lnTo>
                  <a:pt x="260123" y="203663"/>
                </a:lnTo>
                <a:lnTo>
                  <a:pt x="238622" y="171540"/>
                </a:lnTo>
                <a:lnTo>
                  <a:pt x="220029" y="137338"/>
                </a:lnTo>
                <a:lnTo>
                  <a:pt x="259858" y="107198"/>
                </a:lnTo>
                <a:lnTo>
                  <a:pt x="302059" y="80263"/>
                </a:lnTo>
                <a:lnTo>
                  <a:pt x="346472" y="56783"/>
                </a:lnTo>
                <a:lnTo>
                  <a:pt x="392942" y="37010"/>
                </a:lnTo>
                <a:lnTo>
                  <a:pt x="441310" y="21194"/>
                </a:lnTo>
                <a:lnTo>
                  <a:pt x="491419" y="9587"/>
                </a:lnTo>
                <a:lnTo>
                  <a:pt x="543112" y="2438"/>
                </a:lnTo>
                <a:lnTo>
                  <a:pt x="596231" y="0"/>
                </a:lnTo>
                <a:lnTo>
                  <a:pt x="649439" y="2447"/>
                </a:lnTo>
                <a:lnTo>
                  <a:pt x="701212" y="9613"/>
                </a:lnTo>
                <a:lnTo>
                  <a:pt x="751388" y="21249"/>
                </a:lnTo>
                <a:lnTo>
                  <a:pt x="799811" y="37106"/>
                </a:lnTo>
                <a:lnTo>
                  <a:pt x="846323" y="56933"/>
                </a:lnTo>
                <a:lnTo>
                  <a:pt x="890766" y="80479"/>
                </a:lnTo>
                <a:lnTo>
                  <a:pt x="932983" y="107494"/>
                </a:lnTo>
                <a:lnTo>
                  <a:pt x="972817" y="137728"/>
                </a:lnTo>
                <a:lnTo>
                  <a:pt x="963662" y="154457"/>
                </a:lnTo>
                <a:lnTo>
                  <a:pt x="596228" y="154457"/>
                </a:lnTo>
                <a:lnTo>
                  <a:pt x="542635" y="157804"/>
                </a:lnTo>
                <a:lnTo>
                  <a:pt x="491091" y="167537"/>
                </a:lnTo>
                <a:lnTo>
                  <a:pt x="441902" y="183192"/>
                </a:lnTo>
                <a:lnTo>
                  <a:pt x="395377" y="204307"/>
                </a:lnTo>
                <a:lnTo>
                  <a:pt x="351823" y="230418"/>
                </a:lnTo>
                <a:lnTo>
                  <a:pt x="311547" y="261062"/>
                </a:lnTo>
                <a:close/>
              </a:path>
              <a:path w="1192530" h="1191895">
                <a:moveTo>
                  <a:pt x="880910" y="261062"/>
                </a:moveTo>
                <a:lnTo>
                  <a:pt x="840635" y="230418"/>
                </a:lnTo>
                <a:lnTo>
                  <a:pt x="797081" y="204307"/>
                </a:lnTo>
                <a:lnTo>
                  <a:pt x="750556" y="183192"/>
                </a:lnTo>
                <a:lnTo>
                  <a:pt x="701367" y="167537"/>
                </a:lnTo>
                <a:lnTo>
                  <a:pt x="649822" y="157804"/>
                </a:lnTo>
                <a:lnTo>
                  <a:pt x="596228" y="154457"/>
                </a:lnTo>
                <a:lnTo>
                  <a:pt x="963662" y="154457"/>
                </a:lnTo>
                <a:lnTo>
                  <a:pt x="954149" y="171843"/>
                </a:lnTo>
                <a:lnTo>
                  <a:pt x="932516" y="203845"/>
                </a:lnTo>
                <a:lnTo>
                  <a:pt x="908057" y="233623"/>
                </a:lnTo>
                <a:lnTo>
                  <a:pt x="880910" y="261062"/>
                </a:lnTo>
                <a:close/>
              </a:path>
              <a:path w="1192530" h="1191895">
                <a:moveTo>
                  <a:pt x="186546" y="433041"/>
                </a:moveTo>
                <a:lnTo>
                  <a:pt x="148777" y="422895"/>
                </a:lnTo>
                <a:lnTo>
                  <a:pt x="110414" y="415593"/>
                </a:lnTo>
                <a:lnTo>
                  <a:pt x="71562" y="411276"/>
                </a:lnTo>
                <a:lnTo>
                  <a:pt x="32329" y="410085"/>
                </a:lnTo>
                <a:lnTo>
                  <a:pt x="49711" y="363918"/>
                </a:lnTo>
                <a:lnTo>
                  <a:pt x="70636" y="319715"/>
                </a:lnTo>
                <a:lnTo>
                  <a:pt x="94980" y="277624"/>
                </a:lnTo>
                <a:lnTo>
                  <a:pt x="122624" y="237794"/>
                </a:lnTo>
                <a:lnTo>
                  <a:pt x="153445" y="200373"/>
                </a:lnTo>
                <a:lnTo>
                  <a:pt x="174228" y="234032"/>
                </a:lnTo>
                <a:lnTo>
                  <a:pt x="197546" y="265758"/>
                </a:lnTo>
                <a:lnTo>
                  <a:pt x="223337" y="295617"/>
                </a:lnTo>
                <a:lnTo>
                  <a:pt x="251193" y="323323"/>
                </a:lnTo>
                <a:lnTo>
                  <a:pt x="232172" y="348950"/>
                </a:lnTo>
                <a:lnTo>
                  <a:pt x="214975" y="375651"/>
                </a:lnTo>
                <a:lnTo>
                  <a:pt x="199674" y="403698"/>
                </a:lnTo>
                <a:lnTo>
                  <a:pt x="186546" y="433041"/>
                </a:lnTo>
                <a:close/>
              </a:path>
              <a:path w="1192530" h="1191895">
                <a:moveTo>
                  <a:pt x="1005914" y="433428"/>
                </a:moveTo>
                <a:lnTo>
                  <a:pt x="992790" y="403981"/>
                </a:lnTo>
                <a:lnTo>
                  <a:pt x="977508" y="375829"/>
                </a:lnTo>
                <a:lnTo>
                  <a:pt x="960208" y="348870"/>
                </a:lnTo>
                <a:lnTo>
                  <a:pt x="941268" y="323320"/>
                </a:lnTo>
                <a:lnTo>
                  <a:pt x="969229" y="295530"/>
                </a:lnTo>
                <a:lnTo>
                  <a:pt x="994873" y="265915"/>
                </a:lnTo>
                <a:lnTo>
                  <a:pt x="1018226" y="234277"/>
                </a:lnTo>
                <a:lnTo>
                  <a:pt x="1039017" y="200762"/>
                </a:lnTo>
                <a:lnTo>
                  <a:pt x="1069749" y="238137"/>
                </a:lnTo>
                <a:lnTo>
                  <a:pt x="1097302" y="277884"/>
                </a:lnTo>
                <a:lnTo>
                  <a:pt x="1121562" y="319878"/>
                </a:lnTo>
                <a:lnTo>
                  <a:pt x="1142414" y="363989"/>
                </a:lnTo>
                <a:lnTo>
                  <a:pt x="1159745" y="410083"/>
                </a:lnTo>
                <a:lnTo>
                  <a:pt x="1120606" y="411348"/>
                </a:lnTo>
                <a:lnTo>
                  <a:pt x="1081856" y="415816"/>
                </a:lnTo>
                <a:lnTo>
                  <a:pt x="1043592" y="423253"/>
                </a:lnTo>
                <a:lnTo>
                  <a:pt x="1005914" y="433428"/>
                </a:lnTo>
                <a:close/>
              </a:path>
              <a:path w="1192530" h="1191895">
                <a:moveTo>
                  <a:pt x="386320" y="1151639"/>
                </a:moveTo>
                <a:lnTo>
                  <a:pt x="342148" y="1132902"/>
                </a:lnTo>
                <a:lnTo>
                  <a:pt x="299862" y="1110833"/>
                </a:lnTo>
                <a:lnTo>
                  <a:pt x="259633" y="1085597"/>
                </a:lnTo>
                <a:lnTo>
                  <a:pt x="221633" y="1057359"/>
                </a:lnTo>
                <a:lnTo>
                  <a:pt x="186035" y="1026283"/>
                </a:lnTo>
                <a:lnTo>
                  <a:pt x="153011" y="992534"/>
                </a:lnTo>
                <a:lnTo>
                  <a:pt x="122733" y="956277"/>
                </a:lnTo>
                <a:lnTo>
                  <a:pt x="95372" y="917676"/>
                </a:lnTo>
                <a:lnTo>
                  <a:pt x="71102" y="876895"/>
                </a:lnTo>
                <a:lnTo>
                  <a:pt x="50093" y="834100"/>
                </a:lnTo>
                <a:lnTo>
                  <a:pt x="32518" y="789454"/>
                </a:lnTo>
                <a:lnTo>
                  <a:pt x="18549" y="743123"/>
                </a:lnTo>
                <a:lnTo>
                  <a:pt x="8359" y="695271"/>
                </a:lnTo>
                <a:lnTo>
                  <a:pt x="2118" y="646062"/>
                </a:lnTo>
                <a:lnTo>
                  <a:pt x="0" y="595662"/>
                </a:lnTo>
                <a:lnTo>
                  <a:pt x="789" y="571074"/>
                </a:lnTo>
                <a:lnTo>
                  <a:pt x="6019" y="522938"/>
                </a:lnTo>
                <a:lnTo>
                  <a:pt x="36844" y="497322"/>
                </a:lnTo>
                <a:lnTo>
                  <a:pt x="50382" y="496919"/>
                </a:lnTo>
                <a:lnTo>
                  <a:pt x="63868" y="497227"/>
                </a:lnTo>
                <a:lnTo>
                  <a:pt x="113912" y="503769"/>
                </a:lnTo>
                <a:lnTo>
                  <a:pt x="162791" y="516292"/>
                </a:lnTo>
                <a:lnTo>
                  <a:pt x="159513" y="535781"/>
                </a:lnTo>
                <a:lnTo>
                  <a:pt x="156924" y="555467"/>
                </a:lnTo>
                <a:lnTo>
                  <a:pt x="155224" y="575408"/>
                </a:lnTo>
                <a:lnTo>
                  <a:pt x="154613" y="595662"/>
                </a:lnTo>
                <a:lnTo>
                  <a:pt x="157606" y="647059"/>
                </a:lnTo>
                <a:lnTo>
                  <a:pt x="166359" y="696658"/>
                </a:lnTo>
                <a:lnTo>
                  <a:pt x="180532" y="744142"/>
                </a:lnTo>
                <a:lnTo>
                  <a:pt x="199785" y="789191"/>
                </a:lnTo>
                <a:lnTo>
                  <a:pt x="223778" y="831488"/>
                </a:lnTo>
                <a:lnTo>
                  <a:pt x="252171" y="870714"/>
                </a:lnTo>
                <a:lnTo>
                  <a:pt x="284624" y="906551"/>
                </a:lnTo>
                <a:lnTo>
                  <a:pt x="320798" y="938679"/>
                </a:lnTo>
                <a:lnTo>
                  <a:pt x="360352" y="966781"/>
                </a:lnTo>
                <a:lnTo>
                  <a:pt x="402947" y="990538"/>
                </a:lnTo>
                <a:lnTo>
                  <a:pt x="448242" y="1009632"/>
                </a:lnTo>
                <a:lnTo>
                  <a:pt x="437861" y="1047075"/>
                </a:lnTo>
                <a:lnTo>
                  <a:pt x="424056" y="1083348"/>
                </a:lnTo>
                <a:lnTo>
                  <a:pt x="406864" y="1118265"/>
                </a:lnTo>
                <a:lnTo>
                  <a:pt x="386320" y="1151639"/>
                </a:lnTo>
                <a:close/>
              </a:path>
              <a:path w="1192530" h="1191895">
                <a:moveTo>
                  <a:pt x="805748" y="1151639"/>
                </a:moveTo>
                <a:lnTo>
                  <a:pt x="785233" y="1118258"/>
                </a:lnTo>
                <a:lnTo>
                  <a:pt x="768013" y="1083348"/>
                </a:lnTo>
                <a:lnTo>
                  <a:pt x="754181" y="1047081"/>
                </a:lnTo>
                <a:lnTo>
                  <a:pt x="743827" y="1009631"/>
                </a:lnTo>
                <a:lnTo>
                  <a:pt x="789173" y="990564"/>
                </a:lnTo>
                <a:lnTo>
                  <a:pt x="831819" y="966828"/>
                </a:lnTo>
                <a:lnTo>
                  <a:pt x="871424" y="938743"/>
                </a:lnTo>
                <a:lnTo>
                  <a:pt x="907646" y="906627"/>
                </a:lnTo>
                <a:lnTo>
                  <a:pt x="940146" y="870797"/>
                </a:lnTo>
                <a:lnTo>
                  <a:pt x="968580" y="831573"/>
                </a:lnTo>
                <a:lnTo>
                  <a:pt x="992610" y="789272"/>
                </a:lnTo>
                <a:lnTo>
                  <a:pt x="1011893" y="744212"/>
                </a:lnTo>
                <a:lnTo>
                  <a:pt x="1026089" y="696711"/>
                </a:lnTo>
                <a:lnTo>
                  <a:pt x="1034856" y="647088"/>
                </a:lnTo>
                <a:lnTo>
                  <a:pt x="1037855" y="595661"/>
                </a:lnTo>
                <a:lnTo>
                  <a:pt x="1037243" y="575407"/>
                </a:lnTo>
                <a:lnTo>
                  <a:pt x="1035543" y="555466"/>
                </a:lnTo>
                <a:lnTo>
                  <a:pt x="1032954" y="535781"/>
                </a:lnTo>
                <a:lnTo>
                  <a:pt x="1029677" y="516291"/>
                </a:lnTo>
                <a:lnTo>
                  <a:pt x="1053974" y="509423"/>
                </a:lnTo>
                <a:lnTo>
                  <a:pt x="1078555" y="503769"/>
                </a:lnTo>
                <a:lnTo>
                  <a:pt x="1103426" y="499610"/>
                </a:lnTo>
                <a:lnTo>
                  <a:pt x="1128593" y="497227"/>
                </a:lnTo>
                <a:lnTo>
                  <a:pt x="1168883" y="498172"/>
                </a:lnTo>
                <a:lnTo>
                  <a:pt x="1189150" y="546868"/>
                </a:lnTo>
                <a:lnTo>
                  <a:pt x="1192069" y="595661"/>
                </a:lnTo>
                <a:lnTo>
                  <a:pt x="1189952" y="646084"/>
                </a:lnTo>
                <a:lnTo>
                  <a:pt x="1183714" y="695311"/>
                </a:lnTo>
                <a:lnTo>
                  <a:pt x="1173527" y="743178"/>
                </a:lnTo>
                <a:lnTo>
                  <a:pt x="1159562" y="789520"/>
                </a:lnTo>
                <a:lnTo>
                  <a:pt x="1141993" y="834173"/>
                </a:lnTo>
                <a:lnTo>
                  <a:pt x="1120989" y="876973"/>
                </a:lnTo>
                <a:lnTo>
                  <a:pt x="1096722" y="917754"/>
                </a:lnTo>
                <a:lnTo>
                  <a:pt x="1069366" y="956354"/>
                </a:lnTo>
                <a:lnTo>
                  <a:pt x="1039090" y="992606"/>
                </a:lnTo>
                <a:lnTo>
                  <a:pt x="1006067" y="1026348"/>
                </a:lnTo>
                <a:lnTo>
                  <a:pt x="970468" y="1057415"/>
                </a:lnTo>
                <a:lnTo>
                  <a:pt x="932465" y="1085641"/>
                </a:lnTo>
                <a:lnTo>
                  <a:pt x="892229" y="1110864"/>
                </a:lnTo>
                <a:lnTo>
                  <a:pt x="849933" y="1132918"/>
                </a:lnTo>
                <a:lnTo>
                  <a:pt x="805748" y="1151639"/>
                </a:lnTo>
                <a:close/>
              </a:path>
              <a:path w="1192530" h="1191895">
                <a:moveTo>
                  <a:pt x="533148" y="1030645"/>
                </a:moveTo>
                <a:close/>
              </a:path>
              <a:path w="1192530" h="1191895">
                <a:moveTo>
                  <a:pt x="660983" y="1036870"/>
                </a:moveTo>
                <a:lnTo>
                  <a:pt x="596235" y="1036870"/>
                </a:lnTo>
                <a:lnTo>
                  <a:pt x="612297" y="1036321"/>
                </a:lnTo>
                <a:lnTo>
                  <a:pt x="628091" y="1034887"/>
                </a:lnTo>
                <a:lnTo>
                  <a:pt x="643729" y="1032888"/>
                </a:lnTo>
                <a:lnTo>
                  <a:pt x="659324" y="1030645"/>
                </a:lnTo>
                <a:lnTo>
                  <a:pt x="660983" y="1036870"/>
                </a:lnTo>
                <a:close/>
              </a:path>
              <a:path w="1192530" h="1191895">
                <a:moveTo>
                  <a:pt x="596237" y="1191330"/>
                </a:moveTo>
                <a:lnTo>
                  <a:pt x="564886" y="1190479"/>
                </a:lnTo>
                <a:lnTo>
                  <a:pt x="534179" y="1188011"/>
                </a:lnTo>
                <a:lnTo>
                  <a:pt x="503724" y="1183964"/>
                </a:lnTo>
                <a:lnTo>
                  <a:pt x="473954" y="1178491"/>
                </a:lnTo>
                <a:lnTo>
                  <a:pt x="493205" y="1143279"/>
                </a:lnTo>
                <a:lnTo>
                  <a:pt x="509477" y="1106810"/>
                </a:lnTo>
                <a:lnTo>
                  <a:pt x="522787" y="1069219"/>
                </a:lnTo>
                <a:lnTo>
                  <a:pt x="533148" y="1030645"/>
                </a:lnTo>
                <a:lnTo>
                  <a:pt x="548741" y="1032888"/>
                </a:lnTo>
                <a:lnTo>
                  <a:pt x="564380" y="1034887"/>
                </a:lnTo>
                <a:lnTo>
                  <a:pt x="580174" y="1036321"/>
                </a:lnTo>
                <a:lnTo>
                  <a:pt x="596235" y="1036870"/>
                </a:lnTo>
                <a:lnTo>
                  <a:pt x="660983" y="1036870"/>
                </a:lnTo>
                <a:lnTo>
                  <a:pt x="669606" y="1069224"/>
                </a:lnTo>
                <a:lnTo>
                  <a:pt x="682812" y="1106816"/>
                </a:lnTo>
                <a:lnTo>
                  <a:pt x="698976" y="1143284"/>
                </a:lnTo>
                <a:lnTo>
                  <a:pt x="718130" y="1178491"/>
                </a:lnTo>
                <a:lnTo>
                  <a:pt x="688338" y="1183964"/>
                </a:lnTo>
                <a:lnTo>
                  <a:pt x="658097" y="1187992"/>
                </a:lnTo>
                <a:lnTo>
                  <a:pt x="627400" y="1190479"/>
                </a:lnTo>
                <a:lnTo>
                  <a:pt x="596237" y="1191330"/>
                </a:lnTo>
                <a:close/>
              </a:path>
            </a:pathLst>
          </a:custGeom>
          <a:solidFill>
            <a:srgbClr val="000000"/>
          </a:solidFill>
        </p:spPr>
        <p:txBody>
          <a:bodyPr wrap="square" lIns="0" tIns="0" rIns="0" bIns="0" rtlCol="0"/>
          <a:lstStyle/>
          <a:p>
            <a:endParaRPr/>
          </a:p>
        </p:txBody>
      </p:sp>
      <p:sp>
        <p:nvSpPr>
          <p:cNvPr id="14" name="object 30">
            <a:extLst>
              <a:ext uri="{FF2B5EF4-FFF2-40B4-BE49-F238E27FC236}">
                <a16:creationId xmlns:a16="http://schemas.microsoft.com/office/drawing/2014/main" id="{EB1DAAB3-32AE-4B2D-BCCC-848F6BE223E9}"/>
              </a:ext>
            </a:extLst>
          </p:cNvPr>
          <p:cNvSpPr/>
          <p:nvPr/>
        </p:nvSpPr>
        <p:spPr>
          <a:xfrm>
            <a:off x="6664082" y="883546"/>
            <a:ext cx="2087880" cy="1968500"/>
          </a:xfrm>
          <a:custGeom>
            <a:avLst/>
            <a:gdLst/>
            <a:ahLst/>
            <a:cxnLst/>
            <a:rect l="l" t="t" r="r" b="b"/>
            <a:pathLst>
              <a:path w="2087879" h="1968500">
                <a:moveTo>
                  <a:pt x="51506" y="1562099"/>
                </a:moveTo>
                <a:lnTo>
                  <a:pt x="49559" y="1562099"/>
                </a:lnTo>
                <a:lnTo>
                  <a:pt x="32674" y="1511299"/>
                </a:lnTo>
                <a:lnTo>
                  <a:pt x="19323" y="1473199"/>
                </a:lnTo>
                <a:lnTo>
                  <a:pt x="9458" y="1422399"/>
                </a:lnTo>
                <a:lnTo>
                  <a:pt x="3032" y="1371599"/>
                </a:lnTo>
                <a:lnTo>
                  <a:pt x="0" y="1333499"/>
                </a:lnTo>
                <a:lnTo>
                  <a:pt x="313" y="1282699"/>
                </a:lnTo>
                <a:lnTo>
                  <a:pt x="3927" y="1231899"/>
                </a:lnTo>
                <a:lnTo>
                  <a:pt x="10794" y="1193799"/>
                </a:lnTo>
                <a:lnTo>
                  <a:pt x="20867" y="1142999"/>
                </a:lnTo>
                <a:lnTo>
                  <a:pt x="34100" y="1104899"/>
                </a:lnTo>
                <a:lnTo>
                  <a:pt x="50446" y="1054099"/>
                </a:lnTo>
                <a:lnTo>
                  <a:pt x="69859" y="1015999"/>
                </a:lnTo>
                <a:lnTo>
                  <a:pt x="92291" y="977899"/>
                </a:lnTo>
                <a:lnTo>
                  <a:pt x="117697" y="927099"/>
                </a:lnTo>
                <a:lnTo>
                  <a:pt x="146029" y="888999"/>
                </a:lnTo>
                <a:lnTo>
                  <a:pt x="177241" y="863599"/>
                </a:lnTo>
                <a:lnTo>
                  <a:pt x="211286" y="825499"/>
                </a:lnTo>
                <a:lnTo>
                  <a:pt x="248117" y="787399"/>
                </a:lnTo>
                <a:lnTo>
                  <a:pt x="287689" y="761999"/>
                </a:lnTo>
                <a:lnTo>
                  <a:pt x="329954" y="736599"/>
                </a:lnTo>
                <a:lnTo>
                  <a:pt x="343507" y="723899"/>
                </a:lnTo>
                <a:lnTo>
                  <a:pt x="357214" y="723899"/>
                </a:lnTo>
                <a:lnTo>
                  <a:pt x="371019" y="711199"/>
                </a:lnTo>
                <a:lnTo>
                  <a:pt x="384864" y="711199"/>
                </a:lnTo>
                <a:lnTo>
                  <a:pt x="383516" y="698499"/>
                </a:lnTo>
                <a:lnTo>
                  <a:pt x="382400" y="673099"/>
                </a:lnTo>
                <a:lnTo>
                  <a:pt x="381640" y="660399"/>
                </a:lnTo>
                <a:lnTo>
                  <a:pt x="383215" y="596899"/>
                </a:lnTo>
                <a:lnTo>
                  <a:pt x="388696" y="546099"/>
                </a:lnTo>
                <a:lnTo>
                  <a:pt x="397668" y="507999"/>
                </a:lnTo>
                <a:lnTo>
                  <a:pt x="410000" y="457199"/>
                </a:lnTo>
                <a:lnTo>
                  <a:pt x="425557" y="406399"/>
                </a:lnTo>
                <a:lnTo>
                  <a:pt x="444208" y="368299"/>
                </a:lnTo>
                <a:lnTo>
                  <a:pt x="465819" y="330199"/>
                </a:lnTo>
                <a:lnTo>
                  <a:pt x="490258" y="279399"/>
                </a:lnTo>
                <a:lnTo>
                  <a:pt x="517392" y="241299"/>
                </a:lnTo>
                <a:lnTo>
                  <a:pt x="547089" y="215899"/>
                </a:lnTo>
                <a:lnTo>
                  <a:pt x="579215" y="177799"/>
                </a:lnTo>
                <a:lnTo>
                  <a:pt x="613638" y="152399"/>
                </a:lnTo>
                <a:lnTo>
                  <a:pt x="650226" y="114299"/>
                </a:lnTo>
                <a:lnTo>
                  <a:pt x="688844" y="88899"/>
                </a:lnTo>
                <a:lnTo>
                  <a:pt x="729361" y="63499"/>
                </a:lnTo>
                <a:lnTo>
                  <a:pt x="771645" y="50799"/>
                </a:lnTo>
                <a:lnTo>
                  <a:pt x="815561" y="25399"/>
                </a:lnTo>
                <a:lnTo>
                  <a:pt x="907762" y="0"/>
                </a:lnTo>
                <a:lnTo>
                  <a:pt x="955772" y="0"/>
                </a:lnTo>
                <a:lnTo>
                  <a:pt x="910797" y="12699"/>
                </a:lnTo>
                <a:lnTo>
                  <a:pt x="867658" y="25399"/>
                </a:lnTo>
                <a:lnTo>
                  <a:pt x="826595" y="38099"/>
                </a:lnTo>
                <a:lnTo>
                  <a:pt x="787848" y="63499"/>
                </a:lnTo>
                <a:lnTo>
                  <a:pt x="751655" y="88899"/>
                </a:lnTo>
                <a:lnTo>
                  <a:pt x="718256" y="126999"/>
                </a:lnTo>
                <a:lnTo>
                  <a:pt x="687889" y="152399"/>
                </a:lnTo>
                <a:lnTo>
                  <a:pt x="660796" y="190499"/>
                </a:lnTo>
                <a:lnTo>
                  <a:pt x="637214" y="228599"/>
                </a:lnTo>
                <a:lnTo>
                  <a:pt x="617383" y="266699"/>
                </a:lnTo>
                <a:lnTo>
                  <a:pt x="601542" y="317499"/>
                </a:lnTo>
                <a:lnTo>
                  <a:pt x="589931" y="355599"/>
                </a:lnTo>
                <a:lnTo>
                  <a:pt x="582789" y="406399"/>
                </a:lnTo>
                <a:lnTo>
                  <a:pt x="580355" y="444499"/>
                </a:lnTo>
                <a:lnTo>
                  <a:pt x="582923" y="495299"/>
                </a:lnTo>
                <a:lnTo>
                  <a:pt x="590453" y="546099"/>
                </a:lnTo>
                <a:lnTo>
                  <a:pt x="602684" y="596899"/>
                </a:lnTo>
                <a:lnTo>
                  <a:pt x="619358" y="634999"/>
                </a:lnTo>
                <a:lnTo>
                  <a:pt x="640214" y="673099"/>
                </a:lnTo>
                <a:lnTo>
                  <a:pt x="664992" y="711199"/>
                </a:lnTo>
                <a:lnTo>
                  <a:pt x="693432" y="749299"/>
                </a:lnTo>
                <a:lnTo>
                  <a:pt x="725274" y="787399"/>
                </a:lnTo>
                <a:lnTo>
                  <a:pt x="760258" y="812799"/>
                </a:lnTo>
                <a:lnTo>
                  <a:pt x="798124" y="838199"/>
                </a:lnTo>
                <a:lnTo>
                  <a:pt x="838612" y="863599"/>
                </a:lnTo>
                <a:lnTo>
                  <a:pt x="881462" y="876299"/>
                </a:lnTo>
                <a:lnTo>
                  <a:pt x="926414" y="901699"/>
                </a:lnTo>
                <a:lnTo>
                  <a:pt x="973208" y="901699"/>
                </a:lnTo>
                <a:lnTo>
                  <a:pt x="1021584" y="914399"/>
                </a:lnTo>
                <a:lnTo>
                  <a:pt x="1021584" y="952499"/>
                </a:lnTo>
                <a:lnTo>
                  <a:pt x="391930" y="952499"/>
                </a:lnTo>
                <a:lnTo>
                  <a:pt x="346175" y="965199"/>
                </a:lnTo>
                <a:lnTo>
                  <a:pt x="301253" y="990599"/>
                </a:lnTo>
                <a:lnTo>
                  <a:pt x="257515" y="1003299"/>
                </a:lnTo>
                <a:lnTo>
                  <a:pt x="217393" y="1028699"/>
                </a:lnTo>
                <a:lnTo>
                  <a:pt x="180839" y="1066799"/>
                </a:lnTo>
                <a:lnTo>
                  <a:pt x="147938" y="1092199"/>
                </a:lnTo>
                <a:lnTo>
                  <a:pt x="118776" y="1130299"/>
                </a:lnTo>
                <a:lnTo>
                  <a:pt x="93438" y="1168401"/>
                </a:lnTo>
                <a:lnTo>
                  <a:pt x="72009" y="1206499"/>
                </a:lnTo>
                <a:lnTo>
                  <a:pt x="54574" y="1244599"/>
                </a:lnTo>
                <a:lnTo>
                  <a:pt x="41218" y="1295399"/>
                </a:lnTo>
                <a:lnTo>
                  <a:pt x="32025" y="1333499"/>
                </a:lnTo>
                <a:lnTo>
                  <a:pt x="27083" y="1384299"/>
                </a:lnTo>
                <a:lnTo>
                  <a:pt x="26474" y="1422399"/>
                </a:lnTo>
                <a:lnTo>
                  <a:pt x="30285" y="1473199"/>
                </a:lnTo>
                <a:lnTo>
                  <a:pt x="38601" y="1511299"/>
                </a:lnTo>
                <a:lnTo>
                  <a:pt x="51506" y="1562099"/>
                </a:lnTo>
                <a:close/>
              </a:path>
              <a:path w="2087879" h="1968500">
                <a:moveTo>
                  <a:pt x="1209297" y="1155699"/>
                </a:moveTo>
                <a:lnTo>
                  <a:pt x="1166849" y="1130299"/>
                </a:lnTo>
                <a:lnTo>
                  <a:pt x="1170558" y="1130299"/>
                </a:lnTo>
                <a:lnTo>
                  <a:pt x="1173521" y="1117599"/>
                </a:lnTo>
                <a:lnTo>
                  <a:pt x="1175485" y="1104899"/>
                </a:lnTo>
                <a:lnTo>
                  <a:pt x="1176196" y="1092199"/>
                </a:lnTo>
                <a:lnTo>
                  <a:pt x="1167676" y="1041399"/>
                </a:lnTo>
                <a:lnTo>
                  <a:pt x="1144260" y="1003299"/>
                </a:lnTo>
                <a:lnTo>
                  <a:pt x="1109161" y="977899"/>
                </a:lnTo>
                <a:lnTo>
                  <a:pt x="1065596" y="965199"/>
                </a:lnTo>
                <a:lnTo>
                  <a:pt x="1065596" y="914399"/>
                </a:lnTo>
                <a:lnTo>
                  <a:pt x="1114019" y="901699"/>
                </a:lnTo>
                <a:lnTo>
                  <a:pt x="1160867" y="901699"/>
                </a:lnTo>
                <a:lnTo>
                  <a:pt x="1205881" y="876299"/>
                </a:lnTo>
                <a:lnTo>
                  <a:pt x="1248796" y="863599"/>
                </a:lnTo>
                <a:lnTo>
                  <a:pt x="1289353" y="838199"/>
                </a:lnTo>
                <a:lnTo>
                  <a:pt x="1327289" y="812799"/>
                </a:lnTo>
                <a:lnTo>
                  <a:pt x="1362343" y="787399"/>
                </a:lnTo>
                <a:lnTo>
                  <a:pt x="1394253" y="749299"/>
                </a:lnTo>
                <a:lnTo>
                  <a:pt x="1422757" y="711199"/>
                </a:lnTo>
                <a:lnTo>
                  <a:pt x="1447594" y="673099"/>
                </a:lnTo>
                <a:lnTo>
                  <a:pt x="1468502" y="634999"/>
                </a:lnTo>
                <a:lnTo>
                  <a:pt x="1485219" y="596899"/>
                </a:lnTo>
                <a:lnTo>
                  <a:pt x="1497484" y="546099"/>
                </a:lnTo>
                <a:lnTo>
                  <a:pt x="1505034" y="495299"/>
                </a:lnTo>
                <a:lnTo>
                  <a:pt x="1507609" y="444499"/>
                </a:lnTo>
                <a:lnTo>
                  <a:pt x="1505174" y="406399"/>
                </a:lnTo>
                <a:lnTo>
                  <a:pt x="1498028" y="355599"/>
                </a:lnTo>
                <a:lnTo>
                  <a:pt x="1486410" y="317499"/>
                </a:lnTo>
                <a:lnTo>
                  <a:pt x="1470562" y="266699"/>
                </a:lnTo>
                <a:lnTo>
                  <a:pt x="1450723" y="228599"/>
                </a:lnTo>
                <a:lnTo>
                  <a:pt x="1427134" y="190499"/>
                </a:lnTo>
                <a:lnTo>
                  <a:pt x="1400033" y="152399"/>
                </a:lnTo>
                <a:lnTo>
                  <a:pt x="1369662" y="126999"/>
                </a:lnTo>
                <a:lnTo>
                  <a:pt x="1336260" y="88899"/>
                </a:lnTo>
                <a:lnTo>
                  <a:pt x="1300068" y="63499"/>
                </a:lnTo>
                <a:lnTo>
                  <a:pt x="1261325" y="38099"/>
                </a:lnTo>
                <a:lnTo>
                  <a:pt x="1220271" y="25399"/>
                </a:lnTo>
                <a:lnTo>
                  <a:pt x="1177147" y="12699"/>
                </a:lnTo>
                <a:lnTo>
                  <a:pt x="1132193" y="0"/>
                </a:lnTo>
                <a:lnTo>
                  <a:pt x="1180187" y="0"/>
                </a:lnTo>
                <a:lnTo>
                  <a:pt x="1272341" y="25399"/>
                </a:lnTo>
                <a:lnTo>
                  <a:pt x="1316232" y="50799"/>
                </a:lnTo>
                <a:lnTo>
                  <a:pt x="1358489" y="63499"/>
                </a:lnTo>
                <a:lnTo>
                  <a:pt x="1398980" y="88899"/>
                </a:lnTo>
                <a:lnTo>
                  <a:pt x="1437572" y="114299"/>
                </a:lnTo>
                <a:lnTo>
                  <a:pt x="1474133" y="152399"/>
                </a:lnTo>
                <a:lnTo>
                  <a:pt x="1508530" y="177799"/>
                </a:lnTo>
                <a:lnTo>
                  <a:pt x="1540631" y="215899"/>
                </a:lnTo>
                <a:lnTo>
                  <a:pt x="1570303" y="241299"/>
                </a:lnTo>
                <a:lnTo>
                  <a:pt x="1597415" y="279399"/>
                </a:lnTo>
                <a:lnTo>
                  <a:pt x="1621832" y="330199"/>
                </a:lnTo>
                <a:lnTo>
                  <a:pt x="1643424" y="368299"/>
                </a:lnTo>
                <a:lnTo>
                  <a:pt x="1662058" y="406399"/>
                </a:lnTo>
                <a:lnTo>
                  <a:pt x="1677600" y="457199"/>
                </a:lnTo>
                <a:lnTo>
                  <a:pt x="1689920" y="507999"/>
                </a:lnTo>
                <a:lnTo>
                  <a:pt x="1698883" y="546099"/>
                </a:lnTo>
                <a:lnTo>
                  <a:pt x="1704358" y="596899"/>
                </a:lnTo>
                <a:lnTo>
                  <a:pt x="1706213" y="647699"/>
                </a:lnTo>
                <a:lnTo>
                  <a:pt x="1705932" y="660399"/>
                </a:lnTo>
                <a:lnTo>
                  <a:pt x="1705172" y="673099"/>
                </a:lnTo>
                <a:lnTo>
                  <a:pt x="1704056" y="698499"/>
                </a:lnTo>
                <a:lnTo>
                  <a:pt x="1702708" y="711199"/>
                </a:lnTo>
                <a:lnTo>
                  <a:pt x="1716564" y="711199"/>
                </a:lnTo>
                <a:lnTo>
                  <a:pt x="1730358" y="723899"/>
                </a:lnTo>
                <a:lnTo>
                  <a:pt x="1744054" y="723899"/>
                </a:lnTo>
                <a:lnTo>
                  <a:pt x="1757618" y="736599"/>
                </a:lnTo>
                <a:lnTo>
                  <a:pt x="1799895" y="761999"/>
                </a:lnTo>
                <a:lnTo>
                  <a:pt x="1839478" y="787399"/>
                </a:lnTo>
                <a:lnTo>
                  <a:pt x="1876321" y="825499"/>
                </a:lnTo>
                <a:lnTo>
                  <a:pt x="1910377" y="863599"/>
                </a:lnTo>
                <a:lnTo>
                  <a:pt x="1941599" y="888999"/>
                </a:lnTo>
                <a:lnTo>
                  <a:pt x="1969940" y="927099"/>
                </a:lnTo>
                <a:lnTo>
                  <a:pt x="1982647" y="952499"/>
                </a:lnTo>
                <a:lnTo>
                  <a:pt x="1511303" y="952499"/>
                </a:lnTo>
                <a:lnTo>
                  <a:pt x="1423258" y="977899"/>
                </a:lnTo>
                <a:lnTo>
                  <a:pt x="1381494" y="1003299"/>
                </a:lnTo>
                <a:lnTo>
                  <a:pt x="1341704" y="1028699"/>
                </a:lnTo>
                <a:lnTo>
                  <a:pt x="1304238" y="1054099"/>
                </a:lnTo>
                <a:lnTo>
                  <a:pt x="1269448" y="1079499"/>
                </a:lnTo>
                <a:lnTo>
                  <a:pt x="1237684" y="1117599"/>
                </a:lnTo>
                <a:lnTo>
                  <a:pt x="1209297" y="1155699"/>
                </a:lnTo>
                <a:close/>
              </a:path>
              <a:path w="2087879" h="1968500">
                <a:moveTo>
                  <a:pt x="878271" y="1155699"/>
                </a:moveTo>
                <a:lnTo>
                  <a:pt x="849884" y="1117599"/>
                </a:lnTo>
                <a:lnTo>
                  <a:pt x="818120" y="1079499"/>
                </a:lnTo>
                <a:lnTo>
                  <a:pt x="783330" y="1054099"/>
                </a:lnTo>
                <a:lnTo>
                  <a:pt x="745864" y="1028699"/>
                </a:lnTo>
                <a:lnTo>
                  <a:pt x="706074" y="1003299"/>
                </a:lnTo>
                <a:lnTo>
                  <a:pt x="664311" y="977899"/>
                </a:lnTo>
                <a:lnTo>
                  <a:pt x="576266" y="952499"/>
                </a:lnTo>
                <a:lnTo>
                  <a:pt x="1021584" y="952499"/>
                </a:lnTo>
                <a:lnTo>
                  <a:pt x="1021584" y="965199"/>
                </a:lnTo>
                <a:lnTo>
                  <a:pt x="978174" y="977899"/>
                </a:lnTo>
                <a:lnTo>
                  <a:pt x="943198" y="1003299"/>
                </a:lnTo>
                <a:lnTo>
                  <a:pt x="919863" y="1041399"/>
                </a:lnTo>
                <a:lnTo>
                  <a:pt x="911372" y="1092199"/>
                </a:lnTo>
                <a:lnTo>
                  <a:pt x="912083" y="1104899"/>
                </a:lnTo>
                <a:lnTo>
                  <a:pt x="914047" y="1117599"/>
                </a:lnTo>
                <a:lnTo>
                  <a:pt x="917010" y="1130299"/>
                </a:lnTo>
                <a:lnTo>
                  <a:pt x="920719" y="1130299"/>
                </a:lnTo>
                <a:lnTo>
                  <a:pt x="878271" y="1155699"/>
                </a:lnTo>
                <a:close/>
              </a:path>
              <a:path w="2087879" h="1968500">
                <a:moveTo>
                  <a:pt x="2038012" y="1562099"/>
                </a:moveTo>
                <a:lnTo>
                  <a:pt x="2035676" y="1562099"/>
                </a:lnTo>
                <a:lnTo>
                  <a:pt x="2048624" y="1511299"/>
                </a:lnTo>
                <a:lnTo>
                  <a:pt x="2056984" y="1473199"/>
                </a:lnTo>
                <a:lnTo>
                  <a:pt x="2060842" y="1422399"/>
                </a:lnTo>
                <a:lnTo>
                  <a:pt x="2060280" y="1384299"/>
                </a:lnTo>
                <a:lnTo>
                  <a:pt x="2055383" y="1333499"/>
                </a:lnTo>
                <a:lnTo>
                  <a:pt x="2046235" y="1295399"/>
                </a:lnTo>
                <a:lnTo>
                  <a:pt x="2032918" y="1244599"/>
                </a:lnTo>
                <a:lnTo>
                  <a:pt x="2015518" y="1206499"/>
                </a:lnTo>
                <a:lnTo>
                  <a:pt x="1994118" y="1168399"/>
                </a:lnTo>
                <a:lnTo>
                  <a:pt x="1968802" y="1130299"/>
                </a:lnTo>
                <a:lnTo>
                  <a:pt x="1939653" y="1092199"/>
                </a:lnTo>
                <a:lnTo>
                  <a:pt x="1906756" y="1066799"/>
                </a:lnTo>
                <a:lnTo>
                  <a:pt x="1870195" y="1028699"/>
                </a:lnTo>
                <a:lnTo>
                  <a:pt x="1830053" y="1003299"/>
                </a:lnTo>
                <a:lnTo>
                  <a:pt x="1786315" y="990599"/>
                </a:lnTo>
                <a:lnTo>
                  <a:pt x="1741394" y="965199"/>
                </a:lnTo>
                <a:lnTo>
                  <a:pt x="1695638" y="952499"/>
                </a:lnTo>
                <a:lnTo>
                  <a:pt x="1982647" y="952499"/>
                </a:lnTo>
                <a:lnTo>
                  <a:pt x="1995354" y="977899"/>
                </a:lnTo>
                <a:lnTo>
                  <a:pt x="2017793" y="1015999"/>
                </a:lnTo>
                <a:lnTo>
                  <a:pt x="2037212" y="1054099"/>
                </a:lnTo>
                <a:lnTo>
                  <a:pt x="2053561" y="1104899"/>
                </a:lnTo>
                <a:lnTo>
                  <a:pt x="2066797" y="1142999"/>
                </a:lnTo>
                <a:lnTo>
                  <a:pt x="2076870" y="1193799"/>
                </a:lnTo>
                <a:lnTo>
                  <a:pt x="2083734" y="1231899"/>
                </a:lnTo>
                <a:lnTo>
                  <a:pt x="2087344" y="1282699"/>
                </a:lnTo>
                <a:lnTo>
                  <a:pt x="2087651" y="1333499"/>
                </a:lnTo>
                <a:lnTo>
                  <a:pt x="2084609" y="1371599"/>
                </a:lnTo>
                <a:lnTo>
                  <a:pt x="2078170" y="1422399"/>
                </a:lnTo>
                <a:lnTo>
                  <a:pt x="2068290" y="1473199"/>
                </a:lnTo>
                <a:lnTo>
                  <a:pt x="2054919" y="1511299"/>
                </a:lnTo>
                <a:lnTo>
                  <a:pt x="2038012" y="1562099"/>
                </a:lnTo>
                <a:close/>
              </a:path>
              <a:path w="2087879" h="1968500">
                <a:moveTo>
                  <a:pt x="943316" y="1168401"/>
                </a:moveTo>
                <a:close/>
              </a:path>
              <a:path w="2087879" h="1968500">
                <a:moveTo>
                  <a:pt x="1177486" y="1219199"/>
                </a:moveTo>
                <a:lnTo>
                  <a:pt x="1073274" y="1219199"/>
                </a:lnTo>
                <a:lnTo>
                  <a:pt x="1100068" y="1206499"/>
                </a:lnTo>
                <a:lnTo>
                  <a:pt x="1123743" y="1193799"/>
                </a:lnTo>
                <a:lnTo>
                  <a:pt x="1143877" y="1168401"/>
                </a:lnTo>
                <a:lnTo>
                  <a:pt x="1187491" y="1193799"/>
                </a:lnTo>
                <a:lnTo>
                  <a:pt x="1177486" y="1219199"/>
                </a:lnTo>
                <a:close/>
              </a:path>
              <a:path w="2087879" h="1968500">
                <a:moveTo>
                  <a:pt x="1018614" y="1866899"/>
                </a:moveTo>
                <a:lnTo>
                  <a:pt x="590163" y="1866899"/>
                </a:lnTo>
                <a:lnTo>
                  <a:pt x="634670" y="1854199"/>
                </a:lnTo>
                <a:lnTo>
                  <a:pt x="678374" y="1828799"/>
                </a:lnTo>
                <a:lnTo>
                  <a:pt x="720950" y="1816099"/>
                </a:lnTo>
                <a:lnTo>
                  <a:pt x="762132" y="1777999"/>
                </a:lnTo>
                <a:lnTo>
                  <a:pt x="799529" y="1752599"/>
                </a:lnTo>
                <a:lnTo>
                  <a:pt x="833052" y="1714499"/>
                </a:lnTo>
                <a:lnTo>
                  <a:pt x="862610" y="1689099"/>
                </a:lnTo>
                <a:lnTo>
                  <a:pt x="888112" y="1650999"/>
                </a:lnTo>
                <a:lnTo>
                  <a:pt x="909466" y="1600199"/>
                </a:lnTo>
                <a:lnTo>
                  <a:pt x="926584" y="1562099"/>
                </a:lnTo>
                <a:lnTo>
                  <a:pt x="939373" y="1511299"/>
                </a:lnTo>
                <a:lnTo>
                  <a:pt x="947743" y="1473199"/>
                </a:lnTo>
                <a:lnTo>
                  <a:pt x="951604" y="1422399"/>
                </a:lnTo>
                <a:lnTo>
                  <a:pt x="950864" y="1384299"/>
                </a:lnTo>
                <a:lnTo>
                  <a:pt x="945434" y="1333499"/>
                </a:lnTo>
                <a:lnTo>
                  <a:pt x="935222" y="1282699"/>
                </a:lnTo>
                <a:lnTo>
                  <a:pt x="900091" y="1193799"/>
                </a:lnTo>
                <a:lnTo>
                  <a:pt x="943316" y="1168401"/>
                </a:lnTo>
                <a:lnTo>
                  <a:pt x="963496" y="1193799"/>
                </a:lnTo>
                <a:lnTo>
                  <a:pt x="987287" y="1206499"/>
                </a:lnTo>
                <a:lnTo>
                  <a:pt x="1014211" y="1219199"/>
                </a:lnTo>
                <a:lnTo>
                  <a:pt x="1177486" y="1219199"/>
                </a:lnTo>
                <a:lnTo>
                  <a:pt x="1152414" y="1282699"/>
                </a:lnTo>
                <a:lnTo>
                  <a:pt x="1142204" y="1333499"/>
                </a:lnTo>
                <a:lnTo>
                  <a:pt x="1136762" y="1384299"/>
                </a:lnTo>
                <a:lnTo>
                  <a:pt x="1136000" y="1422399"/>
                </a:lnTo>
                <a:lnTo>
                  <a:pt x="1139829" y="1473199"/>
                </a:lnTo>
                <a:lnTo>
                  <a:pt x="1148160" y="1523999"/>
                </a:lnTo>
                <a:lnTo>
                  <a:pt x="1160904" y="1562099"/>
                </a:lnTo>
                <a:lnTo>
                  <a:pt x="1177973" y="1600199"/>
                </a:lnTo>
                <a:lnTo>
                  <a:pt x="1199279" y="1650999"/>
                </a:lnTo>
                <a:lnTo>
                  <a:pt x="1224731" y="1689099"/>
                </a:lnTo>
                <a:lnTo>
                  <a:pt x="1254243" y="1714499"/>
                </a:lnTo>
                <a:lnTo>
                  <a:pt x="1287725" y="1752599"/>
                </a:lnTo>
                <a:lnTo>
                  <a:pt x="1325089" y="1777999"/>
                </a:lnTo>
                <a:lnTo>
                  <a:pt x="1366246" y="1816099"/>
                </a:lnTo>
                <a:lnTo>
                  <a:pt x="1408803" y="1828799"/>
                </a:lnTo>
                <a:lnTo>
                  <a:pt x="1452503" y="1854199"/>
                </a:lnTo>
                <a:lnTo>
                  <a:pt x="1031287" y="1854199"/>
                </a:lnTo>
                <a:lnTo>
                  <a:pt x="1018614" y="1866899"/>
                </a:lnTo>
                <a:close/>
              </a:path>
              <a:path w="2087879" h="1968500">
                <a:moveTo>
                  <a:pt x="764208" y="1968499"/>
                </a:moveTo>
                <a:lnTo>
                  <a:pt x="576759" y="1968499"/>
                </a:lnTo>
                <a:lnTo>
                  <a:pt x="397404" y="1917699"/>
                </a:lnTo>
                <a:lnTo>
                  <a:pt x="355177" y="1892299"/>
                </a:lnTo>
                <a:lnTo>
                  <a:pt x="314353" y="1866899"/>
                </a:lnTo>
                <a:lnTo>
                  <a:pt x="275112" y="1841499"/>
                </a:lnTo>
                <a:lnTo>
                  <a:pt x="237634" y="1816099"/>
                </a:lnTo>
                <a:lnTo>
                  <a:pt x="202099" y="1790699"/>
                </a:lnTo>
                <a:lnTo>
                  <a:pt x="168686" y="1752599"/>
                </a:lnTo>
                <a:lnTo>
                  <a:pt x="137574" y="1714499"/>
                </a:lnTo>
                <a:lnTo>
                  <a:pt x="139910" y="1714499"/>
                </a:lnTo>
                <a:lnTo>
                  <a:pt x="171938" y="1739899"/>
                </a:lnTo>
                <a:lnTo>
                  <a:pt x="206715" y="1777999"/>
                </a:lnTo>
                <a:lnTo>
                  <a:pt x="243920" y="1803399"/>
                </a:lnTo>
                <a:lnTo>
                  <a:pt x="283229" y="1828799"/>
                </a:lnTo>
                <a:lnTo>
                  <a:pt x="324320" y="1841499"/>
                </a:lnTo>
                <a:lnTo>
                  <a:pt x="410550" y="1866899"/>
                </a:lnTo>
                <a:lnTo>
                  <a:pt x="1018614" y="1866899"/>
                </a:lnTo>
                <a:lnTo>
                  <a:pt x="1005679" y="1879599"/>
                </a:lnTo>
                <a:lnTo>
                  <a:pt x="992390" y="1879599"/>
                </a:lnTo>
                <a:lnTo>
                  <a:pt x="948256" y="1904999"/>
                </a:lnTo>
                <a:lnTo>
                  <a:pt x="903191" y="1930399"/>
                </a:lnTo>
                <a:lnTo>
                  <a:pt x="764208" y="1968499"/>
                </a:lnTo>
                <a:close/>
              </a:path>
              <a:path w="2087879" h="1968500">
                <a:moveTo>
                  <a:pt x="1772874" y="1866899"/>
                </a:moveTo>
                <a:lnTo>
                  <a:pt x="1676764" y="1866899"/>
                </a:lnTo>
                <a:lnTo>
                  <a:pt x="1763086" y="1841499"/>
                </a:lnTo>
                <a:lnTo>
                  <a:pt x="1804221" y="1828799"/>
                </a:lnTo>
                <a:lnTo>
                  <a:pt x="1843573" y="1803399"/>
                </a:lnTo>
                <a:lnTo>
                  <a:pt x="1880815" y="1777999"/>
                </a:lnTo>
                <a:lnTo>
                  <a:pt x="1915623" y="1752599"/>
                </a:lnTo>
                <a:lnTo>
                  <a:pt x="1947672" y="1714499"/>
                </a:lnTo>
                <a:lnTo>
                  <a:pt x="1949619" y="1714499"/>
                </a:lnTo>
                <a:lnTo>
                  <a:pt x="1918504" y="1752599"/>
                </a:lnTo>
                <a:lnTo>
                  <a:pt x="1885093" y="1790699"/>
                </a:lnTo>
                <a:lnTo>
                  <a:pt x="1849565" y="1816099"/>
                </a:lnTo>
                <a:lnTo>
                  <a:pt x="1812099" y="1841499"/>
                </a:lnTo>
                <a:lnTo>
                  <a:pt x="1772874" y="1866899"/>
                </a:lnTo>
                <a:close/>
              </a:path>
              <a:path w="2087879" h="1968500">
                <a:moveTo>
                  <a:pt x="1510614" y="1968499"/>
                </a:moveTo>
                <a:lnTo>
                  <a:pt x="1323279" y="1968499"/>
                </a:lnTo>
                <a:lnTo>
                  <a:pt x="1184367" y="1930399"/>
                </a:lnTo>
                <a:lnTo>
                  <a:pt x="1139320" y="1904999"/>
                </a:lnTo>
                <a:lnTo>
                  <a:pt x="1095201" y="1879599"/>
                </a:lnTo>
                <a:lnTo>
                  <a:pt x="1081907" y="1879599"/>
                </a:lnTo>
                <a:lnTo>
                  <a:pt x="1068983" y="1866899"/>
                </a:lnTo>
                <a:lnTo>
                  <a:pt x="1056316" y="1854199"/>
                </a:lnTo>
                <a:lnTo>
                  <a:pt x="1452503" y="1854199"/>
                </a:lnTo>
                <a:lnTo>
                  <a:pt x="1497021" y="1866899"/>
                </a:lnTo>
                <a:lnTo>
                  <a:pt x="1772874" y="1866899"/>
                </a:lnTo>
                <a:lnTo>
                  <a:pt x="1732069" y="1892299"/>
                </a:lnTo>
                <a:lnTo>
                  <a:pt x="1689863" y="1917699"/>
                </a:lnTo>
                <a:lnTo>
                  <a:pt x="1510614" y="1968499"/>
                </a:lnTo>
                <a:close/>
              </a:path>
            </a:pathLst>
          </a:custGeom>
          <a:solidFill>
            <a:srgbClr val="000000"/>
          </a:solidFill>
        </p:spPr>
        <p:txBody>
          <a:bodyPr wrap="square" lIns="0" tIns="0" rIns="0" bIns="0" rtlCol="0"/>
          <a:lstStyle/>
          <a:p>
            <a:endParaRPr/>
          </a:p>
        </p:txBody>
      </p:sp>
      <p:sp>
        <p:nvSpPr>
          <p:cNvPr id="15" name="object 51">
            <a:extLst>
              <a:ext uri="{FF2B5EF4-FFF2-40B4-BE49-F238E27FC236}">
                <a16:creationId xmlns:a16="http://schemas.microsoft.com/office/drawing/2014/main" id="{C2ED4223-89B4-42F8-AE28-FF662056758C}"/>
              </a:ext>
            </a:extLst>
          </p:cNvPr>
          <p:cNvSpPr txBox="1"/>
          <p:nvPr/>
        </p:nvSpPr>
        <p:spPr>
          <a:xfrm>
            <a:off x="6834586" y="3164287"/>
            <a:ext cx="1676400" cy="863600"/>
          </a:xfrm>
          <a:prstGeom prst="rect">
            <a:avLst/>
          </a:prstGeom>
        </p:spPr>
        <p:txBody>
          <a:bodyPr vert="horz" wrap="square" lIns="0" tIns="12700" rIns="0" bIns="0" rtlCol="0">
            <a:spAutoFit/>
          </a:bodyPr>
          <a:lstStyle/>
          <a:p>
            <a:pPr marL="79375" marR="5080" indent="-67310">
              <a:lnSpc>
                <a:spcPct val="114599"/>
              </a:lnSpc>
              <a:spcBef>
                <a:spcPts val="100"/>
              </a:spcBef>
            </a:pPr>
            <a:r>
              <a:rPr sz="2400" spc="-45" dirty="0">
                <a:solidFill>
                  <a:srgbClr val="242424"/>
                </a:solidFill>
                <a:latin typeface="Arial"/>
                <a:cs typeface="Arial"/>
              </a:rPr>
              <a:t>H</a:t>
            </a:r>
            <a:r>
              <a:rPr sz="2400" spc="290" dirty="0">
                <a:solidFill>
                  <a:srgbClr val="242424"/>
                </a:solidFill>
                <a:latin typeface="Arial"/>
                <a:cs typeface="Arial"/>
              </a:rPr>
              <a:t>a</a:t>
            </a:r>
            <a:r>
              <a:rPr sz="2400" spc="-70" dirty="0">
                <a:solidFill>
                  <a:srgbClr val="242424"/>
                </a:solidFill>
                <a:latin typeface="Arial"/>
                <a:cs typeface="Arial"/>
              </a:rPr>
              <a:t>z</a:t>
            </a:r>
            <a:r>
              <a:rPr sz="2400" spc="290" dirty="0">
                <a:solidFill>
                  <a:srgbClr val="242424"/>
                </a:solidFill>
                <a:latin typeface="Arial"/>
                <a:cs typeface="Arial"/>
              </a:rPr>
              <a:t>a</a:t>
            </a:r>
            <a:r>
              <a:rPr sz="2400" spc="120" dirty="0">
                <a:solidFill>
                  <a:srgbClr val="242424"/>
                </a:solidFill>
                <a:latin typeface="Arial"/>
                <a:cs typeface="Arial"/>
              </a:rPr>
              <a:t>r</a:t>
            </a:r>
            <a:r>
              <a:rPr sz="2400" spc="290" dirty="0">
                <a:solidFill>
                  <a:srgbClr val="242424"/>
                </a:solidFill>
                <a:latin typeface="Arial"/>
                <a:cs typeface="Arial"/>
              </a:rPr>
              <a:t>d</a:t>
            </a:r>
            <a:r>
              <a:rPr sz="2400" spc="195" dirty="0">
                <a:solidFill>
                  <a:srgbClr val="242424"/>
                </a:solidFill>
                <a:latin typeface="Arial"/>
                <a:cs typeface="Arial"/>
              </a:rPr>
              <a:t>o</a:t>
            </a:r>
            <a:r>
              <a:rPr sz="2400" spc="220" dirty="0">
                <a:solidFill>
                  <a:srgbClr val="242424"/>
                </a:solidFill>
                <a:latin typeface="Arial"/>
                <a:cs typeface="Arial"/>
              </a:rPr>
              <a:t>u</a:t>
            </a:r>
            <a:r>
              <a:rPr sz="2400" spc="55" dirty="0">
                <a:solidFill>
                  <a:srgbClr val="242424"/>
                </a:solidFill>
                <a:latin typeface="Arial"/>
                <a:cs typeface="Arial"/>
              </a:rPr>
              <a:t>s  </a:t>
            </a:r>
            <a:r>
              <a:rPr sz="2400" spc="160" dirty="0">
                <a:solidFill>
                  <a:srgbClr val="242424"/>
                </a:solidFill>
                <a:latin typeface="Arial"/>
                <a:cs typeface="Arial"/>
              </a:rPr>
              <a:t>Materials</a:t>
            </a:r>
            <a:endParaRPr sz="2400" dirty="0">
              <a:latin typeface="Arial"/>
              <a:cs typeface="Arial"/>
            </a:endParaRPr>
          </a:p>
        </p:txBody>
      </p:sp>
      <p:sp>
        <p:nvSpPr>
          <p:cNvPr id="16" name="object 17">
            <a:extLst>
              <a:ext uri="{FF2B5EF4-FFF2-40B4-BE49-F238E27FC236}">
                <a16:creationId xmlns:a16="http://schemas.microsoft.com/office/drawing/2014/main" id="{57AD3EAA-2FB2-4F8B-8DFE-C5CFCC3706CF}"/>
              </a:ext>
            </a:extLst>
          </p:cNvPr>
          <p:cNvSpPr/>
          <p:nvPr/>
        </p:nvSpPr>
        <p:spPr>
          <a:xfrm>
            <a:off x="9634218" y="873128"/>
            <a:ext cx="1618615" cy="1625600"/>
          </a:xfrm>
          <a:custGeom>
            <a:avLst/>
            <a:gdLst/>
            <a:ahLst/>
            <a:cxnLst/>
            <a:rect l="l" t="t" r="r" b="b"/>
            <a:pathLst>
              <a:path w="1618615" h="1625600">
                <a:moveTo>
                  <a:pt x="72348" y="742199"/>
                </a:moveTo>
                <a:lnTo>
                  <a:pt x="32860" y="731298"/>
                </a:lnTo>
                <a:lnTo>
                  <a:pt x="6055" y="700194"/>
                </a:lnTo>
                <a:lnTo>
                  <a:pt x="0" y="673487"/>
                </a:lnTo>
                <a:lnTo>
                  <a:pt x="4" y="668607"/>
                </a:lnTo>
                <a:lnTo>
                  <a:pt x="13405" y="629730"/>
                </a:lnTo>
                <a:lnTo>
                  <a:pt x="770975" y="10680"/>
                </a:lnTo>
                <a:lnTo>
                  <a:pt x="800954" y="0"/>
                </a:lnTo>
                <a:lnTo>
                  <a:pt x="817090" y="0"/>
                </a:lnTo>
                <a:lnTo>
                  <a:pt x="824926" y="1354"/>
                </a:lnTo>
                <a:lnTo>
                  <a:pt x="840134" y="6772"/>
                </a:lnTo>
                <a:lnTo>
                  <a:pt x="847068" y="10680"/>
                </a:lnTo>
                <a:lnTo>
                  <a:pt x="1032329" y="161351"/>
                </a:lnTo>
                <a:lnTo>
                  <a:pt x="809022" y="161351"/>
                </a:lnTo>
                <a:lnTo>
                  <a:pt x="281498" y="590627"/>
                </a:lnTo>
                <a:lnTo>
                  <a:pt x="281498" y="706514"/>
                </a:lnTo>
                <a:lnTo>
                  <a:pt x="140825" y="706514"/>
                </a:lnTo>
                <a:lnTo>
                  <a:pt x="114801" y="726299"/>
                </a:lnTo>
                <a:lnTo>
                  <a:pt x="81474" y="741354"/>
                </a:lnTo>
                <a:lnTo>
                  <a:pt x="72348" y="742199"/>
                </a:lnTo>
                <a:close/>
              </a:path>
              <a:path w="1618615" h="1625600">
                <a:moveTo>
                  <a:pt x="1477219" y="1483803"/>
                </a:moveTo>
                <a:lnTo>
                  <a:pt x="1336546" y="1483803"/>
                </a:lnTo>
                <a:lnTo>
                  <a:pt x="1336546" y="590627"/>
                </a:lnTo>
                <a:lnTo>
                  <a:pt x="809022" y="161351"/>
                </a:lnTo>
                <a:lnTo>
                  <a:pt x="1032329" y="161351"/>
                </a:lnTo>
                <a:lnTo>
                  <a:pt x="1595498" y="619344"/>
                </a:lnTo>
                <a:lnTo>
                  <a:pt x="1616530" y="654986"/>
                </a:lnTo>
                <a:lnTo>
                  <a:pt x="1618566" y="673487"/>
                </a:lnTo>
                <a:lnTo>
                  <a:pt x="1617765" y="682804"/>
                </a:lnTo>
                <a:lnTo>
                  <a:pt x="1616917" y="687378"/>
                </a:lnTo>
                <a:lnTo>
                  <a:pt x="1614324" y="696360"/>
                </a:lnTo>
                <a:lnTo>
                  <a:pt x="1612604" y="700681"/>
                </a:lnTo>
                <a:lnTo>
                  <a:pt x="1609592" y="706514"/>
                </a:lnTo>
                <a:lnTo>
                  <a:pt x="1477219" y="706514"/>
                </a:lnTo>
                <a:lnTo>
                  <a:pt x="1477219" y="1483803"/>
                </a:lnTo>
                <a:close/>
              </a:path>
              <a:path w="1618615" h="1625600">
                <a:moveTo>
                  <a:pt x="1411500" y="1625129"/>
                </a:moveTo>
                <a:lnTo>
                  <a:pt x="206543" y="1625129"/>
                </a:lnTo>
                <a:lnTo>
                  <a:pt x="201969" y="1624676"/>
                </a:lnTo>
                <a:lnTo>
                  <a:pt x="164692" y="1607713"/>
                </a:lnTo>
                <a:lnTo>
                  <a:pt x="143078" y="1572802"/>
                </a:lnTo>
                <a:lnTo>
                  <a:pt x="140825" y="1559106"/>
                </a:lnTo>
                <a:lnTo>
                  <a:pt x="140825" y="706514"/>
                </a:lnTo>
                <a:lnTo>
                  <a:pt x="281498" y="706514"/>
                </a:lnTo>
                <a:lnTo>
                  <a:pt x="281498" y="1483803"/>
                </a:lnTo>
                <a:lnTo>
                  <a:pt x="1477219" y="1483803"/>
                </a:lnTo>
                <a:lnTo>
                  <a:pt x="1477218" y="1559106"/>
                </a:lnTo>
                <a:lnTo>
                  <a:pt x="1462799" y="1597582"/>
                </a:lnTo>
                <a:lnTo>
                  <a:pt x="1429532" y="1621525"/>
                </a:lnTo>
                <a:lnTo>
                  <a:pt x="1416074" y="1624676"/>
                </a:lnTo>
                <a:lnTo>
                  <a:pt x="1411500" y="1625129"/>
                </a:lnTo>
                <a:close/>
              </a:path>
              <a:path w="1618615" h="1625600">
                <a:moveTo>
                  <a:pt x="1546109" y="743419"/>
                </a:moveTo>
                <a:lnTo>
                  <a:pt x="1506881" y="730630"/>
                </a:lnTo>
                <a:lnTo>
                  <a:pt x="1477219" y="706514"/>
                </a:lnTo>
                <a:lnTo>
                  <a:pt x="1609592" y="706514"/>
                </a:lnTo>
                <a:lnTo>
                  <a:pt x="1577651" y="736688"/>
                </a:lnTo>
                <a:lnTo>
                  <a:pt x="1546109" y="743419"/>
                </a:lnTo>
                <a:close/>
              </a:path>
              <a:path w="1618615" h="1625600">
                <a:moveTo>
                  <a:pt x="633181" y="1483803"/>
                </a:moveTo>
                <a:lnTo>
                  <a:pt x="492508" y="1483803"/>
                </a:lnTo>
                <a:lnTo>
                  <a:pt x="492508" y="984525"/>
                </a:lnTo>
                <a:lnTo>
                  <a:pt x="506927" y="946048"/>
                </a:lnTo>
                <a:lnTo>
                  <a:pt x="540195" y="922105"/>
                </a:lnTo>
                <a:lnTo>
                  <a:pt x="558226" y="918502"/>
                </a:lnTo>
                <a:lnTo>
                  <a:pt x="1059818" y="918502"/>
                </a:lnTo>
                <a:lnTo>
                  <a:pt x="1098116" y="932988"/>
                </a:lnTo>
                <a:lnTo>
                  <a:pt x="1121949" y="966410"/>
                </a:lnTo>
                <a:lnTo>
                  <a:pt x="1125536" y="1059827"/>
                </a:lnTo>
                <a:lnTo>
                  <a:pt x="633181" y="1059827"/>
                </a:lnTo>
                <a:lnTo>
                  <a:pt x="633181" y="1483803"/>
                </a:lnTo>
                <a:close/>
              </a:path>
              <a:path w="1618615" h="1625600">
                <a:moveTo>
                  <a:pt x="1125536" y="1483803"/>
                </a:moveTo>
                <a:lnTo>
                  <a:pt x="984863" y="1483803"/>
                </a:lnTo>
                <a:lnTo>
                  <a:pt x="984863" y="1059827"/>
                </a:lnTo>
                <a:lnTo>
                  <a:pt x="1125536" y="1059827"/>
                </a:lnTo>
                <a:lnTo>
                  <a:pt x="1125536" y="1483803"/>
                </a:lnTo>
                <a:close/>
              </a:path>
            </a:pathLst>
          </a:custGeom>
          <a:solidFill>
            <a:srgbClr val="000000"/>
          </a:solidFill>
        </p:spPr>
        <p:txBody>
          <a:bodyPr wrap="square" lIns="0" tIns="0" rIns="0" bIns="0" rtlCol="0"/>
          <a:lstStyle/>
          <a:p>
            <a:endParaRPr/>
          </a:p>
        </p:txBody>
      </p:sp>
      <p:sp>
        <p:nvSpPr>
          <p:cNvPr id="17" name="object 54">
            <a:extLst>
              <a:ext uri="{FF2B5EF4-FFF2-40B4-BE49-F238E27FC236}">
                <a16:creationId xmlns:a16="http://schemas.microsoft.com/office/drawing/2014/main" id="{151E58FE-F808-4C89-A379-FB3EA1ADCC2C}"/>
              </a:ext>
            </a:extLst>
          </p:cNvPr>
          <p:cNvSpPr txBox="1"/>
          <p:nvPr/>
        </p:nvSpPr>
        <p:spPr>
          <a:xfrm>
            <a:off x="9368009" y="3164287"/>
            <a:ext cx="2563152" cy="837793"/>
          </a:xfrm>
          <a:prstGeom prst="rect">
            <a:avLst/>
          </a:prstGeom>
        </p:spPr>
        <p:txBody>
          <a:bodyPr vert="horz" wrap="square" lIns="0" tIns="11430" rIns="0" bIns="0" rtlCol="0">
            <a:spAutoFit/>
          </a:bodyPr>
          <a:lstStyle/>
          <a:p>
            <a:pPr marL="397510" marR="5080" indent="-385445">
              <a:lnSpc>
                <a:spcPct val="116799"/>
              </a:lnSpc>
              <a:spcBef>
                <a:spcPts val="90"/>
              </a:spcBef>
            </a:pPr>
            <a:r>
              <a:rPr sz="2400" spc="125" dirty="0">
                <a:solidFill>
                  <a:srgbClr val="242424"/>
                </a:solidFill>
                <a:latin typeface="Arial"/>
                <a:cs typeface="Arial"/>
              </a:rPr>
              <a:t>M</a:t>
            </a:r>
            <a:r>
              <a:rPr sz="2400" spc="260" dirty="0">
                <a:solidFill>
                  <a:srgbClr val="242424"/>
                </a:solidFill>
                <a:latin typeface="Arial"/>
                <a:cs typeface="Arial"/>
              </a:rPr>
              <a:t>a</a:t>
            </a:r>
            <a:r>
              <a:rPr sz="2400" spc="204" dirty="0">
                <a:solidFill>
                  <a:srgbClr val="242424"/>
                </a:solidFill>
                <a:latin typeface="Arial"/>
                <a:cs typeface="Arial"/>
              </a:rPr>
              <a:t>nu</a:t>
            </a:r>
            <a:r>
              <a:rPr sz="2400" spc="114" dirty="0">
                <a:solidFill>
                  <a:srgbClr val="242424"/>
                </a:solidFill>
                <a:latin typeface="Arial"/>
                <a:cs typeface="Arial"/>
              </a:rPr>
              <a:t>f</a:t>
            </a:r>
            <a:r>
              <a:rPr sz="2400" spc="260" dirty="0">
                <a:solidFill>
                  <a:srgbClr val="242424"/>
                </a:solidFill>
                <a:latin typeface="Arial"/>
                <a:cs typeface="Arial"/>
              </a:rPr>
              <a:t>a</a:t>
            </a:r>
            <a:r>
              <a:rPr sz="2400" spc="215" dirty="0">
                <a:solidFill>
                  <a:srgbClr val="242424"/>
                </a:solidFill>
                <a:latin typeface="Arial"/>
                <a:cs typeface="Arial"/>
              </a:rPr>
              <a:t>c</a:t>
            </a:r>
            <a:r>
              <a:rPr sz="2400" spc="195" dirty="0">
                <a:solidFill>
                  <a:srgbClr val="242424"/>
                </a:solidFill>
                <a:latin typeface="Arial"/>
                <a:cs typeface="Arial"/>
              </a:rPr>
              <a:t>t</a:t>
            </a:r>
            <a:r>
              <a:rPr sz="2400" spc="204" dirty="0">
                <a:solidFill>
                  <a:srgbClr val="242424"/>
                </a:solidFill>
                <a:latin typeface="Arial"/>
                <a:cs typeface="Arial"/>
              </a:rPr>
              <a:t>u</a:t>
            </a:r>
            <a:r>
              <a:rPr sz="2400" spc="110" dirty="0">
                <a:solidFill>
                  <a:srgbClr val="242424"/>
                </a:solidFill>
                <a:latin typeface="Arial"/>
                <a:cs typeface="Arial"/>
              </a:rPr>
              <a:t>r</a:t>
            </a:r>
            <a:r>
              <a:rPr sz="2400" spc="140" dirty="0">
                <a:solidFill>
                  <a:srgbClr val="242424"/>
                </a:solidFill>
                <a:latin typeface="Arial"/>
                <a:cs typeface="Arial"/>
              </a:rPr>
              <a:t>e</a:t>
            </a:r>
            <a:r>
              <a:rPr sz="2400" spc="175" dirty="0">
                <a:solidFill>
                  <a:srgbClr val="242424"/>
                </a:solidFill>
                <a:latin typeface="Arial"/>
                <a:cs typeface="Arial"/>
              </a:rPr>
              <a:t>d  </a:t>
            </a:r>
            <a:r>
              <a:rPr sz="2400" spc="145" dirty="0">
                <a:solidFill>
                  <a:srgbClr val="242424"/>
                </a:solidFill>
                <a:latin typeface="Arial"/>
                <a:cs typeface="Arial"/>
              </a:rPr>
              <a:t>Housing</a:t>
            </a:r>
            <a:endParaRPr sz="2400" dirty="0">
              <a:latin typeface="Arial"/>
              <a:cs typeface="Arial"/>
            </a:endParaRPr>
          </a:p>
        </p:txBody>
      </p:sp>
      <p:sp>
        <p:nvSpPr>
          <p:cNvPr id="18" name="object 18">
            <a:extLst>
              <a:ext uri="{FF2B5EF4-FFF2-40B4-BE49-F238E27FC236}">
                <a16:creationId xmlns:a16="http://schemas.microsoft.com/office/drawing/2014/main" id="{C1D8F836-3841-41E3-BCBD-93E21912DD34}"/>
              </a:ext>
            </a:extLst>
          </p:cNvPr>
          <p:cNvSpPr/>
          <p:nvPr/>
        </p:nvSpPr>
        <p:spPr>
          <a:xfrm>
            <a:off x="12436908" y="873128"/>
            <a:ext cx="2247900" cy="1397000"/>
          </a:xfrm>
          <a:custGeom>
            <a:avLst/>
            <a:gdLst/>
            <a:ahLst/>
            <a:cxnLst/>
            <a:rect l="l" t="t" r="r" b="b"/>
            <a:pathLst>
              <a:path w="2247900" h="1397000">
                <a:moveTo>
                  <a:pt x="2118801" y="1397000"/>
                </a:moveTo>
                <a:lnTo>
                  <a:pt x="129068" y="1397000"/>
                </a:lnTo>
                <a:lnTo>
                  <a:pt x="87157" y="1384300"/>
                </a:lnTo>
                <a:lnTo>
                  <a:pt x="51586" y="1346200"/>
                </a:lnTo>
                <a:lnTo>
                  <a:pt x="24065" y="1320800"/>
                </a:lnTo>
                <a:lnTo>
                  <a:pt x="6300" y="1270000"/>
                </a:lnTo>
                <a:lnTo>
                  <a:pt x="0" y="1231900"/>
                </a:lnTo>
                <a:lnTo>
                  <a:pt x="0" y="165100"/>
                </a:lnTo>
                <a:lnTo>
                  <a:pt x="6300" y="127000"/>
                </a:lnTo>
                <a:lnTo>
                  <a:pt x="24065" y="76200"/>
                </a:lnTo>
                <a:lnTo>
                  <a:pt x="51586" y="50800"/>
                </a:lnTo>
                <a:lnTo>
                  <a:pt x="87157" y="12700"/>
                </a:lnTo>
                <a:lnTo>
                  <a:pt x="129068" y="0"/>
                </a:lnTo>
                <a:lnTo>
                  <a:pt x="2118801" y="0"/>
                </a:lnTo>
                <a:lnTo>
                  <a:pt x="2160713" y="12700"/>
                </a:lnTo>
                <a:lnTo>
                  <a:pt x="2196283" y="50800"/>
                </a:lnTo>
                <a:lnTo>
                  <a:pt x="2223804" y="76200"/>
                </a:lnTo>
                <a:lnTo>
                  <a:pt x="2241569" y="127000"/>
                </a:lnTo>
                <a:lnTo>
                  <a:pt x="2243669" y="139700"/>
                </a:lnTo>
                <a:lnTo>
                  <a:pt x="1076196" y="139700"/>
                </a:lnTo>
                <a:lnTo>
                  <a:pt x="984272" y="165100"/>
                </a:lnTo>
                <a:lnTo>
                  <a:pt x="940418" y="177800"/>
                </a:lnTo>
                <a:lnTo>
                  <a:pt x="898192" y="190500"/>
                </a:lnTo>
                <a:lnTo>
                  <a:pt x="857758" y="215900"/>
                </a:lnTo>
                <a:lnTo>
                  <a:pt x="838520" y="228600"/>
                </a:lnTo>
                <a:lnTo>
                  <a:pt x="273739" y="228600"/>
                </a:lnTo>
                <a:lnTo>
                  <a:pt x="266193" y="241300"/>
                </a:lnTo>
                <a:lnTo>
                  <a:pt x="263422" y="254000"/>
                </a:lnTo>
                <a:lnTo>
                  <a:pt x="266193" y="266700"/>
                </a:lnTo>
                <a:lnTo>
                  <a:pt x="273739" y="279400"/>
                </a:lnTo>
                <a:lnTo>
                  <a:pt x="284907" y="292100"/>
                </a:lnTo>
                <a:lnTo>
                  <a:pt x="748872" y="292100"/>
                </a:lnTo>
                <a:lnTo>
                  <a:pt x="717268" y="317500"/>
                </a:lnTo>
                <a:lnTo>
                  <a:pt x="688287" y="355600"/>
                </a:lnTo>
                <a:lnTo>
                  <a:pt x="662093" y="393700"/>
                </a:lnTo>
                <a:lnTo>
                  <a:pt x="298545" y="393700"/>
                </a:lnTo>
                <a:lnTo>
                  <a:pt x="284907" y="406400"/>
                </a:lnTo>
                <a:lnTo>
                  <a:pt x="273739" y="406400"/>
                </a:lnTo>
                <a:lnTo>
                  <a:pt x="266193" y="419100"/>
                </a:lnTo>
                <a:lnTo>
                  <a:pt x="263422" y="431800"/>
                </a:lnTo>
                <a:lnTo>
                  <a:pt x="266193" y="444500"/>
                </a:lnTo>
                <a:lnTo>
                  <a:pt x="273739" y="457200"/>
                </a:lnTo>
                <a:lnTo>
                  <a:pt x="284907" y="469900"/>
                </a:lnTo>
                <a:lnTo>
                  <a:pt x="618735" y="469900"/>
                </a:lnTo>
                <a:lnTo>
                  <a:pt x="601902" y="520700"/>
                </a:lnTo>
                <a:lnTo>
                  <a:pt x="588521" y="558800"/>
                </a:lnTo>
                <a:lnTo>
                  <a:pt x="586080" y="571500"/>
                </a:lnTo>
                <a:lnTo>
                  <a:pt x="298545" y="571500"/>
                </a:lnTo>
                <a:lnTo>
                  <a:pt x="284907" y="584200"/>
                </a:lnTo>
                <a:lnTo>
                  <a:pt x="273739" y="584200"/>
                </a:lnTo>
                <a:lnTo>
                  <a:pt x="266193" y="596900"/>
                </a:lnTo>
                <a:lnTo>
                  <a:pt x="263422" y="609600"/>
                </a:lnTo>
                <a:lnTo>
                  <a:pt x="266193" y="622300"/>
                </a:lnTo>
                <a:lnTo>
                  <a:pt x="273739" y="635000"/>
                </a:lnTo>
                <a:lnTo>
                  <a:pt x="284907" y="647700"/>
                </a:lnTo>
                <a:lnTo>
                  <a:pt x="572778" y="647700"/>
                </a:lnTo>
                <a:lnTo>
                  <a:pt x="570748" y="698500"/>
                </a:lnTo>
                <a:lnTo>
                  <a:pt x="572778" y="749300"/>
                </a:lnTo>
                <a:lnTo>
                  <a:pt x="284907" y="749300"/>
                </a:lnTo>
                <a:lnTo>
                  <a:pt x="273739" y="762000"/>
                </a:lnTo>
                <a:lnTo>
                  <a:pt x="266193" y="774700"/>
                </a:lnTo>
                <a:lnTo>
                  <a:pt x="263422" y="787400"/>
                </a:lnTo>
                <a:lnTo>
                  <a:pt x="266193" y="800100"/>
                </a:lnTo>
                <a:lnTo>
                  <a:pt x="273739" y="812800"/>
                </a:lnTo>
                <a:lnTo>
                  <a:pt x="284907" y="812800"/>
                </a:lnTo>
                <a:lnTo>
                  <a:pt x="298545" y="825500"/>
                </a:lnTo>
                <a:lnTo>
                  <a:pt x="586080" y="825500"/>
                </a:lnTo>
                <a:lnTo>
                  <a:pt x="588521" y="838200"/>
                </a:lnTo>
                <a:lnTo>
                  <a:pt x="601902" y="876300"/>
                </a:lnTo>
                <a:lnTo>
                  <a:pt x="618735" y="927100"/>
                </a:lnTo>
                <a:lnTo>
                  <a:pt x="284907" y="927100"/>
                </a:lnTo>
                <a:lnTo>
                  <a:pt x="273739" y="939800"/>
                </a:lnTo>
                <a:lnTo>
                  <a:pt x="266193" y="952500"/>
                </a:lnTo>
                <a:lnTo>
                  <a:pt x="263422" y="965200"/>
                </a:lnTo>
                <a:lnTo>
                  <a:pt x="266193" y="977900"/>
                </a:lnTo>
                <a:lnTo>
                  <a:pt x="273739" y="990600"/>
                </a:lnTo>
                <a:lnTo>
                  <a:pt x="284907" y="990600"/>
                </a:lnTo>
                <a:lnTo>
                  <a:pt x="298545" y="1003300"/>
                </a:lnTo>
                <a:lnTo>
                  <a:pt x="662093" y="1003300"/>
                </a:lnTo>
                <a:lnTo>
                  <a:pt x="688287" y="1041400"/>
                </a:lnTo>
                <a:lnTo>
                  <a:pt x="717268" y="1079500"/>
                </a:lnTo>
                <a:lnTo>
                  <a:pt x="748872" y="1104900"/>
                </a:lnTo>
                <a:lnTo>
                  <a:pt x="284907" y="1104900"/>
                </a:lnTo>
                <a:lnTo>
                  <a:pt x="273739" y="1117600"/>
                </a:lnTo>
                <a:lnTo>
                  <a:pt x="266193" y="1130300"/>
                </a:lnTo>
                <a:lnTo>
                  <a:pt x="263422" y="1143000"/>
                </a:lnTo>
                <a:lnTo>
                  <a:pt x="266193" y="1155700"/>
                </a:lnTo>
                <a:lnTo>
                  <a:pt x="273739" y="1168400"/>
                </a:lnTo>
                <a:lnTo>
                  <a:pt x="838520" y="1168400"/>
                </a:lnTo>
                <a:lnTo>
                  <a:pt x="857758" y="1181100"/>
                </a:lnTo>
                <a:lnTo>
                  <a:pt x="898192" y="1206500"/>
                </a:lnTo>
                <a:lnTo>
                  <a:pt x="940418" y="1219200"/>
                </a:lnTo>
                <a:lnTo>
                  <a:pt x="1029586" y="1244600"/>
                </a:lnTo>
                <a:lnTo>
                  <a:pt x="1076196" y="1257300"/>
                </a:lnTo>
                <a:lnTo>
                  <a:pt x="2243669" y="1257300"/>
                </a:lnTo>
                <a:lnTo>
                  <a:pt x="2241569" y="1270000"/>
                </a:lnTo>
                <a:lnTo>
                  <a:pt x="2223804" y="1320800"/>
                </a:lnTo>
                <a:lnTo>
                  <a:pt x="2196283" y="1346200"/>
                </a:lnTo>
                <a:lnTo>
                  <a:pt x="2160713" y="1384300"/>
                </a:lnTo>
                <a:lnTo>
                  <a:pt x="2118801" y="1397000"/>
                </a:lnTo>
                <a:close/>
              </a:path>
              <a:path w="2247900" h="1397000">
                <a:moveTo>
                  <a:pt x="2243669" y="1257300"/>
                </a:moveTo>
                <a:lnTo>
                  <a:pt x="1171673" y="1257300"/>
                </a:lnTo>
                <a:lnTo>
                  <a:pt x="1218283" y="1244600"/>
                </a:lnTo>
                <a:lnTo>
                  <a:pt x="1307451" y="1219200"/>
                </a:lnTo>
                <a:lnTo>
                  <a:pt x="1349677" y="1206500"/>
                </a:lnTo>
                <a:lnTo>
                  <a:pt x="1390111" y="1181100"/>
                </a:lnTo>
                <a:lnTo>
                  <a:pt x="1428587" y="1155700"/>
                </a:lnTo>
                <a:lnTo>
                  <a:pt x="1464937" y="1130300"/>
                </a:lnTo>
                <a:lnTo>
                  <a:pt x="1498997" y="1104900"/>
                </a:lnTo>
                <a:lnTo>
                  <a:pt x="1530601" y="1079500"/>
                </a:lnTo>
                <a:lnTo>
                  <a:pt x="1559583" y="1041400"/>
                </a:lnTo>
                <a:lnTo>
                  <a:pt x="1585776" y="1003300"/>
                </a:lnTo>
                <a:lnTo>
                  <a:pt x="1609015" y="965200"/>
                </a:lnTo>
                <a:lnTo>
                  <a:pt x="1629134" y="927100"/>
                </a:lnTo>
                <a:lnTo>
                  <a:pt x="1645967" y="876300"/>
                </a:lnTo>
                <a:lnTo>
                  <a:pt x="1659348" y="838200"/>
                </a:lnTo>
                <a:lnTo>
                  <a:pt x="1669112" y="787400"/>
                </a:lnTo>
                <a:lnTo>
                  <a:pt x="1675091" y="749300"/>
                </a:lnTo>
                <a:lnTo>
                  <a:pt x="1677121" y="698500"/>
                </a:lnTo>
                <a:lnTo>
                  <a:pt x="1675091" y="647700"/>
                </a:lnTo>
                <a:lnTo>
                  <a:pt x="1669112" y="609600"/>
                </a:lnTo>
                <a:lnTo>
                  <a:pt x="1659348" y="558800"/>
                </a:lnTo>
                <a:lnTo>
                  <a:pt x="1645967" y="520700"/>
                </a:lnTo>
                <a:lnTo>
                  <a:pt x="1629134" y="469900"/>
                </a:lnTo>
                <a:lnTo>
                  <a:pt x="1609015" y="431800"/>
                </a:lnTo>
                <a:lnTo>
                  <a:pt x="1585776" y="393700"/>
                </a:lnTo>
                <a:lnTo>
                  <a:pt x="1559583" y="355600"/>
                </a:lnTo>
                <a:lnTo>
                  <a:pt x="1530601" y="317500"/>
                </a:lnTo>
                <a:lnTo>
                  <a:pt x="1498997" y="292100"/>
                </a:lnTo>
                <a:lnTo>
                  <a:pt x="1464937" y="266700"/>
                </a:lnTo>
                <a:lnTo>
                  <a:pt x="1428587" y="241300"/>
                </a:lnTo>
                <a:lnTo>
                  <a:pt x="1390111" y="215900"/>
                </a:lnTo>
                <a:lnTo>
                  <a:pt x="1349677" y="190500"/>
                </a:lnTo>
                <a:lnTo>
                  <a:pt x="1307451" y="177800"/>
                </a:lnTo>
                <a:lnTo>
                  <a:pt x="1263597" y="165100"/>
                </a:lnTo>
                <a:lnTo>
                  <a:pt x="1171673" y="139700"/>
                </a:lnTo>
                <a:lnTo>
                  <a:pt x="2243669" y="139700"/>
                </a:lnTo>
                <a:lnTo>
                  <a:pt x="2247870" y="165100"/>
                </a:lnTo>
                <a:lnTo>
                  <a:pt x="2247870" y="228600"/>
                </a:lnTo>
                <a:lnTo>
                  <a:pt x="1527849" y="228600"/>
                </a:lnTo>
                <a:lnTo>
                  <a:pt x="1546233" y="241300"/>
                </a:lnTo>
                <a:lnTo>
                  <a:pt x="1564289" y="254000"/>
                </a:lnTo>
                <a:lnTo>
                  <a:pt x="1581686" y="279400"/>
                </a:lnTo>
                <a:lnTo>
                  <a:pt x="1598095" y="292100"/>
                </a:lnTo>
                <a:lnTo>
                  <a:pt x="2247870" y="292100"/>
                </a:lnTo>
                <a:lnTo>
                  <a:pt x="2247870" y="393700"/>
                </a:lnTo>
                <a:lnTo>
                  <a:pt x="1670097" y="393700"/>
                </a:lnTo>
                <a:lnTo>
                  <a:pt x="1679262" y="419100"/>
                </a:lnTo>
                <a:lnTo>
                  <a:pt x="1688097" y="431800"/>
                </a:lnTo>
                <a:lnTo>
                  <a:pt x="1696274" y="457200"/>
                </a:lnTo>
                <a:lnTo>
                  <a:pt x="1703464" y="469900"/>
                </a:lnTo>
                <a:lnTo>
                  <a:pt x="2247870" y="469900"/>
                </a:lnTo>
                <a:lnTo>
                  <a:pt x="2247870" y="571500"/>
                </a:lnTo>
                <a:lnTo>
                  <a:pt x="1735074" y="571500"/>
                </a:lnTo>
                <a:lnTo>
                  <a:pt x="1738696" y="596900"/>
                </a:lnTo>
                <a:lnTo>
                  <a:pt x="1741660" y="609600"/>
                </a:lnTo>
                <a:lnTo>
                  <a:pt x="1743965" y="622300"/>
                </a:lnTo>
                <a:lnTo>
                  <a:pt x="1745611" y="647700"/>
                </a:lnTo>
                <a:lnTo>
                  <a:pt x="2247870" y="647700"/>
                </a:lnTo>
                <a:lnTo>
                  <a:pt x="2247870" y="749300"/>
                </a:lnTo>
                <a:lnTo>
                  <a:pt x="1745611" y="749300"/>
                </a:lnTo>
                <a:lnTo>
                  <a:pt x="1743224" y="774700"/>
                </a:lnTo>
                <a:lnTo>
                  <a:pt x="1741001" y="787400"/>
                </a:lnTo>
                <a:lnTo>
                  <a:pt x="1738449" y="800100"/>
                </a:lnTo>
                <a:lnTo>
                  <a:pt x="1735074" y="825500"/>
                </a:lnTo>
                <a:lnTo>
                  <a:pt x="2247870" y="825500"/>
                </a:lnTo>
                <a:lnTo>
                  <a:pt x="2247870" y="927100"/>
                </a:lnTo>
                <a:lnTo>
                  <a:pt x="1705220" y="927100"/>
                </a:lnTo>
                <a:lnTo>
                  <a:pt x="1697290" y="939800"/>
                </a:lnTo>
                <a:lnTo>
                  <a:pt x="1689195" y="965200"/>
                </a:lnTo>
                <a:lnTo>
                  <a:pt x="1680771" y="977900"/>
                </a:lnTo>
                <a:lnTo>
                  <a:pt x="1671853" y="1003300"/>
                </a:lnTo>
                <a:lnTo>
                  <a:pt x="2247870" y="1003300"/>
                </a:lnTo>
                <a:lnTo>
                  <a:pt x="2247870" y="1104900"/>
                </a:lnTo>
                <a:lnTo>
                  <a:pt x="1598095" y="1104900"/>
                </a:lnTo>
                <a:lnTo>
                  <a:pt x="1581686" y="1117600"/>
                </a:lnTo>
                <a:lnTo>
                  <a:pt x="1564289" y="1143000"/>
                </a:lnTo>
                <a:lnTo>
                  <a:pt x="1546233" y="1155700"/>
                </a:lnTo>
                <a:lnTo>
                  <a:pt x="1527849" y="1168400"/>
                </a:lnTo>
                <a:lnTo>
                  <a:pt x="2247870" y="1168400"/>
                </a:lnTo>
                <a:lnTo>
                  <a:pt x="2247870" y="1231900"/>
                </a:lnTo>
                <a:lnTo>
                  <a:pt x="2243669" y="1257300"/>
                </a:lnTo>
                <a:close/>
              </a:path>
              <a:path w="2247900" h="1397000">
                <a:moveTo>
                  <a:pt x="748872" y="292100"/>
                </a:moveTo>
                <a:lnTo>
                  <a:pt x="649774" y="292100"/>
                </a:lnTo>
                <a:lnTo>
                  <a:pt x="666183" y="279400"/>
                </a:lnTo>
                <a:lnTo>
                  <a:pt x="683580" y="254000"/>
                </a:lnTo>
                <a:lnTo>
                  <a:pt x="701636" y="241300"/>
                </a:lnTo>
                <a:lnTo>
                  <a:pt x="720020" y="228600"/>
                </a:lnTo>
                <a:lnTo>
                  <a:pt x="838520" y="228600"/>
                </a:lnTo>
                <a:lnTo>
                  <a:pt x="819283" y="241300"/>
                </a:lnTo>
                <a:lnTo>
                  <a:pt x="782932" y="266700"/>
                </a:lnTo>
                <a:lnTo>
                  <a:pt x="748872" y="292100"/>
                </a:lnTo>
                <a:close/>
              </a:path>
              <a:path w="2247900" h="1397000">
                <a:moveTo>
                  <a:pt x="2247870" y="292100"/>
                </a:moveTo>
                <a:lnTo>
                  <a:pt x="1962962" y="292100"/>
                </a:lnTo>
                <a:lnTo>
                  <a:pt x="1974130" y="279400"/>
                </a:lnTo>
                <a:lnTo>
                  <a:pt x="1981676" y="266700"/>
                </a:lnTo>
                <a:lnTo>
                  <a:pt x="1984447" y="254000"/>
                </a:lnTo>
                <a:lnTo>
                  <a:pt x="1981676" y="241300"/>
                </a:lnTo>
                <a:lnTo>
                  <a:pt x="1974130" y="228600"/>
                </a:lnTo>
                <a:lnTo>
                  <a:pt x="2247870" y="228600"/>
                </a:lnTo>
                <a:lnTo>
                  <a:pt x="2247870" y="292100"/>
                </a:lnTo>
                <a:close/>
              </a:path>
              <a:path w="2247900" h="1397000">
                <a:moveTo>
                  <a:pt x="618735" y="469900"/>
                </a:moveTo>
                <a:lnTo>
                  <a:pt x="542649" y="469900"/>
                </a:lnTo>
                <a:lnTo>
                  <a:pt x="550580" y="457200"/>
                </a:lnTo>
                <a:lnTo>
                  <a:pt x="558674" y="431800"/>
                </a:lnTo>
                <a:lnTo>
                  <a:pt x="567098" y="419100"/>
                </a:lnTo>
                <a:lnTo>
                  <a:pt x="576016" y="393700"/>
                </a:lnTo>
                <a:lnTo>
                  <a:pt x="662093" y="393700"/>
                </a:lnTo>
                <a:lnTo>
                  <a:pt x="638854" y="431800"/>
                </a:lnTo>
                <a:lnTo>
                  <a:pt x="618735" y="469900"/>
                </a:lnTo>
                <a:close/>
              </a:path>
              <a:path w="2247900" h="1397000">
                <a:moveTo>
                  <a:pt x="2247870" y="469900"/>
                </a:moveTo>
                <a:lnTo>
                  <a:pt x="1962962" y="469900"/>
                </a:lnTo>
                <a:lnTo>
                  <a:pt x="1974130" y="457200"/>
                </a:lnTo>
                <a:lnTo>
                  <a:pt x="1981676" y="444500"/>
                </a:lnTo>
                <a:lnTo>
                  <a:pt x="1984447" y="431800"/>
                </a:lnTo>
                <a:lnTo>
                  <a:pt x="1981676" y="419100"/>
                </a:lnTo>
                <a:lnTo>
                  <a:pt x="1974130" y="406400"/>
                </a:lnTo>
                <a:lnTo>
                  <a:pt x="1962962" y="406400"/>
                </a:lnTo>
                <a:lnTo>
                  <a:pt x="1949324" y="393700"/>
                </a:lnTo>
                <a:lnTo>
                  <a:pt x="2247870" y="393700"/>
                </a:lnTo>
                <a:lnTo>
                  <a:pt x="2247870" y="469900"/>
                </a:lnTo>
                <a:close/>
              </a:path>
              <a:path w="2247900" h="1397000">
                <a:moveTo>
                  <a:pt x="572778" y="647700"/>
                </a:moveTo>
                <a:lnTo>
                  <a:pt x="502258" y="647700"/>
                </a:lnTo>
                <a:lnTo>
                  <a:pt x="504645" y="622300"/>
                </a:lnTo>
                <a:lnTo>
                  <a:pt x="506868" y="609600"/>
                </a:lnTo>
                <a:lnTo>
                  <a:pt x="509420" y="596900"/>
                </a:lnTo>
                <a:lnTo>
                  <a:pt x="512795" y="571500"/>
                </a:lnTo>
                <a:lnTo>
                  <a:pt x="586080" y="571500"/>
                </a:lnTo>
                <a:lnTo>
                  <a:pt x="578758" y="609600"/>
                </a:lnTo>
                <a:lnTo>
                  <a:pt x="572778" y="647700"/>
                </a:lnTo>
                <a:close/>
              </a:path>
              <a:path w="2247900" h="1397000">
                <a:moveTo>
                  <a:pt x="2247870" y="647700"/>
                </a:moveTo>
                <a:lnTo>
                  <a:pt x="1962962" y="647700"/>
                </a:lnTo>
                <a:lnTo>
                  <a:pt x="1974130" y="635000"/>
                </a:lnTo>
                <a:lnTo>
                  <a:pt x="1981676" y="622300"/>
                </a:lnTo>
                <a:lnTo>
                  <a:pt x="1984447" y="609600"/>
                </a:lnTo>
                <a:lnTo>
                  <a:pt x="1981676" y="596900"/>
                </a:lnTo>
                <a:lnTo>
                  <a:pt x="1974130" y="584200"/>
                </a:lnTo>
                <a:lnTo>
                  <a:pt x="1962962" y="584200"/>
                </a:lnTo>
                <a:lnTo>
                  <a:pt x="1949324" y="571500"/>
                </a:lnTo>
                <a:lnTo>
                  <a:pt x="2247870" y="571500"/>
                </a:lnTo>
                <a:lnTo>
                  <a:pt x="2247870" y="647700"/>
                </a:lnTo>
                <a:close/>
              </a:path>
              <a:path w="2247900" h="1397000">
                <a:moveTo>
                  <a:pt x="586080" y="825500"/>
                </a:moveTo>
                <a:lnTo>
                  <a:pt x="512795" y="825500"/>
                </a:lnTo>
                <a:lnTo>
                  <a:pt x="509173" y="800100"/>
                </a:lnTo>
                <a:lnTo>
                  <a:pt x="506209" y="787400"/>
                </a:lnTo>
                <a:lnTo>
                  <a:pt x="503904" y="774700"/>
                </a:lnTo>
                <a:lnTo>
                  <a:pt x="502258" y="749300"/>
                </a:lnTo>
                <a:lnTo>
                  <a:pt x="572778" y="749300"/>
                </a:lnTo>
                <a:lnTo>
                  <a:pt x="578758" y="787400"/>
                </a:lnTo>
                <a:lnTo>
                  <a:pt x="586080" y="825500"/>
                </a:lnTo>
                <a:close/>
              </a:path>
              <a:path w="2247900" h="1397000">
                <a:moveTo>
                  <a:pt x="2247870" y="825500"/>
                </a:moveTo>
                <a:lnTo>
                  <a:pt x="1949324" y="825500"/>
                </a:lnTo>
                <a:lnTo>
                  <a:pt x="1962962" y="812800"/>
                </a:lnTo>
                <a:lnTo>
                  <a:pt x="1974130" y="812800"/>
                </a:lnTo>
                <a:lnTo>
                  <a:pt x="1981676" y="800100"/>
                </a:lnTo>
                <a:lnTo>
                  <a:pt x="1984447" y="787400"/>
                </a:lnTo>
                <a:lnTo>
                  <a:pt x="1981676" y="774700"/>
                </a:lnTo>
                <a:lnTo>
                  <a:pt x="1974130" y="762000"/>
                </a:lnTo>
                <a:lnTo>
                  <a:pt x="1962962" y="749300"/>
                </a:lnTo>
                <a:lnTo>
                  <a:pt x="2247870" y="749300"/>
                </a:lnTo>
                <a:lnTo>
                  <a:pt x="2247870" y="825500"/>
                </a:lnTo>
                <a:close/>
              </a:path>
              <a:path w="2247900" h="1397000">
                <a:moveTo>
                  <a:pt x="662093" y="1003300"/>
                </a:moveTo>
                <a:lnTo>
                  <a:pt x="577772" y="1003300"/>
                </a:lnTo>
                <a:lnTo>
                  <a:pt x="568607" y="977900"/>
                </a:lnTo>
                <a:lnTo>
                  <a:pt x="559772" y="965200"/>
                </a:lnTo>
                <a:lnTo>
                  <a:pt x="551595" y="939800"/>
                </a:lnTo>
                <a:lnTo>
                  <a:pt x="544406" y="927100"/>
                </a:lnTo>
                <a:lnTo>
                  <a:pt x="618735" y="927100"/>
                </a:lnTo>
                <a:lnTo>
                  <a:pt x="638854" y="965200"/>
                </a:lnTo>
                <a:lnTo>
                  <a:pt x="662093" y="1003300"/>
                </a:lnTo>
                <a:close/>
              </a:path>
              <a:path w="2247900" h="1397000">
                <a:moveTo>
                  <a:pt x="2247870" y="1003300"/>
                </a:moveTo>
                <a:lnTo>
                  <a:pt x="1949324" y="1003300"/>
                </a:lnTo>
                <a:lnTo>
                  <a:pt x="1963236" y="990600"/>
                </a:lnTo>
                <a:lnTo>
                  <a:pt x="1975008" y="990600"/>
                </a:lnTo>
                <a:lnTo>
                  <a:pt x="1983158" y="977900"/>
                </a:lnTo>
                <a:lnTo>
                  <a:pt x="1986203" y="965200"/>
                </a:lnTo>
                <a:lnTo>
                  <a:pt x="1983432" y="952500"/>
                </a:lnTo>
                <a:lnTo>
                  <a:pt x="1975886" y="939800"/>
                </a:lnTo>
                <a:lnTo>
                  <a:pt x="1964718" y="927100"/>
                </a:lnTo>
                <a:lnTo>
                  <a:pt x="2247870" y="927100"/>
                </a:lnTo>
                <a:lnTo>
                  <a:pt x="2247870" y="1003300"/>
                </a:lnTo>
                <a:close/>
              </a:path>
              <a:path w="2247900" h="1397000">
                <a:moveTo>
                  <a:pt x="838520" y="1168400"/>
                </a:moveTo>
                <a:lnTo>
                  <a:pt x="720020" y="1168400"/>
                </a:lnTo>
                <a:lnTo>
                  <a:pt x="701636" y="1155700"/>
                </a:lnTo>
                <a:lnTo>
                  <a:pt x="683580" y="1143000"/>
                </a:lnTo>
                <a:lnTo>
                  <a:pt x="666183" y="1117600"/>
                </a:lnTo>
                <a:lnTo>
                  <a:pt x="649774" y="1104900"/>
                </a:lnTo>
                <a:lnTo>
                  <a:pt x="748872" y="1104900"/>
                </a:lnTo>
                <a:lnTo>
                  <a:pt x="782932" y="1130300"/>
                </a:lnTo>
                <a:lnTo>
                  <a:pt x="819283" y="1155700"/>
                </a:lnTo>
                <a:lnTo>
                  <a:pt x="838520" y="1168400"/>
                </a:lnTo>
                <a:close/>
              </a:path>
              <a:path w="2247900" h="1397000">
                <a:moveTo>
                  <a:pt x="2247870" y="1168400"/>
                </a:moveTo>
                <a:lnTo>
                  <a:pt x="1974130" y="1168400"/>
                </a:lnTo>
                <a:lnTo>
                  <a:pt x="1981676" y="1155700"/>
                </a:lnTo>
                <a:lnTo>
                  <a:pt x="1984447" y="1143000"/>
                </a:lnTo>
                <a:lnTo>
                  <a:pt x="1981676" y="1130300"/>
                </a:lnTo>
                <a:lnTo>
                  <a:pt x="1974130" y="1117600"/>
                </a:lnTo>
                <a:lnTo>
                  <a:pt x="1962962" y="1104900"/>
                </a:lnTo>
                <a:lnTo>
                  <a:pt x="2247870" y="1104900"/>
                </a:lnTo>
                <a:lnTo>
                  <a:pt x="2247870" y="1168400"/>
                </a:lnTo>
                <a:close/>
              </a:path>
            </a:pathLst>
          </a:custGeom>
          <a:solidFill>
            <a:srgbClr val="000000"/>
          </a:solidFill>
        </p:spPr>
        <p:txBody>
          <a:bodyPr wrap="square" lIns="0" tIns="0" rIns="0" bIns="0" rtlCol="0"/>
          <a:lstStyle/>
          <a:p>
            <a:endParaRPr/>
          </a:p>
        </p:txBody>
      </p:sp>
      <p:sp>
        <p:nvSpPr>
          <p:cNvPr id="19" name="object 19">
            <a:extLst>
              <a:ext uri="{FF2B5EF4-FFF2-40B4-BE49-F238E27FC236}">
                <a16:creationId xmlns:a16="http://schemas.microsoft.com/office/drawing/2014/main" id="{5C8790CE-4E72-4AF3-A7EC-D40DEEDD315D}"/>
              </a:ext>
            </a:extLst>
          </p:cNvPr>
          <p:cNvSpPr/>
          <p:nvPr/>
        </p:nvSpPr>
        <p:spPr>
          <a:xfrm>
            <a:off x="13652163" y="1528638"/>
            <a:ext cx="260350" cy="313690"/>
          </a:xfrm>
          <a:custGeom>
            <a:avLst/>
            <a:gdLst/>
            <a:ahLst/>
            <a:cxnLst/>
            <a:rect l="l" t="t" r="r" b="b"/>
            <a:pathLst>
              <a:path w="260350" h="313689">
                <a:moveTo>
                  <a:pt x="230055" y="313658"/>
                </a:moveTo>
                <a:lnTo>
                  <a:pt x="224787" y="313658"/>
                </a:lnTo>
                <a:lnTo>
                  <a:pt x="212137" y="311455"/>
                </a:lnTo>
                <a:lnTo>
                  <a:pt x="201298" y="305288"/>
                </a:lnTo>
                <a:lnTo>
                  <a:pt x="193423" y="295816"/>
                </a:lnTo>
                <a:lnTo>
                  <a:pt x="189664" y="283702"/>
                </a:lnTo>
                <a:lnTo>
                  <a:pt x="178789" y="236962"/>
                </a:lnTo>
                <a:lnTo>
                  <a:pt x="161586" y="193736"/>
                </a:lnTo>
                <a:lnTo>
                  <a:pt x="138607" y="154517"/>
                </a:lnTo>
                <a:lnTo>
                  <a:pt x="110406" y="119798"/>
                </a:lnTo>
                <a:lnTo>
                  <a:pt x="77536" y="90073"/>
                </a:lnTo>
                <a:lnTo>
                  <a:pt x="40550" y="65835"/>
                </a:lnTo>
                <a:lnTo>
                  <a:pt x="0" y="47577"/>
                </a:lnTo>
                <a:lnTo>
                  <a:pt x="18357" y="37665"/>
                </a:lnTo>
                <a:lnTo>
                  <a:pt x="36220" y="26431"/>
                </a:lnTo>
                <a:lnTo>
                  <a:pt x="53096" y="13876"/>
                </a:lnTo>
                <a:lnTo>
                  <a:pt x="68489" y="0"/>
                </a:lnTo>
                <a:lnTo>
                  <a:pt x="109598" y="25394"/>
                </a:lnTo>
                <a:lnTo>
                  <a:pt x="146835" y="55997"/>
                </a:lnTo>
                <a:lnTo>
                  <a:pt x="179772" y="91409"/>
                </a:lnTo>
                <a:lnTo>
                  <a:pt x="207978" y="131229"/>
                </a:lnTo>
                <a:lnTo>
                  <a:pt x="231023" y="175056"/>
                </a:lnTo>
                <a:lnTo>
                  <a:pt x="248477" y="222490"/>
                </a:lnTo>
                <a:lnTo>
                  <a:pt x="259910" y="273129"/>
                </a:lnTo>
                <a:lnTo>
                  <a:pt x="258702" y="287143"/>
                </a:lnTo>
                <a:lnTo>
                  <a:pt x="252885" y="299340"/>
                </a:lnTo>
                <a:lnTo>
                  <a:pt x="243116" y="308564"/>
                </a:lnTo>
                <a:lnTo>
                  <a:pt x="230055" y="313658"/>
                </a:lnTo>
                <a:close/>
              </a:path>
            </a:pathLst>
          </a:custGeom>
          <a:solidFill>
            <a:srgbClr val="000000"/>
          </a:solidFill>
        </p:spPr>
        <p:txBody>
          <a:bodyPr wrap="square" lIns="0" tIns="0" rIns="0" bIns="0" rtlCol="0"/>
          <a:lstStyle/>
          <a:p>
            <a:endParaRPr/>
          </a:p>
        </p:txBody>
      </p:sp>
      <p:sp>
        <p:nvSpPr>
          <p:cNvPr id="20" name="object 20">
            <a:extLst>
              <a:ext uri="{FF2B5EF4-FFF2-40B4-BE49-F238E27FC236}">
                <a16:creationId xmlns:a16="http://schemas.microsoft.com/office/drawing/2014/main" id="{F2C1D06A-97F6-4E79-9C24-D7A4B79150DE}"/>
              </a:ext>
            </a:extLst>
          </p:cNvPr>
          <p:cNvSpPr/>
          <p:nvPr/>
        </p:nvSpPr>
        <p:spPr>
          <a:xfrm>
            <a:off x="13209614" y="1528638"/>
            <a:ext cx="260350" cy="313690"/>
          </a:xfrm>
          <a:custGeom>
            <a:avLst/>
            <a:gdLst/>
            <a:ahLst/>
            <a:cxnLst/>
            <a:rect l="l" t="t" r="r" b="b"/>
            <a:pathLst>
              <a:path w="260350" h="313689">
                <a:moveTo>
                  <a:pt x="29854" y="313658"/>
                </a:moveTo>
                <a:lnTo>
                  <a:pt x="16546" y="308564"/>
                </a:lnTo>
                <a:lnTo>
                  <a:pt x="6366" y="299340"/>
                </a:lnTo>
                <a:lnTo>
                  <a:pt x="466" y="287143"/>
                </a:lnTo>
                <a:lnTo>
                  <a:pt x="0" y="273129"/>
                </a:lnTo>
                <a:lnTo>
                  <a:pt x="11432" y="222490"/>
                </a:lnTo>
                <a:lnTo>
                  <a:pt x="28886" y="175056"/>
                </a:lnTo>
                <a:lnTo>
                  <a:pt x="51931" y="131229"/>
                </a:lnTo>
                <a:lnTo>
                  <a:pt x="80137" y="91409"/>
                </a:lnTo>
                <a:lnTo>
                  <a:pt x="113074" y="55997"/>
                </a:lnTo>
                <a:lnTo>
                  <a:pt x="150311" y="25394"/>
                </a:lnTo>
                <a:lnTo>
                  <a:pt x="191420" y="0"/>
                </a:lnTo>
                <a:lnTo>
                  <a:pt x="206566" y="14867"/>
                </a:lnTo>
                <a:lnTo>
                  <a:pt x="223030" y="27753"/>
                </a:lnTo>
                <a:lnTo>
                  <a:pt x="240811" y="38656"/>
                </a:lnTo>
                <a:lnTo>
                  <a:pt x="259909" y="47577"/>
                </a:lnTo>
                <a:lnTo>
                  <a:pt x="219359" y="65835"/>
                </a:lnTo>
                <a:lnTo>
                  <a:pt x="182373" y="90073"/>
                </a:lnTo>
                <a:lnTo>
                  <a:pt x="149503" y="119798"/>
                </a:lnTo>
                <a:lnTo>
                  <a:pt x="121302" y="154517"/>
                </a:lnTo>
                <a:lnTo>
                  <a:pt x="98323" y="193736"/>
                </a:lnTo>
                <a:lnTo>
                  <a:pt x="81120" y="236962"/>
                </a:lnTo>
                <a:lnTo>
                  <a:pt x="70245" y="283702"/>
                </a:lnTo>
                <a:lnTo>
                  <a:pt x="65169" y="297055"/>
                </a:lnTo>
                <a:lnTo>
                  <a:pt x="55977" y="307270"/>
                </a:lnTo>
                <a:lnTo>
                  <a:pt x="43821" y="313190"/>
                </a:lnTo>
                <a:lnTo>
                  <a:pt x="29854" y="313658"/>
                </a:lnTo>
                <a:close/>
              </a:path>
            </a:pathLst>
          </a:custGeom>
          <a:solidFill>
            <a:srgbClr val="000000"/>
          </a:solidFill>
        </p:spPr>
        <p:txBody>
          <a:bodyPr wrap="square" lIns="0" tIns="0" rIns="0" bIns="0" rtlCol="0"/>
          <a:lstStyle/>
          <a:p>
            <a:endParaRPr/>
          </a:p>
        </p:txBody>
      </p:sp>
      <p:sp>
        <p:nvSpPr>
          <p:cNvPr id="21" name="object 21">
            <a:extLst>
              <a:ext uri="{FF2B5EF4-FFF2-40B4-BE49-F238E27FC236}">
                <a16:creationId xmlns:a16="http://schemas.microsoft.com/office/drawing/2014/main" id="{4E17CE5A-CE63-4F56-BD61-B45ADB18C8ED}"/>
              </a:ext>
            </a:extLst>
          </p:cNvPr>
          <p:cNvSpPr/>
          <p:nvPr/>
        </p:nvSpPr>
        <p:spPr>
          <a:xfrm>
            <a:off x="13402791" y="1207931"/>
            <a:ext cx="316230" cy="317500"/>
          </a:xfrm>
          <a:custGeom>
            <a:avLst/>
            <a:gdLst/>
            <a:ahLst/>
            <a:cxnLst/>
            <a:rect l="l" t="t" r="r" b="b"/>
            <a:pathLst>
              <a:path w="316229" h="317500">
                <a:moveTo>
                  <a:pt x="172102" y="317182"/>
                </a:moveTo>
                <a:lnTo>
                  <a:pt x="144004" y="317182"/>
                </a:lnTo>
                <a:lnTo>
                  <a:pt x="136979" y="313658"/>
                </a:lnTo>
                <a:lnTo>
                  <a:pt x="126442" y="313658"/>
                </a:lnTo>
                <a:lnTo>
                  <a:pt x="119418" y="311896"/>
                </a:lnTo>
                <a:lnTo>
                  <a:pt x="114149" y="310133"/>
                </a:lnTo>
                <a:lnTo>
                  <a:pt x="112393" y="310133"/>
                </a:lnTo>
                <a:lnTo>
                  <a:pt x="107125" y="308371"/>
                </a:lnTo>
                <a:lnTo>
                  <a:pt x="100100" y="306609"/>
                </a:lnTo>
                <a:lnTo>
                  <a:pt x="79026" y="296036"/>
                </a:lnTo>
                <a:lnTo>
                  <a:pt x="43711" y="267622"/>
                </a:lnTo>
                <a:lnTo>
                  <a:pt x="20415" y="236124"/>
                </a:lnTo>
                <a:lnTo>
                  <a:pt x="5350" y="199340"/>
                </a:lnTo>
                <a:lnTo>
                  <a:pt x="0" y="158591"/>
                </a:lnTo>
                <a:lnTo>
                  <a:pt x="8008" y="108264"/>
                </a:lnTo>
                <a:lnTo>
                  <a:pt x="30346" y="64705"/>
                </a:lnTo>
                <a:lnTo>
                  <a:pt x="64485" y="30449"/>
                </a:lnTo>
                <a:lnTo>
                  <a:pt x="107897" y="8035"/>
                </a:lnTo>
                <a:lnTo>
                  <a:pt x="158053" y="0"/>
                </a:lnTo>
                <a:lnTo>
                  <a:pt x="208208" y="8035"/>
                </a:lnTo>
                <a:lnTo>
                  <a:pt x="251620" y="30449"/>
                </a:lnTo>
                <a:lnTo>
                  <a:pt x="285760" y="64705"/>
                </a:lnTo>
                <a:lnTo>
                  <a:pt x="308098" y="108264"/>
                </a:lnTo>
                <a:lnTo>
                  <a:pt x="316106" y="158591"/>
                </a:lnTo>
                <a:lnTo>
                  <a:pt x="310755" y="199367"/>
                </a:lnTo>
                <a:lnTo>
                  <a:pt x="295691" y="236345"/>
                </a:lnTo>
                <a:lnTo>
                  <a:pt x="272395" y="268366"/>
                </a:lnTo>
                <a:lnTo>
                  <a:pt x="242348" y="294274"/>
                </a:lnTo>
                <a:lnTo>
                  <a:pt x="235323" y="297799"/>
                </a:lnTo>
                <a:lnTo>
                  <a:pt x="230055" y="301323"/>
                </a:lnTo>
                <a:lnTo>
                  <a:pt x="223030" y="304847"/>
                </a:lnTo>
                <a:lnTo>
                  <a:pt x="217762" y="306609"/>
                </a:lnTo>
                <a:lnTo>
                  <a:pt x="210737" y="310134"/>
                </a:lnTo>
                <a:lnTo>
                  <a:pt x="203713" y="311896"/>
                </a:lnTo>
                <a:lnTo>
                  <a:pt x="201957" y="311896"/>
                </a:lnTo>
                <a:lnTo>
                  <a:pt x="196688" y="313658"/>
                </a:lnTo>
                <a:lnTo>
                  <a:pt x="191420" y="313658"/>
                </a:lnTo>
                <a:lnTo>
                  <a:pt x="184395" y="315420"/>
                </a:lnTo>
                <a:lnTo>
                  <a:pt x="179127" y="315420"/>
                </a:lnTo>
                <a:lnTo>
                  <a:pt x="172102" y="317182"/>
                </a:lnTo>
                <a:close/>
              </a:path>
            </a:pathLst>
          </a:custGeom>
          <a:solidFill>
            <a:srgbClr val="000000"/>
          </a:solidFill>
        </p:spPr>
        <p:txBody>
          <a:bodyPr wrap="square" lIns="0" tIns="0" rIns="0" bIns="0" rtlCol="0"/>
          <a:lstStyle/>
          <a:p>
            <a:endParaRPr/>
          </a:p>
        </p:txBody>
      </p:sp>
      <p:sp>
        <p:nvSpPr>
          <p:cNvPr id="22" name="object 53">
            <a:extLst>
              <a:ext uri="{FF2B5EF4-FFF2-40B4-BE49-F238E27FC236}">
                <a16:creationId xmlns:a16="http://schemas.microsoft.com/office/drawing/2014/main" id="{188ECD15-0EC2-4530-9DF9-A52FF848B381}"/>
              </a:ext>
            </a:extLst>
          </p:cNvPr>
          <p:cNvSpPr txBox="1"/>
          <p:nvPr/>
        </p:nvSpPr>
        <p:spPr>
          <a:xfrm>
            <a:off x="12255163" y="3164287"/>
            <a:ext cx="2794000" cy="863600"/>
          </a:xfrm>
          <a:prstGeom prst="rect">
            <a:avLst/>
          </a:prstGeom>
        </p:spPr>
        <p:txBody>
          <a:bodyPr vert="horz" wrap="square" lIns="0" tIns="12700" rIns="0" bIns="0" rtlCol="0">
            <a:spAutoFit/>
          </a:bodyPr>
          <a:lstStyle/>
          <a:p>
            <a:pPr marL="776605" marR="5080" indent="-764540">
              <a:lnSpc>
                <a:spcPct val="114599"/>
              </a:lnSpc>
              <a:spcBef>
                <a:spcPts val="100"/>
              </a:spcBef>
            </a:pPr>
            <a:r>
              <a:rPr sz="2400" spc="95" dirty="0">
                <a:solidFill>
                  <a:srgbClr val="242424"/>
                </a:solidFill>
                <a:latin typeface="Arial"/>
                <a:cs typeface="Arial"/>
              </a:rPr>
              <a:t>License </a:t>
            </a:r>
            <a:r>
              <a:rPr sz="2400" spc="200" dirty="0">
                <a:solidFill>
                  <a:srgbClr val="242424"/>
                </a:solidFill>
                <a:latin typeface="Arial"/>
                <a:cs typeface="Arial"/>
              </a:rPr>
              <a:t>under</a:t>
            </a:r>
            <a:r>
              <a:rPr sz="2400" spc="-70" dirty="0">
                <a:solidFill>
                  <a:srgbClr val="242424"/>
                </a:solidFill>
                <a:latin typeface="Arial"/>
                <a:cs typeface="Arial"/>
              </a:rPr>
              <a:t> </a:t>
            </a:r>
            <a:r>
              <a:rPr sz="2400" spc="30" dirty="0">
                <a:solidFill>
                  <a:srgbClr val="242424"/>
                </a:solidFill>
                <a:latin typeface="Arial"/>
                <a:cs typeface="Arial"/>
              </a:rPr>
              <a:t>Fire  </a:t>
            </a:r>
            <a:r>
              <a:rPr sz="2400" spc="175" dirty="0">
                <a:solidFill>
                  <a:srgbClr val="242424"/>
                </a:solidFill>
                <a:latin typeface="Arial"/>
                <a:cs typeface="Arial"/>
              </a:rPr>
              <a:t>Marshal</a:t>
            </a:r>
            <a:endParaRPr sz="2400" dirty="0">
              <a:latin typeface="Arial"/>
              <a:cs typeface="Arial"/>
            </a:endParaRPr>
          </a:p>
        </p:txBody>
      </p:sp>
      <p:sp>
        <p:nvSpPr>
          <p:cNvPr id="23" name="object 32">
            <a:extLst>
              <a:ext uri="{FF2B5EF4-FFF2-40B4-BE49-F238E27FC236}">
                <a16:creationId xmlns:a16="http://schemas.microsoft.com/office/drawing/2014/main" id="{3048E6F6-3DB8-45F6-A384-1948362262FF}"/>
              </a:ext>
            </a:extLst>
          </p:cNvPr>
          <p:cNvSpPr/>
          <p:nvPr/>
        </p:nvSpPr>
        <p:spPr>
          <a:xfrm>
            <a:off x="15354931" y="417665"/>
            <a:ext cx="2625725" cy="878205"/>
          </a:xfrm>
          <a:custGeom>
            <a:avLst/>
            <a:gdLst/>
            <a:ahLst/>
            <a:cxnLst/>
            <a:rect l="l" t="t" r="r" b="b"/>
            <a:pathLst>
              <a:path w="2625725" h="878204">
                <a:moveTo>
                  <a:pt x="156896" y="877779"/>
                </a:moveTo>
                <a:lnTo>
                  <a:pt x="118860" y="873363"/>
                </a:lnTo>
                <a:lnTo>
                  <a:pt x="83050" y="859791"/>
                </a:lnTo>
                <a:lnTo>
                  <a:pt x="51612" y="837873"/>
                </a:lnTo>
                <a:lnTo>
                  <a:pt x="26464" y="808939"/>
                </a:lnTo>
                <a:lnTo>
                  <a:pt x="9102" y="774657"/>
                </a:lnTo>
                <a:lnTo>
                  <a:pt x="656" y="737368"/>
                </a:lnTo>
                <a:lnTo>
                  <a:pt x="0" y="716621"/>
                </a:lnTo>
                <a:lnTo>
                  <a:pt x="52" y="714322"/>
                </a:lnTo>
                <a:lnTo>
                  <a:pt x="6568" y="676544"/>
                </a:lnTo>
                <a:lnTo>
                  <a:pt x="22098" y="641482"/>
                </a:lnTo>
                <a:lnTo>
                  <a:pt x="45702" y="611273"/>
                </a:lnTo>
                <a:lnTo>
                  <a:pt x="75938" y="587751"/>
                </a:lnTo>
                <a:lnTo>
                  <a:pt x="1297878" y="3613"/>
                </a:lnTo>
                <a:lnTo>
                  <a:pt x="1313017" y="0"/>
                </a:lnTo>
                <a:lnTo>
                  <a:pt x="1320586" y="903"/>
                </a:lnTo>
                <a:lnTo>
                  <a:pt x="1328155" y="3613"/>
                </a:lnTo>
                <a:lnTo>
                  <a:pt x="1476432" y="74387"/>
                </a:lnTo>
                <a:lnTo>
                  <a:pt x="1312996" y="74387"/>
                </a:lnTo>
                <a:lnTo>
                  <a:pt x="112810" y="647429"/>
                </a:lnTo>
                <a:lnTo>
                  <a:pt x="81384" y="679915"/>
                </a:lnTo>
                <a:lnTo>
                  <a:pt x="70784" y="723957"/>
                </a:lnTo>
                <a:lnTo>
                  <a:pt x="71347" y="731523"/>
                </a:lnTo>
                <a:lnTo>
                  <a:pt x="88348" y="773506"/>
                </a:lnTo>
                <a:lnTo>
                  <a:pt x="123512" y="800675"/>
                </a:lnTo>
                <a:lnTo>
                  <a:pt x="158661" y="807315"/>
                </a:lnTo>
                <a:lnTo>
                  <a:pt x="338563" y="807315"/>
                </a:lnTo>
                <a:lnTo>
                  <a:pt x="223656" y="862162"/>
                </a:lnTo>
                <a:lnTo>
                  <a:pt x="187391" y="874522"/>
                </a:lnTo>
                <a:lnTo>
                  <a:pt x="164580" y="877529"/>
                </a:lnTo>
                <a:lnTo>
                  <a:pt x="156896" y="877779"/>
                </a:lnTo>
                <a:close/>
              </a:path>
              <a:path w="2625725" h="878204">
                <a:moveTo>
                  <a:pt x="2599842" y="807162"/>
                </a:moveTo>
                <a:lnTo>
                  <a:pt x="2470751" y="807162"/>
                </a:lnTo>
                <a:lnTo>
                  <a:pt x="2476328" y="806900"/>
                </a:lnTo>
                <a:lnTo>
                  <a:pt x="2487430" y="805277"/>
                </a:lnTo>
                <a:lnTo>
                  <a:pt x="2522609" y="788726"/>
                </a:lnTo>
                <a:lnTo>
                  <a:pt x="2549128" y="753143"/>
                </a:lnTo>
                <a:lnTo>
                  <a:pt x="2555214" y="720253"/>
                </a:lnTo>
                <a:lnTo>
                  <a:pt x="2554960" y="714668"/>
                </a:lnTo>
                <a:lnTo>
                  <a:pt x="2540178" y="672810"/>
                </a:lnTo>
                <a:lnTo>
                  <a:pt x="2511487" y="646556"/>
                </a:lnTo>
                <a:lnTo>
                  <a:pt x="1312996" y="74387"/>
                </a:lnTo>
                <a:lnTo>
                  <a:pt x="1476432" y="74387"/>
                </a:lnTo>
                <a:lnTo>
                  <a:pt x="2536872" y="580545"/>
                </a:lnTo>
                <a:lnTo>
                  <a:pt x="2569888" y="601834"/>
                </a:lnTo>
                <a:lnTo>
                  <a:pt x="2596543" y="630709"/>
                </a:lnTo>
                <a:lnTo>
                  <a:pt x="2615146" y="665336"/>
                </a:lnTo>
                <a:lnTo>
                  <a:pt x="2624518" y="703550"/>
                </a:lnTo>
                <a:lnTo>
                  <a:pt x="2625503" y="723957"/>
                </a:lnTo>
                <a:lnTo>
                  <a:pt x="2625314" y="729758"/>
                </a:lnTo>
                <a:lnTo>
                  <a:pt x="2618284" y="768441"/>
                </a:lnTo>
                <a:lnTo>
                  <a:pt x="2601820" y="804137"/>
                </a:lnTo>
                <a:lnTo>
                  <a:pt x="2599842" y="807162"/>
                </a:lnTo>
                <a:close/>
              </a:path>
              <a:path w="2625725" h="878204">
                <a:moveTo>
                  <a:pt x="338563" y="807315"/>
                </a:moveTo>
                <a:lnTo>
                  <a:pt x="158661" y="807315"/>
                </a:lnTo>
                <a:lnTo>
                  <a:pt x="165799" y="806839"/>
                </a:lnTo>
                <a:lnTo>
                  <a:pt x="179954" y="804068"/>
                </a:lnTo>
                <a:lnTo>
                  <a:pt x="186746" y="801818"/>
                </a:lnTo>
                <a:lnTo>
                  <a:pt x="1302667" y="268995"/>
                </a:lnTo>
                <a:lnTo>
                  <a:pt x="1307699" y="267855"/>
                </a:lnTo>
                <a:lnTo>
                  <a:pt x="1318300" y="267855"/>
                </a:lnTo>
                <a:lnTo>
                  <a:pt x="1323335" y="268997"/>
                </a:lnTo>
                <a:lnTo>
                  <a:pt x="1476532" y="342137"/>
                </a:lnTo>
                <a:lnTo>
                  <a:pt x="1313123" y="342137"/>
                </a:lnTo>
                <a:lnTo>
                  <a:pt x="338563" y="807315"/>
                </a:lnTo>
                <a:close/>
              </a:path>
              <a:path w="2625725" h="878204">
                <a:moveTo>
                  <a:pt x="2469900" y="877467"/>
                </a:moveTo>
                <a:lnTo>
                  <a:pt x="2418725" y="868844"/>
                </a:lnTo>
                <a:lnTo>
                  <a:pt x="1313123" y="342137"/>
                </a:lnTo>
                <a:lnTo>
                  <a:pt x="1476532" y="342137"/>
                </a:lnTo>
                <a:lnTo>
                  <a:pt x="2437891" y="801113"/>
                </a:lnTo>
                <a:lnTo>
                  <a:pt x="2443145" y="803006"/>
                </a:lnTo>
                <a:lnTo>
                  <a:pt x="2454024" y="805756"/>
                </a:lnTo>
                <a:lnTo>
                  <a:pt x="2459545" y="806587"/>
                </a:lnTo>
                <a:lnTo>
                  <a:pt x="2470751" y="807162"/>
                </a:lnTo>
                <a:lnTo>
                  <a:pt x="2599842" y="807162"/>
                </a:lnTo>
                <a:lnTo>
                  <a:pt x="2598222" y="809638"/>
                </a:lnTo>
                <a:lnTo>
                  <a:pt x="2572122" y="839001"/>
                </a:lnTo>
                <a:lnTo>
                  <a:pt x="2539502" y="860916"/>
                </a:lnTo>
                <a:lnTo>
                  <a:pt x="2502470" y="873966"/>
                </a:lnTo>
                <a:lnTo>
                  <a:pt x="2476466" y="877318"/>
                </a:lnTo>
                <a:lnTo>
                  <a:pt x="2469900" y="877467"/>
                </a:lnTo>
                <a:close/>
              </a:path>
            </a:pathLst>
          </a:custGeom>
          <a:solidFill>
            <a:srgbClr val="000000"/>
          </a:solidFill>
        </p:spPr>
        <p:txBody>
          <a:bodyPr wrap="square" lIns="0" tIns="0" rIns="0" bIns="0" rtlCol="0"/>
          <a:lstStyle/>
          <a:p>
            <a:endParaRPr/>
          </a:p>
        </p:txBody>
      </p:sp>
      <p:sp>
        <p:nvSpPr>
          <p:cNvPr id="24" name="object 33">
            <a:extLst>
              <a:ext uri="{FF2B5EF4-FFF2-40B4-BE49-F238E27FC236}">
                <a16:creationId xmlns:a16="http://schemas.microsoft.com/office/drawing/2014/main" id="{E72895EF-2195-4F4E-A2A6-6EECD3D6D6AB}"/>
              </a:ext>
            </a:extLst>
          </p:cNvPr>
          <p:cNvSpPr/>
          <p:nvPr/>
        </p:nvSpPr>
        <p:spPr>
          <a:xfrm>
            <a:off x="15639354" y="685324"/>
            <a:ext cx="2057400" cy="2178050"/>
          </a:xfrm>
          <a:custGeom>
            <a:avLst/>
            <a:gdLst/>
            <a:ahLst/>
            <a:cxnLst/>
            <a:rect l="l" t="t" r="r" b="b"/>
            <a:pathLst>
              <a:path w="2057400" h="2178050">
                <a:moveTo>
                  <a:pt x="30507" y="2177965"/>
                </a:moveTo>
                <a:lnTo>
                  <a:pt x="881" y="2151908"/>
                </a:lnTo>
                <a:lnTo>
                  <a:pt x="0" y="2147452"/>
                </a:lnTo>
                <a:lnTo>
                  <a:pt x="64" y="502912"/>
                </a:lnTo>
                <a:lnTo>
                  <a:pt x="1013455" y="3618"/>
                </a:lnTo>
                <a:lnTo>
                  <a:pt x="1028593" y="0"/>
                </a:lnTo>
                <a:lnTo>
                  <a:pt x="1036163" y="904"/>
                </a:lnTo>
                <a:lnTo>
                  <a:pt x="1043732" y="3618"/>
                </a:lnTo>
                <a:lnTo>
                  <a:pt x="1192077" y="74435"/>
                </a:lnTo>
                <a:lnTo>
                  <a:pt x="1028572" y="74435"/>
                </a:lnTo>
                <a:lnTo>
                  <a:pt x="70306" y="531930"/>
                </a:lnTo>
                <a:lnTo>
                  <a:pt x="70306" y="2107565"/>
                </a:lnTo>
                <a:lnTo>
                  <a:pt x="2057358" y="2107565"/>
                </a:lnTo>
                <a:lnTo>
                  <a:pt x="2057358" y="2147452"/>
                </a:lnTo>
                <a:lnTo>
                  <a:pt x="2031332" y="2177076"/>
                </a:lnTo>
                <a:lnTo>
                  <a:pt x="2026874" y="2177959"/>
                </a:lnTo>
                <a:lnTo>
                  <a:pt x="30507" y="2177965"/>
                </a:lnTo>
                <a:close/>
              </a:path>
              <a:path w="2057400" h="2178050">
                <a:moveTo>
                  <a:pt x="2057358" y="2107565"/>
                </a:moveTo>
                <a:lnTo>
                  <a:pt x="1987007" y="2107565"/>
                </a:lnTo>
                <a:lnTo>
                  <a:pt x="1987007" y="531930"/>
                </a:lnTo>
                <a:lnTo>
                  <a:pt x="1028572" y="74435"/>
                </a:lnTo>
                <a:lnTo>
                  <a:pt x="1192077" y="74435"/>
                </a:lnTo>
                <a:lnTo>
                  <a:pt x="2043453" y="480862"/>
                </a:lnTo>
                <a:lnTo>
                  <a:pt x="2048315" y="485190"/>
                </a:lnTo>
                <a:lnTo>
                  <a:pt x="2055543" y="496656"/>
                </a:lnTo>
                <a:lnTo>
                  <a:pt x="2057353" y="502912"/>
                </a:lnTo>
                <a:lnTo>
                  <a:pt x="2057358" y="2107565"/>
                </a:lnTo>
                <a:close/>
              </a:path>
              <a:path w="2057400" h="2178050">
                <a:moveTo>
                  <a:pt x="2026846" y="2177964"/>
                </a:moveTo>
                <a:lnTo>
                  <a:pt x="2022183" y="2177959"/>
                </a:lnTo>
                <a:lnTo>
                  <a:pt x="2026874" y="2177959"/>
                </a:lnTo>
                <a:close/>
              </a:path>
            </a:pathLst>
          </a:custGeom>
          <a:solidFill>
            <a:srgbClr val="000000"/>
          </a:solidFill>
        </p:spPr>
        <p:txBody>
          <a:bodyPr wrap="square" lIns="0" tIns="0" rIns="0" bIns="0" rtlCol="0"/>
          <a:lstStyle/>
          <a:p>
            <a:endParaRPr/>
          </a:p>
        </p:txBody>
      </p:sp>
      <p:sp>
        <p:nvSpPr>
          <p:cNvPr id="25" name="object 34">
            <a:extLst>
              <a:ext uri="{FF2B5EF4-FFF2-40B4-BE49-F238E27FC236}">
                <a16:creationId xmlns:a16="http://schemas.microsoft.com/office/drawing/2014/main" id="{2A499655-AB38-4A45-9CF0-72ECC0F04B23}"/>
              </a:ext>
            </a:extLst>
          </p:cNvPr>
          <p:cNvSpPr/>
          <p:nvPr/>
        </p:nvSpPr>
        <p:spPr>
          <a:xfrm>
            <a:off x="17264342" y="423386"/>
            <a:ext cx="314960" cy="483234"/>
          </a:xfrm>
          <a:custGeom>
            <a:avLst/>
            <a:gdLst/>
            <a:ahLst/>
            <a:cxnLst/>
            <a:rect l="l" t="t" r="r" b="b"/>
            <a:pathLst>
              <a:path w="314959" h="483234">
                <a:moveTo>
                  <a:pt x="284175" y="483043"/>
                </a:moveTo>
                <a:lnTo>
                  <a:pt x="279508" y="483037"/>
                </a:lnTo>
                <a:lnTo>
                  <a:pt x="274169" y="482994"/>
                </a:lnTo>
                <a:lnTo>
                  <a:pt x="13907" y="360005"/>
                </a:lnTo>
                <a:lnTo>
                  <a:pt x="0" y="30551"/>
                </a:lnTo>
                <a:lnTo>
                  <a:pt x="888" y="26057"/>
                </a:lnTo>
                <a:lnTo>
                  <a:pt x="30514" y="0"/>
                </a:lnTo>
                <a:lnTo>
                  <a:pt x="284175" y="0"/>
                </a:lnTo>
                <a:lnTo>
                  <a:pt x="313801" y="26057"/>
                </a:lnTo>
                <a:lnTo>
                  <a:pt x="314689" y="30551"/>
                </a:lnTo>
                <a:lnTo>
                  <a:pt x="314689" y="70357"/>
                </a:lnTo>
                <a:lnTo>
                  <a:pt x="70314" y="70357"/>
                </a:lnTo>
                <a:lnTo>
                  <a:pt x="70314" y="308934"/>
                </a:lnTo>
                <a:lnTo>
                  <a:pt x="244333" y="392011"/>
                </a:lnTo>
                <a:lnTo>
                  <a:pt x="314689" y="392011"/>
                </a:lnTo>
                <a:lnTo>
                  <a:pt x="314689" y="452491"/>
                </a:lnTo>
                <a:lnTo>
                  <a:pt x="288664" y="482153"/>
                </a:lnTo>
                <a:lnTo>
                  <a:pt x="284175" y="483043"/>
                </a:lnTo>
                <a:close/>
              </a:path>
              <a:path w="314959" h="483234">
                <a:moveTo>
                  <a:pt x="314689" y="392011"/>
                </a:moveTo>
                <a:lnTo>
                  <a:pt x="244333" y="392011"/>
                </a:lnTo>
                <a:lnTo>
                  <a:pt x="244333" y="70357"/>
                </a:lnTo>
                <a:lnTo>
                  <a:pt x="314689" y="70357"/>
                </a:lnTo>
                <a:lnTo>
                  <a:pt x="314689" y="392011"/>
                </a:lnTo>
                <a:close/>
              </a:path>
            </a:pathLst>
          </a:custGeom>
          <a:solidFill>
            <a:srgbClr val="000000"/>
          </a:solidFill>
        </p:spPr>
        <p:txBody>
          <a:bodyPr wrap="square" lIns="0" tIns="0" rIns="0" bIns="0" rtlCol="0"/>
          <a:lstStyle/>
          <a:p>
            <a:endParaRPr/>
          </a:p>
        </p:txBody>
      </p:sp>
      <p:sp>
        <p:nvSpPr>
          <p:cNvPr id="26" name="object 35">
            <a:extLst>
              <a:ext uri="{FF2B5EF4-FFF2-40B4-BE49-F238E27FC236}">
                <a16:creationId xmlns:a16="http://schemas.microsoft.com/office/drawing/2014/main" id="{46981FA6-CD34-45DB-8AF1-4749F6011FE6}"/>
              </a:ext>
            </a:extLst>
          </p:cNvPr>
          <p:cNvSpPr/>
          <p:nvPr/>
        </p:nvSpPr>
        <p:spPr>
          <a:xfrm>
            <a:off x="16643435" y="1191521"/>
            <a:ext cx="675005" cy="676275"/>
          </a:xfrm>
          <a:custGeom>
            <a:avLst/>
            <a:gdLst/>
            <a:ahLst/>
            <a:cxnLst/>
            <a:rect l="l" t="t" r="r" b="b"/>
            <a:pathLst>
              <a:path w="675004" h="676275">
                <a:moveTo>
                  <a:pt x="49448" y="570239"/>
                </a:moveTo>
                <a:lnTo>
                  <a:pt x="0" y="520139"/>
                </a:lnTo>
                <a:lnTo>
                  <a:pt x="172287" y="347643"/>
                </a:lnTo>
                <a:lnTo>
                  <a:pt x="137070" y="216115"/>
                </a:lnTo>
                <a:lnTo>
                  <a:pt x="135473" y="210070"/>
                </a:lnTo>
                <a:lnTo>
                  <a:pt x="135485" y="204029"/>
                </a:lnTo>
                <a:lnTo>
                  <a:pt x="138726" y="191954"/>
                </a:lnTo>
                <a:lnTo>
                  <a:pt x="321975" y="6274"/>
                </a:lnTo>
                <a:lnTo>
                  <a:pt x="345294" y="0"/>
                </a:lnTo>
                <a:lnTo>
                  <a:pt x="511110" y="44437"/>
                </a:lnTo>
                <a:lnTo>
                  <a:pt x="516368" y="47471"/>
                </a:lnTo>
                <a:lnTo>
                  <a:pt x="525258" y="56364"/>
                </a:lnTo>
                <a:lnTo>
                  <a:pt x="528294" y="61626"/>
                </a:lnTo>
                <a:lnTo>
                  <a:pt x="531544" y="73780"/>
                </a:lnTo>
                <a:lnTo>
                  <a:pt x="531543" y="75116"/>
                </a:lnTo>
                <a:lnTo>
                  <a:pt x="352725" y="75116"/>
                </a:lnTo>
                <a:lnTo>
                  <a:pt x="209996" y="218017"/>
                </a:lnTo>
                <a:lnTo>
                  <a:pt x="245214" y="349545"/>
                </a:lnTo>
                <a:lnTo>
                  <a:pt x="246800" y="355593"/>
                </a:lnTo>
                <a:lnTo>
                  <a:pt x="246780" y="361636"/>
                </a:lnTo>
                <a:lnTo>
                  <a:pt x="243524" y="373710"/>
                </a:lnTo>
                <a:lnTo>
                  <a:pt x="240504" y="378942"/>
                </a:lnTo>
                <a:lnTo>
                  <a:pt x="49448" y="570239"/>
                </a:lnTo>
                <a:close/>
              </a:path>
              <a:path w="675004" h="676275">
                <a:moveTo>
                  <a:pt x="444353" y="372793"/>
                </a:moveTo>
                <a:lnTo>
                  <a:pt x="435031" y="372793"/>
                </a:lnTo>
                <a:lnTo>
                  <a:pt x="430548" y="371900"/>
                </a:lnTo>
                <a:lnTo>
                  <a:pt x="309565" y="257081"/>
                </a:lnTo>
                <a:lnTo>
                  <a:pt x="302564" y="240166"/>
                </a:lnTo>
                <a:lnTo>
                  <a:pt x="302564" y="230833"/>
                </a:lnTo>
                <a:lnTo>
                  <a:pt x="303456" y="226344"/>
                </a:lnTo>
                <a:lnTo>
                  <a:pt x="307025" y="217722"/>
                </a:lnTo>
                <a:lnTo>
                  <a:pt x="309565" y="213917"/>
                </a:lnTo>
                <a:lnTo>
                  <a:pt x="428016" y="95325"/>
                </a:lnTo>
                <a:lnTo>
                  <a:pt x="352725" y="75116"/>
                </a:lnTo>
                <a:lnTo>
                  <a:pt x="531543" y="75116"/>
                </a:lnTo>
                <a:lnTo>
                  <a:pt x="531541" y="79857"/>
                </a:lnTo>
                <a:lnTo>
                  <a:pt x="528279" y="92008"/>
                </a:lnTo>
                <a:lnTo>
                  <a:pt x="525239" y="97267"/>
                </a:lnTo>
                <a:lnTo>
                  <a:pt x="387436" y="235225"/>
                </a:lnTo>
                <a:lnTo>
                  <a:pt x="439713" y="287565"/>
                </a:lnTo>
                <a:lnTo>
                  <a:pt x="539371" y="287565"/>
                </a:lnTo>
                <a:lnTo>
                  <a:pt x="461248" y="365784"/>
                </a:lnTo>
                <a:lnTo>
                  <a:pt x="457448" y="368327"/>
                </a:lnTo>
                <a:lnTo>
                  <a:pt x="448836" y="371900"/>
                </a:lnTo>
                <a:lnTo>
                  <a:pt x="444353" y="372793"/>
                </a:lnTo>
                <a:close/>
              </a:path>
              <a:path w="675004" h="676275">
                <a:moveTo>
                  <a:pt x="539371" y="287565"/>
                </a:moveTo>
                <a:lnTo>
                  <a:pt x="439713" y="287565"/>
                </a:lnTo>
                <a:lnTo>
                  <a:pt x="575250" y="151868"/>
                </a:lnTo>
                <a:lnTo>
                  <a:pt x="594840" y="143752"/>
                </a:lnTo>
                <a:lnTo>
                  <a:pt x="601009" y="143752"/>
                </a:lnTo>
                <a:lnTo>
                  <a:pt x="652587" y="247189"/>
                </a:lnTo>
                <a:lnTo>
                  <a:pt x="579697" y="247189"/>
                </a:lnTo>
                <a:lnTo>
                  <a:pt x="539371" y="287565"/>
                </a:lnTo>
                <a:close/>
              </a:path>
              <a:path w="675004" h="676275">
                <a:moveTo>
                  <a:pt x="556557" y="465473"/>
                </a:moveTo>
                <a:lnTo>
                  <a:pt x="457153" y="465473"/>
                </a:lnTo>
                <a:lnTo>
                  <a:pt x="599882" y="322572"/>
                </a:lnTo>
                <a:lnTo>
                  <a:pt x="579697" y="247189"/>
                </a:lnTo>
                <a:lnTo>
                  <a:pt x="652587" y="247189"/>
                </a:lnTo>
                <a:lnTo>
                  <a:pt x="673062" y="323713"/>
                </a:lnTo>
                <a:lnTo>
                  <a:pt x="674738" y="329837"/>
                </a:lnTo>
                <a:lnTo>
                  <a:pt x="674756" y="335966"/>
                </a:lnTo>
                <a:lnTo>
                  <a:pt x="671478" y="348233"/>
                </a:lnTo>
                <a:lnTo>
                  <a:pt x="668405" y="353534"/>
                </a:lnTo>
                <a:lnTo>
                  <a:pt x="556557" y="465473"/>
                </a:lnTo>
                <a:close/>
              </a:path>
              <a:path w="675004" h="676275">
                <a:moveTo>
                  <a:pt x="155059" y="675936"/>
                </a:moveTo>
                <a:lnTo>
                  <a:pt x="105357" y="626174"/>
                </a:lnTo>
                <a:lnTo>
                  <a:pt x="296427" y="434894"/>
                </a:lnTo>
                <a:lnTo>
                  <a:pt x="319747" y="428619"/>
                </a:lnTo>
                <a:lnTo>
                  <a:pt x="457153" y="465473"/>
                </a:lnTo>
                <a:lnTo>
                  <a:pt x="556557" y="465473"/>
                </a:lnTo>
                <a:lnTo>
                  <a:pt x="518637" y="503439"/>
                </a:lnTo>
                <a:lnTo>
                  <a:pt x="327347" y="503439"/>
                </a:lnTo>
                <a:lnTo>
                  <a:pt x="155059" y="675936"/>
                </a:lnTo>
                <a:close/>
              </a:path>
              <a:path w="675004" h="676275">
                <a:moveTo>
                  <a:pt x="464753" y="540293"/>
                </a:moveTo>
                <a:lnTo>
                  <a:pt x="327347" y="503439"/>
                </a:lnTo>
                <a:lnTo>
                  <a:pt x="518637" y="503439"/>
                </a:lnTo>
                <a:lnTo>
                  <a:pt x="488072" y="534019"/>
                </a:lnTo>
                <a:lnTo>
                  <a:pt x="482845" y="537035"/>
                </a:lnTo>
                <a:lnTo>
                  <a:pt x="470786" y="540279"/>
                </a:lnTo>
                <a:lnTo>
                  <a:pt x="464753" y="540293"/>
                </a:lnTo>
                <a:close/>
              </a:path>
            </a:pathLst>
          </a:custGeom>
          <a:solidFill>
            <a:srgbClr val="000000"/>
          </a:solidFill>
        </p:spPr>
        <p:txBody>
          <a:bodyPr wrap="square" lIns="0" tIns="0" rIns="0" bIns="0" rtlCol="0"/>
          <a:lstStyle/>
          <a:p>
            <a:endParaRPr/>
          </a:p>
        </p:txBody>
      </p:sp>
      <p:sp>
        <p:nvSpPr>
          <p:cNvPr id="27" name="object 36">
            <a:extLst>
              <a:ext uri="{FF2B5EF4-FFF2-40B4-BE49-F238E27FC236}">
                <a16:creationId xmlns:a16="http://schemas.microsoft.com/office/drawing/2014/main" id="{197D63A0-931A-47A2-85C0-BE1E42F6F230}"/>
              </a:ext>
            </a:extLst>
          </p:cNvPr>
          <p:cNvSpPr/>
          <p:nvPr/>
        </p:nvSpPr>
        <p:spPr>
          <a:xfrm>
            <a:off x="16018224" y="1817483"/>
            <a:ext cx="675005" cy="676275"/>
          </a:xfrm>
          <a:custGeom>
            <a:avLst/>
            <a:gdLst/>
            <a:ahLst/>
            <a:cxnLst/>
            <a:rect l="l" t="t" r="r" b="b"/>
            <a:pathLst>
              <a:path w="675004" h="676275">
                <a:moveTo>
                  <a:pt x="446621" y="172496"/>
                </a:moveTo>
                <a:lnTo>
                  <a:pt x="347227" y="172496"/>
                </a:lnTo>
                <a:lnTo>
                  <a:pt x="519515" y="0"/>
                </a:lnTo>
                <a:lnTo>
                  <a:pt x="569217" y="49761"/>
                </a:lnTo>
                <a:lnTo>
                  <a:pt x="446621" y="172496"/>
                </a:lnTo>
                <a:close/>
              </a:path>
              <a:path w="675004" h="676275">
                <a:moveTo>
                  <a:pt x="421111" y="600734"/>
                </a:moveTo>
                <a:lnTo>
                  <a:pt x="321680" y="600734"/>
                </a:lnTo>
                <a:lnTo>
                  <a:pt x="464409" y="457833"/>
                </a:lnTo>
                <a:lnTo>
                  <a:pt x="429191" y="326305"/>
                </a:lnTo>
                <a:lnTo>
                  <a:pt x="427604" y="320257"/>
                </a:lnTo>
                <a:lnTo>
                  <a:pt x="427625" y="314215"/>
                </a:lnTo>
                <a:lnTo>
                  <a:pt x="430881" y="302140"/>
                </a:lnTo>
                <a:lnTo>
                  <a:pt x="433901" y="296909"/>
                </a:lnTo>
                <a:lnTo>
                  <a:pt x="624957" y="105611"/>
                </a:lnTo>
                <a:lnTo>
                  <a:pt x="674659" y="155373"/>
                </a:lnTo>
                <a:lnTo>
                  <a:pt x="502371" y="327869"/>
                </a:lnTo>
                <a:lnTo>
                  <a:pt x="538932" y="465696"/>
                </a:lnTo>
                <a:lnTo>
                  <a:pt x="538920" y="471737"/>
                </a:lnTo>
                <a:lnTo>
                  <a:pt x="535679" y="483813"/>
                </a:lnTo>
                <a:lnTo>
                  <a:pt x="532664" y="489046"/>
                </a:lnTo>
                <a:lnTo>
                  <a:pt x="421111" y="600734"/>
                </a:lnTo>
                <a:close/>
              </a:path>
              <a:path w="675004" h="676275">
                <a:moveTo>
                  <a:pt x="79818" y="531719"/>
                </a:moveTo>
                <a:lnTo>
                  <a:pt x="44742" y="511461"/>
                </a:lnTo>
                <a:lnTo>
                  <a:pt x="1596" y="351757"/>
                </a:lnTo>
                <a:lnTo>
                  <a:pt x="0" y="345712"/>
                </a:lnTo>
                <a:lnTo>
                  <a:pt x="12" y="339671"/>
                </a:lnTo>
                <a:lnTo>
                  <a:pt x="186502" y="141916"/>
                </a:lnTo>
                <a:lnTo>
                  <a:pt x="209821" y="135642"/>
                </a:lnTo>
                <a:lnTo>
                  <a:pt x="347227" y="172496"/>
                </a:lnTo>
                <a:lnTo>
                  <a:pt x="446621" y="172496"/>
                </a:lnTo>
                <a:lnTo>
                  <a:pt x="408698" y="210462"/>
                </a:lnTo>
                <a:lnTo>
                  <a:pt x="217421" y="210462"/>
                </a:lnTo>
                <a:lnTo>
                  <a:pt x="74692" y="353363"/>
                </a:lnTo>
                <a:lnTo>
                  <a:pt x="94708" y="428661"/>
                </a:lnTo>
                <a:lnTo>
                  <a:pt x="194267" y="428661"/>
                </a:lnTo>
                <a:lnTo>
                  <a:pt x="99408" y="523603"/>
                </a:lnTo>
                <a:lnTo>
                  <a:pt x="96980" y="525465"/>
                </a:lnTo>
                <a:lnTo>
                  <a:pt x="91636" y="528551"/>
                </a:lnTo>
                <a:lnTo>
                  <a:pt x="88810" y="529722"/>
                </a:lnTo>
                <a:lnTo>
                  <a:pt x="82850" y="531319"/>
                </a:lnTo>
                <a:lnTo>
                  <a:pt x="79818" y="531719"/>
                </a:lnTo>
                <a:close/>
              </a:path>
              <a:path w="675004" h="676275">
                <a:moveTo>
                  <a:pt x="354827" y="247321"/>
                </a:moveTo>
                <a:lnTo>
                  <a:pt x="217421" y="210462"/>
                </a:lnTo>
                <a:lnTo>
                  <a:pt x="408698" y="210462"/>
                </a:lnTo>
                <a:lnTo>
                  <a:pt x="378149" y="241046"/>
                </a:lnTo>
                <a:lnTo>
                  <a:pt x="372922" y="244063"/>
                </a:lnTo>
                <a:lnTo>
                  <a:pt x="360861" y="247309"/>
                </a:lnTo>
                <a:lnTo>
                  <a:pt x="354827" y="247321"/>
                </a:lnTo>
                <a:close/>
              </a:path>
              <a:path w="675004" h="676275">
                <a:moveTo>
                  <a:pt x="194267" y="428661"/>
                </a:moveTo>
                <a:lnTo>
                  <a:pt x="94708" y="428661"/>
                </a:lnTo>
                <a:lnTo>
                  <a:pt x="213156" y="310067"/>
                </a:lnTo>
                <a:lnTo>
                  <a:pt x="216957" y="307523"/>
                </a:lnTo>
                <a:lnTo>
                  <a:pt x="225569" y="303950"/>
                </a:lnTo>
                <a:lnTo>
                  <a:pt x="230052" y="303057"/>
                </a:lnTo>
                <a:lnTo>
                  <a:pt x="239373" y="303057"/>
                </a:lnTo>
                <a:lnTo>
                  <a:pt x="243857" y="303950"/>
                </a:lnTo>
                <a:lnTo>
                  <a:pt x="252469" y="307523"/>
                </a:lnTo>
                <a:lnTo>
                  <a:pt x="256269" y="310067"/>
                </a:lnTo>
                <a:lnTo>
                  <a:pt x="334309" y="388201"/>
                </a:lnTo>
                <a:lnTo>
                  <a:pt x="234692" y="388201"/>
                </a:lnTo>
                <a:lnTo>
                  <a:pt x="194267" y="428661"/>
                </a:lnTo>
                <a:close/>
              </a:path>
              <a:path w="675004" h="676275">
                <a:moveTo>
                  <a:pt x="329110" y="675771"/>
                </a:moveTo>
                <a:lnTo>
                  <a:pt x="163295" y="631329"/>
                </a:lnTo>
                <a:lnTo>
                  <a:pt x="142861" y="601986"/>
                </a:lnTo>
                <a:lnTo>
                  <a:pt x="142864" y="595909"/>
                </a:lnTo>
                <a:lnTo>
                  <a:pt x="146126" y="583758"/>
                </a:lnTo>
                <a:lnTo>
                  <a:pt x="149166" y="578499"/>
                </a:lnTo>
                <a:lnTo>
                  <a:pt x="286969" y="440542"/>
                </a:lnTo>
                <a:lnTo>
                  <a:pt x="234692" y="388201"/>
                </a:lnTo>
                <a:lnTo>
                  <a:pt x="334309" y="388201"/>
                </a:lnTo>
                <a:lnTo>
                  <a:pt x="364840" y="418769"/>
                </a:lnTo>
                <a:lnTo>
                  <a:pt x="367380" y="422574"/>
                </a:lnTo>
                <a:lnTo>
                  <a:pt x="370949" y="431196"/>
                </a:lnTo>
                <a:lnTo>
                  <a:pt x="371841" y="435684"/>
                </a:lnTo>
                <a:lnTo>
                  <a:pt x="371841" y="445018"/>
                </a:lnTo>
                <a:lnTo>
                  <a:pt x="370949" y="449507"/>
                </a:lnTo>
                <a:lnTo>
                  <a:pt x="367380" y="458129"/>
                </a:lnTo>
                <a:lnTo>
                  <a:pt x="364840" y="461933"/>
                </a:lnTo>
                <a:lnTo>
                  <a:pt x="246389" y="580525"/>
                </a:lnTo>
                <a:lnTo>
                  <a:pt x="321680" y="600734"/>
                </a:lnTo>
                <a:lnTo>
                  <a:pt x="421111" y="600734"/>
                </a:lnTo>
                <a:lnTo>
                  <a:pt x="352432" y="669496"/>
                </a:lnTo>
                <a:lnTo>
                  <a:pt x="347205" y="672513"/>
                </a:lnTo>
                <a:lnTo>
                  <a:pt x="335144" y="675759"/>
                </a:lnTo>
                <a:lnTo>
                  <a:pt x="329110" y="675771"/>
                </a:lnTo>
                <a:close/>
              </a:path>
            </a:pathLst>
          </a:custGeom>
          <a:solidFill>
            <a:srgbClr val="000000"/>
          </a:solidFill>
        </p:spPr>
        <p:txBody>
          <a:bodyPr wrap="square" lIns="0" tIns="0" rIns="0" bIns="0" rtlCol="0"/>
          <a:lstStyle/>
          <a:p>
            <a:endParaRPr/>
          </a:p>
        </p:txBody>
      </p:sp>
      <p:sp>
        <p:nvSpPr>
          <p:cNvPr id="28" name="object 37">
            <a:extLst>
              <a:ext uri="{FF2B5EF4-FFF2-40B4-BE49-F238E27FC236}">
                <a16:creationId xmlns:a16="http://schemas.microsoft.com/office/drawing/2014/main" id="{058CEC29-93EC-4ADD-BC8D-C8EF7ADAE54E}"/>
              </a:ext>
            </a:extLst>
          </p:cNvPr>
          <p:cNvSpPr/>
          <p:nvPr/>
        </p:nvSpPr>
        <p:spPr>
          <a:xfrm>
            <a:off x="16018183" y="1191770"/>
            <a:ext cx="1299845" cy="1301115"/>
          </a:xfrm>
          <a:custGeom>
            <a:avLst/>
            <a:gdLst/>
            <a:ahLst/>
            <a:cxnLst/>
            <a:rect l="l" t="t" r="r" b="b"/>
            <a:pathLst>
              <a:path w="1299845" h="1301115">
                <a:moveTo>
                  <a:pt x="334018" y="287570"/>
                </a:moveTo>
                <a:lnTo>
                  <a:pt x="234945" y="287570"/>
                </a:lnTo>
                <a:lnTo>
                  <a:pt x="287222" y="235229"/>
                </a:lnTo>
                <a:lnTo>
                  <a:pt x="149419" y="97271"/>
                </a:lnTo>
                <a:lnTo>
                  <a:pt x="146378" y="92012"/>
                </a:lnTo>
                <a:lnTo>
                  <a:pt x="143116" y="79861"/>
                </a:lnTo>
                <a:lnTo>
                  <a:pt x="143114" y="73785"/>
                </a:lnTo>
                <a:lnTo>
                  <a:pt x="146364" y="61631"/>
                </a:lnTo>
                <a:lnTo>
                  <a:pt x="149399" y="56369"/>
                </a:lnTo>
                <a:lnTo>
                  <a:pt x="158289" y="47476"/>
                </a:lnTo>
                <a:lnTo>
                  <a:pt x="163548" y="44441"/>
                </a:lnTo>
                <a:lnTo>
                  <a:pt x="329363" y="0"/>
                </a:lnTo>
                <a:lnTo>
                  <a:pt x="335397" y="11"/>
                </a:lnTo>
                <a:lnTo>
                  <a:pt x="347458" y="3257"/>
                </a:lnTo>
                <a:lnTo>
                  <a:pt x="352685" y="6275"/>
                </a:lnTo>
                <a:lnTo>
                  <a:pt x="421067" y="74740"/>
                </a:lnTo>
                <a:lnTo>
                  <a:pt x="321722" y="74740"/>
                </a:lnTo>
                <a:lnTo>
                  <a:pt x="246430" y="94949"/>
                </a:lnTo>
                <a:lnTo>
                  <a:pt x="364881" y="213541"/>
                </a:lnTo>
                <a:lnTo>
                  <a:pt x="367422" y="217346"/>
                </a:lnTo>
                <a:lnTo>
                  <a:pt x="370991" y="225968"/>
                </a:lnTo>
                <a:lnTo>
                  <a:pt x="371883" y="230457"/>
                </a:lnTo>
                <a:lnTo>
                  <a:pt x="371883" y="239790"/>
                </a:lnTo>
                <a:lnTo>
                  <a:pt x="370991" y="244279"/>
                </a:lnTo>
                <a:lnTo>
                  <a:pt x="367422" y="252901"/>
                </a:lnTo>
                <a:lnTo>
                  <a:pt x="364881" y="256705"/>
                </a:lnTo>
                <a:lnTo>
                  <a:pt x="334018" y="287570"/>
                </a:lnTo>
                <a:close/>
              </a:path>
              <a:path w="1299845" h="1301115">
                <a:moveTo>
                  <a:pt x="945000" y="873076"/>
                </a:moveTo>
                <a:lnTo>
                  <a:pt x="433942" y="378565"/>
                </a:lnTo>
                <a:lnTo>
                  <a:pt x="427646" y="355217"/>
                </a:lnTo>
                <a:lnTo>
                  <a:pt x="429640" y="347648"/>
                </a:lnTo>
                <a:lnTo>
                  <a:pt x="464450" y="217641"/>
                </a:lnTo>
                <a:lnTo>
                  <a:pt x="321722" y="74740"/>
                </a:lnTo>
                <a:lnTo>
                  <a:pt x="421067" y="74740"/>
                </a:lnTo>
                <a:lnTo>
                  <a:pt x="532917" y="186725"/>
                </a:lnTo>
                <a:lnTo>
                  <a:pt x="535931" y="191958"/>
                </a:lnTo>
                <a:lnTo>
                  <a:pt x="539173" y="204034"/>
                </a:lnTo>
                <a:lnTo>
                  <a:pt x="539185" y="210075"/>
                </a:lnTo>
                <a:lnTo>
                  <a:pt x="537181" y="217641"/>
                </a:lnTo>
                <a:lnTo>
                  <a:pt x="502371" y="347648"/>
                </a:lnTo>
                <a:lnTo>
                  <a:pt x="952472" y="798294"/>
                </a:lnTo>
                <a:lnTo>
                  <a:pt x="1143760" y="798294"/>
                </a:lnTo>
                <a:lnTo>
                  <a:pt x="1181634" y="836217"/>
                </a:lnTo>
                <a:lnTo>
                  <a:pt x="1082406" y="836217"/>
                </a:lnTo>
                <a:lnTo>
                  <a:pt x="945000" y="873076"/>
                </a:lnTo>
                <a:close/>
              </a:path>
              <a:path w="1299845" h="1301115">
                <a:moveTo>
                  <a:pt x="209821" y="539833"/>
                </a:moveTo>
                <a:lnTo>
                  <a:pt x="6267" y="353112"/>
                </a:lnTo>
                <a:lnTo>
                  <a:pt x="0" y="329762"/>
                </a:lnTo>
                <a:lnTo>
                  <a:pt x="1596" y="323718"/>
                </a:lnTo>
                <a:lnTo>
                  <a:pt x="43569" y="166842"/>
                </a:lnTo>
                <a:lnTo>
                  <a:pt x="73648" y="143756"/>
                </a:lnTo>
                <a:lnTo>
                  <a:pt x="79820" y="143756"/>
                </a:lnTo>
                <a:lnTo>
                  <a:pt x="194110" y="246686"/>
                </a:lnTo>
                <a:lnTo>
                  <a:pt x="94749" y="246686"/>
                </a:lnTo>
                <a:lnTo>
                  <a:pt x="74734" y="322069"/>
                </a:lnTo>
                <a:lnTo>
                  <a:pt x="217462" y="464970"/>
                </a:lnTo>
                <a:lnTo>
                  <a:pt x="408735" y="464970"/>
                </a:lnTo>
                <a:lnTo>
                  <a:pt x="446694" y="502979"/>
                </a:lnTo>
                <a:lnTo>
                  <a:pt x="347227" y="502979"/>
                </a:lnTo>
                <a:lnTo>
                  <a:pt x="209821" y="539833"/>
                </a:lnTo>
                <a:close/>
              </a:path>
              <a:path w="1299845" h="1301115">
                <a:moveTo>
                  <a:pt x="239415" y="372291"/>
                </a:moveTo>
                <a:lnTo>
                  <a:pt x="230093" y="372291"/>
                </a:lnTo>
                <a:lnTo>
                  <a:pt x="225610" y="371397"/>
                </a:lnTo>
                <a:lnTo>
                  <a:pt x="216998" y="367824"/>
                </a:lnTo>
                <a:lnTo>
                  <a:pt x="213198" y="365281"/>
                </a:lnTo>
                <a:lnTo>
                  <a:pt x="94749" y="246686"/>
                </a:lnTo>
                <a:lnTo>
                  <a:pt x="194110" y="246686"/>
                </a:lnTo>
                <a:lnTo>
                  <a:pt x="234945" y="287570"/>
                </a:lnTo>
                <a:lnTo>
                  <a:pt x="334018" y="287570"/>
                </a:lnTo>
                <a:lnTo>
                  <a:pt x="256311" y="365281"/>
                </a:lnTo>
                <a:lnTo>
                  <a:pt x="252510" y="367824"/>
                </a:lnTo>
                <a:lnTo>
                  <a:pt x="243899" y="371397"/>
                </a:lnTo>
                <a:lnTo>
                  <a:pt x="239415" y="372291"/>
                </a:lnTo>
                <a:close/>
              </a:path>
              <a:path w="1299845" h="1301115">
                <a:moveTo>
                  <a:pt x="408735" y="464970"/>
                </a:moveTo>
                <a:lnTo>
                  <a:pt x="217462" y="464970"/>
                </a:lnTo>
                <a:lnTo>
                  <a:pt x="354869" y="428111"/>
                </a:lnTo>
                <a:lnTo>
                  <a:pt x="360902" y="428123"/>
                </a:lnTo>
                <a:lnTo>
                  <a:pt x="372963" y="431369"/>
                </a:lnTo>
                <a:lnTo>
                  <a:pt x="378190" y="434387"/>
                </a:lnTo>
                <a:lnTo>
                  <a:pt x="408735" y="464970"/>
                </a:lnTo>
                <a:close/>
              </a:path>
              <a:path w="1299845" h="1301115">
                <a:moveTo>
                  <a:pt x="970539" y="1301045"/>
                </a:moveTo>
                <a:lnTo>
                  <a:pt x="766782" y="1114674"/>
                </a:lnTo>
                <a:lnTo>
                  <a:pt x="760514" y="1091324"/>
                </a:lnTo>
                <a:lnTo>
                  <a:pt x="762541" y="1083674"/>
                </a:lnTo>
                <a:lnTo>
                  <a:pt x="797329" y="953752"/>
                </a:lnTo>
                <a:lnTo>
                  <a:pt x="347227" y="502979"/>
                </a:lnTo>
                <a:lnTo>
                  <a:pt x="446694" y="502979"/>
                </a:lnTo>
                <a:lnTo>
                  <a:pt x="865757" y="922580"/>
                </a:lnTo>
                <a:lnTo>
                  <a:pt x="868777" y="927812"/>
                </a:lnTo>
                <a:lnTo>
                  <a:pt x="872033" y="939886"/>
                </a:lnTo>
                <a:lnTo>
                  <a:pt x="872054" y="945928"/>
                </a:lnTo>
                <a:lnTo>
                  <a:pt x="869992" y="953752"/>
                </a:lnTo>
                <a:lnTo>
                  <a:pt x="835249" y="1083674"/>
                </a:lnTo>
                <a:lnTo>
                  <a:pt x="977978" y="1226575"/>
                </a:lnTo>
                <a:lnTo>
                  <a:pt x="1156754" y="1226575"/>
                </a:lnTo>
                <a:lnTo>
                  <a:pt x="1156755" y="1227699"/>
                </a:lnTo>
                <a:lnTo>
                  <a:pt x="973566" y="1300664"/>
                </a:lnTo>
                <a:lnTo>
                  <a:pt x="970539" y="1301045"/>
                </a:lnTo>
                <a:close/>
              </a:path>
              <a:path w="1299845" h="1301115">
                <a:moveTo>
                  <a:pt x="1143760" y="798294"/>
                </a:moveTo>
                <a:lnTo>
                  <a:pt x="952472" y="798294"/>
                </a:lnTo>
                <a:lnTo>
                  <a:pt x="1089879" y="761440"/>
                </a:lnTo>
                <a:lnTo>
                  <a:pt x="1095912" y="761454"/>
                </a:lnTo>
                <a:lnTo>
                  <a:pt x="1107971" y="764699"/>
                </a:lnTo>
                <a:lnTo>
                  <a:pt x="1113198" y="767714"/>
                </a:lnTo>
                <a:lnTo>
                  <a:pt x="1143760" y="798294"/>
                </a:lnTo>
                <a:close/>
              </a:path>
              <a:path w="1299845" h="1301115">
                <a:moveTo>
                  <a:pt x="1277516" y="1054501"/>
                </a:moveTo>
                <a:lnTo>
                  <a:pt x="1204950" y="1054501"/>
                </a:lnTo>
                <a:lnTo>
                  <a:pt x="1225135" y="979119"/>
                </a:lnTo>
                <a:lnTo>
                  <a:pt x="1082406" y="836217"/>
                </a:lnTo>
                <a:lnTo>
                  <a:pt x="1181634" y="836217"/>
                </a:lnTo>
                <a:lnTo>
                  <a:pt x="1293432" y="948160"/>
                </a:lnTo>
                <a:lnTo>
                  <a:pt x="1296446" y="953394"/>
                </a:lnTo>
                <a:lnTo>
                  <a:pt x="1299688" y="965469"/>
                </a:lnTo>
                <a:lnTo>
                  <a:pt x="1299700" y="971510"/>
                </a:lnTo>
                <a:lnTo>
                  <a:pt x="1298103" y="977555"/>
                </a:lnTo>
                <a:lnTo>
                  <a:pt x="1277516" y="1054501"/>
                </a:lnTo>
                <a:close/>
              </a:path>
              <a:path w="1299845" h="1301115">
                <a:moveTo>
                  <a:pt x="1156754" y="1226575"/>
                </a:moveTo>
                <a:lnTo>
                  <a:pt x="977978" y="1226575"/>
                </a:lnTo>
                <a:lnTo>
                  <a:pt x="1053269" y="1206366"/>
                </a:lnTo>
                <a:lnTo>
                  <a:pt x="934818" y="1087774"/>
                </a:lnTo>
                <a:lnTo>
                  <a:pt x="932278" y="1083969"/>
                </a:lnTo>
                <a:lnTo>
                  <a:pt x="928709" y="1075347"/>
                </a:lnTo>
                <a:lnTo>
                  <a:pt x="927817" y="1070858"/>
                </a:lnTo>
                <a:lnTo>
                  <a:pt x="927817" y="1061525"/>
                </a:lnTo>
                <a:lnTo>
                  <a:pt x="1043389" y="935907"/>
                </a:lnTo>
                <a:lnTo>
                  <a:pt x="1060284" y="928897"/>
                </a:lnTo>
                <a:lnTo>
                  <a:pt x="1069606" y="928897"/>
                </a:lnTo>
                <a:lnTo>
                  <a:pt x="1074090" y="929790"/>
                </a:lnTo>
                <a:lnTo>
                  <a:pt x="1082701" y="933363"/>
                </a:lnTo>
                <a:lnTo>
                  <a:pt x="1086501" y="935907"/>
                </a:lnTo>
                <a:lnTo>
                  <a:pt x="1164413" y="1013914"/>
                </a:lnTo>
                <a:lnTo>
                  <a:pt x="1064924" y="1013914"/>
                </a:lnTo>
                <a:lnTo>
                  <a:pt x="1012647" y="1066255"/>
                </a:lnTo>
                <a:lnTo>
                  <a:pt x="1150450" y="1204213"/>
                </a:lnTo>
                <a:lnTo>
                  <a:pt x="1153490" y="1209472"/>
                </a:lnTo>
                <a:lnTo>
                  <a:pt x="1156752" y="1221623"/>
                </a:lnTo>
                <a:lnTo>
                  <a:pt x="1156754" y="1226575"/>
                </a:lnTo>
                <a:close/>
              </a:path>
              <a:path w="1299845" h="1301115">
                <a:moveTo>
                  <a:pt x="1222966" y="1157516"/>
                </a:moveTo>
                <a:lnTo>
                  <a:pt x="1064924" y="1013914"/>
                </a:lnTo>
                <a:lnTo>
                  <a:pt x="1164413" y="1013914"/>
                </a:lnTo>
                <a:lnTo>
                  <a:pt x="1204950" y="1054501"/>
                </a:lnTo>
                <a:lnTo>
                  <a:pt x="1277516" y="1054501"/>
                </a:lnTo>
                <a:lnTo>
                  <a:pt x="1256130" y="1134431"/>
                </a:lnTo>
                <a:lnTo>
                  <a:pt x="1226051" y="1157516"/>
                </a:lnTo>
                <a:lnTo>
                  <a:pt x="1222966" y="1157516"/>
                </a:lnTo>
                <a:close/>
              </a:path>
            </a:pathLst>
          </a:custGeom>
          <a:solidFill>
            <a:srgbClr val="000000"/>
          </a:solidFill>
        </p:spPr>
        <p:txBody>
          <a:bodyPr wrap="square" lIns="0" tIns="0" rIns="0" bIns="0" rtlCol="0"/>
          <a:lstStyle/>
          <a:p>
            <a:endParaRPr/>
          </a:p>
        </p:txBody>
      </p:sp>
      <p:sp>
        <p:nvSpPr>
          <p:cNvPr id="29" name="object 49">
            <a:extLst>
              <a:ext uri="{FF2B5EF4-FFF2-40B4-BE49-F238E27FC236}">
                <a16:creationId xmlns:a16="http://schemas.microsoft.com/office/drawing/2014/main" id="{D79217CB-F380-475B-B822-58193FB7BDE7}"/>
              </a:ext>
            </a:extLst>
          </p:cNvPr>
          <p:cNvSpPr txBox="1"/>
          <p:nvPr/>
        </p:nvSpPr>
        <p:spPr>
          <a:xfrm>
            <a:off x="15786063" y="3174313"/>
            <a:ext cx="1793239" cy="863600"/>
          </a:xfrm>
          <a:prstGeom prst="rect">
            <a:avLst/>
          </a:prstGeom>
        </p:spPr>
        <p:txBody>
          <a:bodyPr vert="horz" wrap="square" lIns="0" tIns="12700" rIns="0" bIns="0" rtlCol="0">
            <a:spAutoFit/>
          </a:bodyPr>
          <a:lstStyle/>
          <a:p>
            <a:pPr marL="12700" marR="5080" indent="262255">
              <a:lnSpc>
                <a:spcPct val="114599"/>
              </a:lnSpc>
              <a:spcBef>
                <a:spcPts val="100"/>
              </a:spcBef>
            </a:pPr>
            <a:r>
              <a:rPr sz="2400" spc="155" dirty="0">
                <a:solidFill>
                  <a:srgbClr val="242424"/>
                </a:solidFill>
                <a:latin typeface="Arial"/>
                <a:cs typeface="Arial"/>
              </a:rPr>
              <a:t>Building  </a:t>
            </a:r>
            <a:r>
              <a:rPr sz="2400" spc="-35" dirty="0">
                <a:solidFill>
                  <a:srgbClr val="242424"/>
                </a:solidFill>
                <a:latin typeface="Arial"/>
                <a:cs typeface="Arial"/>
              </a:rPr>
              <a:t>I</a:t>
            </a:r>
            <a:r>
              <a:rPr sz="2400" spc="220" dirty="0">
                <a:solidFill>
                  <a:srgbClr val="242424"/>
                </a:solidFill>
                <a:latin typeface="Arial"/>
                <a:cs typeface="Arial"/>
              </a:rPr>
              <a:t>n</a:t>
            </a:r>
            <a:r>
              <a:rPr sz="2400" spc="80" dirty="0">
                <a:solidFill>
                  <a:srgbClr val="242424"/>
                </a:solidFill>
                <a:latin typeface="Arial"/>
                <a:cs typeface="Arial"/>
              </a:rPr>
              <a:t>s</a:t>
            </a:r>
            <a:r>
              <a:rPr sz="2400" spc="290" dirty="0">
                <a:solidFill>
                  <a:srgbClr val="242424"/>
                </a:solidFill>
                <a:latin typeface="Arial"/>
                <a:cs typeface="Arial"/>
              </a:rPr>
              <a:t>p</a:t>
            </a:r>
            <a:r>
              <a:rPr sz="2400" spc="145" dirty="0">
                <a:solidFill>
                  <a:srgbClr val="242424"/>
                </a:solidFill>
                <a:latin typeface="Arial"/>
                <a:cs typeface="Arial"/>
              </a:rPr>
              <a:t>e</a:t>
            </a:r>
            <a:r>
              <a:rPr sz="2400" spc="240" dirty="0">
                <a:solidFill>
                  <a:srgbClr val="242424"/>
                </a:solidFill>
                <a:latin typeface="Arial"/>
                <a:cs typeface="Arial"/>
              </a:rPr>
              <a:t>c</a:t>
            </a:r>
            <a:r>
              <a:rPr sz="2400" spc="225" dirty="0">
                <a:solidFill>
                  <a:srgbClr val="242424"/>
                </a:solidFill>
                <a:latin typeface="Arial"/>
                <a:cs typeface="Arial"/>
              </a:rPr>
              <a:t>t</a:t>
            </a:r>
            <a:r>
              <a:rPr sz="2400" spc="100" dirty="0">
                <a:solidFill>
                  <a:srgbClr val="242424"/>
                </a:solidFill>
                <a:latin typeface="Arial"/>
                <a:cs typeface="Arial"/>
              </a:rPr>
              <a:t>i</a:t>
            </a:r>
            <a:r>
              <a:rPr sz="2400" spc="195" dirty="0">
                <a:solidFill>
                  <a:srgbClr val="242424"/>
                </a:solidFill>
                <a:latin typeface="Arial"/>
                <a:cs typeface="Arial"/>
              </a:rPr>
              <a:t>o</a:t>
            </a:r>
            <a:r>
              <a:rPr sz="2400" spc="220" dirty="0">
                <a:solidFill>
                  <a:srgbClr val="242424"/>
                </a:solidFill>
                <a:latin typeface="Arial"/>
                <a:cs typeface="Arial"/>
              </a:rPr>
              <a:t>n</a:t>
            </a:r>
            <a:r>
              <a:rPr sz="2400" spc="80" dirty="0">
                <a:solidFill>
                  <a:srgbClr val="242424"/>
                </a:solidFill>
                <a:latin typeface="Arial"/>
                <a:cs typeface="Arial"/>
              </a:rPr>
              <a:t>s</a:t>
            </a:r>
            <a:endParaRPr sz="2400" dirty="0">
              <a:latin typeface="Arial"/>
              <a:cs typeface="Arial"/>
            </a:endParaRPr>
          </a:p>
        </p:txBody>
      </p:sp>
      <p:sp>
        <p:nvSpPr>
          <p:cNvPr id="30" name="object 52">
            <a:extLst>
              <a:ext uri="{FF2B5EF4-FFF2-40B4-BE49-F238E27FC236}">
                <a16:creationId xmlns:a16="http://schemas.microsoft.com/office/drawing/2014/main" id="{402F92ED-CAF2-434F-9FE9-33BBCFEA2873}"/>
              </a:ext>
            </a:extLst>
          </p:cNvPr>
          <p:cNvSpPr txBox="1"/>
          <p:nvPr/>
        </p:nvSpPr>
        <p:spPr>
          <a:xfrm>
            <a:off x="7307809" y="5442370"/>
            <a:ext cx="8458201" cy="2476191"/>
          </a:xfrm>
          <a:prstGeom prst="rect">
            <a:avLst/>
          </a:prstGeom>
          <a:solidFill>
            <a:srgbClr val="FFFF00"/>
          </a:solidFill>
        </p:spPr>
        <p:txBody>
          <a:bodyPr vert="horz" wrap="square" lIns="0" tIns="12700" rIns="0" bIns="0" rtlCol="0">
            <a:spAutoFit/>
          </a:bodyPr>
          <a:lstStyle/>
          <a:p>
            <a:pPr marL="469900" marR="5080" indent="-457200">
              <a:lnSpc>
                <a:spcPct val="114599"/>
              </a:lnSpc>
              <a:spcBef>
                <a:spcPts val="100"/>
              </a:spcBef>
              <a:buFont typeface="+mj-lt"/>
              <a:buAutoNum type="arabicPeriod"/>
              <a:tabLst>
                <a:tab pos="1165860" algn="l"/>
              </a:tabLst>
            </a:pPr>
            <a:r>
              <a:rPr lang="en-US" sz="3500" dirty="0">
                <a:latin typeface="Arial"/>
                <a:cs typeface="Arial"/>
              </a:rPr>
              <a:t>Inspection of schools</a:t>
            </a:r>
          </a:p>
          <a:p>
            <a:pPr marL="469900" marR="5080" indent="-457200">
              <a:lnSpc>
                <a:spcPct val="114599"/>
              </a:lnSpc>
              <a:spcBef>
                <a:spcPts val="100"/>
              </a:spcBef>
              <a:buFont typeface="+mj-lt"/>
              <a:buAutoNum type="arabicPeriod"/>
              <a:tabLst>
                <a:tab pos="1165860" algn="l"/>
              </a:tabLst>
            </a:pPr>
            <a:r>
              <a:rPr lang="en-US" sz="3500" dirty="0">
                <a:latin typeface="Arial"/>
                <a:cs typeface="Arial"/>
              </a:rPr>
              <a:t>Review of construction plans</a:t>
            </a:r>
          </a:p>
          <a:p>
            <a:pPr marL="469900" marR="5080" indent="-457200">
              <a:lnSpc>
                <a:spcPct val="114599"/>
              </a:lnSpc>
              <a:spcBef>
                <a:spcPts val="100"/>
              </a:spcBef>
              <a:buFont typeface="+mj-lt"/>
              <a:buAutoNum type="arabicPeriod"/>
              <a:tabLst>
                <a:tab pos="1165860" algn="l"/>
              </a:tabLst>
            </a:pPr>
            <a:r>
              <a:rPr lang="en-US" sz="3500" dirty="0">
                <a:latin typeface="Arial"/>
                <a:cs typeface="Arial"/>
              </a:rPr>
              <a:t>Investigate complaints</a:t>
            </a:r>
          </a:p>
          <a:p>
            <a:pPr marL="469900" marR="5080" indent="-457200">
              <a:lnSpc>
                <a:spcPct val="114599"/>
              </a:lnSpc>
              <a:spcBef>
                <a:spcPts val="100"/>
              </a:spcBef>
              <a:buFont typeface="+mj-lt"/>
              <a:buAutoNum type="arabicPeriod"/>
              <a:tabLst>
                <a:tab pos="1165860" algn="l"/>
              </a:tabLst>
            </a:pPr>
            <a:r>
              <a:rPr lang="en-US" sz="3500" dirty="0">
                <a:latin typeface="Arial"/>
                <a:cs typeface="Arial"/>
              </a:rPr>
              <a:t>Consultation visits </a:t>
            </a:r>
          </a:p>
        </p:txBody>
      </p:sp>
    </p:spTree>
    <p:extLst>
      <p:ext uri="{BB962C8B-B14F-4D97-AF65-F5344CB8AC3E}">
        <p14:creationId xmlns:p14="http://schemas.microsoft.com/office/powerpoint/2010/main" val="238240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46081" y="800100"/>
            <a:ext cx="14179531" cy="2475037"/>
          </a:xfrm>
          <a:prstGeom prst="rect">
            <a:avLst/>
          </a:prstGeom>
        </p:spPr>
        <p:txBody>
          <a:bodyPr vert="horz" wrap="square" lIns="0" tIns="12700" rIns="0" bIns="0" rtlCol="0">
            <a:spAutoFit/>
          </a:bodyPr>
          <a:lstStyle/>
          <a:p>
            <a:pPr marL="1080000" lvl="2" algn="ctr"/>
            <a:r>
              <a:rPr lang="en-US" sz="4000" b="1" dirty="0">
                <a:solidFill>
                  <a:srgbClr val="002060"/>
                </a:solidFill>
              </a:rPr>
              <a:t>NFPA issued a Tentative Interim Amendment (TIA) for 2018 NFPA 101 Section 15.2.2.4 for Existing Educational occupancies</a:t>
            </a:r>
            <a:br>
              <a:rPr lang="en-US" sz="4000" b="1" dirty="0"/>
            </a:br>
            <a:endParaRPr lang="en-US" sz="4000" b="1"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1143000" y="3366090"/>
            <a:ext cx="15011400" cy="4401205"/>
          </a:xfrm>
          <a:prstGeom prst="rect">
            <a:avLst/>
          </a:prstGeom>
          <a:noFill/>
        </p:spPr>
        <p:txBody>
          <a:bodyPr wrap="square" rtlCol="0">
            <a:spAutoFit/>
          </a:bodyPr>
          <a:lstStyle/>
          <a:p>
            <a:pPr marL="342900" indent="-342900">
              <a:buFont typeface="Wingdings" panose="05000000000000000000" pitchFamily="2" charset="2"/>
              <a:buChar char="Ø"/>
            </a:pPr>
            <a:r>
              <a:rPr lang="en-US" sz="3500" dirty="0">
                <a:solidFill>
                  <a:schemeClr val="tx1"/>
                </a:solidFill>
              </a:rPr>
              <a:t>In response to educational occupancies using dangerous / unapproved methods for door locking.</a:t>
            </a:r>
          </a:p>
          <a:p>
            <a:pPr marL="342900" indent="-342900">
              <a:buFont typeface="Wingdings" panose="05000000000000000000" pitchFamily="2" charset="2"/>
              <a:buChar char="Ø"/>
            </a:pPr>
            <a:endParaRPr lang="en-US" sz="3500" dirty="0">
              <a:solidFill>
                <a:schemeClr val="tx1"/>
              </a:solidFill>
            </a:endParaRPr>
          </a:p>
          <a:p>
            <a:pPr marL="342900" indent="-342900">
              <a:buFont typeface="Wingdings" panose="05000000000000000000" pitchFamily="2" charset="2"/>
              <a:buChar char="Ø"/>
            </a:pPr>
            <a:r>
              <a:rPr lang="en-US" sz="3500" b="1" dirty="0">
                <a:solidFill>
                  <a:schemeClr val="tx1"/>
                </a:solidFill>
              </a:rPr>
              <a:t>15.2.2.2.4 Classroom Door Locking to Prevent Unwanted Entry</a:t>
            </a:r>
          </a:p>
          <a:p>
            <a:pPr marL="342900" indent="-342900">
              <a:buFont typeface="Wingdings" panose="05000000000000000000" pitchFamily="2" charset="2"/>
              <a:buChar char="Ø"/>
            </a:pPr>
            <a:endParaRPr lang="en-US" sz="3500" dirty="0">
              <a:solidFill>
                <a:schemeClr val="tx1"/>
              </a:solidFill>
            </a:endParaRPr>
          </a:p>
          <a:p>
            <a:pPr marL="342900" indent="-342900">
              <a:buFont typeface="Wingdings" panose="05000000000000000000" pitchFamily="2" charset="2"/>
              <a:buChar char="Ø"/>
            </a:pPr>
            <a:r>
              <a:rPr lang="en-US" sz="3500" dirty="0">
                <a:solidFill>
                  <a:schemeClr val="tx1"/>
                </a:solidFill>
              </a:rPr>
              <a:t>Added a new item to allow </a:t>
            </a:r>
            <a:r>
              <a:rPr lang="en-US" sz="3500" b="1" u="sng" dirty="0">
                <a:solidFill>
                  <a:schemeClr val="tx1"/>
                </a:solidFill>
              </a:rPr>
              <a:t>2 non-simultaneous </a:t>
            </a:r>
            <a:r>
              <a:rPr lang="en-US" sz="3500" dirty="0">
                <a:solidFill>
                  <a:schemeClr val="tx1"/>
                </a:solidFill>
              </a:rPr>
              <a:t>releasing operations on doors.</a:t>
            </a:r>
          </a:p>
          <a:p>
            <a:pPr marL="342900" indent="-342900">
              <a:buFont typeface="Wingdings" panose="05000000000000000000" pitchFamily="2" charset="2"/>
              <a:buChar char="Ø"/>
            </a:pPr>
            <a:endParaRPr lang="en-US" sz="3500" dirty="0">
              <a:solidFill>
                <a:schemeClr val="tx1"/>
              </a:solidFill>
            </a:endParaRPr>
          </a:p>
          <a:p>
            <a:pPr marL="342900" indent="-342900">
              <a:buFont typeface="Wingdings" panose="05000000000000000000" pitchFamily="2" charset="2"/>
              <a:buChar char="Ø"/>
            </a:pPr>
            <a:r>
              <a:rPr lang="en-US" sz="3500" dirty="0">
                <a:solidFill>
                  <a:schemeClr val="tx1"/>
                </a:solidFill>
              </a:rPr>
              <a:t>TIA 18-20 was effective August 26, 2019.</a:t>
            </a:r>
          </a:p>
        </p:txBody>
      </p:sp>
    </p:spTree>
    <p:extLst>
      <p:ext uri="{BB962C8B-B14F-4D97-AF65-F5344CB8AC3E}">
        <p14:creationId xmlns:p14="http://schemas.microsoft.com/office/powerpoint/2010/main" val="702900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0061" y="1513764"/>
            <a:ext cx="14179531" cy="1474763"/>
          </a:xfrm>
          <a:prstGeom prst="rect">
            <a:avLst/>
          </a:prstGeom>
        </p:spPr>
        <p:txBody>
          <a:bodyPr vert="horz" wrap="square" lIns="0" tIns="12700" rIns="0" bIns="0" rtlCol="0">
            <a:spAutoFit/>
          </a:bodyPr>
          <a:lstStyle/>
          <a:p>
            <a:pPr marL="1080000" lvl="2" algn="ctr"/>
            <a:r>
              <a:rPr lang="en-US" sz="5500" b="1" dirty="0">
                <a:solidFill>
                  <a:srgbClr val="002060"/>
                </a:solidFill>
              </a:rPr>
              <a:t>TIA 18-20</a:t>
            </a:r>
            <a:br>
              <a:rPr lang="en-US" sz="4000" b="1" dirty="0"/>
            </a:br>
            <a:endParaRPr lang="en-US" sz="4000" b="1"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1274955" y="3150164"/>
            <a:ext cx="15011400" cy="5478423"/>
          </a:xfrm>
          <a:prstGeom prst="rect">
            <a:avLst/>
          </a:prstGeom>
          <a:noFill/>
        </p:spPr>
        <p:txBody>
          <a:bodyPr wrap="square" rtlCol="0">
            <a:spAutoFit/>
          </a:bodyPr>
          <a:lstStyle/>
          <a:p>
            <a:pPr marL="342900" indent="-342900" algn="l">
              <a:buFont typeface="Arial" panose="020B0604020202020204" pitchFamily="34" charset="0"/>
              <a:buChar char="•"/>
            </a:pPr>
            <a:r>
              <a:rPr lang="en-US" sz="3500" dirty="0">
                <a:latin typeface="Arial" panose="020B0604020202020204" pitchFamily="34" charset="0"/>
                <a:cs typeface="Arial" panose="020B0604020202020204" pitchFamily="34" charset="0"/>
              </a:rPr>
              <a:t>February 16, 2022, a letter was issued by State Fire Marshal Landolt recognizing TIA 18-20 as part of the 2018 LSC.</a:t>
            </a:r>
          </a:p>
          <a:p>
            <a:pPr algn="l"/>
            <a:endParaRPr lang="en-US" sz="35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500" dirty="0">
                <a:latin typeface="Arial" panose="020B0604020202020204" pitchFamily="34" charset="0"/>
                <a:cs typeface="Arial" panose="020B0604020202020204" pitchFamily="34" charset="0"/>
              </a:rPr>
              <a:t>The State Fire Marshal’s Office </a:t>
            </a:r>
            <a:r>
              <a:rPr lang="en-US" sz="3500" b="1" u="sng" dirty="0">
                <a:latin typeface="Arial" panose="020B0604020202020204" pitchFamily="34" charset="0"/>
                <a:cs typeface="Arial" panose="020B0604020202020204" pitchFamily="34" charset="0"/>
              </a:rPr>
              <a:t>does not </a:t>
            </a:r>
            <a:r>
              <a:rPr lang="en-US" sz="3500" dirty="0">
                <a:latin typeface="Arial" panose="020B0604020202020204" pitchFamily="34" charset="0"/>
                <a:cs typeface="Arial" panose="020B0604020202020204" pitchFamily="34" charset="0"/>
              </a:rPr>
              <a:t>recommend or endorse any product or devices.</a:t>
            </a:r>
          </a:p>
          <a:p>
            <a:pPr algn="l"/>
            <a:endParaRPr lang="en-US" sz="35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500" dirty="0">
                <a:latin typeface="Arial" panose="020B0604020202020204" pitchFamily="34" charset="0"/>
                <a:cs typeface="Arial" panose="020B0604020202020204" pitchFamily="34" charset="0"/>
              </a:rPr>
              <a:t>Each case will be reviewed on a case-by-case situation.</a:t>
            </a:r>
          </a:p>
          <a:p>
            <a:pPr algn="l"/>
            <a:endParaRPr lang="en-US" sz="3500" dirty="0">
              <a:latin typeface="Arial" panose="020B0604020202020204" pitchFamily="34" charset="0"/>
              <a:cs typeface="Arial" panose="020B0604020202020204" pitchFamily="34" charset="0"/>
            </a:endParaRPr>
          </a:p>
          <a:p>
            <a:pPr marL="342900" indent="-342900" algn="l">
              <a:buFont typeface="Arial" panose="020B0604020202020204" pitchFamily="34" charset="0"/>
              <a:buChar char="•"/>
            </a:pPr>
            <a:r>
              <a:rPr lang="en-US" sz="3500" dirty="0">
                <a:highlight>
                  <a:srgbClr val="FFFF00"/>
                </a:highlight>
                <a:latin typeface="Arial" panose="020B0604020202020204" pitchFamily="34" charset="0"/>
                <a:cs typeface="Arial" panose="020B0604020202020204" pitchFamily="34" charset="0"/>
              </a:rPr>
              <a:t>The Chief Fire Official of the local responding fire department must approve the locking device.</a:t>
            </a:r>
          </a:p>
        </p:txBody>
      </p:sp>
    </p:spTree>
    <p:extLst>
      <p:ext uri="{BB962C8B-B14F-4D97-AF65-F5344CB8AC3E}">
        <p14:creationId xmlns:p14="http://schemas.microsoft.com/office/powerpoint/2010/main" val="23569171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393" y="688752"/>
            <a:ext cx="14179531" cy="2321148"/>
          </a:xfrm>
          <a:prstGeom prst="rect">
            <a:avLst/>
          </a:prstGeom>
        </p:spPr>
        <p:txBody>
          <a:bodyPr vert="horz" wrap="square" lIns="0" tIns="12700" rIns="0" bIns="0" rtlCol="0">
            <a:spAutoFit/>
          </a:bodyPr>
          <a:lstStyle/>
          <a:p>
            <a:pPr marL="1080000" lvl="2" algn="ctr"/>
            <a:r>
              <a:rPr lang="en-US" sz="5500" b="1" dirty="0">
                <a:solidFill>
                  <a:srgbClr val="002060"/>
                </a:solidFill>
              </a:rPr>
              <a:t>2021 NFPA 101 incorporated the language of the TIA into the code</a:t>
            </a:r>
            <a:br>
              <a:rPr lang="en-US" sz="4000" b="1" dirty="0"/>
            </a:br>
            <a:endParaRPr lang="en-US" sz="4000" b="1"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1274955" y="3150164"/>
            <a:ext cx="15011400" cy="4647426"/>
          </a:xfrm>
          <a:prstGeom prst="rect">
            <a:avLst/>
          </a:prstGeom>
          <a:noFill/>
        </p:spPr>
        <p:txBody>
          <a:bodyPr wrap="square" rtlCol="0">
            <a:spAutoFit/>
          </a:bodyPr>
          <a:lstStyle/>
          <a:p>
            <a:endParaRPr lang="en-US" sz="4400" dirty="0"/>
          </a:p>
          <a:p>
            <a:pPr marL="342900" indent="-342900">
              <a:buFont typeface="Wingdings" panose="05000000000000000000" pitchFamily="2" charset="2"/>
              <a:buChar char="Ø"/>
            </a:pPr>
            <a:r>
              <a:rPr lang="en-US" sz="3600" dirty="0">
                <a:solidFill>
                  <a:schemeClr val="tx1"/>
                </a:solidFill>
                <a:latin typeface="Arial" panose="020B0604020202020204" pitchFamily="34" charset="0"/>
                <a:cs typeface="Arial" panose="020B0604020202020204" pitchFamily="34" charset="0"/>
              </a:rPr>
              <a:t>15.2.2.2.4 Existing Educational Occupancies.</a:t>
            </a:r>
          </a:p>
          <a:p>
            <a:pPr marL="342900" indent="-342900">
              <a:buFont typeface="Wingdings" panose="05000000000000000000" pitchFamily="2" charset="2"/>
              <a:buChar char="Ø"/>
            </a:pPr>
            <a:endParaRPr lang="en-US" sz="3600" dirty="0">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600" dirty="0">
                <a:solidFill>
                  <a:schemeClr val="tx1"/>
                </a:solidFill>
                <a:latin typeface="Arial" panose="020B0604020202020204" pitchFamily="34" charset="0"/>
                <a:cs typeface="Arial" panose="020B0604020202020204" pitchFamily="34" charset="0"/>
              </a:rPr>
              <a:t>17.2.2.2.6 Existing Daycare occupancies. </a:t>
            </a:r>
          </a:p>
          <a:p>
            <a:pPr marL="342900" indent="-342900">
              <a:buFont typeface="Wingdings" panose="05000000000000000000" pitchFamily="2" charset="2"/>
              <a:buChar char="Ø"/>
            </a:pPr>
            <a:endParaRPr lang="en-US" sz="36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600" dirty="0">
                <a:solidFill>
                  <a:schemeClr val="tx1"/>
                </a:solidFill>
                <a:latin typeface="Arial" panose="020B0604020202020204" pitchFamily="34" charset="0"/>
                <a:cs typeface="Arial" panose="020B0604020202020204" pitchFamily="34" charset="0"/>
              </a:rPr>
              <a:t>Requirements are the same for both Existing Educational and Daycare.</a:t>
            </a:r>
          </a:p>
          <a:p>
            <a:pPr marL="342900" indent="-342900">
              <a:buFont typeface="Wingdings" panose="05000000000000000000" pitchFamily="2" charset="2"/>
              <a:buChar char="Ø"/>
            </a:pPr>
            <a:endParaRPr lang="en-US" sz="3600" dirty="0">
              <a:solidFill>
                <a:schemeClr val="tx1"/>
              </a:solidFill>
              <a:latin typeface="Arial" panose="020B0604020202020204" pitchFamily="34" charset="0"/>
              <a:cs typeface="Arial" panose="020B0604020202020204" pitchFamily="34" charset="0"/>
            </a:endParaRPr>
          </a:p>
          <a:p>
            <a:pPr marL="342900" indent="-342900">
              <a:buFont typeface="Wingdings" panose="05000000000000000000" pitchFamily="2" charset="2"/>
              <a:buChar char="Ø"/>
            </a:pPr>
            <a:r>
              <a:rPr lang="en-US" sz="3600" dirty="0">
                <a:solidFill>
                  <a:schemeClr val="tx1"/>
                </a:solidFill>
                <a:latin typeface="Arial" panose="020B0604020202020204" pitchFamily="34" charset="0"/>
                <a:cs typeface="Arial" panose="020B0604020202020204" pitchFamily="34" charset="0"/>
              </a:rPr>
              <a:t>120-3-3 modified to include the 2021 code language.</a:t>
            </a:r>
          </a:p>
        </p:txBody>
      </p:sp>
    </p:spTree>
    <p:extLst>
      <p:ext uri="{BB962C8B-B14F-4D97-AF65-F5344CB8AC3E}">
        <p14:creationId xmlns:p14="http://schemas.microsoft.com/office/powerpoint/2010/main" val="1055284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393" y="688752"/>
            <a:ext cx="14179531" cy="2167260"/>
          </a:xfrm>
          <a:prstGeom prst="rect">
            <a:avLst/>
          </a:prstGeom>
        </p:spPr>
        <p:txBody>
          <a:bodyPr vert="horz" wrap="square" lIns="0" tIns="12700" rIns="0" bIns="0" rtlCol="0">
            <a:spAutoFit/>
          </a:bodyPr>
          <a:lstStyle/>
          <a:p>
            <a:pPr marL="1080000" lvl="2" algn="ctr"/>
            <a:r>
              <a:rPr lang="en-US" sz="3500" b="1" dirty="0">
                <a:solidFill>
                  <a:srgbClr val="002060"/>
                </a:solidFill>
              </a:rPr>
              <a:t>15.2.2.2.4.1 and 17.2.2.26.1 both allow doors to classrooms and other instructional spaces/client spaces to be locked provided that:</a:t>
            </a:r>
            <a:br>
              <a:rPr lang="en-US" sz="3500" b="1" dirty="0"/>
            </a:br>
            <a:endParaRPr lang="en-US" sz="3500" b="1"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1295399" y="3517336"/>
            <a:ext cx="15011400" cy="2123658"/>
          </a:xfrm>
          <a:prstGeom prst="rect">
            <a:avLst/>
          </a:prstGeom>
          <a:noFill/>
        </p:spPr>
        <p:txBody>
          <a:bodyPr wrap="square" rtlCol="0">
            <a:spAutoFit/>
          </a:bodyPr>
          <a:lstStyle/>
          <a:p>
            <a:pPr marL="342900" indent="-342900">
              <a:buFont typeface="Wingdings" panose="05000000000000000000" pitchFamily="2" charset="2"/>
              <a:buChar char="Ø"/>
            </a:pPr>
            <a:r>
              <a:rPr lang="en-US" sz="4400" dirty="0">
                <a:solidFill>
                  <a:schemeClr val="tx1"/>
                </a:solidFill>
              </a:rPr>
              <a:t>Locking means is approved.</a:t>
            </a:r>
          </a:p>
          <a:p>
            <a:pPr marL="342900" indent="-342900">
              <a:buFont typeface="Wingdings" panose="05000000000000000000" pitchFamily="2" charset="2"/>
              <a:buChar char="Ø"/>
            </a:pPr>
            <a:endParaRPr lang="en-US" sz="4400" dirty="0">
              <a:solidFill>
                <a:schemeClr val="tx1"/>
              </a:solidFill>
            </a:endParaRPr>
          </a:p>
          <a:p>
            <a:pPr marL="342900" indent="-342900">
              <a:buFont typeface="Wingdings" panose="05000000000000000000" pitchFamily="2" charset="2"/>
              <a:buChar char="Ø"/>
            </a:pPr>
            <a:r>
              <a:rPr lang="en-US" sz="4400" b="1" u="sng" dirty="0">
                <a:solidFill>
                  <a:schemeClr val="tx1"/>
                </a:solidFill>
              </a:rPr>
              <a:t>All</a:t>
            </a:r>
            <a:r>
              <a:rPr lang="en-US" sz="4400" dirty="0">
                <a:solidFill>
                  <a:schemeClr val="tx1"/>
                </a:solidFill>
              </a:rPr>
              <a:t> the following conditions are met.</a:t>
            </a:r>
          </a:p>
        </p:txBody>
      </p:sp>
    </p:spTree>
    <p:extLst>
      <p:ext uri="{BB962C8B-B14F-4D97-AF65-F5344CB8AC3E}">
        <p14:creationId xmlns:p14="http://schemas.microsoft.com/office/powerpoint/2010/main" val="41197181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6" name="Title 1">
            <a:extLst>
              <a:ext uri="{FF2B5EF4-FFF2-40B4-BE49-F238E27FC236}">
                <a16:creationId xmlns:a16="http://schemas.microsoft.com/office/drawing/2014/main" id="{86422BCD-0F86-4376-8CE8-15207D5CC4E0}"/>
              </a:ext>
            </a:extLst>
          </p:cNvPr>
          <p:cNvSpPr txBox="1">
            <a:spLocks/>
          </p:cNvSpPr>
          <p:nvPr/>
        </p:nvSpPr>
        <p:spPr>
          <a:xfrm>
            <a:off x="1524000" y="800100"/>
            <a:ext cx="11353800" cy="1895475"/>
          </a:xfrm>
          <a:prstGeom prst="rect">
            <a:avLst/>
          </a:prstGeom>
        </p:spPr>
        <p:txBody>
          <a:bodyPr wrap="square" lIns="0" tIns="0" rIns="0" bIns="0">
            <a:noAutofit/>
          </a:bodyPr>
          <a:lstStyle>
            <a:lvl1pPr>
              <a:defRPr sz="5500" b="0" i="0">
                <a:solidFill>
                  <a:schemeClr val="bg1"/>
                </a:solidFill>
                <a:latin typeface="Arial"/>
                <a:ea typeface="+mj-ea"/>
                <a:cs typeface="Arial"/>
              </a:defRPr>
            </a:lvl1pPr>
          </a:lstStyle>
          <a:p>
            <a:r>
              <a:rPr lang="en-US" sz="35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(4) The releasing mechanism for unlocking and unlatching shall be located at a height not less than 34 in. (865 mm) and not exceeding 48 in. (1220 mm) above the finished floor.</a:t>
            </a:r>
            <a:br>
              <a:rPr lang="en-US" sz="35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3500" kern="0" dirty="0">
              <a:solidFill>
                <a:srgbClr val="002060"/>
              </a:solidFill>
            </a:endParaRPr>
          </a:p>
        </p:txBody>
      </p:sp>
      <p:sp>
        <p:nvSpPr>
          <p:cNvPr id="9" name="Subtitle 2">
            <a:extLst>
              <a:ext uri="{FF2B5EF4-FFF2-40B4-BE49-F238E27FC236}">
                <a16:creationId xmlns:a16="http://schemas.microsoft.com/office/drawing/2014/main" id="{7525D8BA-4050-44A9-A787-9F53F983FE3C}"/>
              </a:ext>
            </a:extLst>
          </p:cNvPr>
          <p:cNvSpPr txBox="1">
            <a:spLocks/>
          </p:cNvSpPr>
          <p:nvPr/>
        </p:nvSpPr>
        <p:spPr>
          <a:xfrm>
            <a:off x="1371600" y="2400300"/>
            <a:ext cx="11658600" cy="4714875"/>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endParaRPr lang="en-US" sz="3500" u="sng" kern="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35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(5) Locks, if remotely engaged, shall be unlockable from the egress side of the door without the use of a key, tool, or special knowledge or effort.</a:t>
            </a:r>
            <a:br>
              <a:rPr lang="en-US" sz="3500"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3500"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a:p>
            <a:pPr algn="l"/>
            <a:r>
              <a:rPr lang="en-US" sz="3500" u="sng" kern="0" dirty="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(6) The door shall be capable of being unlocked and opened from outside the room with the necessary key or other credential.</a:t>
            </a:r>
            <a:br>
              <a:rPr lang="en-US" sz="3500" kern="0"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3500" kern="0" dirty="0">
              <a:solidFill>
                <a:srgbClr val="002060"/>
              </a:solidFill>
            </a:endParaRPr>
          </a:p>
        </p:txBody>
      </p:sp>
    </p:spTree>
    <p:extLst>
      <p:ext uri="{BB962C8B-B14F-4D97-AF65-F5344CB8AC3E}">
        <p14:creationId xmlns:p14="http://schemas.microsoft.com/office/powerpoint/2010/main" val="169037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7" name="Subtitle 2">
            <a:extLst>
              <a:ext uri="{FF2B5EF4-FFF2-40B4-BE49-F238E27FC236}">
                <a16:creationId xmlns:a16="http://schemas.microsoft.com/office/drawing/2014/main" id="{BBFF2965-9F12-48E4-86CF-544D11732FAF}"/>
              </a:ext>
            </a:extLst>
          </p:cNvPr>
          <p:cNvSpPr txBox="1">
            <a:spLocks/>
          </p:cNvSpPr>
          <p:nvPr/>
        </p:nvSpPr>
        <p:spPr>
          <a:xfrm>
            <a:off x="1409700" y="1857607"/>
            <a:ext cx="11353800" cy="4953000"/>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en-US" sz="3500" u="sng"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(8) Modifications to fire door assemblies, including door hardware, shall be in accordance with </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NFPA 80</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(9) The emergency action plan, required by </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17.7.1</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15.7.1, shall address the use of the locking and unlocking means from both sides of the door.</a:t>
            </a:r>
            <a:b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endParaRPr>
          </a:p>
          <a:p>
            <a:pPr algn="l"/>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(10) Staff shall be drilled in the engagement and release of the locking means, from both sides of the door, as part of the emergency egress drills required by </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17.7.2</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 / 15.7.2.</a:t>
            </a:r>
            <a:br>
              <a:rPr lang="en-US" sz="3500" ker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3500" kern="0" dirty="0">
              <a:solidFill>
                <a:srgbClr val="002060"/>
              </a:solidFill>
            </a:endParaRPr>
          </a:p>
        </p:txBody>
      </p:sp>
      <p:sp>
        <p:nvSpPr>
          <p:cNvPr id="8" name="Title 1">
            <a:extLst>
              <a:ext uri="{FF2B5EF4-FFF2-40B4-BE49-F238E27FC236}">
                <a16:creationId xmlns:a16="http://schemas.microsoft.com/office/drawing/2014/main" id="{17868E8C-D966-461D-8C92-FE99D4587E94}"/>
              </a:ext>
            </a:extLst>
          </p:cNvPr>
          <p:cNvSpPr txBox="1">
            <a:spLocks/>
          </p:cNvSpPr>
          <p:nvPr/>
        </p:nvSpPr>
        <p:spPr>
          <a:xfrm>
            <a:off x="1524000" y="304801"/>
            <a:ext cx="11125200" cy="1219199"/>
          </a:xfrm>
          <a:prstGeom prst="rect">
            <a:avLst/>
          </a:prstGeom>
        </p:spPr>
        <p:txBody>
          <a:bodyPr wrap="square" lIns="0" tIns="0" rIns="0" bIns="0">
            <a:noAutofit/>
          </a:bodyPr>
          <a:lstStyle>
            <a:lvl1pPr>
              <a:defRPr sz="5500" b="0" i="0">
                <a:solidFill>
                  <a:schemeClr val="bg1"/>
                </a:solidFill>
                <a:latin typeface="Arial"/>
                <a:ea typeface="+mj-ea"/>
                <a:cs typeface="Arial"/>
              </a:defRPr>
            </a:lvl1pPr>
          </a:lstStyle>
          <a:p>
            <a:pPr algn="l"/>
            <a:br>
              <a:rPr lang="en-US" sz="3500" u="sng" ker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b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(7) The locking means shall not modify the door closer, panic hardware, or fire exit hardware or impair their operation.</a:t>
            </a:r>
            <a:b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br>
            <a:endParaRPr lang="en-US" sz="3500" kern="0" dirty="0">
              <a:solidFill>
                <a:srgbClr val="002060"/>
              </a:solidFill>
            </a:endParaRPr>
          </a:p>
        </p:txBody>
      </p:sp>
    </p:spTree>
    <p:extLst>
      <p:ext uri="{BB962C8B-B14F-4D97-AF65-F5344CB8AC3E}">
        <p14:creationId xmlns:p14="http://schemas.microsoft.com/office/powerpoint/2010/main" val="4222154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6" name="Title 1">
            <a:extLst>
              <a:ext uri="{FF2B5EF4-FFF2-40B4-BE49-F238E27FC236}">
                <a16:creationId xmlns:a16="http://schemas.microsoft.com/office/drawing/2014/main" id="{0718A9D1-1DFB-4A23-970B-856B2820A6AB}"/>
              </a:ext>
            </a:extLst>
          </p:cNvPr>
          <p:cNvSpPr txBox="1">
            <a:spLocks/>
          </p:cNvSpPr>
          <p:nvPr/>
        </p:nvSpPr>
        <p:spPr>
          <a:xfrm>
            <a:off x="1447800" y="1104900"/>
            <a:ext cx="12115800" cy="2876550"/>
          </a:xfrm>
          <a:prstGeom prst="rect">
            <a:avLst/>
          </a:prstGeom>
        </p:spPr>
        <p:txBody>
          <a:bodyPr wrap="square" lIns="0" tIns="0" rIns="0" bIns="0">
            <a:noAutofit/>
          </a:bodyPr>
          <a:lstStyle>
            <a:lvl1pPr>
              <a:defRPr sz="5500" b="0" i="0">
                <a:solidFill>
                  <a:schemeClr val="bg1"/>
                </a:solidFill>
                <a:latin typeface="Arial"/>
                <a:ea typeface="+mj-ea"/>
                <a:cs typeface="Arial"/>
              </a:defRPr>
            </a:lvl1pPr>
          </a:lstStyle>
          <a:p>
            <a:pPr algn="l"/>
            <a:r>
              <a:rPr lang="en-US" sz="3500" b="1"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15.2.2.2.4.2 </a:t>
            </a:r>
            <a:br>
              <a:rPr lang="en-US" sz="3500" ker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Where existing classroom doors and doors to instructional spaces are replaced, they shall comply with the provisions of </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14.2.2.2.4</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500" ker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3500" kern="0" dirty="0">
              <a:solidFill>
                <a:srgbClr val="002060"/>
              </a:solidFill>
              <a:latin typeface="Arial" panose="020B0604020202020204" pitchFamily="34" charset="0"/>
              <a:cs typeface="Arial" panose="020B0604020202020204" pitchFamily="34" charset="0"/>
            </a:endParaRPr>
          </a:p>
        </p:txBody>
      </p:sp>
      <p:sp>
        <p:nvSpPr>
          <p:cNvPr id="9" name="Subtitle 4">
            <a:extLst>
              <a:ext uri="{FF2B5EF4-FFF2-40B4-BE49-F238E27FC236}">
                <a16:creationId xmlns:a16="http://schemas.microsoft.com/office/drawing/2014/main" id="{3BDFF53F-27AA-4DFD-8D23-BE71EADBBBAC}"/>
              </a:ext>
            </a:extLst>
          </p:cNvPr>
          <p:cNvSpPr txBox="1">
            <a:spLocks/>
          </p:cNvSpPr>
          <p:nvPr/>
        </p:nvSpPr>
        <p:spPr>
          <a:xfrm>
            <a:off x="1524000" y="3602038"/>
            <a:ext cx="12039600" cy="1655762"/>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3500" b="1"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17.2.2.2.6.2 </a:t>
            </a:r>
            <a:br>
              <a:rPr lang="en-US" sz="3500" ker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Where existing classroom doors and doors to client care spaces are replaced, they shall comply with the provisions of </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16.2.2.2.6</a:t>
            </a:r>
            <a:r>
              <a:rPr lang="en-US" sz="3500" u="sng" ker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a:t>
            </a:r>
            <a:br>
              <a:rPr lang="en-US" sz="3500" kern="0">
                <a:solidFill>
                  <a:srgbClr val="002060"/>
                </a:solidFill>
                <a:latin typeface="Times New Roman" panose="02020603050405020304" pitchFamily="18" charset="0"/>
                <a:ea typeface="Calibri" panose="020F0502020204030204" pitchFamily="34" charset="0"/>
                <a:cs typeface="Times New Roman" panose="02020603050405020304" pitchFamily="18" charset="0"/>
              </a:rPr>
            </a:br>
            <a:endParaRPr lang="en-US" sz="3500" kern="0" dirty="0">
              <a:solidFill>
                <a:srgbClr val="002060"/>
              </a:solidFill>
            </a:endParaRPr>
          </a:p>
        </p:txBody>
      </p:sp>
    </p:spTree>
    <p:extLst>
      <p:ext uri="{BB962C8B-B14F-4D97-AF65-F5344CB8AC3E}">
        <p14:creationId xmlns:p14="http://schemas.microsoft.com/office/powerpoint/2010/main" val="379916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7" name="Subtitle 2">
            <a:extLst>
              <a:ext uri="{FF2B5EF4-FFF2-40B4-BE49-F238E27FC236}">
                <a16:creationId xmlns:a16="http://schemas.microsoft.com/office/drawing/2014/main" id="{1401B376-82CF-45F3-B2D0-4CECF60F3454}"/>
              </a:ext>
            </a:extLst>
          </p:cNvPr>
          <p:cNvSpPr txBox="1">
            <a:spLocks/>
          </p:cNvSpPr>
          <p:nvPr/>
        </p:nvSpPr>
        <p:spPr>
          <a:xfrm>
            <a:off x="1219200" y="5174166"/>
            <a:ext cx="13182600" cy="4333875"/>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r>
              <a:rPr lang="en-US" sz="3500" kern="0" dirty="0">
                <a:solidFill>
                  <a:sysClr val="windowText" lastClr="000000"/>
                </a:solidFill>
                <a:latin typeface="Times New Roman" panose="02020603050405020304" pitchFamily="18" charset="0"/>
                <a:cs typeface="Times New Roman" panose="02020603050405020304" pitchFamily="18" charset="0"/>
              </a:rPr>
              <a:t>Paragraph 14.3.5.1 requires education occupancy buildings to be protected throughout by an approved, supervised automatic sprinkler system.</a:t>
            </a:r>
          </a:p>
          <a:p>
            <a:pPr algn="l"/>
            <a:endParaRPr lang="en-US" sz="3500" kern="0" dirty="0">
              <a:solidFill>
                <a:sysClr val="windowText" lastClr="000000"/>
              </a:solidFill>
              <a:latin typeface="Times New Roman" panose="02020603050405020304" pitchFamily="18" charset="0"/>
              <a:cs typeface="Times New Roman" panose="02020603050405020304" pitchFamily="18" charset="0"/>
            </a:endParaRPr>
          </a:p>
          <a:p>
            <a:pPr algn="l"/>
            <a:r>
              <a:rPr lang="en-US" sz="3500" kern="0" dirty="0">
                <a:solidFill>
                  <a:sysClr val="windowText" lastClr="000000"/>
                </a:solidFill>
                <a:latin typeface="Times New Roman" panose="02020603050405020304" pitchFamily="18" charset="0"/>
                <a:cs typeface="Times New Roman" panose="02020603050405020304" pitchFamily="18" charset="0"/>
              </a:rPr>
              <a:t>This applies to all new schools with very few exceptions.</a:t>
            </a:r>
          </a:p>
        </p:txBody>
      </p:sp>
      <p:sp>
        <p:nvSpPr>
          <p:cNvPr id="8" name="Title 1">
            <a:extLst>
              <a:ext uri="{FF2B5EF4-FFF2-40B4-BE49-F238E27FC236}">
                <a16:creationId xmlns:a16="http://schemas.microsoft.com/office/drawing/2014/main" id="{CEBB488A-70E6-462F-A6F8-0089661C9051}"/>
              </a:ext>
            </a:extLst>
          </p:cNvPr>
          <p:cNvSpPr txBox="1">
            <a:spLocks/>
          </p:cNvSpPr>
          <p:nvPr/>
        </p:nvSpPr>
        <p:spPr>
          <a:xfrm>
            <a:off x="1252654" y="3096322"/>
            <a:ext cx="12268200" cy="1905000"/>
          </a:xfrm>
          <a:prstGeom prst="rect">
            <a:avLst/>
          </a:prstGeom>
        </p:spPr>
        <p:txBody>
          <a:bodyPr wrap="square" lIns="0" tIns="0" rIns="0" bIns="0">
            <a:normAutofit/>
          </a:bodyPr>
          <a:lstStyle>
            <a:lvl1pPr>
              <a:defRPr sz="5500" b="0" i="0">
                <a:solidFill>
                  <a:schemeClr val="bg1"/>
                </a:solidFill>
                <a:latin typeface="Arial"/>
                <a:ea typeface="+mj-ea"/>
                <a:cs typeface="Arial"/>
              </a:defRPr>
            </a:lvl1pPr>
          </a:lstStyle>
          <a:p>
            <a:pPr algn="l"/>
            <a:r>
              <a:rPr lang="en-US" sz="3500" kern="0">
                <a:solidFill>
                  <a:schemeClr val="tx1"/>
                </a:solidFill>
                <a:latin typeface="Times New Roman" panose="02020603050405020304" pitchFamily="18" charset="0"/>
                <a:cs typeface="Times New Roman" panose="02020603050405020304" pitchFamily="18" charset="0"/>
              </a:rPr>
              <a:t>The 2018 Edition of NFPA 101 Life Safety Code incorporated major changes in the requirements for automatic sprinkler protection in new educational occupancies.</a:t>
            </a:r>
            <a:endParaRPr lang="en-US" sz="350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661544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1393" y="688752"/>
            <a:ext cx="14179531" cy="2475037"/>
          </a:xfrm>
          <a:prstGeom prst="rect">
            <a:avLst/>
          </a:prstGeom>
        </p:spPr>
        <p:txBody>
          <a:bodyPr vert="horz" wrap="square" lIns="0" tIns="12700" rIns="0" bIns="0" rtlCol="0">
            <a:spAutoFit/>
          </a:bodyPr>
          <a:lstStyle/>
          <a:p>
            <a:pPr marL="1080000" lvl="2" algn="ctr"/>
            <a:r>
              <a:rPr lang="en-US" sz="4000" b="1" dirty="0">
                <a:solidFill>
                  <a:srgbClr val="002060"/>
                </a:solidFill>
              </a:rPr>
              <a:t>NFPA 101Paragraph 14.3.5.2 exempts the requirements for an automatic sprinkler system in new schools under certain conditions</a:t>
            </a:r>
            <a:br>
              <a:rPr lang="en-US" sz="4000" b="1" dirty="0"/>
            </a:br>
            <a:endParaRPr lang="en-US" sz="4000" b="1"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6" name="Subtitle 2">
            <a:extLst>
              <a:ext uri="{FF2B5EF4-FFF2-40B4-BE49-F238E27FC236}">
                <a16:creationId xmlns:a16="http://schemas.microsoft.com/office/drawing/2014/main" id="{C21093FB-2C2B-49FE-8A85-7FA4A941BA2C}"/>
              </a:ext>
            </a:extLst>
          </p:cNvPr>
          <p:cNvSpPr txBox="1">
            <a:spLocks/>
          </p:cNvSpPr>
          <p:nvPr/>
        </p:nvSpPr>
        <p:spPr>
          <a:xfrm>
            <a:off x="990600" y="3163789"/>
            <a:ext cx="14373225" cy="5276849"/>
          </a:xfrm>
          <a:prstGeom prst="rect">
            <a:avLst/>
          </a:prstGeom>
        </p:spPr>
        <p:txBody>
          <a:bodyPr>
            <a:no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l"/>
            <a:endParaRPr lang="en-US" sz="3500" kern="0">
              <a:solidFill>
                <a:sysClr val="windowText" lastClr="000000"/>
              </a:solidFill>
              <a:latin typeface="Times New Roman" panose="02020603050405020304" pitchFamily="18" charset="0"/>
              <a:cs typeface="Times New Roman" panose="02020603050405020304" pitchFamily="18" charset="0"/>
            </a:endParaRPr>
          </a:p>
          <a:p>
            <a:pPr algn="l"/>
            <a:r>
              <a:rPr lang="en-US" sz="3500" kern="0">
                <a:solidFill>
                  <a:sysClr val="windowText" lastClr="000000"/>
                </a:solidFill>
                <a:latin typeface="Times New Roman" panose="02020603050405020304" pitchFamily="18" charset="0"/>
                <a:cs typeface="Times New Roman" panose="02020603050405020304" pitchFamily="18" charset="0"/>
              </a:rPr>
              <a:t>(1) Non-relocatable buildings having an area not exceeding 1000 ft</a:t>
            </a:r>
            <a:r>
              <a:rPr lang="en-US" sz="3500" kern="0" baseline="30000">
                <a:solidFill>
                  <a:sysClr val="windowText" lastClr="000000"/>
                </a:solidFill>
                <a:latin typeface="Times New Roman" panose="02020603050405020304" pitchFamily="18" charset="0"/>
                <a:cs typeface="Times New Roman" panose="02020603050405020304" pitchFamily="18" charset="0"/>
              </a:rPr>
              <a:t>2</a:t>
            </a:r>
            <a:r>
              <a:rPr lang="en-US" sz="3500" kern="0">
                <a:solidFill>
                  <a:sysClr val="windowText" lastClr="000000"/>
                </a:solidFill>
                <a:latin typeface="Times New Roman" panose="02020603050405020304" pitchFamily="18" charset="0"/>
                <a:cs typeface="Times New Roman" panose="02020603050405020304" pitchFamily="18" charset="0"/>
              </a:rPr>
              <a:t> </a:t>
            </a:r>
            <a:endParaRPr lang="en-US" sz="3500" kern="0">
              <a:solidFill>
                <a:srgbClr val="606060"/>
              </a:solidFill>
              <a:latin typeface="Arial" panose="020B0604020202020204" pitchFamily="34" charset="0"/>
            </a:endParaRPr>
          </a:p>
          <a:p>
            <a:pPr algn="l"/>
            <a:endParaRPr lang="en-US" sz="3500" kern="0">
              <a:solidFill>
                <a:sysClr val="windowText" lastClr="000000"/>
              </a:solidFill>
              <a:latin typeface="Times New Roman" panose="02020603050405020304" pitchFamily="18" charset="0"/>
              <a:cs typeface="Times New Roman" panose="02020603050405020304" pitchFamily="18" charset="0"/>
            </a:endParaRPr>
          </a:p>
          <a:p>
            <a:pPr algn="l"/>
            <a:r>
              <a:rPr lang="en-US" sz="3500" kern="0">
                <a:solidFill>
                  <a:sysClr val="windowText" lastClr="000000"/>
                </a:solidFill>
                <a:latin typeface="Times New Roman" panose="02020603050405020304" pitchFamily="18" charset="0"/>
                <a:cs typeface="Times New Roman" panose="02020603050405020304" pitchFamily="18" charset="0"/>
              </a:rPr>
              <a:t>(2) Non-relocatable buildings containing a single classroom</a:t>
            </a:r>
          </a:p>
          <a:p>
            <a:pPr algn="l"/>
            <a:endParaRPr lang="en-US" sz="3500" kern="0">
              <a:solidFill>
                <a:sysClr val="windowText" lastClr="000000"/>
              </a:solidFill>
              <a:latin typeface="Times New Roman" panose="02020603050405020304" pitchFamily="18" charset="0"/>
              <a:cs typeface="Times New Roman" panose="02020603050405020304" pitchFamily="18" charset="0"/>
            </a:endParaRPr>
          </a:p>
          <a:p>
            <a:pPr algn="l"/>
            <a:r>
              <a:rPr lang="en-US" sz="3500" kern="0">
                <a:solidFill>
                  <a:sysClr val="windowText" lastClr="000000"/>
                </a:solidFill>
                <a:latin typeface="Times New Roman" panose="02020603050405020304" pitchFamily="18" charset="0"/>
                <a:cs typeface="Times New Roman" panose="02020603050405020304" pitchFamily="18" charset="0"/>
              </a:rPr>
              <a:t>(3) Relocatable buildings (portable classrooms) complying with all of the following:</a:t>
            </a:r>
          </a:p>
          <a:p>
            <a:pPr algn="l"/>
            <a:r>
              <a:rPr lang="en-US" sz="3500" kern="0">
                <a:solidFill>
                  <a:sysClr val="windowText" lastClr="000000"/>
                </a:solidFill>
                <a:latin typeface="Times New Roman" panose="02020603050405020304" pitchFamily="18" charset="0"/>
                <a:cs typeface="Times New Roman" panose="02020603050405020304" pitchFamily="18" charset="0"/>
              </a:rPr>
              <a:t>	(a) Building area does not exceed 1000 ft</a:t>
            </a:r>
            <a:r>
              <a:rPr lang="en-US" sz="3500" kern="0" baseline="30000">
                <a:solidFill>
                  <a:sysClr val="windowText" lastClr="000000"/>
                </a:solidFill>
                <a:latin typeface="Times New Roman" panose="02020603050405020304" pitchFamily="18" charset="0"/>
                <a:cs typeface="Times New Roman" panose="02020603050405020304" pitchFamily="18" charset="0"/>
              </a:rPr>
              <a:t>2</a:t>
            </a:r>
            <a:r>
              <a:rPr lang="en-US" sz="3500" kern="0">
                <a:solidFill>
                  <a:sysClr val="windowText" lastClr="000000"/>
                </a:solidFill>
                <a:latin typeface="Times New Roman" panose="02020603050405020304" pitchFamily="18" charset="0"/>
                <a:cs typeface="Times New Roman" panose="02020603050405020304" pitchFamily="18" charset="0"/>
              </a:rPr>
              <a:t> </a:t>
            </a:r>
          </a:p>
          <a:p>
            <a:pPr algn="l"/>
            <a:r>
              <a:rPr lang="en-US" sz="3500" kern="0">
                <a:solidFill>
                  <a:sysClr val="windowText" lastClr="000000"/>
                </a:solidFill>
                <a:latin typeface="Times New Roman" panose="02020603050405020304" pitchFamily="18" charset="0"/>
                <a:cs typeface="Times New Roman" panose="02020603050405020304" pitchFamily="18" charset="0"/>
              </a:rPr>
              <a:t>	(b) Building contains a single classroom</a:t>
            </a:r>
          </a:p>
          <a:p>
            <a:pPr algn="l"/>
            <a:r>
              <a:rPr lang="en-US" sz="3500" kern="0">
                <a:solidFill>
                  <a:sysClr val="windowText" lastClr="000000"/>
                </a:solidFill>
                <a:latin typeface="Times New Roman" panose="02020603050405020304" pitchFamily="18" charset="0"/>
                <a:cs typeface="Times New Roman" panose="02020603050405020304" pitchFamily="18" charset="0"/>
              </a:rPr>
              <a:t>	(c) Building is located not less than 30 ft from another building</a:t>
            </a:r>
          </a:p>
          <a:p>
            <a:pPr algn="l"/>
            <a:endParaRPr lang="en-US" sz="3500" kern="0" dirty="0">
              <a:solidFill>
                <a:sysClr val="windowText" lastClr="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0314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896008" y="1969926"/>
            <a:ext cx="4900929" cy="2536464"/>
          </a:xfrm>
          <a:prstGeom prst="rect">
            <a:avLst/>
          </a:prstGeom>
          <a:solidFill>
            <a:srgbClr val="002060"/>
          </a:solidFill>
        </p:spPr>
        <p:txBody>
          <a:bodyPr vert="horz" wrap="square" lIns="0" tIns="12700" rIns="0" bIns="0" rtlCol="0">
            <a:spAutoFit/>
          </a:bodyPr>
          <a:lstStyle/>
          <a:p>
            <a:pPr algn="ctr">
              <a:lnSpc>
                <a:spcPct val="100000"/>
              </a:lnSpc>
              <a:spcBef>
                <a:spcPts val="100"/>
              </a:spcBef>
            </a:pPr>
            <a:r>
              <a:rPr sz="3500" b="1" spc="290" dirty="0">
                <a:solidFill>
                  <a:schemeClr val="bg1"/>
                </a:solidFill>
                <a:latin typeface="Arial"/>
                <a:cs typeface="Arial"/>
              </a:rPr>
              <a:t>Amanda</a:t>
            </a:r>
            <a:r>
              <a:rPr sz="3500" b="1" spc="45" dirty="0">
                <a:solidFill>
                  <a:schemeClr val="bg1"/>
                </a:solidFill>
                <a:latin typeface="Arial"/>
                <a:cs typeface="Arial"/>
              </a:rPr>
              <a:t> </a:t>
            </a:r>
            <a:r>
              <a:rPr sz="3500" b="1" spc="105" dirty="0">
                <a:solidFill>
                  <a:schemeClr val="bg1"/>
                </a:solidFill>
                <a:latin typeface="Arial"/>
                <a:cs typeface="Arial"/>
              </a:rPr>
              <a:t>Jones</a:t>
            </a:r>
            <a:endParaRPr sz="3500" dirty="0">
              <a:solidFill>
                <a:schemeClr val="bg1"/>
              </a:solidFill>
              <a:latin typeface="Arial"/>
              <a:cs typeface="Arial"/>
            </a:endParaRPr>
          </a:p>
          <a:p>
            <a:pPr marL="12065" marR="5080" algn="ctr">
              <a:lnSpc>
                <a:spcPct val="114599"/>
              </a:lnSpc>
              <a:spcBef>
                <a:spcPts val="1445"/>
              </a:spcBef>
            </a:pPr>
            <a:r>
              <a:rPr sz="3500" spc="114" dirty="0">
                <a:solidFill>
                  <a:schemeClr val="bg1"/>
                </a:solidFill>
                <a:latin typeface="Arial"/>
                <a:cs typeface="Arial"/>
              </a:rPr>
              <a:t>Lead </a:t>
            </a:r>
            <a:r>
              <a:rPr sz="3500" spc="30" dirty="0">
                <a:solidFill>
                  <a:schemeClr val="bg1"/>
                </a:solidFill>
                <a:latin typeface="Arial"/>
                <a:cs typeface="Arial"/>
              </a:rPr>
              <a:t>Fire </a:t>
            </a:r>
            <a:r>
              <a:rPr sz="3500" spc="265" dirty="0">
                <a:solidFill>
                  <a:schemeClr val="bg1"/>
                </a:solidFill>
                <a:latin typeface="Arial"/>
                <a:cs typeface="Arial"/>
              </a:rPr>
              <a:t>and </a:t>
            </a:r>
            <a:r>
              <a:rPr sz="3500" spc="25" dirty="0">
                <a:solidFill>
                  <a:schemeClr val="bg1"/>
                </a:solidFill>
                <a:latin typeface="Arial"/>
                <a:cs typeface="Arial"/>
              </a:rPr>
              <a:t>Life</a:t>
            </a:r>
            <a:r>
              <a:rPr sz="3500" spc="-270" dirty="0">
                <a:solidFill>
                  <a:schemeClr val="bg1"/>
                </a:solidFill>
                <a:latin typeface="Arial"/>
                <a:cs typeface="Arial"/>
              </a:rPr>
              <a:t> </a:t>
            </a:r>
            <a:r>
              <a:rPr sz="3500" spc="140" dirty="0">
                <a:solidFill>
                  <a:schemeClr val="bg1"/>
                </a:solidFill>
                <a:latin typeface="Arial"/>
                <a:cs typeface="Arial"/>
              </a:rPr>
              <a:t>Safety  </a:t>
            </a:r>
            <a:r>
              <a:rPr sz="3500" spc="290" dirty="0">
                <a:solidFill>
                  <a:schemeClr val="bg1"/>
                </a:solidFill>
                <a:latin typeface="Arial"/>
                <a:cs typeface="Arial"/>
              </a:rPr>
              <a:t>Educator</a:t>
            </a:r>
            <a:r>
              <a:rPr sz="3500" spc="155" dirty="0">
                <a:solidFill>
                  <a:schemeClr val="bg1"/>
                </a:solidFill>
                <a:latin typeface="Arial"/>
                <a:cs typeface="Arial"/>
              </a:rPr>
              <a:t> </a:t>
            </a:r>
            <a:r>
              <a:rPr sz="3500" spc="265" dirty="0">
                <a:solidFill>
                  <a:schemeClr val="bg1"/>
                </a:solidFill>
                <a:latin typeface="Arial"/>
                <a:cs typeface="Arial"/>
              </a:rPr>
              <a:t>and</a:t>
            </a:r>
            <a:r>
              <a:rPr sz="3500" spc="-95" dirty="0">
                <a:solidFill>
                  <a:schemeClr val="bg1"/>
                </a:solidFill>
                <a:latin typeface="Arial"/>
                <a:cs typeface="Arial"/>
              </a:rPr>
              <a:t> </a:t>
            </a:r>
            <a:r>
              <a:rPr sz="3500" spc="150" dirty="0">
                <a:solidFill>
                  <a:schemeClr val="bg1"/>
                </a:solidFill>
                <a:latin typeface="Arial"/>
                <a:cs typeface="Arial"/>
              </a:rPr>
              <a:t>Reporting  </a:t>
            </a:r>
            <a:r>
              <a:rPr sz="3500" spc="130" dirty="0">
                <a:solidFill>
                  <a:schemeClr val="bg1"/>
                </a:solidFill>
                <a:latin typeface="Arial"/>
                <a:cs typeface="Arial"/>
              </a:rPr>
              <a:t>Supervisor</a:t>
            </a:r>
            <a:endParaRPr sz="3500" dirty="0">
              <a:solidFill>
                <a:schemeClr val="bg1"/>
              </a:solidFill>
              <a:latin typeface="Arial"/>
              <a:cs typeface="Arial"/>
            </a:endParaRPr>
          </a:p>
        </p:txBody>
      </p:sp>
      <p:sp>
        <p:nvSpPr>
          <p:cNvPr id="6" name="object 6"/>
          <p:cNvSpPr/>
          <p:nvPr/>
        </p:nvSpPr>
        <p:spPr>
          <a:xfrm>
            <a:off x="-595" y="3"/>
            <a:ext cx="1857375" cy="1857375"/>
          </a:xfrm>
          <a:custGeom>
            <a:avLst/>
            <a:gdLst/>
            <a:ahLst/>
            <a:cxnLst/>
            <a:rect l="l" t="t" r="r" b="b"/>
            <a:pathLst>
              <a:path w="1857375" h="1857375">
                <a:moveTo>
                  <a:pt x="0" y="1857373"/>
                </a:moveTo>
                <a:lnTo>
                  <a:pt x="0" y="0"/>
                </a:lnTo>
                <a:lnTo>
                  <a:pt x="1857375" y="0"/>
                </a:lnTo>
                <a:lnTo>
                  <a:pt x="0" y="1857373"/>
                </a:lnTo>
                <a:close/>
              </a:path>
            </a:pathLst>
          </a:custGeom>
          <a:solidFill>
            <a:srgbClr val="31346E"/>
          </a:solidFill>
        </p:spPr>
        <p:txBody>
          <a:bodyPr wrap="square" lIns="0" tIns="0" rIns="0" bIns="0" rtlCol="0"/>
          <a:lstStyle/>
          <a:p>
            <a:endParaRPr/>
          </a:p>
        </p:txBody>
      </p:sp>
      <p:sp>
        <p:nvSpPr>
          <p:cNvPr id="7" name="object 7"/>
          <p:cNvSpPr/>
          <p:nvPr/>
        </p:nvSpPr>
        <p:spPr>
          <a:xfrm>
            <a:off x="16431204" y="8429617"/>
            <a:ext cx="1857375" cy="1857375"/>
          </a:xfrm>
          <a:custGeom>
            <a:avLst/>
            <a:gdLst/>
            <a:ahLst/>
            <a:cxnLst/>
            <a:rect l="l" t="t" r="r" b="b"/>
            <a:pathLst>
              <a:path w="1857375" h="1857375">
                <a:moveTo>
                  <a:pt x="1857375" y="0"/>
                </a:moveTo>
                <a:lnTo>
                  <a:pt x="1857375" y="1857373"/>
                </a:lnTo>
                <a:lnTo>
                  <a:pt x="0" y="1857373"/>
                </a:lnTo>
                <a:lnTo>
                  <a:pt x="1857375" y="0"/>
                </a:lnTo>
                <a:close/>
              </a:path>
            </a:pathLst>
          </a:custGeom>
          <a:solidFill>
            <a:srgbClr val="31346E"/>
          </a:solidFill>
        </p:spPr>
        <p:txBody>
          <a:bodyPr wrap="square" lIns="0" tIns="0" rIns="0" bIns="0" rtlCol="0"/>
          <a:lstStyle/>
          <a:p>
            <a:endParaRPr/>
          </a:p>
        </p:txBody>
      </p:sp>
      <p:sp>
        <p:nvSpPr>
          <p:cNvPr id="13" name="object 25">
            <a:extLst>
              <a:ext uri="{FF2B5EF4-FFF2-40B4-BE49-F238E27FC236}">
                <a16:creationId xmlns:a16="http://schemas.microsoft.com/office/drawing/2014/main" id="{208DD84F-A9F4-47FB-B850-51F45AA2980A}"/>
              </a:ext>
            </a:extLst>
          </p:cNvPr>
          <p:cNvSpPr/>
          <p:nvPr/>
        </p:nvSpPr>
        <p:spPr>
          <a:xfrm>
            <a:off x="7901674" y="667390"/>
            <a:ext cx="1981200" cy="2402907"/>
          </a:xfrm>
          <a:custGeom>
            <a:avLst/>
            <a:gdLst/>
            <a:ahLst/>
            <a:cxnLst/>
            <a:rect l="l" t="t" r="r" b="b"/>
            <a:pathLst>
              <a:path w="1788794" h="1825625">
                <a:moveTo>
                  <a:pt x="742269" y="117277"/>
                </a:moveTo>
                <a:lnTo>
                  <a:pt x="722967" y="59456"/>
                </a:lnTo>
                <a:lnTo>
                  <a:pt x="887474" y="4714"/>
                </a:lnTo>
                <a:lnTo>
                  <a:pt x="901364" y="1253"/>
                </a:lnTo>
                <a:lnTo>
                  <a:pt x="915475" y="0"/>
                </a:lnTo>
                <a:lnTo>
                  <a:pt x="929610" y="959"/>
                </a:lnTo>
                <a:lnTo>
                  <a:pt x="943576" y="4134"/>
                </a:lnTo>
                <a:lnTo>
                  <a:pt x="1125317" y="60438"/>
                </a:lnTo>
                <a:lnTo>
                  <a:pt x="919341" y="60438"/>
                </a:lnTo>
                <a:lnTo>
                  <a:pt x="912872" y="60497"/>
                </a:lnTo>
                <a:lnTo>
                  <a:pt x="742269" y="117277"/>
                </a:lnTo>
                <a:close/>
              </a:path>
              <a:path w="1788794" h="1825625">
                <a:moveTo>
                  <a:pt x="1124906" y="543052"/>
                </a:moveTo>
                <a:lnTo>
                  <a:pt x="918893" y="543052"/>
                </a:lnTo>
                <a:lnTo>
                  <a:pt x="1698023" y="301678"/>
                </a:lnTo>
                <a:lnTo>
                  <a:pt x="919341" y="60438"/>
                </a:lnTo>
                <a:lnTo>
                  <a:pt x="1125317" y="60438"/>
                </a:lnTo>
                <a:lnTo>
                  <a:pt x="1716118" y="243470"/>
                </a:lnTo>
                <a:lnTo>
                  <a:pt x="1747226" y="265487"/>
                </a:lnTo>
                <a:lnTo>
                  <a:pt x="1759074" y="301678"/>
                </a:lnTo>
                <a:lnTo>
                  <a:pt x="1755974" y="320984"/>
                </a:lnTo>
                <a:lnTo>
                  <a:pt x="1747226" y="337868"/>
                </a:lnTo>
                <a:lnTo>
                  <a:pt x="1733664" y="351209"/>
                </a:lnTo>
                <a:lnTo>
                  <a:pt x="1716118" y="359886"/>
                </a:lnTo>
                <a:lnTo>
                  <a:pt x="1434744" y="447065"/>
                </a:lnTo>
                <a:lnTo>
                  <a:pt x="1434696" y="465991"/>
                </a:lnTo>
                <a:lnTo>
                  <a:pt x="1373645" y="465991"/>
                </a:lnTo>
                <a:lnTo>
                  <a:pt x="1124906" y="543052"/>
                </a:lnTo>
                <a:close/>
              </a:path>
              <a:path w="1788794" h="1825625">
                <a:moveTo>
                  <a:pt x="87224" y="774456"/>
                </a:moveTo>
                <a:lnTo>
                  <a:pt x="34877" y="743091"/>
                </a:lnTo>
                <a:lnTo>
                  <a:pt x="122101" y="597972"/>
                </a:lnTo>
                <a:lnTo>
                  <a:pt x="122101" y="361954"/>
                </a:lnTo>
                <a:lnTo>
                  <a:pt x="85802" y="338257"/>
                </a:lnTo>
                <a:lnTo>
                  <a:pt x="74097" y="301678"/>
                </a:lnTo>
                <a:lnTo>
                  <a:pt x="77268" y="282513"/>
                </a:lnTo>
                <a:lnTo>
                  <a:pt x="86145" y="265627"/>
                </a:lnTo>
                <a:lnTo>
                  <a:pt x="99854" y="252348"/>
                </a:lnTo>
                <a:lnTo>
                  <a:pt x="117555" y="243797"/>
                </a:lnTo>
                <a:lnTo>
                  <a:pt x="327001" y="181065"/>
                </a:lnTo>
                <a:lnTo>
                  <a:pt x="344559" y="239437"/>
                </a:lnTo>
                <a:lnTo>
                  <a:pt x="135099" y="302169"/>
                </a:lnTo>
                <a:lnTo>
                  <a:pt x="389122" y="380866"/>
                </a:lnTo>
                <a:lnTo>
                  <a:pt x="183152" y="380866"/>
                </a:lnTo>
                <a:lnTo>
                  <a:pt x="183152" y="597972"/>
                </a:lnTo>
                <a:lnTo>
                  <a:pt x="254350" y="716427"/>
                </a:lnTo>
                <a:lnTo>
                  <a:pt x="122101" y="716427"/>
                </a:lnTo>
                <a:lnTo>
                  <a:pt x="87224" y="774456"/>
                </a:lnTo>
                <a:close/>
              </a:path>
              <a:path w="1788794" h="1825625">
                <a:moveTo>
                  <a:pt x="1388507" y="1764384"/>
                </a:moveTo>
                <a:lnTo>
                  <a:pt x="1227174" y="1764384"/>
                </a:lnTo>
                <a:lnTo>
                  <a:pt x="1206704" y="1715202"/>
                </a:lnTo>
                <a:lnTo>
                  <a:pt x="1194422" y="1664092"/>
                </a:lnTo>
                <a:lnTo>
                  <a:pt x="1190329" y="1612019"/>
                </a:lnTo>
                <a:lnTo>
                  <a:pt x="1194422" y="1559945"/>
                </a:lnTo>
                <a:lnTo>
                  <a:pt x="1206704" y="1508835"/>
                </a:lnTo>
                <a:lnTo>
                  <a:pt x="1227174" y="1459653"/>
                </a:lnTo>
                <a:lnTo>
                  <a:pt x="91576" y="1459653"/>
                </a:lnTo>
                <a:lnTo>
                  <a:pt x="55963" y="1452458"/>
                </a:lnTo>
                <a:lnTo>
                  <a:pt x="26851" y="1432848"/>
                </a:lnTo>
                <a:lnTo>
                  <a:pt x="7207" y="1403786"/>
                </a:lnTo>
                <a:lnTo>
                  <a:pt x="0" y="1368234"/>
                </a:lnTo>
                <a:lnTo>
                  <a:pt x="117" y="1095837"/>
                </a:lnTo>
                <a:lnTo>
                  <a:pt x="11154" y="1052947"/>
                </a:lnTo>
                <a:lnTo>
                  <a:pt x="42061" y="1019877"/>
                </a:lnTo>
                <a:lnTo>
                  <a:pt x="406713" y="785854"/>
                </a:lnTo>
                <a:lnTo>
                  <a:pt x="402490" y="776187"/>
                </a:lnTo>
                <a:lnTo>
                  <a:pt x="399390" y="766009"/>
                </a:lnTo>
                <a:lnTo>
                  <a:pt x="397482" y="755401"/>
                </a:lnTo>
                <a:lnTo>
                  <a:pt x="396831" y="744445"/>
                </a:lnTo>
                <a:lnTo>
                  <a:pt x="396831" y="447065"/>
                </a:lnTo>
                <a:lnTo>
                  <a:pt x="183152" y="380866"/>
                </a:lnTo>
                <a:lnTo>
                  <a:pt x="389122" y="380866"/>
                </a:lnTo>
                <a:lnTo>
                  <a:pt x="663893" y="465991"/>
                </a:lnTo>
                <a:lnTo>
                  <a:pt x="457881" y="465991"/>
                </a:lnTo>
                <a:lnTo>
                  <a:pt x="457881" y="744445"/>
                </a:lnTo>
                <a:lnTo>
                  <a:pt x="656108" y="828677"/>
                </a:lnTo>
                <a:lnTo>
                  <a:pt x="452903" y="828677"/>
                </a:lnTo>
                <a:lnTo>
                  <a:pt x="134458" y="1033031"/>
                </a:lnTo>
                <a:lnTo>
                  <a:pt x="1392262" y="1033031"/>
                </a:lnTo>
                <a:lnTo>
                  <a:pt x="1303651" y="1086106"/>
                </a:lnTo>
                <a:lnTo>
                  <a:pt x="1298400" y="1093977"/>
                </a:lnTo>
                <a:lnTo>
                  <a:pt x="61229" y="1093977"/>
                </a:lnTo>
                <a:lnTo>
                  <a:pt x="61050" y="1095837"/>
                </a:lnTo>
                <a:lnTo>
                  <a:pt x="61050" y="1368234"/>
                </a:lnTo>
                <a:lnTo>
                  <a:pt x="63454" y="1380083"/>
                </a:lnTo>
                <a:lnTo>
                  <a:pt x="70003" y="1389770"/>
                </a:lnTo>
                <a:lnTo>
                  <a:pt x="79707" y="1396308"/>
                </a:lnTo>
                <a:lnTo>
                  <a:pt x="91576" y="1398707"/>
                </a:lnTo>
                <a:lnTo>
                  <a:pt x="1388512" y="1398707"/>
                </a:lnTo>
                <a:lnTo>
                  <a:pt x="1310075" y="1447646"/>
                </a:lnTo>
                <a:lnTo>
                  <a:pt x="1306945" y="1449297"/>
                </a:lnTo>
                <a:lnTo>
                  <a:pt x="1303741" y="1450815"/>
                </a:lnTo>
                <a:lnTo>
                  <a:pt x="1297689" y="1459891"/>
                </a:lnTo>
                <a:lnTo>
                  <a:pt x="1272767" y="1506188"/>
                </a:lnTo>
                <a:lnTo>
                  <a:pt x="1257363" y="1555314"/>
                </a:lnTo>
                <a:lnTo>
                  <a:pt x="1251476" y="1605935"/>
                </a:lnTo>
                <a:lnTo>
                  <a:pt x="1255104" y="1656715"/>
                </a:lnTo>
                <a:lnTo>
                  <a:pt x="1268244" y="1706321"/>
                </a:lnTo>
                <a:lnTo>
                  <a:pt x="1290893" y="1753418"/>
                </a:lnTo>
                <a:lnTo>
                  <a:pt x="1406082" y="1753418"/>
                </a:lnTo>
                <a:lnTo>
                  <a:pt x="1388507" y="1764384"/>
                </a:lnTo>
                <a:close/>
              </a:path>
              <a:path w="1788794" h="1825625">
                <a:moveTo>
                  <a:pt x="946289" y="900158"/>
                </a:moveTo>
                <a:lnTo>
                  <a:pt x="885238" y="900158"/>
                </a:lnTo>
                <a:lnTo>
                  <a:pt x="885238" y="598388"/>
                </a:lnTo>
                <a:lnTo>
                  <a:pt x="457881" y="465991"/>
                </a:lnTo>
                <a:lnTo>
                  <a:pt x="663893" y="465991"/>
                </a:lnTo>
                <a:lnTo>
                  <a:pt x="912633" y="543052"/>
                </a:lnTo>
                <a:lnTo>
                  <a:pt x="1124906" y="543052"/>
                </a:lnTo>
                <a:lnTo>
                  <a:pt x="946289" y="598388"/>
                </a:lnTo>
                <a:lnTo>
                  <a:pt x="946289" y="900158"/>
                </a:lnTo>
                <a:close/>
              </a:path>
              <a:path w="1788794" h="1825625">
                <a:moveTo>
                  <a:pt x="1150976" y="900158"/>
                </a:moveTo>
                <a:lnTo>
                  <a:pt x="946289" y="900158"/>
                </a:lnTo>
                <a:lnTo>
                  <a:pt x="1352227" y="773519"/>
                </a:lnTo>
                <a:lnTo>
                  <a:pt x="1360975" y="769177"/>
                </a:lnTo>
                <a:lnTo>
                  <a:pt x="1367737" y="762508"/>
                </a:lnTo>
                <a:lnTo>
                  <a:pt x="1372099" y="754076"/>
                </a:lnTo>
                <a:lnTo>
                  <a:pt x="1373645" y="744445"/>
                </a:lnTo>
                <a:lnTo>
                  <a:pt x="1373645" y="465991"/>
                </a:lnTo>
                <a:lnTo>
                  <a:pt x="1434696" y="465991"/>
                </a:lnTo>
                <a:lnTo>
                  <a:pt x="1434696" y="728300"/>
                </a:lnTo>
                <a:lnTo>
                  <a:pt x="1713435" y="728300"/>
                </a:lnTo>
                <a:lnTo>
                  <a:pt x="1729870" y="730538"/>
                </a:lnTo>
                <a:lnTo>
                  <a:pt x="1767272" y="760485"/>
                </a:lnTo>
                <a:lnTo>
                  <a:pt x="1774184" y="789246"/>
                </a:lnTo>
                <a:lnTo>
                  <a:pt x="1422966" y="789246"/>
                </a:lnTo>
                <a:lnTo>
                  <a:pt x="1413291" y="803238"/>
                </a:lnTo>
                <a:lnTo>
                  <a:pt x="1401139" y="815220"/>
                </a:lnTo>
                <a:lnTo>
                  <a:pt x="1386766" y="824828"/>
                </a:lnTo>
                <a:lnTo>
                  <a:pt x="1370330" y="831727"/>
                </a:lnTo>
                <a:lnTo>
                  <a:pt x="1150976" y="900158"/>
                </a:lnTo>
                <a:close/>
              </a:path>
              <a:path w="1788794" h="1825625">
                <a:moveTo>
                  <a:pt x="183152" y="819720"/>
                </a:moveTo>
                <a:lnTo>
                  <a:pt x="122101" y="819720"/>
                </a:lnTo>
                <a:lnTo>
                  <a:pt x="122101" y="716427"/>
                </a:lnTo>
                <a:lnTo>
                  <a:pt x="183152" y="716427"/>
                </a:lnTo>
                <a:lnTo>
                  <a:pt x="183152" y="819720"/>
                </a:lnTo>
                <a:close/>
              </a:path>
              <a:path w="1788794" h="1825625">
                <a:moveTo>
                  <a:pt x="218030" y="774456"/>
                </a:moveTo>
                <a:lnTo>
                  <a:pt x="183152" y="716427"/>
                </a:lnTo>
                <a:lnTo>
                  <a:pt x="254350" y="716427"/>
                </a:lnTo>
                <a:lnTo>
                  <a:pt x="270376" y="743091"/>
                </a:lnTo>
                <a:lnTo>
                  <a:pt x="218030" y="774456"/>
                </a:lnTo>
                <a:close/>
              </a:path>
              <a:path w="1788794" h="1825625">
                <a:moveTo>
                  <a:pt x="1392262" y="1033031"/>
                </a:moveTo>
                <a:lnTo>
                  <a:pt x="1273618" y="1033031"/>
                </a:lnTo>
                <a:lnTo>
                  <a:pt x="1680614" y="789246"/>
                </a:lnTo>
                <a:lnTo>
                  <a:pt x="1774184" y="789246"/>
                </a:lnTo>
                <a:lnTo>
                  <a:pt x="1774437" y="792193"/>
                </a:lnTo>
                <a:lnTo>
                  <a:pt x="1771485" y="808167"/>
                </a:lnTo>
                <a:lnTo>
                  <a:pt x="1764231" y="823053"/>
                </a:lnTo>
                <a:lnTo>
                  <a:pt x="1758448" y="831727"/>
                </a:lnTo>
                <a:lnTo>
                  <a:pt x="1742590" y="862914"/>
                </a:lnTo>
                <a:lnTo>
                  <a:pt x="1676277" y="862914"/>
                </a:lnTo>
                <a:lnTo>
                  <a:pt x="1392262" y="1033031"/>
                </a:lnTo>
                <a:close/>
              </a:path>
              <a:path w="1788794" h="1825625">
                <a:moveTo>
                  <a:pt x="915763" y="969198"/>
                </a:moveTo>
                <a:lnTo>
                  <a:pt x="458284" y="830820"/>
                </a:lnTo>
                <a:lnTo>
                  <a:pt x="452903" y="828677"/>
                </a:lnTo>
                <a:lnTo>
                  <a:pt x="656108" y="828677"/>
                </a:lnTo>
                <a:lnTo>
                  <a:pt x="885238" y="900158"/>
                </a:lnTo>
                <a:lnTo>
                  <a:pt x="1150976" y="900158"/>
                </a:lnTo>
                <a:lnTo>
                  <a:pt x="943069" y="965017"/>
                </a:lnTo>
                <a:lnTo>
                  <a:pt x="936327" y="966844"/>
                </a:lnTo>
                <a:lnTo>
                  <a:pt x="929511" y="968151"/>
                </a:lnTo>
                <a:lnTo>
                  <a:pt x="922648" y="968936"/>
                </a:lnTo>
                <a:lnTo>
                  <a:pt x="915763" y="969198"/>
                </a:lnTo>
                <a:close/>
              </a:path>
              <a:path w="1788794" h="1825625">
                <a:moveTo>
                  <a:pt x="1406517" y="1387473"/>
                </a:moveTo>
                <a:lnTo>
                  <a:pt x="1291310" y="1387473"/>
                </a:lnTo>
                <a:lnTo>
                  <a:pt x="1727639" y="1115240"/>
                </a:lnTo>
                <a:lnTo>
                  <a:pt x="1707637" y="1085287"/>
                </a:lnTo>
                <a:lnTo>
                  <a:pt x="1684971" y="1043594"/>
                </a:lnTo>
                <a:lnTo>
                  <a:pt x="1670505" y="999414"/>
                </a:lnTo>
                <a:lnTo>
                  <a:pt x="1664236" y="953844"/>
                </a:lnTo>
                <a:lnTo>
                  <a:pt x="1666161" y="907979"/>
                </a:lnTo>
                <a:lnTo>
                  <a:pt x="1676277" y="862914"/>
                </a:lnTo>
                <a:lnTo>
                  <a:pt x="1742590" y="862914"/>
                </a:lnTo>
                <a:lnTo>
                  <a:pt x="1737049" y="873811"/>
                </a:lnTo>
                <a:lnTo>
                  <a:pt x="1726349" y="918699"/>
                </a:lnTo>
                <a:lnTo>
                  <a:pt x="1726465" y="965017"/>
                </a:lnTo>
                <a:lnTo>
                  <a:pt x="1737042" y="1009405"/>
                </a:lnTo>
                <a:lnTo>
                  <a:pt x="1758433" y="1051481"/>
                </a:lnTo>
                <a:lnTo>
                  <a:pt x="1778436" y="1081434"/>
                </a:lnTo>
                <a:lnTo>
                  <a:pt x="1784215" y="1092275"/>
                </a:lnTo>
                <a:lnTo>
                  <a:pt x="1787656" y="1103853"/>
                </a:lnTo>
                <a:lnTo>
                  <a:pt x="1788708" y="1115883"/>
                </a:lnTo>
                <a:lnTo>
                  <a:pt x="1787319" y="1128081"/>
                </a:lnTo>
                <a:lnTo>
                  <a:pt x="1759998" y="1166931"/>
                </a:lnTo>
                <a:lnTo>
                  <a:pt x="1731708" y="1184578"/>
                </a:lnTo>
                <a:lnTo>
                  <a:pt x="1728295" y="1194770"/>
                </a:lnTo>
                <a:lnTo>
                  <a:pt x="1720069" y="1231150"/>
                </a:lnTo>
                <a:lnTo>
                  <a:pt x="1657064" y="1231150"/>
                </a:lnTo>
                <a:lnTo>
                  <a:pt x="1406517" y="1387473"/>
                </a:lnTo>
                <a:close/>
              </a:path>
              <a:path w="1788794" h="1825625">
                <a:moveTo>
                  <a:pt x="1388512" y="1398707"/>
                </a:moveTo>
                <a:lnTo>
                  <a:pt x="1227740" y="1398707"/>
                </a:lnTo>
                <a:lnTo>
                  <a:pt x="1207271" y="1349525"/>
                </a:lnTo>
                <a:lnTo>
                  <a:pt x="1194989" y="1298416"/>
                </a:lnTo>
                <a:lnTo>
                  <a:pt x="1190895" y="1246342"/>
                </a:lnTo>
                <a:lnTo>
                  <a:pt x="1194989" y="1194269"/>
                </a:lnTo>
                <a:lnTo>
                  <a:pt x="1207271" y="1143159"/>
                </a:lnTo>
                <a:lnTo>
                  <a:pt x="1227740" y="1093977"/>
                </a:lnTo>
                <a:lnTo>
                  <a:pt x="1298400" y="1093977"/>
                </a:lnTo>
                <a:lnTo>
                  <a:pt x="1298241" y="1094215"/>
                </a:lnTo>
                <a:lnTo>
                  <a:pt x="1273345" y="1140464"/>
                </a:lnTo>
                <a:lnTo>
                  <a:pt x="1257949" y="1189539"/>
                </a:lnTo>
                <a:lnTo>
                  <a:pt x="1252050" y="1240108"/>
                </a:lnTo>
                <a:lnTo>
                  <a:pt x="1255646" y="1290840"/>
                </a:lnTo>
                <a:lnTo>
                  <a:pt x="1268733" y="1340406"/>
                </a:lnTo>
                <a:lnTo>
                  <a:pt x="1291310" y="1387473"/>
                </a:lnTo>
                <a:lnTo>
                  <a:pt x="1406517" y="1387473"/>
                </a:lnTo>
                <a:lnTo>
                  <a:pt x="1388512" y="1398707"/>
                </a:lnTo>
                <a:close/>
              </a:path>
              <a:path w="1788794" h="1825625">
                <a:moveTo>
                  <a:pt x="1406082" y="1753418"/>
                </a:moveTo>
                <a:lnTo>
                  <a:pt x="1290893" y="1753418"/>
                </a:lnTo>
                <a:lnTo>
                  <a:pt x="1725225" y="1482434"/>
                </a:lnTo>
                <a:lnTo>
                  <a:pt x="1694801" y="1437299"/>
                </a:lnTo>
                <a:lnTo>
                  <a:pt x="1672598" y="1388595"/>
                </a:lnTo>
                <a:lnTo>
                  <a:pt x="1658791" y="1337330"/>
                </a:lnTo>
                <a:lnTo>
                  <a:pt x="1653554" y="1284512"/>
                </a:lnTo>
                <a:lnTo>
                  <a:pt x="1657064" y="1231150"/>
                </a:lnTo>
                <a:lnTo>
                  <a:pt x="1720069" y="1231150"/>
                </a:lnTo>
                <a:lnTo>
                  <a:pt x="1716515" y="1246870"/>
                </a:lnTo>
                <a:lnTo>
                  <a:pt x="1715344" y="1299335"/>
                </a:lnTo>
                <a:lnTo>
                  <a:pt x="1724522" y="1350709"/>
                </a:lnTo>
                <a:lnTo>
                  <a:pt x="1743791" y="1399535"/>
                </a:lnTo>
                <a:lnTo>
                  <a:pt x="1772891" y="1444357"/>
                </a:lnTo>
                <a:lnTo>
                  <a:pt x="1779842" y="1455221"/>
                </a:lnTo>
                <a:lnTo>
                  <a:pt x="1784319" y="1467175"/>
                </a:lnTo>
                <a:lnTo>
                  <a:pt x="1786209" y="1479799"/>
                </a:lnTo>
                <a:lnTo>
                  <a:pt x="1785396" y="1492671"/>
                </a:lnTo>
                <a:lnTo>
                  <a:pt x="1781893" y="1505076"/>
                </a:lnTo>
                <a:lnTo>
                  <a:pt x="1775926" y="1516359"/>
                </a:lnTo>
                <a:lnTo>
                  <a:pt x="1767737" y="1526158"/>
                </a:lnTo>
                <a:lnTo>
                  <a:pt x="1757569" y="1534110"/>
                </a:lnTo>
                <a:lnTo>
                  <a:pt x="1406082" y="1753418"/>
                </a:lnTo>
                <a:close/>
              </a:path>
              <a:path w="1788794" h="1825625">
                <a:moveTo>
                  <a:pt x="1264556" y="1825330"/>
                </a:moveTo>
                <a:lnTo>
                  <a:pt x="244203" y="1825330"/>
                </a:lnTo>
                <a:lnTo>
                  <a:pt x="208590" y="1818135"/>
                </a:lnTo>
                <a:lnTo>
                  <a:pt x="179478" y="1798525"/>
                </a:lnTo>
                <a:lnTo>
                  <a:pt x="159834" y="1769462"/>
                </a:lnTo>
                <a:lnTo>
                  <a:pt x="152627" y="1733911"/>
                </a:lnTo>
                <a:lnTo>
                  <a:pt x="152627" y="1459653"/>
                </a:lnTo>
                <a:lnTo>
                  <a:pt x="213678" y="1459653"/>
                </a:lnTo>
                <a:lnTo>
                  <a:pt x="213678" y="1733911"/>
                </a:lnTo>
                <a:lnTo>
                  <a:pt x="216081" y="1745759"/>
                </a:lnTo>
                <a:lnTo>
                  <a:pt x="222630" y="1755447"/>
                </a:lnTo>
                <a:lnTo>
                  <a:pt x="232334" y="1761985"/>
                </a:lnTo>
                <a:lnTo>
                  <a:pt x="244203" y="1764384"/>
                </a:lnTo>
                <a:lnTo>
                  <a:pt x="1388507" y="1764384"/>
                </a:lnTo>
                <a:lnTo>
                  <a:pt x="1313101" y="1811433"/>
                </a:lnTo>
                <a:lnTo>
                  <a:pt x="1301783" y="1817439"/>
                </a:lnTo>
                <a:lnTo>
                  <a:pt x="1289806" y="1821790"/>
                </a:lnTo>
                <a:lnTo>
                  <a:pt x="1277341" y="1824437"/>
                </a:lnTo>
                <a:lnTo>
                  <a:pt x="1264556" y="1825330"/>
                </a:lnTo>
                <a:close/>
              </a:path>
            </a:pathLst>
          </a:custGeom>
          <a:solidFill>
            <a:srgbClr val="0F0E0D"/>
          </a:solidFill>
        </p:spPr>
        <p:txBody>
          <a:bodyPr wrap="square" lIns="0" tIns="0" rIns="0" bIns="0" rtlCol="0"/>
          <a:lstStyle/>
          <a:p>
            <a:endParaRPr/>
          </a:p>
        </p:txBody>
      </p:sp>
      <p:sp>
        <p:nvSpPr>
          <p:cNvPr id="14" name="object 52">
            <a:extLst>
              <a:ext uri="{FF2B5EF4-FFF2-40B4-BE49-F238E27FC236}">
                <a16:creationId xmlns:a16="http://schemas.microsoft.com/office/drawing/2014/main" id="{7A27C1DA-05F7-4633-A5E5-0821A596E3F0}"/>
              </a:ext>
            </a:extLst>
          </p:cNvPr>
          <p:cNvSpPr txBox="1"/>
          <p:nvPr/>
        </p:nvSpPr>
        <p:spPr>
          <a:xfrm>
            <a:off x="7066939" y="3389188"/>
            <a:ext cx="3757928" cy="1263679"/>
          </a:xfrm>
          <a:prstGeom prst="rect">
            <a:avLst/>
          </a:prstGeom>
        </p:spPr>
        <p:txBody>
          <a:bodyPr vert="horz" wrap="square" lIns="0" tIns="12700" rIns="0" bIns="0" rtlCol="0">
            <a:spAutoFit/>
          </a:bodyPr>
          <a:lstStyle/>
          <a:p>
            <a:pPr marL="12700" marR="5080" indent="425450">
              <a:lnSpc>
                <a:spcPct val="114599"/>
              </a:lnSpc>
              <a:spcBef>
                <a:spcPts val="100"/>
              </a:spcBef>
              <a:tabLst>
                <a:tab pos="1165860" algn="l"/>
              </a:tabLst>
            </a:pPr>
            <a:r>
              <a:rPr sz="2400" spc="30" dirty="0">
                <a:solidFill>
                  <a:srgbClr val="242424"/>
                </a:solidFill>
                <a:latin typeface="Arial"/>
                <a:cs typeface="Arial"/>
              </a:rPr>
              <a:t>Fire </a:t>
            </a:r>
            <a:r>
              <a:rPr sz="2400" spc="265" dirty="0">
                <a:solidFill>
                  <a:srgbClr val="242424"/>
                </a:solidFill>
                <a:latin typeface="Arial"/>
                <a:cs typeface="Arial"/>
              </a:rPr>
              <a:t>and </a:t>
            </a:r>
            <a:r>
              <a:rPr sz="2400" spc="25" dirty="0">
                <a:solidFill>
                  <a:srgbClr val="242424"/>
                </a:solidFill>
                <a:latin typeface="Arial"/>
                <a:cs typeface="Arial"/>
              </a:rPr>
              <a:t>Life  </a:t>
            </a:r>
            <a:r>
              <a:rPr sz="2400" spc="-155" dirty="0">
                <a:solidFill>
                  <a:srgbClr val="242424"/>
                </a:solidFill>
                <a:latin typeface="Arial"/>
                <a:cs typeface="Arial"/>
              </a:rPr>
              <a:t>S</a:t>
            </a:r>
            <a:r>
              <a:rPr sz="2400" spc="290" dirty="0">
                <a:solidFill>
                  <a:srgbClr val="242424"/>
                </a:solidFill>
                <a:latin typeface="Arial"/>
                <a:cs typeface="Arial"/>
              </a:rPr>
              <a:t>a</a:t>
            </a:r>
            <a:r>
              <a:rPr sz="2400" spc="130" dirty="0">
                <a:solidFill>
                  <a:srgbClr val="242424"/>
                </a:solidFill>
                <a:latin typeface="Arial"/>
                <a:cs typeface="Arial"/>
              </a:rPr>
              <a:t>f</a:t>
            </a:r>
            <a:r>
              <a:rPr sz="2400" spc="145" dirty="0">
                <a:solidFill>
                  <a:srgbClr val="242424"/>
                </a:solidFill>
                <a:latin typeface="Arial"/>
                <a:cs typeface="Arial"/>
              </a:rPr>
              <a:t>e</a:t>
            </a:r>
            <a:r>
              <a:rPr sz="2400" spc="225" dirty="0">
                <a:solidFill>
                  <a:srgbClr val="242424"/>
                </a:solidFill>
                <a:latin typeface="Arial"/>
                <a:cs typeface="Arial"/>
              </a:rPr>
              <a:t>t</a:t>
            </a:r>
            <a:r>
              <a:rPr sz="2400" spc="195" dirty="0">
                <a:solidFill>
                  <a:srgbClr val="242424"/>
                </a:solidFill>
                <a:latin typeface="Arial"/>
                <a:cs typeface="Arial"/>
              </a:rPr>
              <a:t>y</a:t>
            </a:r>
            <a:r>
              <a:rPr sz="2400" dirty="0">
                <a:solidFill>
                  <a:srgbClr val="242424"/>
                </a:solidFill>
                <a:latin typeface="Arial"/>
                <a:cs typeface="Arial"/>
              </a:rPr>
              <a:t>	</a:t>
            </a:r>
            <a:r>
              <a:rPr sz="2400" spc="-345" dirty="0">
                <a:solidFill>
                  <a:srgbClr val="242424"/>
                </a:solidFill>
                <a:latin typeface="Arial"/>
                <a:cs typeface="Arial"/>
              </a:rPr>
              <a:t>E</a:t>
            </a:r>
            <a:r>
              <a:rPr sz="2400" spc="290" dirty="0">
                <a:solidFill>
                  <a:srgbClr val="242424"/>
                </a:solidFill>
                <a:latin typeface="Arial"/>
                <a:cs typeface="Arial"/>
              </a:rPr>
              <a:t>d</a:t>
            </a:r>
            <a:r>
              <a:rPr sz="2400" spc="220" dirty="0">
                <a:solidFill>
                  <a:srgbClr val="242424"/>
                </a:solidFill>
                <a:latin typeface="Arial"/>
                <a:cs typeface="Arial"/>
              </a:rPr>
              <a:t>u</a:t>
            </a:r>
            <a:r>
              <a:rPr sz="2400" spc="240" dirty="0">
                <a:solidFill>
                  <a:srgbClr val="242424"/>
                </a:solidFill>
                <a:latin typeface="Arial"/>
                <a:cs typeface="Arial"/>
              </a:rPr>
              <a:t>c</a:t>
            </a:r>
            <a:r>
              <a:rPr sz="2400" spc="290" dirty="0">
                <a:solidFill>
                  <a:srgbClr val="242424"/>
                </a:solidFill>
                <a:latin typeface="Arial"/>
                <a:cs typeface="Arial"/>
              </a:rPr>
              <a:t>a</a:t>
            </a:r>
            <a:r>
              <a:rPr sz="2400" spc="225" dirty="0">
                <a:solidFill>
                  <a:srgbClr val="242424"/>
                </a:solidFill>
                <a:latin typeface="Arial"/>
                <a:cs typeface="Arial"/>
              </a:rPr>
              <a:t>t</a:t>
            </a:r>
            <a:r>
              <a:rPr sz="2400" spc="100" dirty="0">
                <a:solidFill>
                  <a:srgbClr val="242424"/>
                </a:solidFill>
                <a:latin typeface="Arial"/>
                <a:cs typeface="Arial"/>
              </a:rPr>
              <a:t>i</a:t>
            </a:r>
            <a:r>
              <a:rPr sz="2400" spc="195" dirty="0">
                <a:solidFill>
                  <a:srgbClr val="242424"/>
                </a:solidFill>
                <a:latin typeface="Arial"/>
                <a:cs typeface="Arial"/>
              </a:rPr>
              <a:t>o</a:t>
            </a:r>
            <a:r>
              <a:rPr sz="2400" spc="220" dirty="0">
                <a:solidFill>
                  <a:srgbClr val="242424"/>
                </a:solidFill>
                <a:latin typeface="Arial"/>
                <a:cs typeface="Arial"/>
              </a:rPr>
              <a:t>n</a:t>
            </a:r>
            <a:endParaRPr lang="en-US" sz="2400" spc="220" dirty="0">
              <a:solidFill>
                <a:srgbClr val="242424"/>
              </a:solidFill>
              <a:latin typeface="Arial"/>
              <a:cs typeface="Arial"/>
            </a:endParaRPr>
          </a:p>
          <a:p>
            <a:pPr marL="355600" marR="5080" indent="-342900">
              <a:lnSpc>
                <a:spcPct val="114599"/>
              </a:lnSpc>
              <a:spcBef>
                <a:spcPts val="100"/>
              </a:spcBef>
              <a:buFontTx/>
              <a:buChar char="-"/>
              <a:tabLst>
                <a:tab pos="1165860" algn="l"/>
              </a:tabLst>
            </a:pPr>
            <a:endParaRPr sz="2400" dirty="0">
              <a:latin typeface="Arial"/>
              <a:cs typeface="Arial"/>
            </a:endParaRPr>
          </a:p>
        </p:txBody>
      </p:sp>
      <p:sp>
        <p:nvSpPr>
          <p:cNvPr id="16" name="object 38">
            <a:extLst>
              <a:ext uri="{FF2B5EF4-FFF2-40B4-BE49-F238E27FC236}">
                <a16:creationId xmlns:a16="http://schemas.microsoft.com/office/drawing/2014/main" id="{C48C78A7-7985-4AE2-8B07-165F2DF266B1}"/>
              </a:ext>
            </a:extLst>
          </p:cNvPr>
          <p:cNvSpPr/>
          <p:nvPr/>
        </p:nvSpPr>
        <p:spPr>
          <a:xfrm>
            <a:off x="13135873" y="1108147"/>
            <a:ext cx="2290445" cy="1962150"/>
          </a:xfrm>
          <a:custGeom>
            <a:avLst/>
            <a:gdLst/>
            <a:ahLst/>
            <a:cxnLst/>
            <a:rect l="l" t="t" r="r" b="b"/>
            <a:pathLst>
              <a:path w="2290444" h="1962150">
                <a:moveTo>
                  <a:pt x="2155577" y="1660523"/>
                </a:moveTo>
                <a:lnTo>
                  <a:pt x="134620" y="1660523"/>
                </a:lnTo>
                <a:lnTo>
                  <a:pt x="92120" y="1653642"/>
                </a:lnTo>
                <a:lnTo>
                  <a:pt x="55172" y="1634486"/>
                </a:lnTo>
                <a:lnTo>
                  <a:pt x="26012" y="1605286"/>
                </a:lnTo>
                <a:lnTo>
                  <a:pt x="6875" y="1568274"/>
                </a:lnTo>
                <a:lnTo>
                  <a:pt x="0" y="1525679"/>
                </a:lnTo>
                <a:lnTo>
                  <a:pt x="0" y="134700"/>
                </a:lnTo>
                <a:lnTo>
                  <a:pt x="6875" y="92203"/>
                </a:lnTo>
                <a:lnTo>
                  <a:pt x="26012" y="55236"/>
                </a:lnTo>
                <a:lnTo>
                  <a:pt x="55172" y="26048"/>
                </a:lnTo>
                <a:lnTo>
                  <a:pt x="92120" y="6886"/>
                </a:lnTo>
                <a:lnTo>
                  <a:pt x="134620" y="0"/>
                </a:lnTo>
                <a:lnTo>
                  <a:pt x="2155577" y="0"/>
                </a:lnTo>
                <a:lnTo>
                  <a:pt x="2198077" y="6886"/>
                </a:lnTo>
                <a:lnTo>
                  <a:pt x="2235026" y="26048"/>
                </a:lnTo>
                <a:lnTo>
                  <a:pt x="2264186" y="55236"/>
                </a:lnTo>
                <a:lnTo>
                  <a:pt x="2283323" y="92203"/>
                </a:lnTo>
                <a:lnTo>
                  <a:pt x="2285286" y="104337"/>
                </a:lnTo>
                <a:lnTo>
                  <a:pt x="134620" y="104337"/>
                </a:lnTo>
                <a:lnTo>
                  <a:pt x="122783" y="106745"/>
                </a:lnTo>
                <a:lnTo>
                  <a:pt x="113141" y="113289"/>
                </a:lnTo>
                <a:lnTo>
                  <a:pt x="106651" y="122947"/>
                </a:lnTo>
                <a:lnTo>
                  <a:pt x="104275" y="134700"/>
                </a:lnTo>
                <a:lnTo>
                  <a:pt x="104290" y="1525679"/>
                </a:lnTo>
                <a:lnTo>
                  <a:pt x="106661" y="1537473"/>
                </a:lnTo>
                <a:lnTo>
                  <a:pt x="113168" y="1547171"/>
                </a:lnTo>
                <a:lnTo>
                  <a:pt x="122814" y="1553713"/>
                </a:lnTo>
                <a:lnTo>
                  <a:pt x="134620" y="1556113"/>
                </a:lnTo>
                <a:lnTo>
                  <a:pt x="2285285" y="1556113"/>
                </a:lnTo>
                <a:lnTo>
                  <a:pt x="2283322" y="1568274"/>
                </a:lnTo>
                <a:lnTo>
                  <a:pt x="2264186" y="1605286"/>
                </a:lnTo>
                <a:lnTo>
                  <a:pt x="2235025" y="1634486"/>
                </a:lnTo>
                <a:lnTo>
                  <a:pt x="2198077" y="1653642"/>
                </a:lnTo>
                <a:lnTo>
                  <a:pt x="2155577" y="1660523"/>
                </a:lnTo>
                <a:close/>
              </a:path>
              <a:path w="2290444" h="1962150">
                <a:moveTo>
                  <a:pt x="2285285" y="1556113"/>
                </a:moveTo>
                <a:lnTo>
                  <a:pt x="2155577" y="1556113"/>
                </a:lnTo>
                <a:lnTo>
                  <a:pt x="2167354" y="1553703"/>
                </a:lnTo>
                <a:lnTo>
                  <a:pt x="2177003" y="1547144"/>
                </a:lnTo>
                <a:lnTo>
                  <a:pt x="2183526" y="1537443"/>
                </a:lnTo>
                <a:lnTo>
                  <a:pt x="2185908" y="1525679"/>
                </a:lnTo>
                <a:lnTo>
                  <a:pt x="2185923" y="134700"/>
                </a:lnTo>
                <a:lnTo>
                  <a:pt x="2183516" y="122917"/>
                </a:lnTo>
                <a:lnTo>
                  <a:pt x="2176977" y="113262"/>
                </a:lnTo>
                <a:lnTo>
                  <a:pt x="2167324" y="106735"/>
                </a:lnTo>
                <a:lnTo>
                  <a:pt x="2155577" y="104337"/>
                </a:lnTo>
                <a:lnTo>
                  <a:pt x="2285286" y="104337"/>
                </a:lnTo>
                <a:lnTo>
                  <a:pt x="2290198" y="134700"/>
                </a:lnTo>
                <a:lnTo>
                  <a:pt x="2290198" y="1525679"/>
                </a:lnTo>
                <a:lnTo>
                  <a:pt x="2285285" y="1556113"/>
                </a:lnTo>
                <a:close/>
              </a:path>
              <a:path w="2290444" h="1962150">
                <a:moveTo>
                  <a:pt x="1498290" y="1822508"/>
                </a:moveTo>
                <a:lnTo>
                  <a:pt x="791907" y="1822508"/>
                </a:lnTo>
                <a:lnTo>
                  <a:pt x="791907" y="1660523"/>
                </a:lnTo>
                <a:lnTo>
                  <a:pt x="1498290" y="1660523"/>
                </a:lnTo>
                <a:lnTo>
                  <a:pt x="1498290" y="1822508"/>
                </a:lnTo>
                <a:close/>
              </a:path>
              <a:path w="2290444" h="1962150">
                <a:moveTo>
                  <a:pt x="1515610" y="1961720"/>
                </a:moveTo>
                <a:lnTo>
                  <a:pt x="774373" y="1961720"/>
                </a:lnTo>
                <a:lnTo>
                  <a:pt x="747361" y="1956241"/>
                </a:lnTo>
                <a:lnTo>
                  <a:pt x="725268" y="1941302"/>
                </a:lnTo>
                <a:lnTo>
                  <a:pt x="710354" y="1919153"/>
                </a:lnTo>
                <a:lnTo>
                  <a:pt x="704880" y="1892042"/>
                </a:lnTo>
                <a:lnTo>
                  <a:pt x="710354" y="1865014"/>
                </a:lnTo>
                <a:lnTo>
                  <a:pt x="725268" y="1842908"/>
                </a:lnTo>
                <a:lnTo>
                  <a:pt x="747361" y="1827985"/>
                </a:lnTo>
                <a:lnTo>
                  <a:pt x="774373" y="1822508"/>
                </a:lnTo>
                <a:lnTo>
                  <a:pt x="1515610" y="1822508"/>
                </a:lnTo>
                <a:lnTo>
                  <a:pt x="1542682" y="1827985"/>
                </a:lnTo>
                <a:lnTo>
                  <a:pt x="1564769" y="1842908"/>
                </a:lnTo>
                <a:lnTo>
                  <a:pt x="1579650" y="1865014"/>
                </a:lnTo>
                <a:lnTo>
                  <a:pt x="1585103" y="1892042"/>
                </a:lnTo>
                <a:lnTo>
                  <a:pt x="1579650" y="1919153"/>
                </a:lnTo>
                <a:lnTo>
                  <a:pt x="1564769" y="1941302"/>
                </a:lnTo>
                <a:lnTo>
                  <a:pt x="1542682" y="1956241"/>
                </a:lnTo>
                <a:lnTo>
                  <a:pt x="1515610" y="1961720"/>
                </a:lnTo>
                <a:close/>
              </a:path>
            </a:pathLst>
          </a:custGeom>
          <a:solidFill>
            <a:srgbClr val="000000"/>
          </a:solidFill>
        </p:spPr>
        <p:txBody>
          <a:bodyPr wrap="square" lIns="0" tIns="0" rIns="0" bIns="0" rtlCol="0"/>
          <a:lstStyle/>
          <a:p>
            <a:endParaRPr/>
          </a:p>
        </p:txBody>
      </p:sp>
      <p:sp>
        <p:nvSpPr>
          <p:cNvPr id="17" name="object 39">
            <a:extLst>
              <a:ext uri="{FF2B5EF4-FFF2-40B4-BE49-F238E27FC236}">
                <a16:creationId xmlns:a16="http://schemas.microsoft.com/office/drawing/2014/main" id="{E231C428-A927-4D41-BC02-6FAD499DC3B6}"/>
              </a:ext>
            </a:extLst>
          </p:cNvPr>
          <p:cNvSpPr/>
          <p:nvPr/>
        </p:nvSpPr>
        <p:spPr>
          <a:xfrm>
            <a:off x="13359954" y="2016536"/>
            <a:ext cx="278130" cy="524510"/>
          </a:xfrm>
          <a:custGeom>
            <a:avLst/>
            <a:gdLst/>
            <a:ahLst/>
            <a:cxnLst/>
            <a:rect l="l" t="t" r="r" b="b"/>
            <a:pathLst>
              <a:path w="278129" h="524509">
                <a:moveTo>
                  <a:pt x="278044" y="524409"/>
                </a:moveTo>
                <a:lnTo>
                  <a:pt x="0" y="524409"/>
                </a:lnTo>
                <a:lnTo>
                  <a:pt x="0" y="69534"/>
                </a:lnTo>
                <a:lnTo>
                  <a:pt x="5476" y="42446"/>
                </a:lnTo>
                <a:lnTo>
                  <a:pt x="20406" y="20346"/>
                </a:lnTo>
                <a:lnTo>
                  <a:pt x="42542" y="5457"/>
                </a:lnTo>
                <a:lnTo>
                  <a:pt x="69636" y="0"/>
                </a:lnTo>
                <a:lnTo>
                  <a:pt x="208551" y="0"/>
                </a:lnTo>
                <a:lnTo>
                  <a:pt x="235562" y="5457"/>
                </a:lnTo>
                <a:lnTo>
                  <a:pt x="257656" y="20346"/>
                </a:lnTo>
                <a:lnTo>
                  <a:pt x="272570" y="42446"/>
                </a:lnTo>
                <a:lnTo>
                  <a:pt x="278044" y="69534"/>
                </a:lnTo>
                <a:lnTo>
                  <a:pt x="278044" y="524409"/>
                </a:lnTo>
                <a:close/>
              </a:path>
            </a:pathLst>
          </a:custGeom>
          <a:solidFill>
            <a:srgbClr val="000000"/>
          </a:solidFill>
        </p:spPr>
        <p:txBody>
          <a:bodyPr wrap="square" lIns="0" tIns="0" rIns="0" bIns="0" rtlCol="0"/>
          <a:lstStyle/>
          <a:p>
            <a:endParaRPr/>
          </a:p>
        </p:txBody>
      </p:sp>
      <p:sp>
        <p:nvSpPr>
          <p:cNvPr id="18" name="object 40">
            <a:extLst>
              <a:ext uri="{FF2B5EF4-FFF2-40B4-BE49-F238E27FC236}">
                <a16:creationId xmlns:a16="http://schemas.microsoft.com/office/drawing/2014/main" id="{EDBC17C0-F5BE-406B-85C0-A1F3627C239C}"/>
              </a:ext>
            </a:extLst>
          </p:cNvPr>
          <p:cNvSpPr/>
          <p:nvPr/>
        </p:nvSpPr>
        <p:spPr>
          <a:xfrm>
            <a:off x="13750934" y="1880331"/>
            <a:ext cx="278130" cy="661035"/>
          </a:xfrm>
          <a:custGeom>
            <a:avLst/>
            <a:gdLst/>
            <a:ahLst/>
            <a:cxnLst/>
            <a:rect l="l" t="t" r="r" b="b"/>
            <a:pathLst>
              <a:path w="278129" h="661034">
                <a:moveTo>
                  <a:pt x="278044" y="660614"/>
                </a:moveTo>
                <a:lnTo>
                  <a:pt x="0" y="660614"/>
                </a:lnTo>
                <a:lnTo>
                  <a:pt x="0" y="69534"/>
                </a:lnTo>
                <a:lnTo>
                  <a:pt x="5476" y="42506"/>
                </a:lnTo>
                <a:lnTo>
                  <a:pt x="20405" y="20400"/>
                </a:lnTo>
                <a:lnTo>
                  <a:pt x="42541" y="5477"/>
                </a:lnTo>
                <a:lnTo>
                  <a:pt x="69636" y="0"/>
                </a:lnTo>
                <a:lnTo>
                  <a:pt x="208551" y="0"/>
                </a:lnTo>
                <a:lnTo>
                  <a:pt x="235577" y="5477"/>
                </a:lnTo>
                <a:lnTo>
                  <a:pt x="257674" y="20400"/>
                </a:lnTo>
                <a:lnTo>
                  <a:pt x="272576" y="42506"/>
                </a:lnTo>
                <a:lnTo>
                  <a:pt x="278044" y="69534"/>
                </a:lnTo>
                <a:lnTo>
                  <a:pt x="278044" y="660614"/>
                </a:lnTo>
                <a:close/>
              </a:path>
            </a:pathLst>
          </a:custGeom>
          <a:solidFill>
            <a:srgbClr val="000000"/>
          </a:solidFill>
        </p:spPr>
        <p:txBody>
          <a:bodyPr wrap="square" lIns="0" tIns="0" rIns="0" bIns="0" rtlCol="0"/>
          <a:lstStyle/>
          <a:p>
            <a:endParaRPr/>
          </a:p>
        </p:txBody>
      </p:sp>
      <p:sp>
        <p:nvSpPr>
          <p:cNvPr id="19" name="object 41">
            <a:extLst>
              <a:ext uri="{FF2B5EF4-FFF2-40B4-BE49-F238E27FC236}">
                <a16:creationId xmlns:a16="http://schemas.microsoft.com/office/drawing/2014/main" id="{FCCECB6E-E2DC-4760-91E5-08B0EDF5F62C}"/>
              </a:ext>
            </a:extLst>
          </p:cNvPr>
          <p:cNvSpPr/>
          <p:nvPr/>
        </p:nvSpPr>
        <p:spPr>
          <a:xfrm>
            <a:off x="14141914" y="2145508"/>
            <a:ext cx="278130" cy="395605"/>
          </a:xfrm>
          <a:custGeom>
            <a:avLst/>
            <a:gdLst/>
            <a:ahLst/>
            <a:cxnLst/>
            <a:rect l="l" t="t" r="r" b="b"/>
            <a:pathLst>
              <a:path w="278129" h="395604">
                <a:moveTo>
                  <a:pt x="278044" y="395437"/>
                </a:moveTo>
                <a:lnTo>
                  <a:pt x="0" y="395437"/>
                </a:lnTo>
                <a:lnTo>
                  <a:pt x="0" y="69534"/>
                </a:lnTo>
                <a:lnTo>
                  <a:pt x="5476" y="42506"/>
                </a:lnTo>
                <a:lnTo>
                  <a:pt x="20406" y="20400"/>
                </a:lnTo>
                <a:lnTo>
                  <a:pt x="42542" y="5477"/>
                </a:lnTo>
                <a:lnTo>
                  <a:pt x="69636" y="0"/>
                </a:lnTo>
                <a:lnTo>
                  <a:pt x="208551" y="0"/>
                </a:lnTo>
                <a:lnTo>
                  <a:pt x="235552" y="5477"/>
                </a:lnTo>
                <a:lnTo>
                  <a:pt x="257629" y="20400"/>
                </a:lnTo>
                <a:lnTo>
                  <a:pt x="272540" y="42506"/>
                </a:lnTo>
                <a:lnTo>
                  <a:pt x="278044" y="69534"/>
                </a:lnTo>
                <a:lnTo>
                  <a:pt x="278044" y="395437"/>
                </a:lnTo>
                <a:close/>
              </a:path>
            </a:pathLst>
          </a:custGeom>
          <a:solidFill>
            <a:srgbClr val="000000"/>
          </a:solidFill>
        </p:spPr>
        <p:txBody>
          <a:bodyPr wrap="square" lIns="0" tIns="0" rIns="0" bIns="0" rtlCol="0"/>
          <a:lstStyle/>
          <a:p>
            <a:endParaRPr/>
          </a:p>
        </p:txBody>
      </p:sp>
      <p:sp>
        <p:nvSpPr>
          <p:cNvPr id="20" name="object 42">
            <a:extLst>
              <a:ext uri="{FF2B5EF4-FFF2-40B4-BE49-F238E27FC236}">
                <a16:creationId xmlns:a16="http://schemas.microsoft.com/office/drawing/2014/main" id="{C0B549FA-D2CF-48F9-A8C5-FFB04F1B5F3B}"/>
              </a:ext>
            </a:extLst>
          </p:cNvPr>
          <p:cNvSpPr/>
          <p:nvPr/>
        </p:nvSpPr>
        <p:spPr>
          <a:xfrm>
            <a:off x="14532894" y="1810797"/>
            <a:ext cx="278130" cy="730250"/>
          </a:xfrm>
          <a:custGeom>
            <a:avLst/>
            <a:gdLst/>
            <a:ahLst/>
            <a:cxnLst/>
            <a:rect l="l" t="t" r="r" b="b"/>
            <a:pathLst>
              <a:path w="278130" h="730250">
                <a:moveTo>
                  <a:pt x="278044" y="730149"/>
                </a:moveTo>
                <a:lnTo>
                  <a:pt x="0" y="730149"/>
                </a:lnTo>
                <a:lnTo>
                  <a:pt x="0" y="69534"/>
                </a:lnTo>
                <a:lnTo>
                  <a:pt x="5476" y="42506"/>
                </a:lnTo>
                <a:lnTo>
                  <a:pt x="20406" y="20400"/>
                </a:lnTo>
                <a:lnTo>
                  <a:pt x="42541" y="5477"/>
                </a:lnTo>
                <a:lnTo>
                  <a:pt x="69636" y="0"/>
                </a:lnTo>
                <a:lnTo>
                  <a:pt x="208551" y="0"/>
                </a:lnTo>
                <a:lnTo>
                  <a:pt x="235613" y="5477"/>
                </a:lnTo>
                <a:lnTo>
                  <a:pt x="257683" y="20400"/>
                </a:lnTo>
                <a:lnTo>
                  <a:pt x="272560" y="42506"/>
                </a:lnTo>
                <a:lnTo>
                  <a:pt x="278044" y="69534"/>
                </a:lnTo>
                <a:lnTo>
                  <a:pt x="278044" y="730149"/>
                </a:lnTo>
                <a:close/>
              </a:path>
            </a:pathLst>
          </a:custGeom>
          <a:solidFill>
            <a:srgbClr val="000000"/>
          </a:solidFill>
        </p:spPr>
        <p:txBody>
          <a:bodyPr wrap="square" lIns="0" tIns="0" rIns="0" bIns="0" rtlCol="0"/>
          <a:lstStyle/>
          <a:p>
            <a:endParaRPr/>
          </a:p>
        </p:txBody>
      </p:sp>
      <p:sp>
        <p:nvSpPr>
          <p:cNvPr id="21" name="object 43">
            <a:extLst>
              <a:ext uri="{FF2B5EF4-FFF2-40B4-BE49-F238E27FC236}">
                <a16:creationId xmlns:a16="http://schemas.microsoft.com/office/drawing/2014/main" id="{7A9C086F-2E96-4986-8D74-596E37601C5B}"/>
              </a:ext>
            </a:extLst>
          </p:cNvPr>
          <p:cNvSpPr/>
          <p:nvPr/>
        </p:nvSpPr>
        <p:spPr>
          <a:xfrm>
            <a:off x="14923802" y="1671799"/>
            <a:ext cx="278130" cy="869315"/>
          </a:xfrm>
          <a:custGeom>
            <a:avLst/>
            <a:gdLst/>
            <a:ahLst/>
            <a:cxnLst/>
            <a:rect l="l" t="t" r="r" b="b"/>
            <a:pathLst>
              <a:path w="278130" h="869315">
                <a:moveTo>
                  <a:pt x="278044" y="869146"/>
                </a:moveTo>
                <a:lnTo>
                  <a:pt x="0" y="869146"/>
                </a:lnTo>
                <a:lnTo>
                  <a:pt x="0" y="69534"/>
                </a:lnTo>
                <a:lnTo>
                  <a:pt x="5476" y="42446"/>
                </a:lnTo>
                <a:lnTo>
                  <a:pt x="20406" y="20346"/>
                </a:lnTo>
                <a:lnTo>
                  <a:pt x="42542" y="5457"/>
                </a:lnTo>
                <a:lnTo>
                  <a:pt x="69636" y="0"/>
                </a:lnTo>
                <a:lnTo>
                  <a:pt x="208551" y="0"/>
                </a:lnTo>
                <a:lnTo>
                  <a:pt x="235668" y="5457"/>
                </a:lnTo>
                <a:lnTo>
                  <a:pt x="257754" y="20346"/>
                </a:lnTo>
                <a:lnTo>
                  <a:pt x="272606" y="42446"/>
                </a:lnTo>
                <a:lnTo>
                  <a:pt x="278044" y="69534"/>
                </a:lnTo>
                <a:lnTo>
                  <a:pt x="278044" y="869146"/>
                </a:lnTo>
                <a:close/>
              </a:path>
            </a:pathLst>
          </a:custGeom>
          <a:solidFill>
            <a:srgbClr val="000000"/>
          </a:solidFill>
        </p:spPr>
        <p:txBody>
          <a:bodyPr wrap="square" lIns="0" tIns="0" rIns="0" bIns="0" rtlCol="0"/>
          <a:lstStyle/>
          <a:p>
            <a:endParaRPr/>
          </a:p>
        </p:txBody>
      </p:sp>
      <p:sp>
        <p:nvSpPr>
          <p:cNvPr id="22" name="object 44">
            <a:extLst>
              <a:ext uri="{FF2B5EF4-FFF2-40B4-BE49-F238E27FC236}">
                <a16:creationId xmlns:a16="http://schemas.microsoft.com/office/drawing/2014/main" id="{462E0A74-A06D-455A-B57D-B3E79C101E79}"/>
              </a:ext>
            </a:extLst>
          </p:cNvPr>
          <p:cNvSpPr/>
          <p:nvPr/>
        </p:nvSpPr>
        <p:spPr>
          <a:xfrm>
            <a:off x="13415578" y="1339237"/>
            <a:ext cx="1731010" cy="640715"/>
          </a:xfrm>
          <a:custGeom>
            <a:avLst/>
            <a:gdLst/>
            <a:ahLst/>
            <a:cxnLst/>
            <a:rect l="l" t="t" r="r" b="b"/>
            <a:pathLst>
              <a:path w="1731009" h="640715">
                <a:moveTo>
                  <a:pt x="1477454" y="171580"/>
                </a:moveTo>
                <a:lnTo>
                  <a:pt x="1321931" y="171580"/>
                </a:lnTo>
                <a:lnTo>
                  <a:pt x="1564191" y="85289"/>
                </a:lnTo>
                <a:lnTo>
                  <a:pt x="1564048" y="84787"/>
                </a:lnTo>
                <a:lnTo>
                  <a:pt x="1563904" y="84071"/>
                </a:lnTo>
                <a:lnTo>
                  <a:pt x="1563904" y="83498"/>
                </a:lnTo>
                <a:lnTo>
                  <a:pt x="1570452" y="50966"/>
                </a:lnTo>
                <a:lnTo>
                  <a:pt x="1588318" y="24428"/>
                </a:lnTo>
                <a:lnTo>
                  <a:pt x="1614840" y="6551"/>
                </a:lnTo>
                <a:lnTo>
                  <a:pt x="1647354" y="0"/>
                </a:lnTo>
                <a:lnTo>
                  <a:pt x="1679807" y="6551"/>
                </a:lnTo>
                <a:lnTo>
                  <a:pt x="1706335" y="24428"/>
                </a:lnTo>
                <a:lnTo>
                  <a:pt x="1724235" y="50966"/>
                </a:lnTo>
                <a:lnTo>
                  <a:pt x="1730803" y="83498"/>
                </a:lnTo>
                <a:lnTo>
                  <a:pt x="1724235" y="115971"/>
                </a:lnTo>
                <a:lnTo>
                  <a:pt x="1711798" y="134414"/>
                </a:lnTo>
                <a:lnTo>
                  <a:pt x="1581797" y="134414"/>
                </a:lnTo>
                <a:lnTo>
                  <a:pt x="1477454" y="171580"/>
                </a:lnTo>
                <a:close/>
              </a:path>
              <a:path w="1731009" h="640715">
                <a:moveTo>
                  <a:pt x="1647354" y="166997"/>
                </a:moveTo>
                <a:lnTo>
                  <a:pt x="1627992" y="164675"/>
                </a:lnTo>
                <a:lnTo>
                  <a:pt x="1610281" y="158090"/>
                </a:lnTo>
                <a:lnTo>
                  <a:pt x="1594717" y="147813"/>
                </a:lnTo>
                <a:lnTo>
                  <a:pt x="1581797" y="134414"/>
                </a:lnTo>
                <a:lnTo>
                  <a:pt x="1711798" y="134414"/>
                </a:lnTo>
                <a:lnTo>
                  <a:pt x="1706335" y="142515"/>
                </a:lnTo>
                <a:lnTo>
                  <a:pt x="1679807" y="160426"/>
                </a:lnTo>
                <a:lnTo>
                  <a:pt x="1647354" y="166997"/>
                </a:lnTo>
                <a:close/>
              </a:path>
              <a:path w="1731009" h="640715">
                <a:moveTo>
                  <a:pt x="988498" y="486097"/>
                </a:moveTo>
                <a:lnTo>
                  <a:pt x="908478" y="486097"/>
                </a:lnTo>
                <a:lnTo>
                  <a:pt x="1179223" y="254220"/>
                </a:lnTo>
                <a:lnTo>
                  <a:pt x="1176578" y="246725"/>
                </a:lnTo>
                <a:lnTo>
                  <a:pt x="1174598" y="238895"/>
                </a:lnTo>
                <a:lnTo>
                  <a:pt x="1173355" y="230796"/>
                </a:lnTo>
                <a:lnTo>
                  <a:pt x="1172925" y="222496"/>
                </a:lnTo>
                <a:lnTo>
                  <a:pt x="1179472" y="189963"/>
                </a:lnTo>
                <a:lnTo>
                  <a:pt x="1197339" y="163425"/>
                </a:lnTo>
                <a:lnTo>
                  <a:pt x="1223860" y="145548"/>
                </a:lnTo>
                <a:lnTo>
                  <a:pt x="1256374" y="138997"/>
                </a:lnTo>
                <a:lnTo>
                  <a:pt x="1275735" y="141319"/>
                </a:lnTo>
                <a:lnTo>
                  <a:pt x="1293446" y="147904"/>
                </a:lnTo>
                <a:lnTo>
                  <a:pt x="1309010" y="158181"/>
                </a:lnTo>
                <a:lnTo>
                  <a:pt x="1321931" y="171580"/>
                </a:lnTo>
                <a:lnTo>
                  <a:pt x="1477454" y="171580"/>
                </a:lnTo>
                <a:lnTo>
                  <a:pt x="1339537" y="220706"/>
                </a:lnTo>
                <a:lnTo>
                  <a:pt x="1339537" y="221207"/>
                </a:lnTo>
                <a:lnTo>
                  <a:pt x="1339680" y="221923"/>
                </a:lnTo>
                <a:lnTo>
                  <a:pt x="1339680" y="222496"/>
                </a:lnTo>
                <a:lnTo>
                  <a:pt x="1333135" y="255029"/>
                </a:lnTo>
                <a:lnTo>
                  <a:pt x="1315284" y="281566"/>
                </a:lnTo>
                <a:lnTo>
                  <a:pt x="1297345" y="293677"/>
                </a:lnTo>
                <a:lnTo>
                  <a:pt x="1213290" y="293677"/>
                </a:lnTo>
                <a:lnTo>
                  <a:pt x="988498" y="486097"/>
                </a:lnTo>
                <a:close/>
              </a:path>
              <a:path w="1731009" h="640715">
                <a:moveTo>
                  <a:pt x="307665" y="377678"/>
                </a:moveTo>
                <a:lnTo>
                  <a:pt x="149277" y="377678"/>
                </a:lnTo>
                <a:lnTo>
                  <a:pt x="391108" y="293463"/>
                </a:lnTo>
                <a:lnTo>
                  <a:pt x="391108" y="292961"/>
                </a:lnTo>
                <a:lnTo>
                  <a:pt x="390965" y="292532"/>
                </a:lnTo>
                <a:lnTo>
                  <a:pt x="390965" y="291959"/>
                </a:lnTo>
                <a:lnTo>
                  <a:pt x="397512" y="259509"/>
                </a:lnTo>
                <a:lnTo>
                  <a:pt x="415379" y="233014"/>
                </a:lnTo>
                <a:lnTo>
                  <a:pt x="441901" y="215152"/>
                </a:lnTo>
                <a:lnTo>
                  <a:pt x="474414" y="208603"/>
                </a:lnTo>
                <a:lnTo>
                  <a:pt x="506845" y="215152"/>
                </a:lnTo>
                <a:lnTo>
                  <a:pt x="533324" y="233014"/>
                </a:lnTo>
                <a:lnTo>
                  <a:pt x="551175" y="259509"/>
                </a:lnTo>
                <a:lnTo>
                  <a:pt x="557720" y="291959"/>
                </a:lnTo>
                <a:lnTo>
                  <a:pt x="557720" y="299908"/>
                </a:lnTo>
                <a:lnTo>
                  <a:pt x="556289" y="307427"/>
                </a:lnTo>
                <a:lnTo>
                  <a:pt x="554213" y="314588"/>
                </a:lnTo>
                <a:lnTo>
                  <a:pt x="595457" y="342588"/>
                </a:lnTo>
                <a:lnTo>
                  <a:pt x="408428" y="342588"/>
                </a:lnTo>
                <a:lnTo>
                  <a:pt x="307665" y="377678"/>
                </a:lnTo>
                <a:close/>
              </a:path>
              <a:path w="1731009" h="640715">
                <a:moveTo>
                  <a:pt x="1256374" y="305995"/>
                </a:moveTo>
                <a:lnTo>
                  <a:pt x="1244741" y="305148"/>
                </a:lnTo>
                <a:lnTo>
                  <a:pt x="1233624" y="302710"/>
                </a:lnTo>
                <a:lnTo>
                  <a:pt x="1223111" y="298835"/>
                </a:lnTo>
                <a:lnTo>
                  <a:pt x="1213290" y="293677"/>
                </a:lnTo>
                <a:lnTo>
                  <a:pt x="1297345" y="293677"/>
                </a:lnTo>
                <a:lnTo>
                  <a:pt x="1288804" y="299443"/>
                </a:lnTo>
                <a:lnTo>
                  <a:pt x="1256374" y="305995"/>
                </a:lnTo>
                <a:close/>
              </a:path>
              <a:path w="1731009" h="640715">
                <a:moveTo>
                  <a:pt x="474414" y="375457"/>
                </a:moveTo>
                <a:lnTo>
                  <a:pt x="454865" y="373111"/>
                </a:lnTo>
                <a:lnTo>
                  <a:pt x="437019" y="366461"/>
                </a:lnTo>
                <a:lnTo>
                  <a:pt x="421375" y="356092"/>
                </a:lnTo>
                <a:lnTo>
                  <a:pt x="408428" y="342588"/>
                </a:lnTo>
                <a:lnTo>
                  <a:pt x="595457" y="342588"/>
                </a:lnTo>
                <a:lnTo>
                  <a:pt x="617925" y="357841"/>
                </a:lnTo>
                <a:lnTo>
                  <a:pt x="525013" y="357841"/>
                </a:lnTo>
                <a:lnTo>
                  <a:pt x="513856" y="365186"/>
                </a:lnTo>
                <a:lnTo>
                  <a:pt x="501619" y="370731"/>
                </a:lnTo>
                <a:lnTo>
                  <a:pt x="488429" y="374236"/>
                </a:lnTo>
                <a:lnTo>
                  <a:pt x="474414" y="375457"/>
                </a:lnTo>
                <a:close/>
              </a:path>
              <a:path w="1731009" h="640715">
                <a:moveTo>
                  <a:pt x="83434" y="511734"/>
                </a:moveTo>
                <a:lnTo>
                  <a:pt x="50951" y="505151"/>
                </a:lnTo>
                <a:lnTo>
                  <a:pt x="24426" y="487216"/>
                </a:lnTo>
                <a:lnTo>
                  <a:pt x="6542" y="460647"/>
                </a:lnTo>
                <a:lnTo>
                  <a:pt x="0" y="428235"/>
                </a:lnTo>
                <a:lnTo>
                  <a:pt x="57" y="427805"/>
                </a:lnTo>
                <a:lnTo>
                  <a:pt x="6532" y="395691"/>
                </a:lnTo>
                <a:lnTo>
                  <a:pt x="24399" y="369147"/>
                </a:lnTo>
                <a:lnTo>
                  <a:pt x="50921" y="351236"/>
                </a:lnTo>
                <a:lnTo>
                  <a:pt x="83434" y="344665"/>
                </a:lnTo>
                <a:lnTo>
                  <a:pt x="102901" y="347034"/>
                </a:lnTo>
                <a:lnTo>
                  <a:pt x="120704" y="353733"/>
                </a:lnTo>
                <a:lnTo>
                  <a:pt x="136332" y="364151"/>
                </a:lnTo>
                <a:lnTo>
                  <a:pt x="149277" y="377678"/>
                </a:lnTo>
                <a:lnTo>
                  <a:pt x="307665" y="377678"/>
                </a:lnTo>
                <a:lnTo>
                  <a:pt x="166597" y="426803"/>
                </a:lnTo>
                <a:lnTo>
                  <a:pt x="166597" y="427233"/>
                </a:lnTo>
                <a:lnTo>
                  <a:pt x="166740" y="427805"/>
                </a:lnTo>
                <a:lnTo>
                  <a:pt x="166740" y="428235"/>
                </a:lnTo>
                <a:lnTo>
                  <a:pt x="160195" y="460707"/>
                </a:lnTo>
                <a:lnTo>
                  <a:pt x="142344" y="487252"/>
                </a:lnTo>
                <a:lnTo>
                  <a:pt x="115865" y="505162"/>
                </a:lnTo>
                <a:lnTo>
                  <a:pt x="83434" y="511734"/>
                </a:lnTo>
                <a:close/>
              </a:path>
              <a:path w="1731009" h="640715">
                <a:moveTo>
                  <a:pt x="865394" y="640634"/>
                </a:moveTo>
                <a:lnTo>
                  <a:pt x="832881" y="634083"/>
                </a:lnTo>
                <a:lnTo>
                  <a:pt x="806359" y="616206"/>
                </a:lnTo>
                <a:lnTo>
                  <a:pt x="788492" y="589668"/>
                </a:lnTo>
                <a:lnTo>
                  <a:pt x="781945" y="557135"/>
                </a:lnTo>
                <a:lnTo>
                  <a:pt x="782044" y="548858"/>
                </a:lnTo>
                <a:lnTo>
                  <a:pt x="783519" y="541811"/>
                </a:lnTo>
                <a:lnTo>
                  <a:pt x="785452" y="534506"/>
                </a:lnTo>
                <a:lnTo>
                  <a:pt x="525013" y="357841"/>
                </a:lnTo>
                <a:lnTo>
                  <a:pt x="617925" y="357841"/>
                </a:lnTo>
                <a:lnTo>
                  <a:pt x="814652" y="491396"/>
                </a:lnTo>
                <a:lnTo>
                  <a:pt x="982307" y="491396"/>
                </a:lnTo>
                <a:lnTo>
                  <a:pt x="942402" y="525555"/>
                </a:lnTo>
                <a:lnTo>
                  <a:pt x="945107" y="533027"/>
                </a:lnTo>
                <a:lnTo>
                  <a:pt x="947081" y="540808"/>
                </a:lnTo>
                <a:lnTo>
                  <a:pt x="948290" y="548858"/>
                </a:lnTo>
                <a:lnTo>
                  <a:pt x="948700" y="557135"/>
                </a:lnTo>
                <a:lnTo>
                  <a:pt x="942155" y="589668"/>
                </a:lnTo>
                <a:lnTo>
                  <a:pt x="924304" y="616206"/>
                </a:lnTo>
                <a:lnTo>
                  <a:pt x="897825" y="634083"/>
                </a:lnTo>
                <a:lnTo>
                  <a:pt x="865394" y="640634"/>
                </a:lnTo>
                <a:close/>
              </a:path>
              <a:path w="1731009" h="640715">
                <a:moveTo>
                  <a:pt x="982307" y="491396"/>
                </a:moveTo>
                <a:lnTo>
                  <a:pt x="814652" y="491396"/>
                </a:lnTo>
                <a:lnTo>
                  <a:pt x="825831" y="484052"/>
                </a:lnTo>
                <a:lnTo>
                  <a:pt x="838117" y="478506"/>
                </a:lnTo>
                <a:lnTo>
                  <a:pt x="851356" y="475002"/>
                </a:lnTo>
                <a:lnTo>
                  <a:pt x="865394" y="473780"/>
                </a:lnTo>
                <a:lnTo>
                  <a:pt x="877007" y="474627"/>
                </a:lnTo>
                <a:lnTo>
                  <a:pt x="888090" y="477065"/>
                </a:lnTo>
                <a:lnTo>
                  <a:pt x="898596" y="480940"/>
                </a:lnTo>
                <a:lnTo>
                  <a:pt x="908478" y="486097"/>
                </a:lnTo>
                <a:lnTo>
                  <a:pt x="988498" y="486097"/>
                </a:lnTo>
                <a:lnTo>
                  <a:pt x="982307" y="491396"/>
                </a:lnTo>
                <a:close/>
              </a:path>
            </a:pathLst>
          </a:custGeom>
          <a:solidFill>
            <a:srgbClr val="000000"/>
          </a:solidFill>
        </p:spPr>
        <p:txBody>
          <a:bodyPr wrap="square" lIns="0" tIns="0" rIns="0" bIns="0" rtlCol="0"/>
          <a:lstStyle/>
          <a:p>
            <a:endParaRPr/>
          </a:p>
        </p:txBody>
      </p:sp>
      <p:sp>
        <p:nvSpPr>
          <p:cNvPr id="23" name="object 48">
            <a:extLst>
              <a:ext uri="{FF2B5EF4-FFF2-40B4-BE49-F238E27FC236}">
                <a16:creationId xmlns:a16="http://schemas.microsoft.com/office/drawing/2014/main" id="{ABE785CF-7031-4B6C-8CF1-318C9903CBDC}"/>
              </a:ext>
            </a:extLst>
          </p:cNvPr>
          <p:cNvSpPr txBox="1"/>
          <p:nvPr/>
        </p:nvSpPr>
        <p:spPr>
          <a:xfrm>
            <a:off x="12785921" y="3402859"/>
            <a:ext cx="2711985" cy="826124"/>
          </a:xfrm>
          <a:prstGeom prst="rect">
            <a:avLst/>
          </a:prstGeom>
        </p:spPr>
        <p:txBody>
          <a:bodyPr vert="horz" wrap="square" lIns="0" tIns="12700" rIns="0" bIns="0" rtlCol="0">
            <a:spAutoFit/>
          </a:bodyPr>
          <a:lstStyle/>
          <a:p>
            <a:pPr marL="204470" marR="5080" indent="-192405" algn="ctr">
              <a:lnSpc>
                <a:spcPct val="114599"/>
              </a:lnSpc>
              <a:spcBef>
                <a:spcPts val="100"/>
              </a:spcBef>
            </a:pPr>
            <a:r>
              <a:rPr sz="2400" spc="30" dirty="0">
                <a:solidFill>
                  <a:srgbClr val="242424"/>
                </a:solidFill>
                <a:latin typeface="Arial"/>
                <a:cs typeface="Arial"/>
              </a:rPr>
              <a:t>Fire</a:t>
            </a:r>
            <a:r>
              <a:rPr sz="2400" spc="-15" dirty="0">
                <a:solidFill>
                  <a:srgbClr val="242424"/>
                </a:solidFill>
                <a:latin typeface="Arial"/>
                <a:cs typeface="Arial"/>
              </a:rPr>
              <a:t> </a:t>
            </a:r>
            <a:r>
              <a:rPr sz="2400" spc="175" dirty="0">
                <a:solidFill>
                  <a:srgbClr val="242424"/>
                </a:solidFill>
                <a:latin typeface="Arial"/>
                <a:cs typeface="Arial"/>
              </a:rPr>
              <a:t>Incident  </a:t>
            </a:r>
            <a:r>
              <a:rPr sz="2400" spc="150" dirty="0">
                <a:solidFill>
                  <a:srgbClr val="242424"/>
                </a:solidFill>
                <a:latin typeface="Arial"/>
                <a:cs typeface="Arial"/>
              </a:rPr>
              <a:t>Reporting</a:t>
            </a:r>
            <a:endParaRPr sz="2400" dirty="0">
              <a:latin typeface="Arial"/>
              <a:cs typeface="Arial"/>
            </a:endParaRPr>
          </a:p>
        </p:txBody>
      </p:sp>
      <p:sp>
        <p:nvSpPr>
          <p:cNvPr id="24" name="object 52">
            <a:extLst>
              <a:ext uri="{FF2B5EF4-FFF2-40B4-BE49-F238E27FC236}">
                <a16:creationId xmlns:a16="http://schemas.microsoft.com/office/drawing/2014/main" id="{63F29D34-8314-4981-A097-B3FDDEBF5206}"/>
              </a:ext>
            </a:extLst>
          </p:cNvPr>
          <p:cNvSpPr txBox="1"/>
          <p:nvPr/>
        </p:nvSpPr>
        <p:spPr>
          <a:xfrm>
            <a:off x="6477000" y="5143500"/>
            <a:ext cx="9525001" cy="3094437"/>
          </a:xfrm>
          <a:prstGeom prst="rect">
            <a:avLst/>
          </a:prstGeom>
          <a:solidFill>
            <a:srgbClr val="FFFF00"/>
          </a:solidFill>
        </p:spPr>
        <p:txBody>
          <a:bodyPr vert="horz" wrap="square" lIns="0" tIns="12700" rIns="0" bIns="0" rtlCol="0">
            <a:spAutoFit/>
          </a:bodyPr>
          <a:lstStyle/>
          <a:p>
            <a:pPr marL="469900" marR="5080" indent="-457200">
              <a:lnSpc>
                <a:spcPct val="114599"/>
              </a:lnSpc>
              <a:spcBef>
                <a:spcPts val="100"/>
              </a:spcBef>
              <a:buFont typeface="+mj-lt"/>
              <a:buAutoNum type="arabicPeriod"/>
              <a:tabLst>
                <a:tab pos="1165860" algn="l"/>
              </a:tabLst>
            </a:pPr>
            <a:r>
              <a:rPr lang="en-US" sz="3000" dirty="0">
                <a:latin typeface="Arial"/>
                <a:cs typeface="Arial"/>
              </a:rPr>
              <a:t>Emergency Drill Reporting</a:t>
            </a:r>
          </a:p>
          <a:p>
            <a:pPr marL="469900" marR="5080" indent="-457200">
              <a:lnSpc>
                <a:spcPct val="114599"/>
              </a:lnSpc>
              <a:spcBef>
                <a:spcPts val="100"/>
              </a:spcBef>
              <a:buFont typeface="+mj-lt"/>
              <a:buAutoNum type="arabicPeriod"/>
              <a:tabLst>
                <a:tab pos="1165860" algn="l"/>
              </a:tabLst>
            </a:pPr>
            <a:r>
              <a:rPr lang="en-US" sz="3000" dirty="0">
                <a:latin typeface="Arial"/>
                <a:cs typeface="Arial"/>
              </a:rPr>
              <a:t>Assisting Fire Departments and Communities across the State with Fire and Life Safety Programs.</a:t>
            </a:r>
          </a:p>
          <a:p>
            <a:pPr marL="469900" marR="5080" indent="-457200">
              <a:lnSpc>
                <a:spcPct val="114599"/>
              </a:lnSpc>
              <a:spcBef>
                <a:spcPts val="100"/>
              </a:spcBef>
              <a:buFont typeface="+mj-lt"/>
              <a:buAutoNum type="arabicPeriod"/>
              <a:tabLst>
                <a:tab pos="1165860" algn="l"/>
              </a:tabLst>
            </a:pPr>
            <a:r>
              <a:rPr lang="en-US" sz="3000" dirty="0">
                <a:latin typeface="Arial"/>
                <a:cs typeface="Arial"/>
              </a:rPr>
              <a:t>We Team with agencies such as GEMA, DOE, GFSTC, and School Resource Officers.</a:t>
            </a:r>
          </a:p>
          <a:p>
            <a:pPr marL="469900" marR="5080" indent="-457200">
              <a:lnSpc>
                <a:spcPct val="114599"/>
              </a:lnSpc>
              <a:spcBef>
                <a:spcPts val="100"/>
              </a:spcBef>
              <a:buFont typeface="+mj-lt"/>
              <a:buAutoNum type="arabicPeriod"/>
              <a:tabLst>
                <a:tab pos="1165860" algn="l"/>
              </a:tabLst>
            </a:pPr>
            <a:endParaRPr sz="2400" dirty="0">
              <a:latin typeface="Arial"/>
              <a:cs typeface="Arial"/>
            </a:endParaRPr>
          </a:p>
        </p:txBody>
      </p:sp>
      <p:sp>
        <p:nvSpPr>
          <p:cNvPr id="25" name="object 23">
            <a:extLst>
              <a:ext uri="{FF2B5EF4-FFF2-40B4-BE49-F238E27FC236}">
                <a16:creationId xmlns:a16="http://schemas.microsoft.com/office/drawing/2014/main" id="{DA252EA1-C5CD-4D3F-A48C-B7EF093901C7}"/>
              </a:ext>
            </a:extLst>
          </p:cNvPr>
          <p:cNvSpPr/>
          <p:nvPr/>
        </p:nvSpPr>
        <p:spPr>
          <a:xfrm>
            <a:off x="16230600" y="8429617"/>
            <a:ext cx="1692997" cy="1401234"/>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8" name="Title 1">
            <a:extLst>
              <a:ext uri="{FF2B5EF4-FFF2-40B4-BE49-F238E27FC236}">
                <a16:creationId xmlns:a16="http://schemas.microsoft.com/office/drawing/2014/main" id="{2F113CBD-1C36-4302-BED5-E5C87EA18B44}"/>
              </a:ext>
            </a:extLst>
          </p:cNvPr>
          <p:cNvSpPr txBox="1">
            <a:spLocks/>
          </p:cNvSpPr>
          <p:nvPr/>
        </p:nvSpPr>
        <p:spPr>
          <a:xfrm>
            <a:off x="685800" y="1257300"/>
            <a:ext cx="15316200" cy="7162800"/>
          </a:xfrm>
          <a:prstGeom prst="rect">
            <a:avLst/>
          </a:prstGeom>
        </p:spPr>
        <p:txBody>
          <a:bodyPr wrap="square" lIns="0" tIns="0" rIns="0" bIns="0">
            <a:noAutofit/>
          </a:bodyPr>
          <a:lstStyle>
            <a:lvl1pPr>
              <a:defRPr sz="5500" b="0" i="0">
                <a:solidFill>
                  <a:schemeClr val="bg1"/>
                </a:solidFill>
                <a:latin typeface="Arial"/>
                <a:ea typeface="+mj-ea"/>
                <a:cs typeface="Arial"/>
              </a:defRPr>
            </a:lvl1pPr>
          </a:lstStyle>
          <a:p>
            <a:pPr marL="571500" indent="-571500" algn="l">
              <a:buFont typeface="Arial" panose="020B0604020202020204" pitchFamily="34" charset="0"/>
              <a:buChar char="•"/>
            </a:pPr>
            <a:r>
              <a:rPr lang="en-US" sz="4000" kern="0" dirty="0">
                <a:solidFill>
                  <a:schemeClr val="tx1"/>
                </a:solidFill>
                <a:latin typeface="Times New Roman" panose="02020603050405020304" pitchFamily="18" charset="0"/>
                <a:cs typeface="Times New Roman" panose="02020603050405020304" pitchFamily="18" charset="0"/>
              </a:rPr>
              <a:t>Recognizing the financial burden requiring school systems to install automatic sprinkler systems in portable classrooms for short term durations a proposed modification to paragraph 14.3.5.2 item (3) has been proposed.</a:t>
            </a:r>
          </a:p>
          <a:p>
            <a:pPr marL="571500" indent="-571500" algn="l">
              <a:buFont typeface="Arial" panose="020B0604020202020204" pitchFamily="34" charset="0"/>
              <a:buChar char="•"/>
            </a:pPr>
            <a:endParaRPr lang="en-US" sz="4000" kern="0" dirty="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A hearing was held on August 5, 2022, on the proposed change</a:t>
            </a:r>
          </a:p>
          <a:p>
            <a:pPr marL="571500" indent="-571500">
              <a:buFont typeface="Arial" panose="020B0604020202020204" pitchFamily="34" charset="0"/>
              <a:buChar char="•"/>
            </a:pPr>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The proposed change deletes the current paragraph 14.3.5.2 item (3) and replaces it with a new 14.3.5.2 item (3)</a:t>
            </a:r>
          </a:p>
          <a:p>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buFont typeface="Arial" panose="020B0604020202020204" pitchFamily="34" charset="0"/>
              <a:buChar char="•"/>
            </a:pPr>
            <a:r>
              <a:rPr lang="en-US" sz="4000" dirty="0">
                <a:solidFill>
                  <a:schemeClr val="tx1"/>
                </a:solidFill>
                <a:latin typeface="Times New Roman" panose="02020603050405020304" pitchFamily="18" charset="0"/>
                <a:cs typeface="Times New Roman" panose="02020603050405020304" pitchFamily="18" charset="0"/>
              </a:rPr>
              <a:t>The change gives more flexibility on not requiring automatic sprinklers portable classrooms </a:t>
            </a:r>
          </a:p>
          <a:p>
            <a:pPr marL="571500" indent="-571500">
              <a:buFont typeface="Arial" panose="020B0604020202020204" pitchFamily="34" charset="0"/>
              <a:buChar char="•"/>
            </a:pPr>
            <a:endParaRPr lang="en-US" sz="400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4000" kern="0" dirty="0">
              <a:solidFill>
                <a:schemeClr val="tx1"/>
              </a:solidFill>
              <a:latin typeface="Times New Roman" panose="02020603050405020304" pitchFamily="18" charset="0"/>
              <a:cs typeface="Times New Roman" panose="02020603050405020304" pitchFamily="18" charset="0"/>
            </a:endParaRPr>
          </a:p>
          <a:p>
            <a:pPr marL="571500" indent="-571500" algn="l">
              <a:buFont typeface="Arial" panose="020B0604020202020204" pitchFamily="34" charset="0"/>
              <a:buChar char="•"/>
            </a:pPr>
            <a:endParaRPr lang="en-US" sz="4000" kern="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84763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5" name="Title 1">
            <a:extLst>
              <a:ext uri="{FF2B5EF4-FFF2-40B4-BE49-F238E27FC236}">
                <a16:creationId xmlns:a16="http://schemas.microsoft.com/office/drawing/2014/main" id="{EC76298B-FF35-40AF-968A-5E2211FE9997}"/>
              </a:ext>
            </a:extLst>
          </p:cNvPr>
          <p:cNvSpPr txBox="1">
            <a:spLocks/>
          </p:cNvSpPr>
          <p:nvPr/>
        </p:nvSpPr>
        <p:spPr>
          <a:xfrm>
            <a:off x="1371600" y="507436"/>
            <a:ext cx="12344400" cy="2095500"/>
          </a:xfrm>
          <a:prstGeom prst="rect">
            <a:avLst/>
          </a:prstGeom>
        </p:spPr>
        <p:txBody>
          <a:bodyPr wrap="square" lIns="0" tIns="0" rIns="0" bIns="0">
            <a:noAutofit/>
          </a:bodyPr>
          <a:lstStyle>
            <a:lvl1pPr>
              <a:defRPr sz="5500" b="0" i="0">
                <a:solidFill>
                  <a:schemeClr val="bg1"/>
                </a:solidFill>
                <a:latin typeface="Arial"/>
                <a:ea typeface="+mj-ea"/>
                <a:cs typeface="Arial"/>
              </a:defRPr>
            </a:lvl1pPr>
          </a:lstStyle>
          <a:p>
            <a:pPr algn="ctr"/>
            <a:r>
              <a:rPr lang="en-US" sz="4000" b="1" kern="0">
                <a:solidFill>
                  <a:schemeClr val="tx1"/>
                </a:solidFill>
                <a:latin typeface="Times New Roman" panose="02020603050405020304" pitchFamily="18" charset="0"/>
                <a:cs typeface="Times New Roman" panose="02020603050405020304" pitchFamily="18" charset="0"/>
              </a:rPr>
              <a:t>New paragraph 14.3.5.2 item (3) to omit automatic sprinkler system in portable classrooms</a:t>
            </a:r>
            <a:endParaRPr lang="en-US" sz="4000" b="1" kern="0" dirty="0">
              <a:solidFill>
                <a:schemeClr val="tx1"/>
              </a:solidFill>
              <a:latin typeface="Times New Roman" panose="02020603050405020304" pitchFamily="18" charset="0"/>
              <a:cs typeface="Times New Roman" panose="02020603050405020304" pitchFamily="18" charset="0"/>
            </a:endParaRPr>
          </a:p>
        </p:txBody>
      </p:sp>
      <p:sp>
        <p:nvSpPr>
          <p:cNvPr id="6" name="Subtitle 2">
            <a:extLst>
              <a:ext uri="{FF2B5EF4-FFF2-40B4-BE49-F238E27FC236}">
                <a16:creationId xmlns:a16="http://schemas.microsoft.com/office/drawing/2014/main" id="{3699544E-1FF1-4EC3-BEEF-53DD85B5BA4C}"/>
              </a:ext>
            </a:extLst>
          </p:cNvPr>
          <p:cNvSpPr txBox="1">
            <a:spLocks/>
          </p:cNvSpPr>
          <p:nvPr/>
        </p:nvSpPr>
        <p:spPr>
          <a:xfrm>
            <a:off x="838200" y="2471738"/>
            <a:ext cx="13517149" cy="7548562"/>
          </a:xfrm>
          <a:prstGeom prst="rect">
            <a:avLst/>
          </a:prstGeom>
        </p:spPr>
        <p:txBody>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pPr algn="just"/>
            <a:r>
              <a:rPr lang="en-US" sz="3500" u="sng" kern="0" dirty="0">
                <a:solidFill>
                  <a:srgbClr val="FF0000"/>
                </a:solidFill>
                <a:latin typeface="Times New Roman" panose="02020603050405020304" pitchFamily="18" charset="0"/>
                <a:ea typeface="Calibri" panose="020F0502020204030204" pitchFamily="34" charset="0"/>
              </a:rPr>
              <a:t>(3) Relocatable buildings complying with all of the following:</a:t>
            </a:r>
            <a:endParaRPr lang="en-US" sz="3500" kern="0" dirty="0">
              <a:solidFill>
                <a:sysClr val="windowText" lastClr="000000"/>
              </a:solidFill>
              <a:latin typeface="Times New Roman" panose="02020603050405020304" pitchFamily="18" charset="0"/>
              <a:ea typeface="Calibri" panose="020F0502020204030204" pitchFamily="34" charset="0"/>
            </a:endParaRPr>
          </a:p>
          <a:p>
            <a:pPr algn="just"/>
            <a:r>
              <a:rPr lang="en-US" sz="3500" kern="0" dirty="0">
                <a:solidFill>
                  <a:srgbClr val="FF0000"/>
                </a:solidFill>
                <a:latin typeface="Times New Roman" panose="02020603050405020304" pitchFamily="18" charset="0"/>
                <a:ea typeface="Calibri" panose="020F0502020204030204" pitchFamily="34" charset="0"/>
              </a:rPr>
              <a:t> </a:t>
            </a:r>
            <a:endParaRPr lang="en-US" sz="3500" kern="0" dirty="0">
              <a:solidFill>
                <a:sysClr val="windowText" lastClr="000000"/>
              </a:solidFill>
              <a:latin typeface="Times New Roman" panose="02020603050405020304" pitchFamily="18" charset="0"/>
              <a:ea typeface="Calibri" panose="020F0502020204030204" pitchFamily="34" charset="0"/>
            </a:endParaRPr>
          </a:p>
          <a:p>
            <a:pPr marL="971550" lvl="1" indent="-514350" algn="just">
              <a:buFontTx/>
              <a:buAutoNum type="alphaLcParenBoth"/>
            </a:pPr>
            <a:r>
              <a:rPr lang="en-US" sz="3500" u="sng" kern="0" dirty="0">
                <a:solidFill>
                  <a:srgbClr val="FF0000"/>
                </a:solidFill>
                <a:latin typeface="Times New Roman" panose="02020603050405020304" pitchFamily="18" charset="0"/>
                <a:ea typeface="Calibri" panose="020F0502020204030204" pitchFamily="34" charset="0"/>
              </a:rPr>
              <a:t>Building contains a maximum of 2 classrooms.</a:t>
            </a:r>
          </a:p>
          <a:p>
            <a:pPr marL="514350" indent="-514350" algn="just">
              <a:buFontTx/>
              <a:buAutoNum type="alphaLcParenBoth"/>
            </a:pPr>
            <a:endParaRPr lang="en-US" sz="3500" kern="0" dirty="0">
              <a:solidFill>
                <a:sysClr val="windowText" lastClr="000000"/>
              </a:solidFill>
              <a:latin typeface="Times New Roman" panose="02020603050405020304" pitchFamily="18" charset="0"/>
              <a:ea typeface="Calibri" panose="020F0502020204030204" pitchFamily="34" charset="0"/>
            </a:endParaRPr>
          </a:p>
          <a:p>
            <a:pPr marL="457200" algn="just"/>
            <a:r>
              <a:rPr lang="en-US" sz="3500" u="sng" kern="0" dirty="0">
                <a:solidFill>
                  <a:srgbClr val="FF0000"/>
                </a:solidFill>
                <a:latin typeface="Times New Roman" panose="02020603050405020304" pitchFamily="18" charset="0"/>
                <a:ea typeface="Calibri" panose="020F0502020204030204" pitchFamily="34" charset="0"/>
              </a:rPr>
              <a:t>(b) Each classroom has 2 independent doors remotely located in accordance with 7.5.1.3 of this code leading directly to the outside of the building.</a:t>
            </a:r>
          </a:p>
          <a:p>
            <a:pPr marL="457200" algn="just"/>
            <a:endParaRPr lang="en-US" sz="3500" kern="0" dirty="0">
              <a:solidFill>
                <a:sysClr val="windowText" lastClr="000000"/>
              </a:solidFill>
              <a:latin typeface="Times New Roman" panose="02020603050405020304" pitchFamily="18" charset="0"/>
              <a:ea typeface="Calibri" panose="020F0502020204030204" pitchFamily="34" charset="0"/>
            </a:endParaRPr>
          </a:p>
          <a:p>
            <a:pPr marL="457200" algn="just"/>
            <a:r>
              <a:rPr lang="en-US" sz="3500" u="sng" kern="0" dirty="0">
                <a:solidFill>
                  <a:srgbClr val="FF0000"/>
                </a:solidFill>
                <a:latin typeface="Times New Roman" panose="02020603050405020304" pitchFamily="18" charset="0"/>
                <a:ea typeface="Calibri" panose="020F0502020204030204" pitchFamily="34" charset="0"/>
              </a:rPr>
              <a:t>(c) Building is located not less than 30 feet (9.1 m) from another building or other relocatable building.</a:t>
            </a:r>
          </a:p>
          <a:p>
            <a:pPr marL="457200" algn="just"/>
            <a:endParaRPr lang="en-US" sz="3500" kern="0" dirty="0">
              <a:solidFill>
                <a:sysClr val="windowText" lastClr="000000"/>
              </a:solidFill>
              <a:latin typeface="Times New Roman" panose="02020603050405020304" pitchFamily="18" charset="0"/>
              <a:ea typeface="Calibri" panose="020F0502020204030204" pitchFamily="34" charset="0"/>
            </a:endParaRPr>
          </a:p>
          <a:p>
            <a:pPr marL="457200" algn="just"/>
            <a:r>
              <a:rPr lang="en-US" sz="3500" u="sng" kern="0" dirty="0">
                <a:solidFill>
                  <a:srgbClr val="FF0000"/>
                </a:solidFill>
                <a:latin typeface="Times New Roman" panose="02020603050405020304" pitchFamily="18" charset="0"/>
                <a:ea typeface="Calibri" panose="020F0502020204030204" pitchFamily="34" charset="0"/>
              </a:rPr>
              <a:t>(d) Building has a fire alarm system connected to the main school building fire alarm.</a:t>
            </a:r>
            <a:endParaRPr lang="en-US" sz="3500" kern="0" dirty="0">
              <a:solidFill>
                <a:sysClr val="windowText" lastClr="000000"/>
              </a:solidFill>
              <a:latin typeface="Times New Roman" panose="02020603050405020304" pitchFamily="18" charset="0"/>
              <a:ea typeface="Calibri" panose="020F0502020204030204" pitchFamily="34" charset="0"/>
            </a:endParaRPr>
          </a:p>
          <a:p>
            <a:endParaRPr lang="en-US" sz="3500" kern="0" dirty="0">
              <a:solidFill>
                <a:sysClr val="windowText" lastClr="000000"/>
              </a:solidFill>
            </a:endParaRPr>
          </a:p>
        </p:txBody>
      </p:sp>
    </p:spTree>
    <p:extLst>
      <p:ext uri="{BB962C8B-B14F-4D97-AF65-F5344CB8AC3E}">
        <p14:creationId xmlns:p14="http://schemas.microsoft.com/office/powerpoint/2010/main" val="3357671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5" name="Title 1">
            <a:extLst>
              <a:ext uri="{FF2B5EF4-FFF2-40B4-BE49-F238E27FC236}">
                <a16:creationId xmlns:a16="http://schemas.microsoft.com/office/drawing/2014/main" id="{EC76298B-FF35-40AF-968A-5E2211FE9997}"/>
              </a:ext>
            </a:extLst>
          </p:cNvPr>
          <p:cNvSpPr txBox="1">
            <a:spLocks/>
          </p:cNvSpPr>
          <p:nvPr/>
        </p:nvSpPr>
        <p:spPr>
          <a:xfrm>
            <a:off x="1371600" y="507436"/>
            <a:ext cx="12344400" cy="2095500"/>
          </a:xfrm>
          <a:prstGeom prst="rect">
            <a:avLst/>
          </a:prstGeom>
        </p:spPr>
        <p:txBody>
          <a:bodyPr wrap="square" lIns="0" tIns="0" rIns="0" bIns="0">
            <a:noAutofit/>
          </a:bodyPr>
          <a:lstStyle>
            <a:lvl1pPr>
              <a:defRPr sz="5500" b="0" i="0">
                <a:solidFill>
                  <a:schemeClr val="bg1"/>
                </a:solidFill>
                <a:latin typeface="Arial"/>
                <a:ea typeface="+mj-ea"/>
                <a:cs typeface="Arial"/>
              </a:defRPr>
            </a:lvl1pPr>
          </a:lstStyle>
          <a:p>
            <a:pPr algn="ctr"/>
            <a:r>
              <a:rPr lang="en-US" sz="7500" b="1" u="sng" kern="0" dirty="0">
                <a:solidFill>
                  <a:schemeClr val="tx1"/>
                </a:solidFill>
                <a:latin typeface="Times New Roman" panose="02020603050405020304" pitchFamily="18" charset="0"/>
                <a:cs typeface="Times New Roman" panose="02020603050405020304" pitchFamily="18" charset="0"/>
              </a:rPr>
              <a:t>SHIELD</a:t>
            </a:r>
          </a:p>
        </p:txBody>
      </p:sp>
      <p:sp>
        <p:nvSpPr>
          <p:cNvPr id="7" name="Content Placeholder 2">
            <a:extLst>
              <a:ext uri="{FF2B5EF4-FFF2-40B4-BE49-F238E27FC236}">
                <a16:creationId xmlns:a16="http://schemas.microsoft.com/office/drawing/2014/main" id="{5CAD7CEC-63CE-4E5A-B119-181D620C0FED}"/>
              </a:ext>
            </a:extLst>
          </p:cNvPr>
          <p:cNvSpPr txBox="1">
            <a:spLocks/>
          </p:cNvSpPr>
          <p:nvPr/>
        </p:nvSpPr>
        <p:spPr>
          <a:xfrm>
            <a:off x="990612" y="2310105"/>
            <a:ext cx="5181600" cy="7505700"/>
          </a:xfrm>
          <a:prstGeom prst="rect">
            <a:avLst/>
          </a:prstGeom>
        </p:spPr>
        <p:txBody>
          <a:bodyPr>
            <a:normAutofit/>
          </a:bodyPr>
          <a:lst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a:lstStyle>
          <a:p>
            <a:r>
              <a:rPr lang="en-US" sz="4000" b="1" kern="0">
                <a:solidFill>
                  <a:srgbClr val="FF0000"/>
                </a:solidFill>
                <a:latin typeface="Arial" panose="020B0604020202020204" pitchFamily="34" charset="0"/>
                <a:cs typeface="Arial" panose="020B0604020202020204" pitchFamily="34" charset="0"/>
              </a:rPr>
              <a:t>S</a:t>
            </a:r>
            <a:r>
              <a:rPr lang="en-US" sz="4000" kern="0">
                <a:solidFill>
                  <a:schemeClr val="tx1"/>
                </a:solidFill>
                <a:latin typeface="Arial" panose="020B0604020202020204" pitchFamily="34" charset="0"/>
                <a:cs typeface="Arial" panose="020B0604020202020204" pitchFamily="34" charset="0"/>
              </a:rPr>
              <a:t>chool</a:t>
            </a:r>
          </a:p>
          <a:p>
            <a:endParaRPr lang="en-US" sz="4000" kern="0">
              <a:solidFill>
                <a:schemeClr val="tx1"/>
              </a:solidFill>
              <a:latin typeface="Arial" panose="020B0604020202020204" pitchFamily="34" charset="0"/>
              <a:cs typeface="Arial" panose="020B0604020202020204" pitchFamily="34" charset="0"/>
            </a:endParaRPr>
          </a:p>
          <a:p>
            <a:r>
              <a:rPr lang="en-US" sz="4000" b="1" kern="0">
                <a:solidFill>
                  <a:srgbClr val="FF0000"/>
                </a:solidFill>
                <a:latin typeface="Arial" panose="020B0604020202020204" pitchFamily="34" charset="0"/>
                <a:cs typeface="Arial" panose="020B0604020202020204" pitchFamily="34" charset="0"/>
              </a:rPr>
              <a:t>H</a:t>
            </a:r>
            <a:r>
              <a:rPr lang="en-US" sz="4000" kern="0">
                <a:solidFill>
                  <a:schemeClr val="tx1"/>
                </a:solidFill>
                <a:latin typeface="Arial" panose="020B0604020202020204" pitchFamily="34" charset="0"/>
                <a:cs typeface="Arial" panose="020B0604020202020204" pitchFamily="34" charset="0"/>
              </a:rPr>
              <a:t>allway</a:t>
            </a:r>
          </a:p>
          <a:p>
            <a:endParaRPr lang="en-US" sz="4000" kern="0">
              <a:solidFill>
                <a:schemeClr val="tx1"/>
              </a:solidFill>
              <a:latin typeface="Arial" panose="020B0604020202020204" pitchFamily="34" charset="0"/>
              <a:cs typeface="Arial" panose="020B0604020202020204" pitchFamily="34" charset="0"/>
            </a:endParaRPr>
          </a:p>
          <a:p>
            <a:r>
              <a:rPr lang="en-US" sz="4000" b="1" kern="0">
                <a:solidFill>
                  <a:srgbClr val="FF0000"/>
                </a:solidFill>
                <a:latin typeface="Arial" panose="020B0604020202020204" pitchFamily="34" charset="0"/>
                <a:cs typeface="Arial" panose="020B0604020202020204" pitchFamily="34" charset="0"/>
              </a:rPr>
              <a:t>I</a:t>
            </a:r>
            <a:r>
              <a:rPr lang="en-US" sz="4000" kern="0">
                <a:solidFill>
                  <a:schemeClr val="tx1"/>
                </a:solidFill>
                <a:latin typeface="Arial" panose="020B0604020202020204" pitchFamily="34" charset="0"/>
                <a:cs typeface="Arial" panose="020B0604020202020204" pitchFamily="34" charset="0"/>
              </a:rPr>
              <a:t>nterior </a:t>
            </a:r>
          </a:p>
          <a:p>
            <a:endParaRPr lang="en-US" sz="4000" kern="0">
              <a:solidFill>
                <a:schemeClr val="tx1"/>
              </a:solidFill>
              <a:latin typeface="Arial" panose="020B0604020202020204" pitchFamily="34" charset="0"/>
              <a:cs typeface="Arial" panose="020B0604020202020204" pitchFamily="34" charset="0"/>
            </a:endParaRPr>
          </a:p>
          <a:p>
            <a:r>
              <a:rPr lang="en-US" sz="4000" b="1" kern="0">
                <a:solidFill>
                  <a:srgbClr val="FF0000"/>
                </a:solidFill>
                <a:latin typeface="Arial" panose="020B0604020202020204" pitchFamily="34" charset="0"/>
                <a:cs typeface="Arial" panose="020B0604020202020204" pitchFamily="34" charset="0"/>
              </a:rPr>
              <a:t>E</a:t>
            </a:r>
            <a:r>
              <a:rPr lang="en-US" sz="4000" kern="0">
                <a:solidFill>
                  <a:schemeClr val="tx1"/>
                </a:solidFill>
                <a:latin typeface="Arial" panose="020B0604020202020204" pitchFamily="34" charset="0"/>
                <a:cs typeface="Arial" panose="020B0604020202020204" pitchFamily="34" charset="0"/>
              </a:rPr>
              <a:t>mergency</a:t>
            </a:r>
          </a:p>
          <a:p>
            <a:endParaRPr lang="en-US" sz="4000" kern="0">
              <a:solidFill>
                <a:schemeClr val="tx1"/>
              </a:solidFill>
              <a:latin typeface="Arial" panose="020B0604020202020204" pitchFamily="34" charset="0"/>
              <a:cs typeface="Arial" panose="020B0604020202020204" pitchFamily="34" charset="0"/>
            </a:endParaRPr>
          </a:p>
          <a:p>
            <a:r>
              <a:rPr lang="en-US" sz="4000" b="1" kern="0">
                <a:solidFill>
                  <a:srgbClr val="FF0000"/>
                </a:solidFill>
                <a:latin typeface="Arial" panose="020B0604020202020204" pitchFamily="34" charset="0"/>
                <a:cs typeface="Arial" panose="020B0604020202020204" pitchFamily="34" charset="0"/>
              </a:rPr>
              <a:t>L</a:t>
            </a:r>
            <a:r>
              <a:rPr lang="en-US" sz="4000" kern="0">
                <a:solidFill>
                  <a:schemeClr val="tx1"/>
                </a:solidFill>
                <a:latin typeface="Arial" panose="020B0604020202020204" pitchFamily="34" charset="0"/>
                <a:cs typeface="Arial" panose="020B0604020202020204" pitchFamily="34" charset="0"/>
              </a:rPr>
              <a:t>ockdown </a:t>
            </a:r>
          </a:p>
          <a:p>
            <a:endParaRPr lang="en-US" sz="4000" kern="0">
              <a:solidFill>
                <a:schemeClr val="tx1"/>
              </a:solidFill>
              <a:latin typeface="Arial" panose="020B0604020202020204" pitchFamily="34" charset="0"/>
              <a:cs typeface="Arial" panose="020B0604020202020204" pitchFamily="34" charset="0"/>
            </a:endParaRPr>
          </a:p>
          <a:p>
            <a:r>
              <a:rPr lang="en-US" sz="4000" b="1" kern="0">
                <a:solidFill>
                  <a:srgbClr val="FF0000"/>
                </a:solidFill>
                <a:latin typeface="Arial" panose="020B0604020202020204" pitchFamily="34" charset="0"/>
                <a:cs typeface="Arial" panose="020B0604020202020204" pitchFamily="34" charset="0"/>
              </a:rPr>
              <a:t>D</a:t>
            </a:r>
            <a:r>
              <a:rPr lang="en-US" sz="4000" kern="0">
                <a:solidFill>
                  <a:schemeClr val="tx1"/>
                </a:solidFill>
                <a:latin typeface="Arial" panose="020B0604020202020204" pitchFamily="34" charset="0"/>
                <a:cs typeface="Arial" panose="020B0604020202020204" pitchFamily="34" charset="0"/>
              </a:rPr>
              <a:t>efense</a:t>
            </a:r>
          </a:p>
          <a:p>
            <a:endParaRPr lang="en-US" kern="0" dirty="0">
              <a:solidFill>
                <a:sysClr val="windowText" lastClr="000000"/>
              </a:solidFill>
            </a:endParaRPr>
          </a:p>
        </p:txBody>
      </p:sp>
      <p:pic>
        <p:nvPicPr>
          <p:cNvPr id="8" name="Picture Placeholder 5">
            <a:extLst>
              <a:ext uri="{FF2B5EF4-FFF2-40B4-BE49-F238E27FC236}">
                <a16:creationId xmlns:a16="http://schemas.microsoft.com/office/drawing/2014/main" id="{FD20AB8E-A8E4-423B-9E99-F904EF4A392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rcRect l="18895" r="18895"/>
          <a:stretch>
            <a:fillRect/>
          </a:stretch>
        </p:blipFill>
        <p:spPr>
          <a:xfrm rot="5400000">
            <a:off x="6840281" y="1946830"/>
            <a:ext cx="7198249" cy="7924800"/>
          </a:xfrm>
        </p:spPr>
      </p:pic>
    </p:spTree>
    <p:extLst>
      <p:ext uri="{BB962C8B-B14F-4D97-AF65-F5344CB8AC3E}">
        <p14:creationId xmlns:p14="http://schemas.microsoft.com/office/powerpoint/2010/main" val="4165430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5" y="1"/>
            <a:ext cx="1857375" cy="1857375"/>
          </a:xfrm>
          <a:custGeom>
            <a:avLst/>
            <a:gdLst/>
            <a:ahLst/>
            <a:cxnLst/>
            <a:rect l="l" t="t" r="r" b="b"/>
            <a:pathLst>
              <a:path w="1857375" h="1857375">
                <a:moveTo>
                  <a:pt x="0" y="1857373"/>
                </a:moveTo>
                <a:lnTo>
                  <a:pt x="0" y="0"/>
                </a:lnTo>
                <a:lnTo>
                  <a:pt x="1857375" y="0"/>
                </a:lnTo>
                <a:lnTo>
                  <a:pt x="0" y="1857373"/>
                </a:lnTo>
                <a:close/>
              </a:path>
            </a:pathLst>
          </a:custGeom>
          <a:solidFill>
            <a:srgbClr val="31346E"/>
          </a:solidFill>
        </p:spPr>
        <p:txBody>
          <a:bodyPr wrap="square" lIns="0" tIns="0" rIns="0" bIns="0" rtlCol="0"/>
          <a:lstStyle/>
          <a:p>
            <a:endParaRPr/>
          </a:p>
        </p:txBody>
      </p:sp>
      <p:sp>
        <p:nvSpPr>
          <p:cNvPr id="3" name="object 3"/>
          <p:cNvSpPr/>
          <p:nvPr/>
        </p:nvSpPr>
        <p:spPr>
          <a:xfrm>
            <a:off x="16431204" y="8429612"/>
            <a:ext cx="1857375" cy="1857375"/>
          </a:xfrm>
          <a:custGeom>
            <a:avLst/>
            <a:gdLst/>
            <a:ahLst/>
            <a:cxnLst/>
            <a:rect l="l" t="t" r="r" b="b"/>
            <a:pathLst>
              <a:path w="1857375" h="1857375">
                <a:moveTo>
                  <a:pt x="1857375" y="0"/>
                </a:moveTo>
                <a:lnTo>
                  <a:pt x="1857375" y="1857373"/>
                </a:lnTo>
                <a:lnTo>
                  <a:pt x="0" y="1857373"/>
                </a:lnTo>
                <a:lnTo>
                  <a:pt x="1857375" y="0"/>
                </a:lnTo>
                <a:close/>
              </a:path>
            </a:pathLst>
          </a:custGeom>
          <a:solidFill>
            <a:srgbClr val="31346E"/>
          </a:solidFill>
        </p:spPr>
        <p:txBody>
          <a:bodyPr wrap="square" lIns="0" tIns="0" rIns="0" bIns="0" rtlCol="0"/>
          <a:lstStyle/>
          <a:p>
            <a:endParaRPr/>
          </a:p>
        </p:txBody>
      </p:sp>
      <p:sp>
        <p:nvSpPr>
          <p:cNvPr id="4" name="object 4"/>
          <p:cNvSpPr/>
          <p:nvPr/>
        </p:nvSpPr>
        <p:spPr>
          <a:xfrm>
            <a:off x="5033579" y="212047"/>
            <a:ext cx="7867649" cy="19430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98612" y="4759993"/>
            <a:ext cx="4440555" cy="1802130"/>
          </a:xfrm>
          <a:prstGeom prst="rect">
            <a:avLst/>
          </a:prstGeom>
        </p:spPr>
        <p:txBody>
          <a:bodyPr vert="horz" wrap="square" lIns="0" tIns="326390" rIns="0" bIns="0" rtlCol="0">
            <a:spAutoFit/>
          </a:bodyPr>
          <a:lstStyle/>
          <a:p>
            <a:pPr algn="ctr">
              <a:lnSpc>
                <a:spcPct val="100000"/>
              </a:lnSpc>
              <a:spcBef>
                <a:spcPts val="2570"/>
              </a:spcBef>
            </a:pPr>
            <a:r>
              <a:rPr sz="4500" b="1" spc="155" dirty="0">
                <a:solidFill>
                  <a:srgbClr val="31346E"/>
                </a:solidFill>
                <a:latin typeface="Arial"/>
                <a:cs typeface="Arial"/>
              </a:rPr>
              <a:t>Phone</a:t>
            </a:r>
            <a:r>
              <a:rPr sz="4500" b="1" spc="20" dirty="0">
                <a:solidFill>
                  <a:srgbClr val="31346E"/>
                </a:solidFill>
                <a:latin typeface="Arial"/>
                <a:cs typeface="Arial"/>
              </a:rPr>
              <a:t> </a:t>
            </a:r>
            <a:r>
              <a:rPr sz="4500" b="1" spc="310" dirty="0">
                <a:solidFill>
                  <a:srgbClr val="31346E"/>
                </a:solidFill>
                <a:latin typeface="Arial"/>
                <a:cs typeface="Arial"/>
              </a:rPr>
              <a:t>Number</a:t>
            </a:r>
            <a:endParaRPr sz="4500" dirty="0">
              <a:latin typeface="Arial"/>
              <a:cs typeface="Arial"/>
            </a:endParaRPr>
          </a:p>
          <a:p>
            <a:pPr algn="ctr">
              <a:lnSpc>
                <a:spcPct val="100000"/>
              </a:lnSpc>
              <a:spcBef>
                <a:spcPts val="1920"/>
              </a:spcBef>
            </a:pPr>
            <a:r>
              <a:rPr sz="3500" spc="405" dirty="0">
                <a:solidFill>
                  <a:srgbClr val="242424"/>
                </a:solidFill>
                <a:latin typeface="Arial"/>
                <a:cs typeface="Arial"/>
              </a:rPr>
              <a:t>(</a:t>
            </a:r>
            <a:r>
              <a:rPr lang="en-US" sz="3500" spc="405" dirty="0">
                <a:solidFill>
                  <a:srgbClr val="242424"/>
                </a:solidFill>
                <a:latin typeface="Arial"/>
                <a:cs typeface="Arial"/>
              </a:rPr>
              <a:t>470) 270-6499</a:t>
            </a:r>
            <a:endParaRPr sz="3500" dirty="0">
              <a:latin typeface="Arial"/>
              <a:cs typeface="Arial"/>
            </a:endParaRPr>
          </a:p>
        </p:txBody>
      </p:sp>
      <p:sp>
        <p:nvSpPr>
          <p:cNvPr id="6" name="object 6"/>
          <p:cNvSpPr txBox="1"/>
          <p:nvPr/>
        </p:nvSpPr>
        <p:spPr>
          <a:xfrm>
            <a:off x="6835405" y="4759993"/>
            <a:ext cx="4716145" cy="1802130"/>
          </a:xfrm>
          <a:prstGeom prst="rect">
            <a:avLst/>
          </a:prstGeom>
        </p:spPr>
        <p:txBody>
          <a:bodyPr vert="horz" wrap="square" lIns="0" tIns="326390" rIns="0" bIns="0" rtlCol="0">
            <a:spAutoFit/>
          </a:bodyPr>
          <a:lstStyle/>
          <a:p>
            <a:pPr algn="ctr">
              <a:lnSpc>
                <a:spcPct val="100000"/>
              </a:lnSpc>
              <a:spcBef>
                <a:spcPts val="2570"/>
              </a:spcBef>
            </a:pPr>
            <a:r>
              <a:rPr sz="4500" b="1" spc="185" dirty="0">
                <a:solidFill>
                  <a:srgbClr val="31346E"/>
                </a:solidFill>
                <a:latin typeface="Arial"/>
                <a:cs typeface="Arial"/>
              </a:rPr>
              <a:t>Email</a:t>
            </a:r>
            <a:r>
              <a:rPr sz="4500" b="1" spc="65" dirty="0">
                <a:solidFill>
                  <a:srgbClr val="31346E"/>
                </a:solidFill>
                <a:latin typeface="Arial"/>
                <a:cs typeface="Arial"/>
              </a:rPr>
              <a:t> </a:t>
            </a:r>
            <a:r>
              <a:rPr sz="4500" b="1" spc="120" dirty="0">
                <a:solidFill>
                  <a:srgbClr val="31346E"/>
                </a:solidFill>
                <a:latin typeface="Arial"/>
                <a:cs typeface="Arial"/>
              </a:rPr>
              <a:t>Address</a:t>
            </a:r>
            <a:endParaRPr sz="4500" dirty="0">
              <a:latin typeface="Arial"/>
              <a:cs typeface="Arial"/>
            </a:endParaRPr>
          </a:p>
          <a:p>
            <a:pPr algn="ctr">
              <a:lnSpc>
                <a:spcPct val="100000"/>
              </a:lnSpc>
              <a:spcBef>
                <a:spcPts val="1920"/>
              </a:spcBef>
            </a:pPr>
            <a:r>
              <a:rPr lang="en-US" sz="3500" spc="275" dirty="0">
                <a:solidFill>
                  <a:srgbClr val="242424"/>
                </a:solidFill>
                <a:latin typeface="Arial"/>
                <a:cs typeface="Arial"/>
              </a:rPr>
              <a:t>clandolt@oci.ga.gov</a:t>
            </a:r>
            <a:endParaRPr sz="3500" dirty="0">
              <a:latin typeface="Arial"/>
              <a:cs typeface="Arial"/>
            </a:endParaRPr>
          </a:p>
        </p:txBody>
      </p:sp>
      <p:sp>
        <p:nvSpPr>
          <p:cNvPr id="7" name="object 7"/>
          <p:cNvSpPr txBox="1"/>
          <p:nvPr/>
        </p:nvSpPr>
        <p:spPr>
          <a:xfrm>
            <a:off x="12600029" y="4759993"/>
            <a:ext cx="4697095" cy="1802130"/>
          </a:xfrm>
          <a:prstGeom prst="rect">
            <a:avLst/>
          </a:prstGeom>
        </p:spPr>
        <p:txBody>
          <a:bodyPr vert="horz" wrap="square" lIns="0" tIns="326390" rIns="0" bIns="0" rtlCol="0">
            <a:spAutoFit/>
          </a:bodyPr>
          <a:lstStyle/>
          <a:p>
            <a:pPr algn="ctr">
              <a:lnSpc>
                <a:spcPct val="100000"/>
              </a:lnSpc>
              <a:spcBef>
                <a:spcPts val="2570"/>
              </a:spcBef>
            </a:pPr>
            <a:r>
              <a:rPr sz="4500" b="1" spc="220" dirty="0">
                <a:solidFill>
                  <a:srgbClr val="31346E"/>
                </a:solidFill>
                <a:latin typeface="Arial"/>
                <a:cs typeface="Arial"/>
              </a:rPr>
              <a:t>Website</a:t>
            </a:r>
            <a:endParaRPr sz="4500">
              <a:latin typeface="Arial"/>
              <a:cs typeface="Arial"/>
            </a:endParaRPr>
          </a:p>
          <a:p>
            <a:pPr algn="ctr">
              <a:lnSpc>
                <a:spcPct val="100000"/>
              </a:lnSpc>
              <a:spcBef>
                <a:spcPts val="1920"/>
              </a:spcBef>
            </a:pPr>
            <a:r>
              <a:rPr sz="3500" spc="229" dirty="0">
                <a:solidFill>
                  <a:srgbClr val="242424"/>
                </a:solidFill>
                <a:latin typeface="Arial"/>
                <a:cs typeface="Arial"/>
                <a:hlinkClick r:id="rId4"/>
              </a:rPr>
              <a:t>www.oci.georgia.gov</a:t>
            </a:r>
            <a:endParaRPr sz="3500">
              <a:latin typeface="Arial"/>
              <a:cs typeface="Arial"/>
            </a:endParaRPr>
          </a:p>
        </p:txBody>
      </p:sp>
      <p:sp>
        <p:nvSpPr>
          <p:cNvPr id="8" name="object 8"/>
          <p:cNvSpPr txBox="1">
            <a:spLocks noGrp="1"/>
          </p:cNvSpPr>
          <p:nvPr>
            <p:ph type="title"/>
          </p:nvPr>
        </p:nvSpPr>
        <p:spPr>
          <a:xfrm>
            <a:off x="3639866" y="2060319"/>
            <a:ext cx="11008360" cy="939800"/>
          </a:xfrm>
          <a:prstGeom prst="rect">
            <a:avLst/>
          </a:prstGeom>
        </p:spPr>
        <p:txBody>
          <a:bodyPr vert="horz" wrap="square" lIns="0" tIns="12700" rIns="0" bIns="0" rtlCol="0">
            <a:spAutoFit/>
          </a:bodyPr>
          <a:lstStyle/>
          <a:p>
            <a:pPr marL="12700">
              <a:lnSpc>
                <a:spcPct val="100000"/>
              </a:lnSpc>
              <a:spcBef>
                <a:spcPts val="100"/>
              </a:spcBef>
            </a:pPr>
            <a:r>
              <a:rPr sz="6000" spc="204" dirty="0">
                <a:solidFill>
                  <a:srgbClr val="31346E"/>
                </a:solidFill>
              </a:rPr>
              <a:t>Do </a:t>
            </a:r>
            <a:r>
              <a:rPr sz="6000" spc="509" dirty="0">
                <a:solidFill>
                  <a:srgbClr val="31346E"/>
                </a:solidFill>
              </a:rPr>
              <a:t>you </a:t>
            </a:r>
            <a:r>
              <a:rPr sz="6000" spc="525" dirty="0">
                <a:solidFill>
                  <a:srgbClr val="31346E"/>
                </a:solidFill>
              </a:rPr>
              <a:t>have </a:t>
            </a:r>
            <a:r>
              <a:rPr sz="6000" spc="590" dirty="0">
                <a:solidFill>
                  <a:srgbClr val="31346E"/>
                </a:solidFill>
              </a:rPr>
              <a:t>any</a:t>
            </a:r>
            <a:r>
              <a:rPr sz="6000" spc="-755" dirty="0">
                <a:solidFill>
                  <a:srgbClr val="31346E"/>
                </a:solidFill>
              </a:rPr>
              <a:t> </a:t>
            </a:r>
            <a:r>
              <a:rPr sz="6000" spc="434" dirty="0">
                <a:solidFill>
                  <a:srgbClr val="31346E"/>
                </a:solidFill>
              </a:rPr>
              <a:t>questions?</a:t>
            </a:r>
            <a:endParaRPr sz="6000"/>
          </a:p>
        </p:txBody>
      </p:sp>
      <p:sp>
        <p:nvSpPr>
          <p:cNvPr id="9" name="object 9"/>
          <p:cNvSpPr txBox="1"/>
          <p:nvPr/>
        </p:nvSpPr>
        <p:spPr>
          <a:xfrm>
            <a:off x="8049792" y="3248711"/>
            <a:ext cx="2188845" cy="482600"/>
          </a:xfrm>
          <a:prstGeom prst="rect">
            <a:avLst/>
          </a:prstGeom>
        </p:spPr>
        <p:txBody>
          <a:bodyPr vert="horz" wrap="square" lIns="0" tIns="12700" rIns="0" bIns="0" rtlCol="0">
            <a:spAutoFit/>
          </a:bodyPr>
          <a:lstStyle/>
          <a:p>
            <a:pPr marL="12700">
              <a:lnSpc>
                <a:spcPct val="100000"/>
              </a:lnSpc>
              <a:spcBef>
                <a:spcPts val="100"/>
              </a:spcBef>
            </a:pPr>
            <a:r>
              <a:rPr sz="3000" spc="185" dirty="0">
                <a:solidFill>
                  <a:srgbClr val="242424"/>
                </a:solidFill>
                <a:latin typeface="Arial"/>
                <a:cs typeface="Arial"/>
              </a:rPr>
              <a:t>Thank</a:t>
            </a:r>
            <a:r>
              <a:rPr sz="3000" spc="5" dirty="0">
                <a:solidFill>
                  <a:srgbClr val="242424"/>
                </a:solidFill>
                <a:latin typeface="Arial"/>
                <a:cs typeface="Arial"/>
              </a:rPr>
              <a:t> </a:t>
            </a:r>
            <a:r>
              <a:rPr sz="3000" spc="290" dirty="0">
                <a:solidFill>
                  <a:srgbClr val="242424"/>
                </a:solidFill>
                <a:latin typeface="Arial"/>
                <a:cs typeface="Arial"/>
              </a:rPr>
              <a:t>you!</a:t>
            </a:r>
            <a:endParaRPr sz="3000">
              <a:latin typeface="Arial"/>
              <a:cs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95400" y="3290428"/>
            <a:ext cx="14584680" cy="3706143"/>
          </a:xfrm>
          <a:prstGeom prst="rect">
            <a:avLst/>
          </a:prstGeom>
        </p:spPr>
        <p:txBody>
          <a:bodyPr vert="horz" wrap="square" lIns="0" tIns="12700" rIns="0" bIns="0" rtlCol="0">
            <a:spAutoFit/>
          </a:bodyPr>
          <a:lstStyle/>
          <a:p>
            <a:pPr marL="12700" algn="ctr">
              <a:lnSpc>
                <a:spcPct val="100000"/>
              </a:lnSpc>
              <a:spcBef>
                <a:spcPts val="100"/>
              </a:spcBef>
            </a:pPr>
            <a:r>
              <a:rPr lang="en-US" sz="12000" spc="720" dirty="0">
                <a:solidFill>
                  <a:srgbClr val="31346E"/>
                </a:solidFill>
              </a:rPr>
              <a:t>School Emergency Drill</a:t>
            </a:r>
            <a:endParaRPr sz="12000"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0594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 y="584870"/>
            <a:ext cx="14584680" cy="2475037"/>
          </a:xfrm>
          <a:prstGeom prst="rect">
            <a:avLst/>
          </a:prstGeom>
        </p:spPr>
        <p:txBody>
          <a:bodyPr vert="horz" wrap="square" lIns="0" tIns="12700" rIns="0" bIns="0" rtlCol="0">
            <a:spAutoFit/>
          </a:bodyPr>
          <a:lstStyle/>
          <a:p>
            <a:pPr marL="12700" algn="ctr">
              <a:lnSpc>
                <a:spcPct val="100000"/>
              </a:lnSpc>
              <a:spcBef>
                <a:spcPts val="100"/>
              </a:spcBef>
            </a:pPr>
            <a:r>
              <a:rPr lang="en-US" sz="8000" spc="720" dirty="0">
                <a:solidFill>
                  <a:srgbClr val="31346E"/>
                </a:solidFill>
              </a:rPr>
              <a:t>School Emergency Drill Code</a:t>
            </a:r>
            <a:endParaRPr sz="8000"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990600" y="3009900"/>
            <a:ext cx="15011400" cy="6863417"/>
          </a:xfrm>
          <a:prstGeom prst="rect">
            <a:avLst/>
          </a:prstGeom>
          <a:noFill/>
        </p:spPr>
        <p:txBody>
          <a:bodyPr wrap="square" rtlCol="0">
            <a:spAutoFit/>
          </a:bodyPr>
          <a:lstStyle/>
          <a:p>
            <a:pPr marL="0" marR="0">
              <a:spcBef>
                <a:spcPts val="0"/>
              </a:spcBef>
              <a:spcAft>
                <a:spcPts val="0"/>
              </a:spcAft>
            </a:pPr>
            <a:r>
              <a:rPr lang="en-US" sz="4000" dirty="0">
                <a:solidFill>
                  <a:srgbClr val="000000"/>
                </a:solidFill>
                <a:effectLst/>
                <a:latin typeface="Times New Roman" panose="02020603050405020304" pitchFamily="18" charset="0"/>
                <a:ea typeface="Calibri" panose="020F0502020204030204" pitchFamily="34" charset="0"/>
              </a:rPr>
              <a:t>Based upon the provisions and charge of Code Section 25-2-31 of the official Code of Georgia the State Fire Marshal’s Office is charged with the responsibility to carry on a statewide program of fire prevention education in the schools of this state and to establish fire drills therein. </a:t>
            </a:r>
          </a:p>
          <a:p>
            <a:pPr marL="0" marR="0">
              <a:spcBef>
                <a:spcPts val="0"/>
              </a:spcBef>
              <a:spcAft>
                <a:spcPts val="0"/>
              </a:spcAft>
            </a:pPr>
            <a:r>
              <a:rPr lang="en-US" sz="4000" dirty="0">
                <a:solidFill>
                  <a:srgbClr val="000000"/>
                </a:solidFill>
                <a:effectLst/>
                <a:latin typeface="Times New Roman" panose="02020603050405020304" pitchFamily="18" charset="0"/>
                <a:ea typeface="Calibri" panose="020F0502020204030204" pitchFamily="34" charset="0"/>
              </a:rPr>
              <a:t> </a:t>
            </a:r>
          </a:p>
          <a:p>
            <a:pPr marL="0" marR="0">
              <a:spcBef>
                <a:spcPts val="0"/>
              </a:spcBef>
              <a:spcAft>
                <a:spcPts val="0"/>
              </a:spcAft>
            </a:pPr>
            <a:r>
              <a:rPr lang="en-US" sz="4000" dirty="0">
                <a:solidFill>
                  <a:srgbClr val="000000"/>
                </a:solidFill>
                <a:effectLst/>
                <a:latin typeface="Times New Roman" panose="02020603050405020304" pitchFamily="18" charset="0"/>
                <a:ea typeface="Calibri" panose="020F0502020204030204" pitchFamily="34" charset="0"/>
              </a:rPr>
              <a:t>International Fire Code under Section 404.2 to require an approved Fire Safety and Evacuation Plan, shall be prepared and maintained for educational occupancies and buildings. Fire evacuation drills must be conducted monthly with all occupants participating. Reporting of all drills must be submitted electronically to the Office of the Safety Fire Commissioner. </a:t>
            </a:r>
            <a:endParaRPr lang="en-US" sz="4000" dirty="0"/>
          </a:p>
        </p:txBody>
      </p:sp>
    </p:spTree>
    <p:extLst>
      <p:ext uri="{BB962C8B-B14F-4D97-AF65-F5344CB8AC3E}">
        <p14:creationId xmlns:p14="http://schemas.microsoft.com/office/powerpoint/2010/main" val="2659305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 y="584870"/>
            <a:ext cx="14584680" cy="1243930"/>
          </a:xfrm>
          <a:prstGeom prst="rect">
            <a:avLst/>
          </a:prstGeom>
        </p:spPr>
        <p:txBody>
          <a:bodyPr vert="horz" wrap="square" lIns="0" tIns="12700" rIns="0" bIns="0" rtlCol="0">
            <a:spAutoFit/>
          </a:bodyPr>
          <a:lstStyle/>
          <a:p>
            <a:pPr marL="12700" algn="ctr">
              <a:lnSpc>
                <a:spcPct val="100000"/>
              </a:lnSpc>
              <a:spcBef>
                <a:spcPts val="100"/>
              </a:spcBef>
            </a:pPr>
            <a:r>
              <a:rPr lang="en-US" sz="8000" spc="720" dirty="0">
                <a:solidFill>
                  <a:srgbClr val="31346E"/>
                </a:solidFill>
              </a:rPr>
              <a:t>What is required?</a:t>
            </a:r>
            <a:endParaRPr sz="8000"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990600" y="3009900"/>
            <a:ext cx="15011400" cy="6966010"/>
          </a:xfrm>
          <a:prstGeom prst="rect">
            <a:avLst/>
          </a:prstGeom>
          <a:noFill/>
        </p:spPr>
        <p:txBody>
          <a:bodyPr wrap="square" rtlCol="0">
            <a:spAutoFit/>
          </a:bodyPr>
          <a:lstStyle/>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Within the first 10 days of School a Fire Drill must be completed </a:t>
            </a:r>
          </a:p>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Within the first 30 days of School a Second Fire Drill must be completed. </a:t>
            </a:r>
          </a:p>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A Fire Drill must be completed every month that the school is in session. </a:t>
            </a:r>
          </a:p>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During the months of February and November Fire Drills can be substituted for a Severe Weather Drill or a Lockdown Drill. </a:t>
            </a:r>
          </a:p>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All Drills must be reported on the online state portal. </a:t>
            </a:r>
            <a:r>
              <a:rPr lang="en-US" sz="4400" u="sng" dirty="0">
                <a:solidFill>
                  <a:srgbClr val="000000"/>
                </a:solidFill>
                <a:effectLst/>
                <a:latin typeface="Times New Roman" panose="02020603050405020304" pitchFamily="18" charset="0"/>
                <a:ea typeface="Calibri" panose="020F0502020204030204" pitchFamily="34" charset="0"/>
                <a:hlinkClick r:id="rId3"/>
              </a:rPr>
              <a:t>SCHOOL FIRE DRILL REPORTING</a:t>
            </a:r>
            <a:r>
              <a:rPr lang="en-US" sz="4400" dirty="0">
                <a:solidFill>
                  <a:srgbClr val="00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548331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21920" y="584870"/>
            <a:ext cx="14584680" cy="1243930"/>
          </a:xfrm>
          <a:prstGeom prst="rect">
            <a:avLst/>
          </a:prstGeom>
        </p:spPr>
        <p:txBody>
          <a:bodyPr vert="horz" wrap="square" lIns="0" tIns="12700" rIns="0" bIns="0" rtlCol="0">
            <a:spAutoFit/>
          </a:bodyPr>
          <a:lstStyle/>
          <a:p>
            <a:pPr marL="12700" algn="ctr">
              <a:lnSpc>
                <a:spcPct val="100000"/>
              </a:lnSpc>
              <a:spcBef>
                <a:spcPts val="100"/>
              </a:spcBef>
            </a:pPr>
            <a:r>
              <a:rPr lang="en-US" sz="8000" b="1" u="sng" spc="720" dirty="0">
                <a:solidFill>
                  <a:srgbClr val="31346E"/>
                </a:solidFill>
              </a:rPr>
              <a:t>Statewide</a:t>
            </a:r>
            <a:endParaRPr sz="8000" b="1" u="sng"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990600" y="3009900"/>
            <a:ext cx="15011400" cy="7094250"/>
          </a:xfrm>
          <a:prstGeom prst="rect">
            <a:avLst/>
          </a:prstGeom>
          <a:noFill/>
        </p:spPr>
        <p:txBody>
          <a:bodyPr wrap="square" rtlCol="0">
            <a:spAutoFit/>
          </a:bodyPr>
          <a:lstStyle/>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 Sever Weather (NOAA schedules dates)</a:t>
            </a:r>
          </a:p>
          <a:p>
            <a:pPr marL="1200150" lvl="1" indent="-742950">
              <a:spcAft>
                <a:spcPts val="210"/>
              </a:spcAft>
              <a:buFont typeface="+mj-lt"/>
              <a:buAutoNum type="alphaLcParenR"/>
            </a:pPr>
            <a:r>
              <a:rPr lang="en-US" sz="4400" dirty="0">
                <a:solidFill>
                  <a:srgbClr val="000000"/>
                </a:solidFill>
                <a:latin typeface="Times New Roman" panose="02020603050405020304" pitchFamily="18" charset="0"/>
                <a:ea typeface="Calibri" panose="020F0502020204030204" pitchFamily="34" charset="0"/>
              </a:rPr>
              <a:t>February</a:t>
            </a:r>
          </a:p>
          <a:p>
            <a:pPr marL="1200150" lvl="1" indent="-742950">
              <a:spcAft>
                <a:spcPts val="210"/>
              </a:spcAft>
              <a:buFont typeface="+mj-lt"/>
              <a:buAutoNum type="alphaLcParenR"/>
            </a:pPr>
            <a:r>
              <a:rPr lang="en-US" sz="4400" dirty="0">
                <a:solidFill>
                  <a:srgbClr val="000000"/>
                </a:solidFill>
                <a:effectLst/>
                <a:latin typeface="Times New Roman" panose="02020603050405020304" pitchFamily="18" charset="0"/>
                <a:ea typeface="Calibri" panose="020F0502020204030204" pitchFamily="34" charset="0"/>
              </a:rPr>
              <a:t>November</a:t>
            </a:r>
          </a:p>
          <a:p>
            <a:pPr lvl="1">
              <a:spcAft>
                <a:spcPts val="210"/>
              </a:spcAft>
            </a:pPr>
            <a:endParaRPr lang="en-US" sz="4400" dirty="0">
              <a:solidFill>
                <a:srgbClr val="000000"/>
              </a:solidFill>
              <a:effectLst/>
              <a:latin typeface="Times New Roman" panose="02020603050405020304" pitchFamily="18" charset="0"/>
              <a:ea typeface="Calibri" panose="020F0502020204030204" pitchFamily="34" charset="0"/>
            </a:endParaRPr>
          </a:p>
          <a:p>
            <a:pPr marL="342900" marR="0" lvl="0" indent="-342900">
              <a:spcBef>
                <a:spcPts val="0"/>
              </a:spcBef>
              <a:spcAft>
                <a:spcPts val="210"/>
              </a:spcAft>
              <a:buFont typeface="+mj-lt"/>
              <a:buAutoNum type="arabicPeriod"/>
            </a:pPr>
            <a:r>
              <a:rPr lang="en-US" sz="4400" dirty="0">
                <a:solidFill>
                  <a:srgbClr val="000000"/>
                </a:solidFill>
                <a:latin typeface="Times New Roman" panose="02020603050405020304" pitchFamily="18" charset="0"/>
                <a:ea typeface="Calibri" panose="020F0502020204030204" pitchFamily="34" charset="0"/>
              </a:rPr>
              <a:t>Lockdown Drills</a:t>
            </a:r>
          </a:p>
          <a:p>
            <a:pPr marL="1200150" lvl="1" indent="-742950">
              <a:spcAft>
                <a:spcPts val="210"/>
              </a:spcAft>
              <a:buFont typeface="+mj-lt"/>
              <a:buAutoNum type="alphaLcParenR"/>
            </a:pPr>
            <a:r>
              <a:rPr lang="en-US" sz="4400" dirty="0">
                <a:solidFill>
                  <a:srgbClr val="000000"/>
                </a:solidFill>
                <a:latin typeface="Times New Roman" panose="02020603050405020304" pitchFamily="18" charset="0"/>
                <a:ea typeface="Calibri" panose="020F0502020204030204" pitchFamily="34" charset="0"/>
              </a:rPr>
              <a:t>TBD</a:t>
            </a:r>
          </a:p>
          <a:p>
            <a:pPr lvl="1">
              <a:spcAft>
                <a:spcPts val="210"/>
              </a:spcAft>
            </a:pPr>
            <a:endParaRPr lang="en-US" sz="4400" dirty="0">
              <a:solidFill>
                <a:srgbClr val="000000"/>
              </a:solidFill>
              <a:latin typeface="Times New Roman" panose="02020603050405020304" pitchFamily="18" charset="0"/>
              <a:ea typeface="Calibri" panose="020F0502020204030204" pitchFamily="34" charset="0"/>
            </a:endParaRPr>
          </a:p>
          <a:p>
            <a:pPr marL="342900" marR="0" lvl="0" indent="-342900">
              <a:spcBef>
                <a:spcPts val="0"/>
              </a:spcBef>
              <a:spcAft>
                <a:spcPts val="210"/>
              </a:spcAft>
              <a:buFont typeface="+mj-lt"/>
              <a:buAutoNum type="arabicPeriod"/>
            </a:pPr>
            <a:r>
              <a:rPr lang="en-US" sz="4400" dirty="0">
                <a:solidFill>
                  <a:srgbClr val="000000"/>
                </a:solidFill>
                <a:effectLst/>
                <a:latin typeface="Times New Roman" panose="02020603050405020304" pitchFamily="18" charset="0"/>
                <a:ea typeface="Calibri" panose="020F0502020204030204" pitchFamily="34" charset="0"/>
              </a:rPr>
              <a:t>Fire Drills</a:t>
            </a:r>
          </a:p>
          <a:p>
            <a:pPr marL="800100" lvl="1" indent="-342900">
              <a:spcAft>
                <a:spcPts val="210"/>
              </a:spcAft>
              <a:buFont typeface="+mj-lt"/>
              <a:buAutoNum type="alphaLcParenR"/>
            </a:pPr>
            <a:r>
              <a:rPr lang="en-US" sz="4400" dirty="0">
                <a:solidFill>
                  <a:srgbClr val="000000"/>
                </a:solidFill>
                <a:latin typeface="Times New Roman" panose="02020603050405020304" pitchFamily="18" charset="0"/>
                <a:ea typeface="Calibri" panose="020F0502020204030204" pitchFamily="34" charset="0"/>
              </a:rPr>
              <a:t>October – Fire Prevention Week</a:t>
            </a:r>
            <a:endParaRPr lang="en-US" sz="4400" dirty="0">
              <a:solidFill>
                <a:srgbClr val="000000"/>
              </a:solidFill>
              <a:effectLst/>
              <a:latin typeface="Times New Roman" panose="02020603050405020304" pitchFamily="18" charset="0"/>
              <a:ea typeface="Calibri" panose="020F0502020204030204" pitchFamily="34" charset="0"/>
            </a:endParaRPr>
          </a:p>
          <a:p>
            <a:pPr marL="1200150" lvl="1" indent="-742950">
              <a:spcAft>
                <a:spcPts val="210"/>
              </a:spcAft>
              <a:buFont typeface="+mj-lt"/>
              <a:buAutoNum type="alphaLcParenR"/>
            </a:pPr>
            <a:endParaRPr lang="en-US" sz="4400" dirty="0">
              <a:solidFill>
                <a:srgbClr val="00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839148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67284"/>
            <a:ext cx="14584680" cy="2367315"/>
          </a:xfrm>
          <a:prstGeom prst="rect">
            <a:avLst/>
          </a:prstGeom>
        </p:spPr>
        <p:txBody>
          <a:bodyPr vert="horz" wrap="square" lIns="0" tIns="12700" rIns="0" bIns="0" rtlCol="0">
            <a:spAutoFit/>
          </a:bodyPr>
          <a:lstStyle/>
          <a:p>
            <a:pPr marL="1080000" lvl="2"/>
            <a:r>
              <a:rPr lang="en-US" sz="5400" dirty="0">
                <a:solidFill>
                  <a:srgbClr val="002060"/>
                </a:solidFill>
              </a:rPr>
              <a:t>Do you want to receive a report for your entire school system?</a:t>
            </a:r>
            <a:br>
              <a:rPr lang="en-US" sz="4500" dirty="0"/>
            </a:br>
            <a:endParaRPr lang="en-US" sz="4500"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320040" y="3793723"/>
            <a:ext cx="15011400" cy="2169825"/>
          </a:xfrm>
          <a:prstGeom prst="rect">
            <a:avLst/>
          </a:prstGeom>
          <a:noFill/>
        </p:spPr>
        <p:txBody>
          <a:bodyPr wrap="square" rtlCol="0">
            <a:spAutoFit/>
          </a:bodyPr>
          <a:lstStyle/>
          <a:p>
            <a:pPr marL="1080000" lvl="2"/>
            <a:endParaRPr lang="en-US" sz="4500" dirty="0"/>
          </a:p>
          <a:p>
            <a:pPr marL="1080000" lvl="2"/>
            <a:r>
              <a:rPr lang="en-US" sz="4500" dirty="0"/>
              <a:t>Report can be sent to you that provides a list of schools that have reported drills for you school system.</a:t>
            </a:r>
          </a:p>
        </p:txBody>
      </p:sp>
    </p:spTree>
    <p:extLst>
      <p:ext uri="{BB962C8B-B14F-4D97-AF65-F5344CB8AC3E}">
        <p14:creationId xmlns:p14="http://schemas.microsoft.com/office/powerpoint/2010/main" val="4037845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533400" y="1567284"/>
            <a:ext cx="14584680" cy="1536318"/>
          </a:xfrm>
          <a:prstGeom prst="rect">
            <a:avLst/>
          </a:prstGeom>
        </p:spPr>
        <p:txBody>
          <a:bodyPr vert="horz" wrap="square" lIns="0" tIns="12700" rIns="0" bIns="0" rtlCol="0">
            <a:spAutoFit/>
          </a:bodyPr>
          <a:lstStyle/>
          <a:p>
            <a:pPr marL="1080000" lvl="2" algn="ctr"/>
            <a:r>
              <a:rPr lang="en-US" sz="5400" dirty="0">
                <a:solidFill>
                  <a:srgbClr val="002060"/>
                </a:solidFill>
              </a:rPr>
              <a:t>Recommendations</a:t>
            </a:r>
            <a:br>
              <a:rPr lang="en-US" sz="4500" dirty="0"/>
            </a:br>
            <a:endParaRPr lang="en-US" sz="4500" dirty="0"/>
          </a:p>
        </p:txBody>
      </p:sp>
      <p:sp>
        <p:nvSpPr>
          <p:cNvPr id="4" name="object 4"/>
          <p:cNvSpPr/>
          <p:nvPr/>
        </p:nvSpPr>
        <p:spPr>
          <a:xfrm>
            <a:off x="14706600" y="0"/>
            <a:ext cx="3581387" cy="3009900"/>
          </a:xfrm>
          <a:custGeom>
            <a:avLst/>
            <a:gdLst/>
            <a:ahLst/>
            <a:cxnLst/>
            <a:rect l="l" t="t" r="r" b="b"/>
            <a:pathLst>
              <a:path w="1857375" h="1857375">
                <a:moveTo>
                  <a:pt x="0" y="0"/>
                </a:moveTo>
                <a:lnTo>
                  <a:pt x="1857373" y="0"/>
                </a:lnTo>
                <a:lnTo>
                  <a:pt x="1857373" y="1857375"/>
                </a:lnTo>
                <a:lnTo>
                  <a:pt x="0" y="0"/>
                </a:lnTo>
                <a:close/>
              </a:path>
            </a:pathLst>
          </a:custGeom>
          <a:solidFill>
            <a:srgbClr val="31346E"/>
          </a:solidFill>
        </p:spPr>
        <p:txBody>
          <a:bodyPr wrap="square" lIns="0" tIns="0" rIns="0" bIns="0" rtlCol="0"/>
          <a:lstStyle/>
          <a:p>
            <a:endParaRPr/>
          </a:p>
        </p:txBody>
      </p:sp>
      <p:sp>
        <p:nvSpPr>
          <p:cNvPr id="23" name="object 23"/>
          <p:cNvSpPr/>
          <p:nvPr/>
        </p:nvSpPr>
        <p:spPr>
          <a:xfrm>
            <a:off x="14706600" y="507436"/>
            <a:ext cx="3200399" cy="2642728"/>
          </a:xfrm>
          <a:prstGeom prst="rect">
            <a:avLst/>
          </a:prstGeom>
          <a:blipFill>
            <a:blip r:embed="rId2" cstate="print"/>
            <a:stretch>
              <a:fillRect/>
            </a:stretch>
          </a:blipFill>
        </p:spPr>
        <p:txBody>
          <a:bodyPr wrap="square" lIns="0" tIns="0" rIns="0" bIns="0" rtlCol="0"/>
          <a:lstStyle/>
          <a:p>
            <a:endParaRPr/>
          </a:p>
        </p:txBody>
      </p:sp>
      <p:sp>
        <p:nvSpPr>
          <p:cNvPr id="3" name="TextBox 2">
            <a:extLst>
              <a:ext uri="{FF2B5EF4-FFF2-40B4-BE49-F238E27FC236}">
                <a16:creationId xmlns:a16="http://schemas.microsoft.com/office/drawing/2014/main" id="{5D35A9D7-60B0-45AD-AF71-989827610B19}"/>
              </a:ext>
            </a:extLst>
          </p:cNvPr>
          <p:cNvSpPr txBox="1"/>
          <p:nvPr/>
        </p:nvSpPr>
        <p:spPr>
          <a:xfrm>
            <a:off x="1143000" y="3366090"/>
            <a:ext cx="15011400" cy="4247317"/>
          </a:xfrm>
          <a:prstGeom prst="rect">
            <a:avLst/>
          </a:prstGeom>
          <a:noFill/>
        </p:spPr>
        <p:txBody>
          <a:bodyPr wrap="square" rtlCol="0">
            <a:spAutoFit/>
          </a:bodyPr>
          <a:lstStyle/>
          <a:p>
            <a:pPr marL="1765800" lvl="2" indent="-685800">
              <a:buFont typeface="+mj-lt"/>
              <a:buAutoNum type="arabicPeriod"/>
            </a:pPr>
            <a:r>
              <a:rPr lang="en-US" sz="4500" b="1" i="1" dirty="0"/>
              <a:t>Call your local Fire Department out at least once a year to take part in your Fire Drill.</a:t>
            </a:r>
          </a:p>
          <a:p>
            <a:pPr marL="1765800" lvl="2" indent="-685800">
              <a:buFont typeface="+mj-lt"/>
              <a:buAutoNum type="arabicPeriod"/>
            </a:pPr>
            <a:r>
              <a:rPr lang="en-US" sz="4500" b="1" i="1" dirty="0"/>
              <a:t>Report all drills in the system?</a:t>
            </a:r>
          </a:p>
          <a:p>
            <a:pPr marL="1765800" lvl="2" indent="-685800">
              <a:buFont typeface="+mj-lt"/>
              <a:buAutoNum type="arabicPeriod"/>
            </a:pPr>
            <a:r>
              <a:rPr lang="en-US" sz="4500" b="1" i="1" dirty="0"/>
              <a:t>Unplanned drills can be used as your drill for the month.</a:t>
            </a:r>
          </a:p>
          <a:p>
            <a:pPr marL="1765800" lvl="2" indent="-685800">
              <a:buFont typeface="+mj-lt"/>
              <a:buAutoNum type="arabicPeriod"/>
            </a:pPr>
            <a:r>
              <a:rPr lang="en-US" sz="4500" b="1" i="1" dirty="0"/>
              <a:t>Conduct the drills at different times during the day.</a:t>
            </a:r>
          </a:p>
        </p:txBody>
      </p:sp>
    </p:spTree>
    <p:extLst>
      <p:ext uri="{BB962C8B-B14F-4D97-AF65-F5344CB8AC3E}">
        <p14:creationId xmlns:p14="http://schemas.microsoft.com/office/powerpoint/2010/main" val="895685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595" y="1"/>
            <a:ext cx="1857375" cy="1857375"/>
          </a:xfrm>
          <a:custGeom>
            <a:avLst/>
            <a:gdLst/>
            <a:ahLst/>
            <a:cxnLst/>
            <a:rect l="l" t="t" r="r" b="b"/>
            <a:pathLst>
              <a:path w="1857375" h="1857375">
                <a:moveTo>
                  <a:pt x="0" y="1857373"/>
                </a:moveTo>
                <a:lnTo>
                  <a:pt x="0" y="0"/>
                </a:lnTo>
                <a:lnTo>
                  <a:pt x="1857375" y="0"/>
                </a:lnTo>
                <a:lnTo>
                  <a:pt x="0" y="1857373"/>
                </a:lnTo>
                <a:close/>
              </a:path>
            </a:pathLst>
          </a:custGeom>
          <a:solidFill>
            <a:srgbClr val="31346E"/>
          </a:solidFill>
        </p:spPr>
        <p:txBody>
          <a:bodyPr wrap="square" lIns="0" tIns="0" rIns="0" bIns="0" rtlCol="0"/>
          <a:lstStyle/>
          <a:p>
            <a:endParaRPr/>
          </a:p>
        </p:txBody>
      </p:sp>
      <p:sp>
        <p:nvSpPr>
          <p:cNvPr id="3" name="object 3"/>
          <p:cNvSpPr/>
          <p:nvPr/>
        </p:nvSpPr>
        <p:spPr>
          <a:xfrm>
            <a:off x="16431204" y="8429612"/>
            <a:ext cx="1857375" cy="1857375"/>
          </a:xfrm>
          <a:custGeom>
            <a:avLst/>
            <a:gdLst/>
            <a:ahLst/>
            <a:cxnLst/>
            <a:rect l="l" t="t" r="r" b="b"/>
            <a:pathLst>
              <a:path w="1857375" h="1857375">
                <a:moveTo>
                  <a:pt x="1857375" y="0"/>
                </a:moveTo>
                <a:lnTo>
                  <a:pt x="1857375" y="1857373"/>
                </a:lnTo>
                <a:lnTo>
                  <a:pt x="0" y="1857373"/>
                </a:lnTo>
                <a:lnTo>
                  <a:pt x="1857375" y="0"/>
                </a:lnTo>
                <a:close/>
              </a:path>
            </a:pathLst>
          </a:custGeom>
          <a:solidFill>
            <a:srgbClr val="31346E"/>
          </a:solidFill>
        </p:spPr>
        <p:txBody>
          <a:bodyPr wrap="square" lIns="0" tIns="0" rIns="0" bIns="0" rtlCol="0"/>
          <a:lstStyle/>
          <a:p>
            <a:endParaRPr/>
          </a:p>
        </p:txBody>
      </p:sp>
      <p:sp>
        <p:nvSpPr>
          <p:cNvPr id="4" name="object 4"/>
          <p:cNvSpPr/>
          <p:nvPr/>
        </p:nvSpPr>
        <p:spPr>
          <a:xfrm>
            <a:off x="5033579" y="212047"/>
            <a:ext cx="7867649" cy="1943099"/>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198612" y="4759993"/>
            <a:ext cx="4440555" cy="1802130"/>
          </a:xfrm>
          <a:prstGeom prst="rect">
            <a:avLst/>
          </a:prstGeom>
        </p:spPr>
        <p:txBody>
          <a:bodyPr vert="horz" wrap="square" lIns="0" tIns="326390" rIns="0" bIns="0" rtlCol="0">
            <a:spAutoFit/>
          </a:bodyPr>
          <a:lstStyle/>
          <a:p>
            <a:pPr algn="ctr">
              <a:lnSpc>
                <a:spcPct val="100000"/>
              </a:lnSpc>
              <a:spcBef>
                <a:spcPts val="2570"/>
              </a:spcBef>
            </a:pPr>
            <a:r>
              <a:rPr sz="4500" b="1" spc="155" dirty="0">
                <a:solidFill>
                  <a:srgbClr val="31346E"/>
                </a:solidFill>
                <a:latin typeface="Arial"/>
                <a:cs typeface="Arial"/>
              </a:rPr>
              <a:t>Phone</a:t>
            </a:r>
            <a:r>
              <a:rPr sz="4500" b="1" spc="20" dirty="0">
                <a:solidFill>
                  <a:srgbClr val="31346E"/>
                </a:solidFill>
                <a:latin typeface="Arial"/>
                <a:cs typeface="Arial"/>
              </a:rPr>
              <a:t> </a:t>
            </a:r>
            <a:r>
              <a:rPr sz="4500" b="1" spc="310" dirty="0">
                <a:solidFill>
                  <a:srgbClr val="31346E"/>
                </a:solidFill>
                <a:latin typeface="Arial"/>
                <a:cs typeface="Arial"/>
              </a:rPr>
              <a:t>Number</a:t>
            </a:r>
            <a:endParaRPr sz="4500" dirty="0">
              <a:latin typeface="Arial"/>
              <a:cs typeface="Arial"/>
            </a:endParaRPr>
          </a:p>
          <a:p>
            <a:pPr algn="ctr">
              <a:lnSpc>
                <a:spcPct val="100000"/>
              </a:lnSpc>
              <a:spcBef>
                <a:spcPts val="1920"/>
              </a:spcBef>
            </a:pPr>
            <a:r>
              <a:rPr sz="3500" spc="405" dirty="0">
                <a:solidFill>
                  <a:srgbClr val="242424"/>
                </a:solidFill>
                <a:latin typeface="Arial"/>
                <a:cs typeface="Arial"/>
              </a:rPr>
              <a:t>(</a:t>
            </a:r>
            <a:r>
              <a:rPr lang="en-US" sz="3500" spc="405" dirty="0">
                <a:solidFill>
                  <a:srgbClr val="242424"/>
                </a:solidFill>
                <a:latin typeface="Arial"/>
                <a:cs typeface="Arial"/>
              </a:rPr>
              <a:t>470) 725-5722</a:t>
            </a:r>
            <a:endParaRPr sz="3500" dirty="0">
              <a:latin typeface="Arial"/>
              <a:cs typeface="Arial"/>
            </a:endParaRPr>
          </a:p>
        </p:txBody>
      </p:sp>
      <p:sp>
        <p:nvSpPr>
          <p:cNvPr id="6" name="object 6"/>
          <p:cNvSpPr txBox="1"/>
          <p:nvPr/>
        </p:nvSpPr>
        <p:spPr>
          <a:xfrm>
            <a:off x="6835405" y="4759993"/>
            <a:ext cx="4716145" cy="1802130"/>
          </a:xfrm>
          <a:prstGeom prst="rect">
            <a:avLst/>
          </a:prstGeom>
        </p:spPr>
        <p:txBody>
          <a:bodyPr vert="horz" wrap="square" lIns="0" tIns="326390" rIns="0" bIns="0" rtlCol="0">
            <a:spAutoFit/>
          </a:bodyPr>
          <a:lstStyle/>
          <a:p>
            <a:pPr algn="ctr">
              <a:lnSpc>
                <a:spcPct val="100000"/>
              </a:lnSpc>
              <a:spcBef>
                <a:spcPts val="2570"/>
              </a:spcBef>
            </a:pPr>
            <a:r>
              <a:rPr sz="4500" b="1" spc="185" dirty="0">
                <a:solidFill>
                  <a:srgbClr val="31346E"/>
                </a:solidFill>
                <a:latin typeface="Arial"/>
                <a:cs typeface="Arial"/>
              </a:rPr>
              <a:t>Email</a:t>
            </a:r>
            <a:r>
              <a:rPr sz="4500" b="1" spc="65" dirty="0">
                <a:solidFill>
                  <a:srgbClr val="31346E"/>
                </a:solidFill>
                <a:latin typeface="Arial"/>
                <a:cs typeface="Arial"/>
              </a:rPr>
              <a:t> </a:t>
            </a:r>
            <a:r>
              <a:rPr sz="4500" b="1" spc="120" dirty="0">
                <a:solidFill>
                  <a:srgbClr val="31346E"/>
                </a:solidFill>
                <a:latin typeface="Arial"/>
                <a:cs typeface="Arial"/>
              </a:rPr>
              <a:t>Address</a:t>
            </a:r>
            <a:endParaRPr sz="4500" dirty="0">
              <a:latin typeface="Arial"/>
              <a:cs typeface="Arial"/>
            </a:endParaRPr>
          </a:p>
          <a:p>
            <a:pPr algn="ctr">
              <a:lnSpc>
                <a:spcPct val="100000"/>
              </a:lnSpc>
              <a:spcBef>
                <a:spcPts val="1920"/>
              </a:spcBef>
            </a:pPr>
            <a:r>
              <a:rPr lang="en-US" sz="3500" spc="275" dirty="0">
                <a:solidFill>
                  <a:srgbClr val="242424"/>
                </a:solidFill>
                <a:latin typeface="Arial"/>
                <a:cs typeface="Arial"/>
              </a:rPr>
              <a:t>ajones@oci.ga.gov</a:t>
            </a:r>
            <a:endParaRPr sz="3500" dirty="0">
              <a:latin typeface="Arial"/>
              <a:cs typeface="Arial"/>
            </a:endParaRPr>
          </a:p>
        </p:txBody>
      </p:sp>
      <p:sp>
        <p:nvSpPr>
          <p:cNvPr id="7" name="object 7"/>
          <p:cNvSpPr txBox="1"/>
          <p:nvPr/>
        </p:nvSpPr>
        <p:spPr>
          <a:xfrm>
            <a:off x="12600029" y="4759993"/>
            <a:ext cx="4697095" cy="1802130"/>
          </a:xfrm>
          <a:prstGeom prst="rect">
            <a:avLst/>
          </a:prstGeom>
        </p:spPr>
        <p:txBody>
          <a:bodyPr vert="horz" wrap="square" lIns="0" tIns="326390" rIns="0" bIns="0" rtlCol="0">
            <a:spAutoFit/>
          </a:bodyPr>
          <a:lstStyle/>
          <a:p>
            <a:pPr algn="ctr">
              <a:lnSpc>
                <a:spcPct val="100000"/>
              </a:lnSpc>
              <a:spcBef>
                <a:spcPts val="2570"/>
              </a:spcBef>
            </a:pPr>
            <a:r>
              <a:rPr sz="4500" b="1" spc="220" dirty="0">
                <a:solidFill>
                  <a:srgbClr val="31346E"/>
                </a:solidFill>
                <a:latin typeface="Arial"/>
                <a:cs typeface="Arial"/>
              </a:rPr>
              <a:t>Website</a:t>
            </a:r>
            <a:endParaRPr sz="4500">
              <a:latin typeface="Arial"/>
              <a:cs typeface="Arial"/>
            </a:endParaRPr>
          </a:p>
          <a:p>
            <a:pPr algn="ctr">
              <a:lnSpc>
                <a:spcPct val="100000"/>
              </a:lnSpc>
              <a:spcBef>
                <a:spcPts val="1920"/>
              </a:spcBef>
            </a:pPr>
            <a:r>
              <a:rPr sz="3500" spc="229" dirty="0">
                <a:solidFill>
                  <a:srgbClr val="242424"/>
                </a:solidFill>
                <a:latin typeface="Arial"/>
                <a:cs typeface="Arial"/>
                <a:hlinkClick r:id="rId4"/>
              </a:rPr>
              <a:t>www.oci.georgia.gov</a:t>
            </a:r>
            <a:endParaRPr sz="3500">
              <a:latin typeface="Arial"/>
              <a:cs typeface="Arial"/>
            </a:endParaRPr>
          </a:p>
        </p:txBody>
      </p:sp>
      <p:sp>
        <p:nvSpPr>
          <p:cNvPr id="8" name="object 8"/>
          <p:cNvSpPr txBox="1">
            <a:spLocks noGrp="1"/>
          </p:cNvSpPr>
          <p:nvPr>
            <p:ph type="title"/>
          </p:nvPr>
        </p:nvSpPr>
        <p:spPr>
          <a:xfrm>
            <a:off x="3639866" y="2060319"/>
            <a:ext cx="11008360" cy="939800"/>
          </a:xfrm>
          <a:prstGeom prst="rect">
            <a:avLst/>
          </a:prstGeom>
        </p:spPr>
        <p:txBody>
          <a:bodyPr vert="horz" wrap="square" lIns="0" tIns="12700" rIns="0" bIns="0" rtlCol="0">
            <a:spAutoFit/>
          </a:bodyPr>
          <a:lstStyle/>
          <a:p>
            <a:pPr marL="12700">
              <a:lnSpc>
                <a:spcPct val="100000"/>
              </a:lnSpc>
              <a:spcBef>
                <a:spcPts val="100"/>
              </a:spcBef>
            </a:pPr>
            <a:r>
              <a:rPr sz="6000" spc="204" dirty="0">
                <a:solidFill>
                  <a:srgbClr val="31346E"/>
                </a:solidFill>
              </a:rPr>
              <a:t>Do </a:t>
            </a:r>
            <a:r>
              <a:rPr sz="6000" spc="509" dirty="0">
                <a:solidFill>
                  <a:srgbClr val="31346E"/>
                </a:solidFill>
              </a:rPr>
              <a:t>you </a:t>
            </a:r>
            <a:r>
              <a:rPr sz="6000" spc="525" dirty="0">
                <a:solidFill>
                  <a:srgbClr val="31346E"/>
                </a:solidFill>
              </a:rPr>
              <a:t>have </a:t>
            </a:r>
            <a:r>
              <a:rPr sz="6000" spc="590" dirty="0">
                <a:solidFill>
                  <a:srgbClr val="31346E"/>
                </a:solidFill>
              </a:rPr>
              <a:t>any</a:t>
            </a:r>
            <a:r>
              <a:rPr sz="6000" spc="-755" dirty="0">
                <a:solidFill>
                  <a:srgbClr val="31346E"/>
                </a:solidFill>
              </a:rPr>
              <a:t> </a:t>
            </a:r>
            <a:r>
              <a:rPr sz="6000" spc="434" dirty="0">
                <a:solidFill>
                  <a:srgbClr val="31346E"/>
                </a:solidFill>
              </a:rPr>
              <a:t>questions?</a:t>
            </a:r>
            <a:endParaRPr sz="6000"/>
          </a:p>
        </p:txBody>
      </p:sp>
      <p:sp>
        <p:nvSpPr>
          <p:cNvPr id="9" name="object 9"/>
          <p:cNvSpPr txBox="1"/>
          <p:nvPr/>
        </p:nvSpPr>
        <p:spPr>
          <a:xfrm>
            <a:off x="8049792" y="3248711"/>
            <a:ext cx="2188845" cy="482600"/>
          </a:xfrm>
          <a:prstGeom prst="rect">
            <a:avLst/>
          </a:prstGeom>
        </p:spPr>
        <p:txBody>
          <a:bodyPr vert="horz" wrap="square" lIns="0" tIns="12700" rIns="0" bIns="0" rtlCol="0">
            <a:spAutoFit/>
          </a:bodyPr>
          <a:lstStyle/>
          <a:p>
            <a:pPr marL="12700">
              <a:lnSpc>
                <a:spcPct val="100000"/>
              </a:lnSpc>
              <a:spcBef>
                <a:spcPts val="100"/>
              </a:spcBef>
            </a:pPr>
            <a:r>
              <a:rPr sz="3000" spc="185" dirty="0">
                <a:solidFill>
                  <a:srgbClr val="242424"/>
                </a:solidFill>
                <a:latin typeface="Arial"/>
                <a:cs typeface="Arial"/>
              </a:rPr>
              <a:t>Thank</a:t>
            </a:r>
            <a:r>
              <a:rPr sz="3000" spc="5" dirty="0">
                <a:solidFill>
                  <a:srgbClr val="242424"/>
                </a:solidFill>
                <a:latin typeface="Arial"/>
                <a:cs typeface="Arial"/>
              </a:rPr>
              <a:t> </a:t>
            </a:r>
            <a:r>
              <a:rPr sz="3000" spc="290" dirty="0">
                <a:solidFill>
                  <a:srgbClr val="242424"/>
                </a:solidFill>
                <a:latin typeface="Arial"/>
                <a:cs typeface="Arial"/>
              </a:rPr>
              <a:t>you!</a:t>
            </a:r>
            <a:endParaRPr sz="3000">
              <a:latin typeface="Arial"/>
              <a:cs typeface="Arial"/>
            </a:endParaRPr>
          </a:p>
        </p:txBody>
      </p:sp>
    </p:spTree>
    <p:extLst>
      <p:ext uri="{BB962C8B-B14F-4D97-AF65-F5344CB8AC3E}">
        <p14:creationId xmlns:p14="http://schemas.microsoft.com/office/powerpoint/2010/main" val="47461648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342</TotalTime>
  <Words>1294</Words>
  <Application>Microsoft Office PowerPoint</Application>
  <PresentationFormat>Custom</PresentationFormat>
  <Paragraphs>151</Paragraphs>
  <Slides>23</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Lucida Sans Unicode</vt:lpstr>
      <vt:lpstr>Times New Roman</vt:lpstr>
      <vt:lpstr>Wingdings</vt:lpstr>
      <vt:lpstr>Office Theme</vt:lpstr>
      <vt:lpstr>Georgia  Safety Fire Marshal</vt:lpstr>
      <vt:lpstr>PowerPoint Presentation</vt:lpstr>
      <vt:lpstr>School Emergency Drill</vt:lpstr>
      <vt:lpstr>School Emergency Drill Code</vt:lpstr>
      <vt:lpstr>What is required?</vt:lpstr>
      <vt:lpstr>Statewide</vt:lpstr>
      <vt:lpstr>Do you want to receive a report for your entire school system? </vt:lpstr>
      <vt:lpstr>Recommendations </vt:lpstr>
      <vt:lpstr>Do you have any questions?</vt:lpstr>
      <vt:lpstr>PowerPoint Presentation</vt:lpstr>
      <vt:lpstr>NFPA issued a Tentative Interim Amendment (TIA) for 2018 NFPA 101 Section 15.2.2.4 for Existing Educational occupancies </vt:lpstr>
      <vt:lpstr>TIA 18-20 </vt:lpstr>
      <vt:lpstr>2021 NFPA 101 incorporated the language of the TIA into the code </vt:lpstr>
      <vt:lpstr>15.2.2.2.4.1 and 17.2.2.26.1 both allow doors to classrooms and other instructional spaces/client spaces to be locked provided that: </vt:lpstr>
      <vt:lpstr>PowerPoint Presentation</vt:lpstr>
      <vt:lpstr>PowerPoint Presentation</vt:lpstr>
      <vt:lpstr>PowerPoint Presentation</vt:lpstr>
      <vt:lpstr>PowerPoint Presentation</vt:lpstr>
      <vt:lpstr>NFPA 101Paragraph 14.3.5.2 exempts the requirements for an automatic sprinkler system in new schools under certain conditions </vt:lpstr>
      <vt:lpstr>PowerPoint Presentation</vt:lpstr>
      <vt:lpstr>PowerPoint Presentation</vt:lpstr>
      <vt:lpstr>PowerPoint Presentation</vt:lpstr>
      <vt:lpstr>Do you have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 State Fire Marshal's Office</dc:title>
  <dc:creator>Amanda</dc:creator>
  <cp:keywords>DAE9KZqfhbU,BAE3TpogM3I</cp:keywords>
  <cp:lastModifiedBy>Jones, Amanda</cp:lastModifiedBy>
  <cp:revision>21</cp:revision>
  <dcterms:created xsi:type="dcterms:W3CDTF">2022-04-13T02:29:02Z</dcterms:created>
  <dcterms:modified xsi:type="dcterms:W3CDTF">2022-10-19T17:12:29Z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2022-04-13T00:00:00Z</vt:filetime>
  </property>
  <property fmtid="{D5CDD505-2E9C-101B-9397-08002B2CF9AE}" pid="3" name="Creator">
    <vt:lpwstr>Canva</vt:lpwstr>
  </property>
  <property fmtid="{D5CDD505-2E9C-101B-9397-08002B2CF9AE}" pid="4" name="LastSaved">
    <vt:filetime>2022-04-13T00:00:00Z</vt:filetime>
  </property>
</Properties>
</file>