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315" r:id="rId3"/>
    <p:sldId id="294" r:id="rId4"/>
    <p:sldId id="318" r:id="rId5"/>
    <p:sldId id="295" r:id="rId6"/>
    <p:sldId id="320" r:id="rId7"/>
    <p:sldId id="296" r:id="rId8"/>
    <p:sldId id="297" r:id="rId9"/>
    <p:sldId id="271" r:id="rId10"/>
    <p:sldId id="262" r:id="rId11"/>
    <p:sldId id="278" r:id="rId12"/>
    <p:sldId id="279" r:id="rId13"/>
    <p:sldId id="280" r:id="rId14"/>
    <p:sldId id="324" r:id="rId15"/>
    <p:sldId id="282" r:id="rId16"/>
    <p:sldId id="308" r:id="rId17"/>
    <p:sldId id="283" r:id="rId18"/>
    <p:sldId id="312" r:id="rId19"/>
    <p:sldId id="284" r:id="rId20"/>
    <p:sldId id="285" r:id="rId21"/>
    <p:sldId id="309" r:id="rId22"/>
    <p:sldId id="287" r:id="rId23"/>
    <p:sldId id="310" r:id="rId24"/>
    <p:sldId id="288" r:id="rId25"/>
    <p:sldId id="289" r:id="rId26"/>
    <p:sldId id="293" r:id="rId27"/>
    <p:sldId id="321" r:id="rId28"/>
    <p:sldId id="290" r:id="rId29"/>
    <p:sldId id="325" r:id="rId30"/>
    <p:sldId id="29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3137" autoAdjust="0"/>
  </p:normalViewPr>
  <p:slideViewPr>
    <p:cSldViewPr snapToGrid="0">
      <p:cViewPr varScale="1">
        <p:scale>
          <a:sx n="55" d="100"/>
          <a:sy n="55" d="100"/>
        </p:scale>
        <p:origin x="1060"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A06B2-E4B8-4D7B-9B3A-B23548A06BEA}" type="datetimeFigureOut">
              <a:rPr lang="en-US" smtClean="0"/>
              <a:t>10/17/2022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A4DB91-9A8E-4460-A05C-E61EF531B377}" type="slidenum">
              <a:rPr lang="en-US" smtClean="0"/>
              <a:t>‹#›</a:t>
            </a:fld>
            <a:endParaRPr lang="en-US"/>
          </a:p>
        </p:txBody>
      </p:sp>
    </p:spTree>
    <p:extLst>
      <p:ext uri="{BB962C8B-B14F-4D97-AF65-F5344CB8AC3E}">
        <p14:creationId xmlns:p14="http://schemas.microsoft.com/office/powerpoint/2010/main" val="3210407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1</a:t>
            </a:fld>
            <a:endParaRPr lang="en-US"/>
          </a:p>
        </p:txBody>
      </p:sp>
    </p:spTree>
    <p:extLst>
      <p:ext uri="{BB962C8B-B14F-4D97-AF65-F5344CB8AC3E}">
        <p14:creationId xmlns:p14="http://schemas.microsoft.com/office/powerpoint/2010/main" val="2438915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10</a:t>
            </a:fld>
            <a:endParaRPr lang="en-US"/>
          </a:p>
        </p:txBody>
      </p:sp>
    </p:spTree>
    <p:extLst>
      <p:ext uri="{BB962C8B-B14F-4D97-AF65-F5344CB8AC3E}">
        <p14:creationId xmlns:p14="http://schemas.microsoft.com/office/powerpoint/2010/main" val="1913773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buClr>
            </a:pPr>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11</a:t>
            </a:fld>
            <a:endParaRPr lang="en-US"/>
          </a:p>
        </p:txBody>
      </p:sp>
    </p:spTree>
    <p:extLst>
      <p:ext uri="{BB962C8B-B14F-4D97-AF65-F5344CB8AC3E}">
        <p14:creationId xmlns:p14="http://schemas.microsoft.com/office/powerpoint/2010/main" val="942918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buClr>
            </a:pPr>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12</a:t>
            </a:fld>
            <a:endParaRPr lang="en-US"/>
          </a:p>
        </p:txBody>
      </p:sp>
    </p:spTree>
    <p:extLst>
      <p:ext uri="{BB962C8B-B14F-4D97-AF65-F5344CB8AC3E}">
        <p14:creationId xmlns:p14="http://schemas.microsoft.com/office/powerpoint/2010/main" val="3132236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13</a:t>
            </a:fld>
            <a:endParaRPr lang="en-US"/>
          </a:p>
        </p:txBody>
      </p:sp>
    </p:spTree>
    <p:extLst>
      <p:ext uri="{BB962C8B-B14F-4D97-AF65-F5344CB8AC3E}">
        <p14:creationId xmlns:p14="http://schemas.microsoft.com/office/powerpoint/2010/main" val="3508759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14</a:t>
            </a:fld>
            <a:endParaRPr lang="en-US"/>
          </a:p>
        </p:txBody>
      </p:sp>
    </p:spTree>
    <p:extLst>
      <p:ext uri="{BB962C8B-B14F-4D97-AF65-F5344CB8AC3E}">
        <p14:creationId xmlns:p14="http://schemas.microsoft.com/office/powerpoint/2010/main" val="4156250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15</a:t>
            </a:fld>
            <a:endParaRPr lang="en-US"/>
          </a:p>
        </p:txBody>
      </p:sp>
    </p:spTree>
    <p:extLst>
      <p:ext uri="{BB962C8B-B14F-4D97-AF65-F5344CB8AC3E}">
        <p14:creationId xmlns:p14="http://schemas.microsoft.com/office/powerpoint/2010/main" val="3147240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C361D973-3E47-4EE5-A3FF-BF444DE37DAC}" type="slidenum">
              <a:rPr lang="en-US" smtClean="0"/>
              <a:t>16</a:t>
            </a:fld>
            <a:endParaRPr lang="en-US"/>
          </a:p>
        </p:txBody>
      </p:sp>
    </p:spTree>
    <p:extLst>
      <p:ext uri="{BB962C8B-B14F-4D97-AF65-F5344CB8AC3E}">
        <p14:creationId xmlns:p14="http://schemas.microsoft.com/office/powerpoint/2010/main" val="3070760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17</a:t>
            </a:fld>
            <a:endParaRPr lang="en-US"/>
          </a:p>
        </p:txBody>
      </p:sp>
    </p:spTree>
    <p:extLst>
      <p:ext uri="{BB962C8B-B14F-4D97-AF65-F5344CB8AC3E}">
        <p14:creationId xmlns:p14="http://schemas.microsoft.com/office/powerpoint/2010/main" val="3595189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18</a:t>
            </a:fld>
            <a:endParaRPr lang="en-US"/>
          </a:p>
        </p:txBody>
      </p:sp>
    </p:spTree>
    <p:extLst>
      <p:ext uri="{BB962C8B-B14F-4D97-AF65-F5344CB8AC3E}">
        <p14:creationId xmlns:p14="http://schemas.microsoft.com/office/powerpoint/2010/main" val="1876523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19</a:t>
            </a:fld>
            <a:endParaRPr lang="en-US"/>
          </a:p>
        </p:txBody>
      </p:sp>
    </p:spTree>
    <p:extLst>
      <p:ext uri="{BB962C8B-B14F-4D97-AF65-F5344CB8AC3E}">
        <p14:creationId xmlns:p14="http://schemas.microsoft.com/office/powerpoint/2010/main" val="2863191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2</a:t>
            </a:fld>
            <a:endParaRPr lang="en-US"/>
          </a:p>
        </p:txBody>
      </p:sp>
    </p:spTree>
    <p:extLst>
      <p:ext uri="{BB962C8B-B14F-4D97-AF65-F5344CB8AC3E}">
        <p14:creationId xmlns:p14="http://schemas.microsoft.com/office/powerpoint/2010/main" val="1663080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C361D973-3E47-4EE5-A3FF-BF444DE37DAC}" type="slidenum">
              <a:rPr lang="en-US" smtClean="0"/>
              <a:t>20</a:t>
            </a:fld>
            <a:endParaRPr lang="en-US"/>
          </a:p>
        </p:txBody>
      </p:sp>
    </p:spTree>
    <p:extLst>
      <p:ext uri="{BB962C8B-B14F-4D97-AF65-F5344CB8AC3E}">
        <p14:creationId xmlns:p14="http://schemas.microsoft.com/office/powerpoint/2010/main" val="3032677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endParaRPr lang="en-US" b="0" i="0" dirty="0"/>
          </a:p>
        </p:txBody>
      </p:sp>
      <p:sp>
        <p:nvSpPr>
          <p:cNvPr id="4" name="Slide Number Placeholder 3"/>
          <p:cNvSpPr>
            <a:spLocks noGrp="1"/>
          </p:cNvSpPr>
          <p:nvPr>
            <p:ph type="sldNum" sz="quarter" idx="5"/>
          </p:nvPr>
        </p:nvSpPr>
        <p:spPr/>
        <p:txBody>
          <a:bodyPr/>
          <a:lstStyle/>
          <a:p>
            <a:fld id="{C361D973-3E47-4EE5-A3FF-BF444DE37DAC}" type="slidenum">
              <a:rPr lang="en-US" smtClean="0"/>
              <a:t>21</a:t>
            </a:fld>
            <a:endParaRPr lang="en-US"/>
          </a:p>
        </p:txBody>
      </p:sp>
    </p:spTree>
    <p:extLst>
      <p:ext uri="{BB962C8B-B14F-4D97-AF65-F5344CB8AC3E}">
        <p14:creationId xmlns:p14="http://schemas.microsoft.com/office/powerpoint/2010/main" val="970670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22</a:t>
            </a:fld>
            <a:endParaRPr lang="en-US"/>
          </a:p>
        </p:txBody>
      </p:sp>
    </p:spTree>
    <p:extLst>
      <p:ext uri="{BB962C8B-B14F-4D97-AF65-F5344CB8AC3E}">
        <p14:creationId xmlns:p14="http://schemas.microsoft.com/office/powerpoint/2010/main" val="3082112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23</a:t>
            </a:fld>
            <a:endParaRPr lang="en-US"/>
          </a:p>
        </p:txBody>
      </p:sp>
    </p:spTree>
    <p:extLst>
      <p:ext uri="{BB962C8B-B14F-4D97-AF65-F5344CB8AC3E}">
        <p14:creationId xmlns:p14="http://schemas.microsoft.com/office/powerpoint/2010/main" val="662030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24</a:t>
            </a:fld>
            <a:endParaRPr lang="en-US"/>
          </a:p>
        </p:txBody>
      </p:sp>
    </p:spTree>
    <p:extLst>
      <p:ext uri="{BB962C8B-B14F-4D97-AF65-F5344CB8AC3E}">
        <p14:creationId xmlns:p14="http://schemas.microsoft.com/office/powerpoint/2010/main" val="2509478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25</a:t>
            </a:fld>
            <a:endParaRPr lang="en-US"/>
          </a:p>
        </p:txBody>
      </p:sp>
    </p:spTree>
    <p:extLst>
      <p:ext uri="{BB962C8B-B14F-4D97-AF65-F5344CB8AC3E}">
        <p14:creationId xmlns:p14="http://schemas.microsoft.com/office/powerpoint/2010/main" val="648678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26</a:t>
            </a:fld>
            <a:endParaRPr lang="en-US"/>
          </a:p>
        </p:txBody>
      </p:sp>
    </p:spTree>
    <p:extLst>
      <p:ext uri="{BB962C8B-B14F-4D97-AF65-F5344CB8AC3E}">
        <p14:creationId xmlns:p14="http://schemas.microsoft.com/office/powerpoint/2010/main" val="3871766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27</a:t>
            </a:fld>
            <a:endParaRPr lang="en-US"/>
          </a:p>
        </p:txBody>
      </p:sp>
    </p:spTree>
    <p:extLst>
      <p:ext uri="{BB962C8B-B14F-4D97-AF65-F5344CB8AC3E}">
        <p14:creationId xmlns:p14="http://schemas.microsoft.com/office/powerpoint/2010/main" val="3472704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28</a:t>
            </a:fld>
            <a:endParaRPr lang="en-US"/>
          </a:p>
        </p:txBody>
      </p:sp>
    </p:spTree>
    <p:extLst>
      <p:ext uri="{BB962C8B-B14F-4D97-AF65-F5344CB8AC3E}">
        <p14:creationId xmlns:p14="http://schemas.microsoft.com/office/powerpoint/2010/main" val="2895246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29</a:t>
            </a:fld>
            <a:endParaRPr lang="en-US"/>
          </a:p>
        </p:txBody>
      </p:sp>
    </p:spTree>
    <p:extLst>
      <p:ext uri="{BB962C8B-B14F-4D97-AF65-F5344CB8AC3E}">
        <p14:creationId xmlns:p14="http://schemas.microsoft.com/office/powerpoint/2010/main" val="2344728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3</a:t>
            </a:fld>
            <a:endParaRPr lang="en-US"/>
          </a:p>
        </p:txBody>
      </p:sp>
    </p:spTree>
    <p:extLst>
      <p:ext uri="{BB962C8B-B14F-4D97-AF65-F5344CB8AC3E}">
        <p14:creationId xmlns:p14="http://schemas.microsoft.com/office/powerpoint/2010/main" val="3805942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30</a:t>
            </a:fld>
            <a:endParaRPr lang="en-US"/>
          </a:p>
        </p:txBody>
      </p:sp>
    </p:spTree>
    <p:extLst>
      <p:ext uri="{BB962C8B-B14F-4D97-AF65-F5344CB8AC3E}">
        <p14:creationId xmlns:p14="http://schemas.microsoft.com/office/powerpoint/2010/main" val="1029561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4</a:t>
            </a:fld>
            <a:endParaRPr lang="en-US"/>
          </a:p>
        </p:txBody>
      </p:sp>
    </p:spTree>
    <p:extLst>
      <p:ext uri="{BB962C8B-B14F-4D97-AF65-F5344CB8AC3E}">
        <p14:creationId xmlns:p14="http://schemas.microsoft.com/office/powerpoint/2010/main" val="1146379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5</a:t>
            </a:fld>
            <a:endParaRPr lang="en-US"/>
          </a:p>
        </p:txBody>
      </p:sp>
    </p:spTree>
    <p:extLst>
      <p:ext uri="{BB962C8B-B14F-4D97-AF65-F5344CB8AC3E}">
        <p14:creationId xmlns:p14="http://schemas.microsoft.com/office/powerpoint/2010/main" val="4250888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6</a:t>
            </a:fld>
            <a:endParaRPr lang="en-US"/>
          </a:p>
        </p:txBody>
      </p:sp>
    </p:spTree>
    <p:extLst>
      <p:ext uri="{BB962C8B-B14F-4D97-AF65-F5344CB8AC3E}">
        <p14:creationId xmlns:p14="http://schemas.microsoft.com/office/powerpoint/2010/main" val="1957266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7</a:t>
            </a:fld>
            <a:endParaRPr lang="en-US"/>
          </a:p>
        </p:txBody>
      </p:sp>
    </p:spTree>
    <p:extLst>
      <p:ext uri="{BB962C8B-B14F-4D97-AF65-F5344CB8AC3E}">
        <p14:creationId xmlns:p14="http://schemas.microsoft.com/office/powerpoint/2010/main" val="2356902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Calibri" panose="020F0502020204030204" pitchFamily="34" charset="0"/>
                <a:ea typeface="Calibri" panose="020F0502020204030204" pitchFamily="34" charset="0"/>
              </a:rPr>
              <a:t>Furthermore, Accenture said, </a:t>
            </a:r>
            <a:r>
              <a:rPr lang="en-US" sz="1800" i="1" u="none" strike="noStrike" baseline="0" dirty="0">
                <a:solidFill>
                  <a:srgbClr val="000000"/>
                </a:solidFill>
                <a:latin typeface="Century Gothic" panose="020B0502020202020204" pitchFamily="34" charset="0"/>
              </a:rPr>
              <a:t>“Georgia needs a centralized mental health system, designed to serve its residents with appropriate care when and where they need it.” </a:t>
            </a:r>
            <a:r>
              <a:rPr lang="en-US" sz="1800" i="0" u="none" strike="noStrike" baseline="0" dirty="0">
                <a:solidFill>
                  <a:srgbClr val="000000"/>
                </a:solidFill>
                <a:latin typeface="Century Gothic" panose="020B0502020202020204" pitchFamily="34" charset="0"/>
              </a:rPr>
              <a:t>They noted that Georgia did not have a comprehensive mental health plan that included all levels of resources necessary to meet the demands.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endParaRPr lang="en-US" sz="120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361D973-3E47-4EE5-A3FF-BF444DE37DAC}" type="slidenum">
              <a:rPr lang="en-US" smtClean="0"/>
              <a:t>8</a:t>
            </a:fld>
            <a:endParaRPr lang="en-US"/>
          </a:p>
        </p:txBody>
      </p:sp>
    </p:spTree>
    <p:extLst>
      <p:ext uri="{BB962C8B-B14F-4D97-AF65-F5344CB8AC3E}">
        <p14:creationId xmlns:p14="http://schemas.microsoft.com/office/powerpoint/2010/main" val="2848012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C2FB7-4ACC-4757-8753-49744EB7A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777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86F49-6F39-06C4-2EE7-8F1AAE8B9F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BF0B6F-A77E-2C62-1A1D-A0E32BE91F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DF377C-B76E-4376-A719-16E786BC720A}"/>
              </a:ext>
            </a:extLst>
          </p:cNvPr>
          <p:cNvSpPr>
            <a:spLocks noGrp="1"/>
          </p:cNvSpPr>
          <p:nvPr>
            <p:ph type="dt" sz="half" idx="10"/>
          </p:nvPr>
        </p:nvSpPr>
        <p:spPr/>
        <p:txBody>
          <a:bodyPr/>
          <a:lstStyle/>
          <a:p>
            <a:fld id="{8D17B3CF-566D-4D5F-B7FD-3DD4846B12FA}" type="datetimeFigureOut">
              <a:rPr lang="en-US" smtClean="0"/>
              <a:t>10/17/2022</a:t>
            </a:fld>
            <a:endParaRPr lang="en-US"/>
          </a:p>
        </p:txBody>
      </p:sp>
      <p:sp>
        <p:nvSpPr>
          <p:cNvPr id="5" name="Footer Placeholder 4">
            <a:extLst>
              <a:ext uri="{FF2B5EF4-FFF2-40B4-BE49-F238E27FC236}">
                <a16:creationId xmlns:a16="http://schemas.microsoft.com/office/drawing/2014/main" id="{F5350F78-CB40-1112-6CB0-074D1EEF6C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985722-86FD-CA66-B8F5-280CBC9ABDEB}"/>
              </a:ext>
            </a:extLst>
          </p:cNvPr>
          <p:cNvSpPr>
            <a:spLocks noGrp="1"/>
          </p:cNvSpPr>
          <p:nvPr>
            <p:ph type="sldNum" sz="quarter" idx="12"/>
          </p:nvPr>
        </p:nvSpPr>
        <p:spPr/>
        <p:txBody>
          <a:bodyPr/>
          <a:lstStyle/>
          <a:p>
            <a:fld id="{A778EEAA-072F-4BB9-8EBF-D209BA8B71C4}" type="slidenum">
              <a:rPr lang="en-US" smtClean="0"/>
              <a:t>‹#›</a:t>
            </a:fld>
            <a:endParaRPr lang="en-US"/>
          </a:p>
        </p:txBody>
      </p:sp>
    </p:spTree>
    <p:extLst>
      <p:ext uri="{BB962C8B-B14F-4D97-AF65-F5344CB8AC3E}">
        <p14:creationId xmlns:p14="http://schemas.microsoft.com/office/powerpoint/2010/main" val="1736209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878F5-F623-2F6C-94F4-9F46011614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82ECD4-56DF-400C-30C7-5BE3531D61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06308C-7834-2CAE-DEE0-5E5AEFAC1383}"/>
              </a:ext>
            </a:extLst>
          </p:cNvPr>
          <p:cNvSpPr>
            <a:spLocks noGrp="1"/>
          </p:cNvSpPr>
          <p:nvPr>
            <p:ph type="dt" sz="half" idx="10"/>
          </p:nvPr>
        </p:nvSpPr>
        <p:spPr/>
        <p:txBody>
          <a:bodyPr/>
          <a:lstStyle/>
          <a:p>
            <a:fld id="{8D17B3CF-566D-4D5F-B7FD-3DD4846B12FA}" type="datetimeFigureOut">
              <a:rPr lang="en-US" smtClean="0"/>
              <a:t>10/17/2022</a:t>
            </a:fld>
            <a:endParaRPr lang="en-US"/>
          </a:p>
        </p:txBody>
      </p:sp>
      <p:sp>
        <p:nvSpPr>
          <p:cNvPr id="5" name="Footer Placeholder 4">
            <a:extLst>
              <a:ext uri="{FF2B5EF4-FFF2-40B4-BE49-F238E27FC236}">
                <a16:creationId xmlns:a16="http://schemas.microsoft.com/office/drawing/2014/main" id="{CA49F3D1-BDF7-40DF-2A20-361E87AFC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3EAF53-5538-08D7-7C4E-AE3EDB552551}"/>
              </a:ext>
            </a:extLst>
          </p:cNvPr>
          <p:cNvSpPr>
            <a:spLocks noGrp="1"/>
          </p:cNvSpPr>
          <p:nvPr>
            <p:ph type="sldNum" sz="quarter" idx="12"/>
          </p:nvPr>
        </p:nvSpPr>
        <p:spPr/>
        <p:txBody>
          <a:bodyPr/>
          <a:lstStyle/>
          <a:p>
            <a:fld id="{A778EEAA-072F-4BB9-8EBF-D209BA8B71C4}" type="slidenum">
              <a:rPr lang="en-US" smtClean="0"/>
              <a:t>‹#›</a:t>
            </a:fld>
            <a:endParaRPr lang="en-US"/>
          </a:p>
        </p:txBody>
      </p:sp>
    </p:spTree>
    <p:extLst>
      <p:ext uri="{BB962C8B-B14F-4D97-AF65-F5344CB8AC3E}">
        <p14:creationId xmlns:p14="http://schemas.microsoft.com/office/powerpoint/2010/main" val="8944488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948555-97CB-33B4-095B-9E05BDD092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04CF37-83A6-1479-8733-6E5BE02FAA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D021CC-874B-97CD-B422-69AB2F032AE9}"/>
              </a:ext>
            </a:extLst>
          </p:cNvPr>
          <p:cNvSpPr>
            <a:spLocks noGrp="1"/>
          </p:cNvSpPr>
          <p:nvPr>
            <p:ph type="dt" sz="half" idx="10"/>
          </p:nvPr>
        </p:nvSpPr>
        <p:spPr/>
        <p:txBody>
          <a:bodyPr/>
          <a:lstStyle/>
          <a:p>
            <a:fld id="{8D17B3CF-566D-4D5F-B7FD-3DD4846B12FA}" type="datetimeFigureOut">
              <a:rPr lang="en-US" smtClean="0"/>
              <a:t>10/17/2022</a:t>
            </a:fld>
            <a:endParaRPr lang="en-US"/>
          </a:p>
        </p:txBody>
      </p:sp>
      <p:sp>
        <p:nvSpPr>
          <p:cNvPr id="5" name="Footer Placeholder 4">
            <a:extLst>
              <a:ext uri="{FF2B5EF4-FFF2-40B4-BE49-F238E27FC236}">
                <a16:creationId xmlns:a16="http://schemas.microsoft.com/office/drawing/2014/main" id="{71942D0F-C014-6921-4EA8-95942EEF60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79B174-2DC9-C079-1E7A-541C7BF6F41B}"/>
              </a:ext>
            </a:extLst>
          </p:cNvPr>
          <p:cNvSpPr>
            <a:spLocks noGrp="1"/>
          </p:cNvSpPr>
          <p:nvPr>
            <p:ph type="sldNum" sz="quarter" idx="12"/>
          </p:nvPr>
        </p:nvSpPr>
        <p:spPr/>
        <p:txBody>
          <a:bodyPr/>
          <a:lstStyle/>
          <a:p>
            <a:fld id="{A778EEAA-072F-4BB9-8EBF-D209BA8B71C4}" type="slidenum">
              <a:rPr lang="en-US" smtClean="0"/>
              <a:t>‹#›</a:t>
            </a:fld>
            <a:endParaRPr lang="en-US"/>
          </a:p>
        </p:txBody>
      </p:sp>
    </p:spTree>
    <p:extLst>
      <p:ext uri="{BB962C8B-B14F-4D97-AF65-F5344CB8AC3E}">
        <p14:creationId xmlns:p14="http://schemas.microsoft.com/office/powerpoint/2010/main" val="9779928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E74AB-33D9-997D-AA82-9AA33BC94D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E02DA9-A377-695C-0B4A-78F73BEF0E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463B3-BD81-A0D9-483A-E22F04D93F98}"/>
              </a:ext>
            </a:extLst>
          </p:cNvPr>
          <p:cNvSpPr>
            <a:spLocks noGrp="1"/>
          </p:cNvSpPr>
          <p:nvPr>
            <p:ph type="dt" sz="half" idx="10"/>
          </p:nvPr>
        </p:nvSpPr>
        <p:spPr/>
        <p:txBody>
          <a:bodyPr/>
          <a:lstStyle/>
          <a:p>
            <a:fld id="{8D17B3CF-566D-4D5F-B7FD-3DD4846B12FA}" type="datetimeFigureOut">
              <a:rPr lang="en-US" smtClean="0"/>
              <a:t>10/17/2022</a:t>
            </a:fld>
            <a:endParaRPr lang="en-US"/>
          </a:p>
        </p:txBody>
      </p:sp>
      <p:sp>
        <p:nvSpPr>
          <p:cNvPr id="5" name="Footer Placeholder 4">
            <a:extLst>
              <a:ext uri="{FF2B5EF4-FFF2-40B4-BE49-F238E27FC236}">
                <a16:creationId xmlns:a16="http://schemas.microsoft.com/office/drawing/2014/main" id="{4181AE6E-D8E1-47CD-B48B-E45A06B479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BA3700-DFBA-6C55-B61D-189F88445CA3}"/>
              </a:ext>
            </a:extLst>
          </p:cNvPr>
          <p:cNvSpPr>
            <a:spLocks noGrp="1"/>
          </p:cNvSpPr>
          <p:nvPr>
            <p:ph type="sldNum" sz="quarter" idx="12"/>
          </p:nvPr>
        </p:nvSpPr>
        <p:spPr/>
        <p:txBody>
          <a:bodyPr/>
          <a:lstStyle/>
          <a:p>
            <a:fld id="{A778EEAA-072F-4BB9-8EBF-D209BA8B71C4}" type="slidenum">
              <a:rPr lang="en-US" smtClean="0"/>
              <a:t>‹#›</a:t>
            </a:fld>
            <a:endParaRPr lang="en-US"/>
          </a:p>
        </p:txBody>
      </p:sp>
    </p:spTree>
    <p:extLst>
      <p:ext uri="{BB962C8B-B14F-4D97-AF65-F5344CB8AC3E}">
        <p14:creationId xmlns:p14="http://schemas.microsoft.com/office/powerpoint/2010/main" val="2425826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EA4A4-83D9-4AB9-F8BC-B319E14232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91764B-B6DF-B99A-F31F-091B642ADD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721B45-9855-03F0-0854-2B5976CAF8B3}"/>
              </a:ext>
            </a:extLst>
          </p:cNvPr>
          <p:cNvSpPr>
            <a:spLocks noGrp="1"/>
          </p:cNvSpPr>
          <p:nvPr>
            <p:ph type="dt" sz="half" idx="10"/>
          </p:nvPr>
        </p:nvSpPr>
        <p:spPr/>
        <p:txBody>
          <a:bodyPr/>
          <a:lstStyle/>
          <a:p>
            <a:fld id="{8D17B3CF-566D-4D5F-B7FD-3DD4846B12FA}" type="datetimeFigureOut">
              <a:rPr lang="en-US" smtClean="0"/>
              <a:t>10/17/2022</a:t>
            </a:fld>
            <a:endParaRPr lang="en-US"/>
          </a:p>
        </p:txBody>
      </p:sp>
      <p:sp>
        <p:nvSpPr>
          <p:cNvPr id="5" name="Footer Placeholder 4">
            <a:extLst>
              <a:ext uri="{FF2B5EF4-FFF2-40B4-BE49-F238E27FC236}">
                <a16:creationId xmlns:a16="http://schemas.microsoft.com/office/drawing/2014/main" id="{5BEDE1AD-3162-E0B8-DE64-92BEFF72B0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F654DB-3A38-FB66-0C06-E50A6A0B1A4C}"/>
              </a:ext>
            </a:extLst>
          </p:cNvPr>
          <p:cNvSpPr>
            <a:spLocks noGrp="1"/>
          </p:cNvSpPr>
          <p:nvPr>
            <p:ph type="sldNum" sz="quarter" idx="12"/>
          </p:nvPr>
        </p:nvSpPr>
        <p:spPr/>
        <p:txBody>
          <a:bodyPr/>
          <a:lstStyle/>
          <a:p>
            <a:fld id="{A778EEAA-072F-4BB9-8EBF-D209BA8B71C4}" type="slidenum">
              <a:rPr lang="en-US" smtClean="0"/>
              <a:t>‹#›</a:t>
            </a:fld>
            <a:endParaRPr lang="en-US"/>
          </a:p>
        </p:txBody>
      </p:sp>
    </p:spTree>
    <p:extLst>
      <p:ext uri="{BB962C8B-B14F-4D97-AF65-F5344CB8AC3E}">
        <p14:creationId xmlns:p14="http://schemas.microsoft.com/office/powerpoint/2010/main" val="16614442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2375F-8B05-1B53-D125-11ED0F9C06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EDE703-61CB-0DC0-3AD1-9F0C82EBA9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B03780-C16C-033F-7C71-FCE3023B5A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2685F-89F2-259F-12CF-A791BEDE772A}"/>
              </a:ext>
            </a:extLst>
          </p:cNvPr>
          <p:cNvSpPr>
            <a:spLocks noGrp="1"/>
          </p:cNvSpPr>
          <p:nvPr>
            <p:ph type="dt" sz="half" idx="10"/>
          </p:nvPr>
        </p:nvSpPr>
        <p:spPr/>
        <p:txBody>
          <a:bodyPr/>
          <a:lstStyle/>
          <a:p>
            <a:fld id="{8D17B3CF-566D-4D5F-B7FD-3DD4846B12FA}" type="datetimeFigureOut">
              <a:rPr lang="en-US" smtClean="0"/>
              <a:t>10/17/2022</a:t>
            </a:fld>
            <a:endParaRPr lang="en-US"/>
          </a:p>
        </p:txBody>
      </p:sp>
      <p:sp>
        <p:nvSpPr>
          <p:cNvPr id="6" name="Footer Placeholder 5">
            <a:extLst>
              <a:ext uri="{FF2B5EF4-FFF2-40B4-BE49-F238E27FC236}">
                <a16:creationId xmlns:a16="http://schemas.microsoft.com/office/drawing/2014/main" id="{DDB1F6BD-8598-40C6-5142-F3DF5D011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0A320B-29A0-E7E1-78E7-32D5453EF45B}"/>
              </a:ext>
            </a:extLst>
          </p:cNvPr>
          <p:cNvSpPr>
            <a:spLocks noGrp="1"/>
          </p:cNvSpPr>
          <p:nvPr>
            <p:ph type="sldNum" sz="quarter" idx="12"/>
          </p:nvPr>
        </p:nvSpPr>
        <p:spPr/>
        <p:txBody>
          <a:bodyPr/>
          <a:lstStyle/>
          <a:p>
            <a:fld id="{A778EEAA-072F-4BB9-8EBF-D209BA8B71C4}" type="slidenum">
              <a:rPr lang="en-US" smtClean="0"/>
              <a:t>‹#›</a:t>
            </a:fld>
            <a:endParaRPr lang="en-US"/>
          </a:p>
        </p:txBody>
      </p:sp>
    </p:spTree>
    <p:extLst>
      <p:ext uri="{BB962C8B-B14F-4D97-AF65-F5344CB8AC3E}">
        <p14:creationId xmlns:p14="http://schemas.microsoft.com/office/powerpoint/2010/main" val="16098224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14A52-F7E0-1840-5B29-181665B9A8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AD3B43-97AD-5241-9374-78BE626E0D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9EA531-7073-D1B1-C4FE-EFE90E8FDA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416FF7-9AD4-55D1-A23B-E10905FB49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029036-745B-D25E-0980-4F647978F9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A395D3-69C9-1A3C-C572-9C9D9260A746}"/>
              </a:ext>
            </a:extLst>
          </p:cNvPr>
          <p:cNvSpPr>
            <a:spLocks noGrp="1"/>
          </p:cNvSpPr>
          <p:nvPr>
            <p:ph type="dt" sz="half" idx="10"/>
          </p:nvPr>
        </p:nvSpPr>
        <p:spPr/>
        <p:txBody>
          <a:bodyPr/>
          <a:lstStyle/>
          <a:p>
            <a:fld id="{8D17B3CF-566D-4D5F-B7FD-3DD4846B12FA}" type="datetimeFigureOut">
              <a:rPr lang="en-US" smtClean="0"/>
              <a:t>10/17/2022</a:t>
            </a:fld>
            <a:endParaRPr lang="en-US"/>
          </a:p>
        </p:txBody>
      </p:sp>
      <p:sp>
        <p:nvSpPr>
          <p:cNvPr id="8" name="Footer Placeholder 7">
            <a:extLst>
              <a:ext uri="{FF2B5EF4-FFF2-40B4-BE49-F238E27FC236}">
                <a16:creationId xmlns:a16="http://schemas.microsoft.com/office/drawing/2014/main" id="{69F417FE-CA12-E363-1478-8306B3655E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6560F3-5E94-F12F-3136-B67F962B4ED8}"/>
              </a:ext>
            </a:extLst>
          </p:cNvPr>
          <p:cNvSpPr>
            <a:spLocks noGrp="1"/>
          </p:cNvSpPr>
          <p:nvPr>
            <p:ph type="sldNum" sz="quarter" idx="12"/>
          </p:nvPr>
        </p:nvSpPr>
        <p:spPr/>
        <p:txBody>
          <a:bodyPr/>
          <a:lstStyle/>
          <a:p>
            <a:fld id="{A778EEAA-072F-4BB9-8EBF-D209BA8B71C4}" type="slidenum">
              <a:rPr lang="en-US" smtClean="0"/>
              <a:t>‹#›</a:t>
            </a:fld>
            <a:endParaRPr lang="en-US"/>
          </a:p>
        </p:txBody>
      </p:sp>
    </p:spTree>
    <p:extLst>
      <p:ext uri="{BB962C8B-B14F-4D97-AF65-F5344CB8AC3E}">
        <p14:creationId xmlns:p14="http://schemas.microsoft.com/office/powerpoint/2010/main" val="28337190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2FB16-8F7A-7431-9529-4C7A777843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62629-057A-B9B3-3726-75E9E4D3CE23}"/>
              </a:ext>
            </a:extLst>
          </p:cNvPr>
          <p:cNvSpPr>
            <a:spLocks noGrp="1"/>
          </p:cNvSpPr>
          <p:nvPr>
            <p:ph type="dt" sz="half" idx="10"/>
          </p:nvPr>
        </p:nvSpPr>
        <p:spPr/>
        <p:txBody>
          <a:bodyPr/>
          <a:lstStyle/>
          <a:p>
            <a:fld id="{8D17B3CF-566D-4D5F-B7FD-3DD4846B12FA}" type="datetimeFigureOut">
              <a:rPr lang="en-US" smtClean="0"/>
              <a:t>10/17/2022</a:t>
            </a:fld>
            <a:endParaRPr lang="en-US"/>
          </a:p>
        </p:txBody>
      </p:sp>
      <p:sp>
        <p:nvSpPr>
          <p:cNvPr id="4" name="Footer Placeholder 3">
            <a:extLst>
              <a:ext uri="{FF2B5EF4-FFF2-40B4-BE49-F238E27FC236}">
                <a16:creationId xmlns:a16="http://schemas.microsoft.com/office/drawing/2014/main" id="{96D5A8C0-D013-23B6-562F-7EF4AB47A4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A3170B-6357-EA89-1923-E60DB1C382C3}"/>
              </a:ext>
            </a:extLst>
          </p:cNvPr>
          <p:cNvSpPr>
            <a:spLocks noGrp="1"/>
          </p:cNvSpPr>
          <p:nvPr>
            <p:ph type="sldNum" sz="quarter" idx="12"/>
          </p:nvPr>
        </p:nvSpPr>
        <p:spPr/>
        <p:txBody>
          <a:bodyPr/>
          <a:lstStyle/>
          <a:p>
            <a:fld id="{A778EEAA-072F-4BB9-8EBF-D209BA8B71C4}" type="slidenum">
              <a:rPr lang="en-US" smtClean="0"/>
              <a:t>‹#›</a:t>
            </a:fld>
            <a:endParaRPr lang="en-US"/>
          </a:p>
        </p:txBody>
      </p:sp>
    </p:spTree>
    <p:extLst>
      <p:ext uri="{BB962C8B-B14F-4D97-AF65-F5344CB8AC3E}">
        <p14:creationId xmlns:p14="http://schemas.microsoft.com/office/powerpoint/2010/main" val="24164961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0888B4-722F-FE70-8713-B2CF9689CB3E}"/>
              </a:ext>
            </a:extLst>
          </p:cNvPr>
          <p:cNvSpPr>
            <a:spLocks noGrp="1"/>
          </p:cNvSpPr>
          <p:nvPr>
            <p:ph type="dt" sz="half" idx="10"/>
          </p:nvPr>
        </p:nvSpPr>
        <p:spPr/>
        <p:txBody>
          <a:bodyPr/>
          <a:lstStyle/>
          <a:p>
            <a:fld id="{8D17B3CF-566D-4D5F-B7FD-3DD4846B12FA}" type="datetimeFigureOut">
              <a:rPr lang="en-US" smtClean="0"/>
              <a:t>10/17/2022</a:t>
            </a:fld>
            <a:endParaRPr lang="en-US"/>
          </a:p>
        </p:txBody>
      </p:sp>
      <p:sp>
        <p:nvSpPr>
          <p:cNvPr id="3" name="Footer Placeholder 2">
            <a:extLst>
              <a:ext uri="{FF2B5EF4-FFF2-40B4-BE49-F238E27FC236}">
                <a16:creationId xmlns:a16="http://schemas.microsoft.com/office/drawing/2014/main" id="{749D30A3-035E-6C4B-6CE1-0B74FD1ED9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E7B3F5-1C73-86E3-F0EB-80D75FBA6D10}"/>
              </a:ext>
            </a:extLst>
          </p:cNvPr>
          <p:cNvSpPr>
            <a:spLocks noGrp="1"/>
          </p:cNvSpPr>
          <p:nvPr>
            <p:ph type="sldNum" sz="quarter" idx="12"/>
          </p:nvPr>
        </p:nvSpPr>
        <p:spPr/>
        <p:txBody>
          <a:bodyPr/>
          <a:lstStyle/>
          <a:p>
            <a:fld id="{A778EEAA-072F-4BB9-8EBF-D209BA8B71C4}" type="slidenum">
              <a:rPr lang="en-US" smtClean="0"/>
              <a:t>‹#›</a:t>
            </a:fld>
            <a:endParaRPr lang="en-US"/>
          </a:p>
        </p:txBody>
      </p:sp>
    </p:spTree>
    <p:extLst>
      <p:ext uri="{BB962C8B-B14F-4D97-AF65-F5344CB8AC3E}">
        <p14:creationId xmlns:p14="http://schemas.microsoft.com/office/powerpoint/2010/main" val="30162629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46FBD-8152-0CBA-D255-9B3DAEFED1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8DD69D-D756-6E00-BAC9-97F1F80208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C0171A-C49D-4AA1-276C-FA3189B45E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D34C2-8901-D1CA-615B-17F5135A46EA}"/>
              </a:ext>
            </a:extLst>
          </p:cNvPr>
          <p:cNvSpPr>
            <a:spLocks noGrp="1"/>
          </p:cNvSpPr>
          <p:nvPr>
            <p:ph type="dt" sz="half" idx="10"/>
          </p:nvPr>
        </p:nvSpPr>
        <p:spPr/>
        <p:txBody>
          <a:bodyPr/>
          <a:lstStyle/>
          <a:p>
            <a:fld id="{8D17B3CF-566D-4D5F-B7FD-3DD4846B12FA}" type="datetimeFigureOut">
              <a:rPr lang="en-US" smtClean="0"/>
              <a:t>10/17/2022</a:t>
            </a:fld>
            <a:endParaRPr lang="en-US"/>
          </a:p>
        </p:txBody>
      </p:sp>
      <p:sp>
        <p:nvSpPr>
          <p:cNvPr id="6" name="Footer Placeholder 5">
            <a:extLst>
              <a:ext uri="{FF2B5EF4-FFF2-40B4-BE49-F238E27FC236}">
                <a16:creationId xmlns:a16="http://schemas.microsoft.com/office/drawing/2014/main" id="{8A222923-0192-7FE6-5019-B347620A23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A3CD6-83DB-B4D0-9000-C1C5EE79B6B8}"/>
              </a:ext>
            </a:extLst>
          </p:cNvPr>
          <p:cNvSpPr>
            <a:spLocks noGrp="1"/>
          </p:cNvSpPr>
          <p:nvPr>
            <p:ph type="sldNum" sz="quarter" idx="12"/>
          </p:nvPr>
        </p:nvSpPr>
        <p:spPr/>
        <p:txBody>
          <a:bodyPr/>
          <a:lstStyle/>
          <a:p>
            <a:fld id="{A778EEAA-072F-4BB9-8EBF-D209BA8B71C4}" type="slidenum">
              <a:rPr lang="en-US" smtClean="0"/>
              <a:t>‹#›</a:t>
            </a:fld>
            <a:endParaRPr lang="en-US"/>
          </a:p>
        </p:txBody>
      </p:sp>
    </p:spTree>
    <p:extLst>
      <p:ext uri="{BB962C8B-B14F-4D97-AF65-F5344CB8AC3E}">
        <p14:creationId xmlns:p14="http://schemas.microsoft.com/office/powerpoint/2010/main" val="10939249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A70DA-ED1B-039E-5925-3FBB37DE07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205395-00B7-F840-9138-5D8167B35C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6ED369-D171-1CE2-486A-25DA69149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5777EC-6B78-B899-7E6D-3025568AA486}"/>
              </a:ext>
            </a:extLst>
          </p:cNvPr>
          <p:cNvSpPr>
            <a:spLocks noGrp="1"/>
          </p:cNvSpPr>
          <p:nvPr>
            <p:ph type="dt" sz="half" idx="10"/>
          </p:nvPr>
        </p:nvSpPr>
        <p:spPr/>
        <p:txBody>
          <a:bodyPr/>
          <a:lstStyle/>
          <a:p>
            <a:fld id="{8D17B3CF-566D-4D5F-B7FD-3DD4846B12FA}" type="datetimeFigureOut">
              <a:rPr lang="en-US" smtClean="0"/>
              <a:t>10/17/2022</a:t>
            </a:fld>
            <a:endParaRPr lang="en-US"/>
          </a:p>
        </p:txBody>
      </p:sp>
      <p:sp>
        <p:nvSpPr>
          <p:cNvPr id="6" name="Footer Placeholder 5">
            <a:extLst>
              <a:ext uri="{FF2B5EF4-FFF2-40B4-BE49-F238E27FC236}">
                <a16:creationId xmlns:a16="http://schemas.microsoft.com/office/drawing/2014/main" id="{DE4F39F3-27E8-7D9F-D367-40E4E1F40A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9EEEE2-2DAC-823E-EDBC-C8E80085A319}"/>
              </a:ext>
            </a:extLst>
          </p:cNvPr>
          <p:cNvSpPr>
            <a:spLocks noGrp="1"/>
          </p:cNvSpPr>
          <p:nvPr>
            <p:ph type="sldNum" sz="quarter" idx="12"/>
          </p:nvPr>
        </p:nvSpPr>
        <p:spPr/>
        <p:txBody>
          <a:bodyPr/>
          <a:lstStyle/>
          <a:p>
            <a:fld id="{A778EEAA-072F-4BB9-8EBF-D209BA8B71C4}" type="slidenum">
              <a:rPr lang="en-US" smtClean="0"/>
              <a:t>‹#›</a:t>
            </a:fld>
            <a:endParaRPr lang="en-US"/>
          </a:p>
        </p:txBody>
      </p:sp>
    </p:spTree>
    <p:extLst>
      <p:ext uri="{BB962C8B-B14F-4D97-AF65-F5344CB8AC3E}">
        <p14:creationId xmlns:p14="http://schemas.microsoft.com/office/powerpoint/2010/main" val="20478245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4BEE53-AE53-2FE7-34F0-32E088A492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189189-80E7-A154-2FE5-4E71F9B4B8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FAC5B5-91E2-A770-D8D8-227CE1E919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17B3CF-566D-4D5F-B7FD-3DD4846B12FA}" type="datetimeFigureOut">
              <a:rPr lang="en-US" smtClean="0"/>
              <a:t>10/17/2022</a:t>
            </a:fld>
            <a:endParaRPr lang="en-US"/>
          </a:p>
        </p:txBody>
      </p:sp>
      <p:sp>
        <p:nvSpPr>
          <p:cNvPr id="5" name="Footer Placeholder 4">
            <a:extLst>
              <a:ext uri="{FF2B5EF4-FFF2-40B4-BE49-F238E27FC236}">
                <a16:creationId xmlns:a16="http://schemas.microsoft.com/office/drawing/2014/main" id="{5BDDFC1B-A09E-3018-F92A-27DCCECF0D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5E8E62-D6CF-58D4-1EB2-14B8E9EC51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78EEAA-072F-4BB9-8EBF-D209BA8B71C4}" type="slidenum">
              <a:rPr lang="en-US" smtClean="0"/>
              <a:t>‹#›</a:t>
            </a:fld>
            <a:endParaRPr lang="en-US"/>
          </a:p>
        </p:txBody>
      </p:sp>
    </p:spTree>
    <p:extLst>
      <p:ext uri="{BB962C8B-B14F-4D97-AF65-F5344CB8AC3E}">
        <p14:creationId xmlns:p14="http://schemas.microsoft.com/office/powerpoint/2010/main" val="1760186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microsoft.com/office/2007/relationships/hdphoto" Target="../media/hdphoto10.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microsoft.com/office/2007/relationships/hdphoto" Target="../media/hdphoto11.wdp"/><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microsoft.com/office/2007/relationships/hdphoto" Target="../media/hdphoto12.wdp"/><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hyperlink" Target="mailto:Garry.McGiboney@healthsecuritydynamics.com" TargetMode="External"/><Relationship Id="rId4" Type="http://schemas.openxmlformats.org/officeDocument/2006/relationships/hyperlink" Target="mailto:Garry.McGiboney@sharecare.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microsoft.com/office/2007/relationships/hdphoto" Target="../media/hdphoto7.wdp"/><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png"/><Relationship Id="rId11" Type="http://schemas.microsoft.com/office/2007/relationships/hdphoto" Target="../media/hdphoto9.wdp"/><Relationship Id="rId5" Type="http://schemas.microsoft.com/office/2007/relationships/hdphoto" Target="../media/hdphoto6.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See the source image">
            <a:extLst>
              <a:ext uri="{FF2B5EF4-FFF2-40B4-BE49-F238E27FC236}">
                <a16:creationId xmlns:a16="http://schemas.microsoft.com/office/drawing/2014/main" id="{CF170E52-D209-FCDB-AA7E-3A1325CC0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42"/>
            <a:ext cx="12192000" cy="6844158"/>
          </a:xfrm>
          <a:prstGeom prst="rect">
            <a:avLst/>
          </a:prstGeom>
          <a:noFill/>
          <a:ln w="76200">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EF09B2AB-6979-45EB-AC46-175B4208E6C1}"/>
              </a:ext>
            </a:extLst>
          </p:cNvPr>
          <p:cNvSpPr>
            <a:spLocks noGrp="1"/>
          </p:cNvSpPr>
          <p:nvPr>
            <p:ph type="ctrTitle"/>
          </p:nvPr>
        </p:nvSpPr>
        <p:spPr>
          <a:xfrm>
            <a:off x="4256802" y="2131442"/>
            <a:ext cx="4186072" cy="2496172"/>
          </a:xfrm>
        </p:spPr>
        <p:txBody>
          <a:bodyPr anchor="ctr">
            <a:noAutofit/>
          </a:bodyPr>
          <a:lstStyle/>
          <a:p>
            <a:r>
              <a:rPr lang="en-US" sz="2800" b="1" dirty="0">
                <a:latin typeface="Century Gothic" panose="020B0502020202020204" pitchFamily="34" charset="0"/>
                <a:cs typeface="Dreaming Outloud Pro" panose="020B0604020202020204" pitchFamily="66" charset="0"/>
              </a:rPr>
              <a:t>“2022</a:t>
            </a:r>
            <a:br>
              <a:rPr lang="en-US" sz="2800" b="1" dirty="0">
                <a:latin typeface="Century Gothic" panose="020B0502020202020204" pitchFamily="34" charset="0"/>
                <a:cs typeface="Dreaming Outloud Pro" panose="020B0604020202020204" pitchFamily="66" charset="0"/>
              </a:rPr>
            </a:br>
            <a:r>
              <a:rPr lang="en-US" sz="2800" b="1" dirty="0">
                <a:latin typeface="Century Gothic" panose="020B0502020202020204" pitchFamily="34" charset="0"/>
                <a:cs typeface="Dreaming Outloud Pro" panose="020B0604020202020204" pitchFamily="66" charset="0"/>
              </a:rPr>
              <a:t>THE YEAR OF </a:t>
            </a:r>
            <a:br>
              <a:rPr lang="en-US" sz="2800" b="1" dirty="0">
                <a:latin typeface="Century Gothic" panose="020B0502020202020204" pitchFamily="34" charset="0"/>
                <a:cs typeface="Dreaming Outloud Pro" panose="020B0604020202020204" pitchFamily="66" charset="0"/>
              </a:rPr>
            </a:br>
            <a:r>
              <a:rPr lang="en-US" sz="2800" b="1" dirty="0">
                <a:latin typeface="Century Gothic" panose="020B0502020202020204" pitchFamily="34" charset="0"/>
                <a:cs typeface="Dreaming Outloud Pro" panose="020B0604020202020204" pitchFamily="66" charset="0"/>
              </a:rPr>
              <a:t>MENTAL HEALTH in GEORGIA” </a:t>
            </a:r>
          </a:p>
        </p:txBody>
      </p:sp>
      <p:sp>
        <p:nvSpPr>
          <p:cNvPr id="4" name="TextBox 3">
            <a:extLst>
              <a:ext uri="{FF2B5EF4-FFF2-40B4-BE49-F238E27FC236}">
                <a16:creationId xmlns:a16="http://schemas.microsoft.com/office/drawing/2014/main" id="{77570F61-3C79-1E0A-BF7C-C81D7A165942}"/>
              </a:ext>
            </a:extLst>
          </p:cNvPr>
          <p:cNvSpPr txBox="1"/>
          <p:nvPr/>
        </p:nvSpPr>
        <p:spPr>
          <a:xfrm>
            <a:off x="8757785" y="5257562"/>
            <a:ext cx="3526173" cy="1600438"/>
          </a:xfrm>
          <a:prstGeom prst="rect">
            <a:avLst/>
          </a:prstGeom>
          <a:noFill/>
        </p:spPr>
        <p:txBody>
          <a:bodyPr wrap="square" rtlCol="0">
            <a:spAutoFit/>
          </a:bodyPr>
          <a:lstStyle/>
          <a:p>
            <a:r>
              <a:rPr lang="en-US" sz="1400" dirty="0">
                <a:latin typeface="Century Gothic" panose="020B0502020202020204" pitchFamily="34" charset="0"/>
              </a:rPr>
              <a:t>Garry McGiboney, Ph.D. </a:t>
            </a:r>
          </a:p>
          <a:p>
            <a:r>
              <a:rPr lang="en-US" sz="1400" dirty="0">
                <a:latin typeface="Century Gothic" panose="020B0502020202020204" pitchFamily="34" charset="0"/>
              </a:rPr>
              <a:t>Executive Director</a:t>
            </a:r>
          </a:p>
          <a:p>
            <a:r>
              <a:rPr lang="en-US" sz="1400" dirty="0">
                <a:latin typeface="Century Gothic" panose="020B0502020202020204" pitchFamily="34" charset="0"/>
              </a:rPr>
              <a:t>Government &amp; Education Strategies</a:t>
            </a:r>
          </a:p>
          <a:p>
            <a:r>
              <a:rPr lang="en-US" sz="1400" dirty="0">
                <a:latin typeface="Century Gothic" panose="020B0502020202020204" pitchFamily="34" charset="0"/>
              </a:rPr>
              <a:t>Sharecare International</a:t>
            </a:r>
          </a:p>
          <a:p>
            <a:endParaRPr lang="en-US" sz="1400" dirty="0">
              <a:latin typeface="Century Gothic" panose="020B0502020202020204" pitchFamily="34" charset="0"/>
            </a:endParaRPr>
          </a:p>
          <a:p>
            <a:r>
              <a:rPr lang="en-US" sz="1400" dirty="0">
                <a:latin typeface="Century Gothic" panose="020B0502020202020204" pitchFamily="34" charset="0"/>
              </a:rPr>
              <a:t>  Managing Partner</a:t>
            </a:r>
          </a:p>
          <a:p>
            <a:r>
              <a:rPr lang="en-US" sz="1400" dirty="0">
                <a:latin typeface="Century Gothic" panose="020B0502020202020204" pitchFamily="34" charset="0"/>
              </a:rPr>
              <a:t>  Health Security Dynamics</a:t>
            </a:r>
          </a:p>
        </p:txBody>
      </p:sp>
    </p:spTree>
    <p:extLst>
      <p:ext uri="{BB962C8B-B14F-4D97-AF65-F5344CB8AC3E}">
        <p14:creationId xmlns:p14="http://schemas.microsoft.com/office/powerpoint/2010/main" val="19934755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E07ED9-846B-8583-AA41-DDB12EA1D042}"/>
              </a:ext>
            </a:extLst>
          </p:cNvPr>
          <p:cNvPicPr>
            <a:picLocks noChangeAspect="1"/>
          </p:cNvPicPr>
          <p:nvPr/>
        </p:nvPicPr>
        <p:blipFill>
          <a:blip r:embed="rId3"/>
          <a:stretch>
            <a:fillRect/>
          </a:stretch>
        </p:blipFill>
        <p:spPr>
          <a:xfrm>
            <a:off x="310394" y="325867"/>
            <a:ext cx="11571211" cy="6206266"/>
          </a:xfrm>
          <a:prstGeom prst="rect">
            <a:avLst/>
          </a:prstGeom>
        </p:spPr>
      </p:pic>
      <p:sp>
        <p:nvSpPr>
          <p:cNvPr id="3" name="Text Placeholder 2">
            <a:extLst>
              <a:ext uri="{FF2B5EF4-FFF2-40B4-BE49-F238E27FC236}">
                <a16:creationId xmlns:a16="http://schemas.microsoft.com/office/drawing/2014/main" id="{266E6276-9BBD-45C5-9D45-FE955A21BCF5}"/>
              </a:ext>
            </a:extLst>
          </p:cNvPr>
          <p:cNvSpPr>
            <a:spLocks noGrp="1"/>
          </p:cNvSpPr>
          <p:nvPr>
            <p:ph type="body" idx="1"/>
          </p:nvPr>
        </p:nvSpPr>
        <p:spPr>
          <a:xfrm>
            <a:off x="972344" y="645760"/>
            <a:ext cx="10247312" cy="603250"/>
          </a:xfrm>
          <a:solidFill>
            <a:schemeClr val="tx1"/>
          </a:solidFill>
        </p:spPr>
        <p:txBody>
          <a:bodyPr>
            <a:noAutofit/>
          </a:bodyPr>
          <a:lstStyle/>
          <a:p>
            <a:pPr algn="ctr"/>
            <a:r>
              <a:rPr lang="en-US" sz="2800" b="1" dirty="0">
                <a:solidFill>
                  <a:schemeClr val="bg1">
                    <a:alpha val="70000"/>
                  </a:schemeClr>
                </a:solidFill>
                <a:latin typeface="Bierstadt" panose="020B0004020202020204" pitchFamily="34" charset="0"/>
              </a:rPr>
              <a:t>Behavioral Health Reform and Innovation Commission</a:t>
            </a:r>
          </a:p>
        </p:txBody>
      </p:sp>
      <p:sp>
        <p:nvSpPr>
          <p:cNvPr id="4" name="Content Placeholder 3">
            <a:extLst>
              <a:ext uri="{FF2B5EF4-FFF2-40B4-BE49-F238E27FC236}">
                <a16:creationId xmlns:a16="http://schemas.microsoft.com/office/drawing/2014/main" id="{A044B46B-BA26-4ADC-8D59-023567C7B003}"/>
              </a:ext>
            </a:extLst>
          </p:cNvPr>
          <p:cNvSpPr>
            <a:spLocks noGrp="1"/>
          </p:cNvSpPr>
          <p:nvPr>
            <p:ph sz="half" idx="2"/>
          </p:nvPr>
        </p:nvSpPr>
        <p:spPr>
          <a:xfrm>
            <a:off x="972344" y="1508174"/>
            <a:ext cx="7336278" cy="4262388"/>
          </a:xfrm>
          <a:solidFill>
            <a:schemeClr val="accent4">
              <a:lumMod val="20000"/>
              <a:lumOff val="80000"/>
            </a:schemeClr>
          </a:solidFill>
        </p:spPr>
        <p:txBody>
          <a:bodyPr vert="horz" lIns="91440" tIns="45720" rIns="91440" bIns="45720" rtlCol="0" anchor="t">
            <a:normAutofit lnSpcReduction="10000"/>
          </a:bodyPr>
          <a:lstStyle/>
          <a:p>
            <a:pPr marL="228600" indent="0" algn="ctr">
              <a:buNone/>
            </a:pPr>
            <a:r>
              <a:rPr lang="en-US" sz="2400" b="1" dirty="0">
                <a:solidFill>
                  <a:schemeClr val="tx2"/>
                </a:solidFill>
                <a:latin typeface="Century Gothic"/>
              </a:rPr>
              <a:t>House Bill 514 in 2019 created the</a:t>
            </a:r>
            <a:endParaRPr lang="en-US" sz="2400" b="1" dirty="0">
              <a:solidFill>
                <a:schemeClr val="tx2"/>
              </a:solidFill>
              <a:latin typeface="Century Gothic" panose="020B0502020202020204" pitchFamily="34" charset="0"/>
            </a:endParaRPr>
          </a:p>
          <a:p>
            <a:pPr marL="228600" indent="0" algn="ctr">
              <a:buNone/>
            </a:pPr>
            <a:r>
              <a:rPr lang="en-US" sz="2400" b="1" dirty="0">
                <a:solidFill>
                  <a:schemeClr val="tx2"/>
                </a:solidFill>
                <a:latin typeface="Century Gothic"/>
              </a:rPr>
              <a:t>Behavioral Health Reform and Innovation Commission (BHRIC) </a:t>
            </a:r>
            <a:endParaRPr lang="en-US" sz="2400" b="1" dirty="0">
              <a:solidFill>
                <a:schemeClr val="tx2"/>
              </a:solidFill>
              <a:latin typeface="Century Gothic" panose="020B0502020202020204" pitchFamily="34" charset="0"/>
            </a:endParaRPr>
          </a:p>
          <a:p>
            <a:pPr marL="228600" indent="0">
              <a:buNone/>
            </a:pPr>
            <a:endParaRPr lang="en-US" sz="1400" b="1" dirty="0">
              <a:solidFill>
                <a:schemeClr val="tx2"/>
              </a:solidFill>
              <a:latin typeface="Century Gothic" panose="020B0502020202020204" pitchFamily="34" charset="0"/>
            </a:endParaRPr>
          </a:p>
          <a:p>
            <a:pPr>
              <a:buClr>
                <a:schemeClr val="tx1"/>
              </a:buClr>
            </a:pPr>
            <a:r>
              <a:rPr lang="en-US" sz="2400" dirty="0">
                <a:solidFill>
                  <a:schemeClr val="tx2"/>
                </a:solidFill>
                <a:latin typeface="Century Gothic" panose="020B0502020202020204" pitchFamily="34" charset="0"/>
              </a:rPr>
              <a:t>The Behavioral Health Reform and Innovation Commission (Commission) was formed to conduct a comprehensive review of the mental health system in Georgia </a:t>
            </a:r>
          </a:p>
          <a:p>
            <a:pPr>
              <a:buClr>
                <a:schemeClr val="tx1"/>
              </a:buClr>
            </a:pPr>
            <a:r>
              <a:rPr lang="en-US" sz="2400" dirty="0">
                <a:solidFill>
                  <a:schemeClr val="tx2"/>
                </a:solidFill>
                <a:latin typeface="Century Gothic" panose="020B0502020202020204" pitchFamily="34" charset="0"/>
              </a:rPr>
              <a:t>Commission members were appointed by the Governor, Lt. Governor, and the Speaker of the House</a:t>
            </a:r>
          </a:p>
          <a:p>
            <a:pPr>
              <a:buClr>
                <a:schemeClr val="tx1"/>
              </a:buClr>
            </a:pPr>
            <a:r>
              <a:rPr lang="en-US" sz="2400" dirty="0">
                <a:solidFill>
                  <a:schemeClr val="tx2"/>
                </a:solidFill>
                <a:latin typeface="Century Gothic"/>
              </a:rPr>
              <a:t>The Commission expires on June 30, 2025 </a:t>
            </a:r>
          </a:p>
        </p:txBody>
      </p:sp>
      <p:pic>
        <p:nvPicPr>
          <p:cNvPr id="7" name="Picture 6">
            <a:extLst>
              <a:ext uri="{FF2B5EF4-FFF2-40B4-BE49-F238E27FC236}">
                <a16:creationId xmlns:a16="http://schemas.microsoft.com/office/drawing/2014/main" id="{44CE8C07-C1EB-487B-594D-51D52FCD4D28}"/>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8489245" y="2871304"/>
            <a:ext cx="2989556" cy="1777524"/>
          </a:xfrm>
          <a:prstGeom prst="rect">
            <a:avLst/>
          </a:prstGeom>
          <a:solidFill>
            <a:schemeClr val="accent4">
              <a:lumMod val="20000"/>
              <a:lumOff val="80000"/>
            </a:schemeClr>
          </a:solidFill>
          <a:ln w="38100">
            <a:solidFill>
              <a:schemeClr val="tx1"/>
            </a:solidFill>
          </a:ln>
        </p:spPr>
      </p:pic>
    </p:spTree>
    <p:extLst>
      <p:ext uri="{BB962C8B-B14F-4D97-AF65-F5344CB8AC3E}">
        <p14:creationId xmlns:p14="http://schemas.microsoft.com/office/powerpoint/2010/main" val="34551589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766615-D3CE-C075-6EB3-F1B1F243DA08}"/>
              </a:ext>
            </a:extLst>
          </p:cNvPr>
          <p:cNvPicPr>
            <a:picLocks noChangeAspect="1"/>
          </p:cNvPicPr>
          <p:nvPr/>
        </p:nvPicPr>
        <p:blipFill>
          <a:blip r:embed="rId3"/>
          <a:stretch>
            <a:fillRect/>
          </a:stretch>
        </p:blipFill>
        <p:spPr>
          <a:xfrm>
            <a:off x="310394" y="325867"/>
            <a:ext cx="11571211" cy="6206266"/>
          </a:xfrm>
          <a:prstGeom prst="rect">
            <a:avLst/>
          </a:prstGeom>
        </p:spPr>
      </p:pic>
      <p:sp>
        <p:nvSpPr>
          <p:cNvPr id="3" name="Text Placeholder 2">
            <a:extLst>
              <a:ext uri="{FF2B5EF4-FFF2-40B4-BE49-F238E27FC236}">
                <a16:creationId xmlns:a16="http://schemas.microsoft.com/office/drawing/2014/main" id="{266E6276-9BBD-45C5-9D45-FE955A21BCF5}"/>
              </a:ext>
            </a:extLst>
          </p:cNvPr>
          <p:cNvSpPr>
            <a:spLocks noGrp="1"/>
          </p:cNvSpPr>
          <p:nvPr>
            <p:ph type="body" idx="1"/>
          </p:nvPr>
        </p:nvSpPr>
        <p:spPr>
          <a:xfrm>
            <a:off x="972344" y="668338"/>
            <a:ext cx="10247312" cy="603250"/>
          </a:xfrm>
          <a:solidFill>
            <a:schemeClr val="tx1"/>
          </a:solidFill>
        </p:spPr>
        <p:txBody>
          <a:bodyPr>
            <a:noAutofit/>
          </a:bodyPr>
          <a:lstStyle/>
          <a:p>
            <a:pPr algn="ctr"/>
            <a:r>
              <a:rPr lang="en-US" sz="2800" b="1" dirty="0">
                <a:solidFill>
                  <a:schemeClr val="bg1">
                    <a:alpha val="70000"/>
                  </a:schemeClr>
                </a:solidFill>
                <a:latin typeface="Bierstadt" panose="020B0004020202020204" pitchFamily="34" charset="0"/>
              </a:rPr>
              <a:t>BHRIC Responsibilities</a:t>
            </a:r>
          </a:p>
        </p:txBody>
      </p:sp>
      <p:sp>
        <p:nvSpPr>
          <p:cNvPr id="4" name="Content Placeholder 3">
            <a:extLst>
              <a:ext uri="{FF2B5EF4-FFF2-40B4-BE49-F238E27FC236}">
                <a16:creationId xmlns:a16="http://schemas.microsoft.com/office/drawing/2014/main" id="{A044B46B-BA26-4ADC-8D59-023567C7B003}"/>
              </a:ext>
            </a:extLst>
          </p:cNvPr>
          <p:cNvSpPr>
            <a:spLocks noGrp="1"/>
          </p:cNvSpPr>
          <p:nvPr>
            <p:ph sz="half" idx="2"/>
          </p:nvPr>
        </p:nvSpPr>
        <p:spPr>
          <a:xfrm>
            <a:off x="972344" y="1404265"/>
            <a:ext cx="10425453" cy="4785398"/>
          </a:xfrm>
          <a:solidFill>
            <a:schemeClr val="accent4">
              <a:lumMod val="20000"/>
              <a:lumOff val="80000"/>
            </a:schemeClr>
          </a:solidFill>
        </p:spPr>
        <p:txBody>
          <a:bodyPr>
            <a:noAutofit/>
          </a:bodyPr>
          <a:lstStyle/>
          <a:p>
            <a:pPr>
              <a:buClr>
                <a:schemeClr val="tx1"/>
              </a:buClr>
            </a:pPr>
            <a:r>
              <a:rPr lang="en-US" sz="2400" dirty="0">
                <a:solidFill>
                  <a:schemeClr val="tx1">
                    <a:alpha val="70000"/>
                  </a:schemeClr>
                </a:solidFill>
                <a:latin typeface="Century Gothic" panose="020B0502020202020204" pitchFamily="34" charset="0"/>
              </a:rPr>
              <a:t>Review mental health services and facilities </a:t>
            </a:r>
            <a:r>
              <a:rPr lang="en-US" sz="2400" b="1" dirty="0">
                <a:solidFill>
                  <a:schemeClr val="tx1">
                    <a:alpha val="70000"/>
                  </a:schemeClr>
                </a:solidFill>
                <a:latin typeface="Century Gothic" panose="020B0502020202020204" pitchFamily="34" charset="0"/>
              </a:rPr>
              <a:t>available</a:t>
            </a:r>
            <a:r>
              <a:rPr lang="en-US" sz="2400" dirty="0">
                <a:solidFill>
                  <a:schemeClr val="tx1">
                    <a:alpha val="70000"/>
                  </a:schemeClr>
                </a:solidFill>
                <a:latin typeface="Century Gothic" panose="020B0502020202020204" pitchFamily="34" charset="0"/>
              </a:rPr>
              <a:t> in Georgia </a:t>
            </a:r>
          </a:p>
          <a:p>
            <a:pPr>
              <a:buClr>
                <a:schemeClr val="tx1"/>
              </a:buClr>
            </a:pPr>
            <a:r>
              <a:rPr lang="en-US" sz="2400" dirty="0">
                <a:solidFill>
                  <a:schemeClr val="tx1">
                    <a:alpha val="70000"/>
                  </a:schemeClr>
                </a:solidFill>
                <a:latin typeface="Century Gothic" panose="020B0502020202020204" pitchFamily="34" charset="0"/>
              </a:rPr>
              <a:t>Identify mental health issues of </a:t>
            </a:r>
            <a:r>
              <a:rPr lang="en-US" sz="2400" b="1" dirty="0">
                <a:solidFill>
                  <a:schemeClr val="tx1">
                    <a:alpha val="70000"/>
                  </a:schemeClr>
                </a:solidFill>
                <a:latin typeface="Century Gothic" panose="020B0502020202020204" pitchFamily="34" charset="0"/>
              </a:rPr>
              <a:t>children, adolescents</a:t>
            </a:r>
            <a:r>
              <a:rPr lang="en-US" sz="2400" dirty="0">
                <a:solidFill>
                  <a:schemeClr val="tx1">
                    <a:alpha val="70000"/>
                  </a:schemeClr>
                </a:solidFill>
                <a:latin typeface="Century Gothic" panose="020B0502020202020204" pitchFamily="34" charset="0"/>
              </a:rPr>
              <a:t>, and </a:t>
            </a:r>
            <a:r>
              <a:rPr lang="en-US" sz="2400" b="1" dirty="0">
                <a:solidFill>
                  <a:schemeClr val="tx1">
                    <a:alpha val="70000"/>
                  </a:schemeClr>
                </a:solidFill>
                <a:latin typeface="Century Gothic" panose="020B0502020202020204" pitchFamily="34" charset="0"/>
              </a:rPr>
              <a:t>adults</a:t>
            </a:r>
          </a:p>
          <a:p>
            <a:pPr>
              <a:buClr>
                <a:schemeClr val="tx1"/>
              </a:buClr>
            </a:pPr>
            <a:r>
              <a:rPr lang="en-US" sz="2400" dirty="0">
                <a:solidFill>
                  <a:schemeClr val="tx1">
                    <a:alpha val="70000"/>
                  </a:schemeClr>
                </a:solidFill>
                <a:latin typeface="Century Gothic" panose="020B0502020202020204" pitchFamily="34" charset="0"/>
              </a:rPr>
              <a:t>Review the </a:t>
            </a:r>
            <a:r>
              <a:rPr lang="en-US" sz="2400" b="1" dirty="0">
                <a:solidFill>
                  <a:schemeClr val="tx1">
                    <a:alpha val="70000"/>
                  </a:schemeClr>
                </a:solidFill>
                <a:latin typeface="Century Gothic" panose="020B0502020202020204" pitchFamily="34" charset="0"/>
              </a:rPr>
              <a:t>role of the education system </a:t>
            </a:r>
            <a:r>
              <a:rPr lang="en-US" sz="2400" dirty="0">
                <a:solidFill>
                  <a:schemeClr val="tx1">
                    <a:alpha val="70000"/>
                  </a:schemeClr>
                </a:solidFill>
                <a:latin typeface="Century Gothic" panose="020B0502020202020204" pitchFamily="34" charset="0"/>
              </a:rPr>
              <a:t>and mental health</a:t>
            </a:r>
          </a:p>
          <a:p>
            <a:pPr>
              <a:buClr>
                <a:schemeClr val="tx1"/>
              </a:buClr>
            </a:pPr>
            <a:r>
              <a:rPr lang="en-US" sz="2400" dirty="0">
                <a:solidFill>
                  <a:schemeClr val="tx1">
                    <a:alpha val="70000"/>
                  </a:schemeClr>
                </a:solidFill>
                <a:latin typeface="Century Gothic" panose="020B0502020202020204" pitchFamily="34" charset="0"/>
              </a:rPr>
              <a:t>Review </a:t>
            </a:r>
            <a:r>
              <a:rPr lang="en-US" sz="2400" b="1" dirty="0">
                <a:solidFill>
                  <a:schemeClr val="tx1">
                    <a:alpha val="70000"/>
                  </a:schemeClr>
                </a:solidFill>
                <a:latin typeface="Century Gothic" panose="020B0502020202020204" pitchFamily="34" charset="0"/>
              </a:rPr>
              <a:t>workforce shortages </a:t>
            </a:r>
            <a:r>
              <a:rPr lang="en-US" sz="2400" dirty="0">
                <a:solidFill>
                  <a:schemeClr val="tx1">
                    <a:alpha val="70000"/>
                  </a:schemeClr>
                </a:solidFill>
                <a:latin typeface="Century Gothic" panose="020B0502020202020204" pitchFamily="34" charset="0"/>
              </a:rPr>
              <a:t>that impact the delivery of care</a:t>
            </a:r>
          </a:p>
          <a:p>
            <a:pPr>
              <a:buClr>
                <a:schemeClr val="tx1"/>
              </a:buClr>
            </a:pPr>
            <a:r>
              <a:rPr lang="en-US" sz="2400" dirty="0">
                <a:solidFill>
                  <a:schemeClr val="tx1">
                    <a:alpha val="70000"/>
                  </a:schemeClr>
                </a:solidFill>
                <a:latin typeface="Century Gothic" panose="020B0502020202020204" pitchFamily="34" charset="0"/>
              </a:rPr>
              <a:t>Review the impact mental health issues on </a:t>
            </a:r>
            <a:r>
              <a:rPr lang="en-US" sz="2400" b="1" dirty="0">
                <a:solidFill>
                  <a:schemeClr val="tx1">
                    <a:alpha val="70000"/>
                  </a:schemeClr>
                </a:solidFill>
                <a:latin typeface="Century Gothic" panose="020B0502020202020204" pitchFamily="34" charset="0"/>
              </a:rPr>
              <a:t>courts and corrections</a:t>
            </a:r>
          </a:p>
          <a:p>
            <a:pPr>
              <a:buClr>
                <a:schemeClr val="tx1"/>
              </a:buClr>
            </a:pPr>
            <a:r>
              <a:rPr lang="en-US" sz="2400" dirty="0">
                <a:solidFill>
                  <a:schemeClr val="tx1">
                    <a:alpha val="70000"/>
                  </a:schemeClr>
                </a:solidFill>
                <a:latin typeface="Century Gothic" panose="020B0502020202020204" pitchFamily="34" charset="0"/>
              </a:rPr>
              <a:t>Review legal, systemic, and other </a:t>
            </a:r>
            <a:r>
              <a:rPr lang="en-US" sz="2400" b="1" dirty="0">
                <a:solidFill>
                  <a:schemeClr val="tx1">
                    <a:alpha val="70000"/>
                  </a:schemeClr>
                </a:solidFill>
                <a:latin typeface="Century Gothic" panose="020B0502020202020204" pitchFamily="34" charset="0"/>
              </a:rPr>
              <a:t>barriers to treatment </a:t>
            </a:r>
            <a:r>
              <a:rPr lang="en-US" sz="2400" dirty="0">
                <a:solidFill>
                  <a:schemeClr val="tx1">
                    <a:alpha val="70000"/>
                  </a:schemeClr>
                </a:solidFill>
                <a:latin typeface="Century Gothic" panose="020B0502020202020204" pitchFamily="34" charset="0"/>
              </a:rPr>
              <a:t>of mental illnesses, including all elements of </a:t>
            </a:r>
            <a:r>
              <a:rPr lang="en-US" sz="2400" b="1" dirty="0">
                <a:solidFill>
                  <a:schemeClr val="tx1">
                    <a:alpha val="70000"/>
                  </a:schemeClr>
                </a:solidFill>
                <a:latin typeface="Century Gothic" panose="020B0502020202020204" pitchFamily="34" charset="0"/>
              </a:rPr>
              <a:t>access</a:t>
            </a:r>
          </a:p>
          <a:p>
            <a:pPr>
              <a:buClr>
                <a:schemeClr val="tx1"/>
              </a:buClr>
            </a:pPr>
            <a:r>
              <a:rPr lang="en-US" sz="2400" b="1" dirty="0">
                <a:solidFill>
                  <a:schemeClr val="tx1">
                    <a:alpha val="70000"/>
                  </a:schemeClr>
                </a:solidFill>
                <a:latin typeface="Century Gothic" panose="020B0502020202020204" pitchFamily="34" charset="0"/>
              </a:rPr>
              <a:t>Review the role of payers in access and workforce issues</a:t>
            </a:r>
          </a:p>
          <a:p>
            <a:pPr>
              <a:buClr>
                <a:schemeClr val="tx1"/>
              </a:buClr>
            </a:pPr>
            <a:r>
              <a:rPr lang="en-US" sz="2400" dirty="0">
                <a:solidFill>
                  <a:schemeClr val="tx1">
                    <a:alpha val="70000"/>
                  </a:schemeClr>
                </a:solidFill>
                <a:latin typeface="Century Gothic" panose="020B0502020202020204" pitchFamily="34" charset="0"/>
              </a:rPr>
              <a:t>Review </a:t>
            </a:r>
            <a:r>
              <a:rPr lang="en-US" sz="2400" b="1" dirty="0">
                <a:solidFill>
                  <a:schemeClr val="tx1">
                    <a:alpha val="70000"/>
                  </a:schemeClr>
                </a:solidFill>
                <a:latin typeface="Century Gothic" panose="020B0502020202020204" pitchFamily="34" charset="0"/>
              </a:rPr>
              <a:t>aftercare </a:t>
            </a:r>
            <a:r>
              <a:rPr lang="en-US" sz="2400" dirty="0">
                <a:solidFill>
                  <a:schemeClr val="tx1">
                    <a:alpha val="70000"/>
                  </a:schemeClr>
                </a:solidFill>
                <a:latin typeface="Century Gothic" panose="020B0502020202020204" pitchFamily="34" charset="0"/>
              </a:rPr>
              <a:t>for juveniles and adults leaving the justice system</a:t>
            </a:r>
          </a:p>
          <a:p>
            <a:pPr>
              <a:buClr>
                <a:schemeClr val="tx1"/>
              </a:buClr>
            </a:pPr>
            <a:r>
              <a:rPr lang="en-US" sz="2400" dirty="0">
                <a:solidFill>
                  <a:schemeClr val="tx1">
                    <a:alpha val="70000"/>
                  </a:schemeClr>
                </a:solidFill>
                <a:latin typeface="Century Gothic" panose="020B0502020202020204" pitchFamily="34" charset="0"/>
              </a:rPr>
              <a:t>Review the impact of mental health on the state's </a:t>
            </a:r>
            <a:r>
              <a:rPr lang="en-US" sz="2400" b="1" dirty="0">
                <a:solidFill>
                  <a:schemeClr val="tx1">
                    <a:alpha val="70000"/>
                  </a:schemeClr>
                </a:solidFill>
                <a:latin typeface="Century Gothic" panose="020B0502020202020204" pitchFamily="34" charset="0"/>
              </a:rPr>
              <a:t>homeless population</a:t>
            </a:r>
          </a:p>
        </p:txBody>
      </p:sp>
    </p:spTree>
    <p:extLst>
      <p:ext uri="{BB962C8B-B14F-4D97-AF65-F5344CB8AC3E}">
        <p14:creationId xmlns:p14="http://schemas.microsoft.com/office/powerpoint/2010/main" val="20511120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C86ED0-1F82-714E-1367-291EAFE9D919}"/>
              </a:ext>
            </a:extLst>
          </p:cNvPr>
          <p:cNvPicPr>
            <a:picLocks noChangeAspect="1"/>
          </p:cNvPicPr>
          <p:nvPr/>
        </p:nvPicPr>
        <p:blipFill>
          <a:blip r:embed="rId3"/>
          <a:stretch>
            <a:fillRect/>
          </a:stretch>
        </p:blipFill>
        <p:spPr>
          <a:xfrm>
            <a:off x="310394" y="325867"/>
            <a:ext cx="11571211" cy="6206266"/>
          </a:xfrm>
          <a:prstGeom prst="rect">
            <a:avLst/>
          </a:prstGeom>
        </p:spPr>
      </p:pic>
      <p:sp>
        <p:nvSpPr>
          <p:cNvPr id="3" name="Text Placeholder 2">
            <a:extLst>
              <a:ext uri="{FF2B5EF4-FFF2-40B4-BE49-F238E27FC236}">
                <a16:creationId xmlns:a16="http://schemas.microsoft.com/office/drawing/2014/main" id="{266E6276-9BBD-45C5-9D45-FE955A21BCF5}"/>
              </a:ext>
            </a:extLst>
          </p:cNvPr>
          <p:cNvSpPr>
            <a:spLocks noGrp="1"/>
          </p:cNvSpPr>
          <p:nvPr>
            <p:ph type="body" idx="1"/>
          </p:nvPr>
        </p:nvSpPr>
        <p:spPr>
          <a:xfrm>
            <a:off x="972344" y="668338"/>
            <a:ext cx="10247312" cy="603250"/>
          </a:xfrm>
          <a:solidFill>
            <a:schemeClr val="tx1"/>
          </a:solidFill>
        </p:spPr>
        <p:txBody>
          <a:bodyPr>
            <a:noAutofit/>
          </a:bodyPr>
          <a:lstStyle/>
          <a:p>
            <a:pPr algn="ctr"/>
            <a:r>
              <a:rPr lang="en-US" sz="2800" b="1" dirty="0">
                <a:solidFill>
                  <a:schemeClr val="bg1">
                    <a:alpha val="70000"/>
                  </a:schemeClr>
                </a:solidFill>
                <a:latin typeface="Bierstadt" panose="020B0004020202020204" pitchFamily="34" charset="0"/>
              </a:rPr>
              <a:t>BHRIC Responsibilities</a:t>
            </a:r>
          </a:p>
        </p:txBody>
      </p:sp>
      <p:sp>
        <p:nvSpPr>
          <p:cNvPr id="4" name="Content Placeholder 3">
            <a:extLst>
              <a:ext uri="{FF2B5EF4-FFF2-40B4-BE49-F238E27FC236}">
                <a16:creationId xmlns:a16="http://schemas.microsoft.com/office/drawing/2014/main" id="{A044B46B-BA26-4ADC-8D59-023567C7B003}"/>
              </a:ext>
            </a:extLst>
          </p:cNvPr>
          <p:cNvSpPr>
            <a:spLocks noGrp="1"/>
          </p:cNvSpPr>
          <p:nvPr>
            <p:ph sz="half" idx="2"/>
          </p:nvPr>
        </p:nvSpPr>
        <p:spPr>
          <a:xfrm>
            <a:off x="972344" y="1523257"/>
            <a:ext cx="10247312" cy="3282305"/>
          </a:xfrm>
          <a:solidFill>
            <a:schemeClr val="accent4">
              <a:lumMod val="20000"/>
              <a:lumOff val="80000"/>
            </a:schemeClr>
          </a:solidFill>
        </p:spPr>
        <p:txBody>
          <a:bodyPr>
            <a:noAutofit/>
          </a:bodyPr>
          <a:lstStyle/>
          <a:p>
            <a:pPr>
              <a:buClr>
                <a:schemeClr val="tx1"/>
              </a:buClr>
            </a:pPr>
            <a:r>
              <a:rPr lang="en-US" sz="2400" dirty="0">
                <a:solidFill>
                  <a:schemeClr val="tx1">
                    <a:alpha val="70000"/>
                  </a:schemeClr>
                </a:solidFill>
                <a:latin typeface="Century Gothic" panose="020B0502020202020204" pitchFamily="34" charset="0"/>
              </a:rPr>
              <a:t>Review the impact on how </a:t>
            </a:r>
            <a:r>
              <a:rPr lang="en-US" sz="2400" b="1" dirty="0">
                <a:solidFill>
                  <a:schemeClr val="tx1">
                    <a:alpha val="70000"/>
                  </a:schemeClr>
                </a:solidFill>
                <a:latin typeface="Century Gothic" panose="020B0502020202020204" pitchFamily="34" charset="0"/>
              </a:rPr>
              <a:t>untreated mental illness </a:t>
            </a:r>
            <a:r>
              <a:rPr lang="en-US" sz="2400" dirty="0">
                <a:solidFill>
                  <a:schemeClr val="tx1">
                    <a:alpha val="70000"/>
                  </a:schemeClr>
                </a:solidFill>
                <a:latin typeface="Century Gothic" panose="020B0502020202020204" pitchFamily="34" charset="0"/>
              </a:rPr>
              <a:t>can impact children into adulthood</a:t>
            </a:r>
            <a:endParaRPr lang="en-US" sz="2400" b="1" dirty="0">
              <a:solidFill>
                <a:schemeClr val="tx1">
                  <a:alpha val="70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id="{4BC9C68B-3EC3-D624-C079-820681741C3D}"/>
              </a:ext>
            </a:extLst>
          </p:cNvPr>
          <p:cNvSpPr txBox="1"/>
          <p:nvPr/>
        </p:nvSpPr>
        <p:spPr>
          <a:xfrm>
            <a:off x="972343" y="2363934"/>
            <a:ext cx="10247312" cy="3416320"/>
          </a:xfrm>
          <a:prstGeom prst="rect">
            <a:avLst/>
          </a:prstGeom>
          <a:solidFill>
            <a:schemeClr val="tx1"/>
          </a:solidFill>
          <a:ln w="38100">
            <a:solidFill>
              <a:schemeClr val="tx1"/>
            </a:solidFill>
          </a:ln>
        </p:spPr>
        <p:txBody>
          <a:bodyPr wrap="square" rtlCol="0">
            <a:spAutoFit/>
          </a:bodyPr>
          <a:lstStyle/>
          <a:p>
            <a:pPr marL="285750" indent="-285750">
              <a:buClr>
                <a:srgbClr val="FFFF00"/>
              </a:buClr>
              <a:buFont typeface="Wingdings" panose="05000000000000000000" pitchFamily="2" charset="2"/>
              <a:buChar char="v"/>
            </a:pPr>
            <a:r>
              <a:rPr lang="en-US" sz="2400" dirty="0">
                <a:solidFill>
                  <a:schemeClr val="bg1"/>
                </a:solidFill>
                <a:latin typeface="Century Gothic" panose="020B0502020202020204" pitchFamily="34" charset="0"/>
              </a:rPr>
              <a:t>Children and adolescents with a mental health condition that is </a:t>
            </a:r>
            <a:r>
              <a:rPr lang="en-US" sz="2400" b="1" i="1" u="sng" dirty="0">
                <a:solidFill>
                  <a:srgbClr val="FF0000"/>
                </a:solidFill>
                <a:effectLst>
                  <a:outerShdw blurRad="38100" dist="38100" dir="2700000" algn="tl">
                    <a:srgbClr val="000000">
                      <a:alpha val="43137"/>
                    </a:srgbClr>
                  </a:outerShdw>
                </a:effectLst>
                <a:latin typeface="Century Gothic" panose="020B0502020202020204" pitchFamily="34" charset="0"/>
              </a:rPr>
              <a:t>untreated</a:t>
            </a:r>
            <a:r>
              <a:rPr lang="en-US" sz="2400" dirty="0">
                <a:solidFill>
                  <a:schemeClr val="bg1"/>
                </a:solidFill>
                <a:latin typeface="Century Gothic" panose="020B0502020202020204" pitchFamily="34" charset="0"/>
              </a:rPr>
              <a:t> have </a:t>
            </a:r>
            <a:r>
              <a:rPr lang="en-US" sz="2400" b="1" i="1" dirty="0">
                <a:solidFill>
                  <a:srgbClr val="FFFF00"/>
                </a:solidFill>
                <a:latin typeface="Century Gothic" panose="020B0502020202020204" pitchFamily="34" charset="0"/>
              </a:rPr>
              <a:t>six times higher </a:t>
            </a:r>
            <a:r>
              <a:rPr lang="en-US" sz="2400" dirty="0">
                <a:solidFill>
                  <a:schemeClr val="bg1"/>
                </a:solidFill>
                <a:latin typeface="Century Gothic" panose="020B0502020202020204" pitchFamily="34" charset="0"/>
              </a:rPr>
              <a:t>odds of health, education, legal, financial, and social problems in adulthood (Copeland, et al)</a:t>
            </a:r>
          </a:p>
          <a:p>
            <a:pPr marL="285750" indent="-285750">
              <a:buClr>
                <a:srgbClr val="FFFF00"/>
              </a:buClr>
              <a:buFont typeface="Wingdings" panose="05000000000000000000" pitchFamily="2" charset="2"/>
              <a:buChar char="v"/>
            </a:pPr>
            <a:r>
              <a:rPr lang="en-US" sz="2400" dirty="0">
                <a:solidFill>
                  <a:schemeClr val="bg1"/>
                </a:solidFill>
                <a:latin typeface="Century Gothic" panose="020B0502020202020204" pitchFamily="34" charset="0"/>
              </a:rPr>
              <a:t>Mental illness </a:t>
            </a:r>
            <a:r>
              <a:rPr lang="en-US" sz="2400" b="1" i="1" dirty="0">
                <a:solidFill>
                  <a:srgbClr val="FFFF00"/>
                </a:solidFill>
                <a:latin typeface="Century Gothic" panose="020B0502020202020204" pitchFamily="34" charset="0"/>
              </a:rPr>
              <a:t>will not go away on its own </a:t>
            </a:r>
            <a:r>
              <a:rPr lang="en-US" sz="2400" dirty="0">
                <a:solidFill>
                  <a:schemeClr val="bg1"/>
                </a:solidFill>
                <a:latin typeface="Century Gothic" panose="020B0502020202020204" pitchFamily="34" charset="0"/>
              </a:rPr>
              <a:t>and the longer it persists, the harder it is to treat and the more serious the outcomes into adulthood (Young)</a:t>
            </a:r>
          </a:p>
          <a:p>
            <a:pPr marL="285750" indent="-285750">
              <a:buClr>
                <a:srgbClr val="FFFF00"/>
              </a:buClr>
              <a:buFont typeface="Wingdings" panose="05000000000000000000" pitchFamily="2" charset="2"/>
              <a:buChar char="v"/>
            </a:pPr>
            <a:r>
              <a:rPr lang="en-US" sz="2400" b="1" i="1" dirty="0">
                <a:solidFill>
                  <a:srgbClr val="FFFF00"/>
                </a:solidFill>
                <a:latin typeface="Century Gothic" panose="020B0502020202020204" pitchFamily="34" charset="0"/>
              </a:rPr>
              <a:t>Early mental health treatment </a:t>
            </a:r>
            <a:r>
              <a:rPr lang="en-US" sz="2400" dirty="0">
                <a:solidFill>
                  <a:schemeClr val="bg1"/>
                </a:solidFill>
                <a:latin typeface="Century Gothic" panose="020B0502020202020204" pitchFamily="34" charset="0"/>
              </a:rPr>
              <a:t>may be the difference for some children between a lifelong mental health disability and a healthy </a:t>
            </a:r>
            <a:r>
              <a:rPr lang="en-US" sz="2400" b="1" i="1" dirty="0">
                <a:solidFill>
                  <a:srgbClr val="FFFF00"/>
                </a:solidFill>
                <a:latin typeface="Century Gothic" panose="020B0502020202020204" pitchFamily="34" charset="0"/>
              </a:rPr>
              <a:t>quality of life</a:t>
            </a:r>
            <a:r>
              <a:rPr lang="en-US" sz="2400" dirty="0">
                <a:solidFill>
                  <a:schemeClr val="bg1"/>
                </a:solidFill>
                <a:latin typeface="Century Gothic" panose="020B0502020202020204" pitchFamily="34" charset="0"/>
              </a:rPr>
              <a:t> (</a:t>
            </a:r>
            <a:r>
              <a:rPr lang="en-US" sz="2400" dirty="0" err="1">
                <a:solidFill>
                  <a:schemeClr val="bg1"/>
                </a:solidFill>
                <a:latin typeface="Century Gothic" panose="020B0502020202020204" pitchFamily="34" charset="0"/>
              </a:rPr>
              <a:t>Kopel</a:t>
            </a:r>
            <a:r>
              <a:rPr lang="en-US" sz="2400" dirty="0">
                <a:solidFill>
                  <a:schemeClr val="bg1"/>
                </a:solidFill>
                <a:latin typeface="Century Gothic" panose="020B0502020202020204" pitchFamily="34" charset="0"/>
              </a:rPr>
              <a:t> and Cramer)</a:t>
            </a:r>
          </a:p>
        </p:txBody>
      </p:sp>
    </p:spTree>
    <p:extLst>
      <p:ext uri="{BB962C8B-B14F-4D97-AF65-F5344CB8AC3E}">
        <p14:creationId xmlns:p14="http://schemas.microsoft.com/office/powerpoint/2010/main" val="5935694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7C8BD3-29FA-F1B3-44BE-A31A0CC86001}"/>
              </a:ext>
            </a:extLst>
          </p:cNvPr>
          <p:cNvPicPr>
            <a:picLocks noChangeAspect="1"/>
          </p:cNvPicPr>
          <p:nvPr/>
        </p:nvPicPr>
        <p:blipFill>
          <a:blip r:embed="rId3"/>
          <a:stretch>
            <a:fillRect/>
          </a:stretch>
        </p:blipFill>
        <p:spPr>
          <a:xfrm>
            <a:off x="310394" y="325867"/>
            <a:ext cx="11571211" cy="6206266"/>
          </a:xfrm>
          <a:prstGeom prst="rect">
            <a:avLst/>
          </a:prstGeom>
        </p:spPr>
      </p:pic>
      <p:sp>
        <p:nvSpPr>
          <p:cNvPr id="3" name="Text Placeholder 2">
            <a:extLst>
              <a:ext uri="{FF2B5EF4-FFF2-40B4-BE49-F238E27FC236}">
                <a16:creationId xmlns:a16="http://schemas.microsoft.com/office/drawing/2014/main" id="{266E6276-9BBD-45C5-9D45-FE955A21BCF5}"/>
              </a:ext>
            </a:extLst>
          </p:cNvPr>
          <p:cNvSpPr>
            <a:spLocks noGrp="1"/>
          </p:cNvSpPr>
          <p:nvPr>
            <p:ph type="body" idx="1"/>
          </p:nvPr>
        </p:nvSpPr>
        <p:spPr>
          <a:xfrm>
            <a:off x="972344" y="668338"/>
            <a:ext cx="10247312" cy="603250"/>
          </a:xfrm>
          <a:solidFill>
            <a:schemeClr val="tx1"/>
          </a:solidFill>
        </p:spPr>
        <p:txBody>
          <a:bodyPr>
            <a:noAutofit/>
          </a:bodyPr>
          <a:lstStyle/>
          <a:p>
            <a:pPr algn="ctr"/>
            <a:r>
              <a:rPr lang="en-US" sz="2800" b="1" dirty="0">
                <a:solidFill>
                  <a:schemeClr val="bg1">
                    <a:alpha val="70000"/>
                  </a:schemeClr>
                </a:solidFill>
                <a:latin typeface="Bierstadt" panose="020B0004020202020204" pitchFamily="34" charset="0"/>
              </a:rPr>
              <a:t>BHRIC Subcommittees</a:t>
            </a:r>
          </a:p>
        </p:txBody>
      </p:sp>
      <p:sp>
        <p:nvSpPr>
          <p:cNvPr id="4" name="Content Placeholder 3">
            <a:extLst>
              <a:ext uri="{FF2B5EF4-FFF2-40B4-BE49-F238E27FC236}">
                <a16:creationId xmlns:a16="http://schemas.microsoft.com/office/drawing/2014/main" id="{A044B46B-BA26-4ADC-8D59-023567C7B003}"/>
              </a:ext>
            </a:extLst>
          </p:cNvPr>
          <p:cNvSpPr>
            <a:spLocks noGrp="1"/>
          </p:cNvSpPr>
          <p:nvPr>
            <p:ph sz="half" idx="2"/>
          </p:nvPr>
        </p:nvSpPr>
        <p:spPr>
          <a:xfrm>
            <a:off x="972344" y="1271588"/>
            <a:ext cx="8449863" cy="4997097"/>
          </a:xfrm>
          <a:solidFill>
            <a:schemeClr val="bg1"/>
          </a:solidFill>
        </p:spPr>
        <p:txBody>
          <a:bodyPr>
            <a:normAutofit/>
          </a:bodyPr>
          <a:lstStyle/>
          <a:p>
            <a:pPr marL="228600" indent="0">
              <a:buNone/>
            </a:pPr>
            <a:endParaRPr lang="en-US" sz="1100" dirty="0">
              <a:solidFill>
                <a:schemeClr val="tx1">
                  <a:alpha val="70000"/>
                </a:schemeClr>
              </a:solidFill>
              <a:latin typeface="Century Gothic" panose="020B0502020202020204" pitchFamily="34" charset="0"/>
            </a:endParaRPr>
          </a:p>
          <a:p>
            <a:pPr>
              <a:buClr>
                <a:schemeClr val="tx1"/>
              </a:buClr>
              <a:buFont typeface="Arial" panose="020B0604020202020204" pitchFamily="34" charset="0"/>
              <a:buChar char="•"/>
            </a:pPr>
            <a:r>
              <a:rPr lang="en-US" sz="2400" b="1" dirty="0">
                <a:solidFill>
                  <a:schemeClr val="tx1">
                    <a:alpha val="70000"/>
                  </a:schemeClr>
                </a:solidFill>
                <a:latin typeface="Century Gothic" panose="020B0502020202020204" pitchFamily="34" charset="0"/>
              </a:rPr>
              <a:t>Hospital and Short-Term Care Facilities</a:t>
            </a:r>
          </a:p>
          <a:p>
            <a:pPr marL="0" indent="0">
              <a:buClr>
                <a:schemeClr val="tx1"/>
              </a:buClr>
              <a:buNone/>
            </a:pPr>
            <a:r>
              <a:rPr lang="en-US" sz="2400" dirty="0">
                <a:solidFill>
                  <a:schemeClr val="tx1">
                    <a:alpha val="70000"/>
                  </a:schemeClr>
                </a:solidFill>
                <a:latin typeface="Century Gothic" panose="020B0502020202020204" pitchFamily="34" charset="0"/>
              </a:rPr>
              <a:t>Chair: Dr. Brenda Fitzgerald</a:t>
            </a:r>
          </a:p>
          <a:p>
            <a:pPr>
              <a:buClr>
                <a:schemeClr val="tx1"/>
              </a:buClr>
              <a:buFont typeface="Arial" panose="020B0604020202020204" pitchFamily="34" charset="0"/>
              <a:buChar char="•"/>
            </a:pPr>
            <a:r>
              <a:rPr lang="en-US" sz="2400" b="1" dirty="0">
                <a:solidFill>
                  <a:schemeClr val="tx1">
                    <a:alpha val="70000"/>
                  </a:schemeClr>
                </a:solidFill>
                <a:latin typeface="Century Gothic" panose="020B0502020202020204" pitchFamily="34" charset="0"/>
              </a:rPr>
              <a:t>Workforce and System Development</a:t>
            </a:r>
            <a:r>
              <a:rPr lang="en-US" sz="2400" dirty="0">
                <a:solidFill>
                  <a:schemeClr val="tx1">
                    <a:alpha val="70000"/>
                  </a:schemeClr>
                </a:solidFill>
                <a:latin typeface="Century Gothic" panose="020B0502020202020204" pitchFamily="34" charset="0"/>
              </a:rPr>
              <a:t>	</a:t>
            </a:r>
          </a:p>
          <a:p>
            <a:pPr marL="0" indent="0">
              <a:buClr>
                <a:schemeClr val="tx1"/>
              </a:buClr>
              <a:buNone/>
            </a:pPr>
            <a:r>
              <a:rPr lang="en-US" sz="2400" dirty="0">
                <a:solidFill>
                  <a:schemeClr val="tx1">
                    <a:alpha val="70000"/>
                  </a:schemeClr>
                </a:solidFill>
                <a:latin typeface="Century Gothic" panose="020B0502020202020204" pitchFamily="34" charset="0"/>
              </a:rPr>
              <a:t>Chair: Rep. Mary Margaret Oliver</a:t>
            </a:r>
            <a:endParaRPr lang="en-US" sz="2000" dirty="0">
              <a:solidFill>
                <a:schemeClr val="tx1">
                  <a:alpha val="70000"/>
                </a:schemeClr>
              </a:solidFill>
              <a:latin typeface="Century Gothic" panose="020B0502020202020204" pitchFamily="34" charset="0"/>
            </a:endParaRPr>
          </a:p>
          <a:p>
            <a:pPr>
              <a:buClr>
                <a:schemeClr val="tx1"/>
              </a:buClr>
              <a:buFont typeface="Arial" panose="020B0604020202020204" pitchFamily="34" charset="0"/>
              <a:buChar char="•"/>
            </a:pPr>
            <a:r>
              <a:rPr lang="en-US" sz="2400" b="1" dirty="0">
                <a:solidFill>
                  <a:schemeClr val="tx1">
                    <a:alpha val="70000"/>
                  </a:schemeClr>
                </a:solidFill>
                <a:latin typeface="Century Gothic" panose="020B0502020202020204" pitchFamily="34" charset="0"/>
              </a:rPr>
              <a:t>Involuntary Commitment</a:t>
            </a:r>
          </a:p>
          <a:p>
            <a:pPr marL="0" indent="0">
              <a:buClr>
                <a:schemeClr val="tx1"/>
              </a:buClr>
              <a:buNone/>
            </a:pPr>
            <a:r>
              <a:rPr lang="en-US" sz="2400" dirty="0">
                <a:solidFill>
                  <a:schemeClr val="tx1">
                    <a:alpha val="70000"/>
                  </a:schemeClr>
                </a:solidFill>
                <a:latin typeface="Century Gothic" panose="020B0502020202020204" pitchFamily="34" charset="0"/>
              </a:rPr>
              <a:t>Chair: Superior Court Judge Brian Amero</a:t>
            </a:r>
          </a:p>
          <a:p>
            <a:pPr>
              <a:buClr>
                <a:schemeClr val="tx1"/>
              </a:buClr>
              <a:buFont typeface="Arial" panose="020B0604020202020204" pitchFamily="34" charset="0"/>
              <a:buChar char="•"/>
            </a:pPr>
            <a:r>
              <a:rPr lang="en-US" sz="2400" b="1" dirty="0">
                <a:solidFill>
                  <a:schemeClr val="tx1">
                    <a:alpha val="70000"/>
                  </a:schemeClr>
                </a:solidFill>
                <a:latin typeface="Century Gothic" panose="020B0502020202020204" pitchFamily="34" charset="0"/>
              </a:rPr>
              <a:t>Mental Health Courts and Corrections</a:t>
            </a:r>
          </a:p>
          <a:p>
            <a:pPr marL="0" indent="0">
              <a:buClr>
                <a:schemeClr val="tx1"/>
              </a:buClr>
              <a:buNone/>
            </a:pPr>
            <a:r>
              <a:rPr lang="en-US" sz="2400" dirty="0">
                <a:solidFill>
                  <a:schemeClr val="tx1">
                    <a:alpha val="70000"/>
                  </a:schemeClr>
                </a:solidFill>
                <a:latin typeface="Century Gothic" panose="020B0502020202020204" pitchFamily="34" charset="0"/>
              </a:rPr>
              <a:t>Chair: Ga Supreme Court Chief Justice Michael Boggs</a:t>
            </a:r>
          </a:p>
          <a:p>
            <a:pPr>
              <a:buClr>
                <a:schemeClr val="tx1"/>
              </a:buClr>
              <a:buFont typeface="Arial" panose="020B0604020202020204" pitchFamily="34" charset="0"/>
              <a:buChar char="•"/>
            </a:pPr>
            <a:r>
              <a:rPr lang="en-US" sz="2400" b="1" dirty="0">
                <a:solidFill>
                  <a:schemeClr val="tx1">
                    <a:alpha val="70000"/>
                  </a:schemeClr>
                </a:solidFill>
                <a:latin typeface="Century Gothic" panose="020B0502020202020204" pitchFamily="34" charset="0"/>
              </a:rPr>
              <a:t>Children and Adolescent Mental Health</a:t>
            </a:r>
          </a:p>
          <a:p>
            <a:pPr marL="0" indent="0">
              <a:buClr>
                <a:schemeClr val="tx1"/>
              </a:buClr>
              <a:buNone/>
            </a:pPr>
            <a:r>
              <a:rPr lang="en-US" sz="2400" dirty="0">
                <a:solidFill>
                  <a:schemeClr val="tx1">
                    <a:alpha val="70000"/>
                  </a:schemeClr>
                </a:solidFill>
                <a:latin typeface="Century Gothic" panose="020B0502020202020204" pitchFamily="34" charset="0"/>
              </a:rPr>
              <a:t>Chair: Dr. Eric </a:t>
            </a:r>
            <a:r>
              <a:rPr lang="en-US" sz="2400" dirty="0" err="1">
                <a:solidFill>
                  <a:schemeClr val="tx1">
                    <a:alpha val="70000"/>
                  </a:schemeClr>
                </a:solidFill>
                <a:latin typeface="Century Gothic" panose="020B0502020202020204" pitchFamily="34" charset="0"/>
              </a:rPr>
              <a:t>Lewkowiez</a:t>
            </a:r>
            <a:r>
              <a:rPr lang="en-US" sz="2400" dirty="0">
                <a:solidFill>
                  <a:schemeClr val="tx1">
                    <a:alpha val="70000"/>
                  </a:schemeClr>
                </a:solidFill>
                <a:latin typeface="Century Gothic" panose="020B0502020202020204" pitchFamily="34" charset="0"/>
              </a:rPr>
              <a:t> </a:t>
            </a:r>
          </a:p>
        </p:txBody>
      </p:sp>
      <p:sp>
        <p:nvSpPr>
          <p:cNvPr id="8" name="TextBox 7">
            <a:extLst>
              <a:ext uri="{FF2B5EF4-FFF2-40B4-BE49-F238E27FC236}">
                <a16:creationId xmlns:a16="http://schemas.microsoft.com/office/drawing/2014/main" id="{DCCE497C-1EC2-9E61-265A-1D2029062422}"/>
              </a:ext>
            </a:extLst>
          </p:cNvPr>
          <p:cNvSpPr txBox="1"/>
          <p:nvPr/>
        </p:nvSpPr>
        <p:spPr>
          <a:xfrm>
            <a:off x="7724521" y="1374920"/>
            <a:ext cx="3495135" cy="3170099"/>
          </a:xfrm>
          <a:prstGeom prst="rect">
            <a:avLst/>
          </a:prstGeom>
          <a:solidFill>
            <a:schemeClr val="accent4">
              <a:lumMod val="20000"/>
              <a:lumOff val="80000"/>
            </a:schemeClr>
          </a:solidFill>
        </p:spPr>
        <p:txBody>
          <a:bodyPr wrap="square">
            <a:spAutoFit/>
          </a:bodyPr>
          <a:lstStyle/>
          <a:p>
            <a:pPr algn="ctr"/>
            <a:r>
              <a:rPr lang="en-US" sz="2000" dirty="0">
                <a:latin typeface="Century Gothic" panose="020B0502020202020204" pitchFamily="34" charset="0"/>
              </a:rPr>
              <a:t>For three years, mental health advocates, mental health providers, parents, families, individuals, mental health experts, educators, researchers, legislators, non-profits, and others testified at BHRIC Subcommittee hearings =</a:t>
            </a:r>
          </a:p>
          <a:p>
            <a:pPr algn="ctr"/>
            <a:r>
              <a:rPr lang="en-US" sz="2000" b="1" dirty="0">
                <a:latin typeface="Century Gothic" panose="020B0502020202020204" pitchFamily="34" charset="0"/>
              </a:rPr>
              <a:t>Recommendations</a:t>
            </a:r>
          </a:p>
        </p:txBody>
      </p:sp>
    </p:spTree>
    <p:extLst>
      <p:ext uri="{BB962C8B-B14F-4D97-AF65-F5344CB8AC3E}">
        <p14:creationId xmlns:p14="http://schemas.microsoft.com/office/powerpoint/2010/main" val="2825589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7C8BD3-29FA-F1B3-44BE-A31A0CC86001}"/>
              </a:ext>
            </a:extLst>
          </p:cNvPr>
          <p:cNvPicPr>
            <a:picLocks noChangeAspect="1"/>
          </p:cNvPicPr>
          <p:nvPr/>
        </p:nvPicPr>
        <p:blipFill>
          <a:blip r:embed="rId3"/>
          <a:stretch>
            <a:fillRect/>
          </a:stretch>
        </p:blipFill>
        <p:spPr>
          <a:xfrm>
            <a:off x="310392" y="325867"/>
            <a:ext cx="11571211" cy="6206266"/>
          </a:xfrm>
          <a:prstGeom prst="rect">
            <a:avLst/>
          </a:prstGeom>
        </p:spPr>
      </p:pic>
      <p:sp>
        <p:nvSpPr>
          <p:cNvPr id="3" name="Text Placeholder 2">
            <a:extLst>
              <a:ext uri="{FF2B5EF4-FFF2-40B4-BE49-F238E27FC236}">
                <a16:creationId xmlns:a16="http://schemas.microsoft.com/office/drawing/2014/main" id="{266E6276-9BBD-45C5-9D45-FE955A21BCF5}"/>
              </a:ext>
            </a:extLst>
          </p:cNvPr>
          <p:cNvSpPr>
            <a:spLocks noGrp="1"/>
          </p:cNvSpPr>
          <p:nvPr>
            <p:ph type="body" idx="1"/>
          </p:nvPr>
        </p:nvSpPr>
        <p:spPr>
          <a:xfrm>
            <a:off x="972344" y="668338"/>
            <a:ext cx="10247312" cy="603250"/>
          </a:xfrm>
          <a:solidFill>
            <a:schemeClr val="tx1"/>
          </a:solidFill>
        </p:spPr>
        <p:txBody>
          <a:bodyPr>
            <a:noAutofit/>
          </a:bodyPr>
          <a:lstStyle/>
          <a:p>
            <a:pPr algn="ctr"/>
            <a:r>
              <a:rPr lang="en-US" sz="2800" b="1" dirty="0">
                <a:solidFill>
                  <a:schemeClr val="bg1">
                    <a:alpha val="70000"/>
                  </a:schemeClr>
                </a:solidFill>
                <a:latin typeface="Bierstadt" panose="020B0004020202020204" pitchFamily="34" charset="0"/>
              </a:rPr>
              <a:t>BHRIC Next Steps</a:t>
            </a:r>
          </a:p>
        </p:txBody>
      </p:sp>
      <p:sp>
        <p:nvSpPr>
          <p:cNvPr id="8" name="TextBox 7">
            <a:extLst>
              <a:ext uri="{FF2B5EF4-FFF2-40B4-BE49-F238E27FC236}">
                <a16:creationId xmlns:a16="http://schemas.microsoft.com/office/drawing/2014/main" id="{1A827363-F4A4-8219-A22D-2E5C45EDDC24}"/>
              </a:ext>
            </a:extLst>
          </p:cNvPr>
          <p:cNvSpPr txBox="1"/>
          <p:nvPr/>
        </p:nvSpPr>
        <p:spPr>
          <a:xfrm>
            <a:off x="2545300" y="3323143"/>
            <a:ext cx="7101392" cy="584775"/>
          </a:xfrm>
          <a:prstGeom prst="rect">
            <a:avLst/>
          </a:prstGeom>
          <a:solidFill>
            <a:schemeClr val="accent4">
              <a:lumMod val="20000"/>
              <a:lumOff val="80000"/>
            </a:schemeClr>
          </a:solidFill>
          <a:ln w="762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3200" dirty="0">
                <a:effectLst>
                  <a:outerShdw blurRad="38100" dist="38100" dir="2700000" algn="tl">
                    <a:srgbClr val="000000">
                      <a:alpha val="43137"/>
                    </a:srgbClr>
                  </a:outerShdw>
                </a:effectLst>
              </a:rPr>
              <a:t>Collate and Formalize Recommendations</a:t>
            </a:r>
          </a:p>
        </p:txBody>
      </p:sp>
      <p:pic>
        <p:nvPicPr>
          <p:cNvPr id="2" name="Picture 1">
            <a:extLst>
              <a:ext uri="{FF2B5EF4-FFF2-40B4-BE49-F238E27FC236}">
                <a16:creationId xmlns:a16="http://schemas.microsoft.com/office/drawing/2014/main" id="{15AA0343-FEC8-0D28-E9C6-5529FB623B77}"/>
              </a:ext>
            </a:extLst>
          </p:cNvPr>
          <p:cNvPicPr>
            <a:picLocks noChangeAspect="1"/>
          </p:cNvPicPr>
          <p:nvPr/>
        </p:nvPicPr>
        <p:blipFill>
          <a:blip r:embed="rId4"/>
          <a:stretch>
            <a:fillRect/>
          </a:stretch>
        </p:blipFill>
        <p:spPr>
          <a:xfrm>
            <a:off x="4373727" y="1314899"/>
            <a:ext cx="3444539" cy="1865538"/>
          </a:xfrm>
          <a:prstGeom prst="rect">
            <a:avLst/>
          </a:prstGeom>
          <a:effectLst>
            <a:outerShdw blurRad="76200" dir="13500000" sy="23000" kx="1200000" algn="br" rotWithShape="0">
              <a:prstClr val="black">
                <a:alpha val="20000"/>
              </a:prstClr>
            </a:outerShdw>
          </a:effectLst>
        </p:spPr>
      </p:pic>
      <p:sp>
        <p:nvSpPr>
          <p:cNvPr id="7" name="TextBox 6">
            <a:extLst>
              <a:ext uri="{FF2B5EF4-FFF2-40B4-BE49-F238E27FC236}">
                <a16:creationId xmlns:a16="http://schemas.microsoft.com/office/drawing/2014/main" id="{A8A79206-C031-C5F8-442C-12A64E437D3A}"/>
              </a:ext>
            </a:extLst>
          </p:cNvPr>
          <p:cNvSpPr txBox="1"/>
          <p:nvPr/>
        </p:nvSpPr>
        <p:spPr>
          <a:xfrm>
            <a:off x="4605863" y="5508121"/>
            <a:ext cx="2980266" cy="584775"/>
          </a:xfrm>
          <a:prstGeom prst="rect">
            <a:avLst/>
          </a:prstGeom>
          <a:solidFill>
            <a:schemeClr val="accent4">
              <a:lumMod val="20000"/>
              <a:lumOff val="80000"/>
            </a:schemeClr>
          </a:solidFill>
          <a:ln w="762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3200" dirty="0">
                <a:effectLst>
                  <a:outerShdw blurRad="38100" dist="38100" dir="2700000" algn="tl">
                    <a:srgbClr val="000000">
                      <a:alpha val="43137"/>
                    </a:srgbClr>
                  </a:outerShdw>
                </a:effectLst>
              </a:rPr>
              <a:t>Craft Legislation</a:t>
            </a:r>
          </a:p>
        </p:txBody>
      </p:sp>
      <p:sp>
        <p:nvSpPr>
          <p:cNvPr id="9" name="TextBox 8">
            <a:extLst>
              <a:ext uri="{FF2B5EF4-FFF2-40B4-BE49-F238E27FC236}">
                <a16:creationId xmlns:a16="http://schemas.microsoft.com/office/drawing/2014/main" id="{646CAC12-389B-599B-19A1-F371F3D64955}"/>
              </a:ext>
            </a:extLst>
          </p:cNvPr>
          <p:cNvSpPr txBox="1"/>
          <p:nvPr/>
        </p:nvSpPr>
        <p:spPr>
          <a:xfrm>
            <a:off x="3462698" y="4051469"/>
            <a:ext cx="5663812" cy="584775"/>
          </a:xfrm>
          <a:prstGeom prst="rect">
            <a:avLst/>
          </a:prstGeom>
          <a:solidFill>
            <a:schemeClr val="accent4">
              <a:lumMod val="20000"/>
              <a:lumOff val="80000"/>
            </a:schemeClr>
          </a:solidFill>
          <a:ln w="762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3200" dirty="0">
                <a:effectLst>
                  <a:outerShdw blurRad="38100" dist="38100" dir="2700000" algn="tl">
                    <a:srgbClr val="000000">
                      <a:alpha val="43137"/>
                    </a:srgbClr>
                  </a:outerShdw>
                </a:effectLst>
              </a:rPr>
              <a:t>Share and Vet Recommendations</a:t>
            </a:r>
          </a:p>
        </p:txBody>
      </p:sp>
      <p:sp>
        <p:nvSpPr>
          <p:cNvPr id="10" name="TextBox 9">
            <a:extLst>
              <a:ext uri="{FF2B5EF4-FFF2-40B4-BE49-F238E27FC236}">
                <a16:creationId xmlns:a16="http://schemas.microsoft.com/office/drawing/2014/main" id="{1684950B-429E-7ADC-DD68-6A591DA23FF6}"/>
              </a:ext>
            </a:extLst>
          </p:cNvPr>
          <p:cNvSpPr txBox="1"/>
          <p:nvPr/>
        </p:nvSpPr>
        <p:spPr>
          <a:xfrm>
            <a:off x="3462698" y="4779795"/>
            <a:ext cx="5663812" cy="584775"/>
          </a:xfrm>
          <a:prstGeom prst="rect">
            <a:avLst/>
          </a:prstGeom>
          <a:solidFill>
            <a:schemeClr val="accent4">
              <a:lumMod val="20000"/>
              <a:lumOff val="80000"/>
            </a:schemeClr>
          </a:solidFill>
          <a:ln w="762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3200" dirty="0">
                <a:effectLst>
                  <a:outerShdw blurRad="38100" dist="38100" dir="2700000" algn="tl">
                    <a:srgbClr val="000000">
                      <a:alpha val="43137"/>
                    </a:srgbClr>
                  </a:outerShdw>
                </a:effectLst>
              </a:rPr>
              <a:t>Meet with Legislative Leaders</a:t>
            </a:r>
          </a:p>
        </p:txBody>
      </p:sp>
    </p:spTree>
    <p:extLst>
      <p:ext uri="{BB962C8B-B14F-4D97-AF65-F5344CB8AC3E}">
        <p14:creationId xmlns:p14="http://schemas.microsoft.com/office/powerpoint/2010/main" val="26567336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A7CBB0-B3A0-6FC3-AD29-4429138A2C0F}"/>
              </a:ext>
            </a:extLst>
          </p:cNvPr>
          <p:cNvPicPr>
            <a:picLocks noChangeAspect="1"/>
          </p:cNvPicPr>
          <p:nvPr/>
        </p:nvPicPr>
        <p:blipFill>
          <a:blip r:embed="rId3"/>
          <a:stretch>
            <a:fillRect/>
          </a:stretch>
        </p:blipFill>
        <p:spPr>
          <a:xfrm>
            <a:off x="310394" y="325867"/>
            <a:ext cx="11571211" cy="6206266"/>
          </a:xfrm>
          <a:prstGeom prst="rect">
            <a:avLst/>
          </a:prstGeom>
        </p:spPr>
      </p:pic>
      <p:sp>
        <p:nvSpPr>
          <p:cNvPr id="4" name="Content Placeholder 3">
            <a:extLst>
              <a:ext uri="{FF2B5EF4-FFF2-40B4-BE49-F238E27FC236}">
                <a16:creationId xmlns:a16="http://schemas.microsoft.com/office/drawing/2014/main" id="{A044B46B-BA26-4ADC-8D59-023567C7B003}"/>
              </a:ext>
            </a:extLst>
          </p:cNvPr>
          <p:cNvSpPr>
            <a:spLocks noGrp="1"/>
          </p:cNvSpPr>
          <p:nvPr>
            <p:ph sz="half" idx="2"/>
          </p:nvPr>
        </p:nvSpPr>
        <p:spPr>
          <a:xfrm>
            <a:off x="679744" y="1609774"/>
            <a:ext cx="10628812" cy="4262388"/>
          </a:xfrm>
          <a:solidFill>
            <a:schemeClr val="accent4">
              <a:lumMod val="20000"/>
              <a:lumOff val="80000"/>
            </a:schemeClr>
          </a:solidFill>
        </p:spPr>
        <p:txBody>
          <a:bodyPr vert="horz" lIns="91440" tIns="45720" rIns="91440" bIns="45720" rtlCol="0" anchor="t">
            <a:normAutofit/>
          </a:bodyPr>
          <a:lstStyle/>
          <a:p>
            <a:pPr marL="0" indent="0" algn="ctr">
              <a:buNone/>
            </a:pPr>
            <a:r>
              <a:rPr lang="en-US" sz="2400" b="1" dirty="0">
                <a:solidFill>
                  <a:schemeClr val="tx2"/>
                </a:solidFill>
                <a:latin typeface="Century Gothic"/>
              </a:rPr>
              <a:t> </a:t>
            </a:r>
            <a:r>
              <a:rPr lang="en-US" b="1" dirty="0">
                <a:solidFill>
                  <a:schemeClr val="tx2"/>
                </a:solidFill>
                <a:effectLst>
                  <a:outerShdw blurRad="38100" dist="38100" dir="2700000" algn="tl">
                    <a:srgbClr val="000000">
                      <a:alpha val="43137"/>
                    </a:srgbClr>
                  </a:outerShdw>
                </a:effectLst>
                <a:latin typeface="Century Gothic"/>
              </a:rPr>
              <a:t>2022 Legislative Session HB 1013 </a:t>
            </a:r>
          </a:p>
          <a:p>
            <a:pPr marL="0" indent="0" algn="ctr">
              <a:buNone/>
            </a:pPr>
            <a:r>
              <a:rPr lang="en-US" b="1" dirty="0">
                <a:solidFill>
                  <a:schemeClr val="tx2"/>
                </a:solidFill>
                <a:latin typeface="Century Gothic"/>
              </a:rPr>
              <a:t>Sponsored by </a:t>
            </a:r>
          </a:p>
          <a:p>
            <a:pPr marL="0" indent="0" algn="ctr">
              <a:buNone/>
            </a:pPr>
            <a:r>
              <a:rPr lang="en-US" b="1" dirty="0">
                <a:solidFill>
                  <a:schemeClr val="tx2"/>
                </a:solidFill>
                <a:latin typeface="Century Gothic"/>
              </a:rPr>
              <a:t>Speaker of the House, Rep. David Ralston</a:t>
            </a:r>
          </a:p>
          <a:p>
            <a:pPr marL="0" indent="0" algn="ctr">
              <a:buNone/>
            </a:pPr>
            <a:r>
              <a:rPr lang="en-US" b="1" dirty="0">
                <a:solidFill>
                  <a:schemeClr val="tx2"/>
                </a:solidFill>
                <a:latin typeface="Century Gothic"/>
              </a:rPr>
              <a:t>Co-sponsored by </a:t>
            </a:r>
          </a:p>
          <a:p>
            <a:pPr marL="0" indent="0" algn="ctr">
              <a:buNone/>
            </a:pPr>
            <a:r>
              <a:rPr lang="en-US" b="1" dirty="0">
                <a:solidFill>
                  <a:schemeClr val="tx2"/>
                </a:solidFill>
                <a:latin typeface="Century Gothic"/>
              </a:rPr>
              <a:t>Rep. Mary Margaret Oliver (D) and Rep. Todd Jones (R)</a:t>
            </a:r>
          </a:p>
          <a:p>
            <a:pPr marL="571500" lvl="1" indent="0">
              <a:buClr>
                <a:schemeClr val="tx1"/>
              </a:buClr>
              <a:buNone/>
            </a:pPr>
            <a:endParaRPr lang="en-US" sz="2800" dirty="0">
              <a:solidFill>
                <a:schemeClr val="tx1"/>
              </a:solidFill>
              <a:latin typeface="Century Gothic"/>
            </a:endParaRPr>
          </a:p>
          <a:p>
            <a:pPr marL="571500" lvl="1" indent="0">
              <a:buClr>
                <a:schemeClr val="tx1"/>
              </a:buClr>
              <a:buNone/>
            </a:pPr>
            <a:r>
              <a:rPr lang="en-US" sz="2800" dirty="0">
                <a:latin typeface="Century Gothic"/>
              </a:rPr>
              <a:t>The core of </a:t>
            </a:r>
            <a:r>
              <a:rPr lang="en-US" sz="2800" b="1" dirty="0">
                <a:effectLst>
                  <a:outerShdw blurRad="38100" dist="38100" dir="2700000" algn="tl">
                    <a:srgbClr val="000000">
                      <a:alpha val="43137"/>
                    </a:srgbClr>
                  </a:outerShdw>
                </a:effectLst>
                <a:latin typeface="Century Gothic"/>
              </a:rPr>
              <a:t>HB 1013 </a:t>
            </a:r>
            <a:r>
              <a:rPr lang="en-US" sz="2800" dirty="0">
                <a:latin typeface="Century Gothic"/>
              </a:rPr>
              <a:t>was f</a:t>
            </a:r>
            <a:r>
              <a:rPr lang="en-US" sz="2800" dirty="0">
                <a:solidFill>
                  <a:schemeClr val="tx1"/>
                </a:solidFill>
                <a:latin typeface="Century Gothic"/>
              </a:rPr>
              <a:t>ormed </a:t>
            </a:r>
            <a:r>
              <a:rPr lang="en-US" sz="2800" dirty="0">
                <a:latin typeface="Century Gothic"/>
              </a:rPr>
              <a:t>from</a:t>
            </a:r>
            <a:r>
              <a:rPr lang="en-US" sz="2800" dirty="0">
                <a:solidFill>
                  <a:schemeClr val="tx1"/>
                </a:solidFill>
                <a:latin typeface="Century Gothic"/>
              </a:rPr>
              <a:t> </a:t>
            </a:r>
            <a:r>
              <a:rPr lang="en-US" sz="2800" b="1" dirty="0">
                <a:solidFill>
                  <a:schemeClr val="tx1"/>
                </a:solidFill>
                <a:effectLst>
                  <a:outerShdw blurRad="38100" dist="38100" dir="2700000" algn="tl">
                    <a:srgbClr val="000000">
                      <a:alpha val="43137"/>
                    </a:srgbClr>
                  </a:outerShdw>
                </a:effectLst>
                <a:latin typeface="Century Gothic"/>
              </a:rPr>
              <a:t>recommendations </a:t>
            </a:r>
            <a:r>
              <a:rPr lang="en-US" sz="2800" b="1" dirty="0">
                <a:effectLst>
                  <a:outerShdw blurRad="38100" dist="38100" dir="2700000" algn="tl">
                    <a:srgbClr val="000000">
                      <a:alpha val="43137"/>
                    </a:srgbClr>
                  </a:outerShdw>
                </a:effectLst>
                <a:latin typeface="Century Gothic"/>
              </a:rPr>
              <a:t>of</a:t>
            </a:r>
            <a:r>
              <a:rPr lang="en-US" sz="2800" b="1" dirty="0">
                <a:solidFill>
                  <a:schemeClr val="tx1"/>
                </a:solidFill>
                <a:effectLst>
                  <a:outerShdw blurRad="38100" dist="38100" dir="2700000" algn="tl">
                    <a:srgbClr val="000000">
                      <a:alpha val="43137"/>
                    </a:srgbClr>
                  </a:outerShdw>
                </a:effectLst>
                <a:latin typeface="Century Gothic"/>
              </a:rPr>
              <a:t> the BHRIC</a:t>
            </a:r>
            <a:r>
              <a:rPr lang="en-US" sz="2800" b="1" dirty="0">
                <a:effectLst>
                  <a:outerShdw blurRad="38100" dist="38100" dir="2700000" algn="tl">
                    <a:srgbClr val="000000">
                      <a:alpha val="43137"/>
                    </a:srgbClr>
                  </a:outerShdw>
                </a:effectLst>
                <a:latin typeface="Century Gothic"/>
              </a:rPr>
              <a:t> </a:t>
            </a:r>
            <a:r>
              <a:rPr lang="en-US" sz="2800" dirty="0">
                <a:latin typeface="Century Gothic"/>
              </a:rPr>
              <a:t>with several iterations crafted during the legislative process</a:t>
            </a:r>
            <a:endParaRPr lang="en-US" sz="2800" dirty="0">
              <a:solidFill>
                <a:schemeClr val="tx1"/>
              </a:solidFill>
              <a:latin typeface="Century Gothic" panose="020B0502020202020204" pitchFamily="34" charset="0"/>
            </a:endParaRPr>
          </a:p>
        </p:txBody>
      </p:sp>
      <p:sp>
        <p:nvSpPr>
          <p:cNvPr id="13" name="Text Placeholder 2">
            <a:extLst>
              <a:ext uri="{FF2B5EF4-FFF2-40B4-BE49-F238E27FC236}">
                <a16:creationId xmlns:a16="http://schemas.microsoft.com/office/drawing/2014/main" id="{EA608837-A8C5-57E0-140C-8A508C3B0912}"/>
              </a:ext>
            </a:extLst>
          </p:cNvPr>
          <p:cNvSpPr txBox="1">
            <a:spLocks/>
          </p:cNvSpPr>
          <p:nvPr/>
        </p:nvSpPr>
        <p:spPr>
          <a:xfrm>
            <a:off x="972344" y="668338"/>
            <a:ext cx="10247312" cy="603250"/>
          </a:xfrm>
          <a:prstGeom prst="rect">
            <a:avLst/>
          </a:prstGeom>
          <a:solidFill>
            <a:schemeClr val="tx1"/>
          </a:solidFill>
        </p:spPr>
        <p:txBody>
          <a:bodyPr vert="horz" lIns="91440" tIns="45720" rIns="91440" bIns="45720" rtlCol="0" anchor="b">
            <a:noAutofit/>
          </a:bodyPr>
          <a:lstStyle>
            <a:lvl1pPr marL="0" indent="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None/>
              <a:defRPr sz="2400" b="0" kern="1200">
                <a:solidFill>
                  <a:schemeClr val="tx2">
                    <a:alpha val="70000"/>
                  </a:schemeClr>
                </a:solidFill>
                <a:latin typeface="+mn-lt"/>
                <a:ea typeface="+mn-ea"/>
                <a:cs typeface="+mn-cs"/>
              </a:defRPr>
            </a:lvl1pPr>
            <a:lvl2pPr marL="4572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2000" b="1" kern="1200">
                <a:solidFill>
                  <a:schemeClr val="tx2">
                    <a:alpha val="70000"/>
                  </a:schemeClr>
                </a:solidFill>
                <a:latin typeface="+mn-lt"/>
                <a:ea typeface="+mn-ea"/>
                <a:cs typeface="+mn-cs"/>
              </a:defRPr>
            </a:lvl2pPr>
            <a:lvl3pPr marL="9144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800" b="1" kern="1200">
                <a:solidFill>
                  <a:schemeClr val="tx2">
                    <a:alpha val="70000"/>
                  </a:schemeClr>
                </a:solidFill>
                <a:latin typeface="+mn-lt"/>
                <a:ea typeface="+mn-ea"/>
                <a:cs typeface="+mn-cs"/>
              </a:defRPr>
            </a:lvl3pPr>
            <a:lvl4pPr marL="13716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4pPr>
            <a:lvl5pPr marL="18288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b="1" dirty="0">
                <a:solidFill>
                  <a:schemeClr val="bg1">
                    <a:alpha val="70000"/>
                  </a:schemeClr>
                </a:solidFill>
                <a:latin typeface="Bierstadt" panose="020B0004020202020204" pitchFamily="34" charset="0"/>
              </a:rPr>
              <a:t>HB 1013 Georgia Mental Health Parity Act</a:t>
            </a:r>
          </a:p>
        </p:txBody>
      </p:sp>
    </p:spTree>
    <p:extLst>
      <p:ext uri="{BB962C8B-B14F-4D97-AF65-F5344CB8AC3E}">
        <p14:creationId xmlns:p14="http://schemas.microsoft.com/office/powerpoint/2010/main" val="7254430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EA608837-A8C5-57E0-140C-8A508C3B0912}"/>
              </a:ext>
            </a:extLst>
          </p:cNvPr>
          <p:cNvSpPr txBox="1">
            <a:spLocks/>
          </p:cNvSpPr>
          <p:nvPr/>
        </p:nvSpPr>
        <p:spPr>
          <a:xfrm>
            <a:off x="972344" y="668338"/>
            <a:ext cx="10247312" cy="603250"/>
          </a:xfrm>
          <a:prstGeom prst="rect">
            <a:avLst/>
          </a:prstGeom>
          <a:solidFill>
            <a:schemeClr val="accent2">
              <a:lumMod val="75000"/>
            </a:schemeClr>
          </a:solidFill>
        </p:spPr>
        <p:txBody>
          <a:bodyPr vert="horz" lIns="91440" tIns="45720" rIns="91440" bIns="45720" rtlCol="0" anchor="b">
            <a:noAutofit/>
          </a:bodyPr>
          <a:lstStyle>
            <a:lvl1pPr marL="0" indent="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None/>
              <a:defRPr sz="2400" b="0" kern="1200">
                <a:solidFill>
                  <a:schemeClr val="tx2">
                    <a:alpha val="70000"/>
                  </a:schemeClr>
                </a:solidFill>
                <a:latin typeface="+mn-lt"/>
                <a:ea typeface="+mn-ea"/>
                <a:cs typeface="+mn-cs"/>
              </a:defRPr>
            </a:lvl1pPr>
            <a:lvl2pPr marL="4572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2000" b="1" kern="1200">
                <a:solidFill>
                  <a:schemeClr val="tx2">
                    <a:alpha val="70000"/>
                  </a:schemeClr>
                </a:solidFill>
                <a:latin typeface="+mn-lt"/>
                <a:ea typeface="+mn-ea"/>
                <a:cs typeface="+mn-cs"/>
              </a:defRPr>
            </a:lvl2pPr>
            <a:lvl3pPr marL="9144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800" b="1" kern="1200">
                <a:solidFill>
                  <a:schemeClr val="tx2">
                    <a:alpha val="70000"/>
                  </a:schemeClr>
                </a:solidFill>
                <a:latin typeface="+mn-lt"/>
                <a:ea typeface="+mn-ea"/>
                <a:cs typeface="+mn-cs"/>
              </a:defRPr>
            </a:lvl3pPr>
            <a:lvl4pPr marL="13716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4pPr>
            <a:lvl5pPr marL="18288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b="1" dirty="0">
                <a:solidFill>
                  <a:schemeClr val="bg1">
                    <a:alpha val="70000"/>
                  </a:schemeClr>
                </a:solidFill>
                <a:latin typeface="Bierstadt" panose="020B0004020202020204" pitchFamily="34" charset="0"/>
              </a:rPr>
              <a:t>HB 1013 Georgia Mental Health Parity Act</a:t>
            </a:r>
          </a:p>
        </p:txBody>
      </p:sp>
      <p:pic>
        <p:nvPicPr>
          <p:cNvPr id="3" name="Picture 2">
            <a:extLst>
              <a:ext uri="{FF2B5EF4-FFF2-40B4-BE49-F238E27FC236}">
                <a16:creationId xmlns:a16="http://schemas.microsoft.com/office/drawing/2014/main" id="{614C9CE7-768C-523B-8C59-1D7CDFEB0ABF}"/>
              </a:ext>
            </a:extLst>
          </p:cNvPr>
          <p:cNvPicPr>
            <a:picLocks noChangeAspect="1"/>
          </p:cNvPicPr>
          <p:nvPr/>
        </p:nvPicPr>
        <p:blipFill rotWithShape="1">
          <a:blip r:embed="rId3"/>
          <a:srcRect l="57273" t="16801" r="7975" b="5623"/>
          <a:stretch/>
        </p:blipFill>
        <p:spPr>
          <a:xfrm>
            <a:off x="110835" y="58053"/>
            <a:ext cx="12007273" cy="6790417"/>
          </a:xfrm>
          <a:prstGeom prst="rect">
            <a:avLst/>
          </a:prstGeom>
        </p:spPr>
      </p:pic>
      <p:pic>
        <p:nvPicPr>
          <p:cNvPr id="4" name="Picture 4" descr="See the source image">
            <a:extLst>
              <a:ext uri="{FF2B5EF4-FFF2-40B4-BE49-F238E27FC236}">
                <a16:creationId xmlns:a16="http://schemas.microsoft.com/office/drawing/2014/main" id="{4C7569FF-DE40-8157-C8A2-F07D2802560D}"/>
              </a:ext>
            </a:extLst>
          </p:cNvPr>
          <p:cNvPicPr>
            <a:picLocks noChangeAspect="1" noChangeArrowheads="1"/>
          </p:cNvPicPr>
          <p:nvPr/>
        </p:nvPicPr>
        <p:blipFill>
          <a:blip r:embed="rId4">
            <a:alphaModFix amt="90000"/>
            <a:extLst>
              <a:ext uri="{28A0092B-C50C-407E-A947-70E740481C1C}">
                <a14:useLocalDpi xmlns:a14="http://schemas.microsoft.com/office/drawing/2010/main" val="0"/>
              </a:ext>
            </a:extLst>
          </a:blip>
          <a:stretch>
            <a:fillRect/>
          </a:stretch>
        </p:blipFill>
        <p:spPr bwMode="auto">
          <a:xfrm>
            <a:off x="8302538" y="4605556"/>
            <a:ext cx="3693719" cy="21124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9E3500C-92C6-3621-2CED-611D89E8FFF7}"/>
              </a:ext>
            </a:extLst>
          </p:cNvPr>
          <p:cNvSpPr txBox="1"/>
          <p:nvPr/>
        </p:nvSpPr>
        <p:spPr>
          <a:xfrm>
            <a:off x="3764773" y="5502558"/>
            <a:ext cx="1949010" cy="1169551"/>
          </a:xfrm>
          <a:prstGeom prst="rect">
            <a:avLst/>
          </a:prstGeom>
          <a:solidFill>
            <a:srgbClr val="C00000"/>
          </a:solidFill>
        </p:spPr>
        <p:txBody>
          <a:bodyPr wrap="square" rtlCol="0">
            <a:spAutoFit/>
          </a:bodyPr>
          <a:lstStyle/>
          <a:p>
            <a:pPr algn="ctr"/>
            <a:endParaRPr lang="en-US" sz="1000" b="1" dirty="0">
              <a:solidFill>
                <a:schemeClr val="bg1"/>
              </a:solidFill>
            </a:endParaRPr>
          </a:p>
          <a:p>
            <a:pPr algn="ctr"/>
            <a:r>
              <a:rPr lang="en-US" sz="2400" b="1" dirty="0">
                <a:solidFill>
                  <a:schemeClr val="bg1"/>
                </a:solidFill>
              </a:rPr>
              <a:t>Senate 56-0</a:t>
            </a:r>
          </a:p>
          <a:p>
            <a:pPr algn="ctr"/>
            <a:r>
              <a:rPr lang="en-US" sz="2400" b="1" dirty="0">
                <a:solidFill>
                  <a:schemeClr val="bg1"/>
                </a:solidFill>
              </a:rPr>
              <a:t>House 166-0</a:t>
            </a:r>
          </a:p>
          <a:p>
            <a:pPr algn="ctr"/>
            <a:endParaRPr lang="en-US" sz="1200" b="1" dirty="0">
              <a:solidFill>
                <a:schemeClr val="bg1"/>
              </a:solidFill>
            </a:endParaRPr>
          </a:p>
        </p:txBody>
      </p:sp>
      <p:sp>
        <p:nvSpPr>
          <p:cNvPr id="8" name="TextBox 7">
            <a:extLst>
              <a:ext uri="{FF2B5EF4-FFF2-40B4-BE49-F238E27FC236}">
                <a16:creationId xmlns:a16="http://schemas.microsoft.com/office/drawing/2014/main" id="{93231DD3-E34D-B4E7-F66D-A4D35323C14A}"/>
              </a:ext>
            </a:extLst>
          </p:cNvPr>
          <p:cNvSpPr txBox="1"/>
          <p:nvPr/>
        </p:nvSpPr>
        <p:spPr>
          <a:xfrm>
            <a:off x="10463646" y="4707082"/>
            <a:ext cx="1371600" cy="461665"/>
          </a:xfrm>
          <a:prstGeom prst="rect">
            <a:avLst/>
          </a:prstGeom>
          <a:noFill/>
        </p:spPr>
        <p:txBody>
          <a:bodyPr wrap="square" rtlCol="0">
            <a:spAutoFit/>
          </a:bodyPr>
          <a:lstStyle/>
          <a:p>
            <a:pPr algn="ctr"/>
            <a:r>
              <a:rPr lang="en-US" sz="2400" dirty="0">
                <a:solidFill>
                  <a:schemeClr val="bg1"/>
                </a:solidFill>
                <a:latin typeface="Century Gothic" panose="020B0502020202020204" pitchFamily="34" charset="0"/>
              </a:rPr>
              <a:t>April 4</a:t>
            </a:r>
            <a:r>
              <a:rPr lang="en-US" sz="2400" baseline="30000" dirty="0">
                <a:solidFill>
                  <a:schemeClr val="bg1"/>
                </a:solidFill>
                <a:latin typeface="Century Gothic" panose="020B0502020202020204" pitchFamily="34" charset="0"/>
              </a:rPr>
              <a:t>th</a:t>
            </a:r>
            <a:r>
              <a:rPr lang="en-US" sz="2400" dirty="0">
                <a:solidFill>
                  <a:schemeClr val="bg1"/>
                </a:solidFill>
                <a:latin typeface="Century Gothic" panose="020B0502020202020204" pitchFamily="34" charset="0"/>
              </a:rPr>
              <a:t> </a:t>
            </a:r>
          </a:p>
        </p:txBody>
      </p:sp>
    </p:spTree>
    <p:extLst>
      <p:ext uri="{BB962C8B-B14F-4D97-AF65-F5344CB8AC3E}">
        <p14:creationId xmlns:p14="http://schemas.microsoft.com/office/powerpoint/2010/main" val="6307406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 calcmode="lin" valueType="num">
                                      <p:cBhvr>
                                        <p:cTn id="9" dur="3000" fill="hold"/>
                                        <p:tgtEl>
                                          <p:spTgt spid="4"/>
                                        </p:tgtEl>
                                        <p:attrNameLst>
                                          <p:attrName>style.rotation</p:attrName>
                                        </p:attrNameLst>
                                      </p:cBhvr>
                                      <p:tavLst>
                                        <p:tav tm="0">
                                          <p:val>
                                            <p:fltVal val="90"/>
                                          </p:val>
                                        </p:tav>
                                        <p:tav tm="100000">
                                          <p:val>
                                            <p:fltVal val="0"/>
                                          </p:val>
                                        </p:tav>
                                      </p:tavLst>
                                    </p:anim>
                                    <p:animEffect transition="in" filter="fade">
                                      <p:cBhvr>
                                        <p:cTn id="10" dur="3000"/>
                                        <p:tgtEl>
                                          <p:spTgt spid="4"/>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3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EA608837-A8C5-57E0-140C-8A508C3B0912}"/>
              </a:ext>
            </a:extLst>
          </p:cNvPr>
          <p:cNvSpPr txBox="1">
            <a:spLocks/>
          </p:cNvSpPr>
          <p:nvPr/>
        </p:nvSpPr>
        <p:spPr>
          <a:xfrm>
            <a:off x="3116684" y="457462"/>
            <a:ext cx="4242472" cy="1154436"/>
          </a:xfrm>
          <a:prstGeom prst="rect">
            <a:avLst/>
          </a:prstGeom>
        </p:spPr>
        <p:txBody>
          <a:bodyPr vert="horz" lIns="91440" tIns="45720" rIns="91440" bIns="45720" rtlCol="0" anchor="b">
            <a:normAutofit/>
          </a:bodyPr>
          <a:lstStyle>
            <a:lvl1pPr marL="0" indent="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None/>
              <a:defRPr sz="2400" b="0" kern="1200">
                <a:solidFill>
                  <a:schemeClr val="tx2">
                    <a:alpha val="70000"/>
                  </a:schemeClr>
                </a:solidFill>
                <a:latin typeface="+mn-lt"/>
                <a:ea typeface="+mn-ea"/>
                <a:cs typeface="+mn-cs"/>
              </a:defRPr>
            </a:lvl1pPr>
            <a:lvl2pPr marL="4572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2000" b="1" kern="1200">
                <a:solidFill>
                  <a:schemeClr val="tx2">
                    <a:alpha val="70000"/>
                  </a:schemeClr>
                </a:solidFill>
                <a:latin typeface="+mn-lt"/>
                <a:ea typeface="+mn-ea"/>
                <a:cs typeface="+mn-cs"/>
              </a:defRPr>
            </a:lvl2pPr>
            <a:lvl3pPr marL="9144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800" b="1" kern="1200">
                <a:solidFill>
                  <a:schemeClr val="tx2">
                    <a:alpha val="70000"/>
                  </a:schemeClr>
                </a:solidFill>
                <a:latin typeface="+mn-lt"/>
                <a:ea typeface="+mn-ea"/>
                <a:cs typeface="+mn-cs"/>
              </a:defRPr>
            </a:lvl3pPr>
            <a:lvl4pPr marL="13716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4pPr>
            <a:lvl5pPr marL="18288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spcBef>
                <a:spcPct val="0"/>
              </a:spcBef>
              <a:spcAft>
                <a:spcPts val="600"/>
              </a:spcAft>
            </a:pPr>
            <a:r>
              <a:rPr lang="en-US" sz="3200" b="1" dirty="0">
                <a:solidFill>
                  <a:schemeClr val="tx1"/>
                </a:solidFill>
                <a:latin typeface="Century Gothic" panose="020B0502020202020204" pitchFamily="34" charset="0"/>
                <a:cs typeface="Angsana New" panose="02020603050405020304" pitchFamily="18" charset="-34"/>
              </a:rPr>
              <a:t>Georgia Mental Health Parity Act</a:t>
            </a:r>
          </a:p>
        </p:txBody>
      </p:sp>
      <p:pic>
        <p:nvPicPr>
          <p:cNvPr id="5" name="Picture 4">
            <a:extLst>
              <a:ext uri="{FF2B5EF4-FFF2-40B4-BE49-F238E27FC236}">
                <a16:creationId xmlns:a16="http://schemas.microsoft.com/office/drawing/2014/main" id="{77941FA9-7A99-6230-6562-93FFF863C3D0}"/>
              </a:ext>
            </a:extLst>
          </p:cNvPr>
          <p:cNvPicPr>
            <a:picLocks noChangeAspect="1"/>
          </p:cNvPicPr>
          <p:nvPr/>
        </p:nvPicPr>
        <p:blipFill>
          <a:blip r:embed="rId3">
            <a:alphaModFix amt="80000"/>
          </a:blip>
          <a:stretch>
            <a:fillRect/>
          </a:stretch>
        </p:blipFill>
        <p:spPr>
          <a:xfrm>
            <a:off x="1168999" y="496071"/>
            <a:ext cx="2007715" cy="1154436"/>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071A8B4B-5C43-9172-1E0E-617B60797924}"/>
              </a:ext>
            </a:extLst>
          </p:cNvPr>
          <p:cNvSpPr/>
          <p:nvPr/>
        </p:nvSpPr>
        <p:spPr>
          <a:xfrm>
            <a:off x="327378" y="316089"/>
            <a:ext cx="11514666" cy="615244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16210FD-3A1C-E2A1-2996-B193D16E3A97}"/>
              </a:ext>
            </a:extLst>
          </p:cNvPr>
          <p:cNvSpPr txBox="1"/>
          <p:nvPr/>
        </p:nvSpPr>
        <p:spPr>
          <a:xfrm>
            <a:off x="558800" y="1972946"/>
            <a:ext cx="11074399" cy="4154984"/>
          </a:xfrm>
          <a:prstGeom prst="rect">
            <a:avLst/>
          </a:prstGeom>
          <a:solidFill>
            <a:schemeClr val="accent4">
              <a:lumMod val="20000"/>
              <a:lumOff val="80000"/>
            </a:schemeClr>
          </a:solidFill>
        </p:spPr>
        <p:txBody>
          <a:bodyPr wrap="square">
            <a:spAutoFit/>
          </a:bodyPr>
          <a:lstStyle/>
          <a:p>
            <a:r>
              <a:rPr lang="en-US" sz="2400" dirty="0">
                <a:latin typeface="Century Gothic" panose="020B0502020202020204" pitchFamily="34" charset="0"/>
              </a:rPr>
              <a:t>The law is wide-ranging with six sections: </a:t>
            </a:r>
          </a:p>
          <a:p>
            <a:r>
              <a:rPr lang="en-US" sz="2400" i="1" dirty="0">
                <a:effectLst>
                  <a:outerShdw blurRad="38100" dist="38100" dir="2700000" algn="tl">
                    <a:srgbClr val="000000">
                      <a:alpha val="43137"/>
                    </a:srgbClr>
                  </a:outerShdw>
                </a:effectLst>
                <a:latin typeface="Century Gothic" panose="020B0502020202020204" pitchFamily="34" charset="0"/>
              </a:rPr>
              <a:t>Workforce and System Development</a:t>
            </a:r>
            <a:r>
              <a:rPr lang="en-US" sz="2400" dirty="0">
                <a:latin typeface="Century Gothic" panose="020B0502020202020204" pitchFamily="34" charset="0"/>
              </a:rPr>
              <a:t>; </a:t>
            </a:r>
            <a:r>
              <a:rPr lang="en-US" sz="2400" i="1" dirty="0">
                <a:effectLst>
                  <a:outerShdw blurRad="38100" dist="38100" dir="2700000" algn="tl">
                    <a:srgbClr val="000000">
                      <a:alpha val="43137"/>
                    </a:srgbClr>
                  </a:outerShdw>
                </a:effectLst>
                <a:latin typeface="Century Gothic" panose="020B0502020202020204" pitchFamily="34" charset="0"/>
              </a:rPr>
              <a:t>Assisted Outpatient Treatment</a:t>
            </a:r>
            <a:r>
              <a:rPr lang="en-US" sz="2400" i="1" dirty="0">
                <a:latin typeface="Century Gothic" panose="020B0502020202020204" pitchFamily="34" charset="0"/>
              </a:rPr>
              <a:t>; </a:t>
            </a:r>
            <a:r>
              <a:rPr lang="en-US" sz="2400" i="1" dirty="0">
                <a:effectLst>
                  <a:outerShdw blurRad="38100" dist="38100" dir="2700000" algn="tl">
                    <a:srgbClr val="000000">
                      <a:alpha val="43137"/>
                    </a:srgbClr>
                  </a:outerShdw>
                </a:effectLst>
                <a:latin typeface="Century Gothic" panose="020B0502020202020204" pitchFamily="34" charset="0"/>
              </a:rPr>
              <a:t>Mental Health Courts and Corrections</a:t>
            </a:r>
            <a:r>
              <a:rPr lang="en-US" sz="2400" i="1" dirty="0">
                <a:latin typeface="Century Gothic" panose="020B0502020202020204" pitchFamily="34" charset="0"/>
              </a:rPr>
              <a:t>; </a:t>
            </a:r>
            <a:r>
              <a:rPr lang="en-US" sz="2400" i="1" dirty="0">
                <a:effectLst>
                  <a:outerShdw blurRad="38100" dist="38100" dir="2700000" algn="tl">
                    <a:srgbClr val="000000">
                      <a:alpha val="43137"/>
                    </a:srgbClr>
                  </a:outerShdw>
                </a:effectLst>
                <a:latin typeface="Century Gothic" panose="020B0502020202020204" pitchFamily="34" charset="0"/>
              </a:rPr>
              <a:t>Child and Adolescent Behavioral Health</a:t>
            </a:r>
            <a:r>
              <a:rPr lang="en-US" sz="2400" i="1" dirty="0">
                <a:latin typeface="Century Gothic" panose="020B0502020202020204" pitchFamily="34" charset="0"/>
              </a:rPr>
              <a:t>; </a:t>
            </a:r>
            <a:r>
              <a:rPr lang="en-US" sz="2400" i="1" dirty="0">
                <a:effectLst>
                  <a:outerShdw blurRad="38100" dist="38100" dir="2700000" algn="tl">
                    <a:srgbClr val="000000">
                      <a:alpha val="43137"/>
                    </a:srgbClr>
                  </a:outerShdw>
                </a:effectLst>
                <a:latin typeface="Century Gothic" panose="020B0502020202020204" pitchFamily="34" charset="0"/>
              </a:rPr>
              <a:t>Additional Duties of the Behavioral Health Reform and Innovation Commission</a:t>
            </a:r>
            <a:r>
              <a:rPr lang="en-US" sz="2400" dirty="0">
                <a:latin typeface="Century Gothic" panose="020B0502020202020204" pitchFamily="34" charset="0"/>
              </a:rPr>
              <a:t>; and </a:t>
            </a:r>
            <a:r>
              <a:rPr lang="en-US" sz="2400" b="1" i="1" dirty="0">
                <a:effectLst>
                  <a:outerShdw blurRad="38100" dist="38100" dir="2700000" algn="tl">
                    <a:srgbClr val="000000">
                      <a:alpha val="43137"/>
                    </a:srgbClr>
                  </a:outerShdw>
                </a:effectLst>
                <a:latin typeface="Century Gothic" panose="020B0502020202020204" pitchFamily="34" charset="0"/>
              </a:rPr>
              <a:t>Mental Health Parity</a:t>
            </a:r>
          </a:p>
          <a:p>
            <a:endParaRPr lang="en-US" sz="2400" dirty="0">
              <a:latin typeface="Century Gothic" panose="020B0502020202020204" pitchFamily="34" charset="0"/>
            </a:endParaRPr>
          </a:p>
          <a:p>
            <a:r>
              <a:rPr lang="en-US" sz="2400" dirty="0">
                <a:latin typeface="Century Gothic" panose="020B0502020202020204" pitchFamily="34" charset="0"/>
              </a:rPr>
              <a:t>For the first time in Georgia, </a:t>
            </a:r>
            <a:r>
              <a:rPr lang="en-US" sz="2400" b="1" i="1" dirty="0">
                <a:effectLst>
                  <a:outerShdw blurRad="38100" dist="38100" dir="2700000" algn="tl">
                    <a:srgbClr val="000000">
                      <a:alpha val="43137"/>
                    </a:srgbClr>
                  </a:outerShdw>
                </a:effectLst>
                <a:latin typeface="Century Gothic" panose="020B0502020202020204" pitchFamily="34" charset="0"/>
              </a:rPr>
              <a:t>health insurance plans must cover mental health conditions on par with physical ones</a:t>
            </a:r>
            <a:r>
              <a:rPr lang="en-US" sz="2400" dirty="0">
                <a:latin typeface="Century Gothic" panose="020B0502020202020204" pitchFamily="34" charset="0"/>
              </a:rPr>
              <a:t>, so patients can no longer be denied “medically necessary” treatment, which now includes mental health conditions…what does that mean?</a:t>
            </a:r>
          </a:p>
          <a:p>
            <a:endParaRPr lang="en-US" sz="2400" dirty="0">
              <a:latin typeface="Century Gothic" panose="020B0502020202020204" pitchFamily="34" charset="0"/>
            </a:endParaRPr>
          </a:p>
        </p:txBody>
      </p:sp>
      <p:sp>
        <p:nvSpPr>
          <p:cNvPr id="8" name="Rectangle 7">
            <a:extLst>
              <a:ext uri="{FF2B5EF4-FFF2-40B4-BE49-F238E27FC236}">
                <a16:creationId xmlns:a16="http://schemas.microsoft.com/office/drawing/2014/main" id="{2421A563-5DDA-1815-0E2C-997E37A72109}"/>
              </a:ext>
            </a:extLst>
          </p:cNvPr>
          <p:cNvSpPr/>
          <p:nvPr/>
        </p:nvSpPr>
        <p:spPr>
          <a:xfrm>
            <a:off x="7232215" y="389467"/>
            <a:ext cx="3756157" cy="1323439"/>
          </a:xfrm>
          <a:prstGeom prst="rect">
            <a:avLst/>
          </a:prstGeom>
          <a:solidFill>
            <a:schemeClr val="tx1"/>
          </a:solidFill>
          <a:ln w="12700">
            <a:solidFill>
              <a:schemeClr val="tx1">
                <a:lumMod val="95000"/>
                <a:lumOff val="5000"/>
              </a:schemeClr>
            </a:solidFill>
          </a:ln>
        </p:spPr>
        <p:txBody>
          <a:bodyPr wrap="none" lIns="91440" tIns="45720" rIns="91440" bIns="45720">
            <a:spAutoFit/>
          </a:bodyPr>
          <a:lstStyle/>
          <a:p>
            <a:pPr algn="ctr"/>
            <a:r>
              <a:rPr lang="en-US" sz="2000" b="1" cap="none" spc="0" dirty="0">
                <a:ln w="13462">
                  <a:solidFill>
                    <a:schemeClr val="bg1"/>
                  </a:solidFill>
                  <a:prstDash val="solid"/>
                </a:ln>
                <a:solidFill>
                  <a:schemeClr val="bg1"/>
                </a:solidFill>
                <a:effectLst>
                  <a:outerShdw dist="38100" dir="2700000" algn="bl" rotWithShape="0">
                    <a:schemeClr val="accent5"/>
                  </a:outerShdw>
                </a:effectLst>
              </a:rPr>
              <a:t>76 pages</a:t>
            </a:r>
          </a:p>
          <a:p>
            <a:pPr algn="ctr"/>
            <a:r>
              <a:rPr lang="en-US" sz="2000" b="1" dirty="0">
                <a:ln w="13462">
                  <a:solidFill>
                    <a:schemeClr val="bg1"/>
                  </a:solidFill>
                  <a:prstDash val="solid"/>
                </a:ln>
                <a:solidFill>
                  <a:schemeClr val="bg1"/>
                </a:solidFill>
                <a:effectLst>
                  <a:outerShdw dist="38100" dir="2700000" algn="bl" rotWithShape="0">
                    <a:schemeClr val="accent5"/>
                  </a:outerShdw>
                </a:effectLst>
              </a:rPr>
              <a:t>1,861 lines</a:t>
            </a:r>
          </a:p>
          <a:p>
            <a:pPr algn="ctr"/>
            <a:r>
              <a:rPr lang="en-US" sz="2000" b="1" cap="none" spc="0" dirty="0">
                <a:ln w="13462">
                  <a:solidFill>
                    <a:schemeClr val="bg1"/>
                  </a:solidFill>
                  <a:prstDash val="solid"/>
                </a:ln>
                <a:solidFill>
                  <a:schemeClr val="bg1"/>
                </a:solidFill>
                <a:effectLst>
                  <a:outerShdw dist="38100" dir="2700000" algn="bl" rotWithShape="0">
                    <a:schemeClr val="accent5"/>
                  </a:outerShdw>
                </a:effectLst>
              </a:rPr>
              <a:t>Amends 8 Titles of O.C.G.A.</a:t>
            </a:r>
            <a:r>
              <a:rPr lang="en-US" sz="2000" b="1" dirty="0">
                <a:ln w="13462">
                  <a:solidFill>
                    <a:schemeClr val="bg1"/>
                  </a:solidFill>
                  <a:prstDash val="solid"/>
                </a:ln>
                <a:solidFill>
                  <a:schemeClr val="bg1"/>
                </a:solidFill>
                <a:effectLst>
                  <a:outerShdw dist="38100" dir="2700000" algn="bl" rotWithShape="0">
                    <a:schemeClr val="accent5"/>
                  </a:outerShdw>
                </a:effectLst>
              </a:rPr>
              <a:t>:</a:t>
            </a:r>
          </a:p>
          <a:p>
            <a:pPr algn="ctr"/>
            <a:r>
              <a:rPr lang="en-US" sz="2000" b="1" cap="none" spc="0" dirty="0">
                <a:ln w="13462">
                  <a:solidFill>
                    <a:schemeClr val="bg1"/>
                  </a:solidFill>
                  <a:prstDash val="solid"/>
                </a:ln>
                <a:solidFill>
                  <a:schemeClr val="bg1"/>
                </a:solidFill>
                <a:effectLst>
                  <a:outerShdw dist="38100" dir="2700000" algn="bl" rotWithShape="0">
                    <a:schemeClr val="accent5"/>
                  </a:outerShdw>
                </a:effectLst>
              </a:rPr>
              <a:t>Titles 15, 20, 31, 33, 35, 37, 45, 49</a:t>
            </a:r>
          </a:p>
        </p:txBody>
      </p:sp>
    </p:spTree>
    <p:extLst>
      <p:ext uri="{BB962C8B-B14F-4D97-AF65-F5344CB8AC3E}">
        <p14:creationId xmlns:p14="http://schemas.microsoft.com/office/powerpoint/2010/main" val="965394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16BFEF-2C1B-DDCE-AFBB-0A8151848FDC}"/>
              </a:ext>
            </a:extLst>
          </p:cNvPr>
          <p:cNvPicPr>
            <a:picLocks noChangeAspect="1"/>
          </p:cNvPicPr>
          <p:nvPr/>
        </p:nvPicPr>
        <p:blipFill>
          <a:blip r:embed="rId3"/>
          <a:stretch>
            <a:fillRect/>
          </a:stretch>
        </p:blipFill>
        <p:spPr>
          <a:xfrm>
            <a:off x="310394" y="325867"/>
            <a:ext cx="11571211" cy="6206266"/>
          </a:xfrm>
          <a:prstGeom prst="rect">
            <a:avLst/>
          </a:prstGeom>
        </p:spPr>
      </p:pic>
      <p:sp>
        <p:nvSpPr>
          <p:cNvPr id="4" name="Content Placeholder 3">
            <a:extLst>
              <a:ext uri="{FF2B5EF4-FFF2-40B4-BE49-F238E27FC236}">
                <a16:creationId xmlns:a16="http://schemas.microsoft.com/office/drawing/2014/main" id="{A044B46B-BA26-4ADC-8D59-023567C7B003}"/>
              </a:ext>
            </a:extLst>
          </p:cNvPr>
          <p:cNvSpPr>
            <a:spLocks noGrp="1"/>
          </p:cNvSpPr>
          <p:nvPr>
            <p:ph sz="half" idx="2"/>
          </p:nvPr>
        </p:nvSpPr>
        <p:spPr>
          <a:xfrm>
            <a:off x="972344" y="1614058"/>
            <a:ext cx="7241625" cy="4163287"/>
          </a:xfrm>
          <a:solidFill>
            <a:schemeClr val="accent4">
              <a:lumMod val="20000"/>
              <a:lumOff val="80000"/>
            </a:schemeClr>
          </a:solidFill>
        </p:spPr>
        <p:txBody>
          <a:bodyPr>
            <a:noAutofit/>
          </a:bodyPr>
          <a:lstStyle/>
          <a:p>
            <a:pPr>
              <a:buClr>
                <a:schemeClr val="tx1"/>
              </a:buClr>
              <a:buFont typeface="Arial" panose="020B0604020202020204" pitchFamily="34" charset="0"/>
              <a:buChar char="•"/>
            </a:pPr>
            <a:r>
              <a:rPr lang="en-US" sz="2400" dirty="0">
                <a:latin typeface="Century Gothic" panose="020B0502020202020204" pitchFamily="34" charset="0"/>
              </a:rPr>
              <a:t>Some insurers </a:t>
            </a:r>
            <a:r>
              <a:rPr lang="en-US" sz="2400" i="0" dirty="0">
                <a:solidFill>
                  <a:schemeClr val="tx1"/>
                </a:solidFill>
                <a:effectLst>
                  <a:outerShdw blurRad="38100" dist="38100" dir="2700000" algn="tl">
                    <a:srgbClr val="000000">
                      <a:alpha val="43137"/>
                    </a:srgbClr>
                  </a:outerShdw>
                </a:effectLst>
                <a:latin typeface="Century Gothic" panose="020B0502020202020204" pitchFamily="34" charset="0"/>
              </a:rPr>
              <a:t>put limits on the number and types of mental health and substance use treatments</a:t>
            </a:r>
            <a:r>
              <a:rPr lang="en-US" sz="2400" i="0" dirty="0">
                <a:solidFill>
                  <a:schemeClr val="tx1"/>
                </a:solidFill>
                <a:effectLst/>
                <a:latin typeface="Century Gothic" panose="020B0502020202020204" pitchFamily="34" charset="0"/>
              </a:rPr>
              <a:t> that are covered but </a:t>
            </a:r>
            <a:r>
              <a:rPr lang="en-US" sz="2400" b="1" i="0" dirty="0">
                <a:solidFill>
                  <a:schemeClr val="tx1"/>
                </a:solidFill>
                <a:effectLst/>
                <a:latin typeface="Century Gothic" panose="020B0502020202020204" pitchFamily="34" charset="0"/>
              </a:rPr>
              <a:t>do not </a:t>
            </a:r>
            <a:r>
              <a:rPr lang="en-US" sz="2400" i="0" dirty="0">
                <a:solidFill>
                  <a:schemeClr val="tx1"/>
                </a:solidFill>
                <a:effectLst/>
                <a:latin typeface="Century Gothic" panose="020B0502020202020204" pitchFamily="34" charset="0"/>
              </a:rPr>
              <a:t>put those same limits on physical health treatments – </a:t>
            </a:r>
            <a:r>
              <a:rPr lang="en-US" sz="2400" i="0" u="sng" dirty="0">
                <a:solidFill>
                  <a:schemeClr val="tx1"/>
                </a:solidFill>
                <a:effectLst/>
                <a:latin typeface="Century Gothic" panose="020B0502020202020204" pitchFamily="34" charset="0"/>
              </a:rPr>
              <a:t>that practice is now prohibited</a:t>
            </a:r>
          </a:p>
          <a:p>
            <a:pPr>
              <a:buClr>
                <a:schemeClr val="tx1"/>
              </a:buClr>
              <a:buFont typeface="Arial" panose="020B0604020202020204" pitchFamily="34" charset="0"/>
              <a:buChar char="•"/>
            </a:pPr>
            <a:r>
              <a:rPr lang="en-US" sz="2400" b="1" i="0" dirty="0">
                <a:solidFill>
                  <a:srgbClr val="1A1A1A"/>
                </a:solidFill>
                <a:effectLst/>
                <a:latin typeface="Century Gothic" panose="020B0502020202020204" pitchFamily="34" charset="0"/>
              </a:rPr>
              <a:t>For example:</a:t>
            </a:r>
            <a:r>
              <a:rPr lang="en-US" sz="2400" b="0" i="0" dirty="0">
                <a:solidFill>
                  <a:srgbClr val="1A1A1A"/>
                </a:solidFill>
                <a:effectLst/>
                <a:latin typeface="Century Gothic" panose="020B0502020202020204" pitchFamily="34" charset="0"/>
              </a:rPr>
              <a:t> </a:t>
            </a:r>
            <a:r>
              <a:rPr lang="en-US" sz="2400" dirty="0">
                <a:solidFill>
                  <a:srgbClr val="1A1A1A"/>
                </a:solidFill>
                <a:latin typeface="Century Gothic" panose="020B0502020202020204" pitchFamily="34" charset="0"/>
              </a:rPr>
              <a:t>A </a:t>
            </a:r>
            <a:r>
              <a:rPr lang="en-US" sz="2400" b="0" i="0" dirty="0">
                <a:solidFill>
                  <a:srgbClr val="1A1A1A"/>
                </a:solidFill>
                <a:effectLst/>
                <a:latin typeface="Century Gothic" panose="020B0502020202020204" pitchFamily="34" charset="0"/>
              </a:rPr>
              <a:t>person enrolled in an insurance plan has unlimited doctor visits for a chronic condition like diabetes. U</a:t>
            </a:r>
            <a:r>
              <a:rPr lang="en-US" sz="2400" dirty="0">
                <a:solidFill>
                  <a:srgbClr val="1A1A1A"/>
                </a:solidFill>
                <a:latin typeface="Century Gothic" panose="020B0502020202020204" pitchFamily="34" charset="0"/>
              </a:rPr>
              <a:t>nder the Parity Act </a:t>
            </a:r>
            <a:r>
              <a:rPr lang="en-US" sz="2400" b="0" i="0" dirty="0">
                <a:solidFill>
                  <a:srgbClr val="1A1A1A"/>
                </a:solidFill>
                <a:effectLst/>
                <a:latin typeface="Century Gothic" panose="020B0502020202020204" pitchFamily="34" charset="0"/>
              </a:rPr>
              <a:t>that </a:t>
            </a:r>
            <a:r>
              <a:rPr lang="en-US" sz="2400" b="1" i="1" dirty="0">
                <a:solidFill>
                  <a:srgbClr val="1A1A1A"/>
                </a:solidFill>
                <a:effectLst>
                  <a:outerShdw blurRad="38100" dist="38100" dir="2700000" algn="tl">
                    <a:srgbClr val="000000">
                      <a:alpha val="43137"/>
                    </a:srgbClr>
                  </a:outerShdw>
                </a:effectLst>
                <a:latin typeface="Century Gothic" panose="020B0502020202020204" pitchFamily="34" charset="0"/>
              </a:rPr>
              <a:t>plan must also offer unlimited visits </a:t>
            </a:r>
            <a:r>
              <a:rPr lang="en-US" sz="2400" b="0" i="0" dirty="0">
                <a:solidFill>
                  <a:srgbClr val="1A1A1A"/>
                </a:solidFill>
                <a:effectLst/>
                <a:latin typeface="Century Gothic" panose="020B0502020202020204" pitchFamily="34" charset="0"/>
              </a:rPr>
              <a:t>for a mental health condition such as depression, substance abuse, and other mental health conditions</a:t>
            </a:r>
            <a:endParaRPr lang="en-US" sz="2400" b="1" i="0" dirty="0">
              <a:solidFill>
                <a:schemeClr val="tx1"/>
              </a:solidFill>
              <a:effectLst/>
              <a:latin typeface="Century Gothic" panose="020B0502020202020204" pitchFamily="34" charset="0"/>
            </a:endParaRPr>
          </a:p>
        </p:txBody>
      </p:sp>
      <p:sp>
        <p:nvSpPr>
          <p:cNvPr id="13" name="Text Placeholder 2">
            <a:extLst>
              <a:ext uri="{FF2B5EF4-FFF2-40B4-BE49-F238E27FC236}">
                <a16:creationId xmlns:a16="http://schemas.microsoft.com/office/drawing/2014/main" id="{EA608837-A8C5-57E0-140C-8A508C3B0912}"/>
              </a:ext>
            </a:extLst>
          </p:cNvPr>
          <p:cNvSpPr txBox="1">
            <a:spLocks/>
          </p:cNvSpPr>
          <p:nvPr/>
        </p:nvSpPr>
        <p:spPr>
          <a:xfrm>
            <a:off x="972344" y="668338"/>
            <a:ext cx="10247312" cy="603250"/>
          </a:xfrm>
          <a:prstGeom prst="rect">
            <a:avLst/>
          </a:prstGeom>
          <a:solidFill>
            <a:schemeClr val="tx1"/>
          </a:solidFill>
        </p:spPr>
        <p:txBody>
          <a:bodyPr vert="horz" lIns="91440" tIns="45720" rIns="91440" bIns="45720" rtlCol="0" anchor="b">
            <a:noAutofit/>
          </a:bodyPr>
          <a:lstStyle>
            <a:lvl1pPr marL="0" indent="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None/>
              <a:defRPr sz="2400" b="0" kern="1200">
                <a:solidFill>
                  <a:schemeClr val="tx2">
                    <a:alpha val="70000"/>
                  </a:schemeClr>
                </a:solidFill>
                <a:latin typeface="+mn-lt"/>
                <a:ea typeface="+mn-ea"/>
                <a:cs typeface="+mn-cs"/>
              </a:defRPr>
            </a:lvl1pPr>
            <a:lvl2pPr marL="4572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2000" b="1" kern="1200">
                <a:solidFill>
                  <a:schemeClr val="tx2">
                    <a:alpha val="70000"/>
                  </a:schemeClr>
                </a:solidFill>
                <a:latin typeface="+mn-lt"/>
                <a:ea typeface="+mn-ea"/>
                <a:cs typeface="+mn-cs"/>
              </a:defRPr>
            </a:lvl2pPr>
            <a:lvl3pPr marL="9144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800" b="1" kern="1200">
                <a:solidFill>
                  <a:schemeClr val="tx2">
                    <a:alpha val="70000"/>
                  </a:schemeClr>
                </a:solidFill>
                <a:latin typeface="+mn-lt"/>
                <a:ea typeface="+mn-ea"/>
                <a:cs typeface="+mn-cs"/>
              </a:defRPr>
            </a:lvl3pPr>
            <a:lvl4pPr marL="13716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4pPr>
            <a:lvl5pPr marL="18288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b="1" dirty="0">
                <a:solidFill>
                  <a:schemeClr val="bg1">
                    <a:alpha val="70000"/>
                  </a:schemeClr>
                </a:solidFill>
                <a:latin typeface="Bierstadt" panose="020B0004020202020204" pitchFamily="34" charset="0"/>
              </a:rPr>
              <a:t>Georgia Mental Health Parity Act</a:t>
            </a:r>
          </a:p>
        </p:txBody>
      </p:sp>
      <p:pic>
        <p:nvPicPr>
          <p:cNvPr id="6146" name="Picture 2" descr="See the source image">
            <a:extLst>
              <a:ext uri="{FF2B5EF4-FFF2-40B4-BE49-F238E27FC236}">
                <a16:creationId xmlns:a16="http://schemas.microsoft.com/office/drawing/2014/main" id="{C0BA94B8-430B-4600-BCA7-F25B9444B33C}"/>
              </a:ext>
            </a:extLst>
          </p:cNvPr>
          <p:cNvPicPr>
            <a:picLocks noChangeAspect="1" noChangeArrowheads="1"/>
          </p:cNvPicPr>
          <p:nvPr/>
        </p:nvPicPr>
        <p:blipFill rotWithShape="1">
          <a:blip r:embed="rId4">
            <a:biLevel thresh="5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5204" t="10914" r="12822" b="13712"/>
          <a:stretch/>
        </p:blipFill>
        <p:spPr bwMode="auto">
          <a:xfrm>
            <a:off x="8490596" y="1985564"/>
            <a:ext cx="3114382" cy="28899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52B0F4CD-9534-B3CA-D7E7-01C3B6993891}"/>
              </a:ext>
            </a:extLst>
          </p:cNvPr>
          <p:cNvSpPr txBox="1"/>
          <p:nvPr/>
        </p:nvSpPr>
        <p:spPr>
          <a:xfrm>
            <a:off x="9119922" y="4167634"/>
            <a:ext cx="2099734" cy="707886"/>
          </a:xfrm>
          <a:prstGeom prst="rect">
            <a:avLst/>
          </a:prstGeom>
          <a:solidFill>
            <a:schemeClr val="tx1"/>
          </a:solidFill>
        </p:spPr>
        <p:txBody>
          <a:bodyPr wrap="square" rtlCol="0">
            <a:spAutoFit/>
          </a:bodyPr>
          <a:lstStyle/>
          <a:p>
            <a:r>
              <a:rPr lang="en-US" sz="4000" b="1" dirty="0">
                <a:solidFill>
                  <a:schemeClr val="bg1"/>
                </a:solidFill>
                <a:latin typeface="Century Gothic" panose="020B0502020202020204" pitchFamily="34" charset="0"/>
              </a:rPr>
              <a:t>PARITY</a:t>
            </a:r>
          </a:p>
        </p:txBody>
      </p:sp>
    </p:spTree>
    <p:extLst>
      <p:ext uri="{BB962C8B-B14F-4D97-AF65-F5344CB8AC3E}">
        <p14:creationId xmlns:p14="http://schemas.microsoft.com/office/powerpoint/2010/main" val="37585679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D0E90-EBC3-10CA-A334-1CCC06CF13B8}"/>
              </a:ext>
            </a:extLst>
          </p:cNvPr>
          <p:cNvPicPr>
            <a:picLocks noChangeAspect="1"/>
          </p:cNvPicPr>
          <p:nvPr/>
        </p:nvPicPr>
        <p:blipFill>
          <a:blip r:embed="rId3"/>
          <a:stretch>
            <a:fillRect/>
          </a:stretch>
        </p:blipFill>
        <p:spPr>
          <a:xfrm>
            <a:off x="310394" y="325867"/>
            <a:ext cx="11571211" cy="6206266"/>
          </a:xfrm>
          <a:prstGeom prst="rect">
            <a:avLst/>
          </a:prstGeom>
        </p:spPr>
      </p:pic>
      <p:sp>
        <p:nvSpPr>
          <p:cNvPr id="4" name="Content Placeholder 3">
            <a:extLst>
              <a:ext uri="{FF2B5EF4-FFF2-40B4-BE49-F238E27FC236}">
                <a16:creationId xmlns:a16="http://schemas.microsoft.com/office/drawing/2014/main" id="{A044B46B-BA26-4ADC-8D59-023567C7B003}"/>
              </a:ext>
            </a:extLst>
          </p:cNvPr>
          <p:cNvSpPr>
            <a:spLocks noGrp="1"/>
          </p:cNvSpPr>
          <p:nvPr>
            <p:ph sz="half" idx="2"/>
          </p:nvPr>
        </p:nvSpPr>
        <p:spPr>
          <a:xfrm>
            <a:off x="972344" y="1609774"/>
            <a:ext cx="10336212" cy="1523481"/>
          </a:xfrm>
          <a:solidFill>
            <a:schemeClr val="accent4">
              <a:lumMod val="20000"/>
              <a:lumOff val="80000"/>
            </a:schemeClr>
          </a:solidFill>
        </p:spPr>
        <p:txBody>
          <a:bodyPr vert="horz" lIns="91440" tIns="45720" rIns="91440" bIns="45720" rtlCol="0" anchor="t">
            <a:noAutofit/>
          </a:bodyPr>
          <a:lstStyle/>
          <a:p>
            <a:pPr marL="0" indent="0">
              <a:buClr>
                <a:schemeClr val="tx1"/>
              </a:buClr>
              <a:buNone/>
            </a:pPr>
            <a:r>
              <a:rPr lang="en-US" sz="2400" i="0" dirty="0">
                <a:solidFill>
                  <a:schemeClr val="tx1"/>
                </a:solidFill>
                <a:effectLst/>
                <a:latin typeface="Century Gothic"/>
              </a:rPr>
              <a:t>The Act requires health insurers and Medicaid to submit data showing that their approvals and denials of mental health and substance use benefits </a:t>
            </a:r>
            <a:r>
              <a:rPr lang="en-US" sz="2400" dirty="0">
                <a:solidFill>
                  <a:schemeClr val="tx1"/>
                </a:solidFill>
                <a:latin typeface="Century Gothic"/>
              </a:rPr>
              <a:t>are</a:t>
            </a:r>
            <a:r>
              <a:rPr lang="en-US" sz="2400" i="0" dirty="0">
                <a:solidFill>
                  <a:schemeClr val="tx1"/>
                </a:solidFill>
                <a:effectLst/>
                <a:latin typeface="Century Gothic"/>
              </a:rPr>
              <a:t> </a:t>
            </a:r>
            <a:r>
              <a:rPr lang="en-US" sz="2400" b="1" i="1" dirty="0">
                <a:solidFill>
                  <a:schemeClr val="tx1"/>
                </a:solidFill>
                <a:effectLst>
                  <a:outerShdw blurRad="38100" dist="38100" dir="2700000" algn="tl">
                    <a:srgbClr val="000000">
                      <a:alpha val="43137"/>
                    </a:srgbClr>
                  </a:outerShdw>
                </a:effectLst>
                <a:latin typeface="Century Gothic"/>
              </a:rPr>
              <a:t>no more restrictive</a:t>
            </a:r>
            <a:r>
              <a:rPr lang="en-US" sz="2400" i="1" dirty="0">
                <a:solidFill>
                  <a:schemeClr val="tx1"/>
                </a:solidFill>
                <a:effectLst>
                  <a:outerShdw blurRad="38100" dist="38100" dir="2700000" algn="tl">
                    <a:srgbClr val="000000">
                      <a:alpha val="43137"/>
                    </a:srgbClr>
                  </a:outerShdw>
                </a:effectLst>
                <a:latin typeface="Century Gothic"/>
              </a:rPr>
              <a:t> </a:t>
            </a:r>
            <a:r>
              <a:rPr lang="en-US" sz="2400" i="0" dirty="0">
                <a:solidFill>
                  <a:schemeClr val="tx1"/>
                </a:solidFill>
                <a:effectLst/>
                <a:latin typeface="Century Gothic"/>
              </a:rPr>
              <a:t>than benefits for physical care</a:t>
            </a:r>
            <a:r>
              <a:rPr lang="en-US" sz="2400" dirty="0">
                <a:solidFill>
                  <a:schemeClr val="tx1"/>
                </a:solidFill>
                <a:latin typeface="Century Gothic"/>
              </a:rPr>
              <a:t> </a:t>
            </a:r>
            <a:endParaRPr lang="en-US" sz="2400" dirty="0">
              <a:solidFill>
                <a:schemeClr val="tx1"/>
              </a:solidFill>
              <a:latin typeface="Century Gothic" panose="020B0502020202020204" pitchFamily="34" charset="0"/>
            </a:endParaRPr>
          </a:p>
        </p:txBody>
      </p:sp>
      <p:sp>
        <p:nvSpPr>
          <p:cNvPr id="13" name="Text Placeholder 2">
            <a:extLst>
              <a:ext uri="{FF2B5EF4-FFF2-40B4-BE49-F238E27FC236}">
                <a16:creationId xmlns:a16="http://schemas.microsoft.com/office/drawing/2014/main" id="{EA608837-A8C5-57E0-140C-8A508C3B0912}"/>
              </a:ext>
            </a:extLst>
          </p:cNvPr>
          <p:cNvSpPr txBox="1">
            <a:spLocks/>
          </p:cNvSpPr>
          <p:nvPr/>
        </p:nvSpPr>
        <p:spPr>
          <a:xfrm>
            <a:off x="972344" y="668338"/>
            <a:ext cx="10247312" cy="603250"/>
          </a:xfrm>
          <a:prstGeom prst="rect">
            <a:avLst/>
          </a:prstGeom>
          <a:solidFill>
            <a:schemeClr val="tx1"/>
          </a:solidFill>
        </p:spPr>
        <p:txBody>
          <a:bodyPr vert="horz" lIns="91440" tIns="45720" rIns="91440" bIns="45720" rtlCol="0" anchor="b">
            <a:noAutofit/>
          </a:bodyPr>
          <a:lstStyle>
            <a:lvl1pPr marL="0" indent="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None/>
              <a:defRPr sz="2400" b="0" kern="1200">
                <a:solidFill>
                  <a:schemeClr val="tx2">
                    <a:alpha val="70000"/>
                  </a:schemeClr>
                </a:solidFill>
                <a:latin typeface="+mn-lt"/>
                <a:ea typeface="+mn-ea"/>
                <a:cs typeface="+mn-cs"/>
              </a:defRPr>
            </a:lvl1pPr>
            <a:lvl2pPr marL="4572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2000" b="1" kern="1200">
                <a:solidFill>
                  <a:schemeClr val="tx2">
                    <a:alpha val="70000"/>
                  </a:schemeClr>
                </a:solidFill>
                <a:latin typeface="+mn-lt"/>
                <a:ea typeface="+mn-ea"/>
                <a:cs typeface="+mn-cs"/>
              </a:defRPr>
            </a:lvl2pPr>
            <a:lvl3pPr marL="9144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800" b="1" kern="1200">
                <a:solidFill>
                  <a:schemeClr val="tx2">
                    <a:alpha val="70000"/>
                  </a:schemeClr>
                </a:solidFill>
                <a:latin typeface="+mn-lt"/>
                <a:ea typeface="+mn-ea"/>
                <a:cs typeface="+mn-cs"/>
              </a:defRPr>
            </a:lvl3pPr>
            <a:lvl4pPr marL="13716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4pPr>
            <a:lvl5pPr marL="18288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b="1" dirty="0">
                <a:solidFill>
                  <a:schemeClr val="bg1">
                    <a:alpha val="70000"/>
                  </a:schemeClr>
                </a:solidFill>
                <a:latin typeface="Bierstadt" panose="020B0004020202020204" pitchFamily="34" charset="0"/>
              </a:rPr>
              <a:t>Georgia Mental Health Parity Act</a:t>
            </a:r>
          </a:p>
        </p:txBody>
      </p:sp>
      <p:pic>
        <p:nvPicPr>
          <p:cNvPr id="5122" name="Picture 2" descr="See the source image">
            <a:extLst>
              <a:ext uri="{FF2B5EF4-FFF2-40B4-BE49-F238E27FC236}">
                <a16:creationId xmlns:a16="http://schemas.microsoft.com/office/drawing/2014/main" id="{43E1D3DA-2951-9DF2-5AC5-362D15C26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0905" y="3133255"/>
            <a:ext cx="2760663" cy="27606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871B9F8-AAED-A123-70F0-3A07E068EB3F}"/>
              </a:ext>
            </a:extLst>
          </p:cNvPr>
          <p:cNvSpPr/>
          <p:nvPr/>
        </p:nvSpPr>
        <p:spPr>
          <a:xfrm rot="744995">
            <a:off x="7573312" y="4945613"/>
            <a:ext cx="1455847" cy="646331"/>
          </a:xfrm>
          <a:prstGeom prst="rect">
            <a:avLst/>
          </a:prstGeom>
          <a:noFill/>
        </p:spPr>
        <p:txBody>
          <a:bodyPr wrap="none" lIns="91440" tIns="45720" rIns="91440" bIns="45720">
            <a:spAutoFit/>
          </a:bodyPr>
          <a:lstStyle/>
          <a:p>
            <a:pPr algn="ctr"/>
            <a:r>
              <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Why?</a:t>
            </a:r>
          </a:p>
        </p:txBody>
      </p:sp>
      <p:sp>
        <p:nvSpPr>
          <p:cNvPr id="6" name="TextBox 5">
            <a:extLst>
              <a:ext uri="{FF2B5EF4-FFF2-40B4-BE49-F238E27FC236}">
                <a16:creationId xmlns:a16="http://schemas.microsoft.com/office/drawing/2014/main" id="{8B1CC9DD-4BE2-6A9E-939C-94AD1080CE14}"/>
              </a:ext>
            </a:extLst>
          </p:cNvPr>
          <p:cNvSpPr txBox="1"/>
          <p:nvPr/>
        </p:nvSpPr>
        <p:spPr>
          <a:xfrm>
            <a:off x="1759274" y="3545963"/>
            <a:ext cx="3712751" cy="2246769"/>
          </a:xfrm>
          <a:prstGeom prst="rect">
            <a:avLst/>
          </a:prstGeom>
          <a:noFill/>
          <a:ln w="76200">
            <a:solidFill>
              <a:schemeClr val="tx1">
                <a:lumMod val="95000"/>
                <a:lumOff val="5000"/>
              </a:schemeClr>
            </a:solidFill>
          </a:ln>
        </p:spPr>
        <p:txBody>
          <a:bodyPr wrap="square">
            <a:spAutoFit/>
          </a:bodyPr>
          <a:lstStyle/>
          <a:p>
            <a:pPr algn="ctr"/>
            <a:r>
              <a:rPr lang="en-US" sz="2800" dirty="0">
                <a:latin typeface="Century Gothic" panose="020B0502020202020204" pitchFamily="34" charset="0"/>
              </a:rPr>
              <a:t>The first published parity reports will be available to the public online by January 1, 2024.</a:t>
            </a:r>
          </a:p>
        </p:txBody>
      </p:sp>
    </p:spTree>
    <p:extLst>
      <p:ext uri="{BB962C8B-B14F-4D97-AF65-F5344CB8AC3E}">
        <p14:creationId xmlns:p14="http://schemas.microsoft.com/office/powerpoint/2010/main" val="1911320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See the source image">
            <a:extLst>
              <a:ext uri="{FF2B5EF4-FFF2-40B4-BE49-F238E27FC236}">
                <a16:creationId xmlns:a16="http://schemas.microsoft.com/office/drawing/2014/main" id="{CF170E52-D209-FCDB-AA7E-3A1325CC0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42"/>
            <a:ext cx="12192000" cy="6844158"/>
          </a:xfrm>
          <a:prstGeom prst="rect">
            <a:avLst/>
          </a:prstGeom>
          <a:noFill/>
          <a:ln w="76200">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EF09B2AB-6979-45EB-AC46-175B4208E6C1}"/>
              </a:ext>
            </a:extLst>
          </p:cNvPr>
          <p:cNvSpPr>
            <a:spLocks noGrp="1"/>
          </p:cNvSpPr>
          <p:nvPr>
            <p:ph type="ctrTitle"/>
          </p:nvPr>
        </p:nvSpPr>
        <p:spPr>
          <a:xfrm>
            <a:off x="4274908" y="2330619"/>
            <a:ext cx="4186072" cy="2496172"/>
          </a:xfrm>
        </p:spPr>
        <p:txBody>
          <a:bodyPr anchor="ctr">
            <a:noAutofit/>
          </a:bodyPr>
          <a:lstStyle/>
          <a:p>
            <a:r>
              <a:rPr lang="en-US" sz="2800" b="1" dirty="0">
                <a:latin typeface="Century Gothic" panose="020B0502020202020204" pitchFamily="34" charset="0"/>
                <a:cs typeface="Dreaming Outloud Pro" panose="020B0604020202020204" pitchFamily="66" charset="0"/>
              </a:rPr>
              <a:t>Why Now?</a:t>
            </a:r>
          </a:p>
        </p:txBody>
      </p:sp>
      <p:sp>
        <p:nvSpPr>
          <p:cNvPr id="2" name="TextBox 1">
            <a:extLst>
              <a:ext uri="{FF2B5EF4-FFF2-40B4-BE49-F238E27FC236}">
                <a16:creationId xmlns:a16="http://schemas.microsoft.com/office/drawing/2014/main" id="{CB481080-4E65-8F21-93F8-BC139B4747F4}"/>
              </a:ext>
            </a:extLst>
          </p:cNvPr>
          <p:cNvSpPr txBox="1"/>
          <p:nvPr/>
        </p:nvSpPr>
        <p:spPr>
          <a:xfrm>
            <a:off x="9144000" y="5520267"/>
            <a:ext cx="2596444" cy="954107"/>
          </a:xfrm>
          <a:prstGeom prst="rect">
            <a:avLst/>
          </a:prstGeom>
          <a:noFill/>
        </p:spPr>
        <p:txBody>
          <a:bodyPr wrap="square" rtlCol="0">
            <a:spAutoFit/>
          </a:bodyPr>
          <a:lstStyle/>
          <a:p>
            <a:pPr algn="ctr"/>
            <a:r>
              <a:rPr lang="en-US" sz="2800" b="1" dirty="0">
                <a:latin typeface="Century Gothic" panose="020B0502020202020204" pitchFamily="34" charset="0"/>
              </a:rPr>
              <a:t>Study Committees</a:t>
            </a:r>
          </a:p>
        </p:txBody>
      </p:sp>
      <p:sp>
        <p:nvSpPr>
          <p:cNvPr id="4" name="TextBox 3">
            <a:extLst>
              <a:ext uri="{FF2B5EF4-FFF2-40B4-BE49-F238E27FC236}">
                <a16:creationId xmlns:a16="http://schemas.microsoft.com/office/drawing/2014/main" id="{3043D0FC-84E1-455A-7E4C-9366456AD0CD}"/>
              </a:ext>
            </a:extLst>
          </p:cNvPr>
          <p:cNvSpPr txBox="1"/>
          <p:nvPr/>
        </p:nvSpPr>
        <p:spPr>
          <a:xfrm>
            <a:off x="9407493" y="1579969"/>
            <a:ext cx="2596444" cy="954107"/>
          </a:xfrm>
          <a:prstGeom prst="rect">
            <a:avLst/>
          </a:prstGeom>
          <a:noFill/>
        </p:spPr>
        <p:txBody>
          <a:bodyPr wrap="square" rtlCol="0">
            <a:spAutoFit/>
          </a:bodyPr>
          <a:lstStyle/>
          <a:p>
            <a:pPr algn="ctr"/>
            <a:r>
              <a:rPr lang="en-US" sz="2800" b="1" dirty="0">
                <a:latin typeface="Century Gothic" panose="020B0502020202020204" pitchFamily="34" charset="0"/>
              </a:rPr>
              <a:t>National and State Report</a:t>
            </a:r>
          </a:p>
        </p:txBody>
      </p:sp>
      <p:sp>
        <p:nvSpPr>
          <p:cNvPr id="10" name="TextBox 9">
            <a:extLst>
              <a:ext uri="{FF2B5EF4-FFF2-40B4-BE49-F238E27FC236}">
                <a16:creationId xmlns:a16="http://schemas.microsoft.com/office/drawing/2014/main" id="{3148C24B-AB09-0D74-67A7-4EF4FE0A77F1}"/>
              </a:ext>
            </a:extLst>
          </p:cNvPr>
          <p:cNvSpPr txBox="1"/>
          <p:nvPr/>
        </p:nvSpPr>
        <p:spPr>
          <a:xfrm>
            <a:off x="194605" y="3435921"/>
            <a:ext cx="2269066" cy="1384995"/>
          </a:xfrm>
          <a:prstGeom prst="rect">
            <a:avLst/>
          </a:prstGeom>
          <a:noFill/>
        </p:spPr>
        <p:txBody>
          <a:bodyPr wrap="square" rtlCol="0">
            <a:spAutoFit/>
          </a:bodyPr>
          <a:lstStyle/>
          <a:p>
            <a:r>
              <a:rPr lang="en-US" sz="2800" b="1" dirty="0">
                <a:latin typeface="Century Gothic" panose="020B0502020202020204" pitchFamily="34" charset="0"/>
              </a:rPr>
              <a:t>Increasing Requests for MH Services</a:t>
            </a:r>
          </a:p>
        </p:txBody>
      </p:sp>
    </p:spTree>
    <p:extLst>
      <p:ext uri="{BB962C8B-B14F-4D97-AF65-F5344CB8AC3E}">
        <p14:creationId xmlns:p14="http://schemas.microsoft.com/office/powerpoint/2010/main" val="645617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A46F5F-D029-C739-A061-684FD2C8E9E9}"/>
              </a:ext>
            </a:extLst>
          </p:cNvPr>
          <p:cNvPicPr>
            <a:picLocks noChangeAspect="1"/>
          </p:cNvPicPr>
          <p:nvPr/>
        </p:nvPicPr>
        <p:blipFill>
          <a:blip r:embed="rId3"/>
          <a:stretch>
            <a:fillRect/>
          </a:stretch>
        </p:blipFill>
        <p:spPr>
          <a:xfrm>
            <a:off x="310394" y="325867"/>
            <a:ext cx="11571211" cy="6206266"/>
          </a:xfrm>
          <a:prstGeom prst="rect">
            <a:avLst/>
          </a:prstGeom>
        </p:spPr>
      </p:pic>
      <p:sp>
        <p:nvSpPr>
          <p:cNvPr id="4" name="Content Placeholder 3">
            <a:extLst>
              <a:ext uri="{FF2B5EF4-FFF2-40B4-BE49-F238E27FC236}">
                <a16:creationId xmlns:a16="http://schemas.microsoft.com/office/drawing/2014/main" id="{A044B46B-BA26-4ADC-8D59-023567C7B003}"/>
              </a:ext>
            </a:extLst>
          </p:cNvPr>
          <p:cNvSpPr>
            <a:spLocks noGrp="1"/>
          </p:cNvSpPr>
          <p:nvPr>
            <p:ph sz="half" idx="2"/>
          </p:nvPr>
        </p:nvSpPr>
        <p:spPr>
          <a:xfrm>
            <a:off x="4292943" y="1821164"/>
            <a:ext cx="6872023" cy="4120348"/>
          </a:xfrm>
          <a:solidFill>
            <a:schemeClr val="accent4">
              <a:lumMod val="20000"/>
              <a:lumOff val="80000"/>
            </a:schemeClr>
          </a:solidFill>
        </p:spPr>
        <p:txBody>
          <a:bodyPr vert="horz" lIns="91440" tIns="45720" rIns="91440" bIns="45720" rtlCol="0" anchor="t">
            <a:noAutofit/>
          </a:bodyPr>
          <a:lstStyle/>
          <a:p>
            <a:pPr>
              <a:buClr>
                <a:schemeClr val="tx1"/>
              </a:buClr>
              <a:buFont typeface="Arial" panose="020B0604020202020204" pitchFamily="34" charset="0"/>
              <a:buChar char="•"/>
            </a:pPr>
            <a:r>
              <a:rPr lang="en-US" sz="2400" dirty="0">
                <a:solidFill>
                  <a:schemeClr val="tx1"/>
                </a:solidFill>
                <a:latin typeface="Century Gothic" panose="020B0502020202020204" pitchFamily="34" charset="0"/>
              </a:rPr>
              <a:t>R</a:t>
            </a:r>
            <a:r>
              <a:rPr lang="en-US" sz="2400" i="0" dirty="0">
                <a:solidFill>
                  <a:schemeClr val="tx1"/>
                </a:solidFill>
                <a:effectLst/>
                <a:latin typeface="Century Gothic" panose="020B0502020202020204" pitchFamily="34" charset="0"/>
              </a:rPr>
              <a:t>equires the state agencies that oversee insurance and Medicaid to make it </a:t>
            </a:r>
            <a:r>
              <a:rPr lang="en-US" sz="2400" b="1" i="1" dirty="0">
                <a:solidFill>
                  <a:schemeClr val="tx1"/>
                </a:solidFill>
                <a:effectLst>
                  <a:outerShdw blurRad="38100" dist="38100" dir="2700000" algn="tl">
                    <a:srgbClr val="000000">
                      <a:alpha val="43137"/>
                    </a:srgbClr>
                  </a:outerShdw>
                </a:effectLst>
                <a:latin typeface="Century Gothic" panose="020B0502020202020204" pitchFamily="34" charset="0"/>
              </a:rPr>
              <a:t>easier for consumers</a:t>
            </a:r>
            <a:r>
              <a:rPr lang="en-US" sz="2400" b="1" i="1" dirty="0">
                <a:solidFill>
                  <a:schemeClr val="tx1"/>
                </a:solidFill>
                <a:effectLst/>
                <a:latin typeface="Century Gothic" panose="020B0502020202020204" pitchFamily="34" charset="0"/>
              </a:rPr>
              <a:t> </a:t>
            </a:r>
            <a:r>
              <a:rPr lang="en-US" sz="2400" i="0" dirty="0">
                <a:solidFill>
                  <a:schemeClr val="tx1"/>
                </a:solidFill>
                <a:effectLst/>
                <a:latin typeface="Century Gothic" panose="020B0502020202020204" pitchFamily="34" charset="0"/>
              </a:rPr>
              <a:t>to file complaints if they believe their insurer is not covering mental health and substance use </a:t>
            </a:r>
            <a:r>
              <a:rPr lang="en-US" sz="2400" b="1" i="1" dirty="0">
                <a:solidFill>
                  <a:schemeClr val="tx1"/>
                </a:solidFill>
                <a:effectLst>
                  <a:outerShdw blurRad="38100" dist="38100" dir="2700000" algn="tl">
                    <a:srgbClr val="000000">
                      <a:alpha val="43137"/>
                    </a:srgbClr>
                  </a:outerShdw>
                </a:effectLst>
                <a:latin typeface="Century Gothic" panose="020B0502020202020204" pitchFamily="34" charset="0"/>
              </a:rPr>
              <a:t>fairly and equally </a:t>
            </a:r>
          </a:p>
          <a:p>
            <a:pPr>
              <a:buClr>
                <a:schemeClr val="tx1"/>
              </a:buClr>
              <a:buFont typeface="Arial" panose="020B0604020202020204" pitchFamily="34" charset="0"/>
              <a:buChar char="•"/>
            </a:pPr>
            <a:r>
              <a:rPr lang="en-US" sz="2400" i="0" dirty="0">
                <a:solidFill>
                  <a:schemeClr val="tx1"/>
                </a:solidFill>
                <a:effectLst/>
                <a:latin typeface="Century Gothic" panose="020B0502020202020204" pitchFamily="34" charset="0"/>
              </a:rPr>
              <a:t>Creates a </a:t>
            </a:r>
            <a:r>
              <a:rPr lang="en-US" sz="2400" b="1" i="1" dirty="0">
                <a:effectLst>
                  <a:outerShdw blurRad="38100" dist="38100" dir="2700000" algn="tl">
                    <a:srgbClr val="000000">
                      <a:alpha val="43137"/>
                    </a:srgbClr>
                  </a:outerShdw>
                </a:effectLst>
                <a:latin typeface="Century Gothic" panose="020B0502020202020204" pitchFamily="34" charset="0"/>
              </a:rPr>
              <a:t>mental health parity officer</a:t>
            </a:r>
            <a:r>
              <a:rPr lang="en-US" sz="2400" i="1" dirty="0">
                <a:solidFill>
                  <a:schemeClr val="tx1"/>
                </a:solidFill>
                <a:effectLst>
                  <a:outerShdw blurRad="38100" dist="38100" dir="2700000" algn="tl">
                    <a:srgbClr val="000000">
                      <a:alpha val="43137"/>
                    </a:srgbClr>
                  </a:outerShdw>
                </a:effectLst>
                <a:latin typeface="Century Gothic" panose="020B0502020202020204" pitchFamily="34" charset="0"/>
              </a:rPr>
              <a:t> </a:t>
            </a:r>
            <a:r>
              <a:rPr lang="en-US" sz="2400" i="0" dirty="0">
                <a:solidFill>
                  <a:schemeClr val="tx1"/>
                </a:solidFill>
                <a:effectLst/>
                <a:latin typeface="Century Gothic" panose="020B0502020202020204" pitchFamily="34" charset="0"/>
              </a:rPr>
              <a:t>to examine the data that insurers submit to </a:t>
            </a:r>
            <a:r>
              <a:rPr lang="en-US" sz="2400" dirty="0">
                <a:latin typeface="Century Gothic" panose="020B0502020202020204" pitchFamily="34" charset="0"/>
              </a:rPr>
              <a:t>ensure compliance</a:t>
            </a:r>
            <a:r>
              <a:rPr lang="en-US" sz="2400" i="0" dirty="0">
                <a:solidFill>
                  <a:schemeClr val="tx1"/>
                </a:solidFill>
                <a:effectLst/>
                <a:latin typeface="Century Gothic" panose="020B0502020202020204" pitchFamily="34" charset="0"/>
              </a:rPr>
              <a:t> </a:t>
            </a:r>
          </a:p>
          <a:p>
            <a:pPr>
              <a:buClr>
                <a:schemeClr val="tx1"/>
              </a:buClr>
              <a:buFont typeface="Arial" panose="020B0604020202020204" pitchFamily="34" charset="0"/>
              <a:buChar char="•"/>
            </a:pPr>
            <a:r>
              <a:rPr lang="en-US" sz="2400" i="0" dirty="0">
                <a:effectLst/>
                <a:latin typeface="Century Gothic"/>
              </a:rPr>
              <a:t>Creates a pr</a:t>
            </a:r>
            <a:r>
              <a:rPr lang="en-US" sz="2400" dirty="0">
                <a:latin typeface="Century Gothic"/>
              </a:rPr>
              <a:t>ocess to </a:t>
            </a:r>
            <a:r>
              <a:rPr lang="en-US" sz="2400" i="0" dirty="0">
                <a:solidFill>
                  <a:schemeClr val="tx1"/>
                </a:solidFill>
                <a:effectLst/>
                <a:latin typeface="Century Gothic"/>
              </a:rPr>
              <a:t>allow the state to </a:t>
            </a:r>
            <a:r>
              <a:rPr lang="en-US" sz="2400" b="1" i="0" dirty="0">
                <a:solidFill>
                  <a:schemeClr val="tx1"/>
                </a:solidFill>
                <a:effectLst/>
                <a:latin typeface="Century Gothic"/>
              </a:rPr>
              <a:t>take action </a:t>
            </a:r>
            <a:r>
              <a:rPr lang="en-US" sz="2400" i="0" dirty="0">
                <a:solidFill>
                  <a:schemeClr val="tx1"/>
                </a:solidFill>
                <a:effectLst/>
                <a:latin typeface="Century Gothic"/>
              </a:rPr>
              <a:t>against insurers for violations </a:t>
            </a:r>
            <a:endParaRPr lang="en-US" sz="2400" dirty="0">
              <a:solidFill>
                <a:schemeClr val="tx1"/>
              </a:solidFill>
              <a:latin typeface="Century Gothic"/>
            </a:endParaRPr>
          </a:p>
        </p:txBody>
      </p:sp>
      <p:sp>
        <p:nvSpPr>
          <p:cNvPr id="13" name="Text Placeholder 2">
            <a:extLst>
              <a:ext uri="{FF2B5EF4-FFF2-40B4-BE49-F238E27FC236}">
                <a16:creationId xmlns:a16="http://schemas.microsoft.com/office/drawing/2014/main" id="{EA608837-A8C5-57E0-140C-8A508C3B0912}"/>
              </a:ext>
            </a:extLst>
          </p:cNvPr>
          <p:cNvSpPr txBox="1">
            <a:spLocks/>
          </p:cNvSpPr>
          <p:nvPr/>
        </p:nvSpPr>
        <p:spPr>
          <a:xfrm>
            <a:off x="972344" y="668338"/>
            <a:ext cx="10247312" cy="603250"/>
          </a:xfrm>
          <a:prstGeom prst="rect">
            <a:avLst/>
          </a:prstGeom>
          <a:solidFill>
            <a:schemeClr val="tx1"/>
          </a:solidFill>
        </p:spPr>
        <p:txBody>
          <a:bodyPr vert="horz" lIns="91440" tIns="45720" rIns="91440" bIns="45720" rtlCol="0" anchor="b">
            <a:noAutofit/>
          </a:bodyPr>
          <a:lstStyle>
            <a:lvl1pPr marL="0" indent="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None/>
              <a:defRPr sz="2400" b="0" kern="1200">
                <a:solidFill>
                  <a:schemeClr val="tx2">
                    <a:alpha val="70000"/>
                  </a:schemeClr>
                </a:solidFill>
                <a:latin typeface="+mn-lt"/>
                <a:ea typeface="+mn-ea"/>
                <a:cs typeface="+mn-cs"/>
              </a:defRPr>
            </a:lvl1pPr>
            <a:lvl2pPr marL="4572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2000" b="1" kern="1200">
                <a:solidFill>
                  <a:schemeClr val="tx2">
                    <a:alpha val="70000"/>
                  </a:schemeClr>
                </a:solidFill>
                <a:latin typeface="+mn-lt"/>
                <a:ea typeface="+mn-ea"/>
                <a:cs typeface="+mn-cs"/>
              </a:defRPr>
            </a:lvl2pPr>
            <a:lvl3pPr marL="9144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800" b="1" kern="1200">
                <a:solidFill>
                  <a:schemeClr val="tx2">
                    <a:alpha val="70000"/>
                  </a:schemeClr>
                </a:solidFill>
                <a:latin typeface="+mn-lt"/>
                <a:ea typeface="+mn-ea"/>
                <a:cs typeface="+mn-cs"/>
              </a:defRPr>
            </a:lvl3pPr>
            <a:lvl4pPr marL="13716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4pPr>
            <a:lvl5pPr marL="18288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b="1" dirty="0">
                <a:solidFill>
                  <a:schemeClr val="bg1">
                    <a:alpha val="70000"/>
                  </a:schemeClr>
                </a:solidFill>
                <a:latin typeface="Bierstadt" panose="020B0004020202020204" pitchFamily="34" charset="0"/>
              </a:rPr>
              <a:t>Georgia Mental Health Parity Act</a:t>
            </a:r>
          </a:p>
        </p:txBody>
      </p:sp>
      <p:pic>
        <p:nvPicPr>
          <p:cNvPr id="5" name="Picture 4">
            <a:extLst>
              <a:ext uri="{FF2B5EF4-FFF2-40B4-BE49-F238E27FC236}">
                <a16:creationId xmlns:a16="http://schemas.microsoft.com/office/drawing/2014/main" id="{FFB59A41-E791-00D5-57F2-769CC5857DBA}"/>
              </a:ext>
            </a:extLst>
          </p:cNvPr>
          <p:cNvPicPr>
            <a:picLocks noChangeAspect="1"/>
          </p:cNvPicPr>
          <p:nvPr/>
        </p:nvPicPr>
        <p:blipFill>
          <a:blip r:embed="rId4"/>
          <a:stretch>
            <a:fillRect/>
          </a:stretch>
        </p:blipFill>
        <p:spPr>
          <a:xfrm>
            <a:off x="395581" y="2036712"/>
            <a:ext cx="3887312" cy="1971502"/>
          </a:xfrm>
          <a:prstGeom prst="rect">
            <a:avLst/>
          </a:prstGeom>
        </p:spPr>
      </p:pic>
      <p:sp>
        <p:nvSpPr>
          <p:cNvPr id="2" name="Arrow: Right 1">
            <a:extLst>
              <a:ext uri="{FF2B5EF4-FFF2-40B4-BE49-F238E27FC236}">
                <a16:creationId xmlns:a16="http://schemas.microsoft.com/office/drawing/2014/main" id="{FCF6D498-BB3F-1F6F-D3FF-DF537CEB7D0F}"/>
              </a:ext>
            </a:extLst>
          </p:cNvPr>
          <p:cNvSpPr/>
          <p:nvPr/>
        </p:nvSpPr>
        <p:spPr>
          <a:xfrm rot="14724746">
            <a:off x="2940857" y="4153944"/>
            <a:ext cx="2066584" cy="2190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8AB371-2250-D573-8B5D-A4DD5DF955BD}"/>
              </a:ext>
            </a:extLst>
          </p:cNvPr>
          <p:cNvSpPr txBox="1"/>
          <p:nvPr/>
        </p:nvSpPr>
        <p:spPr>
          <a:xfrm>
            <a:off x="575735" y="3898433"/>
            <a:ext cx="3635902" cy="1938992"/>
          </a:xfrm>
          <a:prstGeom prst="rect">
            <a:avLst/>
          </a:prstGeom>
          <a:noFill/>
        </p:spPr>
        <p:txBody>
          <a:bodyPr wrap="square">
            <a:spAutoFit/>
          </a:bodyPr>
          <a:lstStyle/>
          <a:p>
            <a:r>
              <a:rPr lang="en-US" sz="2000" dirty="0">
                <a:latin typeface="Century Gothic" panose="020B0502020202020204" pitchFamily="34" charset="0"/>
              </a:rPr>
              <a:t>Contact the state’s insurance department by calling (800) 656-2298 or visiting: </a:t>
            </a:r>
            <a:r>
              <a:rPr lang="en-US" sz="2000" b="1" i="1" dirty="0">
                <a:solidFill>
                  <a:schemeClr val="accent1">
                    <a:lumMod val="75000"/>
                  </a:schemeClr>
                </a:solidFill>
                <a:latin typeface="Century Gothic" panose="020B0502020202020204" pitchFamily="34" charset="0"/>
              </a:rPr>
              <a:t>oci.georgia.gov/insurance-resources/complaints-fraud</a:t>
            </a:r>
          </a:p>
        </p:txBody>
      </p:sp>
    </p:spTree>
    <p:extLst>
      <p:ext uri="{BB962C8B-B14F-4D97-AF65-F5344CB8AC3E}">
        <p14:creationId xmlns:p14="http://schemas.microsoft.com/office/powerpoint/2010/main" val="20748735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3634C2-D37B-C6DF-84E2-ABFD66BD16B0}"/>
              </a:ext>
            </a:extLst>
          </p:cNvPr>
          <p:cNvPicPr>
            <a:picLocks noChangeAspect="1"/>
          </p:cNvPicPr>
          <p:nvPr/>
        </p:nvPicPr>
        <p:blipFill>
          <a:blip r:embed="rId3"/>
          <a:stretch>
            <a:fillRect/>
          </a:stretch>
        </p:blipFill>
        <p:spPr>
          <a:xfrm>
            <a:off x="310394" y="325867"/>
            <a:ext cx="11571211" cy="6206266"/>
          </a:xfrm>
          <a:prstGeom prst="rect">
            <a:avLst/>
          </a:prstGeom>
        </p:spPr>
      </p:pic>
      <p:sp>
        <p:nvSpPr>
          <p:cNvPr id="4" name="Content Placeholder 3">
            <a:extLst>
              <a:ext uri="{FF2B5EF4-FFF2-40B4-BE49-F238E27FC236}">
                <a16:creationId xmlns:a16="http://schemas.microsoft.com/office/drawing/2014/main" id="{A044B46B-BA26-4ADC-8D59-023567C7B003}"/>
              </a:ext>
            </a:extLst>
          </p:cNvPr>
          <p:cNvSpPr>
            <a:spLocks noGrp="1"/>
          </p:cNvSpPr>
          <p:nvPr>
            <p:ph sz="half" idx="2"/>
          </p:nvPr>
        </p:nvSpPr>
        <p:spPr>
          <a:xfrm>
            <a:off x="972344" y="1458195"/>
            <a:ext cx="10336213" cy="3518307"/>
          </a:xfrm>
          <a:solidFill>
            <a:schemeClr val="accent4">
              <a:lumMod val="20000"/>
              <a:lumOff val="80000"/>
            </a:schemeClr>
          </a:solidFill>
        </p:spPr>
        <p:txBody>
          <a:bodyPr>
            <a:noAutofit/>
          </a:bodyPr>
          <a:lstStyle/>
          <a:p>
            <a:pPr marL="0" indent="0">
              <a:buClr>
                <a:schemeClr val="tx1"/>
              </a:buClr>
              <a:buNone/>
            </a:pPr>
            <a:r>
              <a:rPr lang="en-US" sz="2400" i="0" dirty="0">
                <a:solidFill>
                  <a:schemeClr val="tx1"/>
                </a:solidFill>
                <a:effectLst/>
                <a:latin typeface="Century Gothic" panose="020B0502020202020204" pitchFamily="34" charset="0"/>
              </a:rPr>
              <a:t>Creates provisions to increase the number of mental health and substance use providers throughout the state, especially in rural areas: </a:t>
            </a:r>
          </a:p>
          <a:p>
            <a:pPr lvl="1">
              <a:buClr>
                <a:schemeClr val="tx1"/>
              </a:buClr>
              <a:buFont typeface="Arial" panose="020B0604020202020204" pitchFamily="34" charset="0"/>
              <a:buChar char="•"/>
            </a:pPr>
            <a:r>
              <a:rPr lang="en-US" b="1" dirty="0">
                <a:solidFill>
                  <a:schemeClr val="tx1"/>
                </a:solidFill>
                <a:latin typeface="Century Gothic" panose="020B0502020202020204" pitchFamily="34" charset="0"/>
              </a:rPr>
              <a:t>S</a:t>
            </a:r>
            <a:r>
              <a:rPr lang="en-US" b="1" i="0" dirty="0">
                <a:solidFill>
                  <a:schemeClr val="tx1"/>
                </a:solidFill>
                <a:effectLst/>
                <a:latin typeface="Century Gothic" panose="020B0502020202020204" pitchFamily="34" charset="0"/>
              </a:rPr>
              <a:t>tudent loan forgiveness </a:t>
            </a:r>
            <a:r>
              <a:rPr lang="en-US" i="0" dirty="0">
                <a:solidFill>
                  <a:schemeClr val="tx1"/>
                </a:solidFill>
                <a:effectLst/>
                <a:latin typeface="Century Gothic" panose="020B0502020202020204" pitchFamily="34" charset="0"/>
              </a:rPr>
              <a:t>option for students training as mental health and substance use providers </a:t>
            </a:r>
          </a:p>
          <a:p>
            <a:pPr lvl="1">
              <a:buClr>
                <a:schemeClr val="tx1"/>
              </a:buClr>
              <a:buFont typeface="Arial" panose="020B0604020202020204" pitchFamily="34" charset="0"/>
              <a:buChar char="•"/>
            </a:pPr>
            <a:r>
              <a:rPr lang="en-US" dirty="0">
                <a:solidFill>
                  <a:schemeClr val="tx1"/>
                </a:solidFill>
                <a:latin typeface="Century Gothic" panose="020B0502020202020204" pitchFamily="34" charset="0"/>
              </a:rPr>
              <a:t>Provides for the establishment of a </a:t>
            </a:r>
            <a:r>
              <a:rPr lang="en-US" b="1" dirty="0">
                <a:solidFill>
                  <a:schemeClr val="tx1"/>
                </a:solidFill>
                <a:latin typeface="Century Gothic" panose="020B0502020202020204" pitchFamily="34" charset="0"/>
              </a:rPr>
              <a:t>Behavioral Health Care Workforce Data Base </a:t>
            </a:r>
            <a:r>
              <a:rPr lang="en-US" dirty="0">
                <a:solidFill>
                  <a:schemeClr val="tx1"/>
                </a:solidFill>
                <a:latin typeface="Century Gothic" panose="020B0502020202020204" pitchFamily="34" charset="0"/>
              </a:rPr>
              <a:t>and requires professional licensing boards to collect data sent from licensees</a:t>
            </a:r>
          </a:p>
          <a:p>
            <a:pPr lvl="1">
              <a:buClr>
                <a:schemeClr val="tx1"/>
              </a:buClr>
              <a:buFont typeface="Arial" panose="020B0604020202020204" pitchFamily="34" charset="0"/>
              <a:buChar char="•"/>
            </a:pPr>
            <a:r>
              <a:rPr lang="en-US" b="1" i="0" dirty="0">
                <a:solidFill>
                  <a:schemeClr val="tx1"/>
                </a:solidFill>
                <a:effectLst/>
                <a:latin typeface="Century Gothic" panose="020B0502020202020204" pitchFamily="34" charset="0"/>
              </a:rPr>
              <a:t>Increase payment rates (Medicaid and insurers) </a:t>
            </a:r>
            <a:r>
              <a:rPr lang="en-US" i="0" dirty="0">
                <a:solidFill>
                  <a:schemeClr val="tx1"/>
                </a:solidFill>
                <a:effectLst/>
                <a:latin typeface="Century Gothic" panose="020B0502020202020204" pitchFamily="34" charset="0"/>
              </a:rPr>
              <a:t>for mental health providers</a:t>
            </a:r>
            <a:endParaRPr lang="en-US" dirty="0">
              <a:latin typeface="Century Gothic" panose="020B0502020202020204" pitchFamily="34" charset="0"/>
            </a:endParaRPr>
          </a:p>
          <a:p>
            <a:pPr marL="0" indent="0">
              <a:buClr>
                <a:schemeClr val="tx1"/>
              </a:buClr>
              <a:buNone/>
            </a:pPr>
            <a:r>
              <a:rPr lang="en-US" sz="2400" i="0" dirty="0">
                <a:solidFill>
                  <a:schemeClr val="tx1"/>
                </a:solidFill>
                <a:effectLst/>
                <a:latin typeface="Century Gothic" panose="020B0502020202020204" pitchFamily="34" charset="0"/>
              </a:rPr>
              <a:t>NOTE: Georgia children are </a:t>
            </a:r>
            <a:r>
              <a:rPr lang="en-US" sz="2400" b="1" i="1" dirty="0">
                <a:solidFill>
                  <a:schemeClr val="tx1"/>
                </a:solidFill>
                <a:effectLst>
                  <a:outerShdw blurRad="38100" dist="38100" dir="2700000" algn="tl">
                    <a:srgbClr val="000000">
                      <a:alpha val="43137"/>
                    </a:srgbClr>
                  </a:outerShdw>
                </a:effectLst>
                <a:latin typeface="Century Gothic" panose="020B0502020202020204" pitchFamily="34" charset="0"/>
              </a:rPr>
              <a:t>10 times </a:t>
            </a:r>
            <a:r>
              <a:rPr lang="en-US" sz="2400" i="0" dirty="0">
                <a:solidFill>
                  <a:schemeClr val="tx1"/>
                </a:solidFill>
                <a:effectLst/>
                <a:latin typeface="Century Gothic" panose="020B0502020202020204" pitchFamily="34" charset="0"/>
              </a:rPr>
              <a:t>more likely to receive out-of-network mental health services compared to primary medical care services </a:t>
            </a:r>
            <a:r>
              <a:rPr lang="en-US" sz="2400" i="1" dirty="0">
                <a:solidFill>
                  <a:schemeClr val="tx1"/>
                </a:solidFill>
                <a:effectLst>
                  <a:outerShdw blurRad="38100" dist="38100" dir="2700000" algn="tl">
                    <a:srgbClr val="000000">
                      <a:alpha val="43137"/>
                    </a:srgbClr>
                  </a:outerShdw>
                </a:effectLst>
                <a:latin typeface="Century Gothic" panose="020B0502020202020204" pitchFamily="34" charset="0"/>
              </a:rPr>
              <a:t>(low payer rates = shortages, financial burdens, inequities</a:t>
            </a:r>
            <a:r>
              <a:rPr lang="en-US" sz="2400" i="0" dirty="0">
                <a:solidFill>
                  <a:schemeClr val="tx1"/>
                </a:solidFill>
                <a:effectLst/>
                <a:latin typeface="Century Gothic" panose="020B0502020202020204" pitchFamily="34" charset="0"/>
              </a:rPr>
              <a:t>)</a:t>
            </a:r>
            <a:endParaRPr lang="en-US" sz="2400" dirty="0">
              <a:solidFill>
                <a:schemeClr val="tx1"/>
              </a:solidFill>
              <a:latin typeface="Century Gothic" panose="020B0502020202020204" pitchFamily="34" charset="0"/>
            </a:endParaRPr>
          </a:p>
          <a:p>
            <a:pPr lvl="1">
              <a:buClr>
                <a:schemeClr val="tx1"/>
              </a:buClr>
              <a:buFont typeface="Arial" panose="020B0604020202020204" pitchFamily="34" charset="0"/>
              <a:buChar char="•"/>
            </a:pPr>
            <a:endParaRPr lang="en-US" sz="2000" b="1" i="0" dirty="0">
              <a:solidFill>
                <a:schemeClr val="tx1"/>
              </a:solidFill>
              <a:effectLst/>
              <a:latin typeface="Century Gothic" panose="020B0502020202020204" pitchFamily="34" charset="0"/>
            </a:endParaRPr>
          </a:p>
        </p:txBody>
      </p:sp>
      <p:sp>
        <p:nvSpPr>
          <p:cNvPr id="13" name="Text Placeholder 2">
            <a:extLst>
              <a:ext uri="{FF2B5EF4-FFF2-40B4-BE49-F238E27FC236}">
                <a16:creationId xmlns:a16="http://schemas.microsoft.com/office/drawing/2014/main" id="{EA608837-A8C5-57E0-140C-8A508C3B0912}"/>
              </a:ext>
            </a:extLst>
          </p:cNvPr>
          <p:cNvSpPr txBox="1">
            <a:spLocks/>
          </p:cNvSpPr>
          <p:nvPr/>
        </p:nvSpPr>
        <p:spPr>
          <a:xfrm>
            <a:off x="972344" y="668338"/>
            <a:ext cx="10247312" cy="603250"/>
          </a:xfrm>
          <a:prstGeom prst="rect">
            <a:avLst/>
          </a:prstGeom>
          <a:solidFill>
            <a:schemeClr val="tx1"/>
          </a:solidFill>
        </p:spPr>
        <p:txBody>
          <a:bodyPr vert="horz" lIns="91440" tIns="45720" rIns="91440" bIns="45720" rtlCol="0" anchor="b">
            <a:noAutofit/>
          </a:bodyPr>
          <a:lstStyle>
            <a:lvl1pPr marL="0" indent="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None/>
              <a:defRPr sz="2400" b="0" kern="1200">
                <a:solidFill>
                  <a:schemeClr val="tx2">
                    <a:alpha val="70000"/>
                  </a:schemeClr>
                </a:solidFill>
                <a:latin typeface="+mn-lt"/>
                <a:ea typeface="+mn-ea"/>
                <a:cs typeface="+mn-cs"/>
              </a:defRPr>
            </a:lvl1pPr>
            <a:lvl2pPr marL="4572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2000" b="1" kern="1200">
                <a:solidFill>
                  <a:schemeClr val="tx2">
                    <a:alpha val="70000"/>
                  </a:schemeClr>
                </a:solidFill>
                <a:latin typeface="+mn-lt"/>
                <a:ea typeface="+mn-ea"/>
                <a:cs typeface="+mn-cs"/>
              </a:defRPr>
            </a:lvl2pPr>
            <a:lvl3pPr marL="9144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800" b="1" kern="1200">
                <a:solidFill>
                  <a:schemeClr val="tx2">
                    <a:alpha val="70000"/>
                  </a:schemeClr>
                </a:solidFill>
                <a:latin typeface="+mn-lt"/>
                <a:ea typeface="+mn-ea"/>
                <a:cs typeface="+mn-cs"/>
              </a:defRPr>
            </a:lvl3pPr>
            <a:lvl4pPr marL="13716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4pPr>
            <a:lvl5pPr marL="18288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b="1" dirty="0">
                <a:solidFill>
                  <a:schemeClr val="bg1">
                    <a:alpha val="70000"/>
                  </a:schemeClr>
                </a:solidFill>
                <a:latin typeface="Bierstadt" panose="020B0004020202020204" pitchFamily="34" charset="0"/>
              </a:rPr>
              <a:t>Georgia Mental Health Parity Act</a:t>
            </a:r>
          </a:p>
        </p:txBody>
      </p:sp>
    </p:spTree>
    <p:extLst>
      <p:ext uri="{BB962C8B-B14F-4D97-AF65-F5344CB8AC3E}">
        <p14:creationId xmlns:p14="http://schemas.microsoft.com/office/powerpoint/2010/main" val="41094272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3D8BA5-461C-1E4F-5B2E-F48425D8B95E}"/>
              </a:ext>
            </a:extLst>
          </p:cNvPr>
          <p:cNvPicPr>
            <a:picLocks noChangeAspect="1"/>
          </p:cNvPicPr>
          <p:nvPr/>
        </p:nvPicPr>
        <p:blipFill>
          <a:blip r:embed="rId3"/>
          <a:stretch>
            <a:fillRect/>
          </a:stretch>
        </p:blipFill>
        <p:spPr>
          <a:xfrm>
            <a:off x="310394" y="187352"/>
            <a:ext cx="11571211" cy="6212362"/>
          </a:xfrm>
          <a:prstGeom prst="rect">
            <a:avLst/>
          </a:prstGeom>
        </p:spPr>
      </p:pic>
      <p:pic>
        <p:nvPicPr>
          <p:cNvPr id="9218" name="Picture 2" descr="See the source image">
            <a:extLst>
              <a:ext uri="{FF2B5EF4-FFF2-40B4-BE49-F238E27FC236}">
                <a16:creationId xmlns:a16="http://schemas.microsoft.com/office/drawing/2014/main" id="{C086982A-4002-55B7-DAE7-FAD201E2A276}"/>
              </a:ext>
            </a:extLst>
          </p:cNvPr>
          <p:cNvPicPr>
            <a:picLocks noChangeAspect="1" noChangeArrowheads="1"/>
          </p:cNvPicPr>
          <p:nvPr/>
        </p:nvPicPr>
        <p:blipFill rotWithShape="1">
          <a:blip r:embed="rId4">
            <a:alphaModFix amt="80000"/>
            <a:biLevel thresh="50000"/>
            <a:extLst>
              <a:ext uri="{28A0092B-C50C-407E-A947-70E740481C1C}">
                <a14:useLocalDpi xmlns:a14="http://schemas.microsoft.com/office/drawing/2010/main" val="0"/>
              </a:ext>
            </a:extLst>
          </a:blip>
          <a:srcRect l="4014" t="17229" r="34724" b="20987"/>
          <a:stretch/>
        </p:blipFill>
        <p:spPr bwMode="auto">
          <a:xfrm>
            <a:off x="2284070" y="1429904"/>
            <a:ext cx="7623857" cy="1999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3">
            <a:extLst>
              <a:ext uri="{FF2B5EF4-FFF2-40B4-BE49-F238E27FC236}">
                <a16:creationId xmlns:a16="http://schemas.microsoft.com/office/drawing/2014/main" id="{A044B46B-BA26-4ADC-8D59-023567C7B003}"/>
              </a:ext>
            </a:extLst>
          </p:cNvPr>
          <p:cNvSpPr>
            <a:spLocks noGrp="1"/>
          </p:cNvSpPr>
          <p:nvPr>
            <p:ph sz="half" idx="2"/>
          </p:nvPr>
        </p:nvSpPr>
        <p:spPr>
          <a:xfrm>
            <a:off x="1100354" y="3792336"/>
            <a:ext cx="9991288" cy="1345000"/>
          </a:xfrm>
          <a:solidFill>
            <a:schemeClr val="accent4">
              <a:lumMod val="20000"/>
              <a:lumOff val="80000"/>
            </a:schemeClr>
          </a:solidFill>
        </p:spPr>
        <p:txBody>
          <a:bodyPr vert="horz" lIns="91440" tIns="45720" rIns="91440" bIns="45720" rtlCol="0" anchor="t">
            <a:noAutofit/>
          </a:bodyPr>
          <a:lstStyle/>
          <a:p>
            <a:pPr marL="228600" indent="0">
              <a:buClrTx/>
              <a:buNone/>
            </a:pPr>
            <a:r>
              <a:rPr lang="en-US" sz="2400" dirty="0">
                <a:solidFill>
                  <a:schemeClr val="tx1"/>
                </a:solidFill>
                <a:latin typeface="Century Gothic" panose="020B0502020202020204" pitchFamily="34" charset="0"/>
              </a:rPr>
              <a:t>P</a:t>
            </a:r>
            <a:r>
              <a:rPr lang="en-US" sz="2400" i="0" dirty="0">
                <a:solidFill>
                  <a:schemeClr val="tx1"/>
                </a:solidFill>
                <a:effectLst/>
                <a:latin typeface="Century Gothic" panose="020B0502020202020204" pitchFamily="34" charset="0"/>
              </a:rPr>
              <a:t>r</a:t>
            </a:r>
            <a:r>
              <a:rPr lang="en-US" sz="2400" dirty="0">
                <a:solidFill>
                  <a:schemeClr val="tx1"/>
                </a:solidFill>
                <a:latin typeface="Century Gothic" panose="020B0502020202020204" pitchFamily="34" charset="0"/>
              </a:rPr>
              <a:t>ovides grants to accountability courts for mental health services to prevent the trajectory toward incarceration. In many cases, mental health treatment would be a more appropriate option than detention and would reduce recidivism</a:t>
            </a:r>
          </a:p>
          <a:p>
            <a:pPr marL="228600" indent="0">
              <a:buClrTx/>
              <a:buNone/>
            </a:pPr>
            <a:r>
              <a:rPr lang="en-US" sz="2400" dirty="0">
                <a:latin typeface="Century Gothic" panose="020B0502020202020204" pitchFamily="34" charset="0"/>
              </a:rPr>
              <a:t>NOTE: Presently, court-ordered psychological evaluations may take up to 10 months to schedule</a:t>
            </a:r>
            <a:endParaRPr lang="en-US" sz="2400" dirty="0">
              <a:solidFill>
                <a:schemeClr val="tx1"/>
              </a:solidFill>
              <a:latin typeface="Century Gothic" panose="020B0502020202020204" pitchFamily="34" charset="0"/>
            </a:endParaRPr>
          </a:p>
        </p:txBody>
      </p:sp>
      <p:sp>
        <p:nvSpPr>
          <p:cNvPr id="5" name="Text Placeholder 2">
            <a:extLst>
              <a:ext uri="{FF2B5EF4-FFF2-40B4-BE49-F238E27FC236}">
                <a16:creationId xmlns:a16="http://schemas.microsoft.com/office/drawing/2014/main" id="{0F586014-994B-0DB5-3D24-728F206A57A7}"/>
              </a:ext>
            </a:extLst>
          </p:cNvPr>
          <p:cNvSpPr txBox="1">
            <a:spLocks/>
          </p:cNvSpPr>
          <p:nvPr/>
        </p:nvSpPr>
        <p:spPr>
          <a:xfrm>
            <a:off x="972344" y="668338"/>
            <a:ext cx="10247312" cy="603250"/>
          </a:xfrm>
          <a:prstGeom prst="rect">
            <a:avLst/>
          </a:prstGeom>
          <a:solidFill>
            <a:schemeClr val="tx1"/>
          </a:solidFill>
        </p:spPr>
        <p:txBody>
          <a:bodyPr vert="horz" lIns="91440" tIns="45720" rIns="91440" bIns="45720" rtlCol="0" anchor="b">
            <a:noAutofit/>
          </a:bodyPr>
          <a:lstStyle>
            <a:lvl1pPr marL="0" indent="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None/>
              <a:defRPr sz="2400" b="0" kern="1200">
                <a:solidFill>
                  <a:schemeClr val="tx2">
                    <a:alpha val="70000"/>
                  </a:schemeClr>
                </a:solidFill>
                <a:latin typeface="+mn-lt"/>
                <a:ea typeface="+mn-ea"/>
                <a:cs typeface="+mn-cs"/>
              </a:defRPr>
            </a:lvl1pPr>
            <a:lvl2pPr marL="4572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2000" b="1" kern="1200">
                <a:solidFill>
                  <a:schemeClr val="tx2">
                    <a:alpha val="70000"/>
                  </a:schemeClr>
                </a:solidFill>
                <a:latin typeface="+mn-lt"/>
                <a:ea typeface="+mn-ea"/>
                <a:cs typeface="+mn-cs"/>
              </a:defRPr>
            </a:lvl2pPr>
            <a:lvl3pPr marL="9144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800" b="1" kern="1200">
                <a:solidFill>
                  <a:schemeClr val="tx2">
                    <a:alpha val="70000"/>
                  </a:schemeClr>
                </a:solidFill>
                <a:latin typeface="+mn-lt"/>
                <a:ea typeface="+mn-ea"/>
                <a:cs typeface="+mn-cs"/>
              </a:defRPr>
            </a:lvl3pPr>
            <a:lvl4pPr marL="13716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4pPr>
            <a:lvl5pPr marL="18288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b="1" dirty="0">
                <a:solidFill>
                  <a:schemeClr val="bg1">
                    <a:alpha val="70000"/>
                  </a:schemeClr>
                </a:solidFill>
                <a:latin typeface="Bierstadt" panose="020B0004020202020204" pitchFamily="34" charset="0"/>
              </a:rPr>
              <a:t>Georgia Mental Health Parity Act</a:t>
            </a:r>
          </a:p>
        </p:txBody>
      </p:sp>
    </p:spTree>
    <p:extLst>
      <p:ext uri="{BB962C8B-B14F-4D97-AF65-F5344CB8AC3E}">
        <p14:creationId xmlns:p14="http://schemas.microsoft.com/office/powerpoint/2010/main" val="26821595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BDBEBE-B1F6-CCE0-0CC1-147755ABB033}"/>
              </a:ext>
            </a:extLst>
          </p:cNvPr>
          <p:cNvPicPr>
            <a:picLocks noChangeAspect="1"/>
          </p:cNvPicPr>
          <p:nvPr/>
        </p:nvPicPr>
        <p:blipFill>
          <a:blip r:embed="rId3"/>
          <a:stretch>
            <a:fillRect/>
          </a:stretch>
        </p:blipFill>
        <p:spPr>
          <a:xfrm>
            <a:off x="310394" y="322819"/>
            <a:ext cx="11571211" cy="6212362"/>
          </a:xfrm>
          <a:prstGeom prst="rect">
            <a:avLst/>
          </a:prstGeom>
        </p:spPr>
      </p:pic>
      <p:sp>
        <p:nvSpPr>
          <p:cNvPr id="4" name="Content Placeholder 3">
            <a:extLst>
              <a:ext uri="{FF2B5EF4-FFF2-40B4-BE49-F238E27FC236}">
                <a16:creationId xmlns:a16="http://schemas.microsoft.com/office/drawing/2014/main" id="{A044B46B-BA26-4ADC-8D59-023567C7B003}"/>
              </a:ext>
            </a:extLst>
          </p:cNvPr>
          <p:cNvSpPr>
            <a:spLocks noGrp="1"/>
          </p:cNvSpPr>
          <p:nvPr>
            <p:ph sz="half" idx="2"/>
          </p:nvPr>
        </p:nvSpPr>
        <p:spPr>
          <a:xfrm>
            <a:off x="787309" y="1617107"/>
            <a:ext cx="6774790" cy="1151715"/>
          </a:xfrm>
          <a:solidFill>
            <a:schemeClr val="accent4">
              <a:lumMod val="20000"/>
              <a:lumOff val="80000"/>
            </a:schemeClr>
          </a:solidFill>
        </p:spPr>
        <p:txBody>
          <a:bodyPr vert="horz" lIns="91440" tIns="45720" rIns="91440" bIns="45720" rtlCol="0" anchor="t">
            <a:normAutofit/>
          </a:bodyPr>
          <a:lstStyle/>
          <a:p>
            <a:pPr marL="228600" indent="0">
              <a:buClrTx/>
              <a:buNone/>
            </a:pPr>
            <a:r>
              <a:rPr lang="en-US" sz="2400" dirty="0">
                <a:solidFill>
                  <a:schemeClr val="tx1"/>
                </a:solidFill>
                <a:latin typeface="Century Gothic" panose="020B0502020202020204" pitchFamily="34" charset="0"/>
              </a:rPr>
              <a:t>Increases number of and more access to </a:t>
            </a:r>
            <a:r>
              <a:rPr lang="en-US" sz="2400" b="1" dirty="0">
                <a:solidFill>
                  <a:schemeClr val="tx1"/>
                </a:solidFill>
                <a:latin typeface="Century Gothic" panose="020B0502020202020204" pitchFamily="34" charset="0"/>
              </a:rPr>
              <a:t>Certified </a:t>
            </a:r>
            <a:r>
              <a:rPr lang="en-US" sz="2400" b="1" dirty="0">
                <a:latin typeface="Century Gothic" panose="020B0502020202020204" pitchFamily="34" charset="0"/>
              </a:rPr>
              <a:t>P</a:t>
            </a:r>
            <a:r>
              <a:rPr lang="en-US" sz="2400" b="1" dirty="0">
                <a:solidFill>
                  <a:schemeClr val="tx1"/>
                </a:solidFill>
                <a:latin typeface="Century Gothic" panose="020B0502020202020204" pitchFamily="34" charset="0"/>
              </a:rPr>
              <a:t>eer </a:t>
            </a:r>
            <a:r>
              <a:rPr lang="en-US" sz="2400" b="1" dirty="0">
                <a:latin typeface="Century Gothic" panose="020B0502020202020204" pitchFamily="34" charset="0"/>
              </a:rPr>
              <a:t>S</a:t>
            </a:r>
            <a:r>
              <a:rPr lang="en-US" sz="2400" b="1" dirty="0">
                <a:solidFill>
                  <a:schemeClr val="tx1"/>
                </a:solidFill>
                <a:latin typeface="Century Gothic" panose="020B0502020202020204" pitchFamily="34" charset="0"/>
              </a:rPr>
              <a:t>pecialists </a:t>
            </a:r>
            <a:r>
              <a:rPr lang="en-US" sz="2400" dirty="0">
                <a:solidFill>
                  <a:schemeClr val="tx1"/>
                </a:solidFill>
                <a:latin typeface="Century Gothic" panose="020B0502020202020204" pitchFamily="34" charset="0"/>
              </a:rPr>
              <a:t>(CPS)</a:t>
            </a:r>
            <a:endParaRPr lang="en-US" dirty="0"/>
          </a:p>
          <a:p>
            <a:endParaRPr lang="en-US" sz="2000" b="0" i="0" u="none" strike="noStrike" baseline="0" dirty="0">
              <a:solidFill>
                <a:srgbClr val="FFFFFF"/>
              </a:solidFill>
            </a:endParaRPr>
          </a:p>
          <a:p>
            <a:endParaRPr lang="en-US" sz="2000" b="0" i="0" u="none" strike="noStrike" baseline="0" dirty="0">
              <a:solidFill>
                <a:srgbClr val="FFFFFF"/>
              </a:solidFill>
            </a:endParaRPr>
          </a:p>
          <a:p>
            <a:endParaRPr lang="en-US" sz="2000" dirty="0">
              <a:solidFill>
                <a:srgbClr val="FFFFFF"/>
              </a:solidFill>
            </a:endParaRPr>
          </a:p>
        </p:txBody>
      </p:sp>
      <p:sp>
        <p:nvSpPr>
          <p:cNvPr id="14" name="TextBox 13">
            <a:extLst>
              <a:ext uri="{FF2B5EF4-FFF2-40B4-BE49-F238E27FC236}">
                <a16:creationId xmlns:a16="http://schemas.microsoft.com/office/drawing/2014/main" id="{AA5C1388-2205-16B0-7411-6EBC290A8601}"/>
              </a:ext>
            </a:extLst>
          </p:cNvPr>
          <p:cNvSpPr txBox="1"/>
          <p:nvPr/>
        </p:nvSpPr>
        <p:spPr>
          <a:xfrm>
            <a:off x="787309" y="2548966"/>
            <a:ext cx="6774790" cy="1938992"/>
          </a:xfrm>
          <a:prstGeom prst="rect">
            <a:avLst/>
          </a:prstGeom>
          <a:solidFill>
            <a:schemeClr val="accent4">
              <a:lumMod val="20000"/>
              <a:lumOff val="80000"/>
            </a:schemeClr>
          </a:solidFill>
        </p:spPr>
        <p:txBody>
          <a:bodyPr wrap="square">
            <a:spAutoFit/>
          </a:bodyPr>
          <a:lstStyle/>
          <a:p>
            <a:pPr marL="342900" lvl="1" indent="0">
              <a:buClrTx/>
              <a:buNone/>
            </a:pPr>
            <a:r>
              <a:rPr lang="en-US" sz="2400" b="0" u="none" strike="noStrike" baseline="0" dirty="0">
                <a:solidFill>
                  <a:schemeClr val="tx1"/>
                </a:solidFill>
                <a:latin typeface="Century Gothic" panose="020B0502020202020204" pitchFamily="34" charset="0"/>
              </a:rPr>
              <a:t>CPSs provide interventions which promote socialization, recovery, wellness, self-advocacy, development of natural supports, and maintenance of community living skills </a:t>
            </a:r>
          </a:p>
        </p:txBody>
      </p:sp>
      <p:sp>
        <p:nvSpPr>
          <p:cNvPr id="3" name="Text Placeholder 2">
            <a:extLst>
              <a:ext uri="{FF2B5EF4-FFF2-40B4-BE49-F238E27FC236}">
                <a16:creationId xmlns:a16="http://schemas.microsoft.com/office/drawing/2014/main" id="{AFA8241A-E6E6-EC53-F7E9-B9B5FC21C440}"/>
              </a:ext>
            </a:extLst>
          </p:cNvPr>
          <p:cNvSpPr txBox="1">
            <a:spLocks/>
          </p:cNvSpPr>
          <p:nvPr/>
        </p:nvSpPr>
        <p:spPr>
          <a:xfrm>
            <a:off x="972344" y="668338"/>
            <a:ext cx="10247312" cy="603250"/>
          </a:xfrm>
          <a:prstGeom prst="rect">
            <a:avLst/>
          </a:prstGeom>
          <a:solidFill>
            <a:schemeClr val="tx1"/>
          </a:solidFill>
        </p:spPr>
        <p:txBody>
          <a:bodyPr vert="horz" lIns="91440" tIns="45720" rIns="91440" bIns="45720" rtlCol="0" anchor="b">
            <a:noAutofit/>
          </a:bodyPr>
          <a:lstStyle>
            <a:lvl1pPr marL="0" indent="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None/>
              <a:defRPr sz="2400" b="0" kern="1200">
                <a:solidFill>
                  <a:schemeClr val="tx2">
                    <a:alpha val="70000"/>
                  </a:schemeClr>
                </a:solidFill>
                <a:latin typeface="+mn-lt"/>
                <a:ea typeface="+mn-ea"/>
                <a:cs typeface="+mn-cs"/>
              </a:defRPr>
            </a:lvl1pPr>
            <a:lvl2pPr marL="4572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2000" b="1" kern="1200">
                <a:solidFill>
                  <a:schemeClr val="tx2">
                    <a:alpha val="70000"/>
                  </a:schemeClr>
                </a:solidFill>
                <a:latin typeface="+mn-lt"/>
                <a:ea typeface="+mn-ea"/>
                <a:cs typeface="+mn-cs"/>
              </a:defRPr>
            </a:lvl2pPr>
            <a:lvl3pPr marL="9144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800" b="1" kern="1200">
                <a:solidFill>
                  <a:schemeClr val="tx2">
                    <a:alpha val="70000"/>
                  </a:schemeClr>
                </a:solidFill>
                <a:latin typeface="+mn-lt"/>
                <a:ea typeface="+mn-ea"/>
                <a:cs typeface="+mn-cs"/>
              </a:defRPr>
            </a:lvl3pPr>
            <a:lvl4pPr marL="13716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4pPr>
            <a:lvl5pPr marL="18288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b="1" dirty="0">
                <a:solidFill>
                  <a:schemeClr val="bg1">
                    <a:alpha val="70000"/>
                  </a:schemeClr>
                </a:solidFill>
                <a:latin typeface="Bierstadt" panose="020B0004020202020204" pitchFamily="34" charset="0"/>
              </a:rPr>
              <a:t>Georgia Mental Health Parity Act</a:t>
            </a:r>
          </a:p>
        </p:txBody>
      </p:sp>
      <p:pic>
        <p:nvPicPr>
          <p:cNvPr id="7" name="Picture 6">
            <a:extLst>
              <a:ext uri="{FF2B5EF4-FFF2-40B4-BE49-F238E27FC236}">
                <a16:creationId xmlns:a16="http://schemas.microsoft.com/office/drawing/2014/main" id="{3D61AF1C-EEAE-0811-0459-CBF944C03E03}"/>
              </a:ext>
            </a:extLst>
          </p:cNvPr>
          <p:cNvPicPr>
            <a:picLocks noChangeAspect="1"/>
          </p:cNvPicPr>
          <p:nvPr/>
        </p:nvPicPr>
        <p:blipFill rotWithShape="1">
          <a:blip r:embed="rId4"/>
          <a:srcRect l="11481" t="26996" r="7695" b="12593"/>
          <a:stretch/>
        </p:blipFill>
        <p:spPr>
          <a:xfrm>
            <a:off x="8118035" y="1960416"/>
            <a:ext cx="3631107" cy="2714086"/>
          </a:xfrm>
          <a:prstGeom prst="rect">
            <a:avLst/>
          </a:prstGeom>
        </p:spPr>
      </p:pic>
      <p:sp>
        <p:nvSpPr>
          <p:cNvPr id="5" name="TextBox 4">
            <a:extLst>
              <a:ext uri="{FF2B5EF4-FFF2-40B4-BE49-F238E27FC236}">
                <a16:creationId xmlns:a16="http://schemas.microsoft.com/office/drawing/2014/main" id="{A10FDC86-F00F-E0DF-C35B-CBFBE0655633}"/>
              </a:ext>
            </a:extLst>
          </p:cNvPr>
          <p:cNvSpPr txBox="1"/>
          <p:nvPr/>
        </p:nvSpPr>
        <p:spPr>
          <a:xfrm>
            <a:off x="787308" y="4861046"/>
            <a:ext cx="10432348" cy="830997"/>
          </a:xfrm>
          <a:prstGeom prst="rect">
            <a:avLst/>
          </a:prstGeom>
          <a:noFill/>
        </p:spPr>
        <p:txBody>
          <a:bodyPr wrap="square">
            <a:spAutoFit/>
          </a:bodyPr>
          <a:lstStyle/>
          <a:p>
            <a:pPr marL="342900" lvl="1" indent="0">
              <a:buClrTx/>
              <a:buNone/>
            </a:pPr>
            <a:r>
              <a:rPr lang="en-US" sz="2400" b="0" u="none" strike="noStrike" baseline="0" dirty="0">
                <a:solidFill>
                  <a:schemeClr val="tx1"/>
                </a:solidFill>
                <a:latin typeface="Century Gothic" panose="020B0502020202020204" pitchFamily="34" charset="0"/>
              </a:rPr>
              <a:t>NOTE: Research shows that individuals </a:t>
            </a:r>
            <a:r>
              <a:rPr lang="en-US" sz="2400" dirty="0">
                <a:latin typeface="Century Gothic" panose="020B0502020202020204" pitchFamily="34" charset="0"/>
              </a:rPr>
              <a:t>of all ages </a:t>
            </a:r>
            <a:r>
              <a:rPr lang="en-US" sz="2400" b="0" u="none" strike="noStrike" baseline="0" dirty="0">
                <a:solidFill>
                  <a:schemeClr val="tx1"/>
                </a:solidFill>
                <a:latin typeface="Century Gothic" panose="020B0502020202020204" pitchFamily="34" charset="0"/>
              </a:rPr>
              <a:t>in treatment for substance abuse are more successful if paired with a CPS</a:t>
            </a:r>
          </a:p>
        </p:txBody>
      </p:sp>
    </p:spTree>
    <p:extLst>
      <p:ext uri="{BB962C8B-B14F-4D97-AF65-F5344CB8AC3E}">
        <p14:creationId xmlns:p14="http://schemas.microsoft.com/office/powerpoint/2010/main" val="33387956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9A39A0-CB6D-7321-F86F-30DB7ECBC41D}"/>
              </a:ext>
            </a:extLst>
          </p:cNvPr>
          <p:cNvPicPr>
            <a:picLocks noChangeAspect="1"/>
          </p:cNvPicPr>
          <p:nvPr/>
        </p:nvPicPr>
        <p:blipFill>
          <a:blip r:embed="rId3"/>
          <a:stretch>
            <a:fillRect/>
          </a:stretch>
        </p:blipFill>
        <p:spPr>
          <a:xfrm>
            <a:off x="310394" y="322819"/>
            <a:ext cx="11571211" cy="6212362"/>
          </a:xfrm>
          <a:prstGeom prst="rect">
            <a:avLst/>
          </a:prstGeom>
        </p:spPr>
      </p:pic>
      <p:sp>
        <p:nvSpPr>
          <p:cNvPr id="4" name="Content Placeholder 3">
            <a:extLst>
              <a:ext uri="{FF2B5EF4-FFF2-40B4-BE49-F238E27FC236}">
                <a16:creationId xmlns:a16="http://schemas.microsoft.com/office/drawing/2014/main" id="{A044B46B-BA26-4ADC-8D59-023567C7B003}"/>
              </a:ext>
            </a:extLst>
          </p:cNvPr>
          <p:cNvSpPr>
            <a:spLocks noGrp="1"/>
          </p:cNvSpPr>
          <p:nvPr>
            <p:ph sz="half" idx="2"/>
          </p:nvPr>
        </p:nvSpPr>
        <p:spPr>
          <a:xfrm>
            <a:off x="4876800" y="1450382"/>
            <a:ext cx="6342856" cy="4739280"/>
          </a:xfrm>
          <a:solidFill>
            <a:schemeClr val="accent4">
              <a:lumMod val="20000"/>
              <a:lumOff val="80000"/>
            </a:schemeClr>
          </a:solidFill>
        </p:spPr>
        <p:txBody>
          <a:bodyPr>
            <a:noAutofit/>
          </a:bodyPr>
          <a:lstStyle/>
          <a:p>
            <a:pPr>
              <a:buClr>
                <a:schemeClr val="tx1"/>
              </a:buClr>
              <a:buFont typeface="Arial" panose="020B0604020202020204" pitchFamily="34" charset="0"/>
              <a:buChar char="•"/>
            </a:pPr>
            <a:r>
              <a:rPr lang="en-US" sz="2400" dirty="0">
                <a:latin typeface="Century Gothic" panose="020B0502020202020204" pitchFamily="34" charset="0"/>
              </a:rPr>
              <a:t>States that </a:t>
            </a:r>
            <a:r>
              <a:rPr lang="en-US" sz="2400" b="1" dirty="0">
                <a:solidFill>
                  <a:schemeClr val="tx1"/>
                </a:solidFill>
                <a:latin typeface="Century Gothic" panose="020B0502020202020204" pitchFamily="34" charset="0"/>
              </a:rPr>
              <a:t>Community </a:t>
            </a:r>
            <a:r>
              <a:rPr lang="en-US" sz="2400" b="1" dirty="0">
                <a:latin typeface="Century Gothic" panose="020B0502020202020204" pitchFamily="34" charset="0"/>
              </a:rPr>
              <a:t>S</a:t>
            </a:r>
            <a:r>
              <a:rPr lang="en-US" sz="2400" b="1" dirty="0">
                <a:solidFill>
                  <a:schemeClr val="tx1"/>
                </a:solidFill>
                <a:latin typeface="Century Gothic" panose="020B0502020202020204" pitchFamily="34" charset="0"/>
              </a:rPr>
              <a:t>ervice </a:t>
            </a:r>
            <a:r>
              <a:rPr lang="en-US" sz="2400" b="1" dirty="0">
                <a:latin typeface="Century Gothic" panose="020B0502020202020204" pitchFamily="34" charset="0"/>
              </a:rPr>
              <a:t>B</a:t>
            </a:r>
            <a:r>
              <a:rPr lang="en-US" sz="2400" b="1" dirty="0">
                <a:solidFill>
                  <a:schemeClr val="tx1"/>
                </a:solidFill>
                <a:latin typeface="Century Gothic" panose="020B0502020202020204" pitchFamily="34" charset="0"/>
              </a:rPr>
              <a:t>oards </a:t>
            </a:r>
            <a:r>
              <a:rPr lang="en-US" sz="2400" dirty="0">
                <a:solidFill>
                  <a:schemeClr val="tx1"/>
                </a:solidFill>
                <a:latin typeface="Century Gothic" panose="020B0502020202020204" pitchFamily="34" charset="0"/>
              </a:rPr>
              <a:t>shall work to provide mental health, developmental disabilities, and substance abuse services to children and adolescents as well as adults</a:t>
            </a:r>
          </a:p>
          <a:p>
            <a:pPr>
              <a:buClr>
                <a:schemeClr val="tx1"/>
              </a:buClr>
              <a:buFont typeface="Arial" panose="020B0604020202020204" pitchFamily="34" charset="0"/>
              <a:buChar char="•"/>
            </a:pPr>
            <a:r>
              <a:rPr lang="en-US" sz="2400" dirty="0">
                <a:solidFill>
                  <a:schemeClr val="tx1"/>
                </a:solidFill>
                <a:latin typeface="Century Gothic" panose="020B0502020202020204" pitchFamily="34" charset="0"/>
              </a:rPr>
              <a:t>Requires </a:t>
            </a:r>
            <a:r>
              <a:rPr lang="en-US" sz="2400" b="1" dirty="0">
                <a:solidFill>
                  <a:schemeClr val="tx1"/>
                </a:solidFill>
                <a:latin typeface="Century Gothic" panose="020B0502020202020204" pitchFamily="34" charset="0"/>
              </a:rPr>
              <a:t>improved care coordination </a:t>
            </a:r>
            <a:r>
              <a:rPr lang="en-US" sz="2400" dirty="0">
                <a:solidFill>
                  <a:schemeClr val="tx1"/>
                </a:solidFill>
                <a:latin typeface="Century Gothic" panose="020B0502020202020204" pitchFamily="34" charset="0"/>
              </a:rPr>
              <a:t>between a child's or adolescent's mental health provider and primary care provider </a:t>
            </a:r>
          </a:p>
          <a:p>
            <a:pPr>
              <a:buClr>
                <a:schemeClr val="tx1"/>
              </a:buClr>
              <a:buFont typeface="Arial" panose="020B0604020202020204" pitchFamily="34" charset="0"/>
              <a:buChar char="•"/>
            </a:pPr>
            <a:r>
              <a:rPr lang="en-US" sz="2400" dirty="0">
                <a:latin typeface="Century Gothic" panose="020B0502020202020204" pitchFamily="34" charset="0"/>
              </a:rPr>
              <a:t>E</a:t>
            </a:r>
            <a:r>
              <a:rPr lang="en-US" sz="2400" dirty="0">
                <a:solidFill>
                  <a:schemeClr val="tx1"/>
                </a:solidFill>
                <a:latin typeface="Century Gothic" panose="020B0502020202020204" pitchFamily="34" charset="0"/>
              </a:rPr>
              <a:t>xpands mental health and substance abuse </a:t>
            </a:r>
            <a:r>
              <a:rPr lang="en-US" sz="2400" b="1" dirty="0">
                <a:solidFill>
                  <a:schemeClr val="tx1"/>
                </a:solidFill>
                <a:latin typeface="Century Gothic" panose="020B0502020202020204" pitchFamily="34" charset="0"/>
              </a:rPr>
              <a:t>crisis services </a:t>
            </a:r>
            <a:r>
              <a:rPr lang="en-US" sz="2400" dirty="0">
                <a:solidFill>
                  <a:schemeClr val="tx1"/>
                </a:solidFill>
                <a:latin typeface="Century Gothic" panose="020B0502020202020204" pitchFamily="34" charset="0"/>
              </a:rPr>
              <a:t>for children and adolescents, including more </a:t>
            </a:r>
            <a:r>
              <a:rPr lang="en-US" sz="2400" b="1" dirty="0">
                <a:solidFill>
                  <a:schemeClr val="tx1"/>
                </a:solidFill>
                <a:effectLst>
                  <a:outerShdw blurRad="38100" dist="38100" dir="2700000" algn="tl">
                    <a:srgbClr val="000000">
                      <a:alpha val="43137"/>
                    </a:srgbClr>
                  </a:outerShdw>
                </a:effectLst>
                <a:latin typeface="Century Gothic" panose="020B0502020202020204" pitchFamily="34" charset="0"/>
              </a:rPr>
              <a:t>Crisis Stabilization Units </a:t>
            </a:r>
          </a:p>
          <a:p>
            <a:pPr>
              <a:buClr>
                <a:schemeClr val="tx1"/>
              </a:buClr>
              <a:buFont typeface="Arial" panose="020B0604020202020204" pitchFamily="34" charset="0"/>
              <a:buChar char="•"/>
            </a:pPr>
            <a:endParaRPr lang="en-US" sz="2400" dirty="0">
              <a:solidFill>
                <a:schemeClr val="tx1"/>
              </a:solidFill>
              <a:latin typeface="Century Gothic" panose="020B0502020202020204" pitchFamily="34" charset="0"/>
            </a:endParaRPr>
          </a:p>
          <a:p>
            <a:pPr marL="228600" indent="0">
              <a:buClr>
                <a:schemeClr val="tx1"/>
              </a:buClr>
              <a:buNone/>
            </a:pPr>
            <a:endParaRPr lang="en-US" sz="2400" b="1" dirty="0">
              <a:solidFill>
                <a:schemeClr val="tx1"/>
              </a:solidFill>
              <a:latin typeface="Century Gothic" panose="020B0502020202020204" pitchFamily="34" charset="0"/>
            </a:endParaRPr>
          </a:p>
        </p:txBody>
      </p:sp>
      <p:sp>
        <p:nvSpPr>
          <p:cNvPr id="13" name="Text Placeholder 2">
            <a:extLst>
              <a:ext uri="{FF2B5EF4-FFF2-40B4-BE49-F238E27FC236}">
                <a16:creationId xmlns:a16="http://schemas.microsoft.com/office/drawing/2014/main" id="{EA608837-A8C5-57E0-140C-8A508C3B0912}"/>
              </a:ext>
            </a:extLst>
          </p:cNvPr>
          <p:cNvSpPr txBox="1">
            <a:spLocks/>
          </p:cNvSpPr>
          <p:nvPr/>
        </p:nvSpPr>
        <p:spPr>
          <a:xfrm>
            <a:off x="972344" y="668338"/>
            <a:ext cx="10247312" cy="603250"/>
          </a:xfrm>
          <a:prstGeom prst="rect">
            <a:avLst/>
          </a:prstGeom>
          <a:solidFill>
            <a:schemeClr val="tx1"/>
          </a:solidFill>
        </p:spPr>
        <p:txBody>
          <a:bodyPr vert="horz" lIns="91440" tIns="45720" rIns="91440" bIns="45720" rtlCol="0" anchor="b">
            <a:noAutofit/>
          </a:bodyPr>
          <a:lstStyle>
            <a:lvl1pPr marL="0" indent="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None/>
              <a:defRPr sz="2400" b="0" kern="1200">
                <a:solidFill>
                  <a:schemeClr val="tx2">
                    <a:alpha val="70000"/>
                  </a:schemeClr>
                </a:solidFill>
                <a:latin typeface="+mn-lt"/>
                <a:ea typeface="+mn-ea"/>
                <a:cs typeface="+mn-cs"/>
              </a:defRPr>
            </a:lvl1pPr>
            <a:lvl2pPr marL="4572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2000" b="1" kern="1200">
                <a:solidFill>
                  <a:schemeClr val="tx2">
                    <a:alpha val="70000"/>
                  </a:schemeClr>
                </a:solidFill>
                <a:latin typeface="+mn-lt"/>
                <a:ea typeface="+mn-ea"/>
                <a:cs typeface="+mn-cs"/>
              </a:defRPr>
            </a:lvl2pPr>
            <a:lvl3pPr marL="9144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800" b="1" kern="1200">
                <a:solidFill>
                  <a:schemeClr val="tx2">
                    <a:alpha val="70000"/>
                  </a:schemeClr>
                </a:solidFill>
                <a:latin typeface="+mn-lt"/>
                <a:ea typeface="+mn-ea"/>
                <a:cs typeface="+mn-cs"/>
              </a:defRPr>
            </a:lvl3pPr>
            <a:lvl4pPr marL="13716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4pPr>
            <a:lvl5pPr marL="18288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b="1" dirty="0">
                <a:solidFill>
                  <a:schemeClr val="bg1">
                    <a:alpha val="70000"/>
                  </a:schemeClr>
                </a:solidFill>
                <a:latin typeface="Bierstadt" panose="020B0004020202020204" pitchFamily="34" charset="0"/>
              </a:rPr>
              <a:t>Georgia Mental Health Parity Act</a:t>
            </a:r>
          </a:p>
        </p:txBody>
      </p:sp>
      <p:pic>
        <p:nvPicPr>
          <p:cNvPr id="5" name="Picture 4">
            <a:extLst>
              <a:ext uri="{FF2B5EF4-FFF2-40B4-BE49-F238E27FC236}">
                <a16:creationId xmlns:a16="http://schemas.microsoft.com/office/drawing/2014/main" id="{396B41D7-D399-C4DD-F2EB-B16C46722286}"/>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565944" y="1905941"/>
            <a:ext cx="4224739" cy="3046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41631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CC1907-753D-2EAF-0D10-21EDA43E80E1}"/>
              </a:ext>
            </a:extLst>
          </p:cNvPr>
          <p:cNvPicPr>
            <a:picLocks noChangeAspect="1"/>
          </p:cNvPicPr>
          <p:nvPr/>
        </p:nvPicPr>
        <p:blipFill>
          <a:blip r:embed="rId3"/>
          <a:stretch>
            <a:fillRect/>
          </a:stretch>
        </p:blipFill>
        <p:spPr>
          <a:xfrm>
            <a:off x="310394" y="322819"/>
            <a:ext cx="11571211" cy="6212362"/>
          </a:xfrm>
          <a:prstGeom prst="rect">
            <a:avLst/>
          </a:prstGeom>
        </p:spPr>
      </p:pic>
      <p:sp>
        <p:nvSpPr>
          <p:cNvPr id="4" name="Content Placeholder 3">
            <a:extLst>
              <a:ext uri="{FF2B5EF4-FFF2-40B4-BE49-F238E27FC236}">
                <a16:creationId xmlns:a16="http://schemas.microsoft.com/office/drawing/2014/main" id="{A044B46B-BA26-4ADC-8D59-023567C7B003}"/>
              </a:ext>
            </a:extLst>
          </p:cNvPr>
          <p:cNvSpPr>
            <a:spLocks noGrp="1"/>
          </p:cNvSpPr>
          <p:nvPr>
            <p:ph sz="half" idx="2"/>
          </p:nvPr>
        </p:nvSpPr>
        <p:spPr>
          <a:xfrm>
            <a:off x="972344" y="1450081"/>
            <a:ext cx="10247312" cy="2498464"/>
          </a:xfrm>
          <a:solidFill>
            <a:schemeClr val="accent4">
              <a:lumMod val="20000"/>
              <a:lumOff val="80000"/>
            </a:schemeClr>
          </a:solidFill>
        </p:spPr>
        <p:txBody>
          <a:bodyPr>
            <a:noAutofit/>
          </a:bodyPr>
          <a:lstStyle/>
          <a:p>
            <a:pPr>
              <a:buClr>
                <a:schemeClr val="tx1"/>
              </a:buClr>
              <a:buFont typeface="Arial" panose="020B0604020202020204" pitchFamily="34" charset="0"/>
              <a:buChar char="•"/>
            </a:pPr>
            <a:r>
              <a:rPr lang="en-US" sz="2400" dirty="0">
                <a:solidFill>
                  <a:schemeClr val="tx1"/>
                </a:solidFill>
                <a:latin typeface="Century Gothic" panose="020B0502020202020204" pitchFamily="34" charset="0"/>
              </a:rPr>
              <a:t>Requires </a:t>
            </a:r>
            <a:r>
              <a:rPr lang="en-US" sz="2400" b="1" dirty="0">
                <a:solidFill>
                  <a:schemeClr val="tx1"/>
                </a:solidFill>
                <a:latin typeface="Century Gothic" panose="020B0502020202020204" pitchFamily="34" charset="0"/>
              </a:rPr>
              <a:t>Care Management Organization </a:t>
            </a:r>
            <a:r>
              <a:rPr lang="en-US" sz="2400" dirty="0">
                <a:solidFill>
                  <a:schemeClr val="tx1"/>
                </a:solidFill>
                <a:latin typeface="Century Gothic" panose="020B0502020202020204" pitchFamily="34" charset="0"/>
              </a:rPr>
              <a:t>(CMO) plans to spend at least </a:t>
            </a:r>
            <a:r>
              <a:rPr lang="en-US" sz="2400" b="1" dirty="0">
                <a:solidFill>
                  <a:schemeClr val="tx1"/>
                </a:solidFill>
                <a:latin typeface="Century Gothic" panose="020B0502020202020204" pitchFamily="34" charset="0"/>
              </a:rPr>
              <a:t>85%</a:t>
            </a:r>
            <a:r>
              <a:rPr lang="en-US" sz="2400" dirty="0">
                <a:solidFill>
                  <a:schemeClr val="tx1"/>
                </a:solidFill>
                <a:latin typeface="Century Gothic" panose="020B0502020202020204" pitchFamily="34" charset="0"/>
              </a:rPr>
              <a:t> of its funding (</a:t>
            </a:r>
            <a:r>
              <a:rPr lang="en-US" sz="2400" i="1" dirty="0">
                <a:solidFill>
                  <a:schemeClr val="tx1"/>
                </a:solidFill>
                <a:effectLst>
                  <a:outerShdw blurRad="38100" dist="38100" dir="2700000" algn="tl">
                    <a:srgbClr val="000000">
                      <a:alpha val="43137"/>
                    </a:srgbClr>
                  </a:outerShdw>
                </a:effectLst>
                <a:latin typeface="Century Gothic" panose="020B0502020202020204" pitchFamily="34" charset="0"/>
              </a:rPr>
              <a:t>MLR</a:t>
            </a:r>
            <a:r>
              <a:rPr lang="en-US" sz="2400" dirty="0">
                <a:solidFill>
                  <a:schemeClr val="tx1"/>
                </a:solidFill>
                <a:latin typeface="Century Gothic" panose="020B0502020202020204" pitchFamily="34" charset="0"/>
              </a:rPr>
              <a:t>)on services for its members</a:t>
            </a:r>
          </a:p>
          <a:p>
            <a:pPr>
              <a:buClr>
                <a:schemeClr val="tx1"/>
              </a:buClr>
              <a:buFont typeface="Arial" panose="020B0604020202020204" pitchFamily="34" charset="0"/>
              <a:buChar char="•"/>
            </a:pPr>
            <a:r>
              <a:rPr lang="en-US" sz="2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Medicaid</a:t>
            </a:r>
            <a:r>
              <a:rPr lang="en-US" sz="2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and </a:t>
            </a:r>
            <a:r>
              <a:rPr lang="en-US" sz="2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PeachCare</a:t>
            </a:r>
            <a:r>
              <a:rPr lang="en-US" sz="2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are the largest single payers of mental health care in Georgia and the Parity Act requires that at least </a:t>
            </a:r>
            <a:r>
              <a:rPr lang="en-US" sz="24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85 cents </a:t>
            </a:r>
            <a:r>
              <a:rPr lang="en-US" sz="2400" b="1" dirty="0">
                <a:solidFill>
                  <a:schemeClr val="tx1"/>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of every dollar </a:t>
            </a:r>
            <a:r>
              <a:rPr lang="en-US" sz="2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paid to CMOs via state contracts is spent on direct health care, including mental health, to Medicaid and PeachCare enrollees </a:t>
            </a:r>
          </a:p>
          <a:p>
            <a:pPr marL="228600" indent="0">
              <a:buClr>
                <a:schemeClr val="tx1"/>
              </a:buClr>
              <a:buNone/>
            </a:pPr>
            <a:endParaRPr lang="en-US" sz="2400" b="1" dirty="0">
              <a:solidFill>
                <a:schemeClr val="tx1"/>
              </a:solidFill>
              <a:latin typeface="Century Gothic" panose="020B0502020202020204" pitchFamily="34" charset="0"/>
            </a:endParaRPr>
          </a:p>
        </p:txBody>
      </p:sp>
      <p:sp>
        <p:nvSpPr>
          <p:cNvPr id="13" name="Text Placeholder 2">
            <a:extLst>
              <a:ext uri="{FF2B5EF4-FFF2-40B4-BE49-F238E27FC236}">
                <a16:creationId xmlns:a16="http://schemas.microsoft.com/office/drawing/2014/main" id="{EA608837-A8C5-57E0-140C-8A508C3B0912}"/>
              </a:ext>
            </a:extLst>
          </p:cNvPr>
          <p:cNvSpPr txBox="1">
            <a:spLocks/>
          </p:cNvSpPr>
          <p:nvPr/>
        </p:nvSpPr>
        <p:spPr>
          <a:xfrm>
            <a:off x="972344" y="668338"/>
            <a:ext cx="10247312" cy="603250"/>
          </a:xfrm>
          <a:prstGeom prst="rect">
            <a:avLst/>
          </a:prstGeom>
          <a:solidFill>
            <a:schemeClr val="tx1"/>
          </a:solidFill>
        </p:spPr>
        <p:txBody>
          <a:bodyPr vert="horz" lIns="91440" tIns="45720" rIns="91440" bIns="45720" rtlCol="0" anchor="b">
            <a:noAutofit/>
          </a:bodyPr>
          <a:lstStyle>
            <a:lvl1pPr marL="0" indent="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None/>
              <a:defRPr sz="2400" b="0" kern="1200">
                <a:solidFill>
                  <a:schemeClr val="tx2">
                    <a:alpha val="70000"/>
                  </a:schemeClr>
                </a:solidFill>
                <a:latin typeface="+mn-lt"/>
                <a:ea typeface="+mn-ea"/>
                <a:cs typeface="+mn-cs"/>
              </a:defRPr>
            </a:lvl1pPr>
            <a:lvl2pPr marL="4572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2000" b="1" kern="1200">
                <a:solidFill>
                  <a:schemeClr val="tx2">
                    <a:alpha val="70000"/>
                  </a:schemeClr>
                </a:solidFill>
                <a:latin typeface="+mn-lt"/>
                <a:ea typeface="+mn-ea"/>
                <a:cs typeface="+mn-cs"/>
              </a:defRPr>
            </a:lvl2pPr>
            <a:lvl3pPr marL="9144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800" b="1" kern="1200">
                <a:solidFill>
                  <a:schemeClr val="tx2">
                    <a:alpha val="70000"/>
                  </a:schemeClr>
                </a:solidFill>
                <a:latin typeface="+mn-lt"/>
                <a:ea typeface="+mn-ea"/>
                <a:cs typeface="+mn-cs"/>
              </a:defRPr>
            </a:lvl3pPr>
            <a:lvl4pPr marL="13716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4pPr>
            <a:lvl5pPr marL="18288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b="1">
                <a:solidFill>
                  <a:schemeClr val="bg1">
                    <a:alpha val="70000"/>
                  </a:schemeClr>
                </a:solidFill>
                <a:latin typeface="Bierstadt" panose="020B0004020202020204" pitchFamily="34" charset="0"/>
              </a:rPr>
              <a:t>Georgia Mental Health Parity Act</a:t>
            </a:r>
            <a:endParaRPr lang="en-US" sz="2800" b="1" dirty="0">
              <a:solidFill>
                <a:schemeClr val="bg1">
                  <a:alpha val="70000"/>
                </a:schemeClr>
              </a:solidFill>
              <a:latin typeface="Bierstadt" panose="020B0004020202020204" pitchFamily="34" charset="0"/>
            </a:endParaRPr>
          </a:p>
        </p:txBody>
      </p:sp>
      <p:sp>
        <p:nvSpPr>
          <p:cNvPr id="9" name="TextBox 8">
            <a:extLst>
              <a:ext uri="{FF2B5EF4-FFF2-40B4-BE49-F238E27FC236}">
                <a16:creationId xmlns:a16="http://schemas.microsoft.com/office/drawing/2014/main" id="{CF1612DA-D2DF-3920-F3BB-B256957A3E00}"/>
              </a:ext>
            </a:extLst>
          </p:cNvPr>
          <p:cNvSpPr txBox="1"/>
          <p:nvPr/>
        </p:nvSpPr>
        <p:spPr>
          <a:xfrm rot="10800000" flipV="1">
            <a:off x="972344" y="4407295"/>
            <a:ext cx="10374692" cy="1200329"/>
          </a:xfrm>
          <a:prstGeom prst="rect">
            <a:avLst/>
          </a:prstGeom>
          <a:noFill/>
        </p:spPr>
        <p:txBody>
          <a:bodyPr wrap="square">
            <a:spAutoFit/>
          </a:bodyPr>
          <a:lstStyle/>
          <a:p>
            <a:r>
              <a:rPr lang="en-US" sz="2400" dirty="0">
                <a:latin typeface="Century Gothic" panose="020B0502020202020204" pitchFamily="34" charset="0"/>
              </a:rPr>
              <a:t>NOTE: With approximately </a:t>
            </a:r>
            <a:r>
              <a:rPr lang="en-US" sz="2400" b="1" dirty="0">
                <a:effectLst>
                  <a:outerShdw blurRad="38100" dist="38100" dir="2700000" algn="tl">
                    <a:srgbClr val="000000">
                      <a:alpha val="43137"/>
                    </a:srgbClr>
                  </a:outerShdw>
                </a:effectLst>
                <a:latin typeface="Century Gothic" panose="020B0502020202020204" pitchFamily="34" charset="0"/>
              </a:rPr>
              <a:t>$10 billion paid </a:t>
            </a:r>
            <a:r>
              <a:rPr lang="en-US" sz="2400" dirty="0">
                <a:latin typeface="Century Gothic" panose="020B0502020202020204" pitchFamily="34" charset="0"/>
              </a:rPr>
              <a:t>to CMOs in Georgia each year, implementing the 85% minimum MLR could generate </a:t>
            </a:r>
            <a:r>
              <a:rPr lang="en-US" sz="2400" b="1" dirty="0">
                <a:effectLst>
                  <a:outerShdw blurRad="38100" dist="38100" dir="2700000" algn="tl">
                    <a:srgbClr val="000000">
                      <a:alpha val="43137"/>
                    </a:srgbClr>
                  </a:outerShdw>
                </a:effectLst>
                <a:latin typeface="Century Gothic" panose="020B0502020202020204" pitchFamily="34" charset="0"/>
              </a:rPr>
              <a:t>$100 million </a:t>
            </a:r>
            <a:r>
              <a:rPr lang="en-US" sz="2400" dirty="0">
                <a:latin typeface="Century Gothic" panose="020B0502020202020204" pitchFamily="34" charset="0"/>
              </a:rPr>
              <a:t>in more health care, including mental </a:t>
            </a:r>
            <a:r>
              <a:rPr lang="en-US" sz="2400">
                <a:latin typeface="Century Gothic" panose="020B0502020202020204" pitchFamily="34" charset="0"/>
              </a:rPr>
              <a:t>health care</a:t>
            </a:r>
            <a:endParaRPr lang="en-US" sz="2400" dirty="0">
              <a:latin typeface="Century Gothic" panose="020B0502020202020204" pitchFamily="34" charset="0"/>
            </a:endParaRPr>
          </a:p>
        </p:txBody>
      </p:sp>
    </p:spTree>
    <p:extLst>
      <p:ext uri="{BB962C8B-B14F-4D97-AF65-F5344CB8AC3E}">
        <p14:creationId xmlns:p14="http://schemas.microsoft.com/office/powerpoint/2010/main" val="38527930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9AF018-F4DD-EDF0-49EA-9E5846670390}"/>
              </a:ext>
            </a:extLst>
          </p:cNvPr>
          <p:cNvPicPr>
            <a:picLocks noChangeAspect="1"/>
          </p:cNvPicPr>
          <p:nvPr/>
        </p:nvPicPr>
        <p:blipFill>
          <a:blip r:embed="rId3"/>
          <a:stretch>
            <a:fillRect/>
          </a:stretch>
        </p:blipFill>
        <p:spPr>
          <a:xfrm>
            <a:off x="310394" y="322819"/>
            <a:ext cx="11571211" cy="6212362"/>
          </a:xfrm>
          <a:prstGeom prst="rect">
            <a:avLst/>
          </a:prstGeom>
        </p:spPr>
      </p:pic>
      <p:sp>
        <p:nvSpPr>
          <p:cNvPr id="4" name="Content Placeholder 3">
            <a:extLst>
              <a:ext uri="{FF2B5EF4-FFF2-40B4-BE49-F238E27FC236}">
                <a16:creationId xmlns:a16="http://schemas.microsoft.com/office/drawing/2014/main" id="{A044B46B-BA26-4ADC-8D59-023567C7B003}"/>
              </a:ext>
            </a:extLst>
          </p:cNvPr>
          <p:cNvSpPr>
            <a:spLocks noGrp="1"/>
          </p:cNvSpPr>
          <p:nvPr>
            <p:ph sz="half" idx="2"/>
          </p:nvPr>
        </p:nvSpPr>
        <p:spPr>
          <a:xfrm>
            <a:off x="972343" y="1482025"/>
            <a:ext cx="10331199" cy="4167053"/>
          </a:xfrm>
          <a:solidFill>
            <a:schemeClr val="accent4">
              <a:lumMod val="20000"/>
              <a:lumOff val="80000"/>
            </a:schemeClr>
          </a:solidFill>
        </p:spPr>
        <p:txBody>
          <a:bodyPr>
            <a:noAutofit/>
          </a:bodyPr>
          <a:lstStyle/>
          <a:p>
            <a:pPr>
              <a:buClr>
                <a:schemeClr val="tx1"/>
              </a:buClr>
            </a:pPr>
            <a:r>
              <a:rPr lang="en-US" sz="2400" dirty="0">
                <a:solidFill>
                  <a:schemeClr val="tx1"/>
                </a:solidFill>
                <a:latin typeface="Century Gothic" panose="020B0502020202020204" pitchFamily="34" charset="0"/>
              </a:rPr>
              <a:t>In 2019, the Governor’s </a:t>
            </a:r>
            <a:r>
              <a:rPr lang="en-US" sz="2400" b="1" dirty="0">
                <a:solidFill>
                  <a:schemeClr val="tx1"/>
                </a:solidFill>
                <a:latin typeface="Century Gothic" panose="020B0502020202020204" pitchFamily="34" charset="0"/>
              </a:rPr>
              <a:t>Office of Heath Strategy and Coordination </a:t>
            </a:r>
            <a:r>
              <a:rPr lang="en-US" sz="2400" dirty="0">
                <a:solidFill>
                  <a:schemeClr val="tx1"/>
                </a:solidFill>
                <a:latin typeface="Century Gothic" panose="020B0502020202020204" pitchFamily="34" charset="0"/>
              </a:rPr>
              <a:t>(OHSC) </a:t>
            </a:r>
            <a:r>
              <a:rPr lang="en-US" sz="24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was created to evaluate the effectiveness health programs and determine how best to achieve the goals of promoting innovation, competition, cost reduction, access to care, and improving Georgia’s health care system</a:t>
            </a:r>
          </a:p>
          <a:p>
            <a:pPr>
              <a:buClr>
                <a:schemeClr val="tx1"/>
              </a:buClr>
            </a:pPr>
            <a:r>
              <a:rPr lang="en-US" sz="2400" b="1" dirty="0">
                <a:solidFill>
                  <a:schemeClr val="tx1"/>
                </a:solidFill>
                <a:latin typeface="Century Gothic" panose="020B0502020202020204" pitchFamily="34" charset="0"/>
              </a:rPr>
              <a:t>HB 1013 tasks OHSC </a:t>
            </a:r>
            <a:r>
              <a:rPr lang="en-US" sz="2400" b="1" dirty="0">
                <a:latin typeface="Century Gothic" panose="020B0502020202020204" pitchFamily="34" charset="0"/>
              </a:rPr>
              <a:t>with “oversight” of</a:t>
            </a:r>
            <a:r>
              <a:rPr lang="en-US" sz="2400" b="1" dirty="0">
                <a:solidFill>
                  <a:schemeClr val="tx1"/>
                </a:solidFill>
                <a:latin typeface="Century Gothic" panose="020B0502020202020204" pitchFamily="34" charset="0"/>
              </a:rPr>
              <a:t> mental health in Georgia</a:t>
            </a:r>
          </a:p>
        </p:txBody>
      </p:sp>
      <p:sp>
        <p:nvSpPr>
          <p:cNvPr id="13" name="Text Placeholder 2">
            <a:extLst>
              <a:ext uri="{FF2B5EF4-FFF2-40B4-BE49-F238E27FC236}">
                <a16:creationId xmlns:a16="http://schemas.microsoft.com/office/drawing/2014/main" id="{EA608837-A8C5-57E0-140C-8A508C3B0912}"/>
              </a:ext>
            </a:extLst>
          </p:cNvPr>
          <p:cNvSpPr txBox="1">
            <a:spLocks/>
          </p:cNvSpPr>
          <p:nvPr/>
        </p:nvSpPr>
        <p:spPr>
          <a:xfrm>
            <a:off x="972344" y="668338"/>
            <a:ext cx="10247312" cy="603250"/>
          </a:xfrm>
          <a:prstGeom prst="rect">
            <a:avLst/>
          </a:prstGeom>
          <a:solidFill>
            <a:schemeClr val="tx1"/>
          </a:solidFill>
        </p:spPr>
        <p:txBody>
          <a:bodyPr vert="horz" lIns="91440" tIns="45720" rIns="91440" bIns="45720" rtlCol="0" anchor="b">
            <a:noAutofit/>
          </a:bodyPr>
          <a:lstStyle>
            <a:lvl1pPr marL="0" indent="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None/>
              <a:defRPr sz="2400" b="0" kern="1200">
                <a:solidFill>
                  <a:schemeClr val="tx2">
                    <a:alpha val="70000"/>
                  </a:schemeClr>
                </a:solidFill>
                <a:latin typeface="+mn-lt"/>
                <a:ea typeface="+mn-ea"/>
                <a:cs typeface="+mn-cs"/>
              </a:defRPr>
            </a:lvl1pPr>
            <a:lvl2pPr marL="4572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2000" b="1" kern="1200">
                <a:solidFill>
                  <a:schemeClr val="tx2">
                    <a:alpha val="70000"/>
                  </a:schemeClr>
                </a:solidFill>
                <a:latin typeface="+mn-lt"/>
                <a:ea typeface="+mn-ea"/>
                <a:cs typeface="+mn-cs"/>
              </a:defRPr>
            </a:lvl2pPr>
            <a:lvl3pPr marL="9144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800" b="1" kern="1200">
                <a:solidFill>
                  <a:schemeClr val="tx2">
                    <a:alpha val="70000"/>
                  </a:schemeClr>
                </a:solidFill>
                <a:latin typeface="+mn-lt"/>
                <a:ea typeface="+mn-ea"/>
                <a:cs typeface="+mn-cs"/>
              </a:defRPr>
            </a:lvl3pPr>
            <a:lvl4pPr marL="13716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4pPr>
            <a:lvl5pPr marL="18288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b="1" dirty="0">
                <a:solidFill>
                  <a:schemeClr val="bg1">
                    <a:alpha val="70000"/>
                  </a:schemeClr>
                </a:solidFill>
                <a:latin typeface="Bierstadt" panose="020B0004020202020204" pitchFamily="34" charset="0"/>
              </a:rPr>
              <a:t>Georgia Mental Health Parity Act</a:t>
            </a:r>
          </a:p>
        </p:txBody>
      </p:sp>
      <p:sp>
        <p:nvSpPr>
          <p:cNvPr id="2" name="TextBox 1">
            <a:extLst>
              <a:ext uri="{FF2B5EF4-FFF2-40B4-BE49-F238E27FC236}">
                <a16:creationId xmlns:a16="http://schemas.microsoft.com/office/drawing/2014/main" id="{4F12FD9E-8090-2CEA-4882-3437898D5AF3}"/>
              </a:ext>
            </a:extLst>
          </p:cNvPr>
          <p:cNvSpPr txBox="1"/>
          <p:nvPr/>
        </p:nvSpPr>
        <p:spPr>
          <a:xfrm>
            <a:off x="4237917" y="5109897"/>
            <a:ext cx="3883937" cy="830997"/>
          </a:xfrm>
          <a:prstGeom prst="rect">
            <a:avLst/>
          </a:prstGeom>
          <a:solidFill>
            <a:schemeClr val="tx1"/>
          </a:solidFill>
          <a:effectLst>
            <a:outerShdw blurRad="76200" dir="13500000" sy="23000" kx="1200000" algn="br" rotWithShape="0">
              <a:prstClr val="black">
                <a:alpha val="20000"/>
              </a:prstClr>
            </a:outerShdw>
          </a:effectLst>
        </p:spPr>
        <p:txBody>
          <a:bodyPr wrap="square" rtlCol="0">
            <a:spAutoFit/>
          </a:bodyPr>
          <a:lstStyle/>
          <a:p>
            <a:pPr algn="ctr"/>
            <a:r>
              <a:rPr lang="en-US" sz="4800" b="1" dirty="0">
                <a:solidFill>
                  <a:schemeClr val="bg2">
                    <a:lumMod val="90000"/>
                  </a:schemeClr>
                </a:solidFill>
              </a:rPr>
              <a:t>OHSC</a:t>
            </a:r>
          </a:p>
        </p:txBody>
      </p:sp>
      <p:sp>
        <p:nvSpPr>
          <p:cNvPr id="6" name="TextBox 5">
            <a:extLst>
              <a:ext uri="{FF2B5EF4-FFF2-40B4-BE49-F238E27FC236}">
                <a16:creationId xmlns:a16="http://schemas.microsoft.com/office/drawing/2014/main" id="{AE3BF534-77D5-B0D0-E038-5EF23923C71B}"/>
              </a:ext>
            </a:extLst>
          </p:cNvPr>
          <p:cNvSpPr txBox="1"/>
          <p:nvPr/>
        </p:nvSpPr>
        <p:spPr>
          <a:xfrm>
            <a:off x="972343" y="4040780"/>
            <a:ext cx="10415087" cy="830997"/>
          </a:xfrm>
          <a:prstGeom prst="rect">
            <a:avLst/>
          </a:prstGeom>
          <a:noFill/>
        </p:spPr>
        <p:txBody>
          <a:bodyPr wrap="square">
            <a:spAutoFit/>
          </a:bodyPr>
          <a:lstStyle/>
          <a:p>
            <a:pPr algn="ctr"/>
            <a:r>
              <a:rPr lang="en-US" sz="2400" b="1" i="1" u="none" strike="noStrike" baseline="0" dirty="0">
                <a:solidFill>
                  <a:srgbClr val="000000"/>
                </a:solidFill>
                <a:latin typeface="Century Gothic" panose="020B0502020202020204" pitchFamily="34" charset="0"/>
              </a:rPr>
              <a:t>“Georgia needs a centralized mental health system” </a:t>
            </a:r>
          </a:p>
          <a:p>
            <a:pPr algn="ctr"/>
            <a:r>
              <a:rPr lang="en-US" sz="2400" b="1" i="1" u="none" strike="noStrike" baseline="0" dirty="0">
                <a:solidFill>
                  <a:srgbClr val="000000"/>
                </a:solidFill>
                <a:latin typeface="Century Gothic" panose="020B0502020202020204" pitchFamily="34" charset="0"/>
              </a:rPr>
              <a:t>–Accenture Report</a:t>
            </a:r>
            <a:endParaRPr lang="en-US" sz="2400" b="1" dirty="0"/>
          </a:p>
        </p:txBody>
      </p:sp>
    </p:spTree>
    <p:extLst>
      <p:ext uri="{BB962C8B-B14F-4D97-AF65-F5344CB8AC3E}">
        <p14:creationId xmlns:p14="http://schemas.microsoft.com/office/powerpoint/2010/main" val="776563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A4F50C-557F-FCD8-AD2C-5F1899E7AEA8}"/>
              </a:ext>
            </a:extLst>
          </p:cNvPr>
          <p:cNvPicPr>
            <a:picLocks noChangeAspect="1"/>
          </p:cNvPicPr>
          <p:nvPr/>
        </p:nvPicPr>
        <p:blipFill>
          <a:blip r:embed="rId3"/>
          <a:stretch>
            <a:fillRect/>
          </a:stretch>
        </p:blipFill>
        <p:spPr>
          <a:xfrm>
            <a:off x="310394" y="322819"/>
            <a:ext cx="11571211" cy="6212362"/>
          </a:xfrm>
          <a:prstGeom prst="rect">
            <a:avLst/>
          </a:prstGeom>
        </p:spPr>
      </p:pic>
      <p:sp>
        <p:nvSpPr>
          <p:cNvPr id="13" name="Text Placeholder 2">
            <a:extLst>
              <a:ext uri="{FF2B5EF4-FFF2-40B4-BE49-F238E27FC236}">
                <a16:creationId xmlns:a16="http://schemas.microsoft.com/office/drawing/2014/main" id="{EA608837-A8C5-57E0-140C-8A508C3B0912}"/>
              </a:ext>
            </a:extLst>
          </p:cNvPr>
          <p:cNvSpPr txBox="1">
            <a:spLocks/>
          </p:cNvSpPr>
          <p:nvPr/>
        </p:nvSpPr>
        <p:spPr>
          <a:xfrm>
            <a:off x="972344" y="668338"/>
            <a:ext cx="10247312" cy="603250"/>
          </a:xfrm>
          <a:prstGeom prst="rect">
            <a:avLst/>
          </a:prstGeom>
          <a:solidFill>
            <a:schemeClr val="tx1"/>
          </a:solidFill>
        </p:spPr>
        <p:txBody>
          <a:bodyPr vert="horz" lIns="91440" tIns="45720" rIns="91440" bIns="45720" rtlCol="0" anchor="b">
            <a:noAutofit/>
          </a:bodyPr>
          <a:lstStyle>
            <a:lvl1pPr marL="0" indent="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None/>
              <a:defRPr sz="2400" b="0" kern="1200">
                <a:solidFill>
                  <a:schemeClr val="tx2">
                    <a:alpha val="70000"/>
                  </a:schemeClr>
                </a:solidFill>
                <a:latin typeface="+mn-lt"/>
                <a:ea typeface="+mn-ea"/>
                <a:cs typeface="+mn-cs"/>
              </a:defRPr>
            </a:lvl1pPr>
            <a:lvl2pPr marL="4572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2000" b="1" kern="1200">
                <a:solidFill>
                  <a:schemeClr val="tx2">
                    <a:alpha val="70000"/>
                  </a:schemeClr>
                </a:solidFill>
                <a:latin typeface="+mn-lt"/>
                <a:ea typeface="+mn-ea"/>
                <a:cs typeface="+mn-cs"/>
              </a:defRPr>
            </a:lvl2pPr>
            <a:lvl3pPr marL="9144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800" b="1" kern="1200">
                <a:solidFill>
                  <a:schemeClr val="tx2">
                    <a:alpha val="70000"/>
                  </a:schemeClr>
                </a:solidFill>
                <a:latin typeface="+mn-lt"/>
                <a:ea typeface="+mn-ea"/>
                <a:cs typeface="+mn-cs"/>
              </a:defRPr>
            </a:lvl3pPr>
            <a:lvl4pPr marL="13716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4pPr>
            <a:lvl5pPr marL="18288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b="1" dirty="0">
                <a:solidFill>
                  <a:schemeClr val="bg1">
                    <a:alpha val="70000"/>
                  </a:schemeClr>
                </a:solidFill>
                <a:latin typeface="Bierstadt" panose="020B0004020202020204" pitchFamily="34" charset="0"/>
              </a:rPr>
              <a:t>Georgia Mental Health Parity Act</a:t>
            </a:r>
          </a:p>
        </p:txBody>
      </p:sp>
      <p:sp>
        <p:nvSpPr>
          <p:cNvPr id="9" name="TextBox 8">
            <a:extLst>
              <a:ext uri="{FF2B5EF4-FFF2-40B4-BE49-F238E27FC236}">
                <a16:creationId xmlns:a16="http://schemas.microsoft.com/office/drawing/2014/main" id="{CF764C9A-A1A6-05D5-F324-336BEBEAD259}"/>
              </a:ext>
            </a:extLst>
          </p:cNvPr>
          <p:cNvSpPr txBox="1"/>
          <p:nvPr/>
        </p:nvSpPr>
        <p:spPr>
          <a:xfrm>
            <a:off x="972344" y="1406226"/>
            <a:ext cx="10103920" cy="4524315"/>
          </a:xfrm>
          <a:prstGeom prst="rect">
            <a:avLst/>
          </a:prstGeom>
          <a:solidFill>
            <a:schemeClr val="accent4">
              <a:lumMod val="20000"/>
              <a:lumOff val="80000"/>
            </a:schemeClr>
          </a:solidFill>
        </p:spPr>
        <p:txBody>
          <a:bodyPr wrap="square">
            <a:spAutoFit/>
          </a:bodyPr>
          <a:lstStyle/>
          <a:p>
            <a:pPr marL="342900" indent="-342900">
              <a:buFont typeface="Arial" panose="020B0604020202020204" pitchFamily="34" charset="0"/>
              <a:buChar char="•"/>
            </a:pPr>
            <a:r>
              <a:rPr lang="en-US" sz="2400" dirty="0">
                <a:latin typeface="Century Gothic" panose="020B0502020202020204" pitchFamily="34" charset="0"/>
              </a:rPr>
              <a:t>Establishes a state Multi-Agency Treatment for Children (</a:t>
            </a:r>
            <a:r>
              <a:rPr lang="en-US" sz="2400" b="1" dirty="0">
                <a:latin typeface="Century Gothic" panose="020B0502020202020204" pitchFamily="34" charset="0"/>
              </a:rPr>
              <a:t>MATCH</a:t>
            </a:r>
            <a:r>
              <a:rPr lang="en-US" sz="2400" dirty="0">
                <a:latin typeface="Century Gothic" panose="020B0502020202020204" pitchFamily="34" charset="0"/>
              </a:rPr>
              <a:t>) process (DFCS, DJJ, DECAL, DPH, DCH, DOE, OCA, DOC)</a:t>
            </a:r>
          </a:p>
          <a:p>
            <a:endParaRPr lang="en-US" sz="2400" dirty="0">
              <a:latin typeface="Century Gothic" panose="020B0502020202020204" pitchFamily="34" charset="0"/>
            </a:endParaRPr>
          </a:p>
          <a:p>
            <a:pPr marL="800100" lvl="1" indent="-342900">
              <a:buFont typeface="Arial" panose="020B0604020202020204" pitchFamily="34" charset="0"/>
              <a:buChar char="•"/>
            </a:pPr>
            <a:r>
              <a:rPr lang="en-US" sz="2400" b="1" dirty="0">
                <a:effectLst>
                  <a:outerShdw blurRad="38100" dist="38100" dir="2700000" algn="tl">
                    <a:srgbClr val="000000">
                      <a:alpha val="43137"/>
                    </a:srgbClr>
                  </a:outerShdw>
                </a:effectLst>
                <a:latin typeface="Century Gothic" panose="020B0502020202020204" pitchFamily="34" charset="0"/>
              </a:rPr>
              <a:t>MATCH</a:t>
            </a:r>
            <a:r>
              <a:rPr lang="en-US" sz="2400" dirty="0">
                <a:latin typeface="Century Gothic" panose="020B0502020202020204" pitchFamily="34" charset="0"/>
              </a:rPr>
              <a:t> facilitates </a:t>
            </a:r>
            <a:r>
              <a:rPr lang="en-US" sz="2400" b="1" i="1" dirty="0">
                <a:effectLst>
                  <a:outerShdw blurRad="38100" dist="38100" dir="2700000" algn="tl">
                    <a:srgbClr val="000000">
                      <a:alpha val="43137"/>
                    </a:srgbClr>
                  </a:outerShdw>
                </a:effectLst>
                <a:latin typeface="Century Gothic" panose="020B0502020202020204" pitchFamily="34" charset="0"/>
              </a:rPr>
              <a:t>collaboration across state agencies </a:t>
            </a:r>
            <a:r>
              <a:rPr lang="en-US" sz="2400" dirty="0">
                <a:latin typeface="Century Gothic" panose="020B0502020202020204" pitchFamily="34" charset="0"/>
              </a:rPr>
              <a:t>to formulate solutions for complex and unmet mental health treatment needs of children and adolescents</a:t>
            </a:r>
          </a:p>
          <a:p>
            <a:pPr marL="800100" lvl="1" indent="-342900">
              <a:buFont typeface="Arial" panose="020B0604020202020204" pitchFamily="34" charset="0"/>
              <a:buChar char="•"/>
            </a:pPr>
            <a:r>
              <a:rPr lang="en-US" sz="2400" b="1" dirty="0">
                <a:effectLst>
                  <a:outerShdw blurRad="38100" dist="38100" dir="2700000" algn="tl">
                    <a:srgbClr val="000000">
                      <a:alpha val="43137"/>
                    </a:srgbClr>
                  </a:outerShdw>
                </a:effectLst>
                <a:latin typeface="Century Gothic" panose="020B0502020202020204" pitchFamily="34" charset="0"/>
              </a:rPr>
              <a:t>MATCH</a:t>
            </a:r>
            <a:r>
              <a:rPr lang="en-US" sz="2400" dirty="0">
                <a:latin typeface="Century Gothic" panose="020B0502020202020204" pitchFamily="34" charset="0"/>
              </a:rPr>
              <a:t> team accepts referrals from local interagency children’s screening committees throughout Georgia for children and adolescents with complex treatment needs </a:t>
            </a:r>
            <a:r>
              <a:rPr lang="en-US" sz="2400" b="1" dirty="0">
                <a:effectLst>
                  <a:outerShdw blurRad="38100" dist="38100" dir="2700000" algn="tl">
                    <a:srgbClr val="000000">
                      <a:alpha val="43137"/>
                    </a:srgbClr>
                  </a:outerShdw>
                </a:effectLst>
                <a:latin typeface="Century Gothic" panose="020B0502020202020204" pitchFamily="34" charset="0"/>
              </a:rPr>
              <a:t>not met </a:t>
            </a:r>
            <a:r>
              <a:rPr lang="en-US" sz="2400" dirty="0">
                <a:latin typeface="Century Gothic" panose="020B0502020202020204" pitchFamily="34" charset="0"/>
              </a:rPr>
              <a:t>through the resources of the local community  </a:t>
            </a:r>
          </a:p>
          <a:p>
            <a:pPr marL="800100" lvl="1" indent="-342900">
              <a:buFont typeface="Arial" panose="020B0604020202020204" pitchFamily="34" charset="0"/>
              <a:buChar char="•"/>
            </a:pPr>
            <a:r>
              <a:rPr lang="en-US" sz="2400" dirty="0">
                <a:latin typeface="Century Gothic" panose="020B0502020202020204" pitchFamily="34" charset="0"/>
              </a:rPr>
              <a:t>State agencies </a:t>
            </a:r>
            <a:r>
              <a:rPr lang="en-US" sz="2400" b="1" i="1" dirty="0">
                <a:solidFill>
                  <a:srgbClr val="FF0000"/>
                </a:solidFill>
                <a:latin typeface="Century Gothic" panose="020B0502020202020204" pitchFamily="34" charset="0"/>
              </a:rPr>
              <a:t>shall</a:t>
            </a:r>
            <a:r>
              <a:rPr lang="en-US" sz="2400" dirty="0">
                <a:latin typeface="Century Gothic" panose="020B0502020202020204" pitchFamily="34" charset="0"/>
              </a:rPr>
              <a:t> coordinate with each other and </a:t>
            </a:r>
            <a:r>
              <a:rPr lang="en-US" sz="2400" b="1" dirty="0">
                <a:effectLst>
                  <a:outerShdw blurRad="38100" dist="38100" dir="2700000" algn="tl">
                    <a:srgbClr val="000000">
                      <a:alpha val="43137"/>
                    </a:srgbClr>
                  </a:outerShdw>
                </a:effectLst>
                <a:latin typeface="Century Gothic" panose="020B0502020202020204" pitchFamily="34" charset="0"/>
              </a:rPr>
              <a:t>take all reasonable and necessary actions to provide for solutions </a:t>
            </a:r>
          </a:p>
        </p:txBody>
      </p:sp>
    </p:spTree>
    <p:extLst>
      <p:ext uri="{BB962C8B-B14F-4D97-AF65-F5344CB8AC3E}">
        <p14:creationId xmlns:p14="http://schemas.microsoft.com/office/powerpoint/2010/main" val="3251469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ee the source image">
            <a:extLst>
              <a:ext uri="{FF2B5EF4-FFF2-40B4-BE49-F238E27FC236}">
                <a16:creationId xmlns:a16="http://schemas.microsoft.com/office/drawing/2014/main" id="{660448B9-B7BE-4023-260A-847453302844}"/>
              </a:ext>
            </a:extLst>
          </p:cNvPr>
          <p:cNvPicPr>
            <a:picLocks noChangeAspect="1" noChangeArrowheads="1"/>
          </p:cNvPicPr>
          <p:nvPr/>
        </p:nvPicPr>
        <p:blipFill rotWithShape="1">
          <a:blip r:embed="rId3">
            <a:alphaModFix amt="90000"/>
            <a:extLst>
              <a:ext uri="{28A0092B-C50C-407E-A947-70E740481C1C}">
                <a14:useLocalDpi xmlns:a14="http://schemas.microsoft.com/office/drawing/2010/main" val="0"/>
              </a:ext>
            </a:extLst>
          </a:blip>
          <a:srcRect l="22424"/>
          <a:stretch/>
        </p:blipFill>
        <p:spPr bwMode="auto">
          <a:xfrm>
            <a:off x="6558844" y="-1"/>
            <a:ext cx="5574433" cy="40351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35E8C5C-C6F0-5BFC-B992-84F525E5D81C}"/>
              </a:ext>
            </a:extLst>
          </p:cNvPr>
          <p:cNvSpPr txBox="1"/>
          <p:nvPr/>
        </p:nvSpPr>
        <p:spPr>
          <a:xfrm>
            <a:off x="181761" y="4128512"/>
            <a:ext cx="11828477" cy="2554545"/>
          </a:xfrm>
          <a:prstGeom prst="rect">
            <a:avLst/>
          </a:prstGeom>
          <a:noFill/>
        </p:spPr>
        <p:txBody>
          <a:bodyPr wrap="square" rtlCol="0">
            <a:spAutoFit/>
          </a:bodyPr>
          <a:lstStyle/>
          <a:p>
            <a:r>
              <a:rPr lang="en-US" sz="2000" b="1" dirty="0">
                <a:latin typeface="Century Gothic" panose="020B0502020202020204" pitchFamily="34" charset="0"/>
              </a:rPr>
              <a:t>Governor Kemp: </a:t>
            </a:r>
          </a:p>
          <a:p>
            <a:pPr algn="l"/>
            <a:r>
              <a:rPr lang="en-US" sz="2000" b="0" i="1" dirty="0">
                <a:solidFill>
                  <a:srgbClr val="000300"/>
                </a:solidFill>
                <a:effectLst/>
                <a:latin typeface="Century Gothic" panose="020B0502020202020204" pitchFamily="34" charset="0"/>
              </a:rPr>
              <a:t>“Today has been a long time coming.</a:t>
            </a:r>
            <a:r>
              <a:rPr lang="en-US" sz="2000" dirty="0">
                <a:solidFill>
                  <a:srgbClr val="000300"/>
                </a:solidFill>
                <a:latin typeface="Century Gothic" panose="020B0502020202020204" pitchFamily="34" charset="0"/>
              </a:rPr>
              <a:t> </a:t>
            </a:r>
            <a:r>
              <a:rPr lang="en-US" sz="2000" b="0" i="1" dirty="0">
                <a:solidFill>
                  <a:srgbClr val="000300"/>
                </a:solidFill>
                <a:effectLst/>
                <a:latin typeface="Century Gothic" panose="020B0502020202020204" pitchFamily="34" charset="0"/>
              </a:rPr>
              <a:t>Back in 2019 when we created the Behavioral Health Reform and Innovation Commission, this ultimate outcome was exactly what we had hoped for. In the years since, elected officials, advocates, industry experts, and caring mothers and fathers have met to work hard on what ultimately became this bill, which has truly made history.”</a:t>
            </a:r>
            <a:endParaRPr lang="en-US" sz="2000" b="1" dirty="0">
              <a:latin typeface="Century Gothic" panose="020B0502020202020204" pitchFamily="34" charset="0"/>
            </a:endParaRPr>
          </a:p>
          <a:p>
            <a:r>
              <a:rPr lang="en-US" sz="2000" b="1" dirty="0">
                <a:latin typeface="Century Gothic" panose="020B0502020202020204" pitchFamily="34" charset="0"/>
              </a:rPr>
              <a:t>Speaker Ralston:</a:t>
            </a:r>
          </a:p>
          <a:p>
            <a:r>
              <a:rPr lang="en-US" sz="2000" i="1" dirty="0">
                <a:latin typeface="Century Gothic" panose="020B0502020202020204" pitchFamily="34" charset="0"/>
              </a:rPr>
              <a:t>“This legislation will touch and improve the lives of every citizen in Georgia. This is legacy work.” </a:t>
            </a:r>
          </a:p>
        </p:txBody>
      </p:sp>
      <p:pic>
        <p:nvPicPr>
          <p:cNvPr id="3" name="Picture 2" descr="White man with gray hair speaking with a group behind him">
            <a:extLst>
              <a:ext uri="{FF2B5EF4-FFF2-40B4-BE49-F238E27FC236}">
                <a16:creationId xmlns:a16="http://schemas.microsoft.com/office/drawing/2014/main" id="{8B339EF0-54B1-0599-6A2B-387755D84C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76" y="0"/>
            <a:ext cx="6311435" cy="403510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a:extLst>
              <a:ext uri="{FF2B5EF4-FFF2-40B4-BE49-F238E27FC236}">
                <a16:creationId xmlns:a16="http://schemas.microsoft.com/office/drawing/2014/main" id="{EA608837-A8C5-57E0-140C-8A508C3B0912}"/>
              </a:ext>
            </a:extLst>
          </p:cNvPr>
          <p:cNvSpPr txBox="1">
            <a:spLocks/>
          </p:cNvSpPr>
          <p:nvPr/>
        </p:nvSpPr>
        <p:spPr>
          <a:xfrm>
            <a:off x="3998759" y="3512127"/>
            <a:ext cx="4950838" cy="828140"/>
          </a:xfrm>
          <a:prstGeom prst="rect">
            <a:avLst/>
          </a:prstGeom>
          <a:solidFill>
            <a:schemeClr val="tx1"/>
          </a:solidFill>
          <a:ln>
            <a:solidFill>
              <a:srgbClr val="FF0000"/>
            </a:solidFill>
          </a:ln>
        </p:spPr>
        <p:txBody>
          <a:bodyPr vert="horz" lIns="91440" tIns="45720" rIns="91440" bIns="45720" rtlCol="0" anchor="t">
            <a:normAutofit fontScale="85000" lnSpcReduction="20000"/>
          </a:bodyPr>
          <a:lstStyle>
            <a:lvl1pPr marL="0" indent="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None/>
              <a:defRPr sz="2400" b="0" kern="1200">
                <a:solidFill>
                  <a:schemeClr val="tx2">
                    <a:alpha val="70000"/>
                  </a:schemeClr>
                </a:solidFill>
                <a:latin typeface="+mn-lt"/>
                <a:ea typeface="+mn-ea"/>
                <a:cs typeface="+mn-cs"/>
              </a:defRPr>
            </a:lvl1pPr>
            <a:lvl2pPr marL="4572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2000" b="1" kern="1200">
                <a:solidFill>
                  <a:schemeClr val="tx2">
                    <a:alpha val="70000"/>
                  </a:schemeClr>
                </a:solidFill>
                <a:latin typeface="+mn-lt"/>
                <a:ea typeface="+mn-ea"/>
                <a:cs typeface="+mn-cs"/>
              </a:defRPr>
            </a:lvl2pPr>
            <a:lvl3pPr marL="9144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800" b="1" kern="1200">
                <a:solidFill>
                  <a:schemeClr val="tx2">
                    <a:alpha val="70000"/>
                  </a:schemeClr>
                </a:solidFill>
                <a:latin typeface="+mn-lt"/>
                <a:ea typeface="+mn-ea"/>
                <a:cs typeface="+mn-cs"/>
              </a:defRPr>
            </a:lvl3pPr>
            <a:lvl4pPr marL="13716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4pPr>
            <a:lvl5pPr marL="18288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spcBef>
                <a:spcPct val="0"/>
              </a:spcBef>
              <a:spcAft>
                <a:spcPts val="600"/>
              </a:spcAft>
            </a:pPr>
            <a:r>
              <a:rPr lang="en-US" sz="2000" b="1" dirty="0">
                <a:solidFill>
                  <a:schemeClr val="bg1"/>
                </a:solidFill>
                <a:latin typeface="Century Gothic" panose="020B0502020202020204" pitchFamily="34" charset="0"/>
                <a:cs typeface="Angsana New" panose="02020603050405020304" pitchFamily="18" charset="-34"/>
              </a:rPr>
              <a:t>2022</a:t>
            </a:r>
          </a:p>
          <a:p>
            <a:pPr algn="ctr">
              <a:lnSpc>
                <a:spcPct val="90000"/>
              </a:lnSpc>
              <a:spcBef>
                <a:spcPct val="0"/>
              </a:spcBef>
              <a:spcAft>
                <a:spcPts val="600"/>
              </a:spcAft>
            </a:pPr>
            <a:r>
              <a:rPr lang="en-US" sz="2000" b="1" dirty="0">
                <a:solidFill>
                  <a:schemeClr val="bg1"/>
                </a:solidFill>
                <a:latin typeface="Century Gothic" panose="020B0502020202020204" pitchFamily="34" charset="0"/>
                <a:cs typeface="Angsana New" panose="02020603050405020304" pitchFamily="18" charset="-34"/>
              </a:rPr>
              <a:t>The Year of Mental Health in Georgia</a:t>
            </a:r>
          </a:p>
          <a:p>
            <a:pPr algn="ctr">
              <a:lnSpc>
                <a:spcPct val="90000"/>
              </a:lnSpc>
              <a:spcBef>
                <a:spcPct val="0"/>
              </a:spcBef>
              <a:spcAft>
                <a:spcPts val="600"/>
              </a:spcAft>
            </a:pPr>
            <a:r>
              <a:rPr lang="en-US" sz="2000" b="1" dirty="0">
                <a:solidFill>
                  <a:schemeClr val="bg1"/>
                </a:solidFill>
                <a:latin typeface="Century Gothic" panose="020B0502020202020204" pitchFamily="34" charset="0"/>
                <a:cs typeface="Angsana New" panose="02020603050405020304" pitchFamily="18" charset="-34"/>
              </a:rPr>
              <a:t>Georgia Mental Health Parity Act</a:t>
            </a:r>
          </a:p>
        </p:txBody>
      </p:sp>
    </p:spTree>
    <p:extLst>
      <p:ext uri="{BB962C8B-B14F-4D97-AF65-F5344CB8AC3E}">
        <p14:creationId xmlns:p14="http://schemas.microsoft.com/office/powerpoint/2010/main" val="2104146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492824-606F-218E-2CAA-3C9D01DAF23C}"/>
              </a:ext>
            </a:extLst>
          </p:cNvPr>
          <p:cNvPicPr>
            <a:picLocks noChangeAspect="1"/>
          </p:cNvPicPr>
          <p:nvPr/>
        </p:nvPicPr>
        <p:blipFill>
          <a:blip r:embed="rId3"/>
          <a:stretch>
            <a:fillRect/>
          </a:stretch>
        </p:blipFill>
        <p:spPr>
          <a:xfrm>
            <a:off x="310394" y="322819"/>
            <a:ext cx="11571211" cy="6212362"/>
          </a:xfrm>
          <a:prstGeom prst="rect">
            <a:avLst/>
          </a:prstGeom>
        </p:spPr>
      </p:pic>
      <p:sp>
        <p:nvSpPr>
          <p:cNvPr id="13" name="Text Placeholder 2">
            <a:extLst>
              <a:ext uri="{FF2B5EF4-FFF2-40B4-BE49-F238E27FC236}">
                <a16:creationId xmlns:a16="http://schemas.microsoft.com/office/drawing/2014/main" id="{EA608837-A8C5-57E0-140C-8A508C3B0912}"/>
              </a:ext>
            </a:extLst>
          </p:cNvPr>
          <p:cNvSpPr txBox="1">
            <a:spLocks/>
          </p:cNvSpPr>
          <p:nvPr/>
        </p:nvSpPr>
        <p:spPr>
          <a:xfrm>
            <a:off x="972344" y="657047"/>
            <a:ext cx="10247312" cy="603250"/>
          </a:xfrm>
          <a:prstGeom prst="rect">
            <a:avLst/>
          </a:prstGeom>
          <a:solidFill>
            <a:schemeClr val="tx1"/>
          </a:solidFill>
        </p:spPr>
        <p:txBody>
          <a:bodyPr vert="horz" lIns="91440" tIns="45720" rIns="91440" bIns="45720" rtlCol="0" anchor="b">
            <a:noAutofit/>
          </a:bodyPr>
          <a:lstStyle>
            <a:lvl1pPr marL="0" indent="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None/>
              <a:defRPr sz="2400" b="0" kern="1200">
                <a:solidFill>
                  <a:schemeClr val="tx2">
                    <a:alpha val="70000"/>
                  </a:schemeClr>
                </a:solidFill>
                <a:latin typeface="+mn-lt"/>
                <a:ea typeface="+mn-ea"/>
                <a:cs typeface="+mn-cs"/>
              </a:defRPr>
            </a:lvl1pPr>
            <a:lvl2pPr marL="4572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2000" b="1" kern="1200">
                <a:solidFill>
                  <a:schemeClr val="tx2">
                    <a:alpha val="70000"/>
                  </a:schemeClr>
                </a:solidFill>
                <a:latin typeface="+mn-lt"/>
                <a:ea typeface="+mn-ea"/>
                <a:cs typeface="+mn-cs"/>
              </a:defRPr>
            </a:lvl2pPr>
            <a:lvl3pPr marL="9144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800" b="1" kern="1200">
                <a:solidFill>
                  <a:schemeClr val="tx2">
                    <a:alpha val="70000"/>
                  </a:schemeClr>
                </a:solidFill>
                <a:latin typeface="+mn-lt"/>
                <a:ea typeface="+mn-ea"/>
                <a:cs typeface="+mn-cs"/>
              </a:defRPr>
            </a:lvl3pPr>
            <a:lvl4pPr marL="13716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4pPr>
            <a:lvl5pPr marL="1828800" indent="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None/>
              <a:defRPr sz="1600" b="1" kern="1200">
                <a:solidFill>
                  <a:schemeClr val="tx2">
                    <a:alpha val="7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800" b="1" dirty="0">
                <a:solidFill>
                  <a:schemeClr val="bg1">
                    <a:alpha val="70000"/>
                  </a:schemeClr>
                </a:solidFill>
                <a:latin typeface="Bierstadt" panose="020B0004020202020204" pitchFamily="34" charset="0"/>
              </a:rPr>
              <a:t>Georgia Mental Health </a:t>
            </a:r>
          </a:p>
        </p:txBody>
      </p:sp>
      <p:pic>
        <p:nvPicPr>
          <p:cNvPr id="4" name="Picture 3">
            <a:extLst>
              <a:ext uri="{FF2B5EF4-FFF2-40B4-BE49-F238E27FC236}">
                <a16:creationId xmlns:a16="http://schemas.microsoft.com/office/drawing/2014/main" id="{E62869D5-9FF4-1746-A2E1-951A2A4C39D5}"/>
              </a:ext>
            </a:extLst>
          </p:cNvPr>
          <p:cNvPicPr>
            <a:picLocks noChangeAspect="1"/>
          </p:cNvPicPr>
          <p:nvPr/>
        </p:nvPicPr>
        <p:blipFill rotWithShape="1">
          <a:blip r:embed="rId4">
            <a:biLevel thresh="75000"/>
          </a:blip>
          <a:srcRect l="15916" t="8245" r="16144" b="12627"/>
          <a:stretch/>
        </p:blipFill>
        <p:spPr>
          <a:xfrm>
            <a:off x="903658" y="389947"/>
            <a:ext cx="2129670" cy="1187183"/>
          </a:xfrm>
          <a:prstGeom prst="rect">
            <a:avLst/>
          </a:prstGeom>
        </p:spPr>
      </p:pic>
      <p:sp>
        <p:nvSpPr>
          <p:cNvPr id="7" name="TextBox 6">
            <a:extLst>
              <a:ext uri="{FF2B5EF4-FFF2-40B4-BE49-F238E27FC236}">
                <a16:creationId xmlns:a16="http://schemas.microsoft.com/office/drawing/2014/main" id="{012C87C9-6499-AA82-6EDB-3E75DBF6FB7A}"/>
              </a:ext>
            </a:extLst>
          </p:cNvPr>
          <p:cNvSpPr txBox="1"/>
          <p:nvPr/>
        </p:nvSpPr>
        <p:spPr>
          <a:xfrm>
            <a:off x="426027" y="2415301"/>
            <a:ext cx="11346873" cy="3785652"/>
          </a:xfrm>
          <a:prstGeom prst="rect">
            <a:avLst/>
          </a:prstGeom>
          <a:solidFill>
            <a:schemeClr val="accent4">
              <a:lumMod val="20000"/>
              <a:lumOff val="80000"/>
            </a:schemeClr>
          </a:solidFill>
        </p:spPr>
        <p:txBody>
          <a:bodyPr wrap="square" rtlCol="0">
            <a:spAutoFit/>
          </a:bodyPr>
          <a:lstStyle/>
          <a:p>
            <a:pPr marL="342900" indent="-342900">
              <a:buFont typeface="Arial" panose="020B0604020202020204" pitchFamily="34" charset="0"/>
              <a:buChar char="•"/>
            </a:pPr>
            <a:r>
              <a:rPr lang="en-US" sz="2000" dirty="0">
                <a:latin typeface="Century Gothic" panose="020B0502020202020204" pitchFamily="34" charset="0"/>
              </a:rPr>
              <a:t>Work of the </a:t>
            </a:r>
            <a:r>
              <a:rPr lang="en-US" sz="2000" b="1" dirty="0">
                <a:latin typeface="Century Gothic" panose="020B0502020202020204" pitchFamily="34" charset="0"/>
              </a:rPr>
              <a:t>BHRIC and BHRIC Subcommittees </a:t>
            </a:r>
            <a:r>
              <a:rPr lang="en-US" sz="2000" dirty="0">
                <a:latin typeface="Century Gothic" panose="020B0502020202020204" pitchFamily="34" charset="0"/>
              </a:rPr>
              <a:t>continues</a:t>
            </a:r>
          </a:p>
          <a:p>
            <a:pPr marL="800100" lvl="1" indent="-342900">
              <a:buFont typeface="Wingdings" panose="05000000000000000000" pitchFamily="2" charset="2"/>
              <a:buChar char="ü"/>
            </a:pPr>
            <a:r>
              <a:rPr lang="en-US" sz="2000" dirty="0">
                <a:latin typeface="Century Gothic" panose="020B0502020202020204" pitchFamily="34" charset="0"/>
              </a:rPr>
              <a:t>Subcommittee on Children and Adolescents: </a:t>
            </a:r>
            <a:r>
              <a:rPr lang="en-US" sz="2000" dirty="0">
                <a:solidFill>
                  <a:srgbClr val="FF0000"/>
                </a:solidFill>
                <a:effectLst>
                  <a:outerShdw blurRad="38100" dist="38100" dir="2700000" algn="tl">
                    <a:srgbClr val="000000">
                      <a:alpha val="43137"/>
                    </a:srgbClr>
                  </a:outerShdw>
                </a:effectLst>
                <a:latin typeface="Century Gothic" panose="020B0502020202020204" pitchFamily="34" charset="0"/>
              </a:rPr>
              <a:t>Substance Abuse and Treatment</a:t>
            </a:r>
            <a:r>
              <a:rPr lang="en-US" sz="2000" dirty="0">
                <a:latin typeface="Century Gothic" panose="020B0502020202020204" pitchFamily="34" charset="0"/>
              </a:rPr>
              <a:t>; </a:t>
            </a:r>
            <a:r>
              <a:rPr lang="en-US" sz="2000" dirty="0">
                <a:solidFill>
                  <a:srgbClr val="FF0000"/>
                </a:solidFill>
                <a:effectLst>
                  <a:outerShdw blurRad="38100" dist="38100" dir="2700000" algn="tl">
                    <a:srgbClr val="000000">
                      <a:alpha val="43137"/>
                    </a:srgbClr>
                  </a:outerShdw>
                </a:effectLst>
                <a:latin typeface="Century Gothic" panose="020B0502020202020204" pitchFamily="34" charset="0"/>
              </a:rPr>
              <a:t>Infant Mental Health</a:t>
            </a:r>
            <a:r>
              <a:rPr lang="en-US" sz="2000" dirty="0">
                <a:latin typeface="Century Gothic" panose="020B0502020202020204" pitchFamily="34" charset="0"/>
              </a:rPr>
              <a:t>; </a:t>
            </a:r>
            <a:r>
              <a:rPr lang="en-US" sz="2000" dirty="0">
                <a:solidFill>
                  <a:srgbClr val="FF0000"/>
                </a:solidFill>
                <a:effectLst>
                  <a:outerShdw blurRad="38100" dist="38100" dir="2700000" algn="tl">
                    <a:srgbClr val="000000">
                      <a:alpha val="43137"/>
                    </a:srgbClr>
                  </a:outerShdw>
                </a:effectLst>
                <a:latin typeface="Century Gothic" panose="020B0502020202020204" pitchFamily="34" charset="0"/>
              </a:rPr>
              <a:t>Autism</a:t>
            </a:r>
            <a:r>
              <a:rPr lang="en-US" sz="2000" dirty="0">
                <a:latin typeface="Century Gothic" panose="020B0502020202020204" pitchFamily="34" charset="0"/>
              </a:rPr>
              <a:t>; </a:t>
            </a:r>
            <a:r>
              <a:rPr lang="en-US" sz="2000" dirty="0">
                <a:solidFill>
                  <a:srgbClr val="FF0000"/>
                </a:solidFill>
                <a:effectLst>
                  <a:outerShdw blurRad="38100" dist="38100" dir="2700000" algn="tl">
                    <a:srgbClr val="000000">
                      <a:alpha val="43137"/>
                    </a:srgbClr>
                  </a:outerShdw>
                </a:effectLst>
                <a:latin typeface="Century Gothic" panose="020B0502020202020204" pitchFamily="34" charset="0"/>
              </a:rPr>
              <a:t>School-Based Mental Health</a:t>
            </a:r>
            <a:r>
              <a:rPr lang="en-US" sz="2000" dirty="0">
                <a:latin typeface="Century Gothic" panose="020B0502020202020204" pitchFamily="34" charset="0"/>
              </a:rPr>
              <a:t>; </a:t>
            </a:r>
            <a:r>
              <a:rPr lang="en-US" sz="2000" dirty="0">
                <a:solidFill>
                  <a:srgbClr val="FF0000"/>
                </a:solidFill>
                <a:effectLst>
                  <a:outerShdw blurRad="38100" dist="38100" dir="2700000" algn="tl">
                    <a:srgbClr val="000000">
                      <a:alpha val="43137"/>
                    </a:srgbClr>
                  </a:outerShdw>
                </a:effectLst>
                <a:latin typeface="Century Gothic" panose="020B0502020202020204" pitchFamily="34" charset="0"/>
              </a:rPr>
              <a:t>Medicaid’s Role in Mental Health Services for Children and Adolescents</a:t>
            </a:r>
            <a:r>
              <a:rPr lang="en-US" sz="2000" dirty="0">
                <a:latin typeface="Century Gothic" panose="020B0502020202020204" pitchFamily="34" charset="0"/>
              </a:rPr>
              <a:t>; </a:t>
            </a:r>
            <a:r>
              <a:rPr lang="en-US" sz="2000" dirty="0">
                <a:solidFill>
                  <a:srgbClr val="FF0000"/>
                </a:solidFill>
                <a:effectLst>
                  <a:outerShdw blurRad="38100" dist="38100" dir="2700000" algn="tl">
                    <a:srgbClr val="000000">
                      <a:alpha val="43137"/>
                    </a:srgbClr>
                  </a:outerShdw>
                </a:effectLst>
                <a:latin typeface="Century Gothic" panose="020B0502020202020204" pitchFamily="34" charset="0"/>
              </a:rPr>
              <a:t>Refugee and Immigrant Children’s Mental Health</a:t>
            </a:r>
            <a:r>
              <a:rPr lang="en-US" sz="2000" dirty="0">
                <a:latin typeface="Century Gothic" panose="020B0502020202020204" pitchFamily="34" charset="0"/>
              </a:rPr>
              <a:t>; </a:t>
            </a:r>
            <a:r>
              <a:rPr lang="en-US" sz="2000" dirty="0">
                <a:solidFill>
                  <a:srgbClr val="FF0000"/>
                </a:solidFill>
                <a:effectLst>
                  <a:outerShdw blurRad="38100" dist="38100" dir="2700000" algn="tl">
                    <a:srgbClr val="000000">
                      <a:alpha val="43137"/>
                    </a:srgbClr>
                  </a:outerShdw>
                </a:effectLst>
                <a:latin typeface="Century Gothic" panose="020B0502020202020204" pitchFamily="34" charset="0"/>
              </a:rPr>
              <a:t>Juvenile Justice and Mental Health </a:t>
            </a:r>
          </a:p>
          <a:p>
            <a:pPr marL="342900" indent="-342900">
              <a:buFont typeface="Arial" panose="020B0604020202020204" pitchFamily="34" charset="0"/>
              <a:buChar char="•"/>
            </a:pPr>
            <a:r>
              <a:rPr lang="en-US" sz="2000" dirty="0">
                <a:latin typeface="Century Gothic" panose="020B0502020202020204" pitchFamily="34" charset="0"/>
              </a:rPr>
              <a:t>Each Subcommittee will provide an annual report by December with recommendations that may require </a:t>
            </a:r>
            <a:r>
              <a:rPr lang="en-US" sz="2000" b="1" dirty="0">
                <a:latin typeface="Century Gothic" panose="020B0502020202020204" pitchFamily="34" charset="0"/>
              </a:rPr>
              <a:t>legislation</a:t>
            </a:r>
            <a:r>
              <a:rPr lang="en-US" sz="2000" dirty="0">
                <a:latin typeface="Century Gothic" panose="020B0502020202020204" pitchFamily="34" charset="0"/>
              </a:rPr>
              <a:t> and/or may require </a:t>
            </a:r>
            <a:r>
              <a:rPr lang="en-US" sz="2000" b="1" dirty="0">
                <a:latin typeface="Century Gothic" panose="020B0502020202020204" pitchFamily="34" charset="0"/>
              </a:rPr>
              <a:t>policy </a:t>
            </a:r>
            <a:r>
              <a:rPr lang="en-US" sz="2000" dirty="0">
                <a:latin typeface="Century Gothic" panose="020B0502020202020204" pitchFamily="34" charset="0"/>
              </a:rPr>
              <a:t>and </a:t>
            </a:r>
            <a:r>
              <a:rPr lang="en-US" sz="2000" b="1" dirty="0">
                <a:latin typeface="Century Gothic" panose="020B0502020202020204" pitchFamily="34" charset="0"/>
              </a:rPr>
              <a:t>changes-of-practice</a:t>
            </a:r>
            <a:r>
              <a:rPr lang="en-US" sz="2000" dirty="0">
                <a:latin typeface="Century Gothic" panose="020B0502020202020204" pitchFamily="34" charset="0"/>
              </a:rPr>
              <a:t> recommendations</a:t>
            </a:r>
          </a:p>
          <a:p>
            <a:pPr marL="342900" indent="-342900">
              <a:buFont typeface="Arial" panose="020B0604020202020204" pitchFamily="34" charset="0"/>
              <a:buChar char="•"/>
            </a:pPr>
            <a:r>
              <a:rPr lang="en-US" sz="2000" dirty="0">
                <a:latin typeface="Century Gothic" panose="020B0502020202020204" pitchFamily="34" charset="0"/>
              </a:rPr>
              <a:t>BHRIC and OHCS will continue to </a:t>
            </a:r>
            <a:r>
              <a:rPr lang="en-US" sz="2000" b="1" dirty="0">
                <a:latin typeface="Century Gothic" panose="020B0502020202020204" pitchFamily="34" charset="0"/>
              </a:rPr>
              <a:t>monitor implementation </a:t>
            </a:r>
            <a:r>
              <a:rPr lang="en-US" sz="2000" dirty="0">
                <a:latin typeface="Century Gothic" panose="020B0502020202020204" pitchFamily="34" charset="0"/>
              </a:rPr>
              <a:t>of the MH Parity Act via periodical updates and reports from state agencies, provider networks, and insurance providers…also implementation feedback from individuals, families, advocates, educators, and others</a:t>
            </a:r>
          </a:p>
        </p:txBody>
      </p:sp>
      <p:sp>
        <p:nvSpPr>
          <p:cNvPr id="2" name="TextBox 1">
            <a:extLst>
              <a:ext uri="{FF2B5EF4-FFF2-40B4-BE49-F238E27FC236}">
                <a16:creationId xmlns:a16="http://schemas.microsoft.com/office/drawing/2014/main" id="{1A600AF5-D136-3E00-5CE5-914BA4EE63AD}"/>
              </a:ext>
            </a:extLst>
          </p:cNvPr>
          <p:cNvSpPr txBox="1"/>
          <p:nvPr/>
        </p:nvSpPr>
        <p:spPr>
          <a:xfrm>
            <a:off x="1115899" y="1232914"/>
            <a:ext cx="9960200" cy="1015663"/>
          </a:xfrm>
          <a:prstGeom prst="rect">
            <a:avLst/>
          </a:prstGeom>
          <a:noFill/>
        </p:spPr>
        <p:txBody>
          <a:bodyPr wrap="square" rtlCol="0">
            <a:spAutoFit/>
          </a:bodyPr>
          <a:lstStyle/>
          <a:p>
            <a:pPr algn="ctr"/>
            <a:r>
              <a:rPr lang="en-US" sz="2000" b="1" i="1" dirty="0">
                <a:latin typeface="Century Gothic" panose="020B0502020202020204" pitchFamily="34" charset="0"/>
              </a:rPr>
              <a:t>“The Decade of Mental Health”</a:t>
            </a:r>
          </a:p>
          <a:p>
            <a:pPr algn="ctr"/>
            <a:r>
              <a:rPr lang="en-US" sz="2000" dirty="0">
                <a:latin typeface="Century Gothic" panose="020B0502020202020204" pitchFamily="34" charset="0"/>
              </a:rPr>
              <a:t>-Kevin Tanner</a:t>
            </a:r>
          </a:p>
          <a:p>
            <a:pPr algn="ctr"/>
            <a:r>
              <a:rPr lang="en-US" sz="2000" dirty="0">
                <a:latin typeface="Century Gothic" panose="020B0502020202020204" pitchFamily="34" charset="0"/>
              </a:rPr>
              <a:t>Chair, Behavioral Health Reform and Innovation Commission</a:t>
            </a:r>
          </a:p>
        </p:txBody>
      </p:sp>
    </p:spTree>
    <p:extLst>
      <p:ext uri="{BB962C8B-B14F-4D97-AF65-F5344CB8AC3E}">
        <p14:creationId xmlns:p14="http://schemas.microsoft.com/office/powerpoint/2010/main" val="9133692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6E6276-9BBD-45C5-9D45-FE955A21BCF5}"/>
              </a:ext>
            </a:extLst>
          </p:cNvPr>
          <p:cNvSpPr>
            <a:spLocks noGrp="1"/>
          </p:cNvSpPr>
          <p:nvPr>
            <p:ph type="body" idx="1"/>
          </p:nvPr>
        </p:nvSpPr>
        <p:spPr>
          <a:xfrm>
            <a:off x="972344" y="668338"/>
            <a:ext cx="10247312" cy="603250"/>
          </a:xfrm>
          <a:solidFill>
            <a:schemeClr val="tx1"/>
          </a:solidFill>
        </p:spPr>
        <p:txBody>
          <a:bodyPr>
            <a:noAutofit/>
          </a:bodyPr>
          <a:lstStyle/>
          <a:p>
            <a:pPr algn="ctr"/>
            <a:r>
              <a:rPr lang="en-US" sz="2800" b="1" dirty="0">
                <a:solidFill>
                  <a:schemeClr val="bg1">
                    <a:alpha val="70000"/>
                  </a:schemeClr>
                </a:solidFill>
                <a:latin typeface="Bierstadt" panose="020B0004020202020204" pitchFamily="34" charset="0"/>
              </a:rPr>
              <a:t>Mental Health Reform – Why Now?</a:t>
            </a:r>
          </a:p>
        </p:txBody>
      </p:sp>
      <p:sp>
        <p:nvSpPr>
          <p:cNvPr id="5" name="TextBox 4">
            <a:extLst>
              <a:ext uri="{FF2B5EF4-FFF2-40B4-BE49-F238E27FC236}">
                <a16:creationId xmlns:a16="http://schemas.microsoft.com/office/drawing/2014/main" id="{FB371EFD-E6CC-3980-3DD3-A11061E27035}"/>
              </a:ext>
            </a:extLst>
          </p:cNvPr>
          <p:cNvSpPr txBox="1"/>
          <p:nvPr/>
        </p:nvSpPr>
        <p:spPr>
          <a:xfrm>
            <a:off x="972344" y="1541203"/>
            <a:ext cx="6534767" cy="4524315"/>
          </a:xfrm>
          <a:prstGeom prst="rect">
            <a:avLst/>
          </a:prstGeom>
          <a:solidFill>
            <a:schemeClr val="accent4">
              <a:lumMod val="20000"/>
              <a:lumOff val="80000"/>
            </a:schemeClr>
          </a:solidFill>
        </p:spPr>
        <p:txBody>
          <a:bodyPr wrap="square">
            <a:spAutoFit/>
          </a:bodyPr>
          <a:lstStyle/>
          <a:p>
            <a:pPr marL="342900" indent="-342900">
              <a:buFont typeface="Arial" panose="020B0604020202020204" pitchFamily="34" charset="0"/>
              <a:buChar char="•"/>
            </a:pPr>
            <a:r>
              <a:rPr lang="en-US" sz="2400" b="1" i="0" u="none" strike="noStrike" baseline="0" dirty="0">
                <a:solidFill>
                  <a:srgbClr val="000000"/>
                </a:solidFill>
                <a:latin typeface="Century Gothic" panose="020B0502020202020204" pitchFamily="34" charset="0"/>
              </a:rPr>
              <a:t>Georgia </a:t>
            </a:r>
            <a:r>
              <a:rPr lang="en-US" sz="2400" b="1" dirty="0">
                <a:solidFill>
                  <a:srgbClr val="000000"/>
                </a:solidFill>
                <a:latin typeface="Century Gothic" panose="020B0502020202020204" pitchFamily="34" charset="0"/>
              </a:rPr>
              <a:t>Dept. of C</a:t>
            </a:r>
            <a:r>
              <a:rPr lang="en-US" sz="2400" b="1" i="0" u="none" strike="noStrike" baseline="0" dirty="0">
                <a:solidFill>
                  <a:srgbClr val="000000"/>
                </a:solidFill>
                <a:latin typeface="Century Gothic" panose="020B0502020202020204" pitchFamily="34" charset="0"/>
              </a:rPr>
              <a:t>orrections </a:t>
            </a:r>
            <a:r>
              <a:rPr lang="en-US" sz="2400" dirty="0">
                <a:solidFill>
                  <a:srgbClr val="000000"/>
                </a:solidFill>
                <a:latin typeface="Century Gothic" panose="020B0502020202020204" pitchFamily="34" charset="0"/>
              </a:rPr>
              <a:t>is</a:t>
            </a:r>
            <a:r>
              <a:rPr lang="en-US" sz="2400" b="1" dirty="0">
                <a:solidFill>
                  <a:srgbClr val="000000"/>
                </a:solidFill>
                <a:latin typeface="Century Gothic" panose="020B0502020202020204" pitchFamily="34" charset="0"/>
              </a:rPr>
              <a:t> </a:t>
            </a:r>
            <a:r>
              <a:rPr lang="en-US" sz="2400" b="0" i="0" u="none" strike="noStrike" baseline="0" dirty="0">
                <a:solidFill>
                  <a:srgbClr val="000000"/>
                </a:solidFill>
                <a:latin typeface="Century Gothic" panose="020B0502020202020204" pitchFamily="34" charset="0"/>
              </a:rPr>
              <a:t>the </a:t>
            </a:r>
            <a:r>
              <a:rPr lang="en-US" sz="2400" dirty="0">
                <a:solidFill>
                  <a:srgbClr val="000000"/>
                </a:solidFill>
                <a:latin typeface="Century Gothic" panose="020B0502020202020204" pitchFamily="34" charset="0"/>
              </a:rPr>
              <a:t>largest</a:t>
            </a:r>
            <a:r>
              <a:rPr lang="en-US" sz="2400" b="0" i="0" u="none" strike="noStrike" baseline="0" dirty="0">
                <a:solidFill>
                  <a:srgbClr val="000000"/>
                </a:solidFill>
                <a:latin typeface="Century Gothic" panose="020B0502020202020204" pitchFamily="34" charset="0"/>
              </a:rPr>
              <a:t> provider of mental health services </a:t>
            </a:r>
            <a:r>
              <a:rPr lang="en-US" sz="2400" dirty="0">
                <a:solidFill>
                  <a:srgbClr val="000000"/>
                </a:solidFill>
                <a:latin typeface="Century Gothic" panose="020B0502020202020204" pitchFamily="34" charset="0"/>
              </a:rPr>
              <a:t>in Georgia</a:t>
            </a:r>
          </a:p>
          <a:p>
            <a:endParaRPr lang="en-US" sz="2400" dirty="0">
              <a:solidFill>
                <a:srgbClr val="000000"/>
              </a:solidFill>
              <a:latin typeface="Century Gothic" panose="020B0502020202020204" pitchFamily="34" charset="0"/>
            </a:endParaRPr>
          </a:p>
          <a:p>
            <a:pPr marL="342900" indent="-342900">
              <a:buFont typeface="Arial" panose="020B0604020202020204" pitchFamily="34" charset="0"/>
              <a:buChar char="•"/>
            </a:pPr>
            <a:r>
              <a:rPr lang="en-US" sz="2400" b="1" i="0" u="none" strike="noStrike" baseline="0" dirty="0">
                <a:solidFill>
                  <a:srgbClr val="000000"/>
                </a:solidFill>
                <a:latin typeface="Century Gothic" panose="020B0502020202020204" pitchFamily="34" charset="0"/>
              </a:rPr>
              <a:t>Georgia Dept. of Juvenile Justice </a:t>
            </a:r>
            <a:r>
              <a:rPr lang="en-US" sz="2400" b="0" i="0" u="none" strike="noStrike" baseline="0" dirty="0">
                <a:solidFill>
                  <a:srgbClr val="000000"/>
                </a:solidFill>
                <a:latin typeface="Century Gothic" panose="020B0502020202020204" pitchFamily="34" charset="0"/>
              </a:rPr>
              <a:t>is the largest provider of </a:t>
            </a:r>
            <a:r>
              <a:rPr lang="en-US" sz="2400" dirty="0">
                <a:solidFill>
                  <a:srgbClr val="000000"/>
                </a:solidFill>
                <a:latin typeface="Century Gothic" panose="020B0502020202020204" pitchFamily="34" charset="0"/>
              </a:rPr>
              <a:t>mental health services for adolescents in Georgia</a:t>
            </a:r>
            <a:endParaRPr lang="en-US" sz="2400" b="0" i="0" u="none" strike="noStrike" baseline="0" dirty="0">
              <a:solidFill>
                <a:srgbClr val="000000"/>
              </a:solidFill>
              <a:latin typeface="Century Gothic" panose="020B0502020202020204" pitchFamily="34" charset="0"/>
            </a:endParaRPr>
          </a:p>
          <a:p>
            <a:endParaRPr lang="en-US" sz="2400" b="0" i="0" u="none" strike="noStrike" baseline="0" dirty="0">
              <a:solidFill>
                <a:srgbClr val="000000"/>
              </a:solidFill>
              <a:latin typeface="Century Gothic" panose="020B0502020202020204" pitchFamily="34" charset="0"/>
            </a:endParaRPr>
          </a:p>
          <a:p>
            <a:pPr marL="342900" indent="-342900">
              <a:buFont typeface="Arial" panose="020B0604020202020204" pitchFamily="34" charset="0"/>
              <a:buChar char="•"/>
            </a:pPr>
            <a:r>
              <a:rPr lang="en-US" sz="2400" b="0" i="0" u="none" strike="noStrike" baseline="0" dirty="0">
                <a:solidFill>
                  <a:srgbClr val="000000"/>
                </a:solidFill>
                <a:latin typeface="Century Gothic" panose="020B0502020202020204" pitchFamily="34" charset="0"/>
              </a:rPr>
              <a:t>More than </a:t>
            </a:r>
            <a:r>
              <a:rPr lang="en-US" sz="2400" b="1" i="0" u="none" strike="noStrike" baseline="0" dirty="0">
                <a:solidFill>
                  <a:srgbClr val="000000"/>
                </a:solidFill>
                <a:latin typeface="Century Gothic" panose="020B0502020202020204" pitchFamily="34" charset="0"/>
              </a:rPr>
              <a:t>60% of Georgians </a:t>
            </a:r>
            <a:r>
              <a:rPr lang="en-US" sz="2400" b="0" i="0" u="none" strike="noStrike" baseline="0" dirty="0">
                <a:solidFill>
                  <a:srgbClr val="000000"/>
                </a:solidFill>
                <a:latin typeface="Century Gothic" panose="020B0502020202020204" pitchFamily="34" charset="0"/>
              </a:rPr>
              <a:t>who need treatment for their mental </a:t>
            </a:r>
            <a:r>
              <a:rPr lang="en-US" sz="2400" dirty="0">
                <a:solidFill>
                  <a:srgbClr val="000000"/>
                </a:solidFill>
                <a:latin typeface="Century Gothic" panose="020B0502020202020204" pitchFamily="34" charset="0"/>
              </a:rPr>
              <a:t>health conditions</a:t>
            </a:r>
            <a:r>
              <a:rPr lang="en-US" sz="2400" b="0" i="0" u="none" strike="noStrike" baseline="0" dirty="0">
                <a:solidFill>
                  <a:srgbClr val="000000"/>
                </a:solidFill>
                <a:latin typeface="Century Gothic" panose="020B0502020202020204" pitchFamily="34" charset="0"/>
              </a:rPr>
              <a:t> cannot find </a:t>
            </a:r>
            <a:r>
              <a:rPr lang="en-US" sz="2400" dirty="0">
                <a:solidFill>
                  <a:srgbClr val="000000"/>
                </a:solidFill>
                <a:latin typeface="Century Gothic" panose="020B0502020202020204" pitchFamily="34" charset="0"/>
              </a:rPr>
              <a:t>adequate resources</a:t>
            </a:r>
          </a:p>
        </p:txBody>
      </p:sp>
      <p:sp>
        <p:nvSpPr>
          <p:cNvPr id="4" name="Rectangle 3">
            <a:extLst>
              <a:ext uri="{FF2B5EF4-FFF2-40B4-BE49-F238E27FC236}">
                <a16:creationId xmlns:a16="http://schemas.microsoft.com/office/drawing/2014/main" id="{65B5DDF3-D3E1-A6C6-8F41-FC4AC8286B11}"/>
              </a:ext>
            </a:extLst>
          </p:cNvPr>
          <p:cNvSpPr/>
          <p:nvPr/>
        </p:nvSpPr>
        <p:spPr>
          <a:xfrm>
            <a:off x="327378" y="316089"/>
            <a:ext cx="11514666" cy="615244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7508B3-3D6B-26A0-5AFD-3A262A0B27C2}"/>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7899238" y="2828272"/>
            <a:ext cx="2700161" cy="1800107"/>
          </a:xfrm>
          <a:prstGeom prst="rect">
            <a:avLst/>
          </a:prstGeom>
          <a:ln>
            <a:noFill/>
          </a:ln>
          <a:effectLst>
            <a:softEdge rad="112500"/>
          </a:effectLst>
        </p:spPr>
      </p:pic>
      <p:pic>
        <p:nvPicPr>
          <p:cNvPr id="7" name="Picture 6">
            <a:extLst>
              <a:ext uri="{FF2B5EF4-FFF2-40B4-BE49-F238E27FC236}">
                <a16:creationId xmlns:a16="http://schemas.microsoft.com/office/drawing/2014/main" id="{388111C7-5651-F150-826C-7AA35DF21740}"/>
              </a:ext>
            </a:extLst>
          </p:cNvPr>
          <p:cNvPicPr>
            <a:picLocks noChangeAspect="1"/>
          </p:cNvPicPr>
          <p:nvPr/>
        </p:nvPicPr>
        <p:blipFill>
          <a:blip r:embed="rId5">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7507111" y="1392598"/>
            <a:ext cx="2581172" cy="1687689"/>
          </a:xfrm>
          <a:prstGeom prst="rect">
            <a:avLst/>
          </a:prstGeom>
          <a:ln>
            <a:noFill/>
          </a:ln>
          <a:effectLst>
            <a:softEdge rad="112500"/>
          </a:effectLst>
        </p:spPr>
      </p:pic>
      <p:pic>
        <p:nvPicPr>
          <p:cNvPr id="8" name="Picture 7">
            <a:extLst>
              <a:ext uri="{FF2B5EF4-FFF2-40B4-BE49-F238E27FC236}">
                <a16:creationId xmlns:a16="http://schemas.microsoft.com/office/drawing/2014/main" id="{18013685-61B2-13A7-455F-1DF4E08E67B7}"/>
              </a:ext>
            </a:extLst>
          </p:cNvPr>
          <p:cNvPicPr>
            <a:picLocks noChangeAspect="1"/>
          </p:cNvPicPr>
          <p:nvPr/>
        </p:nvPicPr>
        <p:blipFill>
          <a:blip r:embed="rId7">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9559877" y="3932819"/>
            <a:ext cx="2228497" cy="2160604"/>
          </a:xfrm>
          <a:prstGeom prst="rect">
            <a:avLst/>
          </a:prstGeom>
          <a:ln>
            <a:noFill/>
          </a:ln>
          <a:effectLst>
            <a:softEdge rad="112500"/>
          </a:effectLst>
        </p:spPr>
      </p:pic>
      <p:pic>
        <p:nvPicPr>
          <p:cNvPr id="9" name="Picture 8">
            <a:extLst>
              <a:ext uri="{FF2B5EF4-FFF2-40B4-BE49-F238E27FC236}">
                <a16:creationId xmlns:a16="http://schemas.microsoft.com/office/drawing/2014/main" id="{6965F3E5-5598-01A7-F382-A71A7E51769A}"/>
              </a:ext>
            </a:extLst>
          </p:cNvPr>
          <p:cNvPicPr>
            <a:picLocks noChangeAspect="1"/>
          </p:cNvPicPr>
          <p:nvPr/>
        </p:nvPicPr>
        <p:blipFill>
          <a:blip r:embed="rId9">
            <a:extLst>
              <a:ext uri="{BEBA8EAE-BF5A-486C-A8C5-ECC9F3942E4B}">
                <a14:imgProps xmlns:a14="http://schemas.microsoft.com/office/drawing/2010/main">
                  <a14:imgLayer r:embed="rId10">
                    <a14:imgEffect>
                      <a14:artisticPhotocopy/>
                    </a14:imgEffect>
                  </a14:imgLayer>
                </a14:imgProps>
              </a:ext>
            </a:extLst>
          </a:blip>
          <a:stretch>
            <a:fillRect/>
          </a:stretch>
        </p:blipFill>
        <p:spPr>
          <a:xfrm>
            <a:off x="8152077" y="4395616"/>
            <a:ext cx="1798815" cy="1597025"/>
          </a:xfrm>
          <a:prstGeom prst="rect">
            <a:avLst/>
          </a:prstGeom>
          <a:ln>
            <a:noFill/>
          </a:ln>
          <a:effectLst>
            <a:softEdge rad="112500"/>
          </a:effectLst>
        </p:spPr>
      </p:pic>
      <p:pic>
        <p:nvPicPr>
          <p:cNvPr id="10" name="Picture 9">
            <a:extLst>
              <a:ext uri="{FF2B5EF4-FFF2-40B4-BE49-F238E27FC236}">
                <a16:creationId xmlns:a16="http://schemas.microsoft.com/office/drawing/2014/main" id="{DBCB8F0D-1502-47EB-E45F-EEAA5066BD14}"/>
              </a:ext>
            </a:extLst>
          </p:cNvPr>
          <p:cNvPicPr>
            <a:picLocks noChangeAspect="1"/>
          </p:cNvPicPr>
          <p:nvPr/>
        </p:nvPicPr>
        <p:blipFill>
          <a:blip r:embed="rId11">
            <a:extLst>
              <a:ext uri="{BEBA8EAE-BF5A-486C-A8C5-ECC9F3942E4B}">
                <a14:imgProps xmlns:a14="http://schemas.microsoft.com/office/drawing/2010/main">
                  <a14:imgLayer r:embed="rId12">
                    <a14:imgEffect>
                      <a14:artisticPhotocopy/>
                    </a14:imgEffect>
                  </a14:imgLayer>
                </a14:imgProps>
              </a:ext>
            </a:extLst>
          </a:blip>
          <a:stretch>
            <a:fillRect/>
          </a:stretch>
        </p:blipFill>
        <p:spPr>
          <a:xfrm>
            <a:off x="9948392" y="2014591"/>
            <a:ext cx="1355684" cy="2033526"/>
          </a:xfrm>
          <a:prstGeom prst="rect">
            <a:avLst/>
          </a:prstGeom>
          <a:ln>
            <a:noFill/>
          </a:ln>
          <a:effectLst>
            <a:softEdge rad="112500"/>
          </a:effectLst>
        </p:spPr>
      </p:pic>
    </p:spTree>
    <p:extLst>
      <p:ext uri="{BB962C8B-B14F-4D97-AF65-F5344CB8AC3E}">
        <p14:creationId xmlns:p14="http://schemas.microsoft.com/office/powerpoint/2010/main" val="1606088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See the source image">
            <a:extLst>
              <a:ext uri="{FF2B5EF4-FFF2-40B4-BE49-F238E27FC236}">
                <a16:creationId xmlns:a16="http://schemas.microsoft.com/office/drawing/2014/main" id="{51E34C2E-5FA1-EB64-7411-892471BFAF5D}"/>
              </a:ext>
            </a:extLst>
          </p:cNvPr>
          <p:cNvPicPr>
            <a:picLocks noChangeAspect="1" noChangeArrowheads="1"/>
          </p:cNvPicPr>
          <p:nvPr/>
        </p:nvPicPr>
        <p:blipFill>
          <a:blip r:embed="rId3">
            <a:alphaModFix amt="80000"/>
            <a:extLst>
              <a:ext uri="{28A0092B-C50C-407E-A947-70E740481C1C}">
                <a14:useLocalDpi xmlns:a14="http://schemas.microsoft.com/office/drawing/2010/main" val="0"/>
              </a:ext>
            </a:extLst>
          </a:blip>
          <a:stretch>
            <a:fillRect/>
          </a:stretch>
        </p:blipFill>
        <p:spPr bwMode="auto">
          <a:xfrm>
            <a:off x="0" y="0"/>
            <a:ext cx="12191999" cy="6872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9DCC8C-68AD-7BDA-F1B4-FA099F748B1E}"/>
              </a:ext>
            </a:extLst>
          </p:cNvPr>
          <p:cNvSpPr txBox="1"/>
          <p:nvPr/>
        </p:nvSpPr>
        <p:spPr>
          <a:xfrm>
            <a:off x="1411110" y="511544"/>
            <a:ext cx="9369778" cy="1569660"/>
          </a:xfrm>
          <a:prstGeom prst="rect">
            <a:avLst/>
          </a:prstGeom>
          <a:solidFill>
            <a:schemeClr val="accent4">
              <a:lumMod val="20000"/>
              <a:lumOff val="80000"/>
            </a:schemeClr>
          </a:solidFill>
          <a:ln w="38100">
            <a:solidFill>
              <a:schemeClr val="tx1"/>
            </a:solidFill>
          </a:ln>
        </p:spPr>
        <p:txBody>
          <a:bodyPr wrap="square" rtlCol="0">
            <a:spAutoFit/>
          </a:bodyPr>
          <a:lstStyle/>
          <a:p>
            <a:pPr algn="ctr"/>
            <a:r>
              <a:rPr lang="en-US" sz="3200" b="1" dirty="0">
                <a:latin typeface="Century Gothic" panose="020B0502020202020204" pitchFamily="34" charset="0"/>
              </a:rPr>
              <a:t>Georgia Mental Health Parity Act </a:t>
            </a:r>
            <a:r>
              <a:rPr lang="en-US" sz="3200" dirty="0">
                <a:latin typeface="Century Gothic" panose="020B0502020202020204" pitchFamily="34" charset="0"/>
              </a:rPr>
              <a:t>is about each of us, our families, our friends, our colleagues, and the children we serve </a:t>
            </a:r>
          </a:p>
        </p:txBody>
      </p:sp>
      <p:sp>
        <p:nvSpPr>
          <p:cNvPr id="3" name="Rectangle 2">
            <a:extLst>
              <a:ext uri="{FF2B5EF4-FFF2-40B4-BE49-F238E27FC236}">
                <a16:creationId xmlns:a16="http://schemas.microsoft.com/office/drawing/2014/main" id="{7F6AC289-D471-0267-1AE1-73E823CD2CCC}"/>
              </a:ext>
            </a:extLst>
          </p:cNvPr>
          <p:cNvSpPr/>
          <p:nvPr/>
        </p:nvSpPr>
        <p:spPr>
          <a:xfrm>
            <a:off x="3181818" y="2374626"/>
            <a:ext cx="5579027" cy="1200329"/>
          </a:xfrm>
          <a:prstGeom prst="rect">
            <a:avLst/>
          </a:prstGeom>
          <a:solidFill>
            <a:srgbClr val="C00000"/>
          </a:solidFill>
          <a:ln w="28575">
            <a:solidFill>
              <a:schemeClr val="tx1"/>
            </a:solidFill>
          </a:ln>
        </p:spPr>
        <p:txBody>
          <a:bodyPr wrap="none" lIns="91440" tIns="45720" rIns="91440" bIns="45720">
            <a:spAutoFit/>
          </a:bodyPr>
          <a:lstStyle/>
          <a:p>
            <a:pPr algn="ctr"/>
            <a:r>
              <a:rPr lang="en-US" sz="3600" dirty="0">
                <a:ln w="0"/>
                <a:solidFill>
                  <a:schemeClr val="bg1"/>
                </a:solidFill>
                <a:effectLst>
                  <a:outerShdw blurRad="38100" dist="19050" dir="2700000" algn="tl" rotWithShape="0">
                    <a:schemeClr val="dk1">
                      <a:alpha val="40000"/>
                    </a:schemeClr>
                  </a:outerShdw>
                </a:effectLst>
              </a:rPr>
              <a:t>Without a Sense of Urgency, </a:t>
            </a:r>
          </a:p>
          <a:p>
            <a:pPr algn="ctr"/>
            <a:r>
              <a:rPr lang="en-US" sz="3600" dirty="0">
                <a:ln w="0"/>
                <a:solidFill>
                  <a:schemeClr val="bg1"/>
                </a:solidFill>
                <a:effectLst>
                  <a:outerShdw blurRad="38100" dist="19050" dir="2700000" algn="tl" rotWithShape="0">
                    <a:schemeClr val="dk1">
                      <a:alpha val="40000"/>
                    </a:schemeClr>
                  </a:outerShdw>
                </a:effectLst>
              </a:rPr>
              <a:t>Intention Loses Its Value</a:t>
            </a:r>
          </a:p>
        </p:txBody>
      </p:sp>
      <p:sp>
        <p:nvSpPr>
          <p:cNvPr id="5" name="TextBox 4">
            <a:extLst>
              <a:ext uri="{FF2B5EF4-FFF2-40B4-BE49-F238E27FC236}">
                <a16:creationId xmlns:a16="http://schemas.microsoft.com/office/drawing/2014/main" id="{BD84CE63-6629-7D23-E844-AD888BB86E5F}"/>
              </a:ext>
            </a:extLst>
          </p:cNvPr>
          <p:cNvSpPr txBox="1"/>
          <p:nvPr/>
        </p:nvSpPr>
        <p:spPr>
          <a:xfrm>
            <a:off x="6431974" y="5949581"/>
            <a:ext cx="5760026" cy="923330"/>
          </a:xfrm>
          <a:prstGeom prst="rect">
            <a:avLst/>
          </a:prstGeom>
          <a:solidFill>
            <a:schemeClr val="tx1"/>
          </a:solidFill>
        </p:spPr>
        <p:txBody>
          <a:bodyPr wrap="square" rtlCol="0">
            <a:spAutoFit/>
          </a:bodyPr>
          <a:lstStyle/>
          <a:p>
            <a:r>
              <a:rPr lang="en-US" dirty="0">
                <a:solidFill>
                  <a:schemeClr val="bg1"/>
                </a:solidFill>
                <a:latin typeface="Century Gothic" panose="020B0502020202020204" pitchFamily="34" charset="0"/>
                <a:hlinkClick r:id="rId4">
                  <a:extLst>
                    <a:ext uri="{A12FA001-AC4F-418D-AE19-62706E023703}">
                      <ahyp:hlinkClr xmlns:ahyp="http://schemas.microsoft.com/office/drawing/2018/hyperlinkcolor" val="tx"/>
                    </a:ext>
                  </a:extLst>
                </a:hlinkClick>
              </a:rPr>
              <a:t>Garry.McGiboney@sharecare.com</a:t>
            </a:r>
            <a:endParaRPr lang="en-US" dirty="0">
              <a:solidFill>
                <a:schemeClr val="bg1"/>
              </a:solidFill>
              <a:latin typeface="Century Gothic" panose="020B0502020202020204" pitchFamily="34" charset="0"/>
            </a:endParaRPr>
          </a:p>
          <a:p>
            <a:r>
              <a:rPr lang="en-US" dirty="0">
                <a:solidFill>
                  <a:schemeClr val="bg1"/>
                </a:solidFill>
                <a:latin typeface="Century Gothic" panose="020B0502020202020204" pitchFamily="34" charset="0"/>
                <a:hlinkClick r:id="rId5">
                  <a:extLst>
                    <a:ext uri="{A12FA001-AC4F-418D-AE19-62706E023703}">
                      <ahyp:hlinkClr xmlns:ahyp="http://schemas.microsoft.com/office/drawing/2018/hyperlinkcolor" val="tx"/>
                    </a:ext>
                  </a:extLst>
                </a:hlinkClick>
              </a:rPr>
              <a:t>Garry.McGiboney@healthsecuritydynamics.com</a:t>
            </a:r>
            <a:endParaRPr lang="en-US" dirty="0">
              <a:solidFill>
                <a:schemeClr val="bg1"/>
              </a:solidFill>
              <a:latin typeface="Century Gothic" panose="020B0502020202020204" pitchFamily="34" charset="0"/>
            </a:endParaRPr>
          </a:p>
          <a:p>
            <a:r>
              <a:rPr lang="en-US" dirty="0">
                <a:solidFill>
                  <a:schemeClr val="bg1"/>
                </a:solidFill>
                <a:latin typeface="Century Gothic" panose="020B0502020202020204" pitchFamily="34" charset="0"/>
              </a:rPr>
              <a:t>404-664-3286</a:t>
            </a:r>
          </a:p>
        </p:txBody>
      </p:sp>
    </p:spTree>
    <p:extLst>
      <p:ext uri="{BB962C8B-B14F-4D97-AF65-F5344CB8AC3E}">
        <p14:creationId xmlns:p14="http://schemas.microsoft.com/office/powerpoint/2010/main" val="30844930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3000"/>
                                        <p:tgtEl>
                                          <p:spTgt spid="2056"/>
                                        </p:tgtEl>
                                      </p:cBhvr>
                                    </p:animEffect>
                                  </p:childTnLst>
                                </p:cTn>
                              </p:par>
                            </p:childTnLst>
                          </p:cTn>
                        </p:par>
                        <p:par>
                          <p:cTn id="8" fill="hold">
                            <p:stCondLst>
                              <p:cond delay="30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9655B1-0109-1FC1-DA04-F889DCC9D7E9}"/>
              </a:ext>
            </a:extLst>
          </p:cNvPr>
          <p:cNvPicPr>
            <a:picLocks noChangeAspect="1"/>
          </p:cNvPicPr>
          <p:nvPr/>
        </p:nvPicPr>
        <p:blipFill>
          <a:blip r:embed="rId3"/>
          <a:stretch>
            <a:fillRect/>
          </a:stretch>
        </p:blipFill>
        <p:spPr>
          <a:xfrm>
            <a:off x="310394" y="325867"/>
            <a:ext cx="11571211" cy="6206266"/>
          </a:xfrm>
          <a:prstGeom prst="rect">
            <a:avLst/>
          </a:prstGeom>
        </p:spPr>
      </p:pic>
      <p:sp>
        <p:nvSpPr>
          <p:cNvPr id="3" name="Text Placeholder 2">
            <a:extLst>
              <a:ext uri="{FF2B5EF4-FFF2-40B4-BE49-F238E27FC236}">
                <a16:creationId xmlns:a16="http://schemas.microsoft.com/office/drawing/2014/main" id="{266E6276-9BBD-45C5-9D45-FE955A21BCF5}"/>
              </a:ext>
            </a:extLst>
          </p:cNvPr>
          <p:cNvSpPr>
            <a:spLocks noGrp="1"/>
          </p:cNvSpPr>
          <p:nvPr>
            <p:ph type="body" idx="1"/>
          </p:nvPr>
        </p:nvSpPr>
        <p:spPr>
          <a:xfrm>
            <a:off x="972344" y="668338"/>
            <a:ext cx="10247312" cy="603250"/>
          </a:xfrm>
          <a:solidFill>
            <a:schemeClr val="tx1"/>
          </a:solidFill>
        </p:spPr>
        <p:txBody>
          <a:bodyPr>
            <a:noAutofit/>
          </a:bodyPr>
          <a:lstStyle/>
          <a:p>
            <a:pPr algn="ctr"/>
            <a:r>
              <a:rPr lang="en-US" sz="2800" b="1" dirty="0">
                <a:solidFill>
                  <a:schemeClr val="bg1">
                    <a:alpha val="70000"/>
                  </a:schemeClr>
                </a:solidFill>
                <a:latin typeface="Bierstadt" panose="020B0004020202020204" pitchFamily="34" charset="0"/>
              </a:rPr>
              <a:t>Mental Health Reform – Why Now?</a:t>
            </a:r>
          </a:p>
        </p:txBody>
      </p:sp>
      <p:sp>
        <p:nvSpPr>
          <p:cNvPr id="5" name="TextBox 4">
            <a:extLst>
              <a:ext uri="{FF2B5EF4-FFF2-40B4-BE49-F238E27FC236}">
                <a16:creationId xmlns:a16="http://schemas.microsoft.com/office/drawing/2014/main" id="{FB371EFD-E6CC-3980-3DD3-A11061E27035}"/>
              </a:ext>
            </a:extLst>
          </p:cNvPr>
          <p:cNvSpPr txBox="1"/>
          <p:nvPr/>
        </p:nvSpPr>
        <p:spPr>
          <a:xfrm>
            <a:off x="972344" y="1541203"/>
            <a:ext cx="7361165" cy="4154984"/>
          </a:xfrm>
          <a:prstGeom prst="rect">
            <a:avLst/>
          </a:prstGeom>
          <a:solidFill>
            <a:schemeClr val="accent4">
              <a:lumMod val="20000"/>
              <a:lumOff val="80000"/>
            </a:schemeClr>
          </a:solidFill>
        </p:spPr>
        <p:txBody>
          <a:bodyPr wrap="square">
            <a:spAutoFit/>
          </a:bodyPr>
          <a:lstStyle/>
          <a:p>
            <a:pPr marL="342900" indent="-342900">
              <a:buFont typeface="Arial" panose="020B0604020202020204" pitchFamily="34" charset="0"/>
              <a:buChar char="•"/>
            </a:pPr>
            <a:r>
              <a:rPr lang="en-US" sz="2400" dirty="0">
                <a:solidFill>
                  <a:srgbClr val="000000"/>
                </a:solidFill>
                <a:latin typeface="Century Gothic" panose="020B0502020202020204" pitchFamily="34" charset="0"/>
              </a:rPr>
              <a:t>Prevalence of children and adolescent mental illness and substance use has </a:t>
            </a:r>
            <a:r>
              <a:rPr lang="en-US" sz="2400" b="1" dirty="0">
                <a:solidFill>
                  <a:srgbClr val="000000"/>
                </a:solidFill>
                <a:latin typeface="Century Gothic" panose="020B0502020202020204" pitchFamily="34" charset="0"/>
              </a:rPr>
              <a:t>increased significantly </a:t>
            </a:r>
            <a:r>
              <a:rPr lang="en-US" sz="2400" dirty="0">
                <a:solidFill>
                  <a:srgbClr val="000000"/>
                </a:solidFill>
                <a:latin typeface="Century Gothic" panose="020B0502020202020204" pitchFamily="34" charset="0"/>
              </a:rPr>
              <a:t>across the nation and in Georgia even before the pandemic and increased dramatically during and after the pandemic</a:t>
            </a:r>
          </a:p>
          <a:p>
            <a:pPr marL="342900" indent="-342900">
              <a:buFont typeface="Arial" panose="020B0604020202020204" pitchFamily="34" charset="0"/>
              <a:buChar char="•"/>
            </a:pPr>
            <a:r>
              <a:rPr lang="en-US" sz="2400" dirty="0">
                <a:latin typeface="Century Gothic" panose="020B0502020202020204" pitchFamily="34" charset="0"/>
              </a:rPr>
              <a:t>Providers of mental health and substance abuse treatment in Georgia are </a:t>
            </a:r>
            <a:r>
              <a:rPr lang="en-US" sz="2400" b="1" dirty="0">
                <a:latin typeface="Century Gothic" panose="020B0502020202020204" pitchFamily="34" charset="0"/>
              </a:rPr>
              <a:t>among the lowest paid in the nation</a:t>
            </a:r>
            <a:r>
              <a:rPr lang="en-US" sz="2400" dirty="0">
                <a:latin typeface="Century Gothic" panose="020B0502020202020204" pitchFamily="34" charset="0"/>
              </a:rPr>
              <a:t>, which has exacerbated access to mental health providers</a:t>
            </a:r>
          </a:p>
        </p:txBody>
      </p:sp>
      <p:sp>
        <p:nvSpPr>
          <p:cNvPr id="2" name="TextBox 1">
            <a:extLst>
              <a:ext uri="{FF2B5EF4-FFF2-40B4-BE49-F238E27FC236}">
                <a16:creationId xmlns:a16="http://schemas.microsoft.com/office/drawing/2014/main" id="{F4F942A0-CF67-62A5-3174-82812B3817DD}"/>
              </a:ext>
            </a:extLst>
          </p:cNvPr>
          <p:cNvSpPr txBox="1"/>
          <p:nvPr/>
        </p:nvSpPr>
        <p:spPr>
          <a:xfrm>
            <a:off x="7165868" y="4932076"/>
            <a:ext cx="1167641" cy="769441"/>
          </a:xfrm>
          <a:prstGeom prst="rect">
            <a:avLst/>
          </a:prstGeom>
          <a:solidFill>
            <a:schemeClr val="accent2"/>
          </a:solidFill>
        </p:spPr>
        <p:txBody>
          <a:bodyPr wrap="square" rtlCol="0">
            <a:spAutoFit/>
          </a:bodyPr>
          <a:lstStyle/>
          <a:p>
            <a:r>
              <a:rPr lang="en-US" sz="4400" dirty="0">
                <a:solidFill>
                  <a:schemeClr val="bg1"/>
                </a:solidFill>
              </a:rPr>
              <a:t>37%</a:t>
            </a:r>
          </a:p>
        </p:txBody>
      </p:sp>
      <p:sp>
        <p:nvSpPr>
          <p:cNvPr id="6" name="TextBox 5">
            <a:extLst>
              <a:ext uri="{FF2B5EF4-FFF2-40B4-BE49-F238E27FC236}">
                <a16:creationId xmlns:a16="http://schemas.microsoft.com/office/drawing/2014/main" id="{9D423182-218F-860D-1EBA-2C51E10658A2}"/>
              </a:ext>
            </a:extLst>
          </p:cNvPr>
          <p:cNvSpPr txBox="1"/>
          <p:nvPr/>
        </p:nvSpPr>
        <p:spPr>
          <a:xfrm>
            <a:off x="8533334" y="1546533"/>
            <a:ext cx="3148445" cy="4154984"/>
          </a:xfrm>
          <a:prstGeom prst="rect">
            <a:avLst/>
          </a:prstGeom>
          <a:noFill/>
        </p:spPr>
        <p:txBody>
          <a:bodyPr wrap="square" rtlCol="0">
            <a:spAutoFit/>
          </a:bodyPr>
          <a:lstStyle/>
          <a:p>
            <a:pPr algn="ctr"/>
            <a:r>
              <a:rPr lang="en-US" sz="2400" dirty="0">
                <a:latin typeface="Century Gothic" panose="020B0502020202020204" pitchFamily="34" charset="0"/>
              </a:rPr>
              <a:t>“1 in 5 children are at risk for a mental health disorder that can affect their daily lives. Suicide rates of children 10 years old and older have tripled.”</a:t>
            </a:r>
            <a:endParaRPr lang="en-US" dirty="0"/>
          </a:p>
          <a:p>
            <a:pPr algn="ctr"/>
            <a:endParaRPr lang="en-US" dirty="0"/>
          </a:p>
          <a:p>
            <a:pPr algn="ctr"/>
            <a:endParaRPr lang="en-US" dirty="0"/>
          </a:p>
          <a:p>
            <a:pPr algn="ctr"/>
            <a:endParaRPr lang="en-US" dirty="0"/>
          </a:p>
          <a:p>
            <a:pPr algn="ctr"/>
            <a:endParaRPr lang="en-US" dirty="0"/>
          </a:p>
        </p:txBody>
      </p:sp>
      <p:pic>
        <p:nvPicPr>
          <p:cNvPr id="8" name="Picture 7">
            <a:extLst>
              <a:ext uri="{FF2B5EF4-FFF2-40B4-BE49-F238E27FC236}">
                <a16:creationId xmlns:a16="http://schemas.microsoft.com/office/drawing/2014/main" id="{C54367CF-197C-A174-467A-D4DDC3CC8A91}"/>
              </a:ext>
            </a:extLst>
          </p:cNvPr>
          <p:cNvPicPr>
            <a:picLocks noChangeAspect="1"/>
          </p:cNvPicPr>
          <p:nvPr/>
        </p:nvPicPr>
        <p:blipFill rotWithShape="1">
          <a:blip r:embed="rId4"/>
          <a:srcRect l="7634" t="22987" r="6998" b="24952"/>
          <a:stretch/>
        </p:blipFill>
        <p:spPr>
          <a:xfrm>
            <a:off x="9087449" y="4586235"/>
            <a:ext cx="1828800" cy="1115282"/>
          </a:xfrm>
          <a:prstGeom prst="rect">
            <a:avLst/>
          </a:prstGeom>
        </p:spPr>
      </p:pic>
    </p:spTree>
    <p:extLst>
      <p:ext uri="{BB962C8B-B14F-4D97-AF65-F5344CB8AC3E}">
        <p14:creationId xmlns:p14="http://schemas.microsoft.com/office/powerpoint/2010/main" val="3519371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EC1E68-20BD-35F4-3E00-E4F62D84BB61}"/>
              </a:ext>
            </a:extLst>
          </p:cNvPr>
          <p:cNvPicPr>
            <a:picLocks noChangeAspect="1"/>
          </p:cNvPicPr>
          <p:nvPr/>
        </p:nvPicPr>
        <p:blipFill>
          <a:blip r:embed="rId3"/>
          <a:stretch>
            <a:fillRect/>
          </a:stretch>
        </p:blipFill>
        <p:spPr>
          <a:xfrm>
            <a:off x="310394" y="325867"/>
            <a:ext cx="11571211" cy="6206266"/>
          </a:xfrm>
          <a:prstGeom prst="rect">
            <a:avLst/>
          </a:prstGeom>
        </p:spPr>
      </p:pic>
      <p:sp>
        <p:nvSpPr>
          <p:cNvPr id="3" name="Text Placeholder 2">
            <a:extLst>
              <a:ext uri="{FF2B5EF4-FFF2-40B4-BE49-F238E27FC236}">
                <a16:creationId xmlns:a16="http://schemas.microsoft.com/office/drawing/2014/main" id="{266E6276-9BBD-45C5-9D45-FE955A21BCF5}"/>
              </a:ext>
            </a:extLst>
          </p:cNvPr>
          <p:cNvSpPr>
            <a:spLocks noGrp="1"/>
          </p:cNvSpPr>
          <p:nvPr>
            <p:ph type="body" idx="1"/>
          </p:nvPr>
        </p:nvSpPr>
        <p:spPr>
          <a:xfrm>
            <a:off x="972344" y="668338"/>
            <a:ext cx="10247312" cy="603250"/>
          </a:xfrm>
          <a:solidFill>
            <a:schemeClr val="tx1"/>
          </a:solidFill>
        </p:spPr>
        <p:txBody>
          <a:bodyPr>
            <a:noAutofit/>
          </a:bodyPr>
          <a:lstStyle/>
          <a:p>
            <a:pPr algn="ctr"/>
            <a:r>
              <a:rPr lang="en-US" sz="2800" b="1" dirty="0">
                <a:solidFill>
                  <a:schemeClr val="bg1">
                    <a:alpha val="70000"/>
                  </a:schemeClr>
                </a:solidFill>
                <a:latin typeface="Bierstadt" panose="020B0004020202020204" pitchFamily="34" charset="0"/>
              </a:rPr>
              <a:t>Mental Health Reform – Why Now?</a:t>
            </a:r>
          </a:p>
        </p:txBody>
      </p:sp>
      <p:sp>
        <p:nvSpPr>
          <p:cNvPr id="5" name="TextBox 4">
            <a:extLst>
              <a:ext uri="{FF2B5EF4-FFF2-40B4-BE49-F238E27FC236}">
                <a16:creationId xmlns:a16="http://schemas.microsoft.com/office/drawing/2014/main" id="{FB371EFD-E6CC-3980-3DD3-A11061E27035}"/>
              </a:ext>
            </a:extLst>
          </p:cNvPr>
          <p:cNvSpPr txBox="1"/>
          <p:nvPr/>
        </p:nvSpPr>
        <p:spPr>
          <a:xfrm>
            <a:off x="4136042" y="1808327"/>
            <a:ext cx="6956265" cy="3416320"/>
          </a:xfrm>
          <a:prstGeom prst="rect">
            <a:avLst/>
          </a:prstGeom>
          <a:solidFill>
            <a:schemeClr val="accent4">
              <a:lumMod val="20000"/>
              <a:lumOff val="80000"/>
            </a:schemeClr>
          </a:solidFill>
        </p:spPr>
        <p:txBody>
          <a:bodyPr wrap="square">
            <a:spAutoFit/>
          </a:bodyPr>
          <a:lstStyle/>
          <a:p>
            <a:pPr marL="342900" indent="-342900">
              <a:buFont typeface="Arial" panose="020B0604020202020204" pitchFamily="34" charset="0"/>
              <a:buChar char="•"/>
            </a:pPr>
            <a:r>
              <a:rPr lang="en-US" sz="2400" b="0" i="0" u="none" strike="noStrike" baseline="0" dirty="0">
                <a:solidFill>
                  <a:srgbClr val="000000"/>
                </a:solidFill>
                <a:latin typeface="Century Gothic" panose="020B0502020202020204" pitchFamily="34" charset="0"/>
              </a:rPr>
              <a:t>Georgia has </a:t>
            </a:r>
            <a:r>
              <a:rPr lang="en-US" sz="2400" b="1" i="0" u="none" strike="noStrike" baseline="0" dirty="0">
                <a:solidFill>
                  <a:srgbClr val="000000"/>
                </a:solidFill>
                <a:latin typeface="Century Gothic" panose="020B0502020202020204" pitchFamily="34" charset="0"/>
              </a:rPr>
              <a:t>7</a:t>
            </a:r>
            <a:r>
              <a:rPr lang="en-US" sz="2400" b="1" dirty="0">
                <a:solidFill>
                  <a:srgbClr val="000000"/>
                </a:solidFill>
                <a:latin typeface="Century Gothic" panose="020B0502020202020204" pitchFamily="34" charset="0"/>
              </a:rPr>
              <a:t>2</a:t>
            </a:r>
            <a:r>
              <a:rPr lang="en-US" sz="2400" b="1" i="0" u="none" strike="noStrike" baseline="0" dirty="0">
                <a:solidFill>
                  <a:srgbClr val="000000"/>
                </a:solidFill>
                <a:latin typeface="Century Gothic" panose="020B0502020202020204" pitchFamily="34" charset="0"/>
              </a:rPr>
              <a:t> </a:t>
            </a:r>
            <a:r>
              <a:rPr lang="en-US" sz="2400" i="0" u="none" strike="noStrike" baseline="0" dirty="0">
                <a:solidFill>
                  <a:srgbClr val="000000"/>
                </a:solidFill>
                <a:latin typeface="Century Gothic" panose="020B0502020202020204" pitchFamily="34" charset="0"/>
              </a:rPr>
              <a:t>counties</a:t>
            </a:r>
            <a:r>
              <a:rPr lang="en-US" sz="2400" b="1" i="0" u="none" strike="noStrike" baseline="0" dirty="0">
                <a:solidFill>
                  <a:srgbClr val="000000"/>
                </a:solidFill>
                <a:latin typeface="Century Gothic" panose="020B0502020202020204" pitchFamily="34" charset="0"/>
              </a:rPr>
              <a:t> </a:t>
            </a:r>
            <a:r>
              <a:rPr lang="en-US" sz="2400" dirty="0">
                <a:solidFill>
                  <a:srgbClr val="000000"/>
                </a:solidFill>
                <a:latin typeface="Century Gothic" panose="020B0502020202020204" pitchFamily="34" charset="0"/>
              </a:rPr>
              <a:t>without</a:t>
            </a:r>
            <a:r>
              <a:rPr lang="en-US" sz="2400" b="0" i="0" u="none" strike="noStrike" baseline="0" dirty="0">
                <a:solidFill>
                  <a:srgbClr val="000000"/>
                </a:solidFill>
                <a:latin typeface="Century Gothic" panose="020B0502020202020204" pitchFamily="34" charset="0"/>
              </a:rPr>
              <a:t> a full-time psychiatrist</a:t>
            </a:r>
          </a:p>
          <a:p>
            <a:endParaRPr lang="en-US" sz="2400" b="0" i="0" u="none" strike="noStrike" baseline="0" dirty="0">
              <a:solidFill>
                <a:srgbClr val="000000"/>
              </a:solidFill>
              <a:latin typeface="Century Gothic" panose="020B0502020202020204" pitchFamily="34" charset="0"/>
            </a:endParaRPr>
          </a:p>
          <a:p>
            <a:pPr marL="342900" indent="-342900">
              <a:buFont typeface="Arial" panose="020B0604020202020204" pitchFamily="34" charset="0"/>
              <a:buChar char="•"/>
            </a:pPr>
            <a:r>
              <a:rPr lang="en-US" sz="2400" b="1" dirty="0">
                <a:solidFill>
                  <a:srgbClr val="000000"/>
                </a:solidFill>
                <a:latin typeface="Century Gothic" panose="020B0502020202020204" pitchFamily="34" charset="0"/>
              </a:rPr>
              <a:t>79</a:t>
            </a:r>
            <a:r>
              <a:rPr lang="en-US" sz="2400" dirty="0">
                <a:solidFill>
                  <a:srgbClr val="000000"/>
                </a:solidFill>
                <a:latin typeface="Century Gothic" panose="020B0502020202020204" pitchFamily="34" charset="0"/>
              </a:rPr>
              <a:t> </a:t>
            </a:r>
            <a:r>
              <a:rPr lang="en-US" sz="2400" b="0" i="0" u="none" strike="noStrike" baseline="0" dirty="0">
                <a:solidFill>
                  <a:srgbClr val="000000"/>
                </a:solidFill>
                <a:latin typeface="Century Gothic" panose="020B0502020202020204" pitchFamily="34" charset="0"/>
              </a:rPr>
              <a:t>Georgia counties do not have a licensed psychologist</a:t>
            </a:r>
          </a:p>
          <a:p>
            <a:pPr marL="342900" indent="-342900">
              <a:buFont typeface="Arial" panose="020B0604020202020204" pitchFamily="34" charset="0"/>
              <a:buChar char="•"/>
            </a:pPr>
            <a:endParaRPr lang="en-US" sz="2400" dirty="0">
              <a:solidFill>
                <a:srgbClr val="000000"/>
              </a:solidFill>
              <a:latin typeface="Century Gothic" panose="020B0502020202020204" pitchFamily="34" charset="0"/>
            </a:endParaRPr>
          </a:p>
          <a:p>
            <a:pPr marL="342900" indent="-342900">
              <a:buFont typeface="Arial" panose="020B0604020202020204" pitchFamily="34" charset="0"/>
              <a:buChar char="•"/>
            </a:pPr>
            <a:r>
              <a:rPr lang="en-US" sz="2400" dirty="0">
                <a:solidFill>
                  <a:srgbClr val="000000"/>
                </a:solidFill>
                <a:latin typeface="Century Gothic" panose="020B0502020202020204" pitchFamily="34" charset="0"/>
              </a:rPr>
              <a:t>O</a:t>
            </a:r>
            <a:r>
              <a:rPr lang="en-US" sz="2400" b="0" i="0" u="none" strike="noStrike" baseline="0" dirty="0">
                <a:solidFill>
                  <a:srgbClr val="000000"/>
                </a:solidFill>
                <a:latin typeface="Century Gothic" panose="020B0502020202020204" pitchFamily="34" charset="0"/>
              </a:rPr>
              <a:t>nly </a:t>
            </a:r>
            <a:r>
              <a:rPr lang="en-US" sz="2400" b="1" i="0" u="none" strike="noStrike" baseline="0" dirty="0">
                <a:solidFill>
                  <a:srgbClr val="000000"/>
                </a:solidFill>
                <a:latin typeface="Century Gothic" panose="020B0502020202020204" pitchFamily="34" charset="0"/>
              </a:rPr>
              <a:t>53%</a:t>
            </a:r>
            <a:r>
              <a:rPr lang="en-US" sz="2400" b="0" i="0" u="none" strike="noStrike" baseline="0" dirty="0">
                <a:solidFill>
                  <a:srgbClr val="000000"/>
                </a:solidFill>
                <a:latin typeface="Century Gothic" panose="020B0502020202020204" pitchFamily="34" charset="0"/>
              </a:rPr>
              <a:t> of psychiatrists and licensed psychologists accept Medicaid</a:t>
            </a:r>
          </a:p>
          <a:p>
            <a:pPr marL="342900" indent="-342900">
              <a:buFont typeface="Arial" panose="020B0604020202020204" pitchFamily="34" charset="0"/>
              <a:buChar char="•"/>
            </a:pPr>
            <a:endParaRPr lang="en-US" sz="2400" b="0" i="0" u="none" strike="noStrike" baseline="0" dirty="0">
              <a:solidFill>
                <a:srgbClr val="000000"/>
              </a:solidFill>
              <a:latin typeface="Century Gothic" panose="020B0502020202020204" pitchFamily="34" charset="0"/>
            </a:endParaRPr>
          </a:p>
        </p:txBody>
      </p:sp>
      <p:pic>
        <p:nvPicPr>
          <p:cNvPr id="6" name="Picture 5">
            <a:extLst>
              <a:ext uri="{FF2B5EF4-FFF2-40B4-BE49-F238E27FC236}">
                <a16:creationId xmlns:a16="http://schemas.microsoft.com/office/drawing/2014/main" id="{C2CF0EEC-025F-BBE2-6A1A-5FAD8C98F009}"/>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468438" y="1550131"/>
            <a:ext cx="2690856" cy="1878869"/>
          </a:xfrm>
          <a:prstGeom prst="rect">
            <a:avLst/>
          </a:prstGeom>
          <a:ln>
            <a:noFill/>
          </a:ln>
          <a:effectLst>
            <a:softEdge rad="112500"/>
          </a:effectLst>
        </p:spPr>
      </p:pic>
      <p:pic>
        <p:nvPicPr>
          <p:cNvPr id="2" name="Picture 1">
            <a:extLst>
              <a:ext uri="{FF2B5EF4-FFF2-40B4-BE49-F238E27FC236}">
                <a16:creationId xmlns:a16="http://schemas.microsoft.com/office/drawing/2014/main" id="{5D56D070-7948-CEE1-E0A0-22AA9E2BC64D}"/>
              </a:ext>
            </a:extLst>
          </p:cNvPr>
          <p:cNvPicPr>
            <a:picLocks noChangeAspect="1"/>
          </p:cNvPicPr>
          <p:nvPr/>
        </p:nvPicPr>
        <p:blipFill>
          <a:blip r:embed="rId6">
            <a:extLst>
              <a:ext uri="{BEBA8EAE-BF5A-486C-A8C5-ECC9F3942E4B}">
                <a14:imgProps xmlns:a14="http://schemas.microsoft.com/office/drawing/2010/main">
                  <a14:imgLayer r:embed="rId7">
                    <a14:imgEffect>
                      <a14:artisticPhotocopy/>
                    </a14:imgEffect>
                  </a14:imgLayer>
                </a14:imgProps>
              </a:ext>
            </a:extLst>
          </a:blip>
          <a:stretch>
            <a:fillRect/>
          </a:stretch>
        </p:blipFill>
        <p:spPr>
          <a:xfrm>
            <a:off x="1813866" y="3077696"/>
            <a:ext cx="2177791" cy="1648328"/>
          </a:xfrm>
          <a:prstGeom prst="rect">
            <a:avLst/>
          </a:prstGeom>
          <a:ln>
            <a:noFill/>
          </a:ln>
          <a:effectLst>
            <a:softEdge rad="112500"/>
          </a:effectLst>
        </p:spPr>
      </p:pic>
      <p:pic>
        <p:nvPicPr>
          <p:cNvPr id="7" name="Picture 6">
            <a:extLst>
              <a:ext uri="{FF2B5EF4-FFF2-40B4-BE49-F238E27FC236}">
                <a16:creationId xmlns:a16="http://schemas.microsoft.com/office/drawing/2014/main" id="{62107F7C-1DDE-D1FA-AF23-D419F7A86674}"/>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Photocopy/>
                    </a14:imgEffect>
                  </a14:imgLayer>
                </a14:imgProps>
              </a:ext>
            </a:extLst>
          </a:blip>
          <a:srcRect l="34997"/>
          <a:stretch/>
        </p:blipFill>
        <p:spPr>
          <a:xfrm>
            <a:off x="456979" y="2517283"/>
            <a:ext cx="1516326" cy="1749538"/>
          </a:xfrm>
          <a:prstGeom prst="rect">
            <a:avLst/>
          </a:prstGeom>
          <a:ln>
            <a:noFill/>
          </a:ln>
          <a:effectLst>
            <a:softEdge rad="112500"/>
          </a:effectLst>
        </p:spPr>
      </p:pic>
      <p:pic>
        <p:nvPicPr>
          <p:cNvPr id="8" name="Picture 7">
            <a:extLst>
              <a:ext uri="{FF2B5EF4-FFF2-40B4-BE49-F238E27FC236}">
                <a16:creationId xmlns:a16="http://schemas.microsoft.com/office/drawing/2014/main" id="{5B45AF3E-9878-3588-C636-CCAE6ED263A4}"/>
              </a:ext>
            </a:extLst>
          </p:cNvPr>
          <p:cNvPicPr>
            <a:picLocks noChangeAspect="1"/>
          </p:cNvPicPr>
          <p:nvPr/>
        </p:nvPicPr>
        <p:blipFill>
          <a:blip r:embed="rId10">
            <a:extLst>
              <a:ext uri="{BEBA8EAE-BF5A-486C-A8C5-ECC9F3942E4B}">
                <a14:imgProps xmlns:a14="http://schemas.microsoft.com/office/drawing/2010/main">
                  <a14:imgLayer r:embed="rId11">
                    <a14:imgEffect>
                      <a14:artisticPhotocopy/>
                    </a14:imgEffect>
                  </a14:imgLayer>
                </a14:imgProps>
              </a:ext>
            </a:extLst>
          </a:blip>
          <a:stretch>
            <a:fillRect/>
          </a:stretch>
        </p:blipFill>
        <p:spPr>
          <a:xfrm>
            <a:off x="837118" y="4120030"/>
            <a:ext cx="3154539" cy="1777205"/>
          </a:xfrm>
          <a:prstGeom prst="rect">
            <a:avLst/>
          </a:prstGeom>
          <a:ln>
            <a:noFill/>
          </a:ln>
          <a:effectLst>
            <a:softEdge rad="112500"/>
          </a:effectLst>
        </p:spPr>
      </p:pic>
    </p:spTree>
    <p:extLst>
      <p:ext uri="{BB962C8B-B14F-4D97-AF65-F5344CB8AC3E}">
        <p14:creationId xmlns:p14="http://schemas.microsoft.com/office/powerpoint/2010/main" val="10775429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9E3248-C8BF-4CB8-83A5-996EE307B258}"/>
              </a:ext>
            </a:extLst>
          </p:cNvPr>
          <p:cNvPicPr>
            <a:picLocks noChangeAspect="1"/>
          </p:cNvPicPr>
          <p:nvPr/>
        </p:nvPicPr>
        <p:blipFill>
          <a:blip r:embed="rId3"/>
          <a:stretch>
            <a:fillRect/>
          </a:stretch>
        </p:blipFill>
        <p:spPr>
          <a:xfrm>
            <a:off x="310394" y="325867"/>
            <a:ext cx="11571211" cy="6206266"/>
          </a:xfrm>
          <a:prstGeom prst="rect">
            <a:avLst/>
          </a:prstGeom>
        </p:spPr>
      </p:pic>
      <p:sp>
        <p:nvSpPr>
          <p:cNvPr id="3" name="Text Placeholder 2">
            <a:extLst>
              <a:ext uri="{FF2B5EF4-FFF2-40B4-BE49-F238E27FC236}">
                <a16:creationId xmlns:a16="http://schemas.microsoft.com/office/drawing/2014/main" id="{266E6276-9BBD-45C5-9D45-FE955A21BCF5}"/>
              </a:ext>
            </a:extLst>
          </p:cNvPr>
          <p:cNvSpPr>
            <a:spLocks noGrp="1"/>
          </p:cNvSpPr>
          <p:nvPr>
            <p:ph type="body" idx="1"/>
          </p:nvPr>
        </p:nvSpPr>
        <p:spPr>
          <a:xfrm>
            <a:off x="972344" y="668338"/>
            <a:ext cx="10247312" cy="603250"/>
          </a:xfrm>
          <a:solidFill>
            <a:schemeClr val="tx1"/>
          </a:solidFill>
        </p:spPr>
        <p:txBody>
          <a:bodyPr>
            <a:noAutofit/>
          </a:bodyPr>
          <a:lstStyle/>
          <a:p>
            <a:pPr algn="ctr"/>
            <a:r>
              <a:rPr lang="en-US" sz="2800" b="1" dirty="0">
                <a:solidFill>
                  <a:schemeClr val="bg1">
                    <a:alpha val="70000"/>
                  </a:schemeClr>
                </a:solidFill>
                <a:latin typeface="Bierstadt" panose="020B0004020202020204" pitchFamily="34" charset="0"/>
              </a:rPr>
              <a:t>Mental Health Reform – Why Now?</a:t>
            </a:r>
          </a:p>
        </p:txBody>
      </p:sp>
      <p:sp>
        <p:nvSpPr>
          <p:cNvPr id="5" name="TextBox 4">
            <a:extLst>
              <a:ext uri="{FF2B5EF4-FFF2-40B4-BE49-F238E27FC236}">
                <a16:creationId xmlns:a16="http://schemas.microsoft.com/office/drawing/2014/main" id="{FB371EFD-E6CC-3980-3DD3-A11061E27035}"/>
              </a:ext>
            </a:extLst>
          </p:cNvPr>
          <p:cNvSpPr txBox="1"/>
          <p:nvPr/>
        </p:nvSpPr>
        <p:spPr>
          <a:xfrm>
            <a:off x="972344" y="1417579"/>
            <a:ext cx="10247312" cy="4524315"/>
          </a:xfrm>
          <a:prstGeom prst="rect">
            <a:avLst/>
          </a:prstGeom>
          <a:solidFill>
            <a:schemeClr val="accent4">
              <a:lumMod val="20000"/>
              <a:lumOff val="80000"/>
            </a:schemeClr>
          </a:solidFill>
        </p:spPr>
        <p:txBody>
          <a:bodyPr wrap="square">
            <a:spAutoFit/>
          </a:bodyPr>
          <a:lstStyle/>
          <a:p>
            <a:pPr marL="342900" indent="-342900">
              <a:buFont typeface="Arial" panose="020B0604020202020204" pitchFamily="34" charset="0"/>
              <a:buChar char="•"/>
            </a:pPr>
            <a:r>
              <a:rPr lang="en-US" sz="2400" dirty="0">
                <a:solidFill>
                  <a:srgbClr val="000000"/>
                </a:solidFill>
                <a:latin typeface="Century Gothic" panose="020B0502020202020204" pitchFamily="34" charset="0"/>
              </a:rPr>
              <a:t>Georgia has only </a:t>
            </a:r>
            <a:r>
              <a:rPr lang="en-US" sz="2400" b="1" dirty="0">
                <a:solidFill>
                  <a:srgbClr val="000000"/>
                </a:solidFill>
                <a:latin typeface="Century Gothic" panose="020B0502020202020204" pitchFamily="34" charset="0"/>
              </a:rPr>
              <a:t>6</a:t>
            </a:r>
            <a:r>
              <a:rPr lang="en-US" sz="2400" dirty="0">
                <a:solidFill>
                  <a:srgbClr val="000000"/>
                </a:solidFill>
                <a:latin typeface="Century Gothic" panose="020B0502020202020204" pitchFamily="34" charset="0"/>
              </a:rPr>
              <a:t> child and adolescent psychiatrists for every </a:t>
            </a:r>
            <a:r>
              <a:rPr lang="en-US" sz="2400" b="1" dirty="0">
                <a:solidFill>
                  <a:srgbClr val="000000"/>
                </a:solidFill>
                <a:latin typeface="Century Gothic" panose="020B0502020202020204" pitchFamily="34" charset="0"/>
              </a:rPr>
              <a:t>100,000</a:t>
            </a:r>
            <a:r>
              <a:rPr lang="en-US" sz="2400" dirty="0">
                <a:solidFill>
                  <a:srgbClr val="000000"/>
                </a:solidFill>
                <a:latin typeface="Century Gothic" panose="020B0502020202020204" pitchFamily="34" charset="0"/>
              </a:rPr>
              <a:t> </a:t>
            </a:r>
          </a:p>
          <a:p>
            <a:pPr marL="342900" indent="-342900">
              <a:buFont typeface="Arial" panose="020B0604020202020204" pitchFamily="34" charset="0"/>
              <a:buChar char="•"/>
            </a:pPr>
            <a:endParaRPr lang="en-US" sz="2400" dirty="0">
              <a:solidFill>
                <a:srgbClr val="000000"/>
              </a:solidFill>
              <a:latin typeface="Century Gothic" panose="020B0502020202020204" pitchFamily="34" charset="0"/>
            </a:endParaRPr>
          </a:p>
          <a:p>
            <a:pPr marL="342900" indent="-342900">
              <a:buFont typeface="Arial" panose="020B0604020202020204" pitchFamily="34" charset="0"/>
              <a:buChar char="•"/>
            </a:pPr>
            <a:r>
              <a:rPr lang="en-US" sz="2400" b="1" i="0" u="none" strike="noStrike" baseline="0" dirty="0">
                <a:solidFill>
                  <a:srgbClr val="000000"/>
                </a:solidFill>
                <a:latin typeface="Century Gothic" panose="020B0502020202020204" pitchFamily="34" charset="0"/>
              </a:rPr>
              <a:t>70% </a:t>
            </a:r>
            <a:r>
              <a:rPr lang="en-US" sz="2400" b="0" i="0" u="none" strike="noStrike" baseline="0" dirty="0">
                <a:solidFill>
                  <a:srgbClr val="000000"/>
                </a:solidFill>
                <a:latin typeface="Century Gothic" panose="020B0502020202020204" pitchFamily="34" charset="0"/>
              </a:rPr>
              <a:t>of Georgia’s youth with </a:t>
            </a:r>
            <a:r>
              <a:rPr lang="en-US" sz="2400" b="1" i="0" u="none" strike="noStrike" baseline="0" dirty="0">
                <a:solidFill>
                  <a:srgbClr val="000000"/>
                </a:solidFill>
                <a:latin typeface="Century Gothic" panose="020B0502020202020204" pitchFamily="34" charset="0"/>
              </a:rPr>
              <a:t>major depression </a:t>
            </a:r>
            <a:r>
              <a:rPr lang="en-US" sz="2400" b="0" i="0" u="none" strike="noStrike" baseline="0" dirty="0">
                <a:solidFill>
                  <a:srgbClr val="000000"/>
                </a:solidFill>
                <a:latin typeface="Century Gothic" panose="020B0502020202020204" pitchFamily="34" charset="0"/>
              </a:rPr>
              <a:t>do not receive adequate mental health services</a:t>
            </a:r>
          </a:p>
          <a:p>
            <a:pPr marL="342900" indent="-342900">
              <a:buFont typeface="Arial" panose="020B0604020202020204" pitchFamily="34" charset="0"/>
              <a:buChar char="•"/>
            </a:pPr>
            <a:endParaRPr lang="en-US" sz="2400" b="0" i="0" u="none" strike="noStrike" baseline="0" dirty="0">
              <a:solidFill>
                <a:srgbClr val="000000"/>
              </a:solidFill>
              <a:latin typeface="Century Gothic" panose="020B0502020202020204" pitchFamily="34" charset="0"/>
            </a:endParaRPr>
          </a:p>
          <a:p>
            <a:pPr marL="342900" indent="-342900">
              <a:buFont typeface="Arial" panose="020B0604020202020204" pitchFamily="34" charset="0"/>
              <a:buChar char="•"/>
            </a:pPr>
            <a:r>
              <a:rPr lang="en-US" sz="2400" b="0" i="0" u="none" strike="noStrike" baseline="0" dirty="0">
                <a:solidFill>
                  <a:srgbClr val="000000"/>
                </a:solidFill>
                <a:latin typeface="Century Gothic" panose="020B0502020202020204" pitchFamily="34" charset="0"/>
              </a:rPr>
              <a:t>Georgia children and adolescents in </a:t>
            </a:r>
            <a:r>
              <a:rPr lang="en-US" sz="2400" b="1" i="0" u="none" strike="noStrike" baseline="0" dirty="0">
                <a:solidFill>
                  <a:srgbClr val="000000"/>
                </a:solidFill>
                <a:effectLst>
                  <a:outerShdw blurRad="38100" dist="38100" dir="2700000" algn="tl">
                    <a:srgbClr val="000000">
                      <a:alpha val="43137"/>
                    </a:srgbClr>
                  </a:outerShdw>
                </a:effectLst>
                <a:latin typeface="Century Gothic" panose="020B0502020202020204" pitchFamily="34" charset="0"/>
              </a:rPr>
              <a:t>mental health crisis </a:t>
            </a:r>
            <a:r>
              <a:rPr lang="en-US" sz="2400" b="0" i="0" u="none" strike="noStrike" baseline="0" dirty="0">
                <a:solidFill>
                  <a:srgbClr val="000000"/>
                </a:solidFill>
                <a:latin typeface="Century Gothic" panose="020B0502020202020204" pitchFamily="34" charset="0"/>
              </a:rPr>
              <a:t>wait for hours and even days in ER waiting for mental health services </a:t>
            </a:r>
          </a:p>
          <a:p>
            <a:endParaRPr lang="en-US" sz="2400" b="0" i="0" u="none" strike="noStrike" baseline="0" dirty="0">
              <a:solidFill>
                <a:srgbClr val="000000"/>
              </a:solidFill>
              <a:latin typeface="Century Gothic" panose="020B0502020202020204" pitchFamily="34" charset="0"/>
            </a:endParaRPr>
          </a:p>
          <a:p>
            <a:pPr marL="342900" indent="-342900">
              <a:buFont typeface="Arial" panose="020B0604020202020204" pitchFamily="34" charset="0"/>
              <a:buChar char="•"/>
            </a:pPr>
            <a:r>
              <a:rPr lang="en-US" sz="2400" dirty="0">
                <a:solidFill>
                  <a:srgbClr val="000000"/>
                </a:solidFill>
                <a:latin typeface="Century Gothic" panose="020B0502020202020204" pitchFamily="34" charset="0"/>
              </a:rPr>
              <a:t>Because of these facts and others</a:t>
            </a:r>
            <a:r>
              <a:rPr lang="en-US" sz="2400" b="0" i="0" u="none" strike="noStrike" baseline="0" dirty="0">
                <a:solidFill>
                  <a:srgbClr val="000000"/>
                </a:solidFill>
                <a:latin typeface="Century Gothic" panose="020B0502020202020204" pitchFamily="34" charset="0"/>
              </a:rPr>
              <a:t>, </a:t>
            </a:r>
            <a:r>
              <a:rPr lang="en-US" sz="2400" b="1" i="1" u="none" strike="noStrike" baseline="0" dirty="0">
                <a:solidFill>
                  <a:srgbClr val="000000"/>
                </a:solidFill>
                <a:latin typeface="Century Gothic" panose="020B0502020202020204" pitchFamily="34" charset="0"/>
              </a:rPr>
              <a:t>Mental Health America</a:t>
            </a:r>
            <a:r>
              <a:rPr lang="en-US" sz="2400" b="0" i="1" u="none" strike="noStrike" baseline="0" dirty="0">
                <a:solidFill>
                  <a:srgbClr val="000000"/>
                </a:solidFill>
                <a:latin typeface="Century Gothic" panose="020B0502020202020204" pitchFamily="34" charset="0"/>
              </a:rPr>
              <a:t> </a:t>
            </a:r>
            <a:r>
              <a:rPr lang="en-US" sz="2400" b="0" i="0" u="none" strike="noStrike" baseline="0" dirty="0">
                <a:solidFill>
                  <a:srgbClr val="000000"/>
                </a:solidFill>
                <a:latin typeface="Century Gothic" panose="020B0502020202020204" pitchFamily="34" charset="0"/>
              </a:rPr>
              <a:t>ranks </a:t>
            </a:r>
            <a:r>
              <a:rPr lang="en-US" sz="2400" b="1" i="0" u="none" strike="noStrike" baseline="0" dirty="0">
                <a:solidFill>
                  <a:srgbClr val="000000"/>
                </a:solidFill>
                <a:latin typeface="Century Gothic" panose="020B0502020202020204" pitchFamily="34" charset="0"/>
              </a:rPr>
              <a:t>Georgia 48</a:t>
            </a:r>
            <a:r>
              <a:rPr lang="en-US" sz="2400" b="1" i="0" u="none" strike="noStrike" baseline="30000" dirty="0">
                <a:solidFill>
                  <a:srgbClr val="000000"/>
                </a:solidFill>
                <a:latin typeface="Century Gothic" panose="020B0502020202020204" pitchFamily="34" charset="0"/>
              </a:rPr>
              <a:t>th</a:t>
            </a:r>
            <a:r>
              <a:rPr lang="en-US" sz="2400" b="1" i="0" u="none" strike="noStrike" baseline="0" dirty="0">
                <a:solidFill>
                  <a:srgbClr val="000000"/>
                </a:solidFill>
                <a:latin typeface="Century Gothic" panose="020B0502020202020204" pitchFamily="34" charset="0"/>
              </a:rPr>
              <a:t> </a:t>
            </a:r>
            <a:r>
              <a:rPr lang="en-US" sz="2400" b="0" i="0" u="none" strike="noStrike" baseline="0" dirty="0">
                <a:solidFill>
                  <a:srgbClr val="000000"/>
                </a:solidFill>
                <a:latin typeface="Century Gothic" panose="020B0502020202020204" pitchFamily="34" charset="0"/>
              </a:rPr>
              <a:t> in the United States for access to mental health care </a:t>
            </a:r>
            <a:endParaRPr lang="en-US" sz="2400" dirty="0">
              <a:latin typeface="Century Gothic" panose="020B0502020202020204" pitchFamily="34" charset="0"/>
            </a:endParaRPr>
          </a:p>
        </p:txBody>
      </p:sp>
    </p:spTree>
    <p:extLst>
      <p:ext uri="{BB962C8B-B14F-4D97-AF65-F5344CB8AC3E}">
        <p14:creationId xmlns:p14="http://schemas.microsoft.com/office/powerpoint/2010/main" val="3603914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ECA158-D844-1B28-E5F1-E27EFA511150}"/>
              </a:ext>
            </a:extLst>
          </p:cNvPr>
          <p:cNvPicPr>
            <a:picLocks noChangeAspect="1"/>
          </p:cNvPicPr>
          <p:nvPr/>
        </p:nvPicPr>
        <p:blipFill>
          <a:blip r:embed="rId3"/>
          <a:stretch>
            <a:fillRect/>
          </a:stretch>
        </p:blipFill>
        <p:spPr>
          <a:xfrm>
            <a:off x="310394" y="325867"/>
            <a:ext cx="11571211" cy="6206266"/>
          </a:xfrm>
          <a:prstGeom prst="rect">
            <a:avLst/>
          </a:prstGeom>
        </p:spPr>
      </p:pic>
      <p:pic>
        <p:nvPicPr>
          <p:cNvPr id="2050" name="Picture 2" descr="See the source image">
            <a:extLst>
              <a:ext uri="{FF2B5EF4-FFF2-40B4-BE49-F238E27FC236}">
                <a16:creationId xmlns:a16="http://schemas.microsoft.com/office/drawing/2014/main" id="{66579DE6-60A0-78E8-4614-2E9193DADD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925" y="2530636"/>
            <a:ext cx="4381049" cy="201996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266E6276-9BBD-45C5-9D45-FE955A21BCF5}"/>
              </a:ext>
            </a:extLst>
          </p:cNvPr>
          <p:cNvSpPr>
            <a:spLocks noGrp="1"/>
          </p:cNvSpPr>
          <p:nvPr>
            <p:ph type="body" idx="1"/>
          </p:nvPr>
        </p:nvSpPr>
        <p:spPr>
          <a:xfrm>
            <a:off x="972344" y="668338"/>
            <a:ext cx="10247312" cy="603250"/>
          </a:xfrm>
          <a:solidFill>
            <a:schemeClr val="tx1"/>
          </a:solidFill>
        </p:spPr>
        <p:txBody>
          <a:bodyPr>
            <a:noAutofit/>
          </a:bodyPr>
          <a:lstStyle/>
          <a:p>
            <a:pPr algn="ctr"/>
            <a:r>
              <a:rPr lang="en-US" sz="2800" b="1" dirty="0">
                <a:solidFill>
                  <a:schemeClr val="bg1">
                    <a:alpha val="70000"/>
                  </a:schemeClr>
                </a:solidFill>
                <a:latin typeface="Bierstadt" panose="020B0004020202020204" pitchFamily="34" charset="0"/>
              </a:rPr>
              <a:t>Mental Health Reform – Why Now?</a:t>
            </a:r>
          </a:p>
        </p:txBody>
      </p:sp>
      <p:sp>
        <p:nvSpPr>
          <p:cNvPr id="5" name="TextBox 4">
            <a:extLst>
              <a:ext uri="{FF2B5EF4-FFF2-40B4-BE49-F238E27FC236}">
                <a16:creationId xmlns:a16="http://schemas.microsoft.com/office/drawing/2014/main" id="{FB371EFD-E6CC-3980-3DD3-A11061E27035}"/>
              </a:ext>
            </a:extLst>
          </p:cNvPr>
          <p:cNvSpPr txBox="1"/>
          <p:nvPr/>
        </p:nvSpPr>
        <p:spPr>
          <a:xfrm>
            <a:off x="4584788" y="1738237"/>
            <a:ext cx="6518785" cy="4031873"/>
          </a:xfrm>
          <a:prstGeom prst="rect">
            <a:avLst/>
          </a:prstGeom>
          <a:solidFill>
            <a:schemeClr val="accent4">
              <a:lumMod val="20000"/>
              <a:lumOff val="80000"/>
            </a:schemeClr>
          </a:solidFill>
        </p:spPr>
        <p:txBody>
          <a:bodyPr wrap="square">
            <a:spAutoFit/>
          </a:bodyPr>
          <a:lstStyle/>
          <a:p>
            <a:r>
              <a:rPr lang="en-US" sz="2400" b="1" i="1" dirty="0">
                <a:solidFill>
                  <a:srgbClr val="000000"/>
                </a:solidFill>
                <a:latin typeface="Century Gothic" panose="020B0502020202020204" pitchFamily="34" charset="0"/>
              </a:rPr>
              <a:t>Accenture Report:</a:t>
            </a:r>
          </a:p>
          <a:p>
            <a:pPr marL="342900" indent="-342900">
              <a:buFont typeface="Arial" panose="020B0604020202020204" pitchFamily="34" charset="0"/>
              <a:buChar char="•"/>
            </a:pPr>
            <a:endParaRPr lang="en-US" sz="2400" b="0" i="1" u="none" strike="noStrike" baseline="0" dirty="0">
              <a:solidFill>
                <a:srgbClr val="000000"/>
              </a:solidFill>
              <a:latin typeface="Century Gothic" panose="020B0502020202020204" pitchFamily="34" charset="0"/>
            </a:endParaRPr>
          </a:p>
          <a:p>
            <a:r>
              <a:rPr lang="en-US" sz="2400" b="0" i="1" u="none" strike="noStrike" baseline="0" dirty="0">
                <a:solidFill>
                  <a:srgbClr val="000000"/>
                </a:solidFill>
                <a:latin typeface="Century Gothic" panose="020B0502020202020204" pitchFamily="34" charset="0"/>
              </a:rPr>
              <a:t>“Georgia’s mental health system is less of a coordinated system and more of a loose confederation of state and local agencies and partners, often using different processes and technologies…service provision is often disjointed and disparate, which leads to ineffective outcomes.”</a:t>
            </a:r>
          </a:p>
          <a:p>
            <a:endParaRPr lang="en-US" sz="2000" i="1" dirty="0">
              <a:solidFill>
                <a:srgbClr val="000000"/>
              </a:solidFill>
              <a:latin typeface="Century Gothic" panose="020B0502020202020204" pitchFamily="34" charset="0"/>
            </a:endParaRPr>
          </a:p>
          <a:p>
            <a:r>
              <a:rPr lang="en-US" sz="2000" b="0" i="1" u="none" strike="noStrike" baseline="0" dirty="0">
                <a:solidFill>
                  <a:srgbClr val="000000"/>
                </a:solidFill>
                <a:latin typeface="Century Gothic" panose="020B0502020202020204" pitchFamily="34" charset="0"/>
              </a:rPr>
              <a:t>December 2021 </a:t>
            </a:r>
            <a:endParaRPr lang="en-US" sz="2000" i="1" dirty="0">
              <a:latin typeface="Century Gothic" panose="020B0502020202020204" pitchFamily="34" charset="0"/>
            </a:endParaRPr>
          </a:p>
        </p:txBody>
      </p:sp>
    </p:spTree>
    <p:extLst>
      <p:ext uri="{BB962C8B-B14F-4D97-AF65-F5344CB8AC3E}">
        <p14:creationId xmlns:p14="http://schemas.microsoft.com/office/powerpoint/2010/main" val="19838527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e the source image">
            <a:extLst>
              <a:ext uri="{FF2B5EF4-FFF2-40B4-BE49-F238E27FC236}">
                <a16:creationId xmlns:a16="http://schemas.microsoft.com/office/drawing/2014/main" id="{8C4213F0-CACE-6F5A-4337-B847DF62C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25" y="2530636"/>
            <a:ext cx="4381049" cy="2019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59229CE-1D07-91F1-78FE-17837A5A8296}"/>
              </a:ext>
            </a:extLst>
          </p:cNvPr>
          <p:cNvPicPr>
            <a:picLocks noChangeAspect="1"/>
          </p:cNvPicPr>
          <p:nvPr/>
        </p:nvPicPr>
        <p:blipFill>
          <a:blip r:embed="rId4"/>
          <a:stretch>
            <a:fillRect/>
          </a:stretch>
        </p:blipFill>
        <p:spPr>
          <a:xfrm>
            <a:off x="310394" y="325867"/>
            <a:ext cx="11571211" cy="6206266"/>
          </a:xfrm>
          <a:prstGeom prst="rect">
            <a:avLst/>
          </a:prstGeom>
        </p:spPr>
      </p:pic>
      <p:pic>
        <p:nvPicPr>
          <p:cNvPr id="2050" name="Picture 2" descr="See the source image">
            <a:extLst>
              <a:ext uri="{FF2B5EF4-FFF2-40B4-BE49-F238E27FC236}">
                <a16:creationId xmlns:a16="http://schemas.microsoft.com/office/drawing/2014/main" id="{66579DE6-60A0-78E8-4614-2E9193DAD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25" y="2530636"/>
            <a:ext cx="4381049" cy="201996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266E6276-9BBD-45C5-9D45-FE955A21BCF5}"/>
              </a:ext>
            </a:extLst>
          </p:cNvPr>
          <p:cNvSpPr>
            <a:spLocks noGrp="1"/>
          </p:cNvSpPr>
          <p:nvPr>
            <p:ph type="body" idx="1"/>
          </p:nvPr>
        </p:nvSpPr>
        <p:spPr>
          <a:xfrm>
            <a:off x="972344" y="668338"/>
            <a:ext cx="10247312" cy="603250"/>
          </a:xfrm>
          <a:solidFill>
            <a:schemeClr val="tx1"/>
          </a:solidFill>
        </p:spPr>
        <p:txBody>
          <a:bodyPr>
            <a:noAutofit/>
          </a:bodyPr>
          <a:lstStyle/>
          <a:p>
            <a:pPr algn="ctr"/>
            <a:r>
              <a:rPr lang="en-US" sz="2800" b="1" dirty="0">
                <a:solidFill>
                  <a:schemeClr val="bg1">
                    <a:alpha val="70000"/>
                  </a:schemeClr>
                </a:solidFill>
                <a:latin typeface="Bierstadt" panose="020B0004020202020204" pitchFamily="34" charset="0"/>
              </a:rPr>
              <a:t>Mental Health Reform – Why Now?</a:t>
            </a:r>
          </a:p>
        </p:txBody>
      </p:sp>
      <p:sp>
        <p:nvSpPr>
          <p:cNvPr id="5" name="TextBox 4">
            <a:extLst>
              <a:ext uri="{FF2B5EF4-FFF2-40B4-BE49-F238E27FC236}">
                <a16:creationId xmlns:a16="http://schemas.microsoft.com/office/drawing/2014/main" id="{FB371EFD-E6CC-3980-3DD3-A11061E27035}"/>
              </a:ext>
            </a:extLst>
          </p:cNvPr>
          <p:cNvSpPr txBox="1"/>
          <p:nvPr/>
        </p:nvSpPr>
        <p:spPr>
          <a:xfrm>
            <a:off x="4579116" y="1940178"/>
            <a:ext cx="6380896" cy="3200876"/>
          </a:xfrm>
          <a:prstGeom prst="rect">
            <a:avLst/>
          </a:prstGeom>
          <a:solidFill>
            <a:schemeClr val="accent4">
              <a:lumMod val="20000"/>
              <a:lumOff val="80000"/>
            </a:schemeClr>
          </a:solidFill>
        </p:spPr>
        <p:txBody>
          <a:bodyPr wrap="square">
            <a:spAutoFit/>
          </a:bodyPr>
          <a:lstStyle/>
          <a:p>
            <a:r>
              <a:rPr lang="en-US" sz="2400" b="1" i="1" dirty="0">
                <a:solidFill>
                  <a:srgbClr val="000000"/>
                </a:solidFill>
                <a:latin typeface="Century Gothic" panose="020B0502020202020204" pitchFamily="34" charset="0"/>
              </a:rPr>
              <a:t>Accenture Report:</a:t>
            </a:r>
          </a:p>
          <a:p>
            <a:pPr marL="342900" indent="-342900">
              <a:buFont typeface="Arial" panose="020B0604020202020204" pitchFamily="34" charset="0"/>
              <a:buChar char="•"/>
            </a:pPr>
            <a:endParaRPr lang="en-US" sz="2400" b="0" i="1" u="none" strike="noStrike" baseline="0" dirty="0">
              <a:solidFill>
                <a:srgbClr val="000000"/>
              </a:solidFill>
              <a:latin typeface="Century Gothic" panose="020B0502020202020204" pitchFamily="34" charset="0"/>
            </a:endParaRPr>
          </a:p>
          <a:p>
            <a:r>
              <a:rPr lang="en-US" sz="2400" i="1" u="none" strike="noStrike" baseline="0" dirty="0">
                <a:solidFill>
                  <a:srgbClr val="000000"/>
                </a:solidFill>
                <a:latin typeface="Century Gothic" panose="020B0502020202020204" pitchFamily="34" charset="0"/>
              </a:rPr>
              <a:t>“Georgia needs a centralized mental health system, designed to serve its residents with appropriate care when and where they need it.” </a:t>
            </a:r>
          </a:p>
          <a:p>
            <a:endParaRPr lang="en-US" b="1" dirty="0">
              <a:solidFill>
                <a:srgbClr val="000000"/>
              </a:solidFill>
              <a:latin typeface="Arial" panose="020B0604020202020204" pitchFamily="34" charset="0"/>
            </a:endParaRPr>
          </a:p>
          <a:p>
            <a:endParaRPr lang="en-US" sz="2000" i="1" dirty="0">
              <a:solidFill>
                <a:srgbClr val="000000"/>
              </a:solidFill>
              <a:latin typeface="Century Gothic" panose="020B0502020202020204" pitchFamily="34" charset="0"/>
            </a:endParaRPr>
          </a:p>
          <a:p>
            <a:r>
              <a:rPr lang="en-US" sz="2000" b="0" i="1" u="none" strike="noStrike" baseline="0" dirty="0">
                <a:solidFill>
                  <a:srgbClr val="000000"/>
                </a:solidFill>
                <a:latin typeface="Century Gothic" panose="020B0502020202020204" pitchFamily="34" charset="0"/>
              </a:rPr>
              <a:t>December 2021 </a:t>
            </a:r>
            <a:endParaRPr lang="en-US" sz="2000" i="1" dirty="0">
              <a:latin typeface="Century Gothic" panose="020B0502020202020204" pitchFamily="34" charset="0"/>
            </a:endParaRPr>
          </a:p>
        </p:txBody>
      </p:sp>
    </p:spTree>
    <p:extLst>
      <p:ext uri="{BB962C8B-B14F-4D97-AF65-F5344CB8AC3E}">
        <p14:creationId xmlns:p14="http://schemas.microsoft.com/office/powerpoint/2010/main" val="11684222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1811BE-FA95-42EF-A4FE-8CC8EE606486}"/>
              </a:ext>
            </a:extLst>
          </p:cNvPr>
          <p:cNvPicPr>
            <a:picLocks noChangeAspect="1"/>
          </p:cNvPicPr>
          <p:nvPr/>
        </p:nvPicPr>
        <p:blipFill rotWithShape="1">
          <a:blip r:embed="rId3"/>
          <a:srcRect r="2" b="16877"/>
          <a:stretch/>
        </p:blipFill>
        <p:spPr>
          <a:xfrm>
            <a:off x="2295" y="-112531"/>
            <a:ext cx="7493441" cy="4515944"/>
          </a:xfrm>
          <a:prstGeom prst="rect">
            <a:avLst/>
          </a:prstGeom>
        </p:spPr>
      </p:pic>
      <p:pic>
        <p:nvPicPr>
          <p:cNvPr id="9" name="Picture 8" descr="A group of women smiling&#10;&#10;Description automatically generated with low confidence">
            <a:extLst>
              <a:ext uri="{FF2B5EF4-FFF2-40B4-BE49-F238E27FC236}">
                <a16:creationId xmlns:a16="http://schemas.microsoft.com/office/drawing/2014/main" id="{9ABBC646-8658-496C-B9DC-734BA8EECBF2}"/>
              </a:ext>
            </a:extLst>
          </p:cNvPr>
          <p:cNvPicPr>
            <a:picLocks noChangeAspect="1"/>
          </p:cNvPicPr>
          <p:nvPr/>
        </p:nvPicPr>
        <p:blipFill rotWithShape="1">
          <a:blip r:embed="rId4"/>
          <a:srcRect t="6698" r="2" b="27945"/>
          <a:stretch/>
        </p:blipFill>
        <p:spPr>
          <a:xfrm>
            <a:off x="7581163" y="-1"/>
            <a:ext cx="4607118" cy="2183054"/>
          </a:xfrm>
          <a:prstGeom prst="rect">
            <a:avLst/>
          </a:prstGeom>
        </p:spPr>
      </p:pic>
      <p:pic>
        <p:nvPicPr>
          <p:cNvPr id="8" name="Picture 7" descr="A group of people posing for a photo&#10;&#10;Description automatically generated with medium confidence">
            <a:extLst>
              <a:ext uri="{FF2B5EF4-FFF2-40B4-BE49-F238E27FC236}">
                <a16:creationId xmlns:a16="http://schemas.microsoft.com/office/drawing/2014/main" id="{9F759C3F-6787-491F-8502-4048D3AD8666}"/>
              </a:ext>
            </a:extLst>
          </p:cNvPr>
          <p:cNvPicPr>
            <a:picLocks noChangeAspect="1"/>
          </p:cNvPicPr>
          <p:nvPr/>
        </p:nvPicPr>
        <p:blipFill rotWithShape="1">
          <a:blip r:embed="rId5"/>
          <a:srcRect t="9332" r="2" b="40832"/>
          <a:stretch/>
        </p:blipFill>
        <p:spPr>
          <a:xfrm>
            <a:off x="7581165" y="2274491"/>
            <a:ext cx="4601105" cy="2241463"/>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F6EAE04A-1C22-4F71-878E-5604EC955755}"/>
              </a:ext>
            </a:extLst>
          </p:cNvPr>
          <p:cNvPicPr>
            <a:picLocks noChangeAspect="1"/>
          </p:cNvPicPr>
          <p:nvPr/>
        </p:nvPicPr>
        <p:blipFill rotWithShape="1">
          <a:blip r:embed="rId6"/>
          <a:srcRect r="5" b="4770"/>
          <a:stretch/>
        </p:blipFill>
        <p:spPr>
          <a:xfrm>
            <a:off x="-3717" y="4607392"/>
            <a:ext cx="3707011" cy="2250608"/>
          </a:xfrm>
          <a:prstGeom prst="rect">
            <a:avLst/>
          </a:prstGeom>
        </p:spPr>
      </p:pic>
      <p:pic>
        <p:nvPicPr>
          <p:cNvPr id="7" name="Picture 6" descr="A group of people smiling&#10;&#10;Description automatically generated with medium confidence">
            <a:extLst>
              <a:ext uri="{FF2B5EF4-FFF2-40B4-BE49-F238E27FC236}">
                <a16:creationId xmlns:a16="http://schemas.microsoft.com/office/drawing/2014/main" id="{64F88406-5FAA-4B83-BB06-EE863DB11CB1}"/>
              </a:ext>
            </a:extLst>
          </p:cNvPr>
          <p:cNvPicPr>
            <a:picLocks noChangeAspect="1"/>
          </p:cNvPicPr>
          <p:nvPr/>
        </p:nvPicPr>
        <p:blipFill rotWithShape="1">
          <a:blip r:embed="rId7"/>
          <a:srcRect l="27983" r="10041" b="2"/>
          <a:stretch/>
        </p:blipFill>
        <p:spPr>
          <a:xfrm>
            <a:off x="3794735" y="4607393"/>
            <a:ext cx="3694988" cy="2250608"/>
          </a:xfrm>
          <a:prstGeom prst="rect">
            <a:avLst/>
          </a:prstGeom>
        </p:spPr>
      </p:pic>
      <p:pic>
        <p:nvPicPr>
          <p:cNvPr id="6" name="Picture 5" descr="A group of people holding signs&#10;&#10;Description automatically generated with medium confidence">
            <a:extLst>
              <a:ext uri="{FF2B5EF4-FFF2-40B4-BE49-F238E27FC236}">
                <a16:creationId xmlns:a16="http://schemas.microsoft.com/office/drawing/2014/main" id="{1F0AC111-5B3D-43AB-85C5-B1E843471403}"/>
              </a:ext>
            </a:extLst>
          </p:cNvPr>
          <p:cNvPicPr>
            <a:picLocks noChangeAspect="1"/>
          </p:cNvPicPr>
          <p:nvPr/>
        </p:nvPicPr>
        <p:blipFill rotWithShape="1">
          <a:blip r:embed="rId8"/>
          <a:srcRect r="2" b="11353"/>
          <a:stretch/>
        </p:blipFill>
        <p:spPr>
          <a:xfrm>
            <a:off x="7581164" y="4607392"/>
            <a:ext cx="4595097" cy="2250608"/>
          </a:xfrm>
          <a:prstGeom prst="rect">
            <a:avLst/>
          </a:prstGeom>
        </p:spPr>
      </p:pic>
      <p:sp>
        <p:nvSpPr>
          <p:cNvPr id="2" name="TextBox 1">
            <a:extLst>
              <a:ext uri="{FF2B5EF4-FFF2-40B4-BE49-F238E27FC236}">
                <a16:creationId xmlns:a16="http://schemas.microsoft.com/office/drawing/2014/main" id="{4B9B3B8B-E008-8BD5-BEA8-D1A4043367D4}"/>
              </a:ext>
            </a:extLst>
          </p:cNvPr>
          <p:cNvSpPr txBox="1"/>
          <p:nvPr/>
        </p:nvSpPr>
        <p:spPr>
          <a:xfrm>
            <a:off x="-3717" y="3653285"/>
            <a:ext cx="12179978" cy="954107"/>
          </a:xfrm>
          <a:prstGeom prst="rect">
            <a:avLst/>
          </a:prstGeom>
          <a:solidFill>
            <a:schemeClr val="accent6">
              <a:lumMod val="7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venir Next LT Pro"/>
                <a:ea typeface="+mn-ea"/>
                <a:cs typeface="+mn-cs"/>
              </a:rPr>
              <a:t>Why Now? </a:t>
            </a:r>
            <a:r>
              <a:rPr lang="en-US" sz="2800" b="1" dirty="0">
                <a:solidFill>
                  <a:srgbClr val="FFFFFF"/>
                </a:solidFill>
                <a:latin typeface="Avenir Next LT Pro"/>
              </a:rPr>
              <a:t>O</a:t>
            </a:r>
            <a:r>
              <a:rPr kumimoji="0" lang="en-US" sz="2800" b="1" i="0" u="none" strike="noStrike" kern="1200" cap="none" spc="0" normalizeH="0" baseline="0" noProof="0" dirty="0" err="1">
                <a:ln>
                  <a:noFill/>
                </a:ln>
                <a:solidFill>
                  <a:srgbClr val="FFFFFF"/>
                </a:solidFill>
                <a:effectLst/>
                <a:uLnTx/>
                <a:uFillTx/>
                <a:latin typeface="Avenir Next LT Pro"/>
                <a:ea typeface="+mn-ea"/>
                <a:cs typeface="+mn-cs"/>
              </a:rPr>
              <a:t>ur</a:t>
            </a:r>
            <a:r>
              <a:rPr kumimoji="0" lang="en-US" sz="2800" b="1" i="0" u="none" strike="noStrike" kern="1200" cap="none" spc="0" normalizeH="0" baseline="0" noProof="0" dirty="0">
                <a:ln>
                  <a:noFill/>
                </a:ln>
                <a:solidFill>
                  <a:srgbClr val="FFFFFF"/>
                </a:solidFill>
                <a:effectLst/>
                <a:uLnTx/>
                <a:uFillTx/>
                <a:latin typeface="Avenir Next LT Pro"/>
                <a:ea typeface="+mn-ea"/>
                <a:cs typeface="+mn-cs"/>
              </a:rPr>
              <a:t> Lives. </a:t>
            </a:r>
            <a:r>
              <a:rPr lang="en-US" sz="2800" b="1" dirty="0">
                <a:solidFill>
                  <a:srgbClr val="FFFFFF"/>
                </a:solidFill>
                <a:latin typeface="Avenir Next LT Pro"/>
              </a:rPr>
              <a:t>O</a:t>
            </a:r>
            <a:r>
              <a:rPr kumimoji="0" lang="en-US" sz="2800" b="1" i="0" u="none" strike="noStrike" kern="1200" cap="none" spc="0" normalizeH="0" baseline="0" noProof="0" dirty="0" err="1">
                <a:ln>
                  <a:noFill/>
                </a:ln>
                <a:solidFill>
                  <a:srgbClr val="FFFFFF"/>
                </a:solidFill>
                <a:effectLst/>
                <a:uLnTx/>
                <a:uFillTx/>
                <a:latin typeface="Avenir Next LT Pro"/>
                <a:ea typeface="+mn-ea"/>
                <a:cs typeface="+mn-cs"/>
              </a:rPr>
              <a:t>ur</a:t>
            </a:r>
            <a:r>
              <a:rPr kumimoji="0" lang="en-US" sz="2800" b="1" i="0" u="none" strike="noStrike" kern="1200" cap="none" spc="0" normalizeH="0" baseline="0" noProof="0" dirty="0">
                <a:ln>
                  <a:noFill/>
                </a:ln>
                <a:solidFill>
                  <a:srgbClr val="FFFFFF"/>
                </a:solidFill>
                <a:effectLst/>
                <a:uLnTx/>
                <a:uFillTx/>
                <a:latin typeface="Avenir Next LT Pro"/>
                <a:ea typeface="+mn-ea"/>
                <a:cs typeface="+mn-cs"/>
              </a:rPr>
              <a:t> Stories. Our Families. Our Friends.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FFFF"/>
                </a:solidFill>
                <a:latin typeface="Avenir Next LT Pro"/>
              </a:rPr>
              <a:t>Our Neighbors. Our Colleagues. Our Students.</a:t>
            </a:r>
            <a:r>
              <a:rPr kumimoji="0" lang="en-US" sz="2800" b="1" i="0" u="none" strike="noStrike" kern="1200" cap="none" spc="0" normalizeH="0" baseline="0" noProof="0" dirty="0">
                <a:ln>
                  <a:noFill/>
                </a:ln>
                <a:solidFill>
                  <a:srgbClr val="FFFFFF"/>
                </a:solidFill>
                <a:effectLst/>
                <a:uLnTx/>
                <a:uFillTx/>
                <a:latin typeface="Avenir Next LT Pro"/>
                <a:ea typeface="+mn-ea"/>
                <a:cs typeface="+mn-cs"/>
              </a:rPr>
              <a:t> </a:t>
            </a:r>
            <a:endParaRPr kumimoji="0" lang="en-US" sz="1800" b="1" i="0" u="none" strike="noStrike" kern="1200" cap="none" spc="0" normalizeH="0" baseline="0" noProof="0" dirty="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554099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8481</TotalTime>
  <Words>2246</Words>
  <Application>Microsoft Office PowerPoint</Application>
  <PresentationFormat>Widescreen</PresentationFormat>
  <Paragraphs>217</Paragraphs>
  <Slides>30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Avenir Next LT Pro</vt:lpstr>
      <vt:lpstr>Bierstadt</vt:lpstr>
      <vt:lpstr>Calibri</vt:lpstr>
      <vt:lpstr>Calibri Light</vt:lpstr>
      <vt:lpstr>Century Gothic</vt:lpstr>
      <vt:lpstr>Wingdings</vt:lpstr>
      <vt:lpstr>Office Theme</vt:lpstr>
      <vt:lpstr>“2022 THE YEAR OF  MENTAL HEALTH in GEORGIA” </vt:lpstr>
      <vt:lpstr>Why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THE YEAR OF  MENTAL HEALTH in GEORGIA</dc:title>
  <dc:creator>Garry McGiboney</dc:creator>
  <cp:lastModifiedBy>Garry McGiboney</cp:lastModifiedBy>
  <cp:revision>11</cp:revision>
  <dcterms:created xsi:type="dcterms:W3CDTF">2022-09-12T17:38:28Z</dcterms:created>
  <dcterms:modified xsi:type="dcterms:W3CDTF">2022-10-17T13:47:01Z</dcterms:modified>
</cp:coreProperties>
</file>