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9144000" cy="5143500" type="screen16x9"/>
  <p:notesSz cx="6858000" cy="9144000"/>
  <p:embeddedFontLst>
    <p:embeddedFont>
      <p:font typeface="Caveat Brush" pitchFamily="2" charset="0"/>
      <p:regular r:id="rId21"/>
    </p:embeddedFont>
    <p:embeddedFont>
      <p:font typeface="Lato" panose="020F0502020204030203" pitchFamily="34" charset="0"/>
      <p:regular r:id="rId22"/>
      <p:bold r:id="rId23"/>
      <p:italic r:id="rId24"/>
      <p:boldItalic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3" d="100"/>
          <a:sy n="143" d="100"/>
        </p:scale>
        <p:origin x="684" y="11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132fef75b87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132fef75b8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are still in the middle of it.  3 to 5 year recovery.  </a:t>
            </a:r>
            <a:endParaRPr/>
          </a:p>
          <a:p>
            <a:pPr marL="0" lvl="0" indent="0" algn="l" rtl="0">
              <a:spcBef>
                <a:spcPts val="0"/>
              </a:spcBef>
              <a:spcAft>
                <a:spcPts val="0"/>
              </a:spcAft>
              <a:buNone/>
            </a:pPr>
            <a:r>
              <a:rPr lang="en"/>
              <a:t>The storm went right through the heart of our community.  Perfectly dissected the county.</a:t>
            </a:r>
            <a:endParaRPr/>
          </a:p>
          <a:p>
            <a:pPr marL="0" lvl="0" indent="0" algn="l" rtl="0">
              <a:spcBef>
                <a:spcPts val="0"/>
              </a:spcBef>
              <a:spcAft>
                <a:spcPts val="0"/>
              </a:spcAft>
              <a:buNone/>
            </a:pPr>
            <a:r>
              <a:rPr lang="en"/>
              <a:t>Divide your people up.  Fog of war is real.  You can get caught spinning your wheels if you’re not careful.  Who is really good at thinking beyond the horizon.  Can’t just be you.</a:t>
            </a:r>
            <a:endParaRPr/>
          </a:p>
          <a:p>
            <a:pPr marL="0" lvl="0" indent="0" algn="l" rtl="0">
              <a:spcBef>
                <a:spcPts val="0"/>
              </a:spcBef>
              <a:spcAft>
                <a:spcPts val="0"/>
              </a:spcAft>
              <a:buNone/>
            </a:pPr>
            <a:r>
              <a:rPr lang="en"/>
              <a:t>Re examine where you put students and staff during weather events.  (Vehicles)</a:t>
            </a:r>
            <a:endParaRPr/>
          </a:p>
          <a:p>
            <a:pPr marL="0" lvl="0" indent="0" algn="l" rtl="0">
              <a:spcBef>
                <a:spcPts val="0"/>
              </a:spcBef>
              <a:spcAft>
                <a:spcPts val="0"/>
              </a:spcAft>
              <a:buNone/>
            </a:pPr>
            <a:r>
              <a:rPr lang="en"/>
              <a:t>I can promise you that I won’t be the lone ranger.</a:t>
            </a:r>
            <a:endParaRPr/>
          </a:p>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15b7ea67663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15b7ea6766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COVID helped to prepare us to navigate the tornado; especially at Newnan High.  Without the pandemic the tornado would have had us starting at March 2020.</a:t>
            </a:r>
            <a:endParaRPr/>
          </a:p>
          <a:p>
            <a:pPr marL="0" lvl="0" indent="0" algn="l" rtl="0">
              <a:spcBef>
                <a:spcPts val="0"/>
              </a:spcBef>
              <a:spcAft>
                <a:spcPts val="0"/>
              </a:spcAft>
              <a:buNone/>
            </a:pPr>
            <a:r>
              <a:rPr lang="en"/>
              <a:t>Had to find a physical facility for the elementary school students.  </a:t>
            </a:r>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1687f411cf8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1687f411cf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are still in the middle of it.  3 to 5 year recovery.  </a:t>
            </a:r>
            <a:endParaRPr/>
          </a:p>
          <a:p>
            <a:pPr marL="0" lvl="0" indent="0" algn="l" rtl="0">
              <a:spcBef>
                <a:spcPts val="0"/>
              </a:spcBef>
              <a:spcAft>
                <a:spcPts val="0"/>
              </a:spcAft>
              <a:buNone/>
            </a:pPr>
            <a:r>
              <a:rPr lang="en"/>
              <a:t>The storm went right through the heart of our community.  Perfectly dissected the county.</a:t>
            </a:r>
            <a:endParaRPr/>
          </a:p>
          <a:p>
            <a:pPr marL="0" lvl="0" indent="0" algn="l" rtl="0">
              <a:spcBef>
                <a:spcPts val="0"/>
              </a:spcBef>
              <a:spcAft>
                <a:spcPts val="0"/>
              </a:spcAft>
              <a:buNone/>
            </a:pPr>
            <a:r>
              <a:rPr lang="en"/>
              <a:t>Divide your people up.  Fog of war is real.  You can get caught spinning your wheels if you’re not careful.  Who is really good at thinking beyond the horizon.  Can’t just be you.</a:t>
            </a:r>
            <a:endParaRPr/>
          </a:p>
          <a:p>
            <a:pPr marL="0" lvl="0" indent="0" algn="l" rtl="0">
              <a:spcBef>
                <a:spcPts val="0"/>
              </a:spcBef>
              <a:spcAft>
                <a:spcPts val="0"/>
              </a:spcAft>
              <a:buNone/>
            </a:pPr>
            <a:r>
              <a:rPr lang="en"/>
              <a:t>Re examine where you put students and staff during weather events.  (Vehicles)</a:t>
            </a:r>
            <a:endParaRPr/>
          </a:p>
          <a:p>
            <a:pPr marL="0" lvl="0" indent="0" algn="l" rtl="0">
              <a:spcBef>
                <a:spcPts val="0"/>
              </a:spcBef>
              <a:spcAft>
                <a:spcPts val="0"/>
              </a:spcAft>
              <a:buNone/>
            </a:pPr>
            <a:r>
              <a:rPr lang="en"/>
              <a:t>I can promise you that I won’t be the lone ranger.</a:t>
            </a:r>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cb11448dd0_0_1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cb11448dd0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These are not final numbers.  Long term relationship with our insurance company.</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132fef75b87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132fef75b87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169317191e6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169317191e6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1361b101ffc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1361b101ff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cb11448dd0_0_1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cb11448dd0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3 to 5 years.  We are still dealing with it.  Academically, emotionally and physically, financially.</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cb11448dd0_0_1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cb11448dd0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6719605b4e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6719605b4e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16719605b4e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16719605b4e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16719605b4e_0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16719605b4e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16719605b4e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16719605b4e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16719605b4e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16719605b4e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cb11448dd0_0_1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cb11448dd0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You are going to need to process emotions.  I never took this into consideration.</a:t>
            </a:r>
            <a:endParaRPr/>
          </a:p>
          <a:p>
            <a:pPr marL="0" lvl="0" indent="0" algn="l" rtl="0">
              <a:spcBef>
                <a:spcPts val="0"/>
              </a:spcBef>
              <a:spcAft>
                <a:spcPts val="0"/>
              </a:spcAft>
              <a:buNone/>
            </a:pPr>
            <a:endParaRPr/>
          </a:p>
          <a:p>
            <a:pPr marL="0" lvl="0" indent="0" algn="l" rtl="0">
              <a:spcBef>
                <a:spcPts val="0"/>
              </a:spcBef>
              <a:spcAft>
                <a:spcPts val="0"/>
              </a:spcAft>
              <a:buNone/>
            </a:pPr>
            <a:r>
              <a:rPr lang="en"/>
              <a:t>People want answers.  </a:t>
            </a:r>
            <a:endParaRPr/>
          </a:p>
          <a:p>
            <a:pPr marL="0" lvl="0" indent="0" algn="l" rtl="0">
              <a:spcBef>
                <a:spcPts val="0"/>
              </a:spcBef>
              <a:spcAft>
                <a:spcPts val="0"/>
              </a:spcAft>
              <a:buNone/>
            </a:pPr>
            <a:endParaRPr/>
          </a:p>
          <a:p>
            <a:pPr marL="0" lvl="0" indent="0" algn="l" rtl="0">
              <a:spcBef>
                <a:spcPts val="0"/>
              </a:spcBef>
              <a:spcAft>
                <a:spcPts val="0"/>
              </a:spcAft>
              <a:buNone/>
            </a:pPr>
            <a:r>
              <a:rPr lang="en"/>
              <a:t>So many things to consider.  It is overwhelming.  </a:t>
            </a:r>
            <a:endParaRPr/>
          </a:p>
          <a:p>
            <a:pPr marL="0" lvl="0" indent="0" algn="l" rtl="0">
              <a:spcBef>
                <a:spcPts val="0"/>
              </a:spcBef>
              <a:spcAft>
                <a:spcPts val="0"/>
              </a:spcAft>
              <a:buNone/>
            </a:pPr>
            <a:r>
              <a:rPr lang="en"/>
              <a:t>Emergency purchasing policies are vital.  Mistakes are made in chaos.  They help to prevent them.</a:t>
            </a:r>
            <a:endParaRPr/>
          </a:p>
          <a:p>
            <a:pPr marL="0" lvl="0" indent="0" algn="l" rtl="0">
              <a:spcBef>
                <a:spcPts val="0"/>
              </a:spcBef>
              <a:spcAft>
                <a:spcPts val="0"/>
              </a:spcAft>
              <a:buNone/>
            </a:pPr>
            <a:r>
              <a:rPr lang="en"/>
              <a:t>Communication plans for employees and community.  Short and long term. They need to hear something.  We used video a lot.  Connection.</a:t>
            </a:r>
            <a:endParaRPr/>
          </a:p>
          <a:p>
            <a:pPr marL="0" lvl="0" indent="0" algn="l" rtl="0">
              <a:spcBef>
                <a:spcPts val="0"/>
              </a:spcBef>
              <a:spcAft>
                <a:spcPts val="0"/>
              </a:spcAft>
              <a:buNone/>
            </a:pPr>
            <a:r>
              <a:rPr lang="en"/>
              <a:t>Internet and transportation communication a vital to your ability to have school. Internet was a new consideration for me.  </a:t>
            </a:r>
            <a:endParaRPr/>
          </a:p>
          <a:p>
            <a:pPr marL="0" lvl="0" indent="0" algn="l" rtl="0">
              <a:spcBef>
                <a:spcPts val="0"/>
              </a:spcBef>
              <a:spcAft>
                <a:spcPts val="0"/>
              </a:spcAft>
              <a:buNone/>
            </a:pPr>
            <a:r>
              <a:rPr lang="en"/>
              <a:t>Tabletop drills are important because they stretch your thinking. (payroll example)</a:t>
            </a:r>
            <a:endParaRPr/>
          </a:p>
          <a:p>
            <a:pPr marL="0" lvl="0" indent="0" algn="l" rtl="0">
              <a:spcBef>
                <a:spcPts val="0"/>
              </a:spcBef>
              <a:spcAft>
                <a:spcPts val="0"/>
              </a:spcAft>
              <a:buNone/>
            </a:pPr>
            <a:r>
              <a:rPr lang="en"/>
              <a:t>There are steps that you can take now that I wish I had taken.  (Scout potential sites in your community, Contacts to outsource certain activities)</a:t>
            </a:r>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f882c2f8ba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f882c2f8ba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are so fortunate to live in a community where partnerships between our system and first responders have been cultivated for decades. Long before my time.</a:t>
            </a:r>
            <a:endParaRPr/>
          </a:p>
          <a:p>
            <a:pPr marL="0" lvl="0" indent="0" algn="l" rtl="0">
              <a:spcBef>
                <a:spcPts val="0"/>
              </a:spcBef>
              <a:spcAft>
                <a:spcPts val="0"/>
              </a:spcAft>
              <a:buNone/>
            </a:pPr>
            <a:r>
              <a:rPr lang="en"/>
              <a:t>Me and my staff had a seat at the table in the EOC in the hours and days after the storm.  Also before the storm.</a:t>
            </a:r>
            <a:endParaRPr/>
          </a:p>
          <a:p>
            <a:pPr marL="0" lvl="0" indent="0" algn="l" rtl="0">
              <a:spcBef>
                <a:spcPts val="0"/>
              </a:spcBef>
              <a:spcAft>
                <a:spcPts val="0"/>
              </a:spcAft>
              <a:buNone/>
            </a:pPr>
            <a:r>
              <a:rPr lang="en"/>
              <a:t>We actually drilled for this exact scenario about four years ago.  We had practiced.  Preparation created a little bit of luck here.</a:t>
            </a:r>
            <a:endParaRPr/>
          </a:p>
          <a:p>
            <a:pPr marL="0" lvl="0" indent="0" algn="l" rtl="0">
              <a:spcBef>
                <a:spcPts val="0"/>
              </a:spcBef>
              <a:spcAft>
                <a:spcPts val="0"/>
              </a:spcAft>
              <a:buNone/>
            </a:pPr>
            <a:r>
              <a:rPr lang="en"/>
              <a:t>Very thankful that this storm came through after school hours.</a:t>
            </a:r>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f664de2bfb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f664de2bf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Board has planned financially for such a scenario.</a:t>
            </a:r>
            <a:endParaRPr/>
          </a:p>
          <a:p>
            <a:pPr marL="0" lvl="0" indent="0" algn="l" rtl="0">
              <a:spcBef>
                <a:spcPts val="0"/>
              </a:spcBef>
              <a:spcAft>
                <a:spcPts val="0"/>
              </a:spcAft>
              <a:buNone/>
            </a:pPr>
            <a:r>
              <a:rPr lang="en"/>
              <a:t>Look closely at your insurance policies.</a:t>
            </a:r>
            <a:endParaRPr/>
          </a:p>
          <a:p>
            <a:pPr marL="0" lvl="0" indent="0" algn="l" rtl="0">
              <a:spcBef>
                <a:spcPts val="0"/>
              </a:spcBef>
              <a:spcAft>
                <a:spcPts val="0"/>
              </a:spcAft>
              <a:buNone/>
            </a:pPr>
            <a:r>
              <a:rPr lang="en"/>
              <a:t>You can think about priorities ahead of time.  1. Account for everyone 2.  Security 3.  Condition of facilities  3.  Relocation 4. Instruction  5. Long term plans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dk1"/>
              </a:buClr>
              <a:buSzPts val="1800"/>
              <a:buChar char="●"/>
              <a:defRPr>
                <a:solidFill>
                  <a:schemeClr val="dk1"/>
                </a:solidFill>
              </a:defRPr>
            </a:lvl1pPr>
            <a:lvl2pPr marL="914400" lvl="1" indent="-317500">
              <a:spcBef>
                <a:spcPts val="0"/>
              </a:spcBef>
              <a:spcAft>
                <a:spcPts val="0"/>
              </a:spcAft>
              <a:buClr>
                <a:schemeClr val="dk1"/>
              </a:buClr>
              <a:buSzPts val="1400"/>
              <a:buChar char="○"/>
              <a:defRPr>
                <a:solidFill>
                  <a:schemeClr val="dk1"/>
                </a:solidFill>
              </a:defRPr>
            </a:lvl2pPr>
            <a:lvl3pPr marL="1371600" lvl="2" indent="-317500">
              <a:spcBef>
                <a:spcPts val="0"/>
              </a:spcBef>
              <a:spcAft>
                <a:spcPts val="0"/>
              </a:spcAft>
              <a:buClr>
                <a:schemeClr val="dk1"/>
              </a:buClr>
              <a:buSzPts val="1400"/>
              <a:buChar char="■"/>
              <a:defRPr>
                <a:solidFill>
                  <a:schemeClr val="dk1"/>
                </a:solidFill>
              </a:defRPr>
            </a:lvl3pPr>
            <a:lvl4pPr marL="1828800" lvl="3" indent="-317500">
              <a:spcBef>
                <a:spcPts val="0"/>
              </a:spcBef>
              <a:spcAft>
                <a:spcPts val="0"/>
              </a:spcAft>
              <a:buClr>
                <a:schemeClr val="dk1"/>
              </a:buClr>
              <a:buSzPts val="1400"/>
              <a:buChar char="●"/>
              <a:defRPr>
                <a:solidFill>
                  <a:schemeClr val="dk1"/>
                </a:solidFill>
              </a:defRPr>
            </a:lvl4pPr>
            <a:lvl5pPr marL="2286000" lvl="4" indent="-317500">
              <a:spcBef>
                <a:spcPts val="0"/>
              </a:spcBef>
              <a:spcAft>
                <a:spcPts val="0"/>
              </a:spcAft>
              <a:buClr>
                <a:schemeClr val="dk1"/>
              </a:buClr>
              <a:buSzPts val="1400"/>
              <a:buChar char="○"/>
              <a:defRPr>
                <a:solidFill>
                  <a:schemeClr val="dk1"/>
                </a:solidFill>
              </a:defRPr>
            </a:lvl5pPr>
            <a:lvl6pPr marL="2743200" lvl="5" indent="-317500">
              <a:spcBef>
                <a:spcPts val="0"/>
              </a:spcBef>
              <a:spcAft>
                <a:spcPts val="0"/>
              </a:spcAft>
              <a:buClr>
                <a:schemeClr val="dk1"/>
              </a:buClr>
              <a:buSzPts val="1400"/>
              <a:buChar char="■"/>
              <a:defRPr>
                <a:solidFill>
                  <a:schemeClr val="dk1"/>
                </a:solidFill>
              </a:defRPr>
            </a:lvl6pPr>
            <a:lvl7pPr marL="3200400" lvl="6" indent="-317500">
              <a:spcBef>
                <a:spcPts val="0"/>
              </a:spcBef>
              <a:spcAft>
                <a:spcPts val="0"/>
              </a:spcAft>
              <a:buClr>
                <a:schemeClr val="dk1"/>
              </a:buClr>
              <a:buSzPts val="1400"/>
              <a:buChar char="●"/>
              <a:defRPr>
                <a:solidFill>
                  <a:schemeClr val="dk1"/>
                </a:solidFill>
              </a:defRPr>
            </a:lvl7pPr>
            <a:lvl8pPr marL="3657600" lvl="7" indent="-317500">
              <a:spcBef>
                <a:spcPts val="0"/>
              </a:spcBef>
              <a:spcAft>
                <a:spcPts val="0"/>
              </a:spcAft>
              <a:buClr>
                <a:schemeClr val="dk1"/>
              </a:buClr>
              <a:buSzPts val="1400"/>
              <a:buChar char="○"/>
              <a:defRPr>
                <a:solidFill>
                  <a:schemeClr val="dk1"/>
                </a:solidFill>
              </a:defRPr>
            </a:lvl8pPr>
            <a:lvl9pPr marL="4114800" lvl="8" indent="-317500">
              <a:spcBef>
                <a:spcPts val="0"/>
              </a:spcBef>
              <a:spcAft>
                <a:spcPts val="0"/>
              </a:spcAft>
              <a:buClr>
                <a:schemeClr val="dk1"/>
              </a:buClr>
              <a:buSzPts val="1400"/>
              <a:buChar char="■"/>
              <a:defRPr>
                <a:solidFill>
                  <a:schemeClr val="dk1"/>
                </a:solidFill>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dark-2">
    <p:bg>
      <p:bgPr>
        <a:solidFill>
          <a:srgbClr val="0C2338"/>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lt2"/>
              </a:buClr>
              <a:buSzPts val="1800"/>
              <a:buChar char="●"/>
              <a:defRPr sz="1800">
                <a:solidFill>
                  <a:schemeClr val="lt2"/>
                </a:solidFill>
              </a:defRPr>
            </a:lvl1pPr>
            <a:lvl2pPr marL="914400" lvl="1" indent="-317500">
              <a:lnSpc>
                <a:spcPct val="115000"/>
              </a:lnSpc>
              <a:spcBef>
                <a:spcPts val="0"/>
              </a:spcBef>
              <a:spcAft>
                <a:spcPts val="0"/>
              </a:spcAft>
              <a:buClr>
                <a:schemeClr val="lt2"/>
              </a:buClr>
              <a:buSzPts val="1400"/>
              <a:buChar char="○"/>
              <a:defRPr>
                <a:solidFill>
                  <a:schemeClr val="lt2"/>
                </a:solidFill>
              </a:defRPr>
            </a:lvl2pPr>
            <a:lvl3pPr marL="1371600" lvl="2" indent="-317500">
              <a:lnSpc>
                <a:spcPct val="115000"/>
              </a:lnSpc>
              <a:spcBef>
                <a:spcPts val="0"/>
              </a:spcBef>
              <a:spcAft>
                <a:spcPts val="0"/>
              </a:spcAft>
              <a:buClr>
                <a:schemeClr val="lt2"/>
              </a:buClr>
              <a:buSzPts val="1400"/>
              <a:buChar char="■"/>
              <a:defRPr>
                <a:solidFill>
                  <a:schemeClr val="lt2"/>
                </a:solidFill>
              </a:defRPr>
            </a:lvl3pPr>
            <a:lvl4pPr marL="1828800" lvl="3" indent="-317500">
              <a:lnSpc>
                <a:spcPct val="115000"/>
              </a:lnSpc>
              <a:spcBef>
                <a:spcPts val="0"/>
              </a:spcBef>
              <a:spcAft>
                <a:spcPts val="0"/>
              </a:spcAft>
              <a:buClr>
                <a:schemeClr val="lt2"/>
              </a:buClr>
              <a:buSzPts val="1400"/>
              <a:buChar char="●"/>
              <a:defRPr>
                <a:solidFill>
                  <a:schemeClr val="lt2"/>
                </a:solidFill>
              </a:defRPr>
            </a:lvl4pPr>
            <a:lvl5pPr marL="2286000" lvl="4" indent="-317500">
              <a:lnSpc>
                <a:spcPct val="115000"/>
              </a:lnSpc>
              <a:spcBef>
                <a:spcPts val="0"/>
              </a:spcBef>
              <a:spcAft>
                <a:spcPts val="0"/>
              </a:spcAft>
              <a:buClr>
                <a:schemeClr val="lt2"/>
              </a:buClr>
              <a:buSzPts val="1400"/>
              <a:buChar char="○"/>
              <a:defRPr>
                <a:solidFill>
                  <a:schemeClr val="lt2"/>
                </a:solidFill>
              </a:defRPr>
            </a:lvl5pPr>
            <a:lvl6pPr marL="2743200" lvl="5" indent="-317500">
              <a:lnSpc>
                <a:spcPct val="115000"/>
              </a:lnSpc>
              <a:spcBef>
                <a:spcPts val="0"/>
              </a:spcBef>
              <a:spcAft>
                <a:spcPts val="0"/>
              </a:spcAft>
              <a:buClr>
                <a:schemeClr val="lt2"/>
              </a:buClr>
              <a:buSzPts val="1400"/>
              <a:buChar char="■"/>
              <a:defRPr>
                <a:solidFill>
                  <a:schemeClr val="lt2"/>
                </a:solidFill>
              </a:defRPr>
            </a:lvl6pPr>
            <a:lvl7pPr marL="3200400" lvl="6" indent="-317500">
              <a:lnSpc>
                <a:spcPct val="115000"/>
              </a:lnSpc>
              <a:spcBef>
                <a:spcPts val="0"/>
              </a:spcBef>
              <a:spcAft>
                <a:spcPts val="0"/>
              </a:spcAft>
              <a:buClr>
                <a:schemeClr val="lt2"/>
              </a:buClr>
              <a:buSzPts val="1400"/>
              <a:buChar char="●"/>
              <a:defRPr>
                <a:solidFill>
                  <a:schemeClr val="lt2"/>
                </a:solidFill>
              </a:defRPr>
            </a:lvl7pPr>
            <a:lvl8pPr marL="3657600" lvl="7" indent="-317500">
              <a:lnSpc>
                <a:spcPct val="115000"/>
              </a:lnSpc>
              <a:spcBef>
                <a:spcPts val="0"/>
              </a:spcBef>
              <a:spcAft>
                <a:spcPts val="0"/>
              </a:spcAft>
              <a:buClr>
                <a:schemeClr val="lt2"/>
              </a:buClr>
              <a:buSzPts val="1400"/>
              <a:buChar char="○"/>
              <a:defRPr>
                <a:solidFill>
                  <a:schemeClr val="lt2"/>
                </a:solidFill>
              </a:defRPr>
            </a:lvl8pPr>
            <a:lvl9pPr marL="4114800" lvl="8" indent="-317500">
              <a:lnSpc>
                <a:spcPct val="115000"/>
              </a:lnSpc>
              <a:spcBef>
                <a:spcPts val="0"/>
              </a:spcBef>
              <a:spcAft>
                <a:spcPts val="0"/>
              </a:spcAft>
              <a:buClr>
                <a:schemeClr val="lt2"/>
              </a:buClr>
              <a:buSzPts val="1400"/>
              <a:buChar char="■"/>
              <a:defRPr>
                <a:solidFill>
                  <a:schemeClr val="lt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drive.google.com/file/d/1stHAzobAJ5GyIVRhh1kUChAxmJjyo-A9/view"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drive.google.com/drive/folders/12aKpurp0H7KzhmMqLGmK_tXwIo-g1uNc"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hyperlink" Target="https://drive.google.com/drive/folders/12aKpurp0H7KzhmMqLGmK_tXwIo-g1uNc"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hyperlink" Target="https://drive.google.com/drive/folders/1Ggq54NQ0pSiGCYI6Z_AjuAnubwpuoghi"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hyperlink" Target="https://parrishconstruction-my.sharepoint.com/:v:/p/tdisbro/EZZMNBKpaR1Aond8_wMQLRMBdZdjiNzV7vXVzJwf-erCkg?e=m8uiJ8"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pAbti34-uOs"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hyperlink" Target="https://simbli.eboardsolutions.com/Meetings/Attachment.aspx?S=4046&amp;AID=1277312&amp;MID=93204" TargetMode="External"/><Relationship Id="rId4" Type="http://schemas.openxmlformats.org/officeDocument/2006/relationships/hyperlink" Target="https://www.youtube.com/watch?v=iLd1R16hfVI"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www.youtube.com/watch?v=pAbti34-uOs"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hyperlink" Target="http://www.youtube.com/watch?v=iLd1R16hfVI"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0"/>
            <a:ext cx="9143999" cy="5129548"/>
          </a:xfrm>
          <a:prstGeom prst="rect">
            <a:avLst/>
          </a:prstGeom>
          <a:noFill/>
          <a:ln>
            <a:noFill/>
          </a:ln>
        </p:spPr>
      </p:pic>
      <p:sp>
        <p:nvSpPr>
          <p:cNvPr id="55" name="Google Shape;55;p13"/>
          <p:cNvSpPr txBox="1">
            <a:spLocks noGrp="1"/>
          </p:cNvSpPr>
          <p:nvPr>
            <p:ph type="subTitle" idx="1"/>
          </p:nvPr>
        </p:nvSpPr>
        <p:spPr>
          <a:xfrm>
            <a:off x="7330225" y="436900"/>
            <a:ext cx="1677000" cy="506100"/>
          </a:xfrm>
          <a:prstGeom prst="rect">
            <a:avLst/>
          </a:prstGeom>
        </p:spPr>
        <p:txBody>
          <a:bodyPr spcFirstLastPara="1" wrap="square" lIns="91425" tIns="91425" rIns="91425" bIns="91425" anchor="t" anchorCtr="0">
            <a:normAutofit fontScale="40000" lnSpcReduction="10000"/>
          </a:bodyPr>
          <a:lstStyle/>
          <a:p>
            <a:pPr marL="0" lvl="0" indent="0" algn="ctr" rtl="0">
              <a:spcBef>
                <a:spcPts val="0"/>
              </a:spcBef>
              <a:spcAft>
                <a:spcPts val="0"/>
              </a:spcAft>
              <a:buNone/>
            </a:pPr>
            <a:r>
              <a:rPr lang="en" b="1"/>
              <a:t>GSSA Bootstrap October 19, 2022</a:t>
            </a:r>
            <a:endParaRPr b="1"/>
          </a:p>
        </p:txBody>
      </p:sp>
      <p:sp>
        <p:nvSpPr>
          <p:cNvPr id="56" name="Google Shape;56;p13"/>
          <p:cNvSpPr txBox="1">
            <a:spLocks noGrp="1"/>
          </p:cNvSpPr>
          <p:nvPr>
            <p:ph type="ctrTitle"/>
          </p:nvPr>
        </p:nvSpPr>
        <p:spPr>
          <a:xfrm>
            <a:off x="58275" y="3673400"/>
            <a:ext cx="4632300" cy="744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b="1"/>
              <a:t>Tornado Response</a:t>
            </a:r>
            <a:endParaRPr sz="3600" b="1"/>
          </a:p>
          <a:p>
            <a:pPr marL="0" lvl="0" indent="0" algn="ctr" rtl="0">
              <a:spcBef>
                <a:spcPts val="0"/>
              </a:spcBef>
              <a:spcAft>
                <a:spcPts val="0"/>
              </a:spcAft>
              <a:buNone/>
            </a:pPr>
            <a:r>
              <a:rPr lang="en" sz="3600" b="1"/>
              <a:t>Lessons Learned</a:t>
            </a:r>
            <a:endParaRPr sz="3600" b="1"/>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2"/>
          <p:cNvSpPr/>
          <p:nvPr/>
        </p:nvSpPr>
        <p:spPr>
          <a:xfrm>
            <a:off x="236475" y="246325"/>
            <a:ext cx="5173200" cy="906300"/>
          </a:xfrm>
          <a:prstGeom prst="rect">
            <a:avLst/>
          </a:prstGeom>
          <a:solidFill>
            <a:srgbClr val="434343"/>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2"/>
          <p:cNvSpPr txBox="1">
            <a:spLocks noGrp="1"/>
          </p:cNvSpPr>
          <p:nvPr>
            <p:ph type="title"/>
          </p:nvPr>
        </p:nvSpPr>
        <p:spPr>
          <a:xfrm>
            <a:off x="311700" y="366200"/>
            <a:ext cx="50979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SzPts val="990"/>
              <a:buNone/>
            </a:pPr>
            <a:r>
              <a:rPr lang="en" sz="4720" b="1"/>
              <a:t>REFLECTIONS</a:t>
            </a:r>
            <a:endParaRPr sz="4720" b="1"/>
          </a:p>
        </p:txBody>
      </p:sp>
      <p:grpSp>
        <p:nvGrpSpPr>
          <p:cNvPr id="149" name="Google Shape;149;p22"/>
          <p:cNvGrpSpPr/>
          <p:nvPr/>
        </p:nvGrpSpPr>
        <p:grpSpPr>
          <a:xfrm>
            <a:off x="7876925" y="78325"/>
            <a:ext cx="1083375" cy="168000"/>
            <a:chOff x="7630575" y="4477525"/>
            <a:chExt cx="1083375" cy="168000"/>
          </a:xfrm>
        </p:grpSpPr>
        <p:sp>
          <p:nvSpPr>
            <p:cNvPr id="150" name="Google Shape;150;p22"/>
            <p:cNvSpPr/>
            <p:nvPr/>
          </p:nvSpPr>
          <p:spPr>
            <a:xfrm>
              <a:off x="7630575" y="4477525"/>
              <a:ext cx="177900" cy="168000"/>
            </a:xfrm>
            <a:prstGeom prst="flowChartConnector">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2"/>
            <p:cNvSpPr/>
            <p:nvPr/>
          </p:nvSpPr>
          <p:spPr>
            <a:xfrm>
              <a:off x="8536050" y="4477525"/>
              <a:ext cx="177900" cy="168000"/>
            </a:xfrm>
            <a:prstGeom prst="flowChartConnector">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2"/>
            <p:cNvSpPr/>
            <p:nvPr/>
          </p:nvSpPr>
          <p:spPr>
            <a:xfrm>
              <a:off x="8234225" y="4477525"/>
              <a:ext cx="177900" cy="168000"/>
            </a:xfrm>
            <a:prstGeom prst="flowChartConnector">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2"/>
            <p:cNvSpPr/>
            <p:nvPr/>
          </p:nvSpPr>
          <p:spPr>
            <a:xfrm>
              <a:off x="7932400" y="4477525"/>
              <a:ext cx="177900" cy="168000"/>
            </a:xfrm>
            <a:prstGeom prst="flowChartConnector">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 name="Google Shape;154;p22"/>
          <p:cNvGrpSpPr/>
          <p:nvPr/>
        </p:nvGrpSpPr>
        <p:grpSpPr>
          <a:xfrm>
            <a:off x="236475" y="1378675"/>
            <a:ext cx="2581500" cy="1499100"/>
            <a:chOff x="423700" y="1438600"/>
            <a:chExt cx="2581500" cy="1499100"/>
          </a:xfrm>
        </p:grpSpPr>
        <p:sp>
          <p:nvSpPr>
            <p:cNvPr id="155" name="Google Shape;155;p22"/>
            <p:cNvSpPr/>
            <p:nvPr/>
          </p:nvSpPr>
          <p:spPr>
            <a:xfrm>
              <a:off x="423700" y="1438600"/>
              <a:ext cx="2581500" cy="1499100"/>
            </a:xfrm>
            <a:prstGeom prst="roundRect">
              <a:avLst>
                <a:gd name="adj" fmla="val 16667"/>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2"/>
            <p:cNvSpPr txBox="1"/>
            <p:nvPr/>
          </p:nvSpPr>
          <p:spPr>
            <a:xfrm>
              <a:off x="468775" y="1479400"/>
              <a:ext cx="2276100" cy="1417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1800">
                  <a:solidFill>
                    <a:schemeClr val="lt1"/>
                  </a:solidFill>
                </a:rPr>
                <a:t>This has caused me to think differently about daytime scenarios.</a:t>
              </a:r>
              <a:endParaRPr sz="1800">
                <a:solidFill>
                  <a:schemeClr val="lt1"/>
                </a:solidFill>
              </a:endParaRPr>
            </a:p>
          </p:txBody>
        </p:sp>
      </p:grpSp>
      <p:grpSp>
        <p:nvGrpSpPr>
          <p:cNvPr id="157" name="Google Shape;157;p22"/>
          <p:cNvGrpSpPr/>
          <p:nvPr/>
        </p:nvGrpSpPr>
        <p:grpSpPr>
          <a:xfrm>
            <a:off x="1783525" y="3424613"/>
            <a:ext cx="2581500" cy="1499100"/>
            <a:chOff x="3281250" y="1434213"/>
            <a:chExt cx="2581500" cy="1499100"/>
          </a:xfrm>
        </p:grpSpPr>
        <p:sp>
          <p:nvSpPr>
            <p:cNvPr id="158" name="Google Shape;158;p22"/>
            <p:cNvSpPr/>
            <p:nvPr/>
          </p:nvSpPr>
          <p:spPr>
            <a:xfrm>
              <a:off x="3281250" y="1434213"/>
              <a:ext cx="2581500" cy="1499100"/>
            </a:xfrm>
            <a:prstGeom prst="roundRect">
              <a:avLst>
                <a:gd name="adj" fmla="val 16667"/>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2"/>
            <p:cNvSpPr txBox="1"/>
            <p:nvPr/>
          </p:nvSpPr>
          <p:spPr>
            <a:xfrm>
              <a:off x="3433950" y="1475013"/>
              <a:ext cx="2276100" cy="109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1800">
                  <a:solidFill>
                    <a:schemeClr val="lt1"/>
                  </a:solidFill>
                </a:rPr>
                <a:t>Our buildings performed exceptionally well.</a:t>
              </a:r>
              <a:endParaRPr sz="1800">
                <a:solidFill>
                  <a:schemeClr val="lt1"/>
                </a:solidFill>
              </a:endParaRPr>
            </a:p>
          </p:txBody>
        </p:sp>
      </p:grpSp>
      <p:grpSp>
        <p:nvGrpSpPr>
          <p:cNvPr id="160" name="Google Shape;160;p22"/>
          <p:cNvGrpSpPr/>
          <p:nvPr/>
        </p:nvGrpSpPr>
        <p:grpSpPr>
          <a:xfrm>
            <a:off x="4669875" y="1378675"/>
            <a:ext cx="2581500" cy="1499100"/>
            <a:chOff x="6246425" y="1479400"/>
            <a:chExt cx="2581500" cy="1499100"/>
          </a:xfrm>
        </p:grpSpPr>
        <p:sp>
          <p:nvSpPr>
            <p:cNvPr id="161" name="Google Shape;161;p22"/>
            <p:cNvSpPr/>
            <p:nvPr/>
          </p:nvSpPr>
          <p:spPr>
            <a:xfrm>
              <a:off x="6246425" y="1479400"/>
              <a:ext cx="2581500" cy="1499100"/>
            </a:xfrm>
            <a:prstGeom prst="roundRect">
              <a:avLst>
                <a:gd name="adj" fmla="val 16667"/>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2"/>
            <p:cNvSpPr txBox="1"/>
            <p:nvPr/>
          </p:nvSpPr>
          <p:spPr>
            <a:xfrm>
              <a:off x="6399125" y="1520200"/>
              <a:ext cx="2276100" cy="1417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1800">
                  <a:solidFill>
                    <a:schemeClr val="lt1"/>
                  </a:solidFill>
                </a:rPr>
                <a:t>Can’t emphasize communication and transportation enough.</a:t>
              </a:r>
              <a:endParaRPr sz="1800">
                <a:solidFill>
                  <a:schemeClr val="lt1"/>
                </a:solidFill>
              </a:endParaRPr>
            </a:p>
          </p:txBody>
        </p:sp>
      </p:grpSp>
      <p:grpSp>
        <p:nvGrpSpPr>
          <p:cNvPr id="163" name="Google Shape;163;p22"/>
          <p:cNvGrpSpPr/>
          <p:nvPr/>
        </p:nvGrpSpPr>
        <p:grpSpPr>
          <a:xfrm>
            <a:off x="6236575" y="3424625"/>
            <a:ext cx="2581500" cy="1499100"/>
            <a:chOff x="1373575" y="3437400"/>
            <a:chExt cx="2581500" cy="1499100"/>
          </a:xfrm>
        </p:grpSpPr>
        <p:sp>
          <p:nvSpPr>
            <p:cNvPr id="164" name="Google Shape;164;p22"/>
            <p:cNvSpPr/>
            <p:nvPr/>
          </p:nvSpPr>
          <p:spPr>
            <a:xfrm>
              <a:off x="1373575" y="3437400"/>
              <a:ext cx="2581500" cy="1499100"/>
            </a:xfrm>
            <a:prstGeom prst="roundRect">
              <a:avLst>
                <a:gd name="adj" fmla="val 16667"/>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2"/>
            <p:cNvSpPr txBox="1"/>
            <p:nvPr/>
          </p:nvSpPr>
          <p:spPr>
            <a:xfrm>
              <a:off x="1517425" y="3546600"/>
              <a:ext cx="2394300" cy="1280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1600">
                  <a:solidFill>
                    <a:schemeClr val="lt1"/>
                  </a:solidFill>
                </a:rPr>
                <a:t>Someone has to begin thinking about possible solutions to long-term problems quickly.</a:t>
              </a:r>
              <a:endParaRPr sz="1800">
                <a:solidFill>
                  <a:schemeClr val="lt1"/>
                </a:solidFill>
              </a:endParaRPr>
            </a:p>
          </p:txBody>
        </p:sp>
      </p:grpSp>
      <p:cxnSp>
        <p:nvCxnSpPr>
          <p:cNvPr id="166" name="Google Shape;166;p22"/>
          <p:cNvCxnSpPr/>
          <p:nvPr/>
        </p:nvCxnSpPr>
        <p:spPr>
          <a:xfrm>
            <a:off x="285750" y="3103825"/>
            <a:ext cx="8641500" cy="0"/>
          </a:xfrm>
          <a:prstGeom prst="straightConnector1">
            <a:avLst/>
          </a:prstGeom>
          <a:noFill/>
          <a:ln w="9525" cap="flat" cmpd="sng">
            <a:solidFill>
              <a:schemeClr val="dk1"/>
            </a:solidFill>
            <a:prstDash val="solid"/>
            <a:round/>
            <a:headEnd type="none" w="med" len="med"/>
            <a:tailEnd type="none" w="med" len="med"/>
          </a:ln>
        </p:spPr>
      </p:cxnSp>
      <p:sp>
        <p:nvSpPr>
          <p:cNvPr id="167" name="Google Shape;167;p22"/>
          <p:cNvSpPr/>
          <p:nvPr/>
        </p:nvSpPr>
        <p:spPr>
          <a:xfrm>
            <a:off x="650325" y="2967250"/>
            <a:ext cx="246300" cy="2454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2"/>
          <p:cNvSpPr/>
          <p:nvPr/>
        </p:nvSpPr>
        <p:spPr>
          <a:xfrm>
            <a:off x="1537225" y="2976625"/>
            <a:ext cx="246300" cy="2454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2"/>
          <p:cNvSpPr/>
          <p:nvPr/>
        </p:nvSpPr>
        <p:spPr>
          <a:xfrm>
            <a:off x="2383875" y="2976625"/>
            <a:ext cx="246300" cy="2454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2"/>
          <p:cNvSpPr/>
          <p:nvPr/>
        </p:nvSpPr>
        <p:spPr>
          <a:xfrm>
            <a:off x="3314700" y="2981125"/>
            <a:ext cx="246300" cy="2454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2"/>
          <p:cNvSpPr/>
          <p:nvPr/>
        </p:nvSpPr>
        <p:spPr>
          <a:xfrm>
            <a:off x="4245525" y="2981125"/>
            <a:ext cx="246300" cy="2454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2"/>
          <p:cNvSpPr/>
          <p:nvPr/>
        </p:nvSpPr>
        <p:spPr>
          <a:xfrm>
            <a:off x="5092175" y="2981125"/>
            <a:ext cx="246300" cy="2454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2"/>
          <p:cNvSpPr/>
          <p:nvPr/>
        </p:nvSpPr>
        <p:spPr>
          <a:xfrm>
            <a:off x="5938825" y="2981125"/>
            <a:ext cx="246300" cy="2454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2"/>
          <p:cNvSpPr/>
          <p:nvPr/>
        </p:nvSpPr>
        <p:spPr>
          <a:xfrm>
            <a:off x="6785475" y="2981125"/>
            <a:ext cx="246300" cy="2454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2"/>
          <p:cNvSpPr/>
          <p:nvPr/>
        </p:nvSpPr>
        <p:spPr>
          <a:xfrm>
            <a:off x="7515550" y="2967250"/>
            <a:ext cx="246300" cy="2454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2"/>
          <p:cNvSpPr/>
          <p:nvPr/>
        </p:nvSpPr>
        <p:spPr>
          <a:xfrm>
            <a:off x="8478775" y="2967250"/>
            <a:ext cx="246300" cy="2454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3"/>
          <p:cNvSpPr txBox="1">
            <a:spLocks noGrp="1"/>
          </p:cNvSpPr>
          <p:nvPr>
            <p:ph type="title"/>
          </p:nvPr>
        </p:nvSpPr>
        <p:spPr>
          <a:xfrm>
            <a:off x="180150" y="1819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Continuing Instruction</a:t>
            </a:r>
            <a:endParaRPr/>
          </a:p>
          <a:p>
            <a:pPr marL="0" lvl="0" indent="0" algn="l" rtl="0">
              <a:spcBef>
                <a:spcPts val="0"/>
              </a:spcBef>
              <a:spcAft>
                <a:spcPts val="0"/>
              </a:spcAft>
              <a:buNone/>
            </a:pPr>
            <a:r>
              <a:rPr lang="en" sz="1550"/>
              <a:t>How did we navigate this aspect of recovery?</a:t>
            </a:r>
            <a:endParaRPr sz="1550"/>
          </a:p>
        </p:txBody>
      </p:sp>
      <p:pic>
        <p:nvPicPr>
          <p:cNvPr id="182" name="Google Shape;182;p23" title="atkinson_goes_to_college.mp4 (1080p).mp4">
            <a:hlinkClick r:id="rId3"/>
          </p:cNvPr>
          <p:cNvPicPr preferRelativeResize="0"/>
          <p:nvPr/>
        </p:nvPicPr>
        <p:blipFill>
          <a:blip r:embed="rId4">
            <a:alphaModFix/>
          </a:blip>
          <a:stretch>
            <a:fillRect/>
          </a:stretch>
        </p:blipFill>
        <p:spPr>
          <a:xfrm>
            <a:off x="3453300" y="1170125"/>
            <a:ext cx="5538298" cy="3500226"/>
          </a:xfrm>
          <a:prstGeom prst="rect">
            <a:avLst/>
          </a:prstGeom>
          <a:noFill/>
          <a:ln>
            <a:noFill/>
          </a:ln>
        </p:spPr>
      </p:pic>
      <p:sp>
        <p:nvSpPr>
          <p:cNvPr id="183" name="Google Shape;183;p23"/>
          <p:cNvSpPr txBox="1"/>
          <p:nvPr/>
        </p:nvSpPr>
        <p:spPr>
          <a:xfrm>
            <a:off x="289425" y="1078650"/>
            <a:ext cx="3051900" cy="3879000"/>
          </a:xfrm>
          <a:prstGeom prst="rect">
            <a:avLst/>
          </a:prstGeom>
          <a:noFill/>
          <a:ln>
            <a:noFill/>
          </a:ln>
        </p:spPr>
        <p:txBody>
          <a:bodyPr spcFirstLastPara="1" wrap="square" lIns="91425" tIns="91425" rIns="91425" bIns="91425" anchor="t" anchorCtr="0">
            <a:spAutoFit/>
          </a:bodyPr>
          <a:lstStyle/>
          <a:p>
            <a:pPr marL="457200" lvl="0" indent="-330200" algn="l" rtl="0">
              <a:spcBef>
                <a:spcPts val="0"/>
              </a:spcBef>
              <a:spcAft>
                <a:spcPts val="0"/>
              </a:spcAft>
              <a:buClr>
                <a:schemeClr val="dk1"/>
              </a:buClr>
              <a:buSzPts val="1600"/>
              <a:buChar char="●"/>
            </a:pPr>
            <a:r>
              <a:rPr lang="en" sz="1600">
                <a:solidFill>
                  <a:schemeClr val="dk1"/>
                </a:solidFill>
              </a:rPr>
              <a:t>Identified highest needs:</a:t>
            </a:r>
            <a:endParaRPr sz="1600">
              <a:solidFill>
                <a:schemeClr val="dk1"/>
              </a:solidFill>
            </a:endParaRPr>
          </a:p>
          <a:p>
            <a:pPr marL="914400" lvl="1" indent="-330200" algn="l" rtl="0">
              <a:spcBef>
                <a:spcPts val="0"/>
              </a:spcBef>
              <a:spcAft>
                <a:spcPts val="0"/>
              </a:spcAft>
              <a:buClr>
                <a:schemeClr val="dk1"/>
              </a:buClr>
              <a:buSzPts val="1600"/>
              <a:buChar char="○"/>
            </a:pPr>
            <a:r>
              <a:rPr lang="en" sz="1600">
                <a:solidFill>
                  <a:schemeClr val="dk1"/>
                </a:solidFill>
              </a:rPr>
              <a:t>Students with special needs</a:t>
            </a:r>
            <a:endParaRPr sz="1600">
              <a:solidFill>
                <a:schemeClr val="dk1"/>
              </a:solidFill>
            </a:endParaRPr>
          </a:p>
          <a:p>
            <a:pPr marL="914400" lvl="1" indent="-330200" algn="l" rtl="0">
              <a:spcBef>
                <a:spcPts val="0"/>
              </a:spcBef>
              <a:spcAft>
                <a:spcPts val="0"/>
              </a:spcAft>
              <a:buClr>
                <a:schemeClr val="dk1"/>
              </a:buClr>
              <a:buSzPts val="1600"/>
              <a:buChar char="○"/>
            </a:pPr>
            <a:r>
              <a:rPr lang="en" sz="1600">
                <a:solidFill>
                  <a:schemeClr val="dk1"/>
                </a:solidFill>
              </a:rPr>
              <a:t>Elementary students who had struggled with virtual instruction</a:t>
            </a:r>
            <a:endParaRPr sz="1600">
              <a:solidFill>
                <a:schemeClr val="dk1"/>
              </a:solidFill>
            </a:endParaRPr>
          </a:p>
          <a:p>
            <a:pPr marL="914400" lvl="1" indent="-330200" algn="l" rtl="0">
              <a:spcBef>
                <a:spcPts val="0"/>
              </a:spcBef>
              <a:spcAft>
                <a:spcPts val="0"/>
              </a:spcAft>
              <a:buClr>
                <a:schemeClr val="dk1"/>
              </a:buClr>
              <a:buSzPts val="1600"/>
              <a:buChar char="○"/>
            </a:pPr>
            <a:r>
              <a:rPr lang="en" sz="1600">
                <a:solidFill>
                  <a:schemeClr val="dk1"/>
                </a:solidFill>
              </a:rPr>
              <a:t>Students who could not access virtual instruction</a:t>
            </a:r>
            <a:endParaRPr sz="1600">
              <a:solidFill>
                <a:schemeClr val="dk1"/>
              </a:solidFill>
            </a:endParaRPr>
          </a:p>
          <a:p>
            <a:pPr marL="914400" lvl="1" indent="-330200" algn="l" rtl="0">
              <a:spcBef>
                <a:spcPts val="0"/>
              </a:spcBef>
              <a:spcAft>
                <a:spcPts val="0"/>
              </a:spcAft>
              <a:buClr>
                <a:schemeClr val="dk1"/>
              </a:buClr>
              <a:buSzPts val="1600"/>
              <a:buChar char="○"/>
            </a:pPr>
            <a:r>
              <a:rPr lang="en" sz="1600">
                <a:solidFill>
                  <a:schemeClr val="dk1"/>
                </a:solidFill>
              </a:rPr>
              <a:t>Individuals who did not have internet access (NHS teachers placed across the district to utilize internet)</a:t>
            </a:r>
            <a:endParaRPr sz="1600">
              <a:solidFill>
                <a:schemeClr val="dk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2"/>
                                        </p:tgtEl>
                                        <p:attrNameLst>
                                          <p:attrName>style.visibility</p:attrName>
                                        </p:attrNameLst>
                                      </p:cBhvr>
                                      <p:to>
                                        <p:strVal val="visible"/>
                                      </p:to>
                                    </p:set>
                                    <p:animEffect transition="in" filter="fade">
                                      <p:cBhvr>
                                        <p:cTn id="7" dur="1000"/>
                                        <p:tgtEl>
                                          <p:spTgt spid="1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4"/>
          <p:cNvSpPr/>
          <p:nvPr/>
        </p:nvSpPr>
        <p:spPr>
          <a:xfrm>
            <a:off x="236475" y="246325"/>
            <a:ext cx="7387800" cy="1622400"/>
          </a:xfrm>
          <a:prstGeom prst="rect">
            <a:avLst/>
          </a:prstGeom>
          <a:solidFill>
            <a:srgbClr val="434343"/>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4"/>
          <p:cNvSpPr txBox="1">
            <a:spLocks noGrp="1"/>
          </p:cNvSpPr>
          <p:nvPr>
            <p:ph type="title"/>
          </p:nvPr>
        </p:nvSpPr>
        <p:spPr>
          <a:xfrm>
            <a:off x="311700" y="366200"/>
            <a:ext cx="7387800" cy="1320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SzPts val="990"/>
              <a:buNone/>
            </a:pPr>
            <a:r>
              <a:rPr lang="en" sz="4720" b="1"/>
              <a:t>We continued to have school</a:t>
            </a:r>
            <a:endParaRPr sz="4720" b="1"/>
          </a:p>
        </p:txBody>
      </p:sp>
      <p:grpSp>
        <p:nvGrpSpPr>
          <p:cNvPr id="190" name="Google Shape;190;p24"/>
          <p:cNvGrpSpPr/>
          <p:nvPr/>
        </p:nvGrpSpPr>
        <p:grpSpPr>
          <a:xfrm>
            <a:off x="7876925" y="78325"/>
            <a:ext cx="1083375" cy="168000"/>
            <a:chOff x="7630575" y="4477525"/>
            <a:chExt cx="1083375" cy="168000"/>
          </a:xfrm>
        </p:grpSpPr>
        <p:sp>
          <p:nvSpPr>
            <p:cNvPr id="191" name="Google Shape;191;p24"/>
            <p:cNvSpPr/>
            <p:nvPr/>
          </p:nvSpPr>
          <p:spPr>
            <a:xfrm>
              <a:off x="7630575" y="4477525"/>
              <a:ext cx="177900" cy="168000"/>
            </a:xfrm>
            <a:prstGeom prst="flowChartConnector">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4"/>
            <p:cNvSpPr/>
            <p:nvPr/>
          </p:nvSpPr>
          <p:spPr>
            <a:xfrm>
              <a:off x="8536050" y="4477525"/>
              <a:ext cx="177900" cy="168000"/>
            </a:xfrm>
            <a:prstGeom prst="flowChartConnector">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4"/>
            <p:cNvSpPr/>
            <p:nvPr/>
          </p:nvSpPr>
          <p:spPr>
            <a:xfrm>
              <a:off x="8234225" y="4477525"/>
              <a:ext cx="177900" cy="168000"/>
            </a:xfrm>
            <a:prstGeom prst="flowChartConnector">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4"/>
            <p:cNvSpPr/>
            <p:nvPr/>
          </p:nvSpPr>
          <p:spPr>
            <a:xfrm>
              <a:off x="7932400" y="4477525"/>
              <a:ext cx="177900" cy="168000"/>
            </a:xfrm>
            <a:prstGeom prst="flowChartConnector">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 name="Google Shape;195;p24"/>
          <p:cNvGrpSpPr/>
          <p:nvPr/>
        </p:nvGrpSpPr>
        <p:grpSpPr>
          <a:xfrm>
            <a:off x="236475" y="3329875"/>
            <a:ext cx="2581500" cy="1499100"/>
            <a:chOff x="423700" y="1438600"/>
            <a:chExt cx="2581500" cy="1499100"/>
          </a:xfrm>
        </p:grpSpPr>
        <p:sp>
          <p:nvSpPr>
            <p:cNvPr id="196" name="Google Shape;196;p24"/>
            <p:cNvSpPr/>
            <p:nvPr/>
          </p:nvSpPr>
          <p:spPr>
            <a:xfrm>
              <a:off x="423700" y="1438600"/>
              <a:ext cx="2581500" cy="1499100"/>
            </a:xfrm>
            <a:prstGeom prst="roundRect">
              <a:avLst>
                <a:gd name="adj" fmla="val 16667"/>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4"/>
            <p:cNvSpPr txBox="1"/>
            <p:nvPr/>
          </p:nvSpPr>
          <p:spPr>
            <a:xfrm>
              <a:off x="468775" y="1479400"/>
              <a:ext cx="2276100" cy="780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1800">
                  <a:solidFill>
                    <a:schemeClr val="lt1"/>
                  </a:solidFill>
                </a:rPr>
                <a:t>The role of the Board</a:t>
              </a:r>
              <a:endParaRPr sz="1800">
                <a:solidFill>
                  <a:schemeClr val="lt1"/>
                </a:solidFill>
              </a:endParaRPr>
            </a:p>
          </p:txBody>
        </p:sp>
      </p:grpSp>
      <p:grpSp>
        <p:nvGrpSpPr>
          <p:cNvPr id="198" name="Google Shape;198;p24"/>
          <p:cNvGrpSpPr/>
          <p:nvPr/>
        </p:nvGrpSpPr>
        <p:grpSpPr>
          <a:xfrm>
            <a:off x="3077925" y="3329863"/>
            <a:ext cx="2581500" cy="1499100"/>
            <a:chOff x="3281250" y="1434213"/>
            <a:chExt cx="2581500" cy="1499100"/>
          </a:xfrm>
        </p:grpSpPr>
        <p:sp>
          <p:nvSpPr>
            <p:cNvPr id="199" name="Google Shape;199;p24"/>
            <p:cNvSpPr/>
            <p:nvPr/>
          </p:nvSpPr>
          <p:spPr>
            <a:xfrm>
              <a:off x="3281250" y="1434213"/>
              <a:ext cx="2581500" cy="1499100"/>
            </a:xfrm>
            <a:prstGeom prst="roundRect">
              <a:avLst>
                <a:gd name="adj" fmla="val 16667"/>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4"/>
            <p:cNvSpPr txBox="1"/>
            <p:nvPr/>
          </p:nvSpPr>
          <p:spPr>
            <a:xfrm>
              <a:off x="3433950" y="1475013"/>
              <a:ext cx="2276100" cy="109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1800">
                  <a:solidFill>
                    <a:schemeClr val="lt1"/>
                  </a:solidFill>
                </a:rPr>
                <a:t>Our responsibilities to the community and to each other.</a:t>
              </a:r>
              <a:endParaRPr sz="1800">
                <a:solidFill>
                  <a:schemeClr val="lt1"/>
                </a:solidFill>
              </a:endParaRPr>
            </a:p>
          </p:txBody>
        </p:sp>
      </p:grpSp>
      <p:grpSp>
        <p:nvGrpSpPr>
          <p:cNvPr id="201" name="Google Shape;201;p24"/>
          <p:cNvGrpSpPr/>
          <p:nvPr/>
        </p:nvGrpSpPr>
        <p:grpSpPr>
          <a:xfrm>
            <a:off x="6185125" y="3329875"/>
            <a:ext cx="2581500" cy="1499100"/>
            <a:chOff x="6246425" y="1479400"/>
            <a:chExt cx="2581500" cy="1499100"/>
          </a:xfrm>
        </p:grpSpPr>
        <p:sp>
          <p:nvSpPr>
            <p:cNvPr id="202" name="Google Shape;202;p24"/>
            <p:cNvSpPr/>
            <p:nvPr/>
          </p:nvSpPr>
          <p:spPr>
            <a:xfrm>
              <a:off x="6246425" y="1479400"/>
              <a:ext cx="2581500" cy="1499100"/>
            </a:xfrm>
            <a:prstGeom prst="roundRect">
              <a:avLst>
                <a:gd name="adj" fmla="val 16667"/>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4"/>
            <p:cNvSpPr txBox="1"/>
            <p:nvPr/>
          </p:nvSpPr>
          <p:spPr>
            <a:xfrm>
              <a:off x="6399125" y="1520200"/>
              <a:ext cx="2276100" cy="780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1800">
                  <a:solidFill>
                    <a:schemeClr val="lt1"/>
                  </a:solidFill>
                </a:rPr>
                <a:t>The expectations of our community</a:t>
              </a:r>
              <a:endParaRPr sz="1800">
                <a:solidFill>
                  <a:schemeClr val="lt1"/>
                </a:solidFill>
              </a:endParaRPr>
            </a:p>
          </p:txBody>
        </p:sp>
      </p:grpSp>
      <p:cxnSp>
        <p:nvCxnSpPr>
          <p:cNvPr id="204" name="Google Shape;204;p24"/>
          <p:cNvCxnSpPr/>
          <p:nvPr/>
        </p:nvCxnSpPr>
        <p:spPr>
          <a:xfrm>
            <a:off x="285750" y="3103825"/>
            <a:ext cx="8641500" cy="0"/>
          </a:xfrm>
          <a:prstGeom prst="straightConnector1">
            <a:avLst/>
          </a:prstGeom>
          <a:noFill/>
          <a:ln w="9525" cap="flat" cmpd="sng">
            <a:solidFill>
              <a:schemeClr val="dk1"/>
            </a:solidFill>
            <a:prstDash val="solid"/>
            <a:round/>
            <a:headEnd type="none" w="med" len="med"/>
            <a:tailEnd type="none" w="med" len="med"/>
          </a:ln>
        </p:spPr>
      </p:cxnSp>
      <p:sp>
        <p:nvSpPr>
          <p:cNvPr id="205" name="Google Shape;205;p24"/>
          <p:cNvSpPr/>
          <p:nvPr/>
        </p:nvSpPr>
        <p:spPr>
          <a:xfrm>
            <a:off x="650325" y="2967250"/>
            <a:ext cx="246300" cy="2454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4"/>
          <p:cNvSpPr/>
          <p:nvPr/>
        </p:nvSpPr>
        <p:spPr>
          <a:xfrm>
            <a:off x="1537225" y="2976625"/>
            <a:ext cx="246300" cy="2454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4"/>
          <p:cNvSpPr/>
          <p:nvPr/>
        </p:nvSpPr>
        <p:spPr>
          <a:xfrm>
            <a:off x="2383875" y="2976625"/>
            <a:ext cx="246300" cy="2454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4"/>
          <p:cNvSpPr/>
          <p:nvPr/>
        </p:nvSpPr>
        <p:spPr>
          <a:xfrm>
            <a:off x="3314700" y="2981125"/>
            <a:ext cx="246300" cy="2454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4"/>
          <p:cNvSpPr/>
          <p:nvPr/>
        </p:nvSpPr>
        <p:spPr>
          <a:xfrm>
            <a:off x="4245525" y="2981125"/>
            <a:ext cx="246300" cy="2454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4"/>
          <p:cNvSpPr/>
          <p:nvPr/>
        </p:nvSpPr>
        <p:spPr>
          <a:xfrm>
            <a:off x="5092175" y="2981125"/>
            <a:ext cx="246300" cy="2454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4"/>
          <p:cNvSpPr/>
          <p:nvPr/>
        </p:nvSpPr>
        <p:spPr>
          <a:xfrm>
            <a:off x="5938825" y="2981125"/>
            <a:ext cx="246300" cy="2454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4"/>
          <p:cNvSpPr/>
          <p:nvPr/>
        </p:nvSpPr>
        <p:spPr>
          <a:xfrm>
            <a:off x="6785475" y="2981125"/>
            <a:ext cx="246300" cy="2454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4"/>
          <p:cNvSpPr/>
          <p:nvPr/>
        </p:nvSpPr>
        <p:spPr>
          <a:xfrm>
            <a:off x="7515550" y="2967250"/>
            <a:ext cx="246300" cy="2454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4"/>
          <p:cNvSpPr/>
          <p:nvPr/>
        </p:nvSpPr>
        <p:spPr>
          <a:xfrm>
            <a:off x="8478775" y="2967250"/>
            <a:ext cx="246300" cy="2454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25"/>
          <p:cNvSpPr txBox="1">
            <a:spLocks noGrp="1"/>
          </p:cNvSpPr>
          <p:nvPr>
            <p:ph type="title"/>
          </p:nvPr>
        </p:nvSpPr>
        <p:spPr>
          <a:xfrm rot="-5400000">
            <a:off x="5797775" y="1654950"/>
            <a:ext cx="4465500" cy="18336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rmAutofit/>
          </a:bodyPr>
          <a:lstStyle/>
          <a:p>
            <a:pPr marL="0" lvl="0" indent="0" algn="ctr" rtl="0">
              <a:spcBef>
                <a:spcPts val="0"/>
              </a:spcBef>
              <a:spcAft>
                <a:spcPts val="0"/>
              </a:spcAft>
              <a:buNone/>
            </a:pPr>
            <a:r>
              <a:rPr lang="en" sz="3600"/>
              <a:t>Funding Sources/Financial</a:t>
            </a:r>
            <a:endParaRPr sz="3600"/>
          </a:p>
          <a:p>
            <a:pPr marL="0" lvl="0" indent="0" algn="ctr" rtl="0">
              <a:spcBef>
                <a:spcPts val="0"/>
              </a:spcBef>
              <a:spcAft>
                <a:spcPts val="0"/>
              </a:spcAft>
              <a:buNone/>
            </a:pPr>
            <a:r>
              <a:rPr lang="en" sz="3600"/>
              <a:t> Considerations</a:t>
            </a:r>
            <a:endParaRPr sz="3600"/>
          </a:p>
        </p:txBody>
      </p:sp>
      <p:sp>
        <p:nvSpPr>
          <p:cNvPr id="220" name="Google Shape;220;p25"/>
          <p:cNvSpPr txBox="1">
            <a:spLocks noGrp="1"/>
          </p:cNvSpPr>
          <p:nvPr>
            <p:ph type="body" idx="1"/>
          </p:nvPr>
        </p:nvSpPr>
        <p:spPr>
          <a:xfrm>
            <a:off x="311700" y="103375"/>
            <a:ext cx="6239700" cy="48747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 sz="2850">
                <a:solidFill>
                  <a:schemeClr val="dk1"/>
                </a:solidFill>
              </a:rPr>
              <a:t>Insurance Proceeds			$15,870,635</a:t>
            </a:r>
            <a:endParaRPr sz="2850">
              <a:solidFill>
                <a:schemeClr val="dk1"/>
              </a:solidFill>
            </a:endParaRPr>
          </a:p>
          <a:p>
            <a:pPr marL="0" lvl="0" indent="0" algn="l" rtl="0">
              <a:spcBef>
                <a:spcPts val="1200"/>
              </a:spcBef>
              <a:spcAft>
                <a:spcPts val="0"/>
              </a:spcAft>
              <a:buNone/>
            </a:pPr>
            <a:r>
              <a:rPr lang="en" sz="2850">
                <a:solidFill>
                  <a:schemeClr val="dk1"/>
                </a:solidFill>
              </a:rPr>
              <a:t>SPLOST V						$27,943,857</a:t>
            </a:r>
            <a:endParaRPr sz="2850">
              <a:solidFill>
                <a:schemeClr val="dk1"/>
              </a:solidFill>
            </a:endParaRPr>
          </a:p>
          <a:p>
            <a:pPr marL="0" lvl="0" indent="0" algn="l" rtl="0">
              <a:spcBef>
                <a:spcPts val="1200"/>
              </a:spcBef>
              <a:spcAft>
                <a:spcPts val="0"/>
              </a:spcAft>
              <a:buNone/>
            </a:pPr>
            <a:r>
              <a:rPr lang="en" sz="2850">
                <a:solidFill>
                  <a:schemeClr val="dk1"/>
                </a:solidFill>
              </a:rPr>
              <a:t>GADOE							$14,967,660</a:t>
            </a:r>
            <a:endParaRPr sz="2850">
              <a:solidFill>
                <a:schemeClr val="dk1"/>
              </a:solidFill>
            </a:endParaRPr>
          </a:p>
          <a:p>
            <a:pPr marL="0" lvl="0" indent="0" algn="l" rtl="0">
              <a:spcBef>
                <a:spcPts val="1200"/>
              </a:spcBef>
              <a:spcAft>
                <a:spcPts val="0"/>
              </a:spcAft>
              <a:buNone/>
            </a:pPr>
            <a:r>
              <a:rPr lang="en" sz="2850">
                <a:solidFill>
                  <a:schemeClr val="dk1"/>
                </a:solidFill>
              </a:rPr>
              <a:t>Local Construction			$7,000,000</a:t>
            </a:r>
            <a:endParaRPr sz="2850">
              <a:solidFill>
                <a:schemeClr val="dk1"/>
              </a:solidFill>
            </a:endParaRPr>
          </a:p>
          <a:p>
            <a:pPr marL="0" lvl="0" indent="0" algn="l" rtl="0">
              <a:spcBef>
                <a:spcPts val="1200"/>
              </a:spcBef>
              <a:spcAft>
                <a:spcPts val="0"/>
              </a:spcAft>
              <a:buNone/>
            </a:pPr>
            <a:endParaRPr sz="2850">
              <a:solidFill>
                <a:schemeClr val="dk1"/>
              </a:solidFill>
            </a:endParaRPr>
          </a:p>
          <a:p>
            <a:pPr marL="0" lvl="0" indent="0" algn="l" rtl="0">
              <a:spcBef>
                <a:spcPts val="1200"/>
              </a:spcBef>
              <a:spcAft>
                <a:spcPts val="0"/>
              </a:spcAft>
              <a:buNone/>
            </a:pPr>
            <a:r>
              <a:rPr lang="en" sz="2850">
                <a:solidFill>
                  <a:schemeClr val="dk1"/>
                </a:solidFill>
              </a:rPr>
              <a:t>FEMA will reimburse up to 75% of allowable expenses not covered  by insurance.  We would have to pay these expenses upfront and be    reimbursed.</a:t>
            </a:r>
            <a:endParaRPr sz="2850">
              <a:solidFill>
                <a:schemeClr val="dk1"/>
              </a:solidFill>
            </a:endParaRPr>
          </a:p>
          <a:p>
            <a:pPr marL="0" lvl="0" indent="0" algn="l" rtl="0">
              <a:spcBef>
                <a:spcPts val="1200"/>
              </a:spcBef>
              <a:spcAft>
                <a:spcPts val="120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6"/>
          <p:cNvSpPr txBox="1">
            <a:spLocks noGrp="1"/>
          </p:cNvSpPr>
          <p:nvPr>
            <p:ph type="title"/>
          </p:nvPr>
        </p:nvSpPr>
        <p:spPr>
          <a:xfrm>
            <a:off x="99050" y="928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We Have Adapted….</a:t>
            </a:r>
            <a:endParaRPr/>
          </a:p>
        </p:txBody>
      </p:sp>
      <p:sp>
        <p:nvSpPr>
          <p:cNvPr id="226" name="Google Shape;226;p26"/>
          <p:cNvSpPr txBox="1">
            <a:spLocks noGrp="1"/>
          </p:cNvSpPr>
          <p:nvPr>
            <p:ph type="body" idx="1"/>
          </p:nvPr>
        </p:nvSpPr>
        <p:spPr>
          <a:xfrm>
            <a:off x="5261750" y="58750"/>
            <a:ext cx="8024400" cy="640800"/>
          </a:xfrm>
          <a:prstGeom prst="rect">
            <a:avLst/>
          </a:prstGeom>
        </p:spPr>
        <p:txBody>
          <a:bodyPr spcFirstLastPara="1" wrap="square" lIns="91425" tIns="91425" rIns="91425" bIns="91425" anchor="t" anchorCtr="0">
            <a:normAutofit fontScale="55000" lnSpcReduction="20000"/>
          </a:bodyPr>
          <a:lstStyle/>
          <a:p>
            <a:pPr marL="0" lvl="0" indent="0" algn="l" rtl="0">
              <a:spcBef>
                <a:spcPts val="0"/>
              </a:spcBef>
              <a:spcAft>
                <a:spcPts val="0"/>
              </a:spcAft>
              <a:buNone/>
            </a:pPr>
            <a:r>
              <a:rPr lang="en" u="sng">
                <a:solidFill>
                  <a:schemeClr val="hlink"/>
                </a:solidFill>
                <a:hlinkClick r:id="rId3"/>
              </a:rPr>
              <a:t>NHS Temporary Classrooms and Offices</a:t>
            </a:r>
            <a:endParaRPr/>
          </a:p>
          <a:p>
            <a:pPr marL="0" lvl="0" indent="0" algn="l" rtl="0">
              <a:spcBef>
                <a:spcPts val="1200"/>
              </a:spcBef>
              <a:spcAft>
                <a:spcPts val="1200"/>
              </a:spcAft>
              <a:buNone/>
            </a:pPr>
            <a:endParaRPr/>
          </a:p>
        </p:txBody>
      </p:sp>
      <p:pic>
        <p:nvPicPr>
          <p:cNvPr id="227" name="Google Shape;227;p26"/>
          <p:cNvPicPr preferRelativeResize="0"/>
          <p:nvPr/>
        </p:nvPicPr>
        <p:blipFill>
          <a:blip r:embed="rId4">
            <a:alphaModFix/>
          </a:blip>
          <a:stretch>
            <a:fillRect/>
          </a:stretch>
        </p:blipFill>
        <p:spPr>
          <a:xfrm>
            <a:off x="99050" y="665101"/>
            <a:ext cx="4537751" cy="3404376"/>
          </a:xfrm>
          <a:prstGeom prst="rect">
            <a:avLst/>
          </a:prstGeom>
          <a:noFill/>
          <a:ln>
            <a:noFill/>
          </a:ln>
        </p:spPr>
      </p:pic>
      <p:sp>
        <p:nvSpPr>
          <p:cNvPr id="228" name="Google Shape;228;p26"/>
          <p:cNvSpPr txBox="1"/>
          <p:nvPr/>
        </p:nvSpPr>
        <p:spPr>
          <a:xfrm>
            <a:off x="295600" y="4236975"/>
            <a:ext cx="40794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1"/>
                </a:solidFill>
              </a:rPr>
              <a:t>Classrooms</a:t>
            </a:r>
            <a:endParaRPr b="1">
              <a:solidFill>
                <a:schemeClr val="dk1"/>
              </a:solidFill>
            </a:endParaRPr>
          </a:p>
        </p:txBody>
      </p:sp>
      <p:pic>
        <p:nvPicPr>
          <p:cNvPr id="229" name="Google Shape;229;p26"/>
          <p:cNvPicPr preferRelativeResize="0"/>
          <p:nvPr/>
        </p:nvPicPr>
        <p:blipFill>
          <a:blip r:embed="rId5">
            <a:alphaModFix/>
          </a:blip>
          <a:stretch>
            <a:fillRect/>
          </a:stretch>
        </p:blipFill>
        <p:spPr>
          <a:xfrm>
            <a:off x="4709950" y="699550"/>
            <a:ext cx="4346451" cy="3369926"/>
          </a:xfrm>
          <a:prstGeom prst="rect">
            <a:avLst/>
          </a:prstGeom>
          <a:noFill/>
          <a:ln>
            <a:noFill/>
          </a:ln>
        </p:spPr>
      </p:pic>
      <p:sp>
        <p:nvSpPr>
          <p:cNvPr id="230" name="Google Shape;230;p26"/>
          <p:cNvSpPr txBox="1"/>
          <p:nvPr/>
        </p:nvSpPr>
        <p:spPr>
          <a:xfrm>
            <a:off x="4843475" y="4236975"/>
            <a:ext cx="40794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1"/>
                </a:solidFill>
              </a:rPr>
              <a:t>Cafeteria</a:t>
            </a:r>
            <a:endParaRPr b="1">
              <a:solidFill>
                <a:schemeClr val="dk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27"/>
          <p:cNvSpPr txBox="1">
            <a:spLocks noGrp="1"/>
          </p:cNvSpPr>
          <p:nvPr>
            <p:ph type="title"/>
          </p:nvPr>
        </p:nvSpPr>
        <p:spPr>
          <a:xfrm>
            <a:off x="99050" y="928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We Have Adapted….</a:t>
            </a:r>
            <a:endParaRPr/>
          </a:p>
        </p:txBody>
      </p:sp>
      <p:sp>
        <p:nvSpPr>
          <p:cNvPr id="236" name="Google Shape;236;p27"/>
          <p:cNvSpPr txBox="1">
            <a:spLocks noGrp="1"/>
          </p:cNvSpPr>
          <p:nvPr>
            <p:ph type="body" idx="1"/>
          </p:nvPr>
        </p:nvSpPr>
        <p:spPr>
          <a:xfrm>
            <a:off x="5261750" y="58750"/>
            <a:ext cx="8024400" cy="640800"/>
          </a:xfrm>
          <a:prstGeom prst="rect">
            <a:avLst/>
          </a:prstGeom>
        </p:spPr>
        <p:txBody>
          <a:bodyPr spcFirstLastPara="1" wrap="square" lIns="91425" tIns="91425" rIns="91425" bIns="91425" anchor="t" anchorCtr="0">
            <a:normAutofit fontScale="55000" lnSpcReduction="20000"/>
          </a:bodyPr>
          <a:lstStyle/>
          <a:p>
            <a:pPr marL="0" lvl="0" indent="0" algn="l" rtl="0">
              <a:spcBef>
                <a:spcPts val="0"/>
              </a:spcBef>
              <a:spcAft>
                <a:spcPts val="0"/>
              </a:spcAft>
              <a:buNone/>
            </a:pPr>
            <a:r>
              <a:rPr lang="en" u="sng">
                <a:solidFill>
                  <a:schemeClr val="hlink"/>
                </a:solidFill>
                <a:hlinkClick r:id="rId3"/>
              </a:rPr>
              <a:t>NHS Temporary Classrooms and Offices</a:t>
            </a:r>
            <a:endParaRPr/>
          </a:p>
          <a:p>
            <a:pPr marL="0" lvl="0" indent="0" algn="l" rtl="0">
              <a:spcBef>
                <a:spcPts val="1200"/>
              </a:spcBef>
              <a:spcAft>
                <a:spcPts val="1200"/>
              </a:spcAft>
              <a:buNone/>
            </a:pPr>
            <a:endParaRPr/>
          </a:p>
        </p:txBody>
      </p:sp>
      <p:sp>
        <p:nvSpPr>
          <p:cNvPr id="237" name="Google Shape;237;p27"/>
          <p:cNvSpPr txBox="1"/>
          <p:nvPr/>
        </p:nvSpPr>
        <p:spPr>
          <a:xfrm>
            <a:off x="295600" y="4236975"/>
            <a:ext cx="40794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1"/>
                </a:solidFill>
              </a:rPr>
              <a:t>Front Office</a:t>
            </a:r>
            <a:endParaRPr b="1">
              <a:solidFill>
                <a:schemeClr val="dk1"/>
              </a:solidFill>
            </a:endParaRPr>
          </a:p>
        </p:txBody>
      </p:sp>
      <p:sp>
        <p:nvSpPr>
          <p:cNvPr id="238" name="Google Shape;238;p27"/>
          <p:cNvSpPr txBox="1"/>
          <p:nvPr/>
        </p:nvSpPr>
        <p:spPr>
          <a:xfrm>
            <a:off x="4843475" y="4236975"/>
            <a:ext cx="40794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1"/>
                </a:solidFill>
              </a:rPr>
              <a:t>More classrooms </a:t>
            </a:r>
            <a:endParaRPr b="1">
              <a:solidFill>
                <a:schemeClr val="dk1"/>
              </a:solidFill>
            </a:endParaRPr>
          </a:p>
        </p:txBody>
      </p:sp>
      <p:pic>
        <p:nvPicPr>
          <p:cNvPr id="239" name="Google Shape;239;p27"/>
          <p:cNvPicPr preferRelativeResize="0"/>
          <p:nvPr/>
        </p:nvPicPr>
        <p:blipFill>
          <a:blip r:embed="rId4">
            <a:alphaModFix/>
          </a:blip>
          <a:stretch>
            <a:fillRect/>
          </a:stretch>
        </p:blipFill>
        <p:spPr>
          <a:xfrm>
            <a:off x="99050" y="681825"/>
            <a:ext cx="4452675" cy="3369925"/>
          </a:xfrm>
          <a:prstGeom prst="rect">
            <a:avLst/>
          </a:prstGeom>
          <a:noFill/>
          <a:ln>
            <a:noFill/>
          </a:ln>
        </p:spPr>
      </p:pic>
      <p:pic>
        <p:nvPicPr>
          <p:cNvPr id="240" name="Google Shape;240;p27"/>
          <p:cNvPicPr preferRelativeResize="0"/>
          <p:nvPr/>
        </p:nvPicPr>
        <p:blipFill>
          <a:blip r:embed="rId5">
            <a:alphaModFix/>
          </a:blip>
          <a:stretch>
            <a:fillRect/>
          </a:stretch>
        </p:blipFill>
        <p:spPr>
          <a:xfrm>
            <a:off x="4704125" y="661624"/>
            <a:ext cx="4287475" cy="336992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Where We Are Today…</a:t>
            </a:r>
            <a:endParaRPr/>
          </a:p>
        </p:txBody>
      </p:sp>
      <p:sp>
        <p:nvSpPr>
          <p:cNvPr id="246" name="Google Shape;246;p28"/>
          <p:cNvSpPr txBox="1">
            <a:spLocks noGrp="1"/>
          </p:cNvSpPr>
          <p:nvPr>
            <p:ph type="body" idx="1"/>
          </p:nvPr>
        </p:nvSpPr>
        <p:spPr>
          <a:xfrm>
            <a:off x="311700" y="1152475"/>
            <a:ext cx="31479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u="sng">
                <a:solidFill>
                  <a:schemeClr val="hlink"/>
                </a:solidFill>
                <a:hlinkClick r:id="rId3"/>
              </a:rPr>
              <a:t>6/22/22 Update</a:t>
            </a:r>
            <a:endParaRPr/>
          </a:p>
          <a:p>
            <a:pPr marL="0" lvl="0" indent="0" algn="l" rtl="0">
              <a:spcBef>
                <a:spcPts val="1200"/>
              </a:spcBef>
              <a:spcAft>
                <a:spcPts val="0"/>
              </a:spcAft>
              <a:buNone/>
            </a:pPr>
            <a:endParaRPr/>
          </a:p>
          <a:p>
            <a:pPr marL="0" lvl="0" indent="0" algn="l" rtl="0">
              <a:spcBef>
                <a:spcPts val="1200"/>
              </a:spcBef>
              <a:spcAft>
                <a:spcPts val="0"/>
              </a:spcAft>
              <a:buNone/>
            </a:pPr>
            <a:r>
              <a:rPr lang="en" u="sng">
                <a:solidFill>
                  <a:schemeClr val="hlink"/>
                </a:solidFill>
                <a:hlinkClick r:id="rId4"/>
              </a:rPr>
              <a:t>Video Update</a:t>
            </a:r>
            <a:endParaRPr/>
          </a:p>
          <a:p>
            <a:pPr marL="0" lvl="0" indent="0" algn="l" rtl="0">
              <a:spcBef>
                <a:spcPts val="1200"/>
              </a:spcBef>
              <a:spcAft>
                <a:spcPts val="1200"/>
              </a:spcAft>
              <a:buNone/>
            </a:pPr>
            <a:endParaRPr/>
          </a:p>
        </p:txBody>
      </p:sp>
      <p:pic>
        <p:nvPicPr>
          <p:cNvPr id="247" name="Google Shape;247;p28"/>
          <p:cNvPicPr preferRelativeResize="0"/>
          <p:nvPr/>
        </p:nvPicPr>
        <p:blipFill>
          <a:blip r:embed="rId5">
            <a:alphaModFix/>
          </a:blip>
          <a:stretch>
            <a:fillRect/>
          </a:stretch>
        </p:blipFill>
        <p:spPr>
          <a:xfrm>
            <a:off x="3721650" y="950188"/>
            <a:ext cx="5110640" cy="38209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29"/>
          <p:cNvSpPr txBox="1">
            <a:spLocks noGrp="1"/>
          </p:cNvSpPr>
          <p:nvPr>
            <p:ph type="title"/>
          </p:nvPr>
        </p:nvSpPr>
        <p:spPr>
          <a:xfrm>
            <a:off x="152400" y="45708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Where We Are Headed…</a:t>
            </a:r>
            <a:endParaRPr/>
          </a:p>
        </p:txBody>
      </p:sp>
      <p:pic>
        <p:nvPicPr>
          <p:cNvPr id="253" name="Google Shape;253;p29"/>
          <p:cNvPicPr preferRelativeResize="0"/>
          <p:nvPr/>
        </p:nvPicPr>
        <p:blipFill>
          <a:blip r:embed="rId3">
            <a:alphaModFix/>
          </a:blip>
          <a:stretch>
            <a:fillRect/>
          </a:stretch>
        </p:blipFill>
        <p:spPr>
          <a:xfrm rot="-231238">
            <a:off x="152400" y="111650"/>
            <a:ext cx="5617398" cy="3162975"/>
          </a:xfrm>
          <a:prstGeom prst="rect">
            <a:avLst/>
          </a:prstGeom>
          <a:noFill/>
          <a:ln>
            <a:noFill/>
          </a:ln>
        </p:spPr>
      </p:pic>
      <p:pic>
        <p:nvPicPr>
          <p:cNvPr id="254" name="Google Shape;254;p29"/>
          <p:cNvPicPr preferRelativeResize="0"/>
          <p:nvPr/>
        </p:nvPicPr>
        <p:blipFill>
          <a:blip r:embed="rId4">
            <a:alphaModFix/>
          </a:blip>
          <a:stretch>
            <a:fillRect/>
          </a:stretch>
        </p:blipFill>
        <p:spPr>
          <a:xfrm rot="408056">
            <a:off x="3734175" y="2003375"/>
            <a:ext cx="5327150" cy="298449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b="1"/>
              <a:t>March 26, 2021, A Day We Will Never Forget...</a:t>
            </a:r>
            <a:endParaRPr sz="3600" b="1"/>
          </a:p>
        </p:txBody>
      </p:sp>
      <p:sp>
        <p:nvSpPr>
          <p:cNvPr id="260" name="Google Shape;260;p30"/>
          <p:cNvSpPr/>
          <p:nvPr/>
        </p:nvSpPr>
        <p:spPr>
          <a:xfrm>
            <a:off x="661550" y="1786175"/>
            <a:ext cx="7674900" cy="27006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0"/>
          <p:cNvSpPr txBox="1">
            <a:spLocks noGrp="1"/>
          </p:cNvSpPr>
          <p:nvPr>
            <p:ph type="body" idx="1"/>
          </p:nvPr>
        </p:nvSpPr>
        <p:spPr>
          <a:xfrm>
            <a:off x="843475" y="1918475"/>
            <a:ext cx="7492800" cy="2568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solidFill>
                  <a:schemeClr val="lt1"/>
                </a:solidFill>
              </a:rPr>
              <a:t>Links for more footage…</a:t>
            </a:r>
            <a:endParaRPr>
              <a:solidFill>
                <a:schemeClr val="lt1"/>
              </a:solidFill>
            </a:endParaRPr>
          </a:p>
          <a:p>
            <a:pPr marL="0" lvl="0" indent="0" algn="l" rtl="0">
              <a:spcBef>
                <a:spcPts val="1200"/>
              </a:spcBef>
              <a:spcAft>
                <a:spcPts val="0"/>
              </a:spcAft>
              <a:buNone/>
            </a:pPr>
            <a:r>
              <a:rPr lang="en" sz="2000" u="sng">
                <a:solidFill>
                  <a:schemeClr val="lt1"/>
                </a:solidFill>
                <a:hlinkClick r:id="rId3">
                  <a:extLst>
                    <a:ext uri="{A12FA001-AC4F-418D-AE19-62706E023703}">
                      <ahyp:hlinkClr xmlns:ahyp="http://schemas.microsoft.com/office/drawing/2018/hyperlinkcolor" val="tx"/>
                    </a:ext>
                  </a:extLst>
                </a:hlinkClick>
              </a:rPr>
              <a:t>In Real Time</a:t>
            </a:r>
            <a:r>
              <a:rPr lang="en" sz="2000">
                <a:solidFill>
                  <a:schemeClr val="lt1"/>
                </a:solidFill>
              </a:rPr>
              <a:t> - video</a:t>
            </a:r>
            <a:endParaRPr sz="2000">
              <a:solidFill>
                <a:schemeClr val="lt1"/>
              </a:solidFill>
            </a:endParaRPr>
          </a:p>
          <a:p>
            <a:pPr marL="0" lvl="0" indent="0" algn="l" rtl="0">
              <a:spcBef>
                <a:spcPts val="1200"/>
              </a:spcBef>
              <a:spcAft>
                <a:spcPts val="0"/>
              </a:spcAft>
              <a:buNone/>
            </a:pPr>
            <a:r>
              <a:rPr lang="en" sz="2000" u="sng">
                <a:solidFill>
                  <a:schemeClr val="lt1"/>
                </a:solidFill>
                <a:hlinkClick r:id="rId4">
                  <a:extLst>
                    <a:ext uri="{A12FA001-AC4F-418D-AE19-62706E023703}">
                      <ahyp:hlinkClr xmlns:ahyp="http://schemas.microsoft.com/office/drawing/2018/hyperlinkcolor" val="tx"/>
                    </a:ext>
                  </a:extLst>
                </a:hlinkClick>
              </a:rPr>
              <a:t>A Look at the Damage</a:t>
            </a:r>
            <a:r>
              <a:rPr lang="en" sz="2000">
                <a:solidFill>
                  <a:schemeClr val="lt1"/>
                </a:solidFill>
              </a:rPr>
              <a:t> - video</a:t>
            </a:r>
            <a:endParaRPr sz="2000">
              <a:solidFill>
                <a:schemeClr val="lt1"/>
              </a:solidFill>
            </a:endParaRPr>
          </a:p>
          <a:p>
            <a:pPr marL="0" lvl="0" indent="0" algn="l" rtl="0">
              <a:spcBef>
                <a:spcPts val="1200"/>
              </a:spcBef>
              <a:spcAft>
                <a:spcPts val="0"/>
              </a:spcAft>
              <a:buNone/>
            </a:pPr>
            <a:r>
              <a:rPr lang="en" sz="2000" u="sng">
                <a:solidFill>
                  <a:schemeClr val="lt1"/>
                </a:solidFill>
                <a:hlinkClick r:id="rId5">
                  <a:extLst>
                    <a:ext uri="{A12FA001-AC4F-418D-AE19-62706E023703}">
                      <ahyp:hlinkClr xmlns:ahyp="http://schemas.microsoft.com/office/drawing/2018/hyperlinkcolor" val="tx"/>
                    </a:ext>
                  </a:extLst>
                </a:hlinkClick>
              </a:rPr>
              <a:t>Damage Photos</a:t>
            </a:r>
            <a:r>
              <a:rPr lang="en" sz="2000">
                <a:solidFill>
                  <a:schemeClr val="lt1"/>
                </a:solidFill>
              </a:rPr>
              <a:t> - photographs</a:t>
            </a:r>
            <a:endParaRPr sz="2000">
              <a:solidFill>
                <a:schemeClr val="lt1"/>
              </a:solidFill>
            </a:endParaRPr>
          </a:p>
          <a:p>
            <a:pPr marL="0" lvl="0" indent="0" algn="l" rtl="0">
              <a:spcBef>
                <a:spcPts val="1200"/>
              </a:spcBef>
              <a:spcAft>
                <a:spcPts val="1200"/>
              </a:spcAft>
              <a:buNone/>
            </a:pPr>
            <a:endParaRPr sz="20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942350" y="4404750"/>
            <a:ext cx="7038900" cy="601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t>A Day We Will Never Forget...</a:t>
            </a:r>
            <a:endParaRPr b="1"/>
          </a:p>
        </p:txBody>
      </p:sp>
      <p:sp>
        <p:nvSpPr>
          <p:cNvPr id="62" name="Google Shape;62;p14"/>
          <p:cNvSpPr/>
          <p:nvPr/>
        </p:nvSpPr>
        <p:spPr>
          <a:xfrm>
            <a:off x="108625" y="177750"/>
            <a:ext cx="6793800" cy="4227000"/>
          </a:xfrm>
          <a:prstGeom prst="rect">
            <a:avLst/>
          </a:prstGeom>
          <a:solidFill>
            <a:srgbClr val="99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3" name="Google Shape;63;p14" descr="National Weather Service issued Tornado Emergency after Midnight&#10;Coverage from WSB-TV Atlanta" title="3/25/2021 Newnan EF4 Tornado Emergency Coverage / WSB Atlanta (11:30pm)">
            <a:hlinkClick r:id="rId3"/>
          </p:cNvPr>
          <p:cNvPicPr preferRelativeResize="0"/>
          <p:nvPr/>
        </p:nvPicPr>
        <p:blipFill>
          <a:blip r:embed="rId4">
            <a:alphaModFix/>
          </a:blip>
          <a:stretch>
            <a:fillRect/>
          </a:stretch>
        </p:blipFill>
        <p:spPr>
          <a:xfrm>
            <a:off x="227125" y="269275"/>
            <a:ext cx="6497575" cy="4043950"/>
          </a:xfrm>
          <a:prstGeom prst="rect">
            <a:avLst/>
          </a:prstGeom>
          <a:noFill/>
          <a:ln>
            <a:noFill/>
          </a:ln>
        </p:spPr>
      </p:pic>
      <p:sp>
        <p:nvSpPr>
          <p:cNvPr id="64" name="Google Shape;64;p14"/>
          <p:cNvSpPr txBox="1"/>
          <p:nvPr/>
        </p:nvSpPr>
        <p:spPr>
          <a:xfrm rot="-5400000">
            <a:off x="5742225" y="1703450"/>
            <a:ext cx="4641000" cy="15306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4800" b="1">
                <a:solidFill>
                  <a:schemeClr val="dk1"/>
                </a:solidFill>
                <a:latin typeface="Lato"/>
                <a:ea typeface="Lato"/>
                <a:cs typeface="Lato"/>
                <a:sym typeface="Lato"/>
              </a:rPr>
              <a:t>MARCH 26,</a:t>
            </a:r>
            <a:endParaRPr sz="4800" b="1">
              <a:solidFill>
                <a:schemeClr val="dk1"/>
              </a:solidFill>
              <a:latin typeface="Lato"/>
              <a:ea typeface="Lato"/>
              <a:cs typeface="Lato"/>
              <a:sym typeface="Lato"/>
            </a:endParaRPr>
          </a:p>
          <a:p>
            <a:pPr marL="0" lvl="0" indent="0" algn="ctr" rtl="0">
              <a:spcBef>
                <a:spcPts val="0"/>
              </a:spcBef>
              <a:spcAft>
                <a:spcPts val="0"/>
              </a:spcAft>
              <a:buNone/>
            </a:pPr>
            <a:r>
              <a:rPr lang="en" sz="4800" b="1">
                <a:solidFill>
                  <a:schemeClr val="dk1"/>
                </a:solidFill>
                <a:latin typeface="Lato"/>
                <a:ea typeface="Lato"/>
                <a:cs typeface="Lato"/>
                <a:sym typeface="Lato"/>
              </a:rPr>
              <a:t> 2021</a:t>
            </a:r>
            <a:endParaRPr sz="4800" b="1">
              <a:solidFill>
                <a:schemeClr val="dk1"/>
              </a:solidFill>
              <a:latin typeface="Lato"/>
              <a:ea typeface="Lato"/>
              <a:cs typeface="Lato"/>
              <a:sym typeface="Lato"/>
            </a:endParaRPr>
          </a:p>
        </p:txBody>
      </p:sp>
      <p:grpSp>
        <p:nvGrpSpPr>
          <p:cNvPr id="65" name="Google Shape;65;p14"/>
          <p:cNvGrpSpPr/>
          <p:nvPr/>
        </p:nvGrpSpPr>
        <p:grpSpPr>
          <a:xfrm>
            <a:off x="7630575" y="4477525"/>
            <a:ext cx="1083375" cy="168000"/>
            <a:chOff x="7630575" y="4477525"/>
            <a:chExt cx="1083375" cy="168000"/>
          </a:xfrm>
        </p:grpSpPr>
        <p:sp>
          <p:nvSpPr>
            <p:cNvPr id="66" name="Google Shape;66;p14"/>
            <p:cNvSpPr/>
            <p:nvPr/>
          </p:nvSpPr>
          <p:spPr>
            <a:xfrm>
              <a:off x="7630575" y="4477525"/>
              <a:ext cx="177900" cy="168000"/>
            </a:xfrm>
            <a:prstGeom prst="flowChartConnector">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4"/>
            <p:cNvSpPr/>
            <p:nvPr/>
          </p:nvSpPr>
          <p:spPr>
            <a:xfrm>
              <a:off x="8536050" y="4477525"/>
              <a:ext cx="177900" cy="168000"/>
            </a:xfrm>
            <a:prstGeom prst="flowChartConnector">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4"/>
            <p:cNvSpPr/>
            <p:nvPr/>
          </p:nvSpPr>
          <p:spPr>
            <a:xfrm>
              <a:off x="8234225" y="4477525"/>
              <a:ext cx="177900" cy="168000"/>
            </a:xfrm>
            <a:prstGeom prst="flowChartConnector">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4"/>
            <p:cNvSpPr/>
            <p:nvPr/>
          </p:nvSpPr>
          <p:spPr>
            <a:xfrm>
              <a:off x="7932400" y="4477525"/>
              <a:ext cx="177900" cy="168000"/>
            </a:xfrm>
            <a:prstGeom prst="flowChartConnector">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10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5"/>
          <p:cNvSpPr txBox="1">
            <a:spLocks noGrp="1"/>
          </p:cNvSpPr>
          <p:nvPr>
            <p:ph type="title"/>
          </p:nvPr>
        </p:nvSpPr>
        <p:spPr>
          <a:xfrm>
            <a:off x="942350" y="4404750"/>
            <a:ext cx="7038900" cy="601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t>A look at the damage</a:t>
            </a:r>
            <a:endParaRPr b="1"/>
          </a:p>
        </p:txBody>
      </p:sp>
      <p:sp>
        <p:nvSpPr>
          <p:cNvPr id="75" name="Google Shape;75;p15"/>
          <p:cNvSpPr/>
          <p:nvPr/>
        </p:nvSpPr>
        <p:spPr>
          <a:xfrm>
            <a:off x="108625" y="177750"/>
            <a:ext cx="6793800" cy="4227000"/>
          </a:xfrm>
          <a:prstGeom prst="rect">
            <a:avLst/>
          </a:prstGeom>
          <a:solidFill>
            <a:srgbClr val="99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5"/>
          <p:cNvSpPr txBox="1"/>
          <p:nvPr/>
        </p:nvSpPr>
        <p:spPr>
          <a:xfrm rot="-5400000">
            <a:off x="5742225" y="1703450"/>
            <a:ext cx="4641000" cy="15306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4800" b="1">
                <a:solidFill>
                  <a:schemeClr val="dk1"/>
                </a:solidFill>
                <a:latin typeface="Lato"/>
                <a:ea typeface="Lato"/>
                <a:cs typeface="Lato"/>
                <a:sym typeface="Lato"/>
              </a:rPr>
              <a:t>MARCH 26,</a:t>
            </a:r>
            <a:endParaRPr sz="4800" b="1">
              <a:solidFill>
                <a:schemeClr val="dk1"/>
              </a:solidFill>
              <a:latin typeface="Lato"/>
              <a:ea typeface="Lato"/>
              <a:cs typeface="Lato"/>
              <a:sym typeface="Lato"/>
            </a:endParaRPr>
          </a:p>
          <a:p>
            <a:pPr marL="0" lvl="0" indent="0" algn="ctr" rtl="0">
              <a:spcBef>
                <a:spcPts val="0"/>
              </a:spcBef>
              <a:spcAft>
                <a:spcPts val="0"/>
              </a:spcAft>
              <a:buNone/>
            </a:pPr>
            <a:r>
              <a:rPr lang="en" sz="4800" b="1">
                <a:solidFill>
                  <a:schemeClr val="dk1"/>
                </a:solidFill>
                <a:latin typeface="Lato"/>
                <a:ea typeface="Lato"/>
                <a:cs typeface="Lato"/>
                <a:sym typeface="Lato"/>
              </a:rPr>
              <a:t> 2021</a:t>
            </a:r>
            <a:endParaRPr sz="4800" b="1">
              <a:solidFill>
                <a:schemeClr val="dk1"/>
              </a:solidFill>
              <a:latin typeface="Lato"/>
              <a:ea typeface="Lato"/>
              <a:cs typeface="Lato"/>
              <a:sym typeface="Lato"/>
            </a:endParaRPr>
          </a:p>
        </p:txBody>
      </p:sp>
      <p:pic>
        <p:nvPicPr>
          <p:cNvPr id="77" name="Google Shape;77;p15" descr="New raw footage from the drone at sunrise showing the devastation and destruction around Newnan, GA. Video shows destroyed houses and the extensive damage to the High School.&#10;Shot Description&#10;&#10;Various drone shots of the aftermath of the tornado in Newnan, GA&#10;&#10;SID: Michael Gordon" title="Tornado Aftermath From The Drone, Newnan, GA - 3/26/2021">
            <a:hlinkClick r:id="rId3"/>
          </p:cNvPr>
          <p:cNvPicPr preferRelativeResize="0"/>
          <p:nvPr/>
        </p:nvPicPr>
        <p:blipFill>
          <a:blip r:embed="rId4">
            <a:alphaModFix/>
          </a:blip>
          <a:stretch>
            <a:fillRect/>
          </a:stretch>
        </p:blipFill>
        <p:spPr>
          <a:xfrm>
            <a:off x="271550" y="274625"/>
            <a:ext cx="6551900" cy="4030750"/>
          </a:xfrm>
          <a:prstGeom prst="rect">
            <a:avLst/>
          </a:prstGeom>
          <a:noFill/>
          <a:ln>
            <a:noFill/>
          </a:ln>
        </p:spPr>
      </p:pic>
      <p:grpSp>
        <p:nvGrpSpPr>
          <p:cNvPr id="78" name="Google Shape;78;p15"/>
          <p:cNvGrpSpPr/>
          <p:nvPr/>
        </p:nvGrpSpPr>
        <p:grpSpPr>
          <a:xfrm>
            <a:off x="7630575" y="4477525"/>
            <a:ext cx="1083375" cy="168000"/>
            <a:chOff x="7630575" y="4477525"/>
            <a:chExt cx="1083375" cy="168000"/>
          </a:xfrm>
        </p:grpSpPr>
        <p:sp>
          <p:nvSpPr>
            <p:cNvPr id="79" name="Google Shape;79;p15"/>
            <p:cNvSpPr/>
            <p:nvPr/>
          </p:nvSpPr>
          <p:spPr>
            <a:xfrm>
              <a:off x="7630575" y="4477525"/>
              <a:ext cx="177900" cy="168000"/>
            </a:xfrm>
            <a:prstGeom prst="flowChartConnector">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5"/>
            <p:cNvSpPr/>
            <p:nvPr/>
          </p:nvSpPr>
          <p:spPr>
            <a:xfrm>
              <a:off x="8536050" y="4477525"/>
              <a:ext cx="177900" cy="168000"/>
            </a:xfrm>
            <a:prstGeom prst="flowChartConnector">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5"/>
            <p:cNvSpPr/>
            <p:nvPr/>
          </p:nvSpPr>
          <p:spPr>
            <a:xfrm>
              <a:off x="8234225" y="4477525"/>
              <a:ext cx="177900" cy="168000"/>
            </a:xfrm>
            <a:prstGeom prst="flowChartConnector">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5"/>
            <p:cNvSpPr/>
            <p:nvPr/>
          </p:nvSpPr>
          <p:spPr>
            <a:xfrm>
              <a:off x="7932400" y="4477525"/>
              <a:ext cx="177900" cy="168000"/>
            </a:xfrm>
            <a:prstGeom prst="flowChartConnector">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10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6"/>
          <p:cNvSpPr txBox="1">
            <a:spLocks noGrp="1"/>
          </p:cNvSpPr>
          <p:nvPr>
            <p:ph type="title"/>
          </p:nvPr>
        </p:nvSpPr>
        <p:spPr>
          <a:xfrm>
            <a:off x="5998200" y="464725"/>
            <a:ext cx="2849400" cy="9375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t>A look at the damage</a:t>
            </a:r>
            <a:endParaRPr b="1"/>
          </a:p>
        </p:txBody>
      </p:sp>
      <p:pic>
        <p:nvPicPr>
          <p:cNvPr id="88" name="Google Shape;88;p16"/>
          <p:cNvPicPr preferRelativeResize="0"/>
          <p:nvPr/>
        </p:nvPicPr>
        <p:blipFill>
          <a:blip r:embed="rId3">
            <a:alphaModFix/>
          </a:blip>
          <a:stretch>
            <a:fillRect/>
          </a:stretch>
        </p:blipFill>
        <p:spPr>
          <a:xfrm>
            <a:off x="3702525" y="2172448"/>
            <a:ext cx="5392101" cy="2913175"/>
          </a:xfrm>
          <a:prstGeom prst="rect">
            <a:avLst/>
          </a:prstGeom>
          <a:noFill/>
          <a:ln>
            <a:noFill/>
          </a:ln>
        </p:spPr>
      </p:pic>
      <p:pic>
        <p:nvPicPr>
          <p:cNvPr id="89" name="Google Shape;89;p16"/>
          <p:cNvPicPr preferRelativeResize="0"/>
          <p:nvPr/>
        </p:nvPicPr>
        <p:blipFill>
          <a:blip r:embed="rId4">
            <a:alphaModFix/>
          </a:blip>
          <a:stretch>
            <a:fillRect/>
          </a:stretch>
        </p:blipFill>
        <p:spPr>
          <a:xfrm>
            <a:off x="73400" y="0"/>
            <a:ext cx="5536376" cy="3120424"/>
          </a:xfrm>
          <a:prstGeom prst="rect">
            <a:avLst/>
          </a:prstGeom>
          <a:noFill/>
          <a:ln>
            <a:noFill/>
          </a:ln>
        </p:spPr>
      </p:pic>
      <p:pic>
        <p:nvPicPr>
          <p:cNvPr id="90" name="Google Shape;90;p16"/>
          <p:cNvPicPr preferRelativeResize="0"/>
          <p:nvPr/>
        </p:nvPicPr>
        <p:blipFill>
          <a:blip r:embed="rId5">
            <a:alphaModFix/>
          </a:blip>
          <a:stretch>
            <a:fillRect/>
          </a:stretch>
        </p:blipFill>
        <p:spPr>
          <a:xfrm>
            <a:off x="201775" y="3223475"/>
            <a:ext cx="3234624" cy="1718275"/>
          </a:xfrm>
          <a:prstGeom prst="rect">
            <a:avLst/>
          </a:prstGeom>
          <a:noFill/>
          <a:ln>
            <a:noFill/>
          </a:ln>
        </p:spPr>
      </p:pic>
      <p:grpSp>
        <p:nvGrpSpPr>
          <p:cNvPr id="91" name="Google Shape;91;p16"/>
          <p:cNvGrpSpPr/>
          <p:nvPr/>
        </p:nvGrpSpPr>
        <p:grpSpPr>
          <a:xfrm>
            <a:off x="7955725" y="1531350"/>
            <a:ext cx="1083375" cy="168000"/>
            <a:chOff x="7630575" y="4477525"/>
            <a:chExt cx="1083375" cy="168000"/>
          </a:xfrm>
        </p:grpSpPr>
        <p:sp>
          <p:nvSpPr>
            <p:cNvPr id="92" name="Google Shape;92;p16"/>
            <p:cNvSpPr/>
            <p:nvPr/>
          </p:nvSpPr>
          <p:spPr>
            <a:xfrm>
              <a:off x="7630575" y="4477525"/>
              <a:ext cx="177900" cy="168000"/>
            </a:xfrm>
            <a:prstGeom prst="flowChartConnector">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6"/>
            <p:cNvSpPr/>
            <p:nvPr/>
          </p:nvSpPr>
          <p:spPr>
            <a:xfrm>
              <a:off x="8536050" y="4477525"/>
              <a:ext cx="177900" cy="168000"/>
            </a:xfrm>
            <a:prstGeom prst="flowChartConnector">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6"/>
            <p:cNvSpPr/>
            <p:nvPr/>
          </p:nvSpPr>
          <p:spPr>
            <a:xfrm>
              <a:off x="8234225" y="4477525"/>
              <a:ext cx="177900" cy="168000"/>
            </a:xfrm>
            <a:prstGeom prst="flowChartConnector">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6"/>
            <p:cNvSpPr/>
            <p:nvPr/>
          </p:nvSpPr>
          <p:spPr>
            <a:xfrm>
              <a:off x="7932400" y="4477525"/>
              <a:ext cx="177900" cy="168000"/>
            </a:xfrm>
            <a:prstGeom prst="flowChartConnector">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 name="Google Shape;96;p16"/>
          <p:cNvGrpSpPr/>
          <p:nvPr/>
        </p:nvGrpSpPr>
        <p:grpSpPr>
          <a:xfrm>
            <a:off x="5678216" y="251564"/>
            <a:ext cx="750129" cy="117550"/>
            <a:chOff x="7630575" y="4477525"/>
            <a:chExt cx="1083375" cy="168000"/>
          </a:xfrm>
        </p:grpSpPr>
        <p:sp>
          <p:nvSpPr>
            <p:cNvPr id="97" name="Google Shape;97;p16"/>
            <p:cNvSpPr/>
            <p:nvPr/>
          </p:nvSpPr>
          <p:spPr>
            <a:xfrm>
              <a:off x="7630575" y="4477525"/>
              <a:ext cx="177900" cy="168000"/>
            </a:xfrm>
            <a:prstGeom prst="flowChartConnector">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6"/>
            <p:cNvSpPr/>
            <p:nvPr/>
          </p:nvSpPr>
          <p:spPr>
            <a:xfrm>
              <a:off x="8536050" y="4477525"/>
              <a:ext cx="177900" cy="168000"/>
            </a:xfrm>
            <a:prstGeom prst="flowChartConnector">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6"/>
            <p:cNvSpPr/>
            <p:nvPr/>
          </p:nvSpPr>
          <p:spPr>
            <a:xfrm>
              <a:off x="8234225" y="4477525"/>
              <a:ext cx="177900" cy="168000"/>
            </a:xfrm>
            <a:prstGeom prst="flowChartConnector">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6"/>
            <p:cNvSpPr/>
            <p:nvPr/>
          </p:nvSpPr>
          <p:spPr>
            <a:xfrm>
              <a:off x="7932400" y="4477525"/>
              <a:ext cx="177900" cy="168000"/>
            </a:xfrm>
            <a:prstGeom prst="flowChartConnector">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7"/>
          <p:cNvSpPr txBox="1">
            <a:spLocks noGrp="1"/>
          </p:cNvSpPr>
          <p:nvPr>
            <p:ph type="title"/>
          </p:nvPr>
        </p:nvSpPr>
        <p:spPr>
          <a:xfrm>
            <a:off x="53650" y="4091175"/>
            <a:ext cx="47454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 Day We Will Never Forget</a:t>
            </a:r>
            <a:endParaRPr/>
          </a:p>
        </p:txBody>
      </p:sp>
      <p:pic>
        <p:nvPicPr>
          <p:cNvPr id="106" name="Google Shape;106;p17"/>
          <p:cNvPicPr preferRelativeResize="0"/>
          <p:nvPr/>
        </p:nvPicPr>
        <p:blipFill>
          <a:blip r:embed="rId3">
            <a:alphaModFix/>
          </a:blip>
          <a:stretch>
            <a:fillRect/>
          </a:stretch>
        </p:blipFill>
        <p:spPr>
          <a:xfrm>
            <a:off x="53650" y="73400"/>
            <a:ext cx="5523827" cy="3728375"/>
          </a:xfrm>
          <a:prstGeom prst="rect">
            <a:avLst/>
          </a:prstGeom>
          <a:noFill/>
          <a:ln>
            <a:noFill/>
          </a:ln>
        </p:spPr>
      </p:pic>
      <p:pic>
        <p:nvPicPr>
          <p:cNvPr id="107" name="Google Shape;107;p17"/>
          <p:cNvPicPr preferRelativeResize="0"/>
          <p:nvPr/>
        </p:nvPicPr>
        <p:blipFill>
          <a:blip r:embed="rId4">
            <a:alphaModFix/>
          </a:blip>
          <a:stretch>
            <a:fillRect/>
          </a:stretch>
        </p:blipFill>
        <p:spPr>
          <a:xfrm>
            <a:off x="5692250" y="633025"/>
            <a:ext cx="3382625" cy="1938724"/>
          </a:xfrm>
          <a:prstGeom prst="rect">
            <a:avLst/>
          </a:prstGeom>
          <a:noFill/>
          <a:ln>
            <a:noFill/>
          </a:ln>
        </p:spPr>
      </p:pic>
      <p:pic>
        <p:nvPicPr>
          <p:cNvPr id="108" name="Google Shape;108;p17"/>
          <p:cNvPicPr preferRelativeResize="0"/>
          <p:nvPr/>
        </p:nvPicPr>
        <p:blipFill>
          <a:blip r:embed="rId5">
            <a:alphaModFix/>
          </a:blip>
          <a:stretch>
            <a:fillRect/>
          </a:stretch>
        </p:blipFill>
        <p:spPr>
          <a:xfrm>
            <a:off x="5692250" y="2752725"/>
            <a:ext cx="3382625" cy="18473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113" name="Google Shape;113;p18"/>
          <p:cNvPicPr preferRelativeResize="0"/>
          <p:nvPr/>
        </p:nvPicPr>
        <p:blipFill>
          <a:blip r:embed="rId3">
            <a:alphaModFix/>
          </a:blip>
          <a:stretch>
            <a:fillRect/>
          </a:stretch>
        </p:blipFill>
        <p:spPr>
          <a:xfrm>
            <a:off x="103025" y="83275"/>
            <a:ext cx="4355450" cy="2488476"/>
          </a:xfrm>
          <a:prstGeom prst="rect">
            <a:avLst/>
          </a:prstGeom>
          <a:noFill/>
          <a:ln>
            <a:noFill/>
          </a:ln>
        </p:spPr>
      </p:pic>
      <p:pic>
        <p:nvPicPr>
          <p:cNvPr id="114" name="Google Shape;114;p18"/>
          <p:cNvPicPr preferRelativeResize="0"/>
          <p:nvPr/>
        </p:nvPicPr>
        <p:blipFill>
          <a:blip r:embed="rId4">
            <a:alphaModFix/>
          </a:blip>
          <a:stretch>
            <a:fillRect/>
          </a:stretch>
        </p:blipFill>
        <p:spPr>
          <a:xfrm>
            <a:off x="4666625" y="45675"/>
            <a:ext cx="4404825" cy="2526075"/>
          </a:xfrm>
          <a:prstGeom prst="rect">
            <a:avLst/>
          </a:prstGeom>
          <a:noFill/>
          <a:ln>
            <a:noFill/>
          </a:ln>
        </p:spPr>
      </p:pic>
      <p:pic>
        <p:nvPicPr>
          <p:cNvPr id="115" name="Google Shape;115;p18"/>
          <p:cNvPicPr preferRelativeResize="0"/>
          <p:nvPr/>
        </p:nvPicPr>
        <p:blipFill>
          <a:blip r:embed="rId5">
            <a:alphaModFix/>
          </a:blip>
          <a:stretch>
            <a:fillRect/>
          </a:stretch>
        </p:blipFill>
        <p:spPr>
          <a:xfrm>
            <a:off x="4666625" y="2674525"/>
            <a:ext cx="4404826" cy="2363749"/>
          </a:xfrm>
          <a:prstGeom prst="rect">
            <a:avLst/>
          </a:prstGeom>
          <a:noFill/>
          <a:ln>
            <a:noFill/>
          </a:ln>
        </p:spPr>
      </p:pic>
      <p:pic>
        <p:nvPicPr>
          <p:cNvPr id="116" name="Google Shape;116;p18"/>
          <p:cNvPicPr preferRelativeResize="0"/>
          <p:nvPr/>
        </p:nvPicPr>
        <p:blipFill>
          <a:blip r:embed="rId6">
            <a:alphaModFix/>
          </a:blip>
          <a:stretch>
            <a:fillRect/>
          </a:stretch>
        </p:blipFill>
        <p:spPr>
          <a:xfrm>
            <a:off x="103025" y="2690200"/>
            <a:ext cx="4355451" cy="2363750"/>
          </a:xfrm>
          <a:prstGeom prst="rect">
            <a:avLst/>
          </a:prstGeom>
          <a:noFill/>
          <a:ln>
            <a:noFill/>
          </a:ln>
        </p:spPr>
      </p:pic>
      <p:sp>
        <p:nvSpPr>
          <p:cNvPr id="117" name="Google Shape;117;p18"/>
          <p:cNvSpPr/>
          <p:nvPr/>
        </p:nvSpPr>
        <p:spPr>
          <a:xfrm>
            <a:off x="3952725" y="2133475"/>
            <a:ext cx="1356300" cy="1290000"/>
          </a:xfrm>
          <a:prstGeom prst="ellipse">
            <a:avLst/>
          </a:prstGeom>
          <a:solidFill>
            <a:srgbClr val="073763"/>
          </a:solidFill>
          <a:ln w="19050" cap="flat" cmpd="sng">
            <a:solidFill>
              <a:srgbClr val="BF9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8"/>
          <p:cNvSpPr txBox="1"/>
          <p:nvPr/>
        </p:nvSpPr>
        <p:spPr>
          <a:xfrm>
            <a:off x="4027125" y="2447725"/>
            <a:ext cx="1207500" cy="661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600" b="1">
                <a:solidFill>
                  <a:srgbClr val="F1C232"/>
                </a:solidFill>
                <a:latin typeface="Caveat Brush"/>
                <a:ea typeface="Caveat Brush"/>
                <a:cs typeface="Caveat Brush"/>
                <a:sym typeface="Caveat Brush"/>
              </a:rPr>
              <a:t>NHS</a:t>
            </a:r>
            <a:endParaRPr sz="3600" b="1">
              <a:solidFill>
                <a:srgbClr val="F1C232"/>
              </a:solidFill>
              <a:latin typeface="Caveat Brush"/>
              <a:ea typeface="Caveat Brush"/>
              <a:cs typeface="Caveat Brush"/>
              <a:sym typeface="Caveat Brush"/>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19"/>
          <p:cNvSpPr txBox="1">
            <a:spLocks noGrp="1"/>
          </p:cNvSpPr>
          <p:nvPr>
            <p:ph type="title"/>
          </p:nvPr>
        </p:nvSpPr>
        <p:spPr>
          <a:xfrm>
            <a:off x="131075" y="622100"/>
            <a:ext cx="3463200" cy="1111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t>WHAT HAVE WE LEARNED?</a:t>
            </a:r>
            <a:endParaRPr b="1"/>
          </a:p>
        </p:txBody>
      </p:sp>
      <p:sp>
        <p:nvSpPr>
          <p:cNvPr id="124" name="Google Shape;124;p19"/>
          <p:cNvSpPr txBox="1">
            <a:spLocks noGrp="1"/>
          </p:cNvSpPr>
          <p:nvPr>
            <p:ph type="body" idx="1"/>
          </p:nvPr>
        </p:nvSpPr>
        <p:spPr>
          <a:xfrm>
            <a:off x="3594400" y="730725"/>
            <a:ext cx="5297400" cy="3927000"/>
          </a:xfrm>
          <a:prstGeom prst="rect">
            <a:avLst/>
          </a:prstGeom>
        </p:spPr>
        <p:txBody>
          <a:bodyPr spcFirstLastPara="1" wrap="square" lIns="91425" tIns="91425" rIns="91425" bIns="91425" anchor="t" anchorCtr="0">
            <a:noAutofit/>
          </a:bodyPr>
          <a:lstStyle/>
          <a:p>
            <a:pPr marL="457200" lvl="0" indent="-342900" algn="l" rtl="0">
              <a:lnSpc>
                <a:spcPct val="95000"/>
              </a:lnSpc>
              <a:spcBef>
                <a:spcPts val="0"/>
              </a:spcBef>
              <a:spcAft>
                <a:spcPts val="0"/>
              </a:spcAft>
              <a:buClr>
                <a:schemeClr val="dk1"/>
              </a:buClr>
              <a:buSzPts val="1800"/>
              <a:buChar char="●"/>
            </a:pPr>
            <a:r>
              <a:rPr lang="en" sz="2000">
                <a:solidFill>
                  <a:schemeClr val="dk1"/>
                </a:solidFill>
              </a:rPr>
              <a:t>Nothing prepares you for what you will see and feel.</a:t>
            </a:r>
            <a:endParaRPr sz="2000">
              <a:solidFill>
                <a:schemeClr val="dk1"/>
              </a:solidFill>
            </a:endParaRPr>
          </a:p>
          <a:p>
            <a:pPr marL="457200" lvl="0" indent="-355600" algn="l" rtl="0">
              <a:lnSpc>
                <a:spcPct val="95000"/>
              </a:lnSpc>
              <a:spcBef>
                <a:spcPts val="0"/>
              </a:spcBef>
              <a:spcAft>
                <a:spcPts val="0"/>
              </a:spcAft>
              <a:buClr>
                <a:schemeClr val="dk1"/>
              </a:buClr>
              <a:buSzPts val="2000"/>
              <a:buChar char="●"/>
            </a:pPr>
            <a:r>
              <a:rPr lang="en" sz="2000">
                <a:solidFill>
                  <a:schemeClr val="dk1"/>
                </a:solidFill>
              </a:rPr>
              <a:t>First priority=Make sure everyone is okay.  (Nothing else matters)</a:t>
            </a:r>
            <a:endParaRPr sz="2000">
              <a:solidFill>
                <a:schemeClr val="dk1"/>
              </a:solidFill>
            </a:endParaRPr>
          </a:p>
          <a:p>
            <a:pPr marL="457200" lvl="0" indent="-355600" algn="l" rtl="0">
              <a:lnSpc>
                <a:spcPct val="95000"/>
              </a:lnSpc>
              <a:spcBef>
                <a:spcPts val="0"/>
              </a:spcBef>
              <a:spcAft>
                <a:spcPts val="0"/>
              </a:spcAft>
              <a:buClr>
                <a:schemeClr val="dk1"/>
              </a:buClr>
              <a:buSzPts val="2000"/>
              <a:buChar char="●"/>
            </a:pPr>
            <a:r>
              <a:rPr lang="en" sz="2000">
                <a:solidFill>
                  <a:schemeClr val="dk1"/>
                </a:solidFill>
              </a:rPr>
              <a:t>Secure the facility ASAP.</a:t>
            </a:r>
            <a:endParaRPr sz="2000">
              <a:solidFill>
                <a:schemeClr val="dk1"/>
              </a:solidFill>
            </a:endParaRPr>
          </a:p>
          <a:p>
            <a:pPr marL="457200" lvl="0" indent="-355600" algn="l" rtl="0">
              <a:lnSpc>
                <a:spcPct val="95000"/>
              </a:lnSpc>
              <a:spcBef>
                <a:spcPts val="0"/>
              </a:spcBef>
              <a:spcAft>
                <a:spcPts val="0"/>
              </a:spcAft>
              <a:buClr>
                <a:schemeClr val="dk1"/>
              </a:buClr>
              <a:buSzPts val="2000"/>
              <a:buChar char="●"/>
            </a:pPr>
            <a:r>
              <a:rPr lang="en" sz="2000">
                <a:solidFill>
                  <a:schemeClr val="dk1"/>
                </a:solidFill>
              </a:rPr>
              <a:t>Be intentional about communicating from the beginning.</a:t>
            </a:r>
            <a:endParaRPr sz="2000">
              <a:solidFill>
                <a:schemeClr val="dk1"/>
              </a:solidFill>
            </a:endParaRPr>
          </a:p>
          <a:p>
            <a:pPr marL="457200" lvl="0" indent="-355600" algn="l" rtl="0">
              <a:lnSpc>
                <a:spcPct val="95000"/>
              </a:lnSpc>
              <a:spcBef>
                <a:spcPts val="0"/>
              </a:spcBef>
              <a:spcAft>
                <a:spcPts val="0"/>
              </a:spcAft>
              <a:buClr>
                <a:schemeClr val="dk1"/>
              </a:buClr>
              <a:buSzPts val="2000"/>
              <a:buChar char="●"/>
            </a:pPr>
            <a:r>
              <a:rPr lang="en" sz="2000">
                <a:solidFill>
                  <a:schemeClr val="dk1"/>
                </a:solidFill>
              </a:rPr>
              <a:t>Plan for scenarios and hope you never need them. (Paying employees with no power or internet)</a:t>
            </a:r>
            <a:endParaRPr sz="2000">
              <a:solidFill>
                <a:schemeClr val="dk1"/>
              </a:solidFill>
            </a:endParaRPr>
          </a:p>
          <a:p>
            <a:pPr marL="457200" lvl="0" indent="-355600" algn="l" rtl="0">
              <a:lnSpc>
                <a:spcPct val="95000"/>
              </a:lnSpc>
              <a:spcBef>
                <a:spcPts val="0"/>
              </a:spcBef>
              <a:spcAft>
                <a:spcPts val="0"/>
              </a:spcAft>
              <a:buClr>
                <a:schemeClr val="dk1"/>
              </a:buClr>
              <a:buSzPts val="2000"/>
              <a:buChar char="●"/>
            </a:pPr>
            <a:r>
              <a:rPr lang="en" sz="2000">
                <a:solidFill>
                  <a:schemeClr val="dk1"/>
                </a:solidFill>
              </a:rPr>
              <a:t>Purchasing policies and procedures are important in the aftermath.  </a:t>
            </a:r>
            <a:endParaRPr sz="2000">
              <a:solidFill>
                <a:schemeClr val="dk1"/>
              </a:solidFill>
            </a:endParaRPr>
          </a:p>
          <a:p>
            <a:pPr marL="457200" lvl="0" indent="0" algn="l" rtl="0">
              <a:lnSpc>
                <a:spcPct val="95000"/>
              </a:lnSpc>
              <a:spcBef>
                <a:spcPts val="1200"/>
              </a:spcBef>
              <a:spcAft>
                <a:spcPts val="1200"/>
              </a:spcAft>
              <a:buNone/>
            </a:pPr>
            <a:endParaRPr/>
          </a:p>
        </p:txBody>
      </p:sp>
      <p:sp>
        <p:nvSpPr>
          <p:cNvPr id="125" name="Google Shape;125;p19"/>
          <p:cNvSpPr txBox="1"/>
          <p:nvPr/>
        </p:nvSpPr>
        <p:spPr>
          <a:xfrm>
            <a:off x="1056600" y="1333100"/>
            <a:ext cx="1767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126" name="Google Shape;126;p19"/>
          <p:cNvPicPr preferRelativeResize="0"/>
          <p:nvPr/>
        </p:nvPicPr>
        <p:blipFill>
          <a:blip r:embed="rId3">
            <a:alphaModFix/>
          </a:blip>
          <a:stretch>
            <a:fillRect/>
          </a:stretch>
        </p:blipFill>
        <p:spPr>
          <a:xfrm>
            <a:off x="295600" y="1846576"/>
            <a:ext cx="3289600" cy="2501675"/>
          </a:xfrm>
          <a:prstGeom prst="rect">
            <a:avLst/>
          </a:prstGeom>
          <a:noFill/>
          <a:ln w="28575" cap="flat" cmpd="sng">
            <a:solidFill>
              <a:schemeClr val="lt2"/>
            </a:solidFill>
            <a:prstDash val="solid"/>
            <a:round/>
            <a:headEnd type="none" w="sm" len="sm"/>
            <a:tailEnd type="none" w="sm" len="sm"/>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 Few More...</a:t>
            </a:r>
            <a:endParaRPr/>
          </a:p>
        </p:txBody>
      </p:sp>
      <p:sp>
        <p:nvSpPr>
          <p:cNvPr id="132" name="Google Shape;132;p20"/>
          <p:cNvSpPr txBox="1">
            <a:spLocks noGrp="1"/>
          </p:cNvSpPr>
          <p:nvPr>
            <p:ph type="body" idx="1"/>
          </p:nvPr>
        </p:nvSpPr>
        <p:spPr>
          <a:xfrm>
            <a:off x="311700" y="1152475"/>
            <a:ext cx="4329300" cy="3416400"/>
          </a:xfrm>
          <a:prstGeom prst="rect">
            <a:avLst/>
          </a:prstGeom>
        </p:spPr>
        <p:txBody>
          <a:bodyPr spcFirstLastPara="1" wrap="square" lIns="91425" tIns="91425" rIns="91425" bIns="91425" anchor="t" anchorCtr="0">
            <a:normAutofit fontScale="92500"/>
          </a:bodyPr>
          <a:lstStyle/>
          <a:p>
            <a:pPr marL="457200" lvl="0" indent="-346075" algn="l" rtl="0">
              <a:lnSpc>
                <a:spcPct val="95000"/>
              </a:lnSpc>
              <a:spcBef>
                <a:spcPts val="0"/>
              </a:spcBef>
              <a:spcAft>
                <a:spcPts val="0"/>
              </a:spcAft>
              <a:buClr>
                <a:schemeClr val="dk1"/>
              </a:buClr>
              <a:buSzPct val="100000"/>
              <a:buChar char="●"/>
            </a:pPr>
            <a:r>
              <a:rPr lang="en" sz="2000">
                <a:solidFill>
                  <a:schemeClr val="dk1"/>
                </a:solidFill>
              </a:rPr>
              <a:t>Teachers’ personal items are very important to them. (Have a plan)</a:t>
            </a:r>
            <a:endParaRPr sz="2000">
              <a:solidFill>
                <a:schemeClr val="dk1"/>
              </a:solidFill>
            </a:endParaRPr>
          </a:p>
          <a:p>
            <a:pPr marL="457200" lvl="0" indent="-346075" algn="l" rtl="0">
              <a:lnSpc>
                <a:spcPct val="95000"/>
              </a:lnSpc>
              <a:spcBef>
                <a:spcPts val="0"/>
              </a:spcBef>
              <a:spcAft>
                <a:spcPts val="0"/>
              </a:spcAft>
              <a:buClr>
                <a:schemeClr val="dk1"/>
              </a:buClr>
              <a:buSzPct val="100000"/>
              <a:buChar char="●"/>
            </a:pPr>
            <a:r>
              <a:rPr lang="en" sz="2000">
                <a:solidFill>
                  <a:schemeClr val="dk1"/>
                </a:solidFill>
              </a:rPr>
              <a:t>Offers of help will come from many directions.</a:t>
            </a:r>
            <a:endParaRPr sz="2000">
              <a:solidFill>
                <a:schemeClr val="dk1"/>
              </a:solidFill>
            </a:endParaRPr>
          </a:p>
          <a:p>
            <a:pPr marL="457200" lvl="0" indent="-346075" algn="l" rtl="0">
              <a:lnSpc>
                <a:spcPct val="95000"/>
              </a:lnSpc>
              <a:spcBef>
                <a:spcPts val="0"/>
              </a:spcBef>
              <a:spcAft>
                <a:spcPts val="0"/>
              </a:spcAft>
              <a:buClr>
                <a:schemeClr val="dk1"/>
              </a:buClr>
              <a:buSzPct val="100000"/>
              <a:buChar char="●"/>
            </a:pPr>
            <a:r>
              <a:rPr lang="en" sz="2000">
                <a:solidFill>
                  <a:schemeClr val="dk1"/>
                </a:solidFill>
              </a:rPr>
              <a:t>Partnerships sustain your district. </a:t>
            </a:r>
            <a:endParaRPr sz="2000">
              <a:solidFill>
                <a:schemeClr val="dk1"/>
              </a:solidFill>
            </a:endParaRPr>
          </a:p>
          <a:p>
            <a:pPr marL="457200" lvl="0" indent="-346075" algn="l" rtl="0">
              <a:lnSpc>
                <a:spcPct val="95000"/>
              </a:lnSpc>
              <a:spcBef>
                <a:spcPts val="0"/>
              </a:spcBef>
              <a:spcAft>
                <a:spcPts val="0"/>
              </a:spcAft>
              <a:buClr>
                <a:schemeClr val="dk1"/>
              </a:buClr>
              <a:buSzPct val="100000"/>
              <a:buChar char="●"/>
            </a:pPr>
            <a:r>
              <a:rPr lang="en" sz="2000">
                <a:solidFill>
                  <a:schemeClr val="dk1"/>
                </a:solidFill>
              </a:rPr>
              <a:t>That quarterly property inventory that everyone thinks is silly is very important.</a:t>
            </a:r>
            <a:endParaRPr sz="2000">
              <a:solidFill>
                <a:schemeClr val="dk1"/>
              </a:solidFill>
            </a:endParaRPr>
          </a:p>
          <a:p>
            <a:pPr marL="457200" lvl="0" indent="-346075" algn="l" rtl="0">
              <a:lnSpc>
                <a:spcPct val="95000"/>
              </a:lnSpc>
              <a:spcBef>
                <a:spcPts val="0"/>
              </a:spcBef>
              <a:spcAft>
                <a:spcPts val="0"/>
              </a:spcAft>
              <a:buClr>
                <a:schemeClr val="dk1"/>
              </a:buClr>
              <a:buSzPct val="100000"/>
              <a:buChar char="●"/>
            </a:pPr>
            <a:r>
              <a:rPr lang="en" sz="2000">
                <a:solidFill>
                  <a:schemeClr val="dk1"/>
                </a:solidFill>
              </a:rPr>
              <a:t>Be mindful of the emotional impact.</a:t>
            </a:r>
            <a:endParaRPr sz="2000">
              <a:solidFill>
                <a:schemeClr val="dk1"/>
              </a:solidFill>
            </a:endParaRPr>
          </a:p>
          <a:p>
            <a:pPr marL="457200" lvl="0" indent="-346075" algn="l" rtl="0">
              <a:lnSpc>
                <a:spcPct val="95000"/>
              </a:lnSpc>
              <a:spcBef>
                <a:spcPts val="0"/>
              </a:spcBef>
              <a:spcAft>
                <a:spcPts val="0"/>
              </a:spcAft>
              <a:buClr>
                <a:schemeClr val="dk1"/>
              </a:buClr>
              <a:buSzPct val="100000"/>
              <a:buChar char="●"/>
            </a:pPr>
            <a:r>
              <a:rPr lang="en" sz="2000">
                <a:solidFill>
                  <a:schemeClr val="dk1"/>
                </a:solidFill>
              </a:rPr>
              <a:t>It’s a marathon; not a sprint.</a:t>
            </a:r>
            <a:endParaRPr sz="2000">
              <a:solidFill>
                <a:schemeClr val="dk1"/>
              </a:solidFill>
            </a:endParaRPr>
          </a:p>
          <a:p>
            <a:pPr marL="0" lvl="0" indent="0" algn="l" rtl="0">
              <a:spcBef>
                <a:spcPts val="1200"/>
              </a:spcBef>
              <a:spcAft>
                <a:spcPts val="1200"/>
              </a:spcAft>
              <a:buNone/>
            </a:pPr>
            <a:endParaRPr/>
          </a:p>
        </p:txBody>
      </p:sp>
      <p:sp>
        <p:nvSpPr>
          <p:cNvPr id="133" name="Google Shape;133;p20"/>
          <p:cNvSpPr/>
          <p:nvPr/>
        </p:nvSpPr>
        <p:spPr>
          <a:xfrm>
            <a:off x="4809000" y="9875"/>
            <a:ext cx="4335000" cy="51435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4" name="Google Shape;134;p20"/>
          <p:cNvPicPr preferRelativeResize="0"/>
          <p:nvPr/>
        </p:nvPicPr>
        <p:blipFill>
          <a:blip r:embed="rId3">
            <a:alphaModFix/>
          </a:blip>
          <a:stretch>
            <a:fillRect/>
          </a:stretch>
        </p:blipFill>
        <p:spPr>
          <a:xfrm>
            <a:off x="4879700" y="159925"/>
            <a:ext cx="4193600" cy="2253825"/>
          </a:xfrm>
          <a:prstGeom prst="rect">
            <a:avLst/>
          </a:prstGeom>
          <a:noFill/>
          <a:ln>
            <a:noFill/>
          </a:ln>
        </p:spPr>
      </p:pic>
      <p:pic>
        <p:nvPicPr>
          <p:cNvPr id="135" name="Google Shape;135;p20"/>
          <p:cNvPicPr preferRelativeResize="0"/>
          <p:nvPr/>
        </p:nvPicPr>
        <p:blipFill>
          <a:blip r:embed="rId4">
            <a:alphaModFix/>
          </a:blip>
          <a:stretch>
            <a:fillRect/>
          </a:stretch>
        </p:blipFill>
        <p:spPr>
          <a:xfrm>
            <a:off x="4879700" y="2468700"/>
            <a:ext cx="4193601" cy="2616775"/>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And Finally…..</a:t>
            </a:r>
            <a:endParaRPr/>
          </a:p>
        </p:txBody>
      </p:sp>
      <p:sp>
        <p:nvSpPr>
          <p:cNvPr id="141" name="Google Shape;141;p21"/>
          <p:cNvSpPr txBox="1">
            <a:spLocks noGrp="1"/>
          </p:cNvSpPr>
          <p:nvPr>
            <p:ph type="body" idx="1"/>
          </p:nvPr>
        </p:nvSpPr>
        <p:spPr>
          <a:xfrm>
            <a:off x="311700" y="1152475"/>
            <a:ext cx="3846300" cy="3416400"/>
          </a:xfrm>
          <a:prstGeom prst="rect">
            <a:avLst/>
          </a:prstGeom>
        </p:spPr>
        <p:txBody>
          <a:bodyPr spcFirstLastPara="1" wrap="square" lIns="91425" tIns="91425" rIns="91425" bIns="91425" anchor="t" anchorCtr="0">
            <a:normAutofit lnSpcReduction="10000"/>
          </a:bodyPr>
          <a:lstStyle/>
          <a:p>
            <a:pPr marL="457200" lvl="0" indent="-342900" algn="l" rtl="0">
              <a:spcBef>
                <a:spcPts val="0"/>
              </a:spcBef>
              <a:spcAft>
                <a:spcPts val="0"/>
              </a:spcAft>
              <a:buClr>
                <a:schemeClr val="dk1"/>
              </a:buClr>
              <a:buSzPts val="1800"/>
              <a:buChar char="●"/>
            </a:pPr>
            <a:r>
              <a:rPr lang="en" sz="2000">
                <a:solidFill>
                  <a:schemeClr val="dk1"/>
                </a:solidFill>
              </a:rPr>
              <a:t>Financial planning matters.</a:t>
            </a:r>
            <a:endParaRPr sz="2000">
              <a:solidFill>
                <a:schemeClr val="dk1"/>
              </a:solidFill>
            </a:endParaRPr>
          </a:p>
          <a:p>
            <a:pPr marL="457200" lvl="0" indent="-355600" algn="l" rtl="0">
              <a:spcBef>
                <a:spcPts val="0"/>
              </a:spcBef>
              <a:spcAft>
                <a:spcPts val="0"/>
              </a:spcAft>
              <a:buClr>
                <a:schemeClr val="dk1"/>
              </a:buClr>
              <a:buSzPts val="2000"/>
              <a:buChar char="●"/>
            </a:pPr>
            <a:r>
              <a:rPr lang="en" sz="2000">
                <a:solidFill>
                  <a:schemeClr val="dk1"/>
                </a:solidFill>
              </a:rPr>
              <a:t>A long-term relationship with our insurance company</a:t>
            </a:r>
            <a:endParaRPr sz="2000">
              <a:solidFill>
                <a:schemeClr val="dk1"/>
              </a:solidFill>
            </a:endParaRPr>
          </a:p>
          <a:p>
            <a:pPr marL="457200" lvl="0" indent="-355600" algn="l" rtl="0">
              <a:spcBef>
                <a:spcPts val="0"/>
              </a:spcBef>
              <a:spcAft>
                <a:spcPts val="0"/>
              </a:spcAft>
              <a:buClr>
                <a:schemeClr val="dk1"/>
              </a:buClr>
              <a:buSzPts val="2000"/>
              <a:buChar char="●"/>
            </a:pPr>
            <a:r>
              <a:rPr lang="en" sz="2000">
                <a:solidFill>
                  <a:schemeClr val="dk1"/>
                </a:solidFill>
              </a:rPr>
              <a:t>Establish your priorities as soon as you can clear your head.</a:t>
            </a:r>
            <a:endParaRPr sz="2000">
              <a:solidFill>
                <a:schemeClr val="dk1"/>
              </a:solidFill>
            </a:endParaRPr>
          </a:p>
          <a:p>
            <a:pPr marL="457200" lvl="0" indent="-355600" algn="l" rtl="0">
              <a:spcBef>
                <a:spcPts val="0"/>
              </a:spcBef>
              <a:spcAft>
                <a:spcPts val="0"/>
              </a:spcAft>
              <a:buClr>
                <a:schemeClr val="dk1"/>
              </a:buClr>
              <a:buSzPts val="2000"/>
              <a:buChar char="●"/>
            </a:pPr>
            <a:r>
              <a:rPr lang="en" sz="2000">
                <a:solidFill>
                  <a:schemeClr val="dk1"/>
                </a:solidFill>
              </a:rPr>
              <a:t>Bite the apple one piece at a time.</a:t>
            </a:r>
            <a:endParaRPr sz="2000">
              <a:solidFill>
                <a:schemeClr val="dk1"/>
              </a:solidFill>
            </a:endParaRPr>
          </a:p>
          <a:p>
            <a:pPr marL="457200" lvl="0" indent="-355600" algn="l" rtl="0">
              <a:spcBef>
                <a:spcPts val="0"/>
              </a:spcBef>
              <a:spcAft>
                <a:spcPts val="0"/>
              </a:spcAft>
              <a:buClr>
                <a:schemeClr val="dk1"/>
              </a:buClr>
              <a:buSzPts val="2000"/>
              <a:buChar char="●"/>
            </a:pPr>
            <a:r>
              <a:rPr lang="en" sz="2000">
                <a:solidFill>
                  <a:schemeClr val="dk1"/>
                </a:solidFill>
              </a:rPr>
              <a:t>Don’t be afraid to ask for help. It is available.</a:t>
            </a:r>
            <a:endParaRPr sz="2000">
              <a:solidFill>
                <a:schemeClr val="dk1"/>
              </a:solidFill>
            </a:endParaRPr>
          </a:p>
        </p:txBody>
      </p:sp>
      <p:pic>
        <p:nvPicPr>
          <p:cNvPr id="142" name="Google Shape;142;p21"/>
          <p:cNvPicPr preferRelativeResize="0"/>
          <p:nvPr/>
        </p:nvPicPr>
        <p:blipFill>
          <a:blip r:embed="rId3">
            <a:alphaModFix/>
          </a:blip>
          <a:stretch>
            <a:fillRect/>
          </a:stretch>
        </p:blipFill>
        <p:spPr>
          <a:xfrm>
            <a:off x="4683750" y="152725"/>
            <a:ext cx="4267276" cy="4838051"/>
          </a:xfrm>
          <a:prstGeom prst="rect">
            <a:avLst/>
          </a:prstGeom>
          <a:noFill/>
          <a:ln>
            <a:noFill/>
          </a:ln>
        </p:spPr>
      </p:pic>
    </p:spTree>
  </p:cSld>
  <p:clrMapOvr>
    <a:masterClrMapping/>
  </p:clrMapOvr>
</p:sld>
</file>

<file path=ppt/theme/theme1.xml><?xml version="1.0" encoding="utf-8"?>
<a:theme xmlns:a="http://schemas.openxmlformats.org/drawingml/2006/main"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1023</Words>
  <Application>Microsoft Office PowerPoint</Application>
  <PresentationFormat>On-screen Show (16:9)</PresentationFormat>
  <Paragraphs>105</Paragraphs>
  <Slides>18</Slides>
  <Notes>18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Caveat Brush</vt:lpstr>
      <vt:lpstr>Arial</vt:lpstr>
      <vt:lpstr>Lato</vt:lpstr>
      <vt:lpstr>Simple Dark</vt:lpstr>
      <vt:lpstr>Tornado Response Lessons Learned</vt:lpstr>
      <vt:lpstr>A Day We Will Never Forget...</vt:lpstr>
      <vt:lpstr>A look at the damage</vt:lpstr>
      <vt:lpstr>A look at the damage</vt:lpstr>
      <vt:lpstr>A Day We Will Never Forget</vt:lpstr>
      <vt:lpstr>PowerPoint Presentation</vt:lpstr>
      <vt:lpstr>WHAT HAVE WE LEARNED?</vt:lpstr>
      <vt:lpstr>A Few More...</vt:lpstr>
      <vt:lpstr>And Finally…..</vt:lpstr>
      <vt:lpstr>REFLECTIONS</vt:lpstr>
      <vt:lpstr>Continuing Instruction How did we navigate this aspect of recovery?</vt:lpstr>
      <vt:lpstr>We continued to have school</vt:lpstr>
      <vt:lpstr>Funding Sources/Financial  Considerations</vt:lpstr>
      <vt:lpstr>We Have Adapted….</vt:lpstr>
      <vt:lpstr>We Have Adapted….</vt:lpstr>
      <vt:lpstr>Where We Are Today…</vt:lpstr>
      <vt:lpstr>Where We Are Headed…</vt:lpstr>
      <vt:lpstr>March 26, 2021, A Day We Will Never Forget...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Tornado Response Lessons Learned</dc:title>
  <dc:creator>Josh Hooper</dc:creator>
  <cp:lastModifiedBy>Joshua  Hooper</cp:lastModifiedBy>
  <cp:revision>1</cp:revision>
  <dcterms:modified xsi:type="dcterms:W3CDTF">2022-10-14T19:13:12Z</dcterms:modified>
</cp:coreProperties>
</file>