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1266" r:id="rId2"/>
    <p:sldId id="3069" r:id="rId3"/>
    <p:sldId id="3114" r:id="rId4"/>
    <p:sldId id="3077" r:id="rId5"/>
    <p:sldId id="3116" r:id="rId6"/>
    <p:sldId id="3117" r:id="rId7"/>
    <p:sldId id="2836" r:id="rId8"/>
    <p:sldId id="3118" r:id="rId9"/>
    <p:sldId id="3119" r:id="rId10"/>
    <p:sldId id="3022" r:id="rId11"/>
    <p:sldId id="3120" r:id="rId12"/>
    <p:sldId id="3103" r:id="rId13"/>
    <p:sldId id="3121" r:id="rId14"/>
    <p:sldId id="3122" r:id="rId15"/>
    <p:sldId id="3109" r:id="rId16"/>
    <p:sldId id="3110" r:id="rId17"/>
    <p:sldId id="3111" r:id="rId18"/>
    <p:sldId id="3112" r:id="rId19"/>
    <p:sldId id="3113" r:id="rId20"/>
    <p:sldId id="3123" r:id="rId21"/>
    <p:sldId id="3125" r:id="rId22"/>
    <p:sldId id="3126" r:id="rId23"/>
    <p:sldId id="3127" r:id="rId24"/>
    <p:sldId id="3128" r:id="rId25"/>
    <p:sldId id="3124" r:id="rId26"/>
    <p:sldId id="3102" r:id="rId27"/>
    <p:sldId id="257" r:id="rId28"/>
    <p:sldId id="3014" r:id="rId29"/>
    <p:sldId id="293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72" d="100"/>
          <a:sy n="72" d="100"/>
        </p:scale>
        <p:origin x="42" y="45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10/19/2022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10/19/2022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10/19/2022</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10/19/2022</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10/19/2022</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10/19/2022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10/19/2022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10/19/2022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10/19/2022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10/19/2022</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artley@hhhlawyers.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hesatanictemple.com/pages/protect-children-projec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aw.cornell.edu/constitution/first_amend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EC68-A4C8-4515-88F4-828F89067CB5}"/>
              </a:ext>
            </a:extLst>
          </p:cNvPr>
          <p:cNvSpPr>
            <a:spLocks noGrp="1"/>
          </p:cNvSpPr>
          <p:nvPr>
            <p:ph type="ctrTitle"/>
          </p:nvPr>
        </p:nvSpPr>
        <p:spPr>
          <a:xfrm>
            <a:off x="3369425" y="640684"/>
            <a:ext cx="8693485" cy="3476887"/>
          </a:xfrm>
        </p:spPr>
        <p:txBody>
          <a:bodyPr vert="horz" lIns="91440" tIns="45720" rIns="91440" bIns="45720" rtlCol="0" anchor="ctr">
            <a:normAutofit/>
          </a:bodyPr>
          <a:lstStyle/>
          <a:p>
            <a:pPr algn="ctr"/>
            <a:r>
              <a:rPr lang="en-US" sz="3200" b="1" dirty="0">
                <a:solidFill>
                  <a:schemeClr val="tx2"/>
                </a:solidFill>
              </a:rPr>
              <a:t>Georgia School Superintendents Association </a:t>
            </a:r>
            <a:br>
              <a:rPr lang="en-US" sz="3200" b="1" dirty="0">
                <a:solidFill>
                  <a:schemeClr val="tx2"/>
                </a:solidFill>
              </a:rPr>
            </a:br>
            <a:r>
              <a:rPr lang="en-US" sz="3200" dirty="0">
                <a:solidFill>
                  <a:schemeClr val="tx2"/>
                </a:solidFill>
              </a:rPr>
              <a:t>Fall </a:t>
            </a:r>
            <a:r>
              <a:rPr lang="en-US" sz="3200" b="1" dirty="0">
                <a:solidFill>
                  <a:schemeClr val="tx2"/>
                </a:solidFill>
              </a:rPr>
              <a:t>Bootstrap Conference</a:t>
            </a:r>
            <a:br>
              <a:rPr lang="en-US" sz="3200" b="1" dirty="0">
                <a:solidFill>
                  <a:schemeClr val="tx2"/>
                </a:solidFill>
              </a:rPr>
            </a:br>
            <a:r>
              <a:rPr lang="en-US" sz="3200" b="1" dirty="0">
                <a:solidFill>
                  <a:schemeClr val="tx2"/>
                </a:solidFill>
              </a:rPr>
              <a:t>Legal </a:t>
            </a:r>
            <a:r>
              <a:rPr lang="en-US" sz="3200" dirty="0">
                <a:solidFill>
                  <a:schemeClr val="tx2"/>
                </a:solidFill>
              </a:rPr>
              <a:t>I</a:t>
            </a:r>
            <a:r>
              <a:rPr lang="en-US" sz="3200" b="1" dirty="0">
                <a:solidFill>
                  <a:schemeClr val="tx2"/>
                </a:solidFill>
              </a:rPr>
              <a:t>ssues </a:t>
            </a:r>
            <a:r>
              <a:rPr lang="en-US" sz="3200" dirty="0">
                <a:solidFill>
                  <a:schemeClr val="tx2"/>
                </a:solidFill>
              </a:rPr>
              <a:t>U</a:t>
            </a:r>
            <a:r>
              <a:rPr lang="en-US" sz="3200" b="1" dirty="0">
                <a:solidFill>
                  <a:schemeClr val="tx2"/>
                </a:solidFill>
              </a:rPr>
              <a:t>pdate</a:t>
            </a:r>
            <a:br>
              <a:rPr lang="en-US" sz="3200" b="1" dirty="0">
                <a:solidFill>
                  <a:schemeClr val="tx2"/>
                </a:solidFill>
              </a:rPr>
            </a:br>
            <a:r>
              <a:rPr lang="en-US" sz="3200" b="1" dirty="0">
                <a:solidFill>
                  <a:schemeClr val="tx2"/>
                </a:solidFill>
              </a:rPr>
              <a:t>October 20, 2022</a:t>
            </a:r>
          </a:p>
        </p:txBody>
      </p:sp>
      <p:pic>
        <p:nvPicPr>
          <p:cNvPr id="4" name="Picture 3" descr="Logo, company name&#10;&#10;Description automatically generated">
            <a:extLst>
              <a:ext uri="{FF2B5EF4-FFF2-40B4-BE49-F238E27FC236}">
                <a16:creationId xmlns:a16="http://schemas.microsoft.com/office/drawing/2014/main" id="{818D1AF7-AB03-4240-B00C-09D607951343}"/>
              </a:ext>
            </a:extLst>
          </p:cNvPr>
          <p:cNvPicPr>
            <a:picLocks noChangeAspect="1"/>
          </p:cNvPicPr>
          <p:nvPr/>
        </p:nvPicPr>
        <p:blipFill>
          <a:blip r:embed="rId2"/>
          <a:stretch>
            <a:fillRect/>
          </a:stretch>
        </p:blipFill>
        <p:spPr>
          <a:xfrm>
            <a:off x="129089" y="825076"/>
            <a:ext cx="3178638" cy="2919157"/>
          </a:xfrm>
          <a:prstGeom prst="rect">
            <a:avLst/>
          </a:prstGeom>
        </p:spPr>
      </p:pic>
      <p:sp>
        <p:nvSpPr>
          <p:cNvPr id="3" name="Subtitle 2">
            <a:extLst>
              <a:ext uri="{FF2B5EF4-FFF2-40B4-BE49-F238E27FC236}">
                <a16:creationId xmlns:a16="http://schemas.microsoft.com/office/drawing/2014/main" id="{A7C3C571-7813-4A15-B408-54A93F892142}"/>
              </a:ext>
            </a:extLst>
          </p:cNvPr>
          <p:cNvSpPr>
            <a:spLocks noGrp="1"/>
          </p:cNvSpPr>
          <p:nvPr>
            <p:ph type="subTitle" idx="1"/>
          </p:nvPr>
        </p:nvSpPr>
        <p:spPr>
          <a:xfrm>
            <a:off x="3873731" y="3640974"/>
            <a:ext cx="7426036" cy="2870662"/>
          </a:xfrm>
        </p:spPr>
        <p:txBody>
          <a:bodyPr vert="horz" lIns="91440" tIns="45720" rIns="91440" bIns="45720" rtlCol="0">
            <a:normAutofit/>
          </a:bodyPr>
          <a:lstStyle/>
          <a:p>
            <a:pPr algn="ctr">
              <a:spcBef>
                <a:spcPts val="0"/>
              </a:spcBef>
            </a:pPr>
            <a:r>
              <a:rPr lang="en-US" dirty="0">
                <a:solidFill>
                  <a:schemeClr val="tx2"/>
                </a:solidFill>
              </a:rPr>
              <a:t>Phil Hartley</a:t>
            </a:r>
          </a:p>
          <a:p>
            <a:pPr algn="ctr">
              <a:spcBef>
                <a:spcPts val="0"/>
              </a:spcBef>
            </a:pPr>
            <a:r>
              <a:rPr lang="en-US" dirty="0">
                <a:solidFill>
                  <a:schemeClr val="tx2"/>
                </a:solidFill>
              </a:rPr>
              <a:t>Harben, Hartley &amp; Hawkins, LLP</a:t>
            </a:r>
          </a:p>
          <a:p>
            <a:pPr algn="ctr">
              <a:spcBef>
                <a:spcPts val="0"/>
              </a:spcBef>
            </a:pPr>
            <a:r>
              <a:rPr lang="en-US" dirty="0">
                <a:solidFill>
                  <a:schemeClr val="tx2"/>
                </a:solidFill>
              </a:rPr>
              <a:t>770-534-7341</a:t>
            </a:r>
          </a:p>
          <a:p>
            <a:pPr algn="ctr">
              <a:spcBef>
                <a:spcPts val="0"/>
              </a:spcBef>
            </a:pPr>
            <a:r>
              <a:rPr lang="en-US" dirty="0">
                <a:solidFill>
                  <a:schemeClr val="tx2"/>
                </a:solidFill>
              </a:rPr>
              <a:t>770-654-3616 (cell)</a:t>
            </a:r>
          </a:p>
          <a:p>
            <a:pPr algn="ctr">
              <a:spcBef>
                <a:spcPts val="0"/>
              </a:spcBef>
            </a:pPr>
            <a:r>
              <a:rPr lang="en-US" cap="none" dirty="0">
                <a:solidFill>
                  <a:schemeClr val="tx2"/>
                </a:solidFill>
                <a:hlinkClick r:id="rId3">
                  <a:extLst>
                    <a:ext uri="{A12FA001-AC4F-418D-AE19-62706E023703}">
                      <ahyp:hlinkClr xmlns:ahyp="http://schemas.microsoft.com/office/drawing/2018/hyperlinkcolor" val="tx"/>
                    </a:ext>
                  </a:extLst>
                </a:hlinkClick>
              </a:rPr>
              <a:t>phartley@hhhlawyers.com</a:t>
            </a:r>
            <a:r>
              <a:rPr lang="en-US" cap="none" dirty="0">
                <a:solidFill>
                  <a:schemeClr val="tx2"/>
                </a:solidFill>
              </a:rPr>
              <a:t> </a:t>
            </a:r>
          </a:p>
          <a:p>
            <a:pPr indent="-228600">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102231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3533-5A77-4F8D-9BC4-9539CC2F868B}"/>
              </a:ext>
            </a:extLst>
          </p:cNvPr>
          <p:cNvSpPr>
            <a:spLocks noGrp="1"/>
          </p:cNvSpPr>
          <p:nvPr>
            <p:ph type="title"/>
          </p:nvPr>
        </p:nvSpPr>
        <p:spPr/>
        <p:txBody>
          <a:bodyPr/>
          <a:lstStyle/>
          <a:p>
            <a:r>
              <a:rPr lang="en-US" dirty="0"/>
              <a:t>O.C.G.A §20-1-11 – HB 1084</a:t>
            </a:r>
            <a:br>
              <a:rPr lang="en-US" dirty="0"/>
            </a:br>
            <a:r>
              <a:rPr lang="en-US" dirty="0"/>
              <a:t>Divisive Concepts</a:t>
            </a:r>
          </a:p>
        </p:txBody>
      </p:sp>
      <p:sp>
        <p:nvSpPr>
          <p:cNvPr id="3" name="Content Placeholder 2">
            <a:extLst>
              <a:ext uri="{FF2B5EF4-FFF2-40B4-BE49-F238E27FC236}">
                <a16:creationId xmlns:a16="http://schemas.microsoft.com/office/drawing/2014/main" id="{EB4BC19C-7C65-45EA-96A9-AA3AB6ABD7C4}"/>
              </a:ext>
            </a:extLst>
          </p:cNvPr>
          <p:cNvSpPr>
            <a:spLocks noGrp="1"/>
          </p:cNvSpPr>
          <p:nvPr>
            <p:ph idx="1"/>
          </p:nvPr>
        </p:nvSpPr>
        <p:spPr>
          <a:xfrm>
            <a:off x="705042" y="1828456"/>
            <a:ext cx="9261425" cy="5183023"/>
          </a:xfrm>
        </p:spPr>
        <p:txBody>
          <a:bodyPr>
            <a:normAutofit fontScale="92500" lnSpcReduction="20000"/>
          </a:bodyPr>
          <a:lstStyle/>
          <a:p>
            <a:r>
              <a:rPr lang="en-US" dirty="0"/>
              <a:t>One race is inherently superior to another</a:t>
            </a:r>
          </a:p>
          <a:p>
            <a:r>
              <a:rPr lang="en-US" dirty="0"/>
              <a:t>USA is fundamentally racist</a:t>
            </a:r>
          </a:p>
          <a:p>
            <a:r>
              <a:rPr lang="en-US" dirty="0"/>
              <a:t>An individual, by virtue of race, is inherently or consciously racist or oppressive toward individuals of other race</a:t>
            </a:r>
          </a:p>
          <a:p>
            <a:r>
              <a:rPr lang="en-US" dirty="0"/>
              <a:t>An individual should be discriminated against or receive adverse treatment solely or partly because or race</a:t>
            </a:r>
          </a:p>
          <a:p>
            <a:r>
              <a:rPr lang="en-US" dirty="0"/>
              <a:t>Moral character is inherently determined by race</a:t>
            </a:r>
          </a:p>
          <a:p>
            <a:r>
              <a:rPr lang="en-US" dirty="0"/>
              <a:t>An individual, solely by virtue of race, bears individual responsibility for actions committed in the past by others of the same race</a:t>
            </a:r>
          </a:p>
          <a:p>
            <a:r>
              <a:rPr lang="en-US" dirty="0"/>
              <a:t>An individual, solely by virtue of race, should feel anguish, guilt, or other psychological distress</a:t>
            </a:r>
          </a:p>
          <a:p>
            <a:r>
              <a:rPr lang="en-US" dirty="0"/>
              <a:t>Performance-based recognition and character traits such as a hard work ethic are racist or have been advocated by one race to oppress another race</a:t>
            </a:r>
          </a:p>
          <a:p>
            <a:r>
              <a:rPr lang="en-US" dirty="0"/>
              <a:t>Race scapegoating or race stereotyping</a:t>
            </a:r>
          </a:p>
          <a:p>
            <a:endParaRPr lang="en-US" dirty="0"/>
          </a:p>
          <a:p>
            <a:endParaRPr lang="en-US" dirty="0"/>
          </a:p>
        </p:txBody>
      </p:sp>
    </p:spTree>
    <p:extLst>
      <p:ext uri="{BB962C8B-B14F-4D97-AF65-F5344CB8AC3E}">
        <p14:creationId xmlns:p14="http://schemas.microsoft.com/office/powerpoint/2010/main" val="141368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18BA-1AB3-DDFE-D53F-ABB0D35B28A3}"/>
              </a:ext>
            </a:extLst>
          </p:cNvPr>
          <p:cNvSpPr>
            <a:spLocks noGrp="1"/>
          </p:cNvSpPr>
          <p:nvPr>
            <p:ph type="title"/>
          </p:nvPr>
        </p:nvSpPr>
        <p:spPr/>
        <p:txBody>
          <a:bodyPr/>
          <a:lstStyle/>
          <a:p>
            <a:r>
              <a:rPr lang="en-US" dirty="0"/>
              <a:t>PRACTICAL GUIDANCE</a:t>
            </a:r>
            <a:br>
              <a:rPr lang="en-US" dirty="0"/>
            </a:br>
            <a:r>
              <a:rPr lang="en-US" dirty="0"/>
              <a:t>POLICIES ALREADY IN PLACE</a:t>
            </a:r>
          </a:p>
        </p:txBody>
      </p:sp>
      <p:sp>
        <p:nvSpPr>
          <p:cNvPr id="3" name="Content Placeholder 2">
            <a:extLst>
              <a:ext uri="{FF2B5EF4-FFF2-40B4-BE49-F238E27FC236}">
                <a16:creationId xmlns:a16="http://schemas.microsoft.com/office/drawing/2014/main" id="{D96931AA-CD31-4229-171C-ABBF41C7572F}"/>
              </a:ext>
            </a:extLst>
          </p:cNvPr>
          <p:cNvSpPr>
            <a:spLocks noGrp="1"/>
          </p:cNvSpPr>
          <p:nvPr>
            <p:ph idx="1"/>
          </p:nvPr>
        </p:nvSpPr>
        <p:spPr>
          <a:xfrm>
            <a:off x="1280160" y="2190749"/>
            <a:ext cx="9875520" cy="4315346"/>
          </a:xfrm>
        </p:spPr>
        <p:txBody>
          <a:bodyPr/>
          <a:lstStyle/>
          <a:p>
            <a:r>
              <a:rPr lang="en-US" dirty="0"/>
              <a:t>Lack of clear definition and disagreement among school community and professionals as to interpretation</a:t>
            </a:r>
          </a:p>
          <a:p>
            <a:r>
              <a:rPr lang="en-US" dirty="0"/>
              <a:t>Nevertheless, carefully review the actual words in the list and what they logically mean to the objective person</a:t>
            </a:r>
          </a:p>
          <a:p>
            <a:r>
              <a:rPr lang="en-US" dirty="0"/>
              <a:t>Any challenge, by its very nature, could lead to a Title VI or 14 A. claim by someone</a:t>
            </a:r>
          </a:p>
          <a:p>
            <a:r>
              <a:rPr lang="en-US" dirty="0"/>
              <a:t>The statue does not prohibit teaching history and the divisive concepts that are part of it, it prohibits advocating for a divisive concept by a school employee</a:t>
            </a:r>
          </a:p>
          <a:p>
            <a:r>
              <a:rPr lang="en-US" dirty="0"/>
              <a:t>The racist incidents by students or staff are not a part of this legislation</a:t>
            </a:r>
          </a:p>
          <a:p>
            <a:endParaRPr lang="en-US" dirty="0"/>
          </a:p>
          <a:p>
            <a:endParaRPr lang="en-US" dirty="0"/>
          </a:p>
          <a:p>
            <a:endParaRPr lang="en-US" dirty="0"/>
          </a:p>
        </p:txBody>
      </p:sp>
    </p:spTree>
    <p:extLst>
      <p:ext uri="{BB962C8B-B14F-4D97-AF65-F5344CB8AC3E}">
        <p14:creationId xmlns:p14="http://schemas.microsoft.com/office/powerpoint/2010/main" val="35147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7081-126A-471A-814D-2F8B755FA3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E3CE69B-A257-4FDD-A11A-A524FB08B714}"/>
              </a:ext>
            </a:extLst>
          </p:cNvPr>
          <p:cNvSpPr>
            <a:spLocks noGrp="1"/>
          </p:cNvSpPr>
          <p:nvPr>
            <p:ph idx="1"/>
          </p:nvPr>
        </p:nvSpPr>
        <p:spPr>
          <a:xfrm>
            <a:off x="8032652" y="2152357"/>
            <a:ext cx="3798276" cy="4024606"/>
          </a:xfrm>
        </p:spPr>
        <p:txBody>
          <a:bodyPr>
            <a:normAutofit/>
          </a:bodyPr>
          <a:lstStyle/>
          <a:p>
            <a:r>
              <a:rPr lang="en-US" sz="4400" dirty="0"/>
              <a:t>FEDERAL CASES</a:t>
            </a:r>
          </a:p>
        </p:txBody>
      </p:sp>
      <p:pic>
        <p:nvPicPr>
          <p:cNvPr id="4" name="Picture 6" descr="Federal Legislation Restricting Government-Mandated ...">
            <a:extLst>
              <a:ext uri="{FF2B5EF4-FFF2-40B4-BE49-F238E27FC236}">
                <a16:creationId xmlns:a16="http://schemas.microsoft.com/office/drawing/2014/main" id="{98C62954-555B-43ED-BA9A-4E3457602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7" r="11018"/>
          <a:stretch/>
        </p:blipFill>
        <p:spPr bwMode="auto">
          <a:xfrm>
            <a:off x="-977173" y="0"/>
            <a:ext cx="8937484" cy="7561111"/>
          </a:xfrm>
          <a:custGeom>
            <a:avLst/>
            <a:gdLst/>
            <a:ahLst/>
            <a:cxnLst/>
            <a:rect l="l" t="t" r="r" b="b"/>
            <a:pathLst>
              <a:path w="4572000" h="3867912">
                <a:moveTo>
                  <a:pt x="0" y="0"/>
                </a:moveTo>
                <a:lnTo>
                  <a:pt x="4572000" y="0"/>
                </a:lnTo>
                <a:lnTo>
                  <a:pt x="4572000" y="3704966"/>
                </a:lnTo>
                <a:cubicBezTo>
                  <a:pt x="4572000" y="3794959"/>
                  <a:pt x="4499047" y="3867912"/>
                  <a:pt x="4409054" y="3867912"/>
                </a:cubicBezTo>
                <a:lnTo>
                  <a:pt x="162946" y="3867912"/>
                </a:lnTo>
                <a:cubicBezTo>
                  <a:pt x="72953" y="3867912"/>
                  <a:pt x="0" y="3794959"/>
                  <a:pt x="0" y="370496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6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FA73-8598-7EEA-11A3-DC970500C814}"/>
              </a:ext>
            </a:extLst>
          </p:cNvPr>
          <p:cNvSpPr>
            <a:spLocks noGrp="1"/>
          </p:cNvSpPr>
          <p:nvPr>
            <p:ph type="title"/>
          </p:nvPr>
        </p:nvSpPr>
        <p:spPr/>
        <p:txBody>
          <a:bodyPr/>
          <a:lstStyle/>
          <a:p>
            <a:r>
              <a:rPr lang="en-US" dirty="0"/>
              <a:t>RESPONDING TO RACIST INCIDENTS</a:t>
            </a:r>
            <a:br>
              <a:rPr lang="en-US" dirty="0"/>
            </a:br>
            <a:r>
              <a:rPr lang="en-US" dirty="0"/>
              <a:t>UNHEALTHY OR UNSAFE </a:t>
            </a:r>
          </a:p>
        </p:txBody>
      </p:sp>
      <p:sp>
        <p:nvSpPr>
          <p:cNvPr id="3" name="Content Placeholder 2">
            <a:extLst>
              <a:ext uri="{FF2B5EF4-FFF2-40B4-BE49-F238E27FC236}">
                <a16:creationId xmlns:a16="http://schemas.microsoft.com/office/drawing/2014/main" id="{395E809A-3A34-C45C-9BAA-CB02A68FF055}"/>
              </a:ext>
            </a:extLst>
          </p:cNvPr>
          <p:cNvSpPr>
            <a:spLocks noGrp="1"/>
          </p:cNvSpPr>
          <p:nvPr>
            <p:ph idx="1"/>
          </p:nvPr>
        </p:nvSpPr>
        <p:spPr/>
        <p:txBody>
          <a:bodyPr/>
          <a:lstStyle/>
          <a:p>
            <a:pPr marL="0" indent="0">
              <a:buNone/>
            </a:pPr>
            <a:r>
              <a:rPr lang="en-US" sz="2400" dirty="0"/>
              <a:t>“[W]e note that this First Amendment freedom of expression case stands against the unique backdrop of a public school. Although public school students' First Amendment rights are not forfeited at the school door, those rights should not interfere with a school administrator's professional observation that certain expressions have led to, and therefore could lead to, an unhealthy and potentially unsafe learning environment for the children they serve.”</a:t>
            </a:r>
          </a:p>
          <a:p>
            <a:pPr marL="0" indent="0">
              <a:buNone/>
            </a:pPr>
            <a:endParaRPr lang="en-US" sz="2400" dirty="0"/>
          </a:p>
          <a:p>
            <a:pPr marL="0" indent="0">
              <a:buNone/>
            </a:pPr>
            <a:r>
              <a:rPr lang="en-US" sz="2400" i="1" dirty="0"/>
              <a:t>Scott v. Sch. Bd. of Alachua </a:t>
            </a:r>
            <a:r>
              <a:rPr lang="en-US" sz="2400" i="1" dirty="0" err="1"/>
              <a:t>Cty</a:t>
            </a:r>
            <a:r>
              <a:rPr lang="en-US" sz="2400" i="1" dirty="0"/>
              <a:t>.</a:t>
            </a:r>
            <a:r>
              <a:rPr lang="en-US" sz="2400" dirty="0"/>
              <a:t>, 324 F.3d 1246, 1247 (11th Cir. 2003)</a:t>
            </a:r>
          </a:p>
          <a:p>
            <a:endParaRPr lang="en-US" dirty="0"/>
          </a:p>
        </p:txBody>
      </p:sp>
    </p:spTree>
    <p:extLst>
      <p:ext uri="{BB962C8B-B14F-4D97-AF65-F5344CB8AC3E}">
        <p14:creationId xmlns:p14="http://schemas.microsoft.com/office/powerpoint/2010/main" val="42665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E4C9-A742-FCB6-8A1F-63F1066E6990}"/>
              </a:ext>
            </a:extLst>
          </p:cNvPr>
          <p:cNvSpPr>
            <a:spLocks noGrp="1"/>
          </p:cNvSpPr>
          <p:nvPr>
            <p:ph type="title"/>
          </p:nvPr>
        </p:nvSpPr>
        <p:spPr/>
        <p:txBody>
          <a:bodyPr/>
          <a:lstStyle/>
          <a:p>
            <a:r>
              <a:rPr lang="en-US" dirty="0"/>
              <a:t>RESPONSE TO RACIST INCIDENTS</a:t>
            </a:r>
          </a:p>
        </p:txBody>
      </p:sp>
      <p:sp>
        <p:nvSpPr>
          <p:cNvPr id="3" name="Content Placeholder 2">
            <a:extLst>
              <a:ext uri="{FF2B5EF4-FFF2-40B4-BE49-F238E27FC236}">
                <a16:creationId xmlns:a16="http://schemas.microsoft.com/office/drawing/2014/main" id="{98D8D778-FA42-7ACE-C367-A0EF18360710}"/>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42F0331E-2947-4DE9-0497-D73139AF9562}"/>
              </a:ext>
            </a:extLst>
          </p:cNvPr>
          <p:cNvSpPr txBox="1"/>
          <p:nvPr/>
        </p:nvSpPr>
        <p:spPr>
          <a:xfrm>
            <a:off x="742123" y="2050472"/>
            <a:ext cx="11621674" cy="2308324"/>
          </a:xfrm>
          <a:prstGeom prst="rect">
            <a:avLst/>
          </a:prstGeom>
          <a:noFill/>
        </p:spPr>
        <p:txBody>
          <a:bodyPr wrap="square">
            <a:spAutoFit/>
          </a:bodyPr>
          <a:lstStyle/>
          <a:p>
            <a:pPr marL="0" indent="0">
              <a:buNone/>
            </a:pPr>
            <a:r>
              <a:rPr lang="en-US" sz="1800" dirty="0">
                <a:solidFill>
                  <a:schemeClr val="tx1"/>
                </a:solidFill>
              </a:rPr>
              <a:t>“It is not only constitutionally allowable for school officials to closely contour the range of expression children are permitted regarding such volatile issues, </a:t>
            </a:r>
            <a:r>
              <a:rPr lang="en-US" sz="1800" dirty="0">
                <a:solidFill>
                  <a:srgbClr val="FF0000"/>
                </a:solidFill>
              </a:rPr>
              <a:t>it is their duty to do so.”</a:t>
            </a:r>
          </a:p>
          <a:p>
            <a:pPr marL="0" indent="0">
              <a:buNone/>
            </a:pPr>
            <a:endParaRPr lang="en-US" sz="1800" dirty="0">
              <a:solidFill>
                <a:schemeClr val="tx1"/>
              </a:solidFill>
            </a:endParaRPr>
          </a:p>
          <a:p>
            <a:pPr marL="0" indent="0">
              <a:buNone/>
            </a:pPr>
            <a:r>
              <a:rPr lang="en-US" sz="1800" dirty="0">
                <a:solidFill>
                  <a:schemeClr val="tx1"/>
                </a:solidFill>
              </a:rPr>
              <a:t>“One only needs to consult the evening news to understand the concern school administrators had regarding the disruption, hurt feelings, emotional trauma and outright violence which the display of the symbols involved in this case could provoke.”</a:t>
            </a:r>
          </a:p>
          <a:p>
            <a:pPr marL="0" indent="0">
              <a:buNone/>
            </a:pPr>
            <a:endParaRPr lang="en-US" sz="1800" dirty="0">
              <a:solidFill>
                <a:schemeClr val="tx1"/>
              </a:solidFill>
            </a:endParaRPr>
          </a:p>
          <a:p>
            <a:pPr marL="0" indent="0">
              <a:buNone/>
            </a:pPr>
            <a:r>
              <a:rPr lang="en-US" sz="1800" i="1" dirty="0">
                <a:solidFill>
                  <a:schemeClr val="tx1"/>
                </a:solidFill>
              </a:rPr>
              <a:t>Scott v. Sch. Bd. of Alachua </a:t>
            </a:r>
            <a:r>
              <a:rPr lang="en-US" sz="1800" i="1" dirty="0" err="1">
                <a:solidFill>
                  <a:schemeClr val="tx1"/>
                </a:solidFill>
              </a:rPr>
              <a:t>Cty</a:t>
            </a:r>
            <a:r>
              <a:rPr lang="en-US" sz="1800" i="1" dirty="0">
                <a:solidFill>
                  <a:schemeClr val="tx1"/>
                </a:solidFill>
              </a:rPr>
              <a:t>.</a:t>
            </a:r>
            <a:r>
              <a:rPr lang="en-US" sz="1800" dirty="0">
                <a:solidFill>
                  <a:schemeClr val="tx1"/>
                </a:solidFill>
              </a:rPr>
              <a:t>, 324 F.3d 1246 (11th Cir. 2003)</a:t>
            </a:r>
          </a:p>
        </p:txBody>
      </p:sp>
    </p:spTree>
    <p:extLst>
      <p:ext uri="{BB962C8B-B14F-4D97-AF65-F5344CB8AC3E}">
        <p14:creationId xmlns:p14="http://schemas.microsoft.com/office/powerpoint/2010/main" val="91784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CAC4-2AFF-78CD-9634-E3418BFC923B}"/>
              </a:ext>
            </a:extLst>
          </p:cNvPr>
          <p:cNvSpPr>
            <a:spLocks noGrp="1"/>
          </p:cNvSpPr>
          <p:nvPr>
            <p:ph type="title"/>
          </p:nvPr>
        </p:nvSpPr>
        <p:spPr>
          <a:xfrm>
            <a:off x="1086196" y="354678"/>
            <a:ext cx="9929865" cy="1579417"/>
          </a:xfrm>
        </p:spPr>
        <p:txBody>
          <a:bodyPr/>
          <a:lstStyle/>
          <a:p>
            <a:r>
              <a:rPr lang="en-US" i="1" dirty="0"/>
              <a:t>Kennedy v. Bremerton School District</a:t>
            </a:r>
            <a:br>
              <a:rPr lang="en-US" i="1" dirty="0"/>
            </a:br>
            <a:r>
              <a:rPr lang="en-US" dirty="0"/>
              <a:t>The Supreme Court Addresses School Prayer</a:t>
            </a:r>
            <a:br>
              <a:rPr lang="en-US" dirty="0"/>
            </a:br>
            <a:r>
              <a:rPr lang="en-US" dirty="0"/>
              <a:t>What Are the Facts?</a:t>
            </a:r>
            <a:endParaRPr lang="en-US" i="1" dirty="0"/>
          </a:p>
        </p:txBody>
      </p:sp>
      <p:sp>
        <p:nvSpPr>
          <p:cNvPr id="3" name="Content Placeholder 2">
            <a:extLst>
              <a:ext uri="{FF2B5EF4-FFF2-40B4-BE49-F238E27FC236}">
                <a16:creationId xmlns:a16="http://schemas.microsoft.com/office/drawing/2014/main" id="{B6E9CAC7-4547-DAF4-8914-401ACF55BA2A}"/>
              </a:ext>
            </a:extLst>
          </p:cNvPr>
          <p:cNvSpPr>
            <a:spLocks noGrp="1"/>
          </p:cNvSpPr>
          <p:nvPr>
            <p:ph idx="1"/>
          </p:nvPr>
        </p:nvSpPr>
        <p:spPr>
          <a:xfrm>
            <a:off x="1086196" y="3178864"/>
            <a:ext cx="10353762" cy="4515951"/>
          </a:xfrm>
        </p:spPr>
        <p:txBody>
          <a:bodyPr>
            <a:normAutofit/>
          </a:bodyPr>
          <a:lstStyle/>
          <a:p>
            <a:pPr marL="3690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“Joseph Kennedy lost his job as a high school football coach because he knelt at midfield after games to offer a quiet prayer of thanks.”</a:t>
            </a:r>
          </a:p>
          <a:p>
            <a:pPr marL="36900" indent="0">
              <a:buNone/>
            </a:pPr>
            <a:r>
              <a:rPr lang="en-US" sz="2400" dirty="0"/>
              <a:t>OR</a:t>
            </a:r>
          </a:p>
          <a:p>
            <a:pPr marL="3690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case is about whether a public school must permit a school official to kneel, bow his head, and say a prayer at the center of a school event.” </a:t>
            </a:r>
          </a:p>
          <a:p>
            <a:pPr marL="36900" indent="0">
              <a:buNone/>
            </a:pPr>
            <a:endParaRPr lang="en-US" sz="2400" dirty="0"/>
          </a:p>
        </p:txBody>
      </p:sp>
    </p:spTree>
    <p:extLst>
      <p:ext uri="{BB962C8B-B14F-4D97-AF65-F5344CB8AC3E}">
        <p14:creationId xmlns:p14="http://schemas.microsoft.com/office/powerpoint/2010/main" val="292424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BA24-8425-97B6-0236-C3BFDBF11218}"/>
              </a:ext>
            </a:extLst>
          </p:cNvPr>
          <p:cNvSpPr>
            <a:spLocks noGrp="1"/>
          </p:cNvSpPr>
          <p:nvPr>
            <p:ph type="title"/>
          </p:nvPr>
        </p:nvSpPr>
        <p:spPr>
          <a:xfrm>
            <a:off x="1451580" y="804519"/>
            <a:ext cx="9377134" cy="373133"/>
          </a:xfrm>
        </p:spPr>
        <p:txBody>
          <a:bodyPr>
            <a:normAutofit fontScale="90000"/>
          </a:bodyPr>
          <a:lstStyle/>
          <a:p>
            <a:r>
              <a:rPr lang="en-US" dirty="0"/>
              <a:t>Important facts according to the Court</a:t>
            </a:r>
          </a:p>
        </p:txBody>
      </p:sp>
      <p:sp>
        <p:nvSpPr>
          <p:cNvPr id="3" name="Content Placeholder 2">
            <a:extLst>
              <a:ext uri="{FF2B5EF4-FFF2-40B4-BE49-F238E27FC236}">
                <a16:creationId xmlns:a16="http://schemas.microsoft.com/office/drawing/2014/main" id="{50E73C4B-A8CA-E5E9-6B68-DAD7EC601BD5}"/>
              </a:ext>
            </a:extLst>
          </p:cNvPr>
          <p:cNvSpPr>
            <a:spLocks noGrp="1"/>
          </p:cNvSpPr>
          <p:nvPr>
            <p:ph idx="1"/>
          </p:nvPr>
        </p:nvSpPr>
        <p:spPr>
          <a:xfrm>
            <a:off x="1280159" y="1956263"/>
            <a:ext cx="9831185" cy="4220700"/>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Students were otherwise occupied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Coach Kennedy was not required to supervise students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The prayer was offered quietly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The School District disciplined him because it thought the Establishment Clause of the Constitution made the coach’s prayer a “public prayer” prohibited and not a “private prayer” allowed.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At first the coach prayed alone for “about 30 seconds,” over time players joined him until most of the team and sometimes players from the other team knelt and joined his prayer.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At some point, the gathering began to include a “motivational” speech from the coach and in the locker room, separate from the event after the game, the team would engage in a pregame or postgame prayer described by the Court as a “school tradition.” </a:t>
            </a:r>
            <a:endParaRPr lang="en-US" sz="2000" dirty="0"/>
          </a:p>
        </p:txBody>
      </p:sp>
      <p:sp>
        <p:nvSpPr>
          <p:cNvPr id="4" name="Title 1">
            <a:extLst>
              <a:ext uri="{FF2B5EF4-FFF2-40B4-BE49-F238E27FC236}">
                <a16:creationId xmlns:a16="http://schemas.microsoft.com/office/drawing/2014/main" id="{992C3422-B2BB-33CC-E21F-94F908ED592B}"/>
              </a:ext>
            </a:extLst>
          </p:cNvPr>
          <p:cNvSpPr txBox="1">
            <a:spLocks/>
          </p:cNvSpPr>
          <p:nvPr/>
        </p:nvSpPr>
        <p:spPr>
          <a:xfrm>
            <a:off x="1451578" y="128417"/>
            <a:ext cx="9603275" cy="65547"/>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Tree>
    <p:extLst>
      <p:ext uri="{BB962C8B-B14F-4D97-AF65-F5344CB8AC3E}">
        <p14:creationId xmlns:p14="http://schemas.microsoft.com/office/powerpoint/2010/main" val="5567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D8FE-53AE-306E-719B-32CAACFB3732}"/>
              </a:ext>
            </a:extLst>
          </p:cNvPr>
          <p:cNvSpPr>
            <a:spLocks noGrp="1"/>
          </p:cNvSpPr>
          <p:nvPr>
            <p:ph type="title"/>
          </p:nvPr>
        </p:nvSpPr>
        <p:spPr/>
        <p:txBody>
          <a:bodyPr/>
          <a:lstStyle/>
          <a:p>
            <a:r>
              <a:rPr lang="en-US" dirty="0"/>
              <a:t>Important facts according to the dissent</a:t>
            </a:r>
          </a:p>
        </p:txBody>
      </p:sp>
      <p:sp>
        <p:nvSpPr>
          <p:cNvPr id="3" name="Content Placeholder 2">
            <a:extLst>
              <a:ext uri="{FF2B5EF4-FFF2-40B4-BE49-F238E27FC236}">
                <a16:creationId xmlns:a16="http://schemas.microsoft.com/office/drawing/2014/main" id="{6EBB780E-4FDB-672C-84B8-5C2FD3587859}"/>
              </a:ext>
            </a:extLst>
          </p:cNvPr>
          <p:cNvSpPr>
            <a:spLocks noGrp="1"/>
          </p:cNvSpPr>
          <p:nvPr>
            <p:ph idx="1"/>
          </p:nvPr>
        </p:nvSpPr>
        <p:spPr>
          <a:xfrm>
            <a:off x="1280159" y="2190749"/>
            <a:ext cx="10346575" cy="4667251"/>
          </a:xfrm>
        </p:spPr>
        <p:txBody>
          <a:bodyPr>
            <a:norm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D</a:t>
            </a:r>
            <a:r>
              <a:rPr lang="en-US" sz="2000" dirty="0">
                <a:effectLst/>
                <a:latin typeface="Calibri" panose="020F0502020204030204" pitchFamily="34" charset="0"/>
                <a:ea typeface="Calibri" panose="020F0502020204030204" pitchFamily="34" charset="0"/>
                <a:cs typeface="Times New Roman" panose="02020603050405020304" pitchFamily="18" charset="0"/>
              </a:rPr>
              <a:t>iversity of religions within the student body</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Job description that required the coach to supervise the students immediately after the game</a:t>
            </a:r>
          </a:p>
          <a:p>
            <a:r>
              <a:rPr lang="en-US" sz="2000" dirty="0">
                <a:latin typeface="Calibri" panose="020F0502020204030204" pitchFamily="34" charset="0"/>
                <a:ea typeface="Calibri" panose="020F0502020204030204" pitchFamily="34" charset="0"/>
                <a:cs typeface="Times New Roman" panose="02020603050405020304" pitchFamily="18" charset="0"/>
              </a:rPr>
              <a:t>H</a:t>
            </a:r>
            <a:r>
              <a:rPr lang="en-US" sz="2000" dirty="0">
                <a:effectLst/>
                <a:latin typeface="Calibri" panose="020F0502020204030204" pitchFamily="34" charset="0"/>
                <a:ea typeface="Calibri" panose="020F0502020204030204" pitchFamily="34" charset="0"/>
                <a:cs typeface="Times New Roman" panose="02020603050405020304" pitchFamily="18" charset="0"/>
              </a:rPr>
              <a:t>andbook specifically addressed avoiding “religious programs” at school or during any “school activity”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The coach was warned verbally and in writing against continuing the activity, he stopped praying on the field and returned to the locker room after all the players had left to have his prayer </a:t>
            </a:r>
          </a:p>
          <a:p>
            <a:r>
              <a:rPr lang="en-US" sz="2000" dirty="0">
                <a:latin typeface="Calibri" panose="020F0502020204030204" pitchFamily="34" charset="0"/>
                <a:ea typeface="Calibri" panose="020F0502020204030204" pitchFamily="34" charset="0"/>
                <a:cs typeface="Times New Roman" panose="02020603050405020304" pitchFamily="18" charset="0"/>
              </a:rPr>
              <a:t>E</a:t>
            </a:r>
            <a:r>
              <a:rPr lang="en-US" sz="2000" dirty="0">
                <a:effectLst/>
                <a:latin typeface="Calibri" panose="020F0502020204030204" pitchFamily="34" charset="0"/>
                <a:ea typeface="Calibri" panose="020F0502020204030204" pitchFamily="34" charset="0"/>
                <a:cs typeface="Times New Roman" panose="02020603050405020304" pitchFamily="18" charset="0"/>
              </a:rPr>
              <a:t>ven though no one objected to this practice he then consulted a lawyer who wrote a letter that the prayer, even on the field, was private, and not public prayer </a:t>
            </a:r>
          </a:p>
          <a:p>
            <a:r>
              <a:rPr lang="en-US" sz="2000" dirty="0">
                <a:latin typeface="Calibri" panose="020F0502020204030204" pitchFamily="34" charset="0"/>
                <a:ea typeface="Calibri" panose="020F0502020204030204" pitchFamily="34" charset="0"/>
                <a:cs typeface="Times New Roman" panose="02020603050405020304" pitchFamily="18" charset="0"/>
              </a:rPr>
              <a:t>Coach </a:t>
            </a:r>
            <a:r>
              <a:rPr lang="en-US" sz="2000" dirty="0">
                <a:effectLst/>
                <a:latin typeface="Calibri" panose="020F0502020204030204" pitchFamily="34" charset="0"/>
                <a:ea typeface="Calibri" panose="020F0502020204030204" pitchFamily="34" charset="0"/>
                <a:cs typeface="Times New Roman" panose="02020603050405020304" pitchFamily="18" charset="0"/>
              </a:rPr>
              <a:t>returned to his former practice, made multiple media appearances, and was surrounded by members of the public, television cameras and at least one state politician during his “private” prayer</a:t>
            </a:r>
            <a:endParaRPr lang="en-US" sz="2000" dirty="0"/>
          </a:p>
        </p:txBody>
      </p:sp>
    </p:spTree>
    <p:extLst>
      <p:ext uri="{BB962C8B-B14F-4D97-AF65-F5344CB8AC3E}">
        <p14:creationId xmlns:p14="http://schemas.microsoft.com/office/powerpoint/2010/main" val="550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D44A-837D-4429-8A06-F6E48765F449}"/>
              </a:ext>
            </a:extLst>
          </p:cNvPr>
          <p:cNvSpPr>
            <a:spLocks noGrp="1"/>
          </p:cNvSpPr>
          <p:nvPr>
            <p:ph type="title"/>
          </p:nvPr>
        </p:nvSpPr>
        <p:spPr/>
        <p:txBody>
          <a:bodyPr/>
          <a:lstStyle/>
          <a:p>
            <a:r>
              <a:rPr lang="en-US" dirty="0"/>
              <a:t>So what did we learn?</a:t>
            </a:r>
          </a:p>
        </p:txBody>
      </p:sp>
      <p:sp>
        <p:nvSpPr>
          <p:cNvPr id="3" name="Content Placeholder 2">
            <a:extLst>
              <a:ext uri="{FF2B5EF4-FFF2-40B4-BE49-F238E27FC236}">
                <a16:creationId xmlns:a16="http://schemas.microsoft.com/office/drawing/2014/main" id="{B28BD8BD-4175-7F18-C4D3-9B974615B1B9}"/>
              </a:ext>
            </a:extLst>
          </p:cNvPr>
          <p:cNvSpPr>
            <a:spLocks noGrp="1"/>
          </p:cNvSpPr>
          <p:nvPr>
            <p:ph idx="1"/>
          </p:nvPr>
        </p:nvSpPr>
        <p:spPr/>
        <p:txBody>
          <a:bodyPr>
            <a:normAutofit/>
          </a:bodyPr>
          <a:lstStyle/>
          <a:p>
            <a:r>
              <a:rPr lang="en-US" sz="2800" dirty="0"/>
              <a:t>That the Current Court Leans Strongly Toward Freedom of Religion (and Speech) and Not So Much Toward Worries About the Establishment Clause</a:t>
            </a:r>
          </a:p>
          <a:p>
            <a:r>
              <a:rPr lang="en-US" sz="2800" dirty="0"/>
              <a:t>For Lawyers There is a Pretty Clear Reversal of Years Of Precedent</a:t>
            </a:r>
          </a:p>
          <a:p>
            <a:r>
              <a:rPr lang="en-US" sz="2800" dirty="0"/>
              <a:t>But It Is Not Clear There Is a Rule</a:t>
            </a:r>
          </a:p>
        </p:txBody>
      </p:sp>
    </p:spTree>
    <p:extLst>
      <p:ext uri="{BB962C8B-B14F-4D97-AF65-F5344CB8AC3E}">
        <p14:creationId xmlns:p14="http://schemas.microsoft.com/office/powerpoint/2010/main" val="89770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C728-BBD3-D276-24B5-F6F113279866}"/>
              </a:ext>
            </a:extLst>
          </p:cNvPr>
          <p:cNvSpPr>
            <a:spLocks noGrp="1"/>
          </p:cNvSpPr>
          <p:nvPr>
            <p:ph type="title"/>
          </p:nvPr>
        </p:nvSpPr>
        <p:spPr/>
        <p:txBody>
          <a:bodyPr/>
          <a:lstStyle/>
          <a:p>
            <a:r>
              <a:rPr lang="en-US" dirty="0"/>
              <a:t>So what do we do to avoid lawsuits?</a:t>
            </a:r>
          </a:p>
        </p:txBody>
      </p:sp>
      <p:sp>
        <p:nvSpPr>
          <p:cNvPr id="3" name="Content Placeholder 2">
            <a:extLst>
              <a:ext uri="{FF2B5EF4-FFF2-40B4-BE49-F238E27FC236}">
                <a16:creationId xmlns:a16="http://schemas.microsoft.com/office/drawing/2014/main" id="{C4DF53A4-56DC-38A3-F35E-09DBA983F4E5}"/>
              </a:ext>
            </a:extLst>
          </p:cNvPr>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 – Try to avoid an overreaction that either side might view as grounds for litigation.</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 Continue to emphasize that it is not the role of educators to proselytize or preach their religious beliefs to their students, thus keeping any expression of those beliefs in the school setting as private as possible.</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 – Consult legal advice before taking any action, but know the facts when you do so.  </a:t>
            </a:r>
          </a:p>
          <a:p>
            <a:endParaRPr lang="en-US" dirty="0"/>
          </a:p>
        </p:txBody>
      </p:sp>
    </p:spTree>
    <p:extLst>
      <p:ext uri="{BB962C8B-B14F-4D97-AF65-F5344CB8AC3E}">
        <p14:creationId xmlns:p14="http://schemas.microsoft.com/office/powerpoint/2010/main" val="255297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3D3F-121F-5E88-8D2B-1C6C4A99C816}"/>
              </a:ext>
            </a:extLst>
          </p:cNvPr>
          <p:cNvSpPr>
            <a:spLocks noGrp="1"/>
          </p:cNvSpPr>
          <p:nvPr>
            <p:ph type="title"/>
          </p:nvPr>
        </p:nvSpPr>
        <p:spPr>
          <a:xfrm>
            <a:off x="5146160" y="609600"/>
            <a:ext cx="5978072" cy="970450"/>
          </a:xfrm>
        </p:spPr>
        <p:txBody>
          <a:bodyPr>
            <a:normAutofit/>
          </a:bodyPr>
          <a:lstStyle/>
          <a:p>
            <a:endParaRPr lang="en-US" dirty="0"/>
          </a:p>
        </p:txBody>
      </p:sp>
      <p:pic>
        <p:nvPicPr>
          <p:cNvPr id="5" name="Picture 4" descr="A room with tables and chairs&#10;&#10;Description automatically generated with medium confidence">
            <a:extLst>
              <a:ext uri="{FF2B5EF4-FFF2-40B4-BE49-F238E27FC236}">
                <a16:creationId xmlns:a16="http://schemas.microsoft.com/office/drawing/2014/main" id="{309C7BD6-D3EC-D1D4-70FC-BF5A8C09153A}"/>
              </a:ext>
            </a:extLst>
          </p:cNvPr>
          <p:cNvPicPr>
            <a:picLocks noChangeAspect="1"/>
          </p:cNvPicPr>
          <p:nvPr/>
        </p:nvPicPr>
        <p:blipFill rotWithShape="1">
          <a:blip r:embed="rId2"/>
          <a:srcRect l="22340" r="33330"/>
          <a:stretch/>
        </p:blipFill>
        <p:spPr>
          <a:xfrm>
            <a:off x="-10649" y="1"/>
            <a:ext cx="4571649" cy="6858000"/>
          </a:xfrm>
          <a:prstGeom prst="rect">
            <a:avLst/>
          </a:prstGeom>
        </p:spPr>
      </p:pic>
      <p:sp>
        <p:nvSpPr>
          <p:cNvPr id="3" name="Content Placeholder 2">
            <a:extLst>
              <a:ext uri="{FF2B5EF4-FFF2-40B4-BE49-F238E27FC236}">
                <a16:creationId xmlns:a16="http://schemas.microsoft.com/office/drawing/2014/main" id="{F708DA25-3456-68C1-AEAA-A4A7115AB7D0}"/>
              </a:ext>
            </a:extLst>
          </p:cNvPr>
          <p:cNvSpPr>
            <a:spLocks noGrp="1"/>
          </p:cNvSpPr>
          <p:nvPr>
            <p:ph idx="1"/>
          </p:nvPr>
        </p:nvSpPr>
        <p:spPr>
          <a:xfrm>
            <a:off x="5146160" y="1828801"/>
            <a:ext cx="5978072" cy="3866048"/>
          </a:xfrm>
        </p:spPr>
        <p:txBody>
          <a:bodyPr anchor="ctr">
            <a:normAutofit/>
          </a:bodyPr>
          <a:lstStyle/>
          <a:p>
            <a:pPr marL="36900" indent="0">
              <a:buNone/>
            </a:pPr>
            <a:r>
              <a:rPr lang="en-US" sz="4800" dirty="0"/>
              <a:t>HOW DID YOUR SCHOOL YEAR BEGIN?</a:t>
            </a:r>
          </a:p>
        </p:txBody>
      </p:sp>
    </p:spTree>
    <p:extLst>
      <p:ext uri="{BB962C8B-B14F-4D97-AF65-F5344CB8AC3E}">
        <p14:creationId xmlns:p14="http://schemas.microsoft.com/office/powerpoint/2010/main" val="365884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3AAA-6BD9-2B54-247E-0E6175FB1F4B}"/>
              </a:ext>
            </a:extLst>
          </p:cNvPr>
          <p:cNvSpPr>
            <a:spLocks noGrp="1"/>
          </p:cNvSpPr>
          <p:nvPr>
            <p:ph type="title"/>
          </p:nvPr>
        </p:nvSpPr>
        <p:spPr/>
        <p:txBody>
          <a:bodyPr/>
          <a:lstStyle/>
          <a:p>
            <a:r>
              <a:rPr lang="en-US" dirty="0"/>
              <a:t>MISCELLANEOUS ISSUES</a:t>
            </a:r>
          </a:p>
        </p:txBody>
      </p:sp>
      <p:sp>
        <p:nvSpPr>
          <p:cNvPr id="3" name="Content Placeholder 2">
            <a:extLst>
              <a:ext uri="{FF2B5EF4-FFF2-40B4-BE49-F238E27FC236}">
                <a16:creationId xmlns:a16="http://schemas.microsoft.com/office/drawing/2014/main" id="{74D179A1-6FE6-2295-324E-C6BD6B06FCA9}"/>
              </a:ext>
            </a:extLst>
          </p:cNvPr>
          <p:cNvSpPr>
            <a:spLocks noGrp="1"/>
          </p:cNvSpPr>
          <p:nvPr>
            <p:ph idx="1"/>
          </p:nvPr>
        </p:nvSpPr>
        <p:spPr/>
        <p:txBody>
          <a:bodyPr/>
          <a:lstStyle/>
          <a:p>
            <a:r>
              <a:rPr lang="en-US" dirty="0"/>
              <a:t>UPDATE ON USDOE</a:t>
            </a:r>
          </a:p>
          <a:p>
            <a:r>
              <a:rPr lang="en-US" dirty="0"/>
              <a:t>JUUL LITIGATION</a:t>
            </a:r>
          </a:p>
          <a:p>
            <a:r>
              <a:rPr lang="en-US" dirty="0"/>
              <a:t>WHY YOU MIGHT WORRY ABOUT THE CELL PHONE IN YOUR POCKET</a:t>
            </a:r>
          </a:p>
          <a:p>
            <a:endParaRPr lang="en-US" dirty="0"/>
          </a:p>
        </p:txBody>
      </p:sp>
    </p:spTree>
    <p:extLst>
      <p:ext uri="{BB962C8B-B14F-4D97-AF65-F5344CB8AC3E}">
        <p14:creationId xmlns:p14="http://schemas.microsoft.com/office/powerpoint/2010/main" val="305477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D07D-83C5-8E33-A667-074B1A0D057A}"/>
              </a:ext>
            </a:extLst>
          </p:cNvPr>
          <p:cNvSpPr>
            <a:spLocks noGrp="1"/>
          </p:cNvSpPr>
          <p:nvPr>
            <p:ph type="title"/>
          </p:nvPr>
        </p:nvSpPr>
        <p:spPr/>
        <p:txBody>
          <a:bodyPr/>
          <a:lstStyle/>
          <a:p>
            <a:r>
              <a:rPr lang="en-US" dirty="0"/>
              <a:t>JUUL LITIGATION</a:t>
            </a:r>
          </a:p>
        </p:txBody>
      </p:sp>
      <p:sp>
        <p:nvSpPr>
          <p:cNvPr id="3" name="Content Placeholder 2">
            <a:extLst>
              <a:ext uri="{FF2B5EF4-FFF2-40B4-BE49-F238E27FC236}">
                <a16:creationId xmlns:a16="http://schemas.microsoft.com/office/drawing/2014/main" id="{2A9DF7EE-6D42-D73D-2612-C4A74EE829AF}"/>
              </a:ext>
            </a:extLst>
          </p:cNvPr>
          <p:cNvSpPr>
            <a:spLocks noGrp="1"/>
          </p:cNvSpPr>
          <p:nvPr>
            <p:ph idx="1"/>
          </p:nvPr>
        </p:nvSpPr>
        <p:spPr/>
        <p:txBody>
          <a:bodyPr/>
          <a:lstStyle/>
          <a:p>
            <a:r>
              <a:rPr lang="en-US" dirty="0"/>
              <a:t>Civil Class Action Suits by Users</a:t>
            </a:r>
          </a:p>
          <a:p>
            <a:r>
              <a:rPr lang="en-US" dirty="0"/>
              <a:t>Civil Class Action Suits by School Districts</a:t>
            </a:r>
          </a:p>
          <a:p>
            <a:r>
              <a:rPr lang="en-US" dirty="0"/>
              <a:t>Suits on Behalf of States by Attorneys General</a:t>
            </a:r>
          </a:p>
          <a:p>
            <a:r>
              <a:rPr lang="en-US" dirty="0"/>
              <a:t>Food &amp; Drug Administration</a:t>
            </a:r>
          </a:p>
        </p:txBody>
      </p:sp>
    </p:spTree>
    <p:extLst>
      <p:ext uri="{BB962C8B-B14F-4D97-AF65-F5344CB8AC3E}">
        <p14:creationId xmlns:p14="http://schemas.microsoft.com/office/powerpoint/2010/main" val="177009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80E2-40F6-3ED5-DC9F-3BFA7C413724}"/>
              </a:ext>
            </a:extLst>
          </p:cNvPr>
          <p:cNvSpPr>
            <a:spLocks noGrp="1"/>
          </p:cNvSpPr>
          <p:nvPr>
            <p:ph type="title"/>
          </p:nvPr>
        </p:nvSpPr>
        <p:spPr/>
        <p:txBody>
          <a:bodyPr/>
          <a:lstStyle/>
          <a:p>
            <a:r>
              <a:rPr lang="en-US" dirty="0"/>
              <a:t>Food &amp; Drug Administration</a:t>
            </a:r>
          </a:p>
        </p:txBody>
      </p:sp>
      <p:sp>
        <p:nvSpPr>
          <p:cNvPr id="3" name="Content Placeholder 2">
            <a:extLst>
              <a:ext uri="{FF2B5EF4-FFF2-40B4-BE49-F238E27FC236}">
                <a16:creationId xmlns:a16="http://schemas.microsoft.com/office/drawing/2014/main" id="{59340697-6800-C148-FC37-CDCBB1F9F04D}"/>
              </a:ext>
            </a:extLst>
          </p:cNvPr>
          <p:cNvSpPr>
            <a:spLocks noGrp="1"/>
          </p:cNvSpPr>
          <p:nvPr>
            <p:ph idx="1"/>
          </p:nvPr>
        </p:nvSpPr>
        <p:spPr/>
        <p:txBody>
          <a:bodyPr/>
          <a:lstStyle/>
          <a:p>
            <a:r>
              <a:rPr lang="en-US" dirty="0"/>
              <a:t>June 23, 2022 – FDA Issues Market Denial as to JUUL, effectively stopping the sale</a:t>
            </a:r>
          </a:p>
          <a:p>
            <a:r>
              <a:rPr lang="en-US" dirty="0"/>
              <a:t>June 25, 2022 – USCOADC issued emergency stay to consider case on the merits</a:t>
            </a:r>
          </a:p>
          <a:p>
            <a:r>
              <a:rPr lang="en-US" dirty="0"/>
              <a:t>July 5, 2022 – FDA Stays its Market Denial</a:t>
            </a:r>
          </a:p>
          <a:p>
            <a:r>
              <a:rPr lang="en-US" dirty="0"/>
              <a:t>September 20, 2022 – JUUL Sues Seeking Documents from FDA</a:t>
            </a:r>
          </a:p>
        </p:txBody>
      </p:sp>
    </p:spTree>
    <p:extLst>
      <p:ext uri="{BB962C8B-B14F-4D97-AF65-F5344CB8AC3E}">
        <p14:creationId xmlns:p14="http://schemas.microsoft.com/office/powerpoint/2010/main" val="386835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B56A-3F60-8790-E231-F869B92837D4}"/>
              </a:ext>
            </a:extLst>
          </p:cNvPr>
          <p:cNvSpPr>
            <a:spLocks noGrp="1"/>
          </p:cNvSpPr>
          <p:nvPr>
            <p:ph type="title"/>
          </p:nvPr>
        </p:nvSpPr>
        <p:spPr/>
        <p:txBody>
          <a:bodyPr/>
          <a:lstStyle/>
          <a:p>
            <a:r>
              <a:rPr lang="en-US" dirty="0"/>
              <a:t>States, including Georgia, settle suit with JUUL</a:t>
            </a:r>
          </a:p>
        </p:txBody>
      </p:sp>
      <p:sp>
        <p:nvSpPr>
          <p:cNvPr id="3" name="Content Placeholder 2">
            <a:extLst>
              <a:ext uri="{FF2B5EF4-FFF2-40B4-BE49-F238E27FC236}">
                <a16:creationId xmlns:a16="http://schemas.microsoft.com/office/drawing/2014/main" id="{8E332360-24D3-DEAC-190F-DDE9F5CD7214}"/>
              </a:ext>
            </a:extLst>
          </p:cNvPr>
          <p:cNvSpPr>
            <a:spLocks noGrp="1"/>
          </p:cNvSpPr>
          <p:nvPr>
            <p:ph idx="1"/>
          </p:nvPr>
        </p:nvSpPr>
        <p:spPr/>
        <p:txBody>
          <a:bodyPr/>
          <a:lstStyle/>
          <a:p>
            <a:r>
              <a:rPr lang="en-US" dirty="0"/>
              <a:t>33 States settle for $440 million ending suit filed in 2020</a:t>
            </a:r>
          </a:p>
          <a:p>
            <a:r>
              <a:rPr lang="en-US" dirty="0"/>
              <a:t>Georgia gets more than $19 million, also addresses marketing and some composition issues</a:t>
            </a:r>
          </a:p>
          <a:p>
            <a:r>
              <a:rPr lang="en-US" dirty="0"/>
              <a:t>How will that money be used and distributed?</a:t>
            </a:r>
          </a:p>
        </p:txBody>
      </p:sp>
    </p:spTree>
    <p:extLst>
      <p:ext uri="{BB962C8B-B14F-4D97-AF65-F5344CB8AC3E}">
        <p14:creationId xmlns:p14="http://schemas.microsoft.com/office/powerpoint/2010/main" val="37112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67A5-1098-62AF-62D1-ADBE9FA1C3A4}"/>
              </a:ext>
            </a:extLst>
          </p:cNvPr>
          <p:cNvSpPr>
            <a:spLocks noGrp="1"/>
          </p:cNvSpPr>
          <p:nvPr>
            <p:ph type="title"/>
          </p:nvPr>
        </p:nvSpPr>
        <p:spPr/>
        <p:txBody>
          <a:bodyPr/>
          <a:lstStyle/>
          <a:p>
            <a:r>
              <a:rPr lang="en-US" dirty="0"/>
              <a:t>Private Suit for School Districts</a:t>
            </a:r>
          </a:p>
        </p:txBody>
      </p:sp>
      <p:sp>
        <p:nvSpPr>
          <p:cNvPr id="3" name="Content Placeholder 2">
            <a:extLst>
              <a:ext uri="{FF2B5EF4-FFF2-40B4-BE49-F238E27FC236}">
                <a16:creationId xmlns:a16="http://schemas.microsoft.com/office/drawing/2014/main" id="{52A62CA0-E381-A34C-8A00-52EBF0AEF1C4}"/>
              </a:ext>
            </a:extLst>
          </p:cNvPr>
          <p:cNvSpPr>
            <a:spLocks noGrp="1"/>
          </p:cNvSpPr>
          <p:nvPr>
            <p:ph idx="1"/>
          </p:nvPr>
        </p:nvSpPr>
        <p:spPr/>
        <p:txBody>
          <a:bodyPr/>
          <a:lstStyle/>
          <a:p>
            <a:r>
              <a:rPr lang="en-US" dirty="0"/>
              <a:t>Being treated as a mass tort claim with control by California court</a:t>
            </a:r>
          </a:p>
          <a:p>
            <a:r>
              <a:rPr lang="en-US" dirty="0"/>
              <a:t>What might be recovered?</a:t>
            </a:r>
          </a:p>
          <a:p>
            <a:pPr lvl="1"/>
            <a:r>
              <a:rPr lang="en-US" dirty="0"/>
              <a:t>Equipment to detect</a:t>
            </a:r>
          </a:p>
          <a:p>
            <a:pPr lvl="1"/>
            <a:r>
              <a:rPr lang="en-US" dirty="0"/>
              <a:t>Personnel directed to the issue</a:t>
            </a:r>
          </a:p>
          <a:p>
            <a:pPr lvl="1"/>
            <a:r>
              <a:rPr lang="en-US" dirty="0"/>
              <a:t>Reimbursement of expenses on such items in the past</a:t>
            </a:r>
          </a:p>
          <a:p>
            <a:r>
              <a:rPr lang="en-US" dirty="0"/>
              <a:t>Political (PR) statement or expectation of money</a:t>
            </a:r>
          </a:p>
          <a:p>
            <a:r>
              <a:rPr lang="en-US" dirty="0"/>
              <a:t>Pros</a:t>
            </a:r>
          </a:p>
          <a:p>
            <a:r>
              <a:rPr lang="en-US" dirty="0"/>
              <a:t>Cons</a:t>
            </a:r>
          </a:p>
          <a:p>
            <a:endParaRPr lang="en-US" dirty="0"/>
          </a:p>
        </p:txBody>
      </p:sp>
    </p:spTree>
    <p:extLst>
      <p:ext uri="{BB962C8B-B14F-4D97-AF65-F5344CB8AC3E}">
        <p14:creationId xmlns:p14="http://schemas.microsoft.com/office/powerpoint/2010/main" val="160606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C990-9B40-6286-139C-178A1B38B9D9}"/>
              </a:ext>
            </a:extLst>
          </p:cNvPr>
          <p:cNvSpPr>
            <a:spLocks noGrp="1"/>
          </p:cNvSpPr>
          <p:nvPr>
            <p:ph type="title"/>
          </p:nvPr>
        </p:nvSpPr>
        <p:spPr/>
        <p:txBody>
          <a:bodyPr/>
          <a:lstStyle/>
          <a:p>
            <a:r>
              <a:rPr lang="en-US" dirty="0"/>
              <a:t>WHAT’S NEXT FOR USDOE?</a:t>
            </a:r>
          </a:p>
        </p:txBody>
      </p:sp>
      <p:sp>
        <p:nvSpPr>
          <p:cNvPr id="3" name="Content Placeholder 2">
            <a:extLst>
              <a:ext uri="{FF2B5EF4-FFF2-40B4-BE49-F238E27FC236}">
                <a16:creationId xmlns:a16="http://schemas.microsoft.com/office/drawing/2014/main" id="{76CB2D81-8A01-91F3-E78E-A434E95DE72B}"/>
              </a:ext>
            </a:extLst>
          </p:cNvPr>
          <p:cNvSpPr>
            <a:spLocks noGrp="1"/>
          </p:cNvSpPr>
          <p:nvPr>
            <p:ph idx="1"/>
          </p:nvPr>
        </p:nvSpPr>
        <p:spPr/>
        <p:txBody>
          <a:bodyPr/>
          <a:lstStyle/>
          <a:p>
            <a:r>
              <a:rPr lang="en-US" dirty="0"/>
              <a:t>TITLE IX REGULATIONS ARE OUT, HAVE BEEN COMMENTED UPON AND ARE UNDER REVIEW, WHEN WILL THE BE FINAL?</a:t>
            </a:r>
          </a:p>
          <a:p>
            <a:r>
              <a:rPr lang="en-US" dirty="0"/>
              <a:t>USDOE HAS INDICATED THAT A REVIEW AND REWRITE OF SECTION 504 REGULATIONS IS NEXT ON THE AGENDA</a:t>
            </a:r>
          </a:p>
          <a:p>
            <a:r>
              <a:rPr lang="en-US" dirty="0"/>
              <a:t>NO DOUBT THEY WILL LOOK MORE LIKE IDEA THAN THE CURRENT REGULATIONS</a:t>
            </a:r>
          </a:p>
          <a:p>
            <a:r>
              <a:rPr lang="en-US" dirty="0"/>
              <a:t>WHAT ABOUT INVESTIGATIONS?</a:t>
            </a:r>
          </a:p>
        </p:txBody>
      </p:sp>
    </p:spTree>
    <p:extLst>
      <p:ext uri="{BB962C8B-B14F-4D97-AF65-F5344CB8AC3E}">
        <p14:creationId xmlns:p14="http://schemas.microsoft.com/office/powerpoint/2010/main" val="136062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630EB-FA7F-4957-6B3C-907CDBAE1DDA}"/>
              </a:ext>
            </a:extLst>
          </p:cNvPr>
          <p:cNvSpPr>
            <a:spLocks noGrp="1"/>
          </p:cNvSpPr>
          <p:nvPr>
            <p:ph type="title"/>
          </p:nvPr>
        </p:nvSpPr>
        <p:spPr>
          <a:xfrm>
            <a:off x="913795" y="609600"/>
            <a:ext cx="10353762" cy="970450"/>
          </a:xfrm>
        </p:spPr>
        <p:txBody>
          <a:bodyPr>
            <a:normAutofit/>
          </a:bodyPr>
          <a:lstStyle/>
          <a:p>
            <a:pPr>
              <a:lnSpc>
                <a:spcPct val="90000"/>
              </a:lnSpc>
            </a:pPr>
            <a:r>
              <a:rPr lang="en-US" sz="3400"/>
              <a:t>OPEN RECORDS ACT – PROTECT YOURSELF!</a:t>
            </a:r>
          </a:p>
        </p:txBody>
      </p:sp>
      <p:pic>
        <p:nvPicPr>
          <p:cNvPr id="7" name="Picture 6" descr="A person holding a phone&#10;&#10;Description automatically generated with medium confidence">
            <a:extLst>
              <a:ext uri="{FF2B5EF4-FFF2-40B4-BE49-F238E27FC236}">
                <a16:creationId xmlns:a16="http://schemas.microsoft.com/office/drawing/2014/main" id="{A0EC98C8-9CF8-0659-F19A-47840DB4A3D9}"/>
              </a:ext>
            </a:extLst>
          </p:cNvPr>
          <p:cNvPicPr>
            <a:picLocks noChangeAspect="1"/>
          </p:cNvPicPr>
          <p:nvPr/>
        </p:nvPicPr>
        <p:blipFill rotWithShape="1">
          <a:blip r:embed="rId2"/>
          <a:srcRect l="4798" r="12219" b="-1"/>
          <a:stretch/>
        </p:blipFill>
        <p:spPr>
          <a:xfrm>
            <a:off x="1046760" y="2129667"/>
            <a:ext cx="4065464" cy="3258006"/>
          </a:xfrm>
          <a:prstGeom prst="rect">
            <a:avLst/>
          </a:prstGeom>
        </p:spPr>
      </p:pic>
      <p:sp>
        <p:nvSpPr>
          <p:cNvPr id="5" name="Content Placeholder 4">
            <a:extLst>
              <a:ext uri="{FF2B5EF4-FFF2-40B4-BE49-F238E27FC236}">
                <a16:creationId xmlns:a16="http://schemas.microsoft.com/office/drawing/2014/main" id="{F8D6C24B-45EE-579C-46DD-74241F1B1C1B}"/>
              </a:ext>
            </a:extLst>
          </p:cNvPr>
          <p:cNvSpPr>
            <a:spLocks noGrp="1"/>
          </p:cNvSpPr>
          <p:nvPr>
            <p:ph idx="1"/>
          </p:nvPr>
        </p:nvSpPr>
        <p:spPr>
          <a:xfrm>
            <a:off x="5722862" y="1732449"/>
            <a:ext cx="6048224" cy="4842522"/>
          </a:xfrm>
        </p:spPr>
        <p:txBody>
          <a:bodyPr anchor="ctr">
            <a:normAutofit fontScale="92500"/>
          </a:bodyPr>
          <a:lstStyle/>
          <a:p>
            <a:pPr>
              <a:lnSpc>
                <a:spcPct val="90000"/>
              </a:lnSpc>
              <a:buFont typeface="Arial" panose="020B0604020202020204" pitchFamily="34" charset="0"/>
              <a:buChar char="•"/>
            </a:pPr>
            <a:r>
              <a:rPr lang="en-US" sz="2400" dirty="0"/>
              <a:t> “Public record” means all documents, papers, letters, maps, books, tapes, photographs, computer based or generated information, data, data fields, or similar material prepared and maintained or received by an agency</a:t>
            </a:r>
            <a:r>
              <a:rPr lang="en-US" sz="2400" dirty="0">
                <a:solidFill>
                  <a:srgbClr val="FF0000"/>
                </a:solidFill>
              </a:rPr>
              <a:t> or by a private person or entity in the performance of a service or function for or on behalf of an agency or when such documents have been transferred to a private person or entity by an agency for storage or future governmental use.</a:t>
            </a:r>
          </a:p>
          <a:p>
            <a:pPr>
              <a:lnSpc>
                <a:spcPct val="90000"/>
              </a:lnSpc>
              <a:buFont typeface="Arial" panose="020B0604020202020204" pitchFamily="34" charset="0"/>
              <a:buChar char="•"/>
            </a:pPr>
            <a:r>
              <a:rPr lang="en-US" sz="2400" dirty="0"/>
              <a:t>What about the District’s cell phones or computers given to Board members? What about a personal cellphone or computer?</a:t>
            </a:r>
          </a:p>
          <a:p>
            <a:pPr>
              <a:lnSpc>
                <a:spcPct val="90000"/>
              </a:lnSpc>
              <a:buFont typeface="Arial" panose="020B0604020202020204" pitchFamily="34" charset="0"/>
              <a:buChar char="•"/>
            </a:pPr>
            <a:r>
              <a:rPr lang="en-US" sz="2400" dirty="0"/>
              <a:t>What about discovery in litigation?</a:t>
            </a:r>
          </a:p>
        </p:txBody>
      </p:sp>
    </p:spTree>
    <p:extLst>
      <p:ext uri="{BB962C8B-B14F-4D97-AF65-F5344CB8AC3E}">
        <p14:creationId xmlns:p14="http://schemas.microsoft.com/office/powerpoint/2010/main" val="26143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C742CB46-B7A0-4FF0-A84C-FB40C173E5E6}"/>
              </a:ext>
            </a:extLst>
          </p:cNvPr>
          <p:cNvSpPr>
            <a:spLocks noGrp="1"/>
          </p:cNvSpPr>
          <p:nvPr>
            <p:ph type="title"/>
          </p:nvPr>
        </p:nvSpPr>
        <p:spPr>
          <a:xfrm>
            <a:off x="1197256" y="351969"/>
            <a:ext cx="9404723" cy="1944947"/>
          </a:xfrm>
        </p:spPr>
        <p:txBody>
          <a:bodyPr>
            <a:normAutofit/>
          </a:bodyPr>
          <a:lstStyle/>
          <a:p>
            <a:pPr algn="ctr"/>
            <a:r>
              <a:rPr lang="en-US" sz="5400" b="1" dirty="0">
                <a:solidFill>
                  <a:srgbClr val="92D050"/>
                </a:solidFill>
                <a:effectLst>
                  <a:outerShdw blurRad="38100" dist="38100" dir="2700000" algn="tl">
                    <a:srgbClr val="000000">
                      <a:alpha val="43137"/>
                    </a:srgbClr>
                  </a:outerShdw>
                </a:effectLst>
              </a:rPr>
              <a:t>Fall Legal Issues Workshop</a:t>
            </a:r>
            <a:br>
              <a:rPr lang="en-US" sz="5400" b="1" dirty="0">
                <a:solidFill>
                  <a:srgbClr val="92D050"/>
                </a:solidFill>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sz="4400" b="1" dirty="0">
                <a:solidFill>
                  <a:schemeClr val="tx2"/>
                </a:solidFill>
                <a:effectLst>
                  <a:outerShdw blurRad="38100" dist="38100" dir="2700000" algn="tl">
                    <a:srgbClr val="000000">
                      <a:alpha val="43137"/>
                    </a:srgbClr>
                  </a:outerShdw>
                </a:effectLst>
              </a:rPr>
              <a:t>November 2, 3, and 4, 2022</a:t>
            </a:r>
          </a:p>
        </p:txBody>
      </p:sp>
      <p:sp>
        <p:nvSpPr>
          <p:cNvPr id="3" name="Content Placeholder 2">
            <a:extLst>
              <a:ext uri="{FF2B5EF4-FFF2-40B4-BE49-F238E27FC236}">
                <a16:creationId xmlns:a16="http://schemas.microsoft.com/office/drawing/2014/main" id="{33E3A474-D218-4AC0-91EB-BA7E64AFC0F0}"/>
              </a:ext>
            </a:extLst>
          </p:cNvPr>
          <p:cNvSpPr>
            <a:spLocks noGrp="1"/>
          </p:cNvSpPr>
          <p:nvPr>
            <p:ph idx="1"/>
          </p:nvPr>
        </p:nvSpPr>
        <p:spPr>
          <a:xfrm>
            <a:off x="665967" y="2939442"/>
            <a:ext cx="10860065" cy="3918558"/>
          </a:xfrm>
        </p:spPr>
        <p:txBody>
          <a:bodyPr>
            <a:normAutofit fontScale="92500" lnSpcReduction="10000"/>
          </a:bodyPr>
          <a:lstStyle/>
          <a:p>
            <a:pPr marL="0" indent="0" algn="ctr">
              <a:buNone/>
            </a:pPr>
            <a:r>
              <a:rPr lang="en-US" sz="4400" b="1" dirty="0">
                <a:solidFill>
                  <a:srgbClr val="92D050"/>
                </a:solidFill>
                <a:effectLst>
                  <a:outerShdw blurRad="38100" dist="38100" dir="2700000" algn="tl">
                    <a:srgbClr val="000000">
                      <a:alpha val="43137"/>
                    </a:srgbClr>
                  </a:outerShdw>
                </a:effectLst>
              </a:rPr>
              <a:t>Classic Center</a:t>
            </a:r>
          </a:p>
          <a:p>
            <a:pPr marL="0" indent="0" algn="ctr">
              <a:buNone/>
            </a:pPr>
            <a:r>
              <a:rPr lang="en-US" sz="4400" b="1" dirty="0">
                <a:solidFill>
                  <a:srgbClr val="92D050"/>
                </a:solidFill>
                <a:effectLst>
                  <a:outerShdw blurRad="38100" dist="38100" dir="2700000" algn="tl">
                    <a:srgbClr val="000000">
                      <a:alpha val="43137"/>
                    </a:srgbClr>
                  </a:outerShdw>
                </a:effectLst>
              </a:rPr>
              <a:t>Athens, Georgia </a:t>
            </a:r>
          </a:p>
          <a:p>
            <a:pPr marL="0" indent="0" algn="ctr">
              <a:buNone/>
            </a:pPr>
            <a:endParaRPr lang="en-US" dirty="0"/>
          </a:p>
          <a:p>
            <a:pPr marL="0" indent="0" algn="ctr">
              <a:buNone/>
            </a:pPr>
            <a:endParaRPr lang="en-US" dirty="0"/>
          </a:p>
          <a:p>
            <a:pPr marL="0" indent="0" algn="ctr">
              <a:buNone/>
            </a:pPr>
            <a:r>
              <a:rPr lang="en-US" sz="4800" b="1" dirty="0"/>
              <a:t>ONLY LEGAL ISSUES WORKSHOP THIS SCHOOL YEAR</a:t>
            </a:r>
          </a:p>
        </p:txBody>
      </p:sp>
      <p:sp>
        <p:nvSpPr>
          <p:cNvPr id="4" name="TextBox 3">
            <a:extLst>
              <a:ext uri="{FF2B5EF4-FFF2-40B4-BE49-F238E27FC236}">
                <a16:creationId xmlns:a16="http://schemas.microsoft.com/office/drawing/2014/main" id="{DA1A5306-8A41-4816-BB31-1F08433393F2}"/>
              </a:ext>
            </a:extLst>
          </p:cNvPr>
          <p:cNvSpPr txBox="1"/>
          <p:nvPr/>
        </p:nvSpPr>
        <p:spPr>
          <a:xfrm rot="960305">
            <a:off x="313475" y="3471604"/>
            <a:ext cx="3084499" cy="584775"/>
          </a:xfrm>
          <a:prstGeom prst="rect">
            <a:avLst/>
          </a:prstGeom>
          <a:noFill/>
        </p:spPr>
        <p:txBody>
          <a:bodyPr wrap="none" rtlCol="0">
            <a:spAutoFit/>
          </a:bodyPr>
          <a:lstStyle/>
          <a:p>
            <a:r>
              <a:rPr lang="en-US" sz="3200" b="1" dirty="0">
                <a:solidFill>
                  <a:srgbClr val="FFFF00"/>
                </a:solidFill>
                <a:effectLst>
                  <a:outerShdw blurRad="38100" dist="38100" dir="2700000" algn="tl">
                    <a:srgbClr val="000000">
                      <a:alpha val="43137"/>
                    </a:srgbClr>
                  </a:outerShdw>
                </a:effectLst>
              </a:rPr>
              <a:t>Save the Date!</a:t>
            </a:r>
          </a:p>
        </p:txBody>
      </p:sp>
      <p:sp>
        <p:nvSpPr>
          <p:cNvPr id="6" name="TextBox 5">
            <a:extLst>
              <a:ext uri="{FF2B5EF4-FFF2-40B4-BE49-F238E27FC236}">
                <a16:creationId xmlns:a16="http://schemas.microsoft.com/office/drawing/2014/main" id="{D37C6AC3-4E51-45E4-9068-B1A6E329AF16}"/>
              </a:ext>
            </a:extLst>
          </p:cNvPr>
          <p:cNvSpPr txBox="1"/>
          <p:nvPr/>
        </p:nvSpPr>
        <p:spPr>
          <a:xfrm rot="19715269">
            <a:off x="9059729" y="3174098"/>
            <a:ext cx="3084499" cy="861774"/>
          </a:xfrm>
          <a:prstGeom prst="rect">
            <a:avLst/>
          </a:prstGeom>
          <a:noFill/>
        </p:spPr>
        <p:txBody>
          <a:bodyPr wrap="none" rtlCol="0">
            <a:spAutoFit/>
          </a:bodyPr>
          <a:lstStyle/>
          <a:p>
            <a:r>
              <a:rPr lang="en-US" sz="3200" b="1" dirty="0">
                <a:solidFill>
                  <a:srgbClr val="FFFF00"/>
                </a:solidFill>
                <a:effectLst>
                  <a:outerShdw blurRad="38100" dist="38100" dir="2700000" algn="tl">
                    <a:srgbClr val="000000">
                      <a:alpha val="43137"/>
                    </a:srgbClr>
                  </a:outerShdw>
                </a:effectLst>
              </a:rPr>
              <a:t>Save the Date!</a:t>
            </a:r>
          </a:p>
          <a:p>
            <a:endParaRPr lang="en-US" dirty="0"/>
          </a:p>
        </p:txBody>
      </p:sp>
      <p:sp>
        <p:nvSpPr>
          <p:cNvPr id="7" name="Slide Number Placeholder 6">
            <a:extLst>
              <a:ext uri="{FF2B5EF4-FFF2-40B4-BE49-F238E27FC236}">
                <a16:creationId xmlns:a16="http://schemas.microsoft.com/office/drawing/2014/main" id="{C5B400BB-8A55-4241-B8BE-F589599FE049}"/>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90278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 shot of a row of graduates">
            <a:extLst>
              <a:ext uri="{FF2B5EF4-FFF2-40B4-BE49-F238E27FC236}">
                <a16:creationId xmlns:a16="http://schemas.microsoft.com/office/drawing/2014/main" id="{3B448007-8C0C-4219-BC1D-2A362D2163B9}"/>
              </a:ext>
            </a:extLst>
          </p:cNvPr>
          <p:cNvPicPr>
            <a:picLocks noChangeAspect="1"/>
          </p:cNvPicPr>
          <p:nvPr/>
        </p:nvPicPr>
        <p:blipFill rotWithShape="1">
          <a:blip r:embed="rId2"/>
          <a:srcRect r="5882" b="-1"/>
          <a:stretch/>
        </p:blipFill>
        <p:spPr>
          <a:xfrm>
            <a:off x="-200631" y="0"/>
            <a:ext cx="7182195" cy="6857990"/>
          </a:xfrm>
          <a:prstGeom prst="rect">
            <a:avLst/>
          </a:prstGeom>
        </p:spPr>
      </p:pic>
      <p:sp>
        <p:nvSpPr>
          <p:cNvPr id="2" name="Title 1">
            <a:extLst>
              <a:ext uri="{FF2B5EF4-FFF2-40B4-BE49-F238E27FC236}">
                <a16:creationId xmlns:a16="http://schemas.microsoft.com/office/drawing/2014/main" id="{61F71D19-0E88-4A01-A316-553FA3834066}"/>
              </a:ext>
            </a:extLst>
          </p:cNvPr>
          <p:cNvSpPr>
            <a:spLocks noGrp="1"/>
          </p:cNvSpPr>
          <p:nvPr>
            <p:ph type="title"/>
          </p:nvPr>
        </p:nvSpPr>
        <p:spPr>
          <a:xfrm>
            <a:off x="7869661" y="3208078"/>
            <a:ext cx="3822189" cy="1899912"/>
          </a:xfrm>
        </p:spPr>
        <p:txBody>
          <a:bodyPr>
            <a:normAutofit/>
          </a:bodyPr>
          <a:lstStyle/>
          <a:p>
            <a:endParaRPr lang="en-US" sz="4000"/>
          </a:p>
        </p:txBody>
      </p:sp>
      <p:sp>
        <p:nvSpPr>
          <p:cNvPr id="3" name="Content Placeholder 2">
            <a:extLst>
              <a:ext uri="{FF2B5EF4-FFF2-40B4-BE49-F238E27FC236}">
                <a16:creationId xmlns:a16="http://schemas.microsoft.com/office/drawing/2014/main" id="{1D10E09D-F771-41D0-865D-D0DC755AC53C}"/>
              </a:ext>
            </a:extLst>
          </p:cNvPr>
          <p:cNvSpPr>
            <a:spLocks noGrp="1"/>
          </p:cNvSpPr>
          <p:nvPr>
            <p:ph idx="1"/>
          </p:nvPr>
        </p:nvSpPr>
        <p:spPr>
          <a:xfrm>
            <a:off x="6984610" y="105508"/>
            <a:ext cx="5322604" cy="6752482"/>
          </a:xfrm>
        </p:spPr>
        <p:txBody>
          <a:bodyPr>
            <a:normAutofit/>
          </a:bodyPr>
          <a:lstStyle/>
          <a:p>
            <a:pPr marL="0" indent="0">
              <a:buNone/>
            </a:pPr>
            <a:r>
              <a:rPr lang="en-US" sz="6000">
                <a:solidFill>
                  <a:srgbClr val="FF66CC"/>
                </a:solidFill>
              </a:rPr>
              <a:t>							</a:t>
            </a:r>
          </a:p>
          <a:p>
            <a:pPr marL="0" indent="0">
              <a:buNone/>
            </a:pPr>
            <a:r>
              <a:rPr lang="en-US" sz="6000">
                <a:solidFill>
                  <a:srgbClr val="FF66CC"/>
                </a:solidFill>
              </a:rPr>
              <a:t>BELIEVE IN PUBLIC EDUCATION</a:t>
            </a:r>
          </a:p>
          <a:p>
            <a:pPr marL="0" indent="0">
              <a:buNone/>
            </a:pPr>
            <a:endParaRPr lang="en-US" sz="6000" dirty="0">
              <a:solidFill>
                <a:srgbClr val="FF66CC"/>
              </a:solidFill>
            </a:endParaRPr>
          </a:p>
        </p:txBody>
      </p:sp>
    </p:spTree>
    <p:extLst>
      <p:ext uri="{BB962C8B-B14F-4D97-AF65-F5344CB8AC3E}">
        <p14:creationId xmlns:p14="http://schemas.microsoft.com/office/powerpoint/2010/main" val="31967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istake, Error, Question Mark, Fail, Wrong, Trouble">
            <a:extLst>
              <a:ext uri="{FF2B5EF4-FFF2-40B4-BE49-F238E27FC236}">
                <a16:creationId xmlns:a16="http://schemas.microsoft.com/office/drawing/2014/main" id="{CB52179E-FA52-4678-8C43-A6E0B09FF3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0" b="106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3F66-1D97-AE13-B333-8EF0FE448540}"/>
              </a:ext>
            </a:extLst>
          </p:cNvPr>
          <p:cNvSpPr>
            <a:spLocks noGrp="1"/>
          </p:cNvSpPr>
          <p:nvPr>
            <p:ph type="title"/>
          </p:nvPr>
        </p:nvSpPr>
        <p:spPr/>
        <p:txBody>
          <a:bodyPr/>
          <a:lstStyle/>
          <a:p>
            <a:r>
              <a:rPr lang="en-US" dirty="0"/>
              <a:t>HAVE YOU HAD YOUR CONSTITUTIONAL?</a:t>
            </a:r>
          </a:p>
        </p:txBody>
      </p:sp>
      <p:sp>
        <p:nvSpPr>
          <p:cNvPr id="3" name="Content Placeholder 2">
            <a:extLst>
              <a:ext uri="{FF2B5EF4-FFF2-40B4-BE49-F238E27FC236}">
                <a16:creationId xmlns:a16="http://schemas.microsoft.com/office/drawing/2014/main" id="{5CD5C52D-A543-8D3B-C10E-480768139ACA}"/>
              </a:ext>
            </a:extLst>
          </p:cNvPr>
          <p:cNvSpPr>
            <a:spLocks noGrp="1"/>
          </p:cNvSpPr>
          <p:nvPr>
            <p:ph idx="1"/>
          </p:nvPr>
        </p:nvSpPr>
        <p:spPr/>
        <p:txBody>
          <a:bodyPr>
            <a:normAutofit/>
          </a:bodyPr>
          <a:lstStyle/>
          <a:p>
            <a:r>
              <a:rPr lang="en-US" sz="3600" dirty="0"/>
              <a:t>Audit I mean…</a:t>
            </a:r>
          </a:p>
          <a:p>
            <a:r>
              <a:rPr lang="en-US" sz="3600" dirty="0"/>
              <a:t>What Does The First Amendment Say About People Wandering Around in Your Central Office with Their Cell Camera/Recorder?</a:t>
            </a:r>
          </a:p>
          <a:p>
            <a:r>
              <a:rPr lang="en-US" sz="3600" dirty="0"/>
              <a:t>Politics or Money?</a:t>
            </a:r>
          </a:p>
          <a:p>
            <a:r>
              <a:rPr lang="en-US" sz="3600" dirty="0"/>
              <a:t>How Do You Prepare?</a:t>
            </a:r>
          </a:p>
        </p:txBody>
      </p:sp>
    </p:spTree>
    <p:extLst>
      <p:ext uri="{BB962C8B-B14F-4D97-AF65-F5344CB8AC3E}">
        <p14:creationId xmlns:p14="http://schemas.microsoft.com/office/powerpoint/2010/main" val="360440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A97E6-A672-902B-064D-31CA36951575}"/>
              </a:ext>
            </a:extLst>
          </p:cNvPr>
          <p:cNvSpPr>
            <a:spLocks noGrp="1"/>
          </p:cNvSpPr>
          <p:nvPr>
            <p:ph type="title"/>
          </p:nvPr>
        </p:nvSpPr>
        <p:spPr>
          <a:xfrm>
            <a:off x="913795" y="609600"/>
            <a:ext cx="10353762" cy="970450"/>
          </a:xfrm>
        </p:spPr>
        <p:txBody>
          <a:bodyPr>
            <a:normAutofit fontScale="90000"/>
          </a:bodyPr>
          <a:lstStyle/>
          <a:p>
            <a:pPr>
              <a:lnSpc>
                <a:spcPct val="90000"/>
              </a:lnSpc>
            </a:pPr>
            <a:r>
              <a:rPr lang="en-US" sz="3600" dirty="0"/>
              <a:t>O.C.G.A. § 20-2-786 – HB 1178</a:t>
            </a:r>
            <a:br>
              <a:rPr lang="en-US" sz="3600" dirty="0"/>
            </a:br>
            <a:r>
              <a:rPr lang="en-US" sz="3600" dirty="0"/>
              <a:t>Parents’ Bill of Rights </a:t>
            </a:r>
          </a:p>
        </p:txBody>
      </p:sp>
      <p:sp>
        <p:nvSpPr>
          <p:cNvPr id="5" name="Content Placeholder 4">
            <a:extLst>
              <a:ext uri="{FF2B5EF4-FFF2-40B4-BE49-F238E27FC236}">
                <a16:creationId xmlns:a16="http://schemas.microsoft.com/office/drawing/2014/main" id="{71708C10-AC5A-0D38-3997-D5F282C778A3}"/>
              </a:ext>
            </a:extLst>
          </p:cNvPr>
          <p:cNvSpPr>
            <a:spLocks noGrp="1"/>
          </p:cNvSpPr>
          <p:nvPr>
            <p:ph idx="1"/>
          </p:nvPr>
        </p:nvSpPr>
        <p:spPr>
          <a:xfrm>
            <a:off x="913795" y="1732449"/>
            <a:ext cx="5874932" cy="5045195"/>
          </a:xfrm>
        </p:spPr>
        <p:txBody>
          <a:bodyPr anchor="ctr">
            <a:normAutofit/>
          </a:bodyPr>
          <a:lstStyle/>
          <a:p>
            <a:pPr marL="36900" indent="0">
              <a:buNone/>
            </a:pPr>
            <a:r>
              <a:rPr lang="en-US" sz="2800" dirty="0"/>
              <a:t>“Unless such rights have been waived or terminated as provided by law, parents have inalienable rights that are more comprehensive than listed. . . . This Code Section does not prescribe all rights of parents. Unless otherwise required by law, the rights of a parent of a minor child shall not be limited or denied.”</a:t>
            </a:r>
          </a:p>
        </p:txBody>
      </p:sp>
      <p:pic>
        <p:nvPicPr>
          <p:cNvPr id="7" name="Picture 6" descr="A picture containing outdoor, sky, flying, people&#10;&#10;Description automatically generated">
            <a:extLst>
              <a:ext uri="{FF2B5EF4-FFF2-40B4-BE49-F238E27FC236}">
                <a16:creationId xmlns:a16="http://schemas.microsoft.com/office/drawing/2014/main" id="{584E093C-D0DF-CEEF-EE6D-FFA10A93C621}"/>
              </a:ext>
            </a:extLst>
          </p:cNvPr>
          <p:cNvPicPr>
            <a:picLocks noChangeAspect="1"/>
          </p:cNvPicPr>
          <p:nvPr/>
        </p:nvPicPr>
        <p:blipFill>
          <a:blip r:embed="rId2"/>
          <a:stretch>
            <a:fillRect/>
          </a:stretch>
        </p:blipFill>
        <p:spPr>
          <a:xfrm>
            <a:off x="7066560" y="2242358"/>
            <a:ext cx="4065464" cy="3038934"/>
          </a:xfrm>
          <a:prstGeom prst="rect">
            <a:avLst/>
          </a:prstGeom>
        </p:spPr>
      </p:pic>
    </p:spTree>
    <p:extLst>
      <p:ext uri="{BB962C8B-B14F-4D97-AF65-F5344CB8AC3E}">
        <p14:creationId xmlns:p14="http://schemas.microsoft.com/office/powerpoint/2010/main" val="302459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3BCC-8AA2-C47C-0FBB-A6CA73DFF592}"/>
              </a:ext>
            </a:extLst>
          </p:cNvPr>
          <p:cNvSpPr>
            <a:spLocks noGrp="1"/>
          </p:cNvSpPr>
          <p:nvPr>
            <p:ph type="title"/>
          </p:nvPr>
        </p:nvSpPr>
        <p:spPr/>
        <p:txBody>
          <a:bodyPr/>
          <a:lstStyle/>
          <a:p>
            <a:r>
              <a:rPr lang="en-US" dirty="0"/>
              <a:t>PARENTAL RIGHTS ON STEROIDS</a:t>
            </a:r>
          </a:p>
        </p:txBody>
      </p:sp>
      <p:sp>
        <p:nvSpPr>
          <p:cNvPr id="3" name="Content Placeholder 2">
            <a:extLst>
              <a:ext uri="{FF2B5EF4-FFF2-40B4-BE49-F238E27FC236}">
                <a16:creationId xmlns:a16="http://schemas.microsoft.com/office/drawing/2014/main" id="{035FDC7F-AFE5-4B8D-B3CC-790CA42408BB}"/>
              </a:ext>
            </a:extLst>
          </p:cNvPr>
          <p:cNvSpPr>
            <a:spLocks noGrp="1"/>
          </p:cNvSpPr>
          <p:nvPr>
            <p:ph idx="1"/>
          </p:nvPr>
        </p:nvSpPr>
        <p:spPr/>
        <p:txBody>
          <a:bodyPr/>
          <a:lstStyle/>
          <a:p>
            <a:pPr marL="0" lvl="0" indent="0" eaLnBrk="0" fontAlgn="base" hangingPunct="0">
              <a:spcBef>
                <a:spcPct val="0"/>
              </a:spcBef>
              <a:spcAft>
                <a:spcPct val="0"/>
              </a:spcAft>
              <a:buNone/>
            </a:pPr>
            <a:r>
              <a:rPr lang="en-US" altLang="en-US" sz="2400" dirty="0">
                <a:solidFill>
                  <a:srgbClr val="000000"/>
                </a:solidFill>
                <a:latin typeface="Arial" panose="020B0604020202020204" pitchFamily="34" charset="0"/>
                <a:ea typeface="Calibri" panose="020F0502020204030204" pitchFamily="34" charset="0"/>
              </a:rPr>
              <a:t>Letters stating “strongly held religious beliefs” in students not being disciplined in certain ways </a:t>
            </a:r>
          </a:p>
          <a:p>
            <a:pPr marL="0" lvl="0" indent="0" eaLnBrk="0" fontAlgn="base" hangingPunct="0">
              <a:spcBef>
                <a:spcPct val="0"/>
              </a:spcBef>
              <a:spcAft>
                <a:spcPct val="0"/>
              </a:spcAft>
              <a:buNone/>
            </a:pPr>
            <a:endParaRPr lang="en-US" altLang="en-US" sz="2400" dirty="0">
              <a:solidFill>
                <a:srgbClr val="000000"/>
              </a:solidFill>
              <a:latin typeface="Arial" panose="020B0604020202020204" pitchFamily="34" charset="0"/>
              <a:ea typeface="Calibri" panose="020F0502020204030204" pitchFamily="34" charset="0"/>
            </a:endParaRPr>
          </a:p>
          <a:p>
            <a:pPr marL="0" lvl="0" indent="0" eaLnBrk="0" fontAlgn="base" hangingPunct="0">
              <a:spcBef>
                <a:spcPct val="0"/>
              </a:spcBef>
              <a:spcAft>
                <a:spcPct val="0"/>
              </a:spcAft>
              <a:buNone/>
            </a:pPr>
            <a:r>
              <a:rPr lang="en-US" altLang="en-US" sz="2400" dirty="0">
                <a:solidFill>
                  <a:srgbClr val="000000"/>
                </a:solidFill>
                <a:latin typeface="Arial" panose="020B0604020202020204" pitchFamily="34" charset="0"/>
                <a:ea typeface="Calibri" panose="020F0502020204030204" pitchFamily="34" charset="0"/>
              </a:rPr>
              <a:t>Protect Children Project (PCP)</a:t>
            </a:r>
            <a:endParaRPr lang="en-US" altLang="en-US" sz="700" dirty="0">
              <a:latin typeface="Arial" panose="020B0604020202020204" pitchFamily="34" charset="0"/>
            </a:endParaRPr>
          </a:p>
          <a:p>
            <a:pPr marL="0" lvl="0" indent="0" eaLnBrk="0" fontAlgn="base" hangingPunct="0">
              <a:spcBef>
                <a:spcPct val="0"/>
              </a:spcBef>
              <a:spcAft>
                <a:spcPct val="0"/>
              </a:spcAft>
              <a:buNone/>
            </a:pPr>
            <a:r>
              <a:rPr lang="en-US" altLang="en-US" sz="2000" dirty="0">
                <a:latin typeface="Arial" panose="020B0604020202020204" pitchFamily="34" charset="0"/>
                <a:ea typeface="Calibri" panose="020F0502020204030204" pitchFamily="34" charset="0"/>
                <a:hlinkClick r:id="rId2"/>
              </a:rPr>
              <a:t>https://thesatanictemple.com/pages/protect-children-project</a:t>
            </a:r>
            <a:endParaRPr lang="en-US" altLang="en-US" sz="2000" dirty="0">
              <a:latin typeface="Arial" panose="020B0604020202020204" pitchFamily="34" charset="0"/>
              <a:ea typeface="Calibri" panose="020F0502020204030204" pitchFamily="34" charset="0"/>
            </a:endParaRPr>
          </a:p>
          <a:p>
            <a:pPr marL="0" lvl="0" indent="0" eaLnBrk="0" fontAlgn="base" hangingPunct="0">
              <a:spcBef>
                <a:spcPct val="0"/>
              </a:spcBef>
              <a:spcAft>
                <a:spcPct val="0"/>
              </a:spcAft>
              <a:buNone/>
            </a:pPr>
            <a:endParaRPr lang="en-US" altLang="en-US" sz="2000" dirty="0">
              <a:latin typeface="Arial" panose="020B0604020202020204" pitchFamily="34" charset="0"/>
            </a:endParaRPr>
          </a:p>
          <a:p>
            <a:pPr marL="0" lvl="0" indent="0" eaLnBrk="0" fontAlgn="base" hangingPunct="0">
              <a:spcBef>
                <a:spcPct val="0"/>
              </a:spcBef>
              <a:spcAft>
                <a:spcPct val="0"/>
              </a:spcAft>
              <a:buNone/>
            </a:pPr>
            <a:endParaRPr lang="en-US" altLang="en-US" sz="2000" dirty="0">
              <a:latin typeface="Arial" panose="020B0604020202020204" pitchFamily="34" charset="0"/>
            </a:endParaRPr>
          </a:p>
          <a:p>
            <a:pPr marL="0" lvl="0" indent="0" eaLnBrk="0" fontAlgn="base" hangingPunct="0">
              <a:spcBef>
                <a:spcPct val="0"/>
              </a:spcBef>
              <a:spcAft>
                <a:spcPct val="0"/>
              </a:spcAft>
              <a:buNone/>
            </a:pPr>
            <a:endParaRPr lang="en-US" altLang="en-US" sz="700" dirty="0">
              <a:latin typeface="Arial" panose="020B0604020202020204" pitchFamily="34" charset="0"/>
            </a:endParaRPr>
          </a:p>
          <a:p>
            <a:endParaRPr lang="en-US" dirty="0"/>
          </a:p>
          <a:p>
            <a:endParaRPr lang="en-US" dirty="0"/>
          </a:p>
        </p:txBody>
      </p:sp>
      <p:pic>
        <p:nvPicPr>
          <p:cNvPr id="4" name="m_-8254094329846736925Picture 3">
            <a:extLst>
              <a:ext uri="{FF2B5EF4-FFF2-40B4-BE49-F238E27FC236}">
                <a16:creationId xmlns:a16="http://schemas.microsoft.com/office/drawing/2014/main" id="{05248C66-DB64-30E3-A3F3-7AB38EFFF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84" y="4596937"/>
            <a:ext cx="191452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7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5AF4-340B-5738-8075-3DC559690D65}"/>
              </a:ext>
            </a:extLst>
          </p:cNvPr>
          <p:cNvSpPr>
            <a:spLocks noGrp="1"/>
          </p:cNvSpPr>
          <p:nvPr>
            <p:ph type="title"/>
          </p:nvPr>
        </p:nvSpPr>
        <p:spPr/>
        <p:txBody>
          <a:bodyPr/>
          <a:lstStyle/>
          <a:p>
            <a:r>
              <a:rPr lang="en-US" dirty="0"/>
              <a:t>PARENTAL RIGHTS ON STEROIDS</a:t>
            </a:r>
          </a:p>
        </p:txBody>
      </p:sp>
      <p:sp>
        <p:nvSpPr>
          <p:cNvPr id="3" name="Content Placeholder 2">
            <a:extLst>
              <a:ext uri="{FF2B5EF4-FFF2-40B4-BE49-F238E27FC236}">
                <a16:creationId xmlns:a16="http://schemas.microsoft.com/office/drawing/2014/main" id="{8D89045D-C3D8-3AC3-2DDF-59D924B2C462}"/>
              </a:ext>
            </a:extLst>
          </p:cNvPr>
          <p:cNvSpPr>
            <a:spLocks noGrp="1"/>
          </p:cNvSpPr>
          <p:nvPr>
            <p:ph idx="1"/>
          </p:nvPr>
        </p:nvSpPr>
        <p:spPr/>
        <p:txBody>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sovereign citizen movement</a:t>
            </a:r>
            <a:r>
              <a:rPr lang="en-US" b="0" i="0" dirty="0">
                <a:solidFill>
                  <a:srgbClr val="202122"/>
                </a:solidFill>
                <a:effectLst/>
                <a:latin typeface="Arial" panose="020B0604020202020204" pitchFamily="34" charset="0"/>
              </a:rPr>
              <a:t> is a loose grouping of litigants, activists, tax protesters, financial scheme promoters and conspiracy theorists, who claim to be answerable only to their particular interpretations of the </a:t>
            </a:r>
            <a:r>
              <a:rPr lang="en-US" b="0" i="0" dirty="0" err="1">
                <a:solidFill>
                  <a:srgbClr val="202122"/>
                </a:solidFill>
                <a:effectLst/>
                <a:latin typeface="Arial" panose="020B0604020202020204" pitchFamily="34" charset="0"/>
              </a:rPr>
              <a:t>commone</a:t>
            </a:r>
            <a:r>
              <a:rPr lang="en-US" b="0" i="0" dirty="0">
                <a:solidFill>
                  <a:srgbClr val="202122"/>
                </a:solidFill>
                <a:effectLst/>
                <a:latin typeface="Arial" panose="020B0604020202020204" pitchFamily="34" charset="0"/>
              </a:rPr>
              <a:t> law and to not be subject to </a:t>
            </a:r>
            <a:r>
              <a:rPr lang="en-US" b="1" i="0" dirty="0">
                <a:solidFill>
                  <a:srgbClr val="202122"/>
                </a:solidFill>
                <a:effectLst/>
                <a:latin typeface="Arial" panose="020B0604020202020204" pitchFamily="34" charset="0"/>
              </a:rPr>
              <a:t>any</a:t>
            </a:r>
            <a:r>
              <a:rPr lang="en-US" b="0" i="0" dirty="0">
                <a:solidFill>
                  <a:srgbClr val="202122"/>
                </a:solidFill>
                <a:effectLst/>
                <a:latin typeface="Arial" panose="020B0604020202020204" pitchFamily="34" charset="0"/>
              </a:rPr>
              <a:t> government statutes or proceedings, unless they consent to them.  </a:t>
            </a:r>
          </a:p>
          <a:p>
            <a:r>
              <a:rPr lang="en-US" b="0" i="0" dirty="0">
                <a:solidFill>
                  <a:srgbClr val="202122"/>
                </a:solidFill>
                <a:effectLst/>
                <a:latin typeface="Arial" panose="020B0604020202020204" pitchFamily="34" charset="0"/>
              </a:rPr>
              <a:t>So what does this mean for schools?  Think  </a:t>
            </a:r>
          </a:p>
          <a:p>
            <a:pPr lvl="1"/>
            <a:r>
              <a:rPr lang="en-US" b="0" i="0" dirty="0">
                <a:solidFill>
                  <a:srgbClr val="202122"/>
                </a:solidFill>
                <a:effectLst/>
                <a:latin typeface="Arial" panose="020B0604020202020204" pitchFamily="34" charset="0"/>
              </a:rPr>
              <a:t>Enrollment </a:t>
            </a:r>
          </a:p>
          <a:p>
            <a:pPr lvl="1"/>
            <a:r>
              <a:rPr lang="en-US" b="0" i="0" dirty="0">
                <a:solidFill>
                  <a:srgbClr val="202122"/>
                </a:solidFill>
                <a:effectLst/>
                <a:latin typeface="Arial" panose="020B0604020202020204" pitchFamily="34" charset="0"/>
              </a:rPr>
              <a:t>Attendance</a:t>
            </a:r>
          </a:p>
          <a:p>
            <a:pPr lvl="1"/>
            <a:r>
              <a:rPr lang="en-US" b="0" i="0" dirty="0">
                <a:solidFill>
                  <a:srgbClr val="202122"/>
                </a:solidFill>
                <a:effectLst/>
                <a:latin typeface="Arial" panose="020B0604020202020204" pitchFamily="34" charset="0"/>
              </a:rPr>
              <a:t>Discipline</a:t>
            </a:r>
          </a:p>
          <a:p>
            <a:pPr lvl="1"/>
            <a:r>
              <a:rPr lang="en-US" dirty="0">
                <a:solidFill>
                  <a:srgbClr val="202122"/>
                </a:solidFill>
                <a:latin typeface="Arial" panose="020B0604020202020204" pitchFamily="34" charset="0"/>
              </a:rPr>
              <a:t>Curriculum</a:t>
            </a:r>
            <a:endParaRPr lang="en-US" b="0" i="0" dirty="0">
              <a:solidFill>
                <a:srgbClr val="202122"/>
              </a:solidFill>
              <a:effectLst/>
              <a:latin typeface="Arial" panose="020B0604020202020204" pitchFamily="34" charset="0"/>
            </a:endParaRPr>
          </a:p>
          <a:p>
            <a:pPr marL="457200" lvl="1" indent="0">
              <a:buNone/>
            </a:pPr>
            <a:endParaRPr lang="en-US" b="0" i="0" baseline="30000" dirty="0">
              <a:solidFill>
                <a:srgbClr val="0645AD"/>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574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prstGeom prst="rect">
            <a:avLst/>
          </a:prstGeom>
        </p:spPr>
        <p:txBody>
          <a:bodyPr/>
          <a:lstStyle/>
          <a:p>
            <a:r>
              <a:rPr lang="en-US" dirty="0"/>
              <a:t>2</a:t>
            </a:r>
          </a:p>
        </p:txBody>
      </p:sp>
      <p:sp>
        <p:nvSpPr>
          <p:cNvPr id="2" name="Title 1"/>
          <p:cNvSpPr>
            <a:spLocks noGrp="1"/>
          </p:cNvSpPr>
          <p:nvPr>
            <p:ph type="title" idx="4294967295"/>
          </p:nvPr>
        </p:nvSpPr>
        <p:spPr>
          <a:xfrm>
            <a:off x="3962400" y="533400"/>
            <a:ext cx="8229600" cy="1143000"/>
          </a:xfrm>
        </p:spPr>
        <p:txBody>
          <a:bodyPr>
            <a:noAutofit/>
          </a:bodyPr>
          <a:lstStyle/>
          <a:p>
            <a:r>
              <a:rPr lang="en-US" sz="4800" b="1" dirty="0">
                <a:effectLst>
                  <a:outerShdw blurRad="38100" dist="38100" dir="2700000" algn="tl">
                    <a:srgbClr val="000000">
                      <a:alpha val="43137"/>
                    </a:srgbClr>
                  </a:outerShdw>
                </a:effectLst>
              </a:rPr>
              <a:t>ISSUES FROM THE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GENERAL ASSEMBLY</a:t>
            </a:r>
            <a:endParaRPr lang="en-US" sz="4800" b="1" dirty="0">
              <a:effectLst>
                <a:outerShdw blurRad="38100" dist="38100" dir="2700000" algn="tl">
                  <a:srgbClr val="000000">
                    <a:alpha val="43137"/>
                  </a:srgbClr>
                </a:outerShdw>
              </a:effectLst>
              <a:latin typeface="Arial" pitchFamily="34" charset="0"/>
              <a:cs typeface="Arial" pitchFamily="34" charset="0"/>
            </a:endParaRPr>
          </a:p>
        </p:txBody>
      </p:sp>
      <p:pic>
        <p:nvPicPr>
          <p:cNvPr id="6" name="Content Placeholder 5" descr="Gold-Dome.jpg"/>
          <p:cNvPicPr>
            <a:picLocks noGrp="1" noChangeAspect="1"/>
          </p:cNvPicPr>
          <p:nvPr>
            <p:ph idx="4294967295"/>
          </p:nvPr>
        </p:nvPicPr>
        <p:blipFill>
          <a:blip r:embed="rId2" cstate="print"/>
          <a:stretch>
            <a:fillRect/>
          </a:stretch>
        </p:blipFill>
        <p:spPr>
          <a:xfrm>
            <a:off x="1" y="-228600"/>
            <a:ext cx="12192000" cy="7263384"/>
          </a:xfrm>
        </p:spPr>
      </p:pic>
    </p:spTree>
    <p:extLst>
      <p:ext uri="{BB962C8B-B14F-4D97-AF65-F5344CB8AC3E}">
        <p14:creationId xmlns:p14="http://schemas.microsoft.com/office/powerpoint/2010/main" val="62559658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135C-ED23-E951-C6FE-84682392C0E2}"/>
              </a:ext>
            </a:extLst>
          </p:cNvPr>
          <p:cNvSpPr>
            <a:spLocks noGrp="1"/>
          </p:cNvSpPr>
          <p:nvPr>
            <p:ph type="title"/>
          </p:nvPr>
        </p:nvSpPr>
        <p:spPr/>
        <p:txBody>
          <a:bodyPr>
            <a:normAutofit fontScale="90000"/>
          </a:bodyPr>
          <a:lstStyle/>
          <a:p>
            <a:r>
              <a:rPr lang="en-US" dirty="0"/>
              <a:t>Clearer Issues of Parental Rights from Last Year’s Legislature</a:t>
            </a:r>
            <a:br>
              <a:rPr lang="en-US" dirty="0"/>
            </a:br>
            <a:r>
              <a:rPr lang="en-US" dirty="0"/>
              <a:t>O.C.G.A. §20-2-324.6</a:t>
            </a:r>
            <a:br>
              <a:rPr lang="en-US" dirty="0"/>
            </a:br>
            <a:r>
              <a:rPr lang="en-US" dirty="0"/>
              <a:t>Policy Due by January 1, 2023</a:t>
            </a:r>
          </a:p>
        </p:txBody>
      </p:sp>
      <p:sp>
        <p:nvSpPr>
          <p:cNvPr id="3" name="Content Placeholder 2">
            <a:extLst>
              <a:ext uri="{FF2B5EF4-FFF2-40B4-BE49-F238E27FC236}">
                <a16:creationId xmlns:a16="http://schemas.microsoft.com/office/drawing/2014/main" id="{64B21DBE-7015-A47D-3F7C-6B2A630A8198}"/>
              </a:ext>
            </a:extLst>
          </p:cNvPr>
          <p:cNvSpPr>
            <a:spLocks noGrp="1"/>
          </p:cNvSpPr>
          <p:nvPr>
            <p:ph idx="1"/>
          </p:nvPr>
        </p:nvSpPr>
        <p:spPr/>
        <p:txBody>
          <a:bodyPr>
            <a:normAutofit fontScale="92500" lnSpcReduction="20000"/>
          </a:bodyPr>
          <a:lstStyle/>
          <a:p>
            <a:r>
              <a:rPr lang="en-US" sz="2800" dirty="0"/>
              <a:t>(a) As used in this Code section, “harmful to minors” means that quality of description or representation, in whatever form, of nudity, sexual conduct, sexual excitement, or sadomasochistic abuse, when it:</a:t>
            </a:r>
          </a:p>
          <a:p>
            <a:pPr lvl="1"/>
            <a:r>
              <a:rPr lang="en-US" sz="2800" dirty="0"/>
              <a:t>(1) Taken as a whole, predominantly appeals to the prurient, shameful, or morbid interest of minors:</a:t>
            </a:r>
          </a:p>
          <a:p>
            <a:pPr lvl="1"/>
            <a:r>
              <a:rPr lang="en-US" sz="2800" dirty="0"/>
              <a:t>(2) Is patently offensive to prevailing standards in the adult community as a whole with respect to what is suitable material for minors: </a:t>
            </a:r>
            <a:r>
              <a:rPr lang="en-US" sz="2800" b="1" u="sng" dirty="0"/>
              <a:t>and</a:t>
            </a:r>
          </a:p>
          <a:p>
            <a:pPr lvl="1"/>
            <a:r>
              <a:rPr lang="en-US" sz="2800" dirty="0"/>
              <a:t>(3) Is, when taken as a whole, lacking in serious literary, artistic, political, or scientific value for minors. </a:t>
            </a:r>
          </a:p>
          <a:p>
            <a:endParaRPr lang="en-US" dirty="0"/>
          </a:p>
        </p:txBody>
      </p:sp>
    </p:spTree>
    <p:extLst>
      <p:ext uri="{BB962C8B-B14F-4D97-AF65-F5344CB8AC3E}">
        <p14:creationId xmlns:p14="http://schemas.microsoft.com/office/powerpoint/2010/main" val="10347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8439-AD77-160F-F65A-F674F7AA6111}"/>
              </a:ext>
            </a:extLst>
          </p:cNvPr>
          <p:cNvSpPr>
            <a:spLocks noGrp="1"/>
          </p:cNvSpPr>
          <p:nvPr>
            <p:ph type="title"/>
          </p:nvPr>
        </p:nvSpPr>
        <p:spPr/>
        <p:txBody>
          <a:bodyPr/>
          <a:lstStyle/>
          <a:p>
            <a:r>
              <a:rPr lang="en-US" dirty="0"/>
              <a:t>Practical Guidance</a:t>
            </a:r>
          </a:p>
        </p:txBody>
      </p:sp>
      <p:sp>
        <p:nvSpPr>
          <p:cNvPr id="3" name="Content Placeholder 2">
            <a:extLst>
              <a:ext uri="{FF2B5EF4-FFF2-40B4-BE49-F238E27FC236}">
                <a16:creationId xmlns:a16="http://schemas.microsoft.com/office/drawing/2014/main" id="{CBA57CE3-5524-6DF5-B1E3-744D23D5A327}"/>
              </a:ext>
            </a:extLst>
          </p:cNvPr>
          <p:cNvSpPr>
            <a:spLocks noGrp="1"/>
          </p:cNvSpPr>
          <p:nvPr>
            <p:ph idx="1"/>
          </p:nvPr>
        </p:nvSpPr>
        <p:spPr>
          <a:xfrm>
            <a:off x="1080655" y="1828456"/>
            <a:ext cx="10534996" cy="4938103"/>
          </a:xfrm>
        </p:spPr>
        <p:txBody>
          <a:bodyPr>
            <a:normAutofit/>
          </a:bodyPr>
          <a:lstStyle/>
          <a:p>
            <a:r>
              <a:rPr lang="en-US" dirty="0"/>
              <a:t>The definition provides opportunity to reassess how to evaluate objections to material that deals with sexual issue</a:t>
            </a:r>
          </a:p>
          <a:p>
            <a:r>
              <a:rPr lang="en-US" dirty="0"/>
              <a:t>The process, while very streamlined, provides a means of focusing these objections</a:t>
            </a:r>
          </a:p>
          <a:p>
            <a:r>
              <a:rPr lang="en-US" dirty="0"/>
              <a:t>Difference between responding to challenges from an individual and school, administration, or BOE making decision on its own to remove material already placed</a:t>
            </a:r>
          </a:p>
          <a:p>
            <a:pPr lvl="1"/>
            <a:r>
              <a:rPr lang="en-US" sz="1800" b="0" i="0" dirty="0">
                <a:solidFill>
                  <a:srgbClr val="333333"/>
                </a:solidFill>
                <a:effectLst/>
                <a:latin typeface="+mj-lt"/>
              </a:rPr>
              <a:t>“Local school boards have broad discretion in the management of school affairs, but such discretion must be exercised in a manner that comports with the transcendent imperatives of the </a:t>
            </a:r>
            <a:r>
              <a:rPr lang="en-US" sz="1800" b="0" i="0" u="sng" strike="noStrike" dirty="0">
                <a:solidFill>
                  <a:srgbClr val="0068AC"/>
                </a:solidFill>
                <a:effectLst/>
                <a:latin typeface="+mj-lt"/>
                <a:hlinkClick r:id="rId2"/>
              </a:rPr>
              <a:t>First Amendment</a:t>
            </a:r>
            <a:r>
              <a:rPr lang="en-US" sz="1800" b="0" i="0" dirty="0">
                <a:solidFill>
                  <a:srgbClr val="333333"/>
                </a:solidFill>
                <a:effectLst/>
                <a:latin typeface="+mj-lt"/>
              </a:rPr>
              <a:t>. Students do not "shed their constitutional rights to freedom of speech or expression at the schoolhouse gate," and such rights may be directly and sharply implicated by the removal of books from the shelves of a school library.”  </a:t>
            </a:r>
            <a:r>
              <a:rPr lang="en-US" sz="1800" b="0" i="1" dirty="0">
                <a:solidFill>
                  <a:srgbClr val="333333"/>
                </a:solidFill>
                <a:effectLst/>
                <a:latin typeface="+mj-lt"/>
              </a:rPr>
              <a:t>Island Trees School District v. Pico </a:t>
            </a:r>
            <a:r>
              <a:rPr lang="en-US" sz="1800" b="0" i="0" dirty="0">
                <a:solidFill>
                  <a:srgbClr val="333333"/>
                </a:solidFill>
                <a:effectLst/>
                <a:latin typeface="+mj-lt"/>
              </a:rPr>
              <a:t>(1982)</a:t>
            </a:r>
          </a:p>
          <a:p>
            <a:r>
              <a:rPr lang="en-US" sz="2000" dirty="0">
                <a:solidFill>
                  <a:srgbClr val="333333"/>
                </a:solidFill>
                <a:latin typeface="+mj-lt"/>
              </a:rPr>
              <a:t>Get help and a plan when a complaint is filed.  Remember that these cases go directly from principal to BOE, directly from instructional analysis to political division.</a:t>
            </a:r>
            <a:endParaRPr lang="en-US" sz="2000" dirty="0">
              <a:latin typeface="+mj-lt"/>
            </a:endParaRPr>
          </a:p>
        </p:txBody>
      </p:sp>
    </p:spTree>
    <p:extLst>
      <p:ext uri="{BB962C8B-B14F-4D97-AF65-F5344CB8AC3E}">
        <p14:creationId xmlns:p14="http://schemas.microsoft.com/office/powerpoint/2010/main" val="363157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380</TotalTime>
  <Words>1979</Words>
  <Application>Microsoft Office PowerPoint</Application>
  <PresentationFormat>Widescreen</PresentationFormat>
  <Paragraphs>143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Educational subjects 16x9</vt:lpstr>
      <vt:lpstr>Georgia School Superintendents Association  Fall Bootstrap Conference Legal Issues Update October 20, 2022</vt:lpstr>
      <vt:lpstr>PowerPoint Presentation</vt:lpstr>
      <vt:lpstr>HAVE YOU HAD YOUR CONSTITUTIONAL?</vt:lpstr>
      <vt:lpstr>O.C.G.A. § 20-2-786 – HB 1178 Parents’ Bill of Rights </vt:lpstr>
      <vt:lpstr>PARENTAL RIGHTS ON STEROIDS</vt:lpstr>
      <vt:lpstr>PARENTAL RIGHTS ON STEROIDS</vt:lpstr>
      <vt:lpstr>ISSUES FROM THE  GENERAL ASSEMBLY</vt:lpstr>
      <vt:lpstr>Clearer Issues of Parental Rights from Last Year’s Legislature O.C.G.A. §20-2-324.6 Policy Due by January 1, 2023</vt:lpstr>
      <vt:lpstr>Practical Guidance</vt:lpstr>
      <vt:lpstr>O.C.G.A §20-1-11 – HB 1084 Divisive Concepts</vt:lpstr>
      <vt:lpstr>PRACTICAL GUIDANCE POLICIES ALREADY IN PLACE</vt:lpstr>
      <vt:lpstr>PowerPoint Presentation</vt:lpstr>
      <vt:lpstr>RESPONDING TO RACIST INCIDENTS UNHEALTHY OR UNSAFE </vt:lpstr>
      <vt:lpstr>RESPONSE TO RACIST INCIDENTS</vt:lpstr>
      <vt:lpstr>Kennedy v. Bremerton School District The Supreme Court Addresses School Prayer What Are the Facts?</vt:lpstr>
      <vt:lpstr>Important facts according to the Court</vt:lpstr>
      <vt:lpstr>Important facts according to the dissent</vt:lpstr>
      <vt:lpstr>So what did we learn?</vt:lpstr>
      <vt:lpstr>So what do we do to avoid lawsuits?</vt:lpstr>
      <vt:lpstr>MISCELLANEOUS ISSUES</vt:lpstr>
      <vt:lpstr>JUUL LITIGATION</vt:lpstr>
      <vt:lpstr>Food &amp; Drug Administration</vt:lpstr>
      <vt:lpstr>States, including Georgia, settle suit with JUUL</vt:lpstr>
      <vt:lpstr>Private Suit for School Districts</vt:lpstr>
      <vt:lpstr>WHAT’S NEXT FOR USDOE?</vt:lpstr>
      <vt:lpstr>OPEN RECORDS ACT – PROTECT YOURSELF!</vt:lpstr>
      <vt:lpstr>Fall Legal Issues Workshop  November 2, 3, and 4, 2022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School Superintendents Association  Spring Bootstrap Conference Legal Issues Update April 21, 2022</dc:title>
  <dc:creator>Phil Hartley</dc:creator>
  <cp:lastModifiedBy>Phil Hartley</cp:lastModifiedBy>
  <cp:revision>21</cp:revision>
  <dcterms:created xsi:type="dcterms:W3CDTF">2022-04-20T00:41:15Z</dcterms:created>
  <dcterms:modified xsi:type="dcterms:W3CDTF">2022-10-19T22:00:04Z</dcterms:modified>
</cp:coreProperties>
</file>