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9" r:id="rId5"/>
    <p:sldId id="257" r:id="rId6"/>
    <p:sldId id="261" r:id="rId7"/>
    <p:sldId id="262" r:id="rId8"/>
    <p:sldId id="293" r:id="rId9"/>
    <p:sldId id="291" r:id="rId10"/>
    <p:sldId id="299" r:id="rId11"/>
    <p:sldId id="260" r:id="rId12"/>
    <p:sldId id="264" r:id="rId13"/>
    <p:sldId id="263" r:id="rId14"/>
    <p:sldId id="265" r:id="rId15"/>
    <p:sldId id="271" r:id="rId16"/>
    <p:sldId id="295" r:id="rId17"/>
    <p:sldId id="270" r:id="rId18"/>
    <p:sldId id="268" r:id="rId19"/>
    <p:sldId id="269" r:id="rId20"/>
    <p:sldId id="298"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2"/>
    <a:srgbClr val="9FC5E2"/>
    <a:srgbClr val="5C7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A905A-40BA-4069-979B-8FB2F94731FF}" v="2" dt="2022-10-19T02:16:38.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52"/>
    <p:restoredTop sz="94694"/>
  </p:normalViewPr>
  <p:slideViewPr>
    <p:cSldViewPr snapToGrid="0" snapToObjects="1">
      <p:cViewPr varScale="1">
        <p:scale>
          <a:sx n="83" d="100"/>
          <a:sy n="83" d="100"/>
        </p:scale>
        <p:origin x="4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Frick" userId="2ae45435-bb2d-4646-9a3b-631cb3205c75" providerId="ADAL" clId="{E5FA905A-40BA-4069-979B-8FB2F94731FF}"/>
    <pc:docChg chg="custSel addSld modSld">
      <pc:chgData name="Meghan Frick" userId="2ae45435-bb2d-4646-9a3b-631cb3205c75" providerId="ADAL" clId="{E5FA905A-40BA-4069-979B-8FB2F94731FF}" dt="2022-10-19T02:16:49.038" v="81" actId="14100"/>
      <pc:docMkLst>
        <pc:docMk/>
      </pc:docMkLst>
      <pc:sldChg chg="add">
        <pc:chgData name="Meghan Frick" userId="2ae45435-bb2d-4646-9a3b-631cb3205c75" providerId="ADAL" clId="{E5FA905A-40BA-4069-979B-8FB2F94731FF}" dt="2022-10-19T02:13:42.934" v="30"/>
        <pc:sldMkLst>
          <pc:docMk/>
          <pc:sldMk cId="2515158442" sldId="257"/>
        </pc:sldMkLst>
      </pc:sldChg>
      <pc:sldChg chg="modSp mod">
        <pc:chgData name="Meghan Frick" userId="2ae45435-bb2d-4646-9a3b-631cb3205c75" providerId="ADAL" clId="{E5FA905A-40BA-4069-979B-8FB2F94731FF}" dt="2022-10-19T02:13:27.448" v="29" actId="20577"/>
        <pc:sldMkLst>
          <pc:docMk/>
          <pc:sldMk cId="3934598722" sldId="259"/>
        </pc:sldMkLst>
        <pc:spChg chg="mod">
          <ac:chgData name="Meghan Frick" userId="2ae45435-bb2d-4646-9a3b-631cb3205c75" providerId="ADAL" clId="{E5FA905A-40BA-4069-979B-8FB2F94731FF}" dt="2022-10-19T02:13:27.448" v="29" actId="20577"/>
          <ac:spMkLst>
            <pc:docMk/>
            <pc:sldMk cId="3934598722" sldId="259"/>
            <ac:spMk id="8" creationId="{A860E414-C609-299A-6330-472CDCD33F4E}"/>
          </ac:spMkLst>
        </pc:spChg>
      </pc:sldChg>
      <pc:sldChg chg="add">
        <pc:chgData name="Meghan Frick" userId="2ae45435-bb2d-4646-9a3b-631cb3205c75" providerId="ADAL" clId="{E5FA905A-40BA-4069-979B-8FB2F94731FF}" dt="2022-10-19T02:13:42.934" v="30"/>
        <pc:sldMkLst>
          <pc:docMk/>
          <pc:sldMk cId="1869803762" sldId="260"/>
        </pc:sldMkLst>
      </pc:sldChg>
      <pc:sldChg chg="modSp add mod">
        <pc:chgData name="Meghan Frick" userId="2ae45435-bb2d-4646-9a3b-631cb3205c75" providerId="ADAL" clId="{E5FA905A-40BA-4069-979B-8FB2F94731FF}" dt="2022-10-19T02:14:21.882" v="57" actId="20577"/>
        <pc:sldMkLst>
          <pc:docMk/>
          <pc:sldMk cId="1338047502" sldId="261"/>
        </pc:sldMkLst>
        <pc:spChg chg="mod">
          <ac:chgData name="Meghan Frick" userId="2ae45435-bb2d-4646-9a3b-631cb3205c75" providerId="ADAL" clId="{E5FA905A-40BA-4069-979B-8FB2F94731FF}" dt="2022-10-19T02:14:21.882" v="57" actId="20577"/>
          <ac:spMkLst>
            <pc:docMk/>
            <pc:sldMk cId="1338047502" sldId="261"/>
            <ac:spMk id="3" creationId="{B9A00405-5260-21D1-3EBC-A3E061854ED1}"/>
          </ac:spMkLst>
        </pc:spChg>
      </pc:sldChg>
      <pc:sldChg chg="modSp add mod">
        <pc:chgData name="Meghan Frick" userId="2ae45435-bb2d-4646-9a3b-631cb3205c75" providerId="ADAL" clId="{E5FA905A-40BA-4069-979B-8FB2F94731FF}" dt="2022-10-19T02:14:40.514" v="60" actId="20577"/>
        <pc:sldMkLst>
          <pc:docMk/>
          <pc:sldMk cId="4022669383" sldId="262"/>
        </pc:sldMkLst>
        <pc:spChg chg="mod">
          <ac:chgData name="Meghan Frick" userId="2ae45435-bb2d-4646-9a3b-631cb3205c75" providerId="ADAL" clId="{E5FA905A-40BA-4069-979B-8FB2F94731FF}" dt="2022-10-19T02:14:40.514" v="60" actId="20577"/>
          <ac:spMkLst>
            <pc:docMk/>
            <pc:sldMk cId="4022669383" sldId="262"/>
            <ac:spMk id="3" creationId="{E6561981-A2DB-5E1D-BCD5-0E0C147CD2E1}"/>
          </ac:spMkLst>
        </pc:spChg>
      </pc:sldChg>
      <pc:sldChg chg="modSp add mod">
        <pc:chgData name="Meghan Frick" userId="2ae45435-bb2d-4646-9a3b-631cb3205c75" providerId="ADAL" clId="{E5FA905A-40BA-4069-979B-8FB2F94731FF}" dt="2022-10-19T02:15:44.112" v="73" actId="20577"/>
        <pc:sldMkLst>
          <pc:docMk/>
          <pc:sldMk cId="3196174325" sldId="263"/>
        </pc:sldMkLst>
        <pc:spChg chg="mod">
          <ac:chgData name="Meghan Frick" userId="2ae45435-bb2d-4646-9a3b-631cb3205c75" providerId="ADAL" clId="{E5FA905A-40BA-4069-979B-8FB2F94731FF}" dt="2022-10-19T02:15:44.112" v="73" actId="20577"/>
          <ac:spMkLst>
            <pc:docMk/>
            <pc:sldMk cId="3196174325" sldId="263"/>
            <ac:spMk id="3" creationId="{92E4450F-7CBD-FFC7-BE51-9FD87B538F17}"/>
          </ac:spMkLst>
        </pc:spChg>
      </pc:sldChg>
      <pc:sldChg chg="modSp add mod">
        <pc:chgData name="Meghan Frick" userId="2ae45435-bb2d-4646-9a3b-631cb3205c75" providerId="ADAL" clId="{E5FA905A-40BA-4069-979B-8FB2F94731FF}" dt="2022-10-19T02:15:28.421" v="69" actId="20577"/>
        <pc:sldMkLst>
          <pc:docMk/>
          <pc:sldMk cId="2208678456" sldId="264"/>
        </pc:sldMkLst>
        <pc:spChg chg="mod">
          <ac:chgData name="Meghan Frick" userId="2ae45435-bb2d-4646-9a3b-631cb3205c75" providerId="ADAL" clId="{E5FA905A-40BA-4069-979B-8FB2F94731FF}" dt="2022-10-19T02:15:28.421" v="69" actId="20577"/>
          <ac:spMkLst>
            <pc:docMk/>
            <pc:sldMk cId="2208678456" sldId="264"/>
            <ac:spMk id="4" creationId="{554D06F5-CEFB-A511-626E-86B5BCF13956}"/>
          </ac:spMkLst>
        </pc:spChg>
      </pc:sldChg>
      <pc:sldChg chg="add">
        <pc:chgData name="Meghan Frick" userId="2ae45435-bb2d-4646-9a3b-631cb3205c75" providerId="ADAL" clId="{E5FA905A-40BA-4069-979B-8FB2F94731FF}" dt="2022-10-19T02:13:42.934" v="30"/>
        <pc:sldMkLst>
          <pc:docMk/>
          <pc:sldMk cId="271098932" sldId="265"/>
        </pc:sldMkLst>
      </pc:sldChg>
      <pc:sldChg chg="add">
        <pc:chgData name="Meghan Frick" userId="2ae45435-bb2d-4646-9a3b-631cb3205c75" providerId="ADAL" clId="{E5FA905A-40BA-4069-979B-8FB2F94731FF}" dt="2022-10-19T02:13:42.934" v="30"/>
        <pc:sldMkLst>
          <pc:docMk/>
          <pc:sldMk cId="2031730003" sldId="267"/>
        </pc:sldMkLst>
      </pc:sldChg>
      <pc:sldChg chg="add">
        <pc:chgData name="Meghan Frick" userId="2ae45435-bb2d-4646-9a3b-631cb3205c75" providerId="ADAL" clId="{E5FA905A-40BA-4069-979B-8FB2F94731FF}" dt="2022-10-19T02:13:42.934" v="30"/>
        <pc:sldMkLst>
          <pc:docMk/>
          <pc:sldMk cId="3442454292" sldId="268"/>
        </pc:sldMkLst>
      </pc:sldChg>
      <pc:sldChg chg="add">
        <pc:chgData name="Meghan Frick" userId="2ae45435-bb2d-4646-9a3b-631cb3205c75" providerId="ADAL" clId="{E5FA905A-40BA-4069-979B-8FB2F94731FF}" dt="2022-10-19T02:13:42.934" v="30"/>
        <pc:sldMkLst>
          <pc:docMk/>
          <pc:sldMk cId="1662383617" sldId="269"/>
        </pc:sldMkLst>
      </pc:sldChg>
      <pc:sldChg chg="add">
        <pc:chgData name="Meghan Frick" userId="2ae45435-bb2d-4646-9a3b-631cb3205c75" providerId="ADAL" clId="{E5FA905A-40BA-4069-979B-8FB2F94731FF}" dt="2022-10-19T02:13:42.934" v="30"/>
        <pc:sldMkLst>
          <pc:docMk/>
          <pc:sldMk cId="3395743667" sldId="270"/>
        </pc:sldMkLst>
      </pc:sldChg>
      <pc:sldChg chg="modSp add mod">
        <pc:chgData name="Meghan Frick" userId="2ae45435-bb2d-4646-9a3b-631cb3205c75" providerId="ADAL" clId="{E5FA905A-40BA-4069-979B-8FB2F94731FF}" dt="2022-10-19T02:15:59.866" v="76" actId="20577"/>
        <pc:sldMkLst>
          <pc:docMk/>
          <pc:sldMk cId="2751866056" sldId="271"/>
        </pc:sldMkLst>
        <pc:spChg chg="mod">
          <ac:chgData name="Meghan Frick" userId="2ae45435-bb2d-4646-9a3b-631cb3205c75" providerId="ADAL" clId="{E5FA905A-40BA-4069-979B-8FB2F94731FF}" dt="2022-10-19T02:15:59.866" v="76" actId="20577"/>
          <ac:spMkLst>
            <pc:docMk/>
            <pc:sldMk cId="2751866056" sldId="271"/>
            <ac:spMk id="3" creationId="{96EA3323-49EA-3977-8806-92D3A46F93C1}"/>
          </ac:spMkLst>
        </pc:spChg>
      </pc:sldChg>
      <pc:sldChg chg="modSp add mod">
        <pc:chgData name="Meghan Frick" userId="2ae45435-bb2d-4646-9a3b-631cb3205c75" providerId="ADAL" clId="{E5FA905A-40BA-4069-979B-8FB2F94731FF}" dt="2022-10-19T02:15:13.031" v="65" actId="2711"/>
        <pc:sldMkLst>
          <pc:docMk/>
          <pc:sldMk cId="814322367" sldId="291"/>
        </pc:sldMkLst>
        <pc:spChg chg="mod">
          <ac:chgData name="Meghan Frick" userId="2ae45435-bb2d-4646-9a3b-631cb3205c75" providerId="ADAL" clId="{E5FA905A-40BA-4069-979B-8FB2F94731FF}" dt="2022-10-19T02:15:13.031" v="65" actId="2711"/>
          <ac:spMkLst>
            <pc:docMk/>
            <pc:sldMk cId="814322367" sldId="291"/>
            <ac:spMk id="3" creationId="{A9B7B2B2-9AF6-47CF-9A48-309B718EDAA4}"/>
          </ac:spMkLst>
        </pc:spChg>
      </pc:sldChg>
      <pc:sldChg chg="add setBg">
        <pc:chgData name="Meghan Frick" userId="2ae45435-bb2d-4646-9a3b-631cb3205c75" providerId="ADAL" clId="{E5FA905A-40BA-4069-979B-8FB2F94731FF}" dt="2022-10-19T02:13:42.934" v="30"/>
        <pc:sldMkLst>
          <pc:docMk/>
          <pc:sldMk cId="56202565" sldId="293"/>
        </pc:sldMkLst>
      </pc:sldChg>
      <pc:sldChg chg="add">
        <pc:chgData name="Meghan Frick" userId="2ae45435-bb2d-4646-9a3b-631cb3205c75" providerId="ADAL" clId="{E5FA905A-40BA-4069-979B-8FB2F94731FF}" dt="2022-10-19T02:13:42.934" v="30"/>
        <pc:sldMkLst>
          <pc:docMk/>
          <pc:sldMk cId="2241962290" sldId="295"/>
        </pc:sldMkLst>
      </pc:sldChg>
      <pc:sldChg chg="modSp add mod">
        <pc:chgData name="Meghan Frick" userId="2ae45435-bb2d-4646-9a3b-631cb3205c75" providerId="ADAL" clId="{E5FA905A-40BA-4069-979B-8FB2F94731FF}" dt="2022-10-19T02:16:49.038" v="81" actId="14100"/>
        <pc:sldMkLst>
          <pc:docMk/>
          <pc:sldMk cId="4231153593" sldId="298"/>
        </pc:sldMkLst>
        <pc:graphicFrameChg chg="mod modGraphic">
          <ac:chgData name="Meghan Frick" userId="2ae45435-bb2d-4646-9a3b-631cb3205c75" providerId="ADAL" clId="{E5FA905A-40BA-4069-979B-8FB2F94731FF}" dt="2022-10-19T02:16:49.038" v="81" actId="14100"/>
          <ac:graphicFrameMkLst>
            <pc:docMk/>
            <pc:sldMk cId="4231153593" sldId="298"/>
            <ac:graphicFrameMk id="5" creationId="{F933B4E0-AEBC-B4A4-4758-5DD028A73FB2}"/>
          </ac:graphicFrameMkLst>
        </pc:graphicFrameChg>
      </pc:sldChg>
      <pc:sldChg chg="add">
        <pc:chgData name="Meghan Frick" userId="2ae45435-bb2d-4646-9a3b-631cb3205c75" providerId="ADAL" clId="{E5FA905A-40BA-4069-979B-8FB2F94731FF}" dt="2022-10-19T02:13:42.934" v="30"/>
        <pc:sldMkLst>
          <pc:docMk/>
          <pc:sldMk cId="3043119290"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BEEB5-1189-0F47-85AE-A195F49F1D47}"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93D03-D739-414F-B15C-2D698D18CB01}" type="slidenum">
              <a:rPr lang="en-US" smtClean="0"/>
              <a:t>‹#›</a:t>
            </a:fld>
            <a:endParaRPr lang="en-US"/>
          </a:p>
        </p:txBody>
      </p:sp>
    </p:spTree>
    <p:extLst>
      <p:ext uri="{BB962C8B-B14F-4D97-AF65-F5344CB8AC3E}">
        <p14:creationId xmlns:p14="http://schemas.microsoft.com/office/powerpoint/2010/main" val="179034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morning! My name is Joyce Bearden, Director of Knowledge and Resource Management in Technology Services. I am delighted to have the opportunity to share updates from our department today on behalf of Dr. Keith Osburn, our Chief Information Officer and the Technology Services team. Dr. Osburn regrets not being able to be here today with us. I'd also like to thank Mr. Josh Hooper for the invitation to share. I'd also like to thank Superintendent Woods for his leadership, ongoing support, and dedication to Georgia's education community. </a:t>
            </a:r>
          </a:p>
        </p:txBody>
      </p:sp>
      <p:sp>
        <p:nvSpPr>
          <p:cNvPr id="4" name="Slide Number Placeholder 3"/>
          <p:cNvSpPr>
            <a:spLocks noGrp="1"/>
          </p:cNvSpPr>
          <p:nvPr>
            <p:ph type="sldNum" sz="quarter" idx="5"/>
          </p:nvPr>
        </p:nvSpPr>
        <p:spPr/>
        <p:txBody>
          <a:bodyPr/>
          <a:lstStyle/>
          <a:p>
            <a:fld id="{83393D03-D739-414F-B15C-2D698D18CB01}" type="slidenum">
              <a:rPr lang="en-US" smtClean="0"/>
              <a:t>2</a:t>
            </a:fld>
            <a:endParaRPr lang="en-US"/>
          </a:p>
        </p:txBody>
      </p:sp>
    </p:spTree>
    <p:extLst>
      <p:ext uri="{BB962C8B-B14F-4D97-AF65-F5344CB8AC3E}">
        <p14:creationId xmlns:p14="http://schemas.microsoft.com/office/powerpoint/2010/main" val="131438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Indeed October is Cybersecurity Awareness Month. </a:t>
            </a:r>
            <a:r>
              <a:rPr lang="en-US"/>
              <a:t>The Georgia Department of Education is committed to educating stakeholders about cybersecurity awareness. This October, we are focusing on the people part of cybersecurity, providing information and resources to help you make smart decisions on the job, at home, or at school. We are hosting weekly presentations with guest experts, sharing daily training resources and tips for your technology staff.  We are also sharing best practices through social media. The theme for 2022 is </a:t>
            </a:r>
            <a:r>
              <a:rPr lang="en-US" i="1"/>
              <a:t>See Yourself in Cyber</a:t>
            </a:r>
            <a:r>
              <a:rPr lang="en-US"/>
              <a:t>. We invite you to join us in cybersecurity awareness month activities.</a:t>
            </a:r>
            <a:endParaRPr lang="en-US">
              <a:cs typeface="Calibri"/>
            </a:endParaRPr>
          </a:p>
        </p:txBody>
      </p:sp>
      <p:sp>
        <p:nvSpPr>
          <p:cNvPr id="4" name="Slide Number Placeholder 3"/>
          <p:cNvSpPr>
            <a:spLocks noGrp="1"/>
          </p:cNvSpPr>
          <p:nvPr>
            <p:ph type="sldNum" sz="quarter" idx="5"/>
          </p:nvPr>
        </p:nvSpPr>
        <p:spPr/>
        <p:txBody>
          <a:bodyPr/>
          <a:lstStyle/>
          <a:p>
            <a:fld id="{83393D03-D739-414F-B15C-2D698D18CB01}" type="slidenum">
              <a:rPr lang="en-US" smtClean="0"/>
              <a:t>11</a:t>
            </a:fld>
            <a:endParaRPr lang="en-US"/>
          </a:p>
        </p:txBody>
      </p:sp>
    </p:spTree>
    <p:extLst>
      <p:ext uri="{BB962C8B-B14F-4D97-AF65-F5344CB8AC3E}">
        <p14:creationId xmlns:p14="http://schemas.microsoft.com/office/powerpoint/2010/main" val="97380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last cybersecurity update is another way we are supporting your technology workforce </a:t>
            </a:r>
            <a:r>
              <a:rPr lang="en-US"/>
              <a:t>by partnering with RESAs – currently we are implementing our second cohort with RESAs across the state to help increase awareness around cybersecurity and to help you and your district leaders plan for good cybersecurity posture. Our RESA cybersecurity cohorts will attend a series of face-to-face trainings co-hosted by our chief information security officer and industry experts. Resources, templates and a self-paced online course will be included. We even provide a practice incident response scenario as part of the cohort training. Superintendents, we would like to invite you, your finance officer, your academic officer and your technology leadership to participate in this training. I do hope you will join us! Thank you to our RESA partners!</a:t>
            </a:r>
          </a:p>
        </p:txBody>
      </p:sp>
      <p:sp>
        <p:nvSpPr>
          <p:cNvPr id="4" name="Slide Number Placeholder 3"/>
          <p:cNvSpPr>
            <a:spLocks noGrp="1"/>
          </p:cNvSpPr>
          <p:nvPr>
            <p:ph type="sldNum" sz="quarter" idx="5"/>
          </p:nvPr>
        </p:nvSpPr>
        <p:spPr/>
        <p:txBody>
          <a:bodyPr/>
          <a:lstStyle/>
          <a:p>
            <a:fld id="{83393D03-D739-414F-B15C-2D698D18CB01}" type="slidenum">
              <a:rPr lang="en-US" smtClean="0"/>
              <a:t>12</a:t>
            </a:fld>
            <a:endParaRPr lang="en-US"/>
          </a:p>
        </p:txBody>
      </p:sp>
    </p:spTree>
    <p:extLst>
      <p:ext uri="{BB962C8B-B14F-4D97-AF65-F5344CB8AC3E}">
        <p14:creationId xmlns:p14="http://schemas.microsoft.com/office/powerpoint/2010/main" val="169251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our final project update where Mr. Woods tasked us with beginning to plan for the 21st century classroom and media center.  We initiated a task force of district and technology leaders. The group created technology standards recommended by your district technology leaders – this was the launch point for our 21st century work. This framework of standards offers district, school and classroom recommendations to support technological and pedagogical strategic planning. Look for this report for when it is released later this year. </a:t>
            </a:r>
          </a:p>
        </p:txBody>
      </p:sp>
      <p:sp>
        <p:nvSpPr>
          <p:cNvPr id="4" name="Slide Number Placeholder 3"/>
          <p:cNvSpPr>
            <a:spLocks noGrp="1"/>
          </p:cNvSpPr>
          <p:nvPr>
            <p:ph type="sldNum" sz="quarter" idx="5"/>
          </p:nvPr>
        </p:nvSpPr>
        <p:spPr/>
        <p:txBody>
          <a:bodyPr/>
          <a:lstStyle/>
          <a:p>
            <a:fld id="{83393D03-D739-414F-B15C-2D698D18CB01}" type="slidenum">
              <a:rPr lang="en-US" smtClean="0"/>
              <a:t>13</a:t>
            </a:fld>
            <a:endParaRPr lang="en-US"/>
          </a:p>
        </p:txBody>
      </p:sp>
    </p:spTree>
    <p:extLst>
      <p:ext uri="{BB962C8B-B14F-4D97-AF65-F5344CB8AC3E}">
        <p14:creationId xmlns:p14="http://schemas.microsoft.com/office/powerpoint/2010/main" val="175729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my opinion, I have saved the best updates for last. We are excited to announce the release of several applications and tools to support teachers and leaders. </a:t>
            </a:r>
            <a:r>
              <a:rPr lang="en-US" dirty="0" err="1">
                <a:cs typeface="Calibri"/>
              </a:rPr>
              <a:t>GaConnects</a:t>
            </a:r>
            <a:r>
              <a:rPr lang="en-US" dirty="0">
                <a:cs typeface="Calibri"/>
              </a:rPr>
              <a:t> is our one stop shop for teachers and staff to gain immediate access to DOE provided resources to help your district and schools.  By better organizing information and resources into three areas:  learning resources, data dashboard, and DOE applications, we are working to ensure that we efficiently provide access to these resources immediately when you need them. </a:t>
            </a:r>
            <a:r>
              <a:rPr lang="en-US" dirty="0" err="1">
                <a:cs typeface="Calibri"/>
              </a:rPr>
              <a:t>GaConnects</a:t>
            </a:r>
            <a:r>
              <a:rPr lang="en-US" dirty="0">
                <a:cs typeface="Calibri"/>
              </a:rPr>
              <a:t> is currently available through SLDS.</a:t>
            </a:r>
          </a:p>
        </p:txBody>
      </p:sp>
      <p:sp>
        <p:nvSpPr>
          <p:cNvPr id="4" name="Slide Number Placeholder 3"/>
          <p:cNvSpPr>
            <a:spLocks noGrp="1"/>
          </p:cNvSpPr>
          <p:nvPr>
            <p:ph type="sldNum" sz="quarter" idx="5"/>
          </p:nvPr>
        </p:nvSpPr>
        <p:spPr/>
        <p:txBody>
          <a:bodyPr/>
          <a:lstStyle/>
          <a:p>
            <a:fld id="{83393D03-D739-414F-B15C-2D698D18CB01}" type="slidenum">
              <a:rPr lang="en-US" smtClean="0"/>
              <a:t>14</a:t>
            </a:fld>
            <a:endParaRPr lang="en-US"/>
          </a:p>
        </p:txBody>
      </p:sp>
    </p:spTree>
    <p:extLst>
      <p:ext uri="{BB962C8B-B14F-4D97-AF65-F5344CB8AC3E}">
        <p14:creationId xmlns:p14="http://schemas.microsoft.com/office/powerpoint/2010/main" val="138854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new applications includes the </a:t>
            </a:r>
            <a:r>
              <a:rPr lang="en-US" dirty="0" err="1"/>
              <a:t>GaDOE</a:t>
            </a:r>
            <a:r>
              <a:rPr lang="en-US" dirty="0"/>
              <a:t> Community project and </a:t>
            </a:r>
            <a:r>
              <a:rPr lang="en-US" dirty="0" err="1"/>
              <a:t>Galearns</a:t>
            </a:r>
            <a:r>
              <a:rPr lang="en-US" dirty="0"/>
              <a:t>, our enterprise professional learning platform.  Both of these resources are available for all school staff…. Currently we have over 100K users accessing high quality resources.  On the left, </a:t>
            </a:r>
            <a:r>
              <a:rPr lang="en-US" dirty="0" err="1"/>
              <a:t>GaDOE</a:t>
            </a:r>
            <a:r>
              <a:rPr lang="en-US" dirty="0"/>
              <a:t> Community is a collaborative discussion platform built to facilitate ongoing discussions and collaboration for school and district staff. You can find a variety of </a:t>
            </a:r>
            <a:r>
              <a:rPr lang="en-US" dirty="0" err="1"/>
              <a:t>GaDOE</a:t>
            </a:r>
            <a:r>
              <a:rPr lang="en-US" dirty="0"/>
              <a:t> hosted groups: STEM/STEAM, Fine Arts, School Nutrition, Library Media Specialists, and more.  There is a group for everyone and some have virtual specialists who offer digital professional learning communities. I hope you will join </a:t>
            </a:r>
            <a:r>
              <a:rPr lang="en-US" dirty="0" err="1"/>
              <a:t>GaDOE</a:t>
            </a:r>
            <a:r>
              <a:rPr lang="en-US" dirty="0"/>
              <a:t> Community by clicking "create an account". Also you can access our Professional learning events by clicking "professional learning" in the upper right corner of the </a:t>
            </a:r>
            <a:r>
              <a:rPr lang="en-US" dirty="0" err="1"/>
              <a:t>GaDOE</a:t>
            </a:r>
            <a:r>
              <a:rPr lang="en-US" dirty="0"/>
              <a:t> Community log in screen. This will provide you access to our virtual and live events as well as recorded webinars from across the Georgia Department of Education. On the right, is the Georgia Learns course catalog.  This is available through the SLDS or </a:t>
            </a:r>
            <a:r>
              <a:rPr lang="en-US" dirty="0" err="1"/>
              <a:t>GaConnects</a:t>
            </a:r>
            <a:r>
              <a:rPr lang="en-US" dirty="0"/>
              <a:t> applications. There are over 100 courses available on topics like Suicide Prevention, Cybersecurity Awareness, as well as content specific courses. Continue to check back as we publish courses weekly and there are another 100 courses in development.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3D03-D739-414F-B15C-2D698D18CB01}" type="slidenum">
              <a:rPr lang="en-US" smtClean="0"/>
              <a:t>15</a:t>
            </a:fld>
            <a:endParaRPr lang="en-US"/>
          </a:p>
        </p:txBody>
      </p:sp>
    </p:spTree>
    <p:extLst>
      <p:ext uri="{BB962C8B-B14F-4D97-AF65-F5344CB8AC3E}">
        <p14:creationId xmlns:p14="http://schemas.microsoft.com/office/powerpoint/2010/main" val="165644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to see an increase in the use of digital platforms and resources by your teachers.  To better support their use of these resources we have partnered with DOE’s Teaching and Learning team to develop two new tools: </a:t>
            </a:r>
            <a:r>
              <a:rPr lang="en-US" dirty="0" err="1"/>
              <a:t>GaDOE</a:t>
            </a:r>
            <a:r>
              <a:rPr lang="en-US" dirty="0"/>
              <a:t> </a:t>
            </a:r>
            <a:r>
              <a:rPr lang="en-US" dirty="0" err="1"/>
              <a:t>SuitCASE</a:t>
            </a:r>
            <a:r>
              <a:rPr lang="en-US" dirty="0"/>
              <a:t> and </a:t>
            </a:r>
            <a:r>
              <a:rPr lang="en-US" dirty="0" err="1"/>
              <a:t>GaDOE</a:t>
            </a:r>
            <a:r>
              <a:rPr lang="en-US" dirty="0"/>
              <a:t> Inspire.  On the left is </a:t>
            </a:r>
            <a:r>
              <a:rPr lang="en-US" dirty="0" err="1"/>
              <a:t>GaDOE</a:t>
            </a:r>
            <a:r>
              <a:rPr lang="en-US" dirty="0"/>
              <a:t> </a:t>
            </a:r>
            <a:r>
              <a:rPr lang="en-US" dirty="0" err="1"/>
              <a:t>SuitCASE</a:t>
            </a:r>
            <a:r>
              <a:rPr lang="en-US" dirty="0"/>
              <a:t> which now provides educators access to Georgia's Standards of Excellence in digital format. Teachers can search a framework by key words, pin standards and elements for quick reference and copy/paste standards easily from </a:t>
            </a:r>
            <a:r>
              <a:rPr lang="en-US" dirty="0" err="1"/>
              <a:t>SuitCASE</a:t>
            </a:r>
            <a:r>
              <a:rPr lang="en-US" dirty="0"/>
              <a:t> to another application.  On the right, </a:t>
            </a:r>
            <a:r>
              <a:rPr lang="en-US" dirty="0" err="1"/>
              <a:t>GaDOE</a:t>
            </a:r>
            <a:r>
              <a:rPr lang="en-US" dirty="0"/>
              <a:t> Inspire is a first of its kind platform designed to provide an access to DOE resources organized by content and grade for immediate access by your teachers. Here teachers can access K-5 curriculum maps, unit plans, and lessons with high quality resources.  I invite you to explore there new tools. </a:t>
            </a:r>
          </a:p>
        </p:txBody>
      </p:sp>
      <p:sp>
        <p:nvSpPr>
          <p:cNvPr id="4" name="Slide Number Placeholder 3"/>
          <p:cNvSpPr>
            <a:spLocks noGrp="1"/>
          </p:cNvSpPr>
          <p:nvPr>
            <p:ph type="sldNum" sz="quarter" idx="5"/>
          </p:nvPr>
        </p:nvSpPr>
        <p:spPr/>
        <p:txBody>
          <a:bodyPr/>
          <a:lstStyle/>
          <a:p>
            <a:fld id="{83393D03-D739-414F-B15C-2D698D18CB01}" type="slidenum">
              <a:rPr lang="en-US" smtClean="0"/>
              <a:t>16</a:t>
            </a:fld>
            <a:endParaRPr lang="en-US"/>
          </a:p>
        </p:txBody>
      </p:sp>
    </p:spTree>
    <p:extLst>
      <p:ext uri="{BB962C8B-B14F-4D97-AF65-F5344CB8AC3E}">
        <p14:creationId xmlns:p14="http://schemas.microsoft.com/office/powerpoint/2010/main" val="377106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have shared a lot of information today about our Technology Services projects. It may feel a little like information overload. Please know that Dr. Osburn and our team prioritize service and support of your district and schools. It is a great honor and privilege support your work. If we can be of assistance in answering questions or even offering a demonstration of these new tools, please contact us.  We are happy to assist. Thank you again Mr. Woods for the opportunity to share. </a:t>
            </a:r>
          </a:p>
        </p:txBody>
      </p:sp>
      <p:sp>
        <p:nvSpPr>
          <p:cNvPr id="4" name="Slide Number Placeholder 3"/>
          <p:cNvSpPr>
            <a:spLocks noGrp="1"/>
          </p:cNvSpPr>
          <p:nvPr>
            <p:ph type="sldNum" sz="quarter" idx="5"/>
          </p:nvPr>
        </p:nvSpPr>
        <p:spPr/>
        <p:txBody>
          <a:bodyPr/>
          <a:lstStyle/>
          <a:p>
            <a:fld id="{83393D03-D739-414F-B15C-2D698D18CB01}" type="slidenum">
              <a:rPr lang="en-US" smtClean="0"/>
              <a:t>17</a:t>
            </a:fld>
            <a:endParaRPr lang="en-US"/>
          </a:p>
        </p:txBody>
      </p:sp>
    </p:spTree>
    <p:extLst>
      <p:ext uri="{BB962C8B-B14F-4D97-AF65-F5344CB8AC3E}">
        <p14:creationId xmlns:p14="http://schemas.microsoft.com/office/powerpoint/2010/main" val="355485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work in Technology Services is governed by Superintendent Wood's Roadmap to Reimagining K12 Education document and our strategic plan. We endeavor</a:t>
            </a:r>
            <a:r>
              <a:rPr lang="en-US"/>
              <a:t> to deliver on the mission and vision outlined by Mr. Woods and to offer high quality service and support to districts and schools. So what are our current projects? They</a:t>
            </a:r>
            <a:r>
              <a:rPr lang="en-US">
                <a:cs typeface="Calibri"/>
              </a:rPr>
              <a:t> are connectivity, data modernization, cybersecurity awareness, professional learning and high quality digital resources.  First we are ensuring adequate connectivity for Georgia's students both on and off campus. We are also modernizing our data centers and data collections processes. Next we are providing cybersecurity tools and training for all districts. Finally, we are streamlining access to professional learning courses/events and high quality digital instructional resources to support teachers and students in the classroom. I'm delighted to share more about each of these projects today.</a:t>
            </a:r>
            <a:endParaRPr lang="en-US"/>
          </a:p>
        </p:txBody>
      </p:sp>
      <p:sp>
        <p:nvSpPr>
          <p:cNvPr id="4" name="Slide Number Placeholder 3"/>
          <p:cNvSpPr>
            <a:spLocks noGrp="1"/>
          </p:cNvSpPr>
          <p:nvPr>
            <p:ph type="sldNum" sz="quarter" idx="5"/>
          </p:nvPr>
        </p:nvSpPr>
        <p:spPr/>
        <p:txBody>
          <a:bodyPr/>
          <a:lstStyle/>
          <a:p>
            <a:fld id="{83393D03-D739-414F-B15C-2D698D18CB01}" type="slidenum">
              <a:rPr lang="en-US" smtClean="0"/>
              <a:t>3</a:t>
            </a:fld>
            <a:endParaRPr lang="en-US"/>
          </a:p>
        </p:txBody>
      </p:sp>
    </p:spTree>
    <p:extLst>
      <p:ext uri="{BB962C8B-B14F-4D97-AF65-F5344CB8AC3E}">
        <p14:creationId xmlns:p14="http://schemas.microsoft.com/office/powerpoint/2010/main" val="331900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Thank you Governor Kemp, Superintendent Woods and the State Board of Education for approving connectivity projects to help all districts ensure students have access to ample bandwidth to support multimedia rich digital curriculums.  We know that bandwidth matters and for that reason we are continuing to work to upgrade </a:t>
            </a:r>
            <a:r>
              <a:rPr lang="en-US" err="1"/>
              <a:t>Peachnet</a:t>
            </a:r>
            <a:r>
              <a:rPr lang="en-US"/>
              <a:t>. In 2021 the bandwidth was doubled from 100 megs to 200 megs. We built a dashboard to help your technology leaders monitor your bandwidth usage. This tool helped us to recognize the need for additional bandwidth. The bandwidth dashboard was released this past summer to your technology leadership. Let's take a quick look at the dashboard.  (advance to next slide, then come back)</a:t>
            </a:r>
            <a:endParaRPr lang="en-US">
              <a:cs typeface="Calibri"/>
            </a:endParaRPr>
          </a:p>
          <a:p>
            <a:endParaRPr lang="en-US">
              <a:cs typeface="Calibri"/>
            </a:endParaRPr>
          </a:p>
          <a:p>
            <a:r>
              <a:rPr lang="en-US"/>
              <a:t>To promote open classroom learning spaces and help address the homework gap, we worked to install external antenna for each school that requested one – that's 1607 </a:t>
            </a:r>
            <a:r>
              <a:rPr lang="en-US" err="1"/>
              <a:t>WiFi</a:t>
            </a:r>
            <a:r>
              <a:rPr lang="en-US"/>
              <a:t> antennas. This project is nearly completed.</a:t>
            </a:r>
            <a:r>
              <a:rPr lang="en-US">
                <a:latin typeface="Calibri" panose="020F0502020204030204"/>
                <a:cs typeface="Calibri" panose="020F0502020204030204"/>
              </a:rPr>
              <a:t> Lastly, over 155,000 hotspots have been made accessible to economically disadvantaged students.</a:t>
            </a:r>
          </a:p>
          <a:p>
            <a:endParaRPr lang="en-US">
              <a:latin typeface="Calibri" panose="020F0502020204030204"/>
              <a:cs typeface="Calibri" panose="020F0502020204030204"/>
            </a:endParaRPr>
          </a:p>
          <a:p>
            <a:endParaRPr lang="en-US">
              <a:latin typeface="Calibri" panose="020F0502020204030204"/>
              <a:cs typeface="Calibri" panose="020F0502020204030204"/>
            </a:endParaRPr>
          </a:p>
          <a:p>
            <a:endParaRPr lang="en-US">
              <a:latin typeface="-apple-system"/>
              <a:cs typeface="Calibri" panose="020F0502020204030204"/>
            </a:endParaRPr>
          </a:p>
        </p:txBody>
      </p:sp>
      <p:sp>
        <p:nvSpPr>
          <p:cNvPr id="4" name="Slide Number Placeholder 3"/>
          <p:cNvSpPr>
            <a:spLocks noGrp="1"/>
          </p:cNvSpPr>
          <p:nvPr>
            <p:ph type="sldNum" sz="quarter" idx="5"/>
          </p:nvPr>
        </p:nvSpPr>
        <p:spPr/>
        <p:txBody>
          <a:bodyPr/>
          <a:lstStyle/>
          <a:p>
            <a:fld id="{83393D03-D739-414F-B15C-2D698D18CB01}" type="slidenum">
              <a:rPr lang="en-US" smtClean="0"/>
              <a:t>4</a:t>
            </a:fld>
            <a:endParaRPr lang="en-US"/>
          </a:p>
        </p:txBody>
      </p:sp>
    </p:spTree>
    <p:extLst>
      <p:ext uri="{BB962C8B-B14F-4D97-AF65-F5344CB8AC3E}">
        <p14:creationId xmlns:p14="http://schemas.microsoft.com/office/powerpoint/2010/main" val="107892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an example dashboard. I want to draw your attention to the center of the dashboard – the year to month analysis visualization. The orange line indicates the available bandwidth limit. The dark grey and orange bar graphs show peak usage. The data indicates that districts are utilizing all bandwidth currently available. Great news! - We are currently in the process of adding additional bandwidth – increasing to 400 megs this school year. </a:t>
            </a:r>
          </a:p>
        </p:txBody>
      </p:sp>
      <p:sp>
        <p:nvSpPr>
          <p:cNvPr id="4" name="Slide Number Placeholder 3"/>
          <p:cNvSpPr>
            <a:spLocks noGrp="1"/>
          </p:cNvSpPr>
          <p:nvPr>
            <p:ph type="sldNum" sz="quarter" idx="5"/>
          </p:nvPr>
        </p:nvSpPr>
        <p:spPr/>
        <p:txBody>
          <a:bodyPr/>
          <a:lstStyle/>
          <a:p>
            <a:fld id="{83393D03-D739-414F-B15C-2D698D18CB01}" type="slidenum">
              <a:rPr lang="en-US" smtClean="0"/>
              <a:t>5</a:t>
            </a:fld>
            <a:endParaRPr lang="en-US"/>
          </a:p>
        </p:txBody>
      </p:sp>
    </p:spTree>
    <p:extLst>
      <p:ext uri="{BB962C8B-B14F-4D97-AF65-F5344CB8AC3E}">
        <p14:creationId xmlns:p14="http://schemas.microsoft.com/office/powerpoint/2010/main" val="359733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Since we are talking about connectivity, I don't want to miss an opportunity to share with you about the Affordable Connectivity Program.  ACP is a federal program offered through the</a:t>
            </a:r>
            <a:r>
              <a:rPr lang="en-US"/>
              <a:t> FCC for families and students that meet an income threshold and other criteria. ACP enables a family to off-set the cost of their bandwidth by $30 a month and provides a one time $100 allotment towards a device. </a:t>
            </a:r>
          </a:p>
          <a:p>
            <a:endParaRPr lang="en-US"/>
          </a:p>
          <a:p>
            <a:r>
              <a:rPr lang="en-US"/>
              <a:t>This ACP dashboard is available now at Georgia Insights. It is intended to provide an opportunity for you to see progress towards helping families signing up. The Department of Education has committed resources to help you promote this program as well support families in completing the sign up process. Please reference the flyer provided today for more information about the Affordable Connectivity Program.</a:t>
            </a:r>
            <a:endParaRPr lang="en-US">
              <a:cs typeface="Calibri"/>
            </a:endParaRPr>
          </a:p>
        </p:txBody>
      </p:sp>
      <p:sp>
        <p:nvSpPr>
          <p:cNvPr id="4" name="Slide Number Placeholder 3"/>
          <p:cNvSpPr>
            <a:spLocks noGrp="1"/>
          </p:cNvSpPr>
          <p:nvPr>
            <p:ph type="sldNum" sz="quarter" idx="5"/>
          </p:nvPr>
        </p:nvSpPr>
        <p:spPr/>
        <p:txBody>
          <a:bodyPr/>
          <a:lstStyle/>
          <a:p>
            <a:fld id="{83393D03-D739-414F-B15C-2D698D18CB01}" type="slidenum">
              <a:rPr lang="en-US" smtClean="0"/>
              <a:t>6</a:t>
            </a:fld>
            <a:endParaRPr lang="en-US"/>
          </a:p>
        </p:txBody>
      </p:sp>
    </p:spTree>
    <p:extLst>
      <p:ext uri="{BB962C8B-B14F-4D97-AF65-F5344CB8AC3E}">
        <p14:creationId xmlns:p14="http://schemas.microsoft.com/office/powerpoint/2010/main" val="259611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mn-lt"/>
              </a:rPr>
              <a:t>We believe in a digital first culture and recognize that technology is mission critical. That brings me to our next project –</a:t>
            </a:r>
            <a:r>
              <a:rPr lang="en-US"/>
              <a:t> a Modernization effort. This multi-year project will result in the modernizing our systems with goals of </a:t>
            </a:r>
          </a:p>
          <a:p>
            <a:pPr>
              <a:defRPr/>
            </a:pPr>
            <a:r>
              <a:rPr lang="en-US"/>
              <a:t>1. reducing work and effort of your staff</a:t>
            </a:r>
            <a:endParaRPr lang="en-US">
              <a:cs typeface="Calibri"/>
            </a:endParaRPr>
          </a:p>
          <a:p>
            <a:pPr>
              <a:defRPr/>
            </a:pPr>
            <a:r>
              <a:rPr lang="en-US"/>
              <a:t>2. developing a more efficient data collections and reporting processes</a:t>
            </a:r>
            <a:endParaRPr lang="en-US">
              <a:cs typeface="Calibri"/>
            </a:endParaRPr>
          </a:p>
          <a:p>
            <a:pPr>
              <a:defRPr/>
            </a:pPr>
            <a:r>
              <a:rPr lang="en-US"/>
              <a:t>3. providing meaningful data sets to you</a:t>
            </a:r>
            <a:endParaRPr lang="en-US">
              <a:cs typeface="Calibri"/>
            </a:endParaRPr>
          </a:p>
          <a:p>
            <a:pPr>
              <a:defRPr/>
            </a:pPr>
            <a:endParaRPr lang="en-US"/>
          </a:p>
          <a:p>
            <a:pPr>
              <a:defRPr/>
            </a:pPr>
            <a:r>
              <a:rPr lang="en-US"/>
              <a:t>We will update our systems to the cloud, increase the security and governance of stored data and improve the ability to analyze and report data.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3393D03-D739-414F-B15C-2D698D18CB01}" type="slidenum">
              <a:rPr lang="en-US" smtClean="0"/>
              <a:t>7</a:t>
            </a:fld>
            <a:endParaRPr lang="en-US"/>
          </a:p>
        </p:txBody>
      </p:sp>
    </p:spTree>
    <p:extLst>
      <p:ext uri="{BB962C8B-B14F-4D97-AF65-F5344CB8AC3E}">
        <p14:creationId xmlns:p14="http://schemas.microsoft.com/office/powerpoint/2010/main" val="182157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recognize that cybersecurity awareness is everyone's responsibility. Ensuring good cybersecurity practices for all districts remains the highest priority of our Chief Information Officer, Dr. Osburn. We would like to thank Mr. Woods and the State Board of Education for providing resources to enable helping our districts improve their cybersecurity posture. We have done that at no cost to the district for the next several years. </a:t>
            </a:r>
            <a:endParaRPr lang="en-US">
              <a:cs typeface="Calibri"/>
            </a:endParaRPr>
          </a:p>
        </p:txBody>
      </p:sp>
      <p:sp>
        <p:nvSpPr>
          <p:cNvPr id="4" name="Slide Number Placeholder 3"/>
          <p:cNvSpPr>
            <a:spLocks noGrp="1"/>
          </p:cNvSpPr>
          <p:nvPr>
            <p:ph type="sldNum" sz="quarter" idx="5"/>
          </p:nvPr>
        </p:nvSpPr>
        <p:spPr/>
        <p:txBody>
          <a:bodyPr/>
          <a:lstStyle/>
          <a:p>
            <a:fld id="{83393D03-D739-414F-B15C-2D698D18CB01}" type="slidenum">
              <a:rPr lang="en-US" smtClean="0"/>
              <a:t>8</a:t>
            </a:fld>
            <a:endParaRPr lang="en-US"/>
          </a:p>
        </p:txBody>
      </p:sp>
    </p:spTree>
    <p:extLst>
      <p:ext uri="{BB962C8B-B14F-4D97-AF65-F5344CB8AC3E}">
        <p14:creationId xmlns:p14="http://schemas.microsoft.com/office/powerpoint/2010/main" val="103439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such tool provided at no cost to your district includes the cybersecurity vulnerability assessment tool that scans your organization's technology infrastructure to identify weaknesses and potential vulnerabilities. If you would like more information about this initiative, please contact our Chief Information Security Officer, Nathan Miller. His email address is provided here.</a:t>
            </a:r>
          </a:p>
        </p:txBody>
      </p:sp>
      <p:sp>
        <p:nvSpPr>
          <p:cNvPr id="4" name="Slide Number Placeholder 3"/>
          <p:cNvSpPr>
            <a:spLocks noGrp="1"/>
          </p:cNvSpPr>
          <p:nvPr>
            <p:ph type="sldNum" sz="quarter" idx="5"/>
          </p:nvPr>
        </p:nvSpPr>
        <p:spPr/>
        <p:txBody>
          <a:bodyPr/>
          <a:lstStyle/>
          <a:p>
            <a:fld id="{83393D03-D739-414F-B15C-2D698D18CB01}" type="slidenum">
              <a:rPr lang="en-US" smtClean="0"/>
              <a:t>9</a:t>
            </a:fld>
            <a:endParaRPr lang="en-US"/>
          </a:p>
        </p:txBody>
      </p:sp>
    </p:spTree>
    <p:extLst>
      <p:ext uri="{BB962C8B-B14F-4D97-AF65-F5344CB8AC3E}">
        <p14:creationId xmlns:p14="http://schemas.microsoft.com/office/powerpoint/2010/main" val="327210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KnowBe4 is a phishing and cybersecurity training tool. Licenses have been purchased for every district in Georgia and will be active through August 2026. The phishing tool will help you check awareness and provide ongoing training when needed. We are currently rolling out KnowBe4 and offering onboarding training and support.  Additionally, we have utilized many of the KnowBe4 training resources to support of Cybersecurity Awareness Month this month. </a:t>
            </a:r>
          </a:p>
        </p:txBody>
      </p:sp>
      <p:sp>
        <p:nvSpPr>
          <p:cNvPr id="4" name="Slide Number Placeholder 3"/>
          <p:cNvSpPr>
            <a:spLocks noGrp="1"/>
          </p:cNvSpPr>
          <p:nvPr>
            <p:ph type="sldNum" sz="quarter" idx="5"/>
          </p:nvPr>
        </p:nvSpPr>
        <p:spPr/>
        <p:txBody>
          <a:bodyPr/>
          <a:lstStyle/>
          <a:p>
            <a:fld id="{83393D03-D739-414F-B15C-2D698D18CB01}" type="slidenum">
              <a:rPr lang="en-US" smtClean="0"/>
              <a:t>10</a:t>
            </a:fld>
            <a:endParaRPr lang="en-US"/>
          </a:p>
        </p:txBody>
      </p:sp>
    </p:spTree>
    <p:extLst>
      <p:ext uri="{BB962C8B-B14F-4D97-AF65-F5344CB8AC3E}">
        <p14:creationId xmlns:p14="http://schemas.microsoft.com/office/powerpoint/2010/main" val="4047698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jpg"/><Relationship Id="rId4" Type="http://schemas.openxmlformats.org/officeDocument/2006/relationships/image" Target="../media/image20.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jpg"/><Relationship Id="rId4" Type="http://schemas.openxmlformats.org/officeDocument/2006/relationships/image" Target="../media/image20.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21.jpg"/><Relationship Id="rId4" Type="http://schemas.openxmlformats.org/officeDocument/2006/relationships/image" Target="../media/image20.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285103" y="308919"/>
            <a:ext cx="10109771" cy="3139259"/>
          </a:xfrm>
        </p:spPr>
        <p:txBody>
          <a:bodyPr anchor="b" anchorCtr="0"/>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hasCustomPrompt="1"/>
          </p:nvPr>
        </p:nvSpPr>
        <p:spPr>
          <a:xfrm>
            <a:off x="1285103" y="3602037"/>
            <a:ext cx="1010977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br>
              <a:rPr lang="en-US" dirty="0"/>
            </a:br>
            <a:r>
              <a:rPr lang="en-US" dirty="0"/>
              <a:t>Include current date here</a:t>
            </a:r>
          </a:p>
        </p:txBody>
      </p:sp>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372149-325C-9345-88B6-7B5DFBFFDBFB}"/>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38830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Middl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3" name="Picture 2" descr="A picture containing text&#10;&#10;Description automatically generated">
            <a:extLst>
              <a:ext uri="{FF2B5EF4-FFF2-40B4-BE49-F238E27FC236}">
                <a16:creationId xmlns:a16="http://schemas.microsoft.com/office/drawing/2014/main" id="{FD36227E-182E-2670-12E4-8E8898F9ED3A}"/>
              </a:ext>
            </a:extLst>
          </p:cNvPr>
          <p:cNvPicPr>
            <a:picLocks noChangeAspect="1"/>
          </p:cNvPicPr>
          <p:nvPr userDrawn="1"/>
        </p:nvPicPr>
        <p:blipFill>
          <a:blip r:embed="rId3"/>
          <a:stretch>
            <a:fillRect/>
          </a:stretch>
        </p:blipFill>
        <p:spPr>
          <a:xfrm>
            <a:off x="218363" y="980435"/>
            <a:ext cx="2895578" cy="5506862"/>
          </a:xfrm>
          <a:prstGeom prst="rect">
            <a:avLst/>
          </a:prstGeom>
        </p:spPr>
      </p:pic>
    </p:spTree>
    <p:extLst>
      <p:ext uri="{BB962C8B-B14F-4D97-AF65-F5344CB8AC3E}">
        <p14:creationId xmlns:p14="http://schemas.microsoft.com/office/powerpoint/2010/main" val="160281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Middl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4" name="Picture 3" descr="A picture containing text&#10;&#10;Description automatically generated">
            <a:extLst>
              <a:ext uri="{FF2B5EF4-FFF2-40B4-BE49-F238E27FC236}">
                <a16:creationId xmlns:a16="http://schemas.microsoft.com/office/drawing/2014/main" id="{D2F50904-0D63-38A5-9E5F-3EFB24087B3D}"/>
              </a:ext>
            </a:extLst>
          </p:cNvPr>
          <p:cNvPicPr>
            <a:picLocks noChangeAspect="1"/>
          </p:cNvPicPr>
          <p:nvPr userDrawn="1"/>
        </p:nvPicPr>
        <p:blipFill>
          <a:blip r:embed="rId3"/>
          <a:stretch>
            <a:fillRect/>
          </a:stretch>
        </p:blipFill>
        <p:spPr>
          <a:xfrm>
            <a:off x="309007" y="907530"/>
            <a:ext cx="2179653" cy="5532966"/>
          </a:xfrm>
          <a:prstGeom prst="rect">
            <a:avLst/>
          </a:prstGeom>
        </p:spPr>
      </p:pic>
    </p:spTree>
    <p:extLst>
      <p:ext uri="{BB962C8B-B14F-4D97-AF65-F5344CB8AC3E}">
        <p14:creationId xmlns:p14="http://schemas.microsoft.com/office/powerpoint/2010/main" val="369692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High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6" name="Picture 5">
            <a:extLst>
              <a:ext uri="{FF2B5EF4-FFF2-40B4-BE49-F238E27FC236}">
                <a16:creationId xmlns:a16="http://schemas.microsoft.com/office/drawing/2014/main" id="{6C0A453F-6500-75C0-56B0-B337C3E6C01C}"/>
              </a:ext>
            </a:extLst>
          </p:cNvPr>
          <p:cNvPicPr>
            <a:picLocks noChangeAspect="1"/>
          </p:cNvPicPr>
          <p:nvPr userDrawn="1"/>
        </p:nvPicPr>
        <p:blipFill rotWithShape="1">
          <a:blip r:embed="rId3"/>
          <a:srcRect b="3796"/>
          <a:stretch/>
        </p:blipFill>
        <p:spPr>
          <a:xfrm>
            <a:off x="216524" y="504599"/>
            <a:ext cx="2725969" cy="5808981"/>
          </a:xfrm>
          <a:prstGeom prst="rect">
            <a:avLst/>
          </a:prstGeom>
        </p:spPr>
      </p:pic>
    </p:spTree>
    <p:extLst>
      <p:ext uri="{BB962C8B-B14F-4D97-AF65-F5344CB8AC3E}">
        <p14:creationId xmlns:p14="http://schemas.microsoft.com/office/powerpoint/2010/main" val="2320377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High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descr="A picture containing text, vector graphics&#10;&#10;Description automatically generated">
            <a:extLst>
              <a:ext uri="{FF2B5EF4-FFF2-40B4-BE49-F238E27FC236}">
                <a16:creationId xmlns:a16="http://schemas.microsoft.com/office/drawing/2014/main" id="{D41AB71C-EF26-AB40-B6A5-1A01E518095F}"/>
              </a:ext>
            </a:extLst>
          </p:cNvPr>
          <p:cNvPicPr>
            <a:picLocks noChangeAspect="1"/>
          </p:cNvPicPr>
          <p:nvPr userDrawn="1"/>
        </p:nvPicPr>
        <p:blipFill rotWithShape="1">
          <a:blip r:embed="rId3"/>
          <a:srcRect b="3733"/>
          <a:stretch/>
        </p:blipFill>
        <p:spPr>
          <a:xfrm>
            <a:off x="101600" y="599440"/>
            <a:ext cx="2874458" cy="5714140"/>
          </a:xfrm>
          <a:prstGeom prst="rect">
            <a:avLst/>
          </a:prstGeom>
        </p:spPr>
      </p:pic>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297625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Disabilities #1">
    <p:spTree>
      <p:nvGrpSpPr>
        <p:cNvPr id="1" name=""/>
        <p:cNvGrpSpPr/>
        <p:nvPr/>
      </p:nvGrpSpPr>
      <p:grpSpPr>
        <a:xfrm>
          <a:off x="0" y="0"/>
          <a:ext cx="0" cy="0"/>
          <a:chOff x="0" y="0"/>
          <a:chExt cx="0" cy="0"/>
        </a:xfrm>
      </p:grpSpPr>
      <p:pic>
        <p:nvPicPr>
          <p:cNvPr id="14" name="Picture 13" descr="A picture containing umbrella, hat&#10;&#10;Description automatically generated">
            <a:extLst>
              <a:ext uri="{FF2B5EF4-FFF2-40B4-BE49-F238E27FC236}">
                <a16:creationId xmlns:a16="http://schemas.microsoft.com/office/drawing/2014/main" id="{5FD7F6A4-D639-1D44-AFE9-CC0FCEC403D5}"/>
              </a:ext>
            </a:extLst>
          </p:cNvPr>
          <p:cNvPicPr>
            <a:picLocks noChangeAspect="1"/>
          </p:cNvPicPr>
          <p:nvPr userDrawn="1"/>
        </p:nvPicPr>
        <p:blipFill rotWithShape="1">
          <a:blip r:embed="rId2"/>
          <a:srcRect l="11539"/>
          <a:stretch/>
        </p:blipFill>
        <p:spPr>
          <a:xfrm>
            <a:off x="0" y="1135338"/>
            <a:ext cx="4184374" cy="519318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995530" y="665047"/>
            <a:ext cx="7443800"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995529" y="2841946"/>
            <a:ext cx="7443801"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429063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Disabilities #2">
    <p:spTree>
      <p:nvGrpSpPr>
        <p:cNvPr id="1" name=""/>
        <p:cNvGrpSpPr/>
        <p:nvPr/>
      </p:nvGrpSpPr>
      <p:grpSpPr>
        <a:xfrm>
          <a:off x="0" y="0"/>
          <a:ext cx="0" cy="0"/>
          <a:chOff x="0" y="0"/>
          <a:chExt cx="0" cy="0"/>
        </a:xfrm>
      </p:grpSpPr>
      <p:pic>
        <p:nvPicPr>
          <p:cNvPr id="14" name="Picture 13" descr="A picture containing umbrella, helmet, hat&#10;&#10;Description automatically generated">
            <a:extLst>
              <a:ext uri="{FF2B5EF4-FFF2-40B4-BE49-F238E27FC236}">
                <a16:creationId xmlns:a16="http://schemas.microsoft.com/office/drawing/2014/main" id="{89D7C78A-6854-A849-A801-294A1C0AE861}"/>
              </a:ext>
            </a:extLst>
          </p:cNvPr>
          <p:cNvPicPr>
            <a:picLocks noChangeAspect="1"/>
          </p:cNvPicPr>
          <p:nvPr userDrawn="1"/>
        </p:nvPicPr>
        <p:blipFill rotWithShape="1">
          <a:blip r:embed="rId2"/>
          <a:srcRect r="3857"/>
          <a:stretch/>
        </p:blipFill>
        <p:spPr>
          <a:xfrm>
            <a:off x="7790996" y="1068288"/>
            <a:ext cx="4401004" cy="5249055"/>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89216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Disabilities #3">
    <p:spTree>
      <p:nvGrpSpPr>
        <p:cNvPr id="1" name=""/>
        <p:cNvGrpSpPr/>
        <p:nvPr/>
      </p:nvGrpSpPr>
      <p:grpSpPr>
        <a:xfrm>
          <a:off x="0" y="0"/>
          <a:ext cx="0" cy="0"/>
          <a:chOff x="0" y="0"/>
          <a:chExt cx="0" cy="0"/>
        </a:xfrm>
      </p:grpSpPr>
      <p:pic>
        <p:nvPicPr>
          <p:cNvPr id="16" name="Picture 15" descr="A picture containing umbrella&#10;&#10;Description automatically generated">
            <a:extLst>
              <a:ext uri="{FF2B5EF4-FFF2-40B4-BE49-F238E27FC236}">
                <a16:creationId xmlns:a16="http://schemas.microsoft.com/office/drawing/2014/main" id="{9B7BB8DA-5F63-A042-B256-EB375975B9BD}"/>
              </a:ext>
            </a:extLst>
          </p:cNvPr>
          <p:cNvPicPr>
            <a:picLocks noChangeAspect="1"/>
          </p:cNvPicPr>
          <p:nvPr userDrawn="1"/>
        </p:nvPicPr>
        <p:blipFill>
          <a:blip r:embed="rId2"/>
          <a:stretch>
            <a:fillRect/>
          </a:stretch>
        </p:blipFill>
        <p:spPr>
          <a:xfrm>
            <a:off x="7855482" y="979995"/>
            <a:ext cx="4158908" cy="5348527"/>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330432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Disabiliti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1047919" y="3634136"/>
            <a:ext cx="10096161" cy="1318041"/>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1047920" y="5035704"/>
            <a:ext cx="10096160" cy="998101"/>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descr="A picture containing umbrella&#10;&#10;Description automatically generated">
            <a:extLst>
              <a:ext uri="{FF2B5EF4-FFF2-40B4-BE49-F238E27FC236}">
                <a16:creationId xmlns:a16="http://schemas.microsoft.com/office/drawing/2014/main" id="{35025F92-6F17-8C4F-811D-EC87709161F9}"/>
              </a:ext>
            </a:extLst>
          </p:cNvPr>
          <p:cNvPicPr>
            <a:picLocks noChangeAspect="1"/>
          </p:cNvPicPr>
          <p:nvPr userDrawn="1"/>
        </p:nvPicPr>
        <p:blipFill rotWithShape="1">
          <a:blip r:embed="rId3"/>
          <a:srcRect r="220"/>
          <a:stretch/>
        </p:blipFill>
        <p:spPr>
          <a:xfrm>
            <a:off x="3379142" y="9474"/>
            <a:ext cx="5433716" cy="3584105"/>
          </a:xfrm>
          <a:prstGeom prst="rect">
            <a:avLst/>
          </a:prstGeom>
        </p:spPr>
      </p:pic>
    </p:spTree>
    <p:extLst>
      <p:ext uri="{BB962C8B-B14F-4D97-AF65-F5344CB8AC3E}">
        <p14:creationId xmlns:p14="http://schemas.microsoft.com/office/powerpoint/2010/main" val="20127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Disabilities #5">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045FCEF-7DD3-FA43-BD20-737F7CEEE6C5}"/>
              </a:ext>
            </a:extLst>
          </p:cNvPr>
          <p:cNvPicPr>
            <a:picLocks noChangeAspect="1"/>
          </p:cNvPicPr>
          <p:nvPr userDrawn="1"/>
        </p:nvPicPr>
        <p:blipFill rotWithShape="1">
          <a:blip r:embed="rId2"/>
          <a:srcRect r="11520"/>
          <a:stretch/>
        </p:blipFill>
        <p:spPr>
          <a:xfrm>
            <a:off x="7630268" y="1393822"/>
            <a:ext cx="4561732" cy="5021518"/>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40333"/>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916088"/>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554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2"/>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pic>
        <p:nvPicPr>
          <p:cNvPr id="13" name="Picture 12">
            <a:extLst>
              <a:ext uri="{FF2B5EF4-FFF2-40B4-BE49-F238E27FC236}">
                <a16:creationId xmlns:a16="http://schemas.microsoft.com/office/drawing/2014/main" id="{3283FE05-0BCE-124A-92FC-D7CD1D09A9FC}"/>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081C573A-B6AA-AD44-A246-E9B309C2CFE1}"/>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1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1" name="TextBox 10">
            <a:extLst>
              <a:ext uri="{FF2B5EF4-FFF2-40B4-BE49-F238E27FC236}">
                <a16:creationId xmlns:a16="http://schemas.microsoft.com/office/drawing/2014/main" id="{9881F22B-A32A-9449-9F86-A8788A4D69D3}"/>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078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4" name="TextBox 13">
            <a:extLst>
              <a:ext uri="{FF2B5EF4-FFF2-40B4-BE49-F238E27FC236}">
                <a16:creationId xmlns:a16="http://schemas.microsoft.com/office/drawing/2014/main" id="{A93A56F7-04D2-9E40-89C3-CEFC15FBFC39}"/>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1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dirty="0"/>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6" name="TextBox 15">
            <a:extLst>
              <a:ext uri="{FF2B5EF4-FFF2-40B4-BE49-F238E27FC236}">
                <a16:creationId xmlns:a16="http://schemas.microsoft.com/office/drawing/2014/main" id="{61828883-381B-D647-84FA-CBFC528EEAE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44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dirty="0"/>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F3CB88EA-E652-8C43-AF58-F9F7C4005AD0}"/>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34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4" name="TextBox 13">
            <a:extLst>
              <a:ext uri="{FF2B5EF4-FFF2-40B4-BE49-F238E27FC236}">
                <a16:creationId xmlns:a16="http://schemas.microsoft.com/office/drawing/2014/main" id="{3DEBA5B8-6C4F-4344-92B1-FC67CC88F8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20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4" name="TextBox 13">
            <a:extLst>
              <a:ext uri="{FF2B5EF4-FFF2-40B4-BE49-F238E27FC236}">
                <a16:creationId xmlns:a16="http://schemas.microsoft.com/office/drawing/2014/main" id="{F0F03FD2-8155-3641-85C5-8F6BEF86AAB6}"/>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710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dirty="0"/>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3" name="TextBox 12">
            <a:extLst>
              <a:ext uri="{FF2B5EF4-FFF2-40B4-BE49-F238E27FC236}">
                <a16:creationId xmlns:a16="http://schemas.microsoft.com/office/drawing/2014/main" id="{164F6C23-B09A-CC47-A01E-71D0078947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1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dirty="0"/>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3" name="TextBox 12">
            <a:extLst>
              <a:ext uri="{FF2B5EF4-FFF2-40B4-BE49-F238E27FC236}">
                <a16:creationId xmlns:a16="http://schemas.microsoft.com/office/drawing/2014/main" id="{8799ED43-E454-FF47-A65F-17A947FA345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04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hasCustomPrompt="1"/>
          </p:nvPr>
        </p:nvSpPr>
        <p:spPr>
          <a:xfrm>
            <a:off x="1020198" y="742728"/>
            <a:ext cx="6198020" cy="1325563"/>
          </a:xfrm>
        </p:spPr>
        <p:txBody>
          <a:bodyPr anchor="ctr"/>
          <a:lstStyle/>
          <a:p>
            <a:r>
              <a:rPr lang="en-US" dirty="0"/>
              <a:t>Contact Information (Optional)</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hasCustomPrompt="1"/>
          </p:nvPr>
        </p:nvSpPr>
        <p:spPr>
          <a:xfrm>
            <a:off x="1020197" y="2244435"/>
            <a:ext cx="6198020" cy="3716859"/>
          </a:xfrm>
        </p:spPr>
        <p:txBody>
          <a:bodyPr>
            <a:normAutofit/>
          </a:bodyPr>
          <a:lstStyle>
            <a:lvl1pPr marL="0" indent="0">
              <a:lnSpc>
                <a:spcPct val="100000"/>
              </a:lnSpc>
              <a:spcBef>
                <a:spcPts val="0"/>
              </a:spcBef>
              <a:buNone/>
              <a:defRPr sz="2400"/>
            </a:lvl1pPr>
          </a:lstStyle>
          <a:p>
            <a:pPr lvl="0"/>
            <a:r>
              <a:rPr lang="en-US" dirty="0" err="1"/>
              <a:t>Firstname</a:t>
            </a:r>
            <a:r>
              <a:rPr lang="en-US" dirty="0"/>
              <a:t> </a:t>
            </a:r>
            <a:r>
              <a:rPr lang="en-US" dirty="0" err="1"/>
              <a:t>Lastname</a:t>
            </a:r>
            <a:br>
              <a:rPr lang="en-US" dirty="0"/>
            </a:br>
            <a:r>
              <a:rPr lang="en-US" dirty="0"/>
              <a:t>Title/Position</a:t>
            </a:r>
            <a:br>
              <a:rPr lang="en-US" dirty="0"/>
            </a:br>
            <a:r>
              <a:rPr lang="en-US" dirty="0"/>
              <a:t>Office/Division/Program</a:t>
            </a:r>
            <a:br>
              <a:rPr lang="en-US" dirty="0"/>
            </a:br>
            <a:r>
              <a:rPr lang="en-US" dirty="0"/>
              <a:t>Phone: 404.XXX.XXXX</a:t>
            </a:r>
            <a:br>
              <a:rPr lang="en-US" dirty="0"/>
            </a:br>
            <a:r>
              <a:rPr lang="en-US" dirty="0"/>
              <a:t>Cell Phone: 404.XXX.XXXX</a:t>
            </a:r>
            <a:br>
              <a:rPr lang="en-US" dirty="0"/>
            </a:br>
            <a:r>
              <a:rPr lang="en-US" dirty="0"/>
              <a:t>email@doe.k12.ga.us</a:t>
            </a:r>
            <a:br>
              <a:rPr lang="en-US" dirty="0"/>
            </a:br>
            <a:r>
              <a:rPr lang="en-US" dirty="0"/>
              <a:t>Optional social media information</a:t>
            </a:r>
            <a:br>
              <a:rPr lang="en-US" dirty="0"/>
            </a:br>
            <a:r>
              <a:rPr lang="en-US" dirty="0"/>
              <a:t>Optional photo – place in space to right</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272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dirty="0">
                <a:solidFill>
                  <a:srgbClr val="44883E"/>
                </a:solidFill>
                <a:latin typeface="Arial" panose="020B0604020202020204" pitchFamily="34" charset="0"/>
                <a:cs typeface="Arial" panose="020B0604020202020204" pitchFamily="34" charset="0"/>
              </a:rPr>
              <a:t>@</a:t>
            </a:r>
            <a:r>
              <a:rPr lang="en-US" sz="1800" dirty="0" err="1">
                <a:solidFill>
                  <a:srgbClr val="44883E"/>
                </a:solidFill>
                <a:latin typeface="Arial" panose="020B0604020202020204" pitchFamily="34" charset="0"/>
                <a:cs typeface="Arial" panose="020B0604020202020204" pitchFamily="34" charset="0"/>
              </a:rPr>
              <a:t>georgiadeptofed</a:t>
            </a:r>
            <a:endParaRPr lang="en-US" sz="1800"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dirty="0" err="1">
                <a:solidFill>
                  <a:srgbClr val="44883E"/>
                </a:solidFill>
                <a:latin typeface="Arial" panose="020B0604020202020204" pitchFamily="34" charset="0"/>
                <a:cs typeface="Arial" panose="020B0604020202020204" pitchFamily="34" charset="0"/>
              </a:rPr>
              <a:t>youtube.com</a:t>
            </a:r>
            <a:r>
              <a:rPr lang="en-US" sz="1800" dirty="0">
                <a:solidFill>
                  <a:srgbClr val="44883E"/>
                </a:solidFill>
                <a:latin typeface="Arial" panose="020B0604020202020204" pitchFamily="34" charset="0"/>
                <a:cs typeface="Arial" panose="020B0604020202020204" pitchFamily="34" charset="0"/>
              </a:rPr>
              <a:t>/user/</a:t>
            </a:r>
            <a:r>
              <a:rPr lang="en-US" sz="1800" dirty="0" err="1">
                <a:solidFill>
                  <a:srgbClr val="44883E"/>
                </a:solidFill>
                <a:latin typeface="Arial" panose="020B0604020202020204" pitchFamily="34" charset="0"/>
                <a:cs typeface="Arial" panose="020B0604020202020204" pitchFamily="34" charset="0"/>
              </a:rPr>
              <a:t>GaDOEmedia</a:t>
            </a:r>
            <a:endParaRPr lang="en-US" sz="1800"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3769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00A692-BFE5-BF43-B58F-BD71ECFD968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151240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4429005" y="4969573"/>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5882508" y="5583943"/>
            <a:ext cx="1903050"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4920192" y="6076845"/>
            <a:ext cx="3136407" cy="338554"/>
          </a:xfrm>
          <a:prstGeom prst="rect">
            <a:avLst/>
          </a:prstGeom>
          <a:noFill/>
        </p:spPr>
        <p:txBody>
          <a:bodyPr wrap="square" rtlCol="0">
            <a:spAutoFit/>
          </a:bodyPr>
          <a:lstStyle/>
          <a:p>
            <a:pPr algn="l"/>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/user/</a:t>
            </a:r>
            <a:r>
              <a:rPr lang="en-US" sz="1600" dirty="0" err="1">
                <a:solidFill>
                  <a:srgbClr val="44883E"/>
                </a:solidFill>
                <a:latin typeface="Arial" panose="020B0604020202020204" pitchFamily="34" charset="0"/>
                <a:cs typeface="Arial" panose="020B0604020202020204" pitchFamily="34" charset="0"/>
              </a:rPr>
              <a:t>GaDOEmedia</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442796"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442899" y="5995822"/>
            <a:ext cx="478153" cy="492355"/>
          </a:xfrm>
          <a:prstGeom prst="rect">
            <a:avLst/>
          </a:prstGeom>
        </p:spPr>
      </p:pic>
    </p:spTree>
    <p:extLst>
      <p:ext uri="{BB962C8B-B14F-4D97-AF65-F5344CB8AC3E}">
        <p14:creationId xmlns:p14="http://schemas.microsoft.com/office/powerpoint/2010/main" val="73190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0"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/user/</a:t>
            </a:r>
            <a:r>
              <a:rPr lang="en-US" sz="2000" dirty="0" err="1">
                <a:solidFill>
                  <a:srgbClr val="44883E"/>
                </a:solidFill>
                <a:latin typeface="Arial" panose="020B0604020202020204" pitchFamily="34" charset="0"/>
                <a:cs typeface="Arial" panose="020B0604020202020204" pitchFamily="34" charset="0"/>
              </a:rPr>
              <a:t>GaDOEmedia</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130680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36765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665047"/>
            <a:ext cx="8372835"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243457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186876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25619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Elemen #1">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2C214-9B58-89D9-CC3F-918EFF5B649C}"/>
              </a:ext>
            </a:extLst>
          </p:cNvPr>
          <p:cNvPicPr>
            <a:picLocks noChangeAspect="1"/>
          </p:cNvPicPr>
          <p:nvPr userDrawn="1"/>
        </p:nvPicPr>
        <p:blipFill>
          <a:blip r:embed="rId2"/>
          <a:stretch>
            <a:fillRect/>
          </a:stretch>
        </p:blipFill>
        <p:spPr>
          <a:xfrm>
            <a:off x="88656" y="1371599"/>
            <a:ext cx="3092939" cy="5115697"/>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51889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Elemen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4" name="Picture 3">
            <a:extLst>
              <a:ext uri="{FF2B5EF4-FFF2-40B4-BE49-F238E27FC236}">
                <a16:creationId xmlns:a16="http://schemas.microsoft.com/office/drawing/2014/main" id="{D5FCC496-56AE-D7BA-E5A3-ADDAD05BD032}"/>
              </a:ext>
            </a:extLst>
          </p:cNvPr>
          <p:cNvPicPr>
            <a:picLocks noChangeAspect="1"/>
          </p:cNvPicPr>
          <p:nvPr userDrawn="1"/>
        </p:nvPicPr>
        <p:blipFill>
          <a:blip r:embed="rId3"/>
          <a:stretch>
            <a:fillRect/>
          </a:stretch>
        </p:blipFill>
        <p:spPr>
          <a:xfrm>
            <a:off x="41516" y="1265063"/>
            <a:ext cx="3077604" cy="5222233"/>
          </a:xfrm>
          <a:prstGeom prst="rect">
            <a:avLst/>
          </a:prstGeom>
        </p:spPr>
      </p:pic>
    </p:spTree>
    <p:extLst>
      <p:ext uri="{BB962C8B-B14F-4D97-AF65-F5344CB8AC3E}">
        <p14:creationId xmlns:p14="http://schemas.microsoft.com/office/powerpoint/2010/main" val="393893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56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5" r:id="rId8"/>
    <p:sldLayoutId id="2147483686" r:id="rId9"/>
    <p:sldLayoutId id="2147483687" r:id="rId10"/>
    <p:sldLayoutId id="2147483689" r:id="rId11"/>
    <p:sldLayoutId id="2147483690" r:id="rId12"/>
    <p:sldLayoutId id="2147483688" r:id="rId13"/>
    <p:sldLayoutId id="2147483680" r:id="rId14"/>
    <p:sldLayoutId id="2147483681" r:id="rId15"/>
    <p:sldLayoutId id="2147483682" r:id="rId16"/>
    <p:sldLayoutId id="2147483683" r:id="rId17"/>
    <p:sldLayoutId id="2147483684"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91" r:id="rId28"/>
    <p:sldLayoutId id="2147483677" r:id="rId29"/>
    <p:sldLayoutId id="2147483678" r:id="rId30"/>
    <p:sldLayoutId id="2147483679" r:id="rId31"/>
  </p:sldLayoutIdLst>
  <p:hf sldNum="0" hdr="0" ftr="0"/>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hyperlink" Target="http://www.eaphelplink.com/"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hyperlink" Target="mailto:awilliamson@doe.k12.ga.us" TargetMode="External"/><Relationship Id="rId3" Type="http://schemas.openxmlformats.org/officeDocument/2006/relationships/hyperlink" Target="mailto:Keith.osburn@doe.k12.ga.us" TargetMode="External"/><Relationship Id="rId7" Type="http://schemas.openxmlformats.org/officeDocument/2006/relationships/hyperlink" Target="mailto:cshealy@doe.k12.ga.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nhandville@doe.k12.ga.us" TargetMode="External"/><Relationship Id="rId11" Type="http://schemas.openxmlformats.org/officeDocument/2006/relationships/image" Target="../media/image44.png"/><Relationship Id="rId5" Type="http://schemas.openxmlformats.org/officeDocument/2006/relationships/hyperlink" Target="mailto:jbearden@doe.k12.ga.us" TargetMode="External"/><Relationship Id="rId10" Type="http://schemas.openxmlformats.org/officeDocument/2006/relationships/hyperlink" Target="mailto:rswiggum@doe.k12.ga.us" TargetMode="External"/><Relationship Id="rId4" Type="http://schemas.openxmlformats.org/officeDocument/2006/relationships/hyperlink" Target="mailto:nathan.miller@doe.k12.ga.us" TargetMode="External"/><Relationship Id="rId9" Type="http://schemas.openxmlformats.org/officeDocument/2006/relationships/hyperlink" Target="mailto:jheap@doe.k12.g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georgiainsights.com/affordable-connectivity-program.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02732C3-1C7F-B8C6-0641-8BA7D23C2FFC}"/>
              </a:ext>
            </a:extLst>
          </p:cNvPr>
          <p:cNvCxnSpPr/>
          <p:nvPr/>
        </p:nvCxnSpPr>
        <p:spPr>
          <a:xfrm>
            <a:off x="5745018" y="360218"/>
            <a:ext cx="0" cy="570807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0149DDE-6487-8D2E-137C-319E3A2FD0E6}"/>
              </a:ext>
            </a:extLst>
          </p:cNvPr>
          <p:cNvSpPr txBox="1"/>
          <p:nvPr/>
        </p:nvSpPr>
        <p:spPr>
          <a:xfrm>
            <a:off x="923636" y="360218"/>
            <a:ext cx="4461163" cy="1015663"/>
          </a:xfrm>
          <a:prstGeom prst="rect">
            <a:avLst/>
          </a:prstGeom>
          <a:noFill/>
        </p:spPr>
        <p:txBody>
          <a:bodyPr wrap="square" rtlCol="0">
            <a:spAutoFit/>
          </a:bodyPr>
          <a:lstStyle/>
          <a:p>
            <a:pPr algn="ctr"/>
            <a:r>
              <a:rPr lang="en-US" sz="3000" b="1" dirty="0">
                <a:solidFill>
                  <a:srgbClr val="5C7E59"/>
                </a:solidFill>
                <a:latin typeface="Arial" panose="020B0604020202020204" pitchFamily="34" charset="0"/>
                <a:cs typeface="Arial" panose="020B0604020202020204" pitchFamily="34" charset="0"/>
              </a:rPr>
              <a:t>Georgia Public Schools Succeeding</a:t>
            </a:r>
          </a:p>
        </p:txBody>
      </p:sp>
      <p:sp>
        <p:nvSpPr>
          <p:cNvPr id="6" name="TextBox 5">
            <a:extLst>
              <a:ext uri="{FF2B5EF4-FFF2-40B4-BE49-F238E27FC236}">
                <a16:creationId xmlns:a16="http://schemas.microsoft.com/office/drawing/2014/main" id="{3D9D6963-C570-8F8D-C647-0A5AB4BD8CD1}"/>
              </a:ext>
            </a:extLst>
          </p:cNvPr>
          <p:cNvSpPr txBox="1"/>
          <p:nvPr/>
        </p:nvSpPr>
        <p:spPr>
          <a:xfrm>
            <a:off x="5809674" y="360217"/>
            <a:ext cx="6096000" cy="1015663"/>
          </a:xfrm>
          <a:prstGeom prst="rect">
            <a:avLst/>
          </a:prstGeom>
          <a:noFill/>
        </p:spPr>
        <p:txBody>
          <a:bodyPr wrap="square">
            <a:spAutoFit/>
          </a:bodyPr>
          <a:lstStyle/>
          <a:p>
            <a:pPr algn="ctr"/>
            <a:r>
              <a:rPr lang="en-US" sz="3000" b="1" dirty="0">
                <a:solidFill>
                  <a:srgbClr val="5C7E59"/>
                </a:solidFill>
                <a:latin typeface="Arial" panose="020B0604020202020204" pitchFamily="34" charset="0"/>
                <a:cs typeface="Arial" panose="020B0604020202020204" pitchFamily="34" charset="0"/>
              </a:rPr>
              <a:t>Supporting Those Who Make Success Happen</a:t>
            </a:r>
          </a:p>
        </p:txBody>
      </p:sp>
      <p:pic>
        <p:nvPicPr>
          <p:cNvPr id="7" name="Graphic 6">
            <a:extLst>
              <a:ext uri="{FF2B5EF4-FFF2-40B4-BE49-F238E27FC236}">
                <a16:creationId xmlns:a16="http://schemas.microsoft.com/office/drawing/2014/main" id="{E2D6401D-451B-0F36-D0E2-8C2AFDEBED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7232" y="1598471"/>
            <a:ext cx="1474518" cy="1365293"/>
          </a:xfrm>
          <a:prstGeom prst="rect">
            <a:avLst/>
          </a:prstGeom>
        </p:spPr>
      </p:pic>
      <p:sp>
        <p:nvSpPr>
          <p:cNvPr id="8" name="TextBox 7">
            <a:extLst>
              <a:ext uri="{FF2B5EF4-FFF2-40B4-BE49-F238E27FC236}">
                <a16:creationId xmlns:a16="http://schemas.microsoft.com/office/drawing/2014/main" id="{A860E414-C609-299A-6330-472CDCD33F4E}"/>
              </a:ext>
            </a:extLst>
          </p:cNvPr>
          <p:cNvSpPr txBox="1"/>
          <p:nvPr/>
        </p:nvSpPr>
        <p:spPr>
          <a:xfrm>
            <a:off x="2010507" y="3072199"/>
            <a:ext cx="2282361" cy="553998"/>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SAT &amp; ACT beating the nation again</a:t>
            </a:r>
          </a:p>
        </p:txBody>
      </p:sp>
      <p:pic>
        <p:nvPicPr>
          <p:cNvPr id="11" name="Graphic 10">
            <a:extLst>
              <a:ext uri="{FF2B5EF4-FFF2-40B4-BE49-F238E27FC236}">
                <a16:creationId xmlns:a16="http://schemas.microsoft.com/office/drawing/2014/main" id="{3B79BE78-CA33-8BC5-913D-2A1E706EFA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6253" y="3852339"/>
            <a:ext cx="2333480" cy="1615486"/>
          </a:xfrm>
          <a:prstGeom prst="rect">
            <a:avLst/>
          </a:prstGeom>
        </p:spPr>
      </p:pic>
      <p:sp>
        <p:nvSpPr>
          <p:cNvPr id="12" name="TextBox 11">
            <a:extLst>
              <a:ext uri="{FF2B5EF4-FFF2-40B4-BE49-F238E27FC236}">
                <a16:creationId xmlns:a16="http://schemas.microsoft.com/office/drawing/2014/main" id="{B1FCA0CB-6B06-EEE6-8F33-0F29063E0006}"/>
              </a:ext>
            </a:extLst>
          </p:cNvPr>
          <p:cNvSpPr txBox="1"/>
          <p:nvPr/>
        </p:nvSpPr>
        <p:spPr>
          <a:xfrm>
            <a:off x="2131812" y="5416968"/>
            <a:ext cx="2282361" cy="553998"/>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All-time-high graduation rate in 2022</a:t>
            </a:r>
          </a:p>
        </p:txBody>
      </p:sp>
      <p:sp>
        <p:nvSpPr>
          <p:cNvPr id="13" name="TextBox 12">
            <a:extLst>
              <a:ext uri="{FF2B5EF4-FFF2-40B4-BE49-F238E27FC236}">
                <a16:creationId xmlns:a16="http://schemas.microsoft.com/office/drawing/2014/main" id="{6BB8D11A-0732-D380-0FA9-93FDD86B9F41}"/>
              </a:ext>
            </a:extLst>
          </p:cNvPr>
          <p:cNvSpPr txBox="1"/>
          <p:nvPr/>
        </p:nvSpPr>
        <p:spPr>
          <a:xfrm>
            <a:off x="6031345" y="1231207"/>
            <a:ext cx="5560280" cy="4462760"/>
          </a:xfrm>
          <a:prstGeom prst="rect">
            <a:avLst/>
          </a:prstGeom>
          <a:noFill/>
        </p:spPr>
        <p:txBody>
          <a:bodyPr wrap="square" rtlCol="0">
            <a:spAutoFit/>
          </a:bodyPr>
          <a:lstStyle/>
          <a:p>
            <a:endParaRPr lang="en-US" sz="2000" b="1" dirty="0">
              <a:latin typeface="Arial" panose="020B0604020202020204" pitchFamily="34" charset="0"/>
              <a:cs typeface="Arial" panose="020B0604020202020204" pitchFamily="34" charset="0"/>
            </a:endParaRPr>
          </a:p>
          <a:p>
            <a:r>
              <a:rPr lang="en-US" sz="2400" b="1" dirty="0">
                <a:solidFill>
                  <a:srgbClr val="0066B2"/>
                </a:solidFill>
                <a:latin typeface="Arial" panose="020B0604020202020204" pitchFamily="34" charset="0"/>
                <a:cs typeface="Arial" panose="020B0604020202020204" pitchFamily="34" charset="0"/>
              </a:rPr>
              <a:t>Employee Assistance Program </a:t>
            </a:r>
          </a:p>
          <a:p>
            <a:r>
              <a:rPr lang="en-US" sz="2400" dirty="0">
                <a:latin typeface="Arial" panose="020B0604020202020204" pitchFamily="34" charset="0"/>
                <a:cs typeface="Arial" panose="020B0604020202020204" pitchFamily="34" charset="0"/>
              </a:rPr>
              <a:t>Available to all full-time, K-12 public education employees + Pre-K teachers. Visit </a:t>
            </a:r>
            <a:r>
              <a:rPr lang="en-US" sz="2400" dirty="0">
                <a:latin typeface="Arial" panose="020B0604020202020204" pitchFamily="34" charset="0"/>
                <a:cs typeface="Arial" panose="020B0604020202020204" pitchFamily="34" charset="0"/>
                <a:hlinkClick r:id="rId6"/>
              </a:rPr>
              <a:t>www.EAPHelpLink.com</a:t>
            </a:r>
            <a:r>
              <a:rPr lang="en-US" sz="2400" dirty="0">
                <a:latin typeface="Arial" panose="020B0604020202020204" pitchFamily="34" charset="0"/>
                <a:cs typeface="Arial" panose="020B0604020202020204" pitchFamily="34" charset="0"/>
              </a:rPr>
              <a:t> and enter code GADOE.</a:t>
            </a:r>
          </a:p>
          <a:p>
            <a:endParaRPr lang="en-US" sz="2400" dirty="0">
              <a:latin typeface="Arial" panose="020B0604020202020204" pitchFamily="34" charset="0"/>
              <a:cs typeface="Arial" panose="020B0604020202020204" pitchFamily="34" charset="0"/>
            </a:endParaRPr>
          </a:p>
          <a:p>
            <a:r>
              <a:rPr lang="en-US" sz="2400" b="1" dirty="0">
                <a:solidFill>
                  <a:srgbClr val="0066B2"/>
                </a:solidFill>
                <a:latin typeface="Arial" panose="020B0604020202020204" pitchFamily="34" charset="0"/>
                <a:cs typeface="Arial" panose="020B0604020202020204" pitchFamily="34" charset="0"/>
              </a:rPr>
              <a:t>Investing in academic recovery</a:t>
            </a:r>
          </a:p>
          <a:p>
            <a:r>
              <a:rPr lang="en-US" sz="2400" dirty="0">
                <a:latin typeface="Arial" panose="020B0604020202020204" pitchFamily="34" charset="0"/>
                <a:cs typeface="Arial" panose="020B0604020202020204" pitchFamily="34" charset="0"/>
              </a:rPr>
              <a:t>Dedicated Academic Recovery Specialists, expanded, afterschool &amp; summer learning, free formative assessments, &amp; more.</a:t>
            </a:r>
          </a:p>
        </p:txBody>
      </p:sp>
    </p:spTree>
    <p:extLst>
      <p:ext uri="{BB962C8B-B14F-4D97-AF65-F5344CB8AC3E}">
        <p14:creationId xmlns:p14="http://schemas.microsoft.com/office/powerpoint/2010/main" val="393459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E4450F-7CBD-FFC7-BE51-9FD87B538F17}"/>
              </a:ext>
            </a:extLst>
          </p:cNvPr>
          <p:cNvSpPr>
            <a:spLocks noGrp="1"/>
          </p:cNvSpPr>
          <p:nvPr>
            <p:ph idx="1"/>
          </p:nvPr>
        </p:nvSpPr>
        <p:spPr>
          <a:xfrm>
            <a:off x="1145892" y="2099945"/>
            <a:ext cx="10207907" cy="4135670"/>
          </a:xfrm>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latin typeface="Arial"/>
                <a:cs typeface="Arial"/>
              </a:rPr>
              <a:t>KnowBe4 Phishing and Cybersecurity Training licenses have been purchased for every district in Georgia</a:t>
            </a:r>
            <a:r>
              <a:rPr lang="en-US" dirty="0">
                <a:solidFill>
                  <a:srgbClr val="000000"/>
                </a:solidFill>
                <a:latin typeface="Arial"/>
                <a:cs typeface="Arial"/>
              </a:rPr>
              <a:t>.</a:t>
            </a:r>
            <a:r>
              <a:rPr lang="en-US" b="0" i="0" dirty="0">
                <a:solidFill>
                  <a:srgbClr val="000000"/>
                </a:solidFill>
                <a:effectLst/>
                <a:latin typeface="Arial"/>
                <a:cs typeface="Arial"/>
              </a:rPr>
              <a:t>​</a:t>
            </a:r>
          </a:p>
          <a:p>
            <a:pPr algn="l" rtl="0" fontAlgn="base">
              <a:buFont typeface="Arial" panose="020B0604020202020204" pitchFamily="34" charset="0"/>
              <a:buChar char="•"/>
            </a:pPr>
            <a:r>
              <a:rPr lang="en-US" b="0" i="0" u="none" strike="noStrike" dirty="0">
                <a:solidFill>
                  <a:srgbClr val="000000"/>
                </a:solidFill>
                <a:effectLst/>
                <a:latin typeface="Arial"/>
                <a:cs typeface="Arial"/>
              </a:rPr>
              <a:t>License term will be through August 31, 2026</a:t>
            </a:r>
            <a:r>
              <a:rPr lang="en-US" b="0" i="0" dirty="0">
                <a:solidFill>
                  <a:srgbClr val="000000"/>
                </a:solidFill>
                <a:effectLst/>
                <a:latin typeface="Arial"/>
                <a:cs typeface="Arial"/>
              </a:rPr>
              <a:t>​</a:t>
            </a:r>
            <a:r>
              <a:rPr lang="en-US" dirty="0">
                <a:solidFill>
                  <a:srgbClr val="000000"/>
                </a:solidFill>
                <a:latin typeface="Arial"/>
                <a:cs typeface="Arial"/>
              </a:rPr>
              <a:t>.</a:t>
            </a:r>
            <a:endParaRPr lang="en-US" b="0" i="0" dirty="0">
              <a:solidFill>
                <a:srgbClr val="000000"/>
              </a:solidFill>
              <a:effectLst/>
              <a:latin typeface="Arial"/>
              <a:cs typeface="Arial"/>
            </a:endParaRPr>
          </a:p>
          <a:p>
            <a:pPr algn="l" rtl="0" fontAlgn="base">
              <a:buFont typeface="Arial" panose="020B0604020202020204" pitchFamily="34" charset="0"/>
              <a:buChar char="•"/>
            </a:pPr>
            <a:r>
              <a:rPr lang="en-US" b="0" i="0" u="none" strike="noStrike" dirty="0">
                <a:solidFill>
                  <a:srgbClr val="000000"/>
                </a:solidFill>
                <a:effectLst/>
                <a:latin typeface="Arial"/>
                <a:cs typeface="Arial"/>
              </a:rPr>
              <a:t>Districts who are existing KnowBe4 customers should have already received an email</a:t>
            </a:r>
            <a:r>
              <a:rPr lang="en-US" b="0" i="0" dirty="0">
                <a:solidFill>
                  <a:srgbClr val="000000"/>
                </a:solidFill>
                <a:effectLst/>
                <a:latin typeface="Arial"/>
                <a:cs typeface="Arial"/>
              </a:rPr>
              <a:t>​</a:t>
            </a:r>
            <a:r>
              <a:rPr lang="en-US" dirty="0">
                <a:solidFill>
                  <a:srgbClr val="000000"/>
                </a:solidFill>
                <a:latin typeface="Arial"/>
                <a:cs typeface="Arial"/>
              </a:rPr>
              <a:t>.</a:t>
            </a:r>
            <a:endParaRPr lang="en-US" b="0" i="0" dirty="0">
              <a:solidFill>
                <a:srgbClr val="000000"/>
              </a:solidFill>
              <a:effectLst/>
              <a:latin typeface="Arial"/>
              <a:cs typeface="Arial"/>
            </a:endParaRPr>
          </a:p>
          <a:p>
            <a:pPr algn="l" rtl="0" fontAlgn="base">
              <a:buFont typeface="Arial" panose="020B0604020202020204" pitchFamily="34" charset="0"/>
              <a:buChar char="•"/>
            </a:pPr>
            <a:r>
              <a:rPr lang="en-US" b="0" i="0" u="none" strike="noStrike" dirty="0">
                <a:solidFill>
                  <a:srgbClr val="000000"/>
                </a:solidFill>
                <a:effectLst/>
                <a:latin typeface="Arial"/>
                <a:cs typeface="Arial"/>
              </a:rPr>
              <a:t>New districts will receive their account information as KnowBe4 gets the accounts provisioned</a:t>
            </a:r>
            <a:r>
              <a:rPr lang="en-US" dirty="0">
                <a:solidFill>
                  <a:srgbClr val="000000"/>
                </a:solidFill>
                <a:latin typeface="Arial"/>
                <a:cs typeface="Arial"/>
              </a:rPr>
              <a:t>.</a:t>
            </a:r>
            <a:endParaRPr lang="en-US" b="0" i="0" dirty="0">
              <a:solidFill>
                <a:srgbClr val="000000"/>
              </a:solidFill>
              <a:effectLst/>
              <a:latin typeface="Arial"/>
              <a:cs typeface="Arial"/>
            </a:endParaRPr>
          </a:p>
          <a:p>
            <a:endParaRPr lang="en-US" dirty="0"/>
          </a:p>
        </p:txBody>
      </p:sp>
      <p:pic>
        <p:nvPicPr>
          <p:cNvPr id="2050" name="Picture 2">
            <a:extLst>
              <a:ext uri="{FF2B5EF4-FFF2-40B4-BE49-F238E27FC236}">
                <a16:creationId xmlns:a16="http://schemas.microsoft.com/office/drawing/2014/main" id="{921620FE-51E0-116A-5DF2-B0E90FBE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037" y="319088"/>
            <a:ext cx="36957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7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30E1-6177-D270-147E-30FEE88C8AF9}"/>
              </a:ext>
            </a:extLst>
          </p:cNvPr>
          <p:cNvSpPr>
            <a:spLocks noGrp="1"/>
          </p:cNvSpPr>
          <p:nvPr>
            <p:ph type="title"/>
          </p:nvPr>
        </p:nvSpPr>
        <p:spPr/>
        <p:txBody>
          <a:bodyPr/>
          <a:lstStyle/>
          <a:p>
            <a:r>
              <a:rPr lang="en-US"/>
              <a:t>Cybersecurity Awareness Month</a:t>
            </a:r>
          </a:p>
        </p:txBody>
      </p:sp>
      <p:pic>
        <p:nvPicPr>
          <p:cNvPr id="6" name="Picture 6" descr="A picture containing text, electronics&#10;&#10;Description automatically generated">
            <a:extLst>
              <a:ext uri="{FF2B5EF4-FFF2-40B4-BE49-F238E27FC236}">
                <a16:creationId xmlns:a16="http://schemas.microsoft.com/office/drawing/2014/main" id="{FD1FA0D0-CF72-BF01-F323-357823C413E8}"/>
              </a:ext>
            </a:extLst>
          </p:cNvPr>
          <p:cNvPicPr>
            <a:picLocks noGrp="1" noChangeAspect="1"/>
          </p:cNvPicPr>
          <p:nvPr>
            <p:ph sz="half" idx="2"/>
          </p:nvPr>
        </p:nvPicPr>
        <p:blipFill>
          <a:blip r:embed="rId3"/>
          <a:stretch>
            <a:fillRect/>
          </a:stretch>
        </p:blipFill>
        <p:spPr>
          <a:xfrm>
            <a:off x="6448908" y="1710923"/>
            <a:ext cx="4905375" cy="2752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a:extLst>
              <a:ext uri="{FF2B5EF4-FFF2-40B4-BE49-F238E27FC236}">
                <a16:creationId xmlns:a16="http://schemas.microsoft.com/office/drawing/2014/main" id="{9B957C2D-0973-7B40-B302-69FEB9D7DF62}"/>
              </a:ext>
            </a:extLst>
          </p:cNvPr>
          <p:cNvSpPr>
            <a:spLocks noGrp="1"/>
          </p:cNvSpPr>
          <p:nvPr>
            <p:ph sz="half" idx="1"/>
          </p:nvPr>
        </p:nvSpPr>
        <p:spPr/>
        <p:txBody>
          <a:bodyPr vert="horz" lIns="91440" tIns="45720" rIns="91440" bIns="45720" rtlCol="0" anchor="t">
            <a:normAutofit/>
          </a:bodyPr>
          <a:lstStyle/>
          <a:p>
            <a:r>
              <a:rPr lang="en-US">
                <a:latin typeface="Arial"/>
                <a:cs typeface="Arial"/>
              </a:rPr>
              <a:t>Weekly presentations including guest experts for technology staff</a:t>
            </a:r>
          </a:p>
          <a:p>
            <a:r>
              <a:rPr lang="en-US">
                <a:latin typeface="Arial"/>
                <a:cs typeface="Arial"/>
              </a:rPr>
              <a:t>Sharing cybersecurity awareness training, tips and resources </a:t>
            </a:r>
            <a:endParaRPr lang="en-US"/>
          </a:p>
          <a:p>
            <a:r>
              <a:rPr lang="en-US">
                <a:latin typeface="Arial"/>
                <a:cs typeface="Arial"/>
              </a:rPr>
              <a:t>Social media campaign</a:t>
            </a:r>
            <a:endParaRPr lang="en-US"/>
          </a:p>
          <a:p>
            <a:endParaRPr lang="en-US"/>
          </a:p>
          <a:p>
            <a:endParaRPr lang="en-US"/>
          </a:p>
        </p:txBody>
      </p:sp>
      <p:pic>
        <p:nvPicPr>
          <p:cNvPr id="7" name="Picture 7" descr="A picture containing text&#10;&#10;Description automatically generated">
            <a:extLst>
              <a:ext uri="{FF2B5EF4-FFF2-40B4-BE49-F238E27FC236}">
                <a16:creationId xmlns:a16="http://schemas.microsoft.com/office/drawing/2014/main" id="{458A7B52-0A5C-E119-C896-0CCDDCD90791}"/>
              </a:ext>
            </a:extLst>
          </p:cNvPr>
          <p:cNvPicPr>
            <a:picLocks noChangeAspect="1"/>
          </p:cNvPicPr>
          <p:nvPr/>
        </p:nvPicPr>
        <p:blipFill>
          <a:blip r:embed="rId4"/>
          <a:stretch>
            <a:fillRect/>
          </a:stretch>
        </p:blipFill>
        <p:spPr>
          <a:xfrm>
            <a:off x="5917095" y="3231714"/>
            <a:ext cx="2743200" cy="2912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09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66B3-71E8-6D04-F2E0-990D732673FF}"/>
              </a:ext>
            </a:extLst>
          </p:cNvPr>
          <p:cNvSpPr>
            <a:spLocks noGrp="1"/>
          </p:cNvSpPr>
          <p:nvPr>
            <p:ph type="title"/>
          </p:nvPr>
        </p:nvSpPr>
        <p:spPr/>
        <p:txBody>
          <a:bodyPr>
            <a:normAutofit fontScale="90000"/>
          </a:bodyPr>
          <a:lstStyle/>
          <a:p>
            <a:r>
              <a:rPr lang="en-US">
                <a:latin typeface="Arial"/>
                <a:cs typeface="Arial"/>
              </a:rPr>
              <a:t>Cybersecurity Training with RESAs</a:t>
            </a:r>
            <a:endParaRPr lang="en-US"/>
          </a:p>
        </p:txBody>
      </p:sp>
      <p:sp>
        <p:nvSpPr>
          <p:cNvPr id="3" name="Content Placeholder 2">
            <a:extLst>
              <a:ext uri="{FF2B5EF4-FFF2-40B4-BE49-F238E27FC236}">
                <a16:creationId xmlns:a16="http://schemas.microsoft.com/office/drawing/2014/main" id="{96EA3323-49EA-3977-8806-92D3A46F93C1}"/>
              </a:ext>
            </a:extLst>
          </p:cNvPr>
          <p:cNvSpPr>
            <a:spLocks noGrp="1"/>
          </p:cNvSpPr>
          <p:nvPr>
            <p:ph idx="1"/>
          </p:nvPr>
        </p:nvSpPr>
        <p:spPr>
          <a:xfrm>
            <a:off x="1145892" y="1825625"/>
            <a:ext cx="11047211" cy="4135670"/>
          </a:xfrm>
        </p:spPr>
        <p:txBody>
          <a:bodyPr vert="horz" lIns="91440" tIns="45720" rIns="91440" bIns="45720" rtlCol="0" anchor="t">
            <a:normAutofit/>
          </a:bodyPr>
          <a:lstStyle/>
          <a:p>
            <a:r>
              <a:rPr lang="en-US" dirty="0">
                <a:latin typeface="Arial"/>
                <a:cs typeface="Arial"/>
              </a:rPr>
              <a:t>Partnering with RESAs around the state to help increase awareness around cybersecurity to help you and your district leaders plan for good cybersecurity posture. </a:t>
            </a:r>
            <a:endParaRPr lang="en-US" dirty="0"/>
          </a:p>
          <a:p>
            <a:pPr marL="0" indent="0">
              <a:buNone/>
            </a:pPr>
            <a:endParaRPr lang="en-US" dirty="0">
              <a:latin typeface="Arial"/>
              <a:cs typeface="Arial"/>
            </a:endParaRPr>
          </a:p>
          <a:p>
            <a:r>
              <a:rPr lang="en-US" dirty="0">
                <a:latin typeface="Arial"/>
                <a:cs typeface="Arial"/>
              </a:rPr>
              <a:t>Second cohort is planned for January 2023 and includes:</a:t>
            </a:r>
          </a:p>
          <a:p>
            <a:pPr lvl="1"/>
            <a:r>
              <a:rPr lang="en-US" dirty="0">
                <a:latin typeface="Arial"/>
                <a:cs typeface="Arial"/>
              </a:rPr>
              <a:t>Series of face-to-face trainings </a:t>
            </a:r>
          </a:p>
          <a:p>
            <a:pPr lvl="1"/>
            <a:r>
              <a:rPr lang="en-US" dirty="0">
                <a:latin typeface="Arial"/>
                <a:cs typeface="Arial"/>
              </a:rPr>
              <a:t>Sharing of planning resources and templates </a:t>
            </a:r>
            <a:endParaRPr lang="en-US" dirty="0"/>
          </a:p>
          <a:p>
            <a:pPr lvl="1"/>
            <a:r>
              <a:rPr lang="en-US" dirty="0">
                <a:latin typeface="Arial"/>
                <a:cs typeface="Arial"/>
              </a:rPr>
              <a:t>Self-paced online training course</a:t>
            </a:r>
            <a:endParaRPr lang="en-US" dirty="0"/>
          </a:p>
          <a:p>
            <a:pPr lvl="1"/>
            <a:endParaRPr lang="en-US" dirty="0">
              <a:latin typeface="Arial"/>
              <a:cs typeface="Arial"/>
            </a:endParaRPr>
          </a:p>
        </p:txBody>
      </p:sp>
    </p:spTree>
    <p:extLst>
      <p:ext uri="{BB962C8B-B14F-4D97-AF65-F5344CB8AC3E}">
        <p14:creationId xmlns:p14="http://schemas.microsoft.com/office/powerpoint/2010/main" val="275186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66B3-71E8-6D04-F2E0-990D732673FF}"/>
              </a:ext>
            </a:extLst>
          </p:cNvPr>
          <p:cNvSpPr>
            <a:spLocks noGrp="1"/>
          </p:cNvSpPr>
          <p:nvPr>
            <p:ph type="title"/>
          </p:nvPr>
        </p:nvSpPr>
        <p:spPr/>
        <p:txBody>
          <a:bodyPr>
            <a:normAutofit fontScale="90000"/>
          </a:bodyPr>
          <a:lstStyle/>
          <a:p>
            <a:r>
              <a:rPr lang="en-US">
                <a:latin typeface="Arial"/>
                <a:cs typeface="Arial"/>
              </a:rPr>
              <a:t>Supporting the 21st Century Learner</a:t>
            </a:r>
            <a:endParaRPr lang="en-US"/>
          </a:p>
        </p:txBody>
      </p:sp>
      <p:sp>
        <p:nvSpPr>
          <p:cNvPr id="3" name="Content Placeholder 2">
            <a:extLst>
              <a:ext uri="{FF2B5EF4-FFF2-40B4-BE49-F238E27FC236}">
                <a16:creationId xmlns:a16="http://schemas.microsoft.com/office/drawing/2014/main" id="{96EA3323-49EA-3977-8806-92D3A46F93C1}"/>
              </a:ext>
            </a:extLst>
          </p:cNvPr>
          <p:cNvSpPr>
            <a:spLocks noGrp="1"/>
          </p:cNvSpPr>
          <p:nvPr>
            <p:ph sz="half" idx="1"/>
          </p:nvPr>
        </p:nvSpPr>
        <p:spPr>
          <a:xfrm>
            <a:off x="1018574" y="1825625"/>
            <a:ext cx="6104971" cy="4135670"/>
          </a:xfrm>
        </p:spPr>
        <p:txBody>
          <a:bodyPr vert="horz" lIns="91440" tIns="45720" rIns="91440" bIns="45720" rtlCol="0" anchor="t">
            <a:normAutofit/>
          </a:bodyPr>
          <a:lstStyle/>
          <a:p>
            <a:pPr marL="0" indent="0">
              <a:buNone/>
            </a:pPr>
            <a:r>
              <a:rPr lang="en-US">
                <a:latin typeface="Arial"/>
                <a:cs typeface="Arial"/>
              </a:rPr>
              <a:t>Task force of superintendents, chief information officers, and technology experts convened to recommend technology standards to:</a:t>
            </a:r>
            <a:endParaRPr lang="en-US"/>
          </a:p>
          <a:p>
            <a:pPr lvl="1"/>
            <a:r>
              <a:rPr lang="en-US">
                <a:latin typeface="Arial"/>
                <a:cs typeface="Arial"/>
              </a:rPr>
              <a:t>promote a 21st-century learning environment in classrooms and media centers</a:t>
            </a:r>
          </a:p>
          <a:p>
            <a:pPr lvl="1"/>
            <a:r>
              <a:rPr lang="en-US">
                <a:latin typeface="Arial"/>
                <a:cs typeface="Arial"/>
              </a:rPr>
              <a:t>provide uniform recommendations for devices, networks, technology structure, bandwidth, and more</a:t>
            </a:r>
          </a:p>
          <a:p>
            <a:pPr lvl="1"/>
            <a:endParaRPr lang="en-US">
              <a:latin typeface="Arial"/>
              <a:cs typeface="Arial"/>
            </a:endParaRPr>
          </a:p>
        </p:txBody>
      </p:sp>
      <p:pic>
        <p:nvPicPr>
          <p:cNvPr id="5" name="Picture 5">
            <a:extLst>
              <a:ext uri="{FF2B5EF4-FFF2-40B4-BE49-F238E27FC236}">
                <a16:creationId xmlns:a16="http://schemas.microsoft.com/office/drawing/2014/main" id="{8F238185-A03B-C1B4-BDA9-03C8D1F517EA}"/>
              </a:ext>
            </a:extLst>
          </p:cNvPr>
          <p:cNvPicPr>
            <a:picLocks noGrp="1" noChangeAspect="1"/>
          </p:cNvPicPr>
          <p:nvPr>
            <p:ph sz="half" idx="2"/>
          </p:nvPr>
        </p:nvPicPr>
        <p:blipFill>
          <a:blip r:embed="rId3"/>
          <a:stretch>
            <a:fillRect/>
          </a:stretch>
        </p:blipFill>
        <p:spPr>
          <a:xfrm>
            <a:off x="8110205" y="1587302"/>
            <a:ext cx="3143250" cy="4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196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4B32-5D77-E202-354E-816679B45767}"/>
              </a:ext>
            </a:extLst>
          </p:cNvPr>
          <p:cNvSpPr>
            <a:spLocks noGrp="1"/>
          </p:cNvSpPr>
          <p:nvPr>
            <p:ph type="title"/>
          </p:nvPr>
        </p:nvSpPr>
        <p:spPr/>
        <p:txBody>
          <a:bodyPr/>
          <a:lstStyle/>
          <a:p>
            <a:r>
              <a:rPr lang="en-US"/>
              <a:t>Applications and Tools</a:t>
            </a:r>
          </a:p>
        </p:txBody>
      </p:sp>
      <p:pic>
        <p:nvPicPr>
          <p:cNvPr id="6" name="Picture 6" descr="Graphical user interface, website&#10;&#10;Description automatically generated">
            <a:extLst>
              <a:ext uri="{FF2B5EF4-FFF2-40B4-BE49-F238E27FC236}">
                <a16:creationId xmlns:a16="http://schemas.microsoft.com/office/drawing/2014/main" id="{E5EBA46F-714C-1C9C-A6DE-2B9057727137}"/>
              </a:ext>
            </a:extLst>
          </p:cNvPr>
          <p:cNvPicPr>
            <a:picLocks noChangeAspect="1"/>
          </p:cNvPicPr>
          <p:nvPr/>
        </p:nvPicPr>
        <p:blipFill>
          <a:blip r:embed="rId3"/>
          <a:stretch>
            <a:fillRect/>
          </a:stretch>
        </p:blipFill>
        <p:spPr>
          <a:xfrm>
            <a:off x="843695" y="1446327"/>
            <a:ext cx="10991465" cy="4633071"/>
          </a:xfrm>
          <a:prstGeom prst="rect">
            <a:avLst/>
          </a:prstGeom>
        </p:spPr>
      </p:pic>
    </p:spTree>
    <p:extLst>
      <p:ext uri="{BB962C8B-B14F-4D97-AF65-F5344CB8AC3E}">
        <p14:creationId xmlns:p14="http://schemas.microsoft.com/office/powerpoint/2010/main" val="339574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E027-E1FA-5117-E8F2-845DA6D5D924}"/>
              </a:ext>
            </a:extLst>
          </p:cNvPr>
          <p:cNvSpPr>
            <a:spLocks noGrp="1"/>
          </p:cNvSpPr>
          <p:nvPr>
            <p:ph type="title"/>
          </p:nvPr>
        </p:nvSpPr>
        <p:spPr/>
        <p:txBody>
          <a:bodyPr/>
          <a:lstStyle/>
          <a:p>
            <a:r>
              <a:rPr lang="en-US">
                <a:latin typeface="Arial"/>
                <a:cs typeface="Arial"/>
              </a:rPr>
              <a:t>Tools for Professional Learning</a:t>
            </a:r>
          </a:p>
        </p:txBody>
      </p:sp>
      <p:sp>
        <p:nvSpPr>
          <p:cNvPr id="3" name="Text Placeholder 2">
            <a:extLst>
              <a:ext uri="{FF2B5EF4-FFF2-40B4-BE49-F238E27FC236}">
                <a16:creationId xmlns:a16="http://schemas.microsoft.com/office/drawing/2014/main" id="{8C72D8B9-CCFD-9CC9-5508-238571A15837}"/>
              </a:ext>
            </a:extLst>
          </p:cNvPr>
          <p:cNvSpPr>
            <a:spLocks noGrp="1"/>
          </p:cNvSpPr>
          <p:nvPr>
            <p:ph type="body" idx="1"/>
          </p:nvPr>
        </p:nvSpPr>
        <p:spPr/>
        <p:txBody>
          <a:bodyPr>
            <a:normAutofit fontScale="92500"/>
          </a:bodyPr>
          <a:lstStyle/>
          <a:p>
            <a:r>
              <a:rPr lang="en-US" err="1"/>
              <a:t>GaDOE</a:t>
            </a:r>
            <a:r>
              <a:rPr lang="en-US"/>
              <a:t> Community</a:t>
            </a:r>
          </a:p>
          <a:p>
            <a:r>
              <a:rPr lang="en-US"/>
              <a:t>Collaborative Discussion Platform</a:t>
            </a:r>
          </a:p>
        </p:txBody>
      </p:sp>
      <p:sp>
        <p:nvSpPr>
          <p:cNvPr id="5" name="Text Placeholder 4">
            <a:extLst>
              <a:ext uri="{FF2B5EF4-FFF2-40B4-BE49-F238E27FC236}">
                <a16:creationId xmlns:a16="http://schemas.microsoft.com/office/drawing/2014/main" id="{5285881B-55BE-0974-867B-F90FDA96A7D1}"/>
              </a:ext>
            </a:extLst>
          </p:cNvPr>
          <p:cNvSpPr>
            <a:spLocks noGrp="1"/>
          </p:cNvSpPr>
          <p:nvPr>
            <p:ph type="body" sz="quarter" idx="3"/>
          </p:nvPr>
        </p:nvSpPr>
        <p:spPr/>
        <p:txBody>
          <a:bodyPr>
            <a:normAutofit fontScale="92500"/>
          </a:bodyPr>
          <a:lstStyle/>
          <a:p>
            <a:r>
              <a:rPr lang="en-US">
                <a:latin typeface="Arial"/>
                <a:cs typeface="Arial"/>
              </a:rPr>
              <a:t>Georgia Learns</a:t>
            </a:r>
          </a:p>
          <a:p>
            <a:r>
              <a:rPr lang="en-US">
                <a:latin typeface="Arial"/>
                <a:cs typeface="Arial"/>
              </a:rPr>
              <a:t>Professional Learning Courses</a:t>
            </a:r>
            <a:endParaRPr lang="en-US"/>
          </a:p>
        </p:txBody>
      </p:sp>
      <p:pic>
        <p:nvPicPr>
          <p:cNvPr id="23" name="Picture 23" descr="Graphical user interface, website&#10;&#10;Description automatically generated">
            <a:extLst>
              <a:ext uri="{FF2B5EF4-FFF2-40B4-BE49-F238E27FC236}">
                <a16:creationId xmlns:a16="http://schemas.microsoft.com/office/drawing/2014/main" id="{A740A4CE-4B10-1684-E0DD-218650AF27E4}"/>
              </a:ext>
            </a:extLst>
          </p:cNvPr>
          <p:cNvPicPr>
            <a:picLocks noGrp="1" noChangeAspect="1"/>
          </p:cNvPicPr>
          <p:nvPr>
            <p:ph sz="quarter" idx="4"/>
          </p:nvPr>
        </p:nvPicPr>
        <p:blipFill>
          <a:blip r:embed="rId3"/>
          <a:stretch>
            <a:fillRect/>
          </a:stretch>
        </p:blipFill>
        <p:spPr>
          <a:xfrm>
            <a:off x="6194426" y="2575549"/>
            <a:ext cx="5524240" cy="274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4" descr="Qr code&#10;&#10;Description automatically generated">
            <a:extLst>
              <a:ext uri="{FF2B5EF4-FFF2-40B4-BE49-F238E27FC236}">
                <a16:creationId xmlns:a16="http://schemas.microsoft.com/office/drawing/2014/main" id="{AD88C2AD-B229-1C7F-B0E4-466BB4A19283}"/>
              </a:ext>
            </a:extLst>
          </p:cNvPr>
          <p:cNvPicPr>
            <a:picLocks noChangeAspect="1"/>
          </p:cNvPicPr>
          <p:nvPr/>
        </p:nvPicPr>
        <p:blipFill>
          <a:blip r:embed="rId4"/>
          <a:stretch>
            <a:fillRect/>
          </a:stretch>
        </p:blipFill>
        <p:spPr>
          <a:xfrm>
            <a:off x="10287132" y="4334236"/>
            <a:ext cx="1428752" cy="1527324"/>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D53ABCFB-7948-72A8-B4E3-9FA47D4915A6}"/>
              </a:ext>
            </a:extLst>
          </p:cNvPr>
          <p:cNvPicPr>
            <a:picLocks noGrp="1" noChangeAspect="1"/>
          </p:cNvPicPr>
          <p:nvPr>
            <p:ph sz="half" idx="2"/>
          </p:nvPr>
        </p:nvPicPr>
        <p:blipFill>
          <a:blip r:embed="rId5"/>
          <a:stretch>
            <a:fillRect/>
          </a:stretch>
        </p:blipFill>
        <p:spPr>
          <a:xfrm>
            <a:off x="916970" y="2582026"/>
            <a:ext cx="5080605" cy="2753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0" name="Picture 6">
            <a:extLst>
              <a:ext uri="{FF2B5EF4-FFF2-40B4-BE49-F238E27FC236}">
                <a16:creationId xmlns:a16="http://schemas.microsoft.com/office/drawing/2014/main" id="{F7BEB4FA-6578-70B4-6743-7ED7BAA49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3362" y="4332065"/>
            <a:ext cx="1528350" cy="152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45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FF56-F318-FDCC-1F46-9734FDCA5826}"/>
              </a:ext>
            </a:extLst>
          </p:cNvPr>
          <p:cNvSpPr>
            <a:spLocks noGrp="1"/>
          </p:cNvSpPr>
          <p:nvPr>
            <p:ph type="title"/>
          </p:nvPr>
        </p:nvSpPr>
        <p:spPr/>
        <p:txBody>
          <a:bodyPr>
            <a:normAutofit fontScale="90000"/>
          </a:bodyPr>
          <a:lstStyle/>
          <a:p>
            <a:r>
              <a:rPr lang="en-US">
                <a:latin typeface="Arial"/>
                <a:cs typeface="Arial"/>
              </a:rPr>
              <a:t> Tools for Standards and Resources</a:t>
            </a:r>
          </a:p>
        </p:txBody>
      </p:sp>
      <p:sp>
        <p:nvSpPr>
          <p:cNvPr id="3" name="Text Placeholder 2">
            <a:extLst>
              <a:ext uri="{FF2B5EF4-FFF2-40B4-BE49-F238E27FC236}">
                <a16:creationId xmlns:a16="http://schemas.microsoft.com/office/drawing/2014/main" id="{1E0DC6F4-BDBA-1194-9BAC-734F47839AA5}"/>
              </a:ext>
            </a:extLst>
          </p:cNvPr>
          <p:cNvSpPr>
            <a:spLocks noGrp="1"/>
          </p:cNvSpPr>
          <p:nvPr>
            <p:ph type="body" idx="1"/>
          </p:nvPr>
        </p:nvSpPr>
        <p:spPr/>
        <p:txBody>
          <a:bodyPr>
            <a:normAutofit fontScale="92500" lnSpcReduction="10000"/>
          </a:bodyPr>
          <a:lstStyle/>
          <a:p>
            <a:r>
              <a:rPr lang="en-US" err="1">
                <a:latin typeface="Arial"/>
                <a:cs typeface="Arial"/>
              </a:rPr>
              <a:t>GaDOE</a:t>
            </a:r>
            <a:r>
              <a:rPr lang="en-US">
                <a:latin typeface="Arial"/>
                <a:cs typeface="Arial"/>
              </a:rPr>
              <a:t> </a:t>
            </a:r>
            <a:r>
              <a:rPr lang="en-US" err="1">
                <a:latin typeface="Arial"/>
                <a:cs typeface="Arial"/>
              </a:rPr>
              <a:t>SuitCASE</a:t>
            </a:r>
            <a:endParaRPr lang="en-US" err="1"/>
          </a:p>
          <a:p>
            <a:r>
              <a:rPr lang="en-US">
                <a:latin typeface="Arial"/>
                <a:cs typeface="Arial"/>
              </a:rPr>
              <a:t>Georgia Standards of Excellence</a:t>
            </a:r>
            <a:endParaRPr lang="en-US"/>
          </a:p>
        </p:txBody>
      </p:sp>
      <p:pic>
        <p:nvPicPr>
          <p:cNvPr id="8" name="Picture 8">
            <a:extLst>
              <a:ext uri="{FF2B5EF4-FFF2-40B4-BE49-F238E27FC236}">
                <a16:creationId xmlns:a16="http://schemas.microsoft.com/office/drawing/2014/main" id="{307EAC0C-A8EB-55B6-FE0A-DDFE91EA650D}"/>
              </a:ext>
            </a:extLst>
          </p:cNvPr>
          <p:cNvPicPr>
            <a:picLocks noGrp="1" noChangeAspect="1"/>
          </p:cNvPicPr>
          <p:nvPr>
            <p:ph sz="half" idx="2"/>
          </p:nvPr>
        </p:nvPicPr>
        <p:blipFill>
          <a:blip r:embed="rId3"/>
          <a:stretch>
            <a:fillRect/>
          </a:stretch>
        </p:blipFill>
        <p:spPr>
          <a:xfrm>
            <a:off x="1013608" y="2661653"/>
            <a:ext cx="4979005" cy="2609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a:extLst>
              <a:ext uri="{FF2B5EF4-FFF2-40B4-BE49-F238E27FC236}">
                <a16:creationId xmlns:a16="http://schemas.microsoft.com/office/drawing/2014/main" id="{3C9EB62B-4436-62BE-4AF3-AADB74C13B0C}"/>
              </a:ext>
            </a:extLst>
          </p:cNvPr>
          <p:cNvSpPr>
            <a:spLocks noGrp="1"/>
          </p:cNvSpPr>
          <p:nvPr>
            <p:ph type="body" sz="quarter" idx="3"/>
          </p:nvPr>
        </p:nvSpPr>
        <p:spPr>
          <a:xfrm>
            <a:off x="6194427" y="1690023"/>
            <a:ext cx="5630565" cy="815052"/>
          </a:xfrm>
        </p:spPr>
        <p:txBody>
          <a:bodyPr>
            <a:normAutofit fontScale="92500" lnSpcReduction="10000"/>
          </a:bodyPr>
          <a:lstStyle/>
          <a:p>
            <a:r>
              <a:rPr lang="en-US" err="1">
                <a:latin typeface="Arial"/>
                <a:cs typeface="Arial"/>
              </a:rPr>
              <a:t>GaDOE</a:t>
            </a:r>
            <a:r>
              <a:rPr lang="en-US">
                <a:latin typeface="Arial"/>
                <a:cs typeface="Arial"/>
              </a:rPr>
              <a:t> Inspire</a:t>
            </a:r>
            <a:endParaRPr lang="en-US"/>
          </a:p>
          <a:p>
            <a:r>
              <a:rPr lang="en-US">
                <a:latin typeface="Arial"/>
                <a:cs typeface="Arial"/>
              </a:rPr>
              <a:t>New Instructional Resources Platform</a:t>
            </a:r>
          </a:p>
        </p:txBody>
      </p:sp>
      <p:pic>
        <p:nvPicPr>
          <p:cNvPr id="9" name="Picture 9" descr="Qr code&#10;&#10;Description automatically generated">
            <a:extLst>
              <a:ext uri="{FF2B5EF4-FFF2-40B4-BE49-F238E27FC236}">
                <a16:creationId xmlns:a16="http://schemas.microsoft.com/office/drawing/2014/main" id="{108F9F5A-6301-1AF6-22F6-2085886A828A}"/>
              </a:ext>
            </a:extLst>
          </p:cNvPr>
          <p:cNvPicPr>
            <a:picLocks noGrp="1" noChangeAspect="1"/>
          </p:cNvPicPr>
          <p:nvPr>
            <p:ph sz="quarter" idx="4"/>
          </p:nvPr>
        </p:nvPicPr>
        <p:blipFill>
          <a:blip r:embed="rId4"/>
          <a:stretch>
            <a:fillRect/>
          </a:stretch>
        </p:blipFill>
        <p:spPr>
          <a:xfrm>
            <a:off x="4378122" y="4385252"/>
            <a:ext cx="1581150" cy="1609725"/>
          </a:xfrm>
        </p:spPr>
      </p:pic>
      <p:pic>
        <p:nvPicPr>
          <p:cNvPr id="10" name="Picture 10" descr="Graphical user interface, chart&#10;&#10;Description automatically generated">
            <a:extLst>
              <a:ext uri="{FF2B5EF4-FFF2-40B4-BE49-F238E27FC236}">
                <a16:creationId xmlns:a16="http://schemas.microsoft.com/office/drawing/2014/main" id="{F04E8536-67D5-0D15-E0A6-F8403D04676D}"/>
              </a:ext>
            </a:extLst>
          </p:cNvPr>
          <p:cNvPicPr>
            <a:picLocks noChangeAspect="1"/>
          </p:cNvPicPr>
          <p:nvPr/>
        </p:nvPicPr>
        <p:blipFill>
          <a:blip r:embed="rId5"/>
          <a:stretch>
            <a:fillRect/>
          </a:stretch>
        </p:blipFill>
        <p:spPr>
          <a:xfrm>
            <a:off x="6195238" y="2659190"/>
            <a:ext cx="5534245" cy="2615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2" descr="Qr code&#10;&#10;Description automatically generated">
            <a:extLst>
              <a:ext uri="{FF2B5EF4-FFF2-40B4-BE49-F238E27FC236}">
                <a16:creationId xmlns:a16="http://schemas.microsoft.com/office/drawing/2014/main" id="{53064F10-B920-E825-C39A-FAFFD94AF528}"/>
              </a:ext>
            </a:extLst>
          </p:cNvPr>
          <p:cNvPicPr>
            <a:picLocks noChangeAspect="1"/>
          </p:cNvPicPr>
          <p:nvPr/>
        </p:nvPicPr>
        <p:blipFill>
          <a:blip r:embed="rId6"/>
          <a:stretch>
            <a:fillRect/>
          </a:stretch>
        </p:blipFill>
        <p:spPr>
          <a:xfrm>
            <a:off x="10182668" y="4524929"/>
            <a:ext cx="1466850" cy="1476375"/>
          </a:xfrm>
          <a:prstGeom prst="rect">
            <a:avLst/>
          </a:prstGeom>
        </p:spPr>
      </p:pic>
    </p:spTree>
    <p:extLst>
      <p:ext uri="{BB962C8B-B14F-4D97-AF65-F5344CB8AC3E}">
        <p14:creationId xmlns:p14="http://schemas.microsoft.com/office/powerpoint/2010/main" val="166238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20F3-4624-18BC-53B8-33344F6043A9}"/>
              </a:ext>
            </a:extLst>
          </p:cNvPr>
          <p:cNvSpPr>
            <a:spLocks noGrp="1"/>
          </p:cNvSpPr>
          <p:nvPr>
            <p:ph type="title"/>
          </p:nvPr>
        </p:nvSpPr>
        <p:spPr/>
        <p:txBody>
          <a:bodyPr/>
          <a:lstStyle/>
          <a:p>
            <a:r>
              <a:rPr lang="en-US">
                <a:latin typeface="Arial"/>
                <a:cs typeface="Arial"/>
              </a:rPr>
              <a:t>Contact Information</a:t>
            </a:r>
            <a:endParaRPr lang="en-US"/>
          </a:p>
        </p:txBody>
      </p:sp>
      <p:graphicFrame>
        <p:nvGraphicFramePr>
          <p:cNvPr id="5" name="Content Placeholder 4">
            <a:extLst>
              <a:ext uri="{FF2B5EF4-FFF2-40B4-BE49-F238E27FC236}">
                <a16:creationId xmlns:a16="http://schemas.microsoft.com/office/drawing/2014/main" id="{F933B4E0-AEBC-B4A4-4758-5DD028A73FB2}"/>
              </a:ext>
            </a:extLst>
          </p:cNvPr>
          <p:cNvGraphicFramePr>
            <a:graphicFrameLocks noGrp="1"/>
          </p:cNvGraphicFramePr>
          <p:nvPr>
            <p:ph idx="1"/>
            <p:extLst>
              <p:ext uri="{D42A27DB-BD31-4B8C-83A1-F6EECF244321}">
                <p14:modId xmlns:p14="http://schemas.microsoft.com/office/powerpoint/2010/main" val="3147093254"/>
              </p:ext>
            </p:extLst>
          </p:nvPr>
        </p:nvGraphicFramePr>
        <p:xfrm>
          <a:off x="1181617" y="1382602"/>
          <a:ext cx="10761001" cy="4499954"/>
        </p:xfrm>
        <a:graphic>
          <a:graphicData uri="http://schemas.openxmlformats.org/drawingml/2006/table">
            <a:tbl>
              <a:tblPr firstRow="1" bandRow="1">
                <a:tableStyleId>{5C22544A-7EE6-4342-B048-85BDC9FD1C3A}</a:tableStyleId>
              </a:tblPr>
              <a:tblGrid>
                <a:gridCol w="2332690">
                  <a:extLst>
                    <a:ext uri="{9D8B030D-6E8A-4147-A177-3AD203B41FA5}">
                      <a16:colId xmlns:a16="http://schemas.microsoft.com/office/drawing/2014/main" val="2666942182"/>
                    </a:ext>
                  </a:extLst>
                </a:gridCol>
                <a:gridCol w="5263780">
                  <a:extLst>
                    <a:ext uri="{9D8B030D-6E8A-4147-A177-3AD203B41FA5}">
                      <a16:colId xmlns:a16="http://schemas.microsoft.com/office/drawing/2014/main" val="3467269888"/>
                    </a:ext>
                  </a:extLst>
                </a:gridCol>
                <a:gridCol w="3164531">
                  <a:extLst>
                    <a:ext uri="{9D8B030D-6E8A-4147-A177-3AD203B41FA5}">
                      <a16:colId xmlns:a16="http://schemas.microsoft.com/office/drawing/2014/main" val="1150987659"/>
                    </a:ext>
                  </a:extLst>
                </a:gridCol>
              </a:tblGrid>
              <a:tr h="564097">
                <a:tc gridSpan="3">
                  <a:txBody>
                    <a:bodyPr/>
                    <a:lstStyle/>
                    <a:p>
                      <a:pPr algn="ctr" fontAlgn="base"/>
                      <a:r>
                        <a:rPr lang="en-US" sz="2800">
                          <a:effectLst/>
                          <a:latin typeface="Arial" panose="020B0604020202020204" pitchFamily="34" charset="0"/>
                          <a:cs typeface="Arial" panose="020B0604020202020204" pitchFamily="34" charset="0"/>
                        </a:rPr>
                        <a:t>Technology Services Team​</a:t>
                      </a:r>
                      <a:endParaRPr lang="en-US" b="0" i="0">
                        <a:solidFill>
                          <a:srgbClr val="000000"/>
                        </a:solidFill>
                        <a:effectLst/>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627722"/>
                  </a:ext>
                </a:extLst>
              </a:tr>
              <a:tr h="397432">
                <a:tc>
                  <a:txBody>
                    <a:bodyPr/>
                    <a:lstStyle/>
                    <a:p>
                      <a:pPr algn="ctr" fontAlgn="base"/>
                      <a:r>
                        <a:rPr lang="en-US" sz="1800">
                          <a:effectLst/>
                          <a:latin typeface="Arial" panose="020B0604020202020204" pitchFamily="34" charset="0"/>
                          <a:cs typeface="Arial" panose="020B0604020202020204" pitchFamily="34" charset="0"/>
                        </a:rPr>
                        <a:t>Keith Osburn​</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Chief Information Officer​</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3"/>
                        </a:rPr>
                        <a:t>keith.osburn@doe.k12.ga.us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5251929"/>
                  </a:ext>
                </a:extLst>
              </a:tr>
              <a:tr h="551276">
                <a:tc>
                  <a:txBody>
                    <a:bodyPr/>
                    <a:lstStyle/>
                    <a:p>
                      <a:pPr algn="ctr" fontAlgn="base"/>
                      <a:r>
                        <a:rPr lang="en-US" sz="1800">
                          <a:effectLst/>
                          <a:latin typeface="Arial" panose="020B0604020202020204" pitchFamily="34" charset="0"/>
                          <a:cs typeface="Arial" panose="020B0604020202020204" pitchFamily="34" charset="0"/>
                        </a:rPr>
                        <a:t>Nathan Miller​</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dirty="0">
                          <a:effectLst/>
                          <a:latin typeface="Arial" panose="020B0604020202020204" pitchFamily="34" charset="0"/>
                          <a:cs typeface="Arial" panose="020B0604020202020204" pitchFamily="34" charset="0"/>
                        </a:rPr>
                        <a:t>Chief Privacy &amp; Information Security Officer​</a:t>
                      </a:r>
                      <a:endParaRPr lang="en-US"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4"/>
                        </a:rPr>
                        <a:t>nathan.miller@doe.k12.ga.us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4854006"/>
                  </a:ext>
                </a:extLst>
              </a:tr>
              <a:tr h="551276">
                <a:tc>
                  <a:txBody>
                    <a:bodyPr/>
                    <a:lstStyle/>
                    <a:p>
                      <a:pPr algn="ctr" fontAlgn="base"/>
                      <a:r>
                        <a:rPr lang="en-US" sz="1800">
                          <a:effectLst/>
                          <a:latin typeface="Arial" panose="020B0604020202020204" pitchFamily="34" charset="0"/>
                          <a:cs typeface="Arial" panose="020B0604020202020204" pitchFamily="34" charset="0"/>
                        </a:rPr>
                        <a:t>Joyce Bearden​</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dirty="0">
                          <a:effectLst/>
                          <a:latin typeface="Arial" panose="020B0604020202020204" pitchFamily="34" charset="0"/>
                          <a:cs typeface="Arial" panose="020B0604020202020204" pitchFamily="34" charset="0"/>
                        </a:rPr>
                        <a:t>Director of Knowledge &amp; Resource Management​</a:t>
                      </a:r>
                      <a:endParaRPr lang="en-US"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5"/>
                        </a:rPr>
                        <a:t>jbearden@doe.k12.ga.us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5588777"/>
                  </a:ext>
                </a:extLst>
              </a:tr>
              <a:tr h="397432">
                <a:tc>
                  <a:txBody>
                    <a:bodyPr/>
                    <a:lstStyle/>
                    <a:p>
                      <a:pPr algn="ctr" fontAlgn="base"/>
                      <a:r>
                        <a:rPr lang="en-US" sz="1800">
                          <a:effectLst/>
                          <a:latin typeface="Arial" panose="020B0604020202020204" pitchFamily="34" charset="0"/>
                          <a:cs typeface="Arial" panose="020B0604020202020204" pitchFamily="34" charset="0"/>
                        </a:rPr>
                        <a:t>Nicholas Handville​</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Chief Data Officer​</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6"/>
                        </a:rPr>
                        <a:t>nhandville@doe.k12.ga.us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6522465"/>
                  </a:ext>
                </a:extLst>
              </a:tr>
              <a:tr h="551276">
                <a:tc>
                  <a:txBody>
                    <a:bodyPr/>
                    <a:lstStyle/>
                    <a:p>
                      <a:pPr algn="ctr" fontAlgn="base"/>
                      <a:r>
                        <a:rPr lang="en-US" sz="1800">
                          <a:effectLst/>
                          <a:latin typeface="Arial" panose="020B0604020202020204" pitchFamily="34" charset="0"/>
                          <a:cs typeface="Arial" panose="020B0604020202020204" pitchFamily="34" charset="0"/>
                        </a:rPr>
                        <a:t>Chris Shealy​</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Director of IT Strategy &amp; Enterprise Services​</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7"/>
                        </a:rPr>
                        <a:t>cshealy@doe.k12.ga.us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6068345"/>
                  </a:ext>
                </a:extLst>
              </a:tr>
              <a:tr h="397432">
                <a:tc>
                  <a:txBody>
                    <a:bodyPr/>
                    <a:lstStyle/>
                    <a:p>
                      <a:pPr algn="ctr" fontAlgn="base"/>
                      <a:r>
                        <a:rPr lang="en-US" sz="1800">
                          <a:effectLst/>
                          <a:latin typeface="Arial" panose="020B0604020202020204" pitchFamily="34" charset="0"/>
                          <a:cs typeface="Arial" panose="020B0604020202020204" pitchFamily="34" charset="0"/>
                        </a:rPr>
                        <a:t>Amanda Williamson​</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Director of Virtual Learning​</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8"/>
                        </a:rPr>
                        <a:t>awilliamson@doe.k12.ga.us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1724391"/>
                  </a:ext>
                </a:extLst>
              </a:tr>
              <a:tr h="692301">
                <a:tc>
                  <a:txBody>
                    <a:bodyPr/>
                    <a:lstStyle/>
                    <a:p>
                      <a:pPr algn="ctr" fontAlgn="base"/>
                      <a:r>
                        <a:rPr lang="en-US" sz="1800">
                          <a:effectLst/>
                          <a:latin typeface="Arial" panose="020B0604020202020204" pitchFamily="34" charset="0"/>
                          <a:cs typeface="Arial" panose="020B0604020202020204" pitchFamily="34" charset="0"/>
                        </a:rPr>
                        <a:t>Jay Heap​</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Associate Superintendent, </a:t>
                      </a:r>
                      <a:endParaRPr lang="en-US" b="0" i="0">
                        <a:solidFill>
                          <a:srgbClr val="000000"/>
                        </a:solidFill>
                        <a:effectLst/>
                        <a:latin typeface="Arial" panose="020B0604020202020204" pitchFamily="34" charset="0"/>
                        <a:cs typeface="Arial" panose="020B0604020202020204" pitchFamily="34" charset="0"/>
                      </a:endParaRPr>
                    </a:p>
                    <a:p>
                      <a:pPr lvl="0" algn="ctr">
                        <a:buNone/>
                      </a:pPr>
                      <a:r>
                        <a:rPr lang="en-US" sz="1800">
                          <a:effectLst/>
                          <a:latin typeface="Arial" panose="020B0604020202020204" pitchFamily="34" charset="0"/>
                          <a:cs typeface="Arial" panose="020B0604020202020204" pitchFamily="34" charset="0"/>
                        </a:rPr>
                        <a:t>Enterprise Services &amp; Applications​</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a:effectLst/>
                          <a:latin typeface="Arial" panose="020B0604020202020204" pitchFamily="34" charset="0"/>
                          <a:cs typeface="Arial" panose="020B0604020202020204" pitchFamily="34" charset="0"/>
                          <a:hlinkClick r:id="rId9"/>
                        </a:rPr>
                        <a:t>jheap@doe.k12.ga.us</a:t>
                      </a:r>
                      <a:r>
                        <a:rPr lang="en-US" sz="1800">
                          <a:effectLst/>
                          <a:latin typeface="Arial" panose="020B0604020202020204" pitchFamily="34" charset="0"/>
                          <a:cs typeface="Arial" panose="020B0604020202020204" pitchFamily="34" charset="0"/>
                        </a:rPr>
                        <a:t>​</a:t>
                      </a:r>
                      <a:endParaRPr lang="en-US" sz="18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521333"/>
                  </a:ext>
                </a:extLst>
              </a:tr>
              <a:tr h="397432">
                <a:tc>
                  <a:txBody>
                    <a:bodyPr/>
                    <a:lstStyle/>
                    <a:p>
                      <a:pPr algn="ctr" fontAlgn="base"/>
                      <a:r>
                        <a:rPr lang="en-US" sz="1800" dirty="0">
                          <a:effectLst/>
                          <a:latin typeface="Arial" panose="020B0604020202020204" pitchFamily="34" charset="0"/>
                          <a:cs typeface="Arial" panose="020B0604020202020204" pitchFamily="34" charset="0"/>
                        </a:rPr>
                        <a:t>Bob Swiggum​</a:t>
                      </a:r>
                      <a:endParaRPr lang="en-US"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ase"/>
                      <a:r>
                        <a:rPr lang="en-US" sz="1800">
                          <a:effectLst/>
                          <a:latin typeface="Arial" panose="020B0604020202020204" pitchFamily="34" charset="0"/>
                          <a:cs typeface="Arial" panose="020B0604020202020204" pitchFamily="34" charset="0"/>
                        </a:rPr>
                        <a:t>K12 Connectivity Officer​</a:t>
                      </a:r>
                      <a:endParaRPr lang="en-US" b="0" i="0">
                        <a:solidFill>
                          <a:srgbClr val="000000"/>
                        </a:solidFill>
                        <a:effectLst/>
                        <a:latin typeface="Arial" panose="020B0604020202020204" pitchFamily="34" charset="0"/>
                        <a:cs typeface="Arial" panose="020B0604020202020204" pitchFamily="34" charset="0"/>
                      </a:endParaRPr>
                    </a:p>
                  </a:txBody>
                  <a:tcPr/>
                </a:tc>
                <a:tc>
                  <a:txBody>
                    <a:bodyPr/>
                    <a:lstStyle/>
                    <a:p>
                      <a:pPr algn="l" fontAlgn="auto"/>
                      <a:r>
                        <a:rPr lang="en-US" sz="1800" u="sng" strike="noStrike" dirty="0">
                          <a:effectLst/>
                          <a:latin typeface="Arial" panose="020B0604020202020204" pitchFamily="34" charset="0"/>
                          <a:cs typeface="Arial" panose="020B0604020202020204" pitchFamily="34" charset="0"/>
                          <a:hlinkClick r:id="rId10"/>
                        </a:rPr>
                        <a:t>rswiggum@doe.k12.ga.us</a:t>
                      </a:r>
                      <a:r>
                        <a:rPr lang="en-US" sz="1800" dirty="0">
                          <a:effectLst/>
                          <a:latin typeface="Arial" panose="020B0604020202020204" pitchFamily="34" charset="0"/>
                          <a:cs typeface="Arial" panose="020B0604020202020204" pitchFamily="34" charset="0"/>
                        </a:rPr>
                        <a:t>​</a:t>
                      </a:r>
                      <a:endParaRPr lang="en-US" sz="1800" b="0" i="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743315"/>
                  </a:ext>
                </a:extLst>
              </a:tr>
            </a:tbl>
          </a:graphicData>
        </a:graphic>
      </p:graphicFrame>
      <p:pic>
        <p:nvPicPr>
          <p:cNvPr id="6" name="Picture 6" descr="A picture containing text&#10;&#10;Description automatically generated">
            <a:extLst>
              <a:ext uri="{FF2B5EF4-FFF2-40B4-BE49-F238E27FC236}">
                <a16:creationId xmlns:a16="http://schemas.microsoft.com/office/drawing/2014/main" id="{D23A0F0F-028E-9A11-274F-0251572C5EFF}"/>
              </a:ext>
            </a:extLst>
          </p:cNvPr>
          <p:cNvPicPr>
            <a:picLocks noChangeAspect="1"/>
          </p:cNvPicPr>
          <p:nvPr/>
        </p:nvPicPr>
        <p:blipFill>
          <a:blip r:embed="rId11"/>
          <a:stretch>
            <a:fillRect/>
          </a:stretch>
        </p:blipFill>
        <p:spPr>
          <a:xfrm>
            <a:off x="8392633" y="223660"/>
            <a:ext cx="2743200" cy="1094400"/>
          </a:xfrm>
          <a:prstGeom prst="rect">
            <a:avLst/>
          </a:prstGeom>
        </p:spPr>
      </p:pic>
    </p:spTree>
    <p:extLst>
      <p:ext uri="{BB962C8B-B14F-4D97-AF65-F5344CB8AC3E}">
        <p14:creationId xmlns:p14="http://schemas.microsoft.com/office/powerpoint/2010/main" val="423115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73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4D1F68-F0CA-584E-9CC7-504294CC5024}"/>
              </a:ext>
            </a:extLst>
          </p:cNvPr>
          <p:cNvSpPr>
            <a:spLocks noGrp="1"/>
          </p:cNvSpPr>
          <p:nvPr>
            <p:ph type="subTitle" idx="1"/>
          </p:nvPr>
        </p:nvSpPr>
        <p:spPr/>
        <p:txBody>
          <a:bodyPr/>
          <a:lstStyle/>
          <a:p>
            <a:r>
              <a:rPr lang="en-US"/>
              <a:t>Joyce Bearden</a:t>
            </a:r>
          </a:p>
          <a:p>
            <a:r>
              <a:rPr lang="en-US"/>
              <a:t>Director of Knowledge and Resource Management</a:t>
            </a:r>
          </a:p>
          <a:p>
            <a:r>
              <a:rPr lang="en-US"/>
              <a:t>October 20, 2022</a:t>
            </a:r>
          </a:p>
          <a:p>
            <a:endParaRPr lang="en-US"/>
          </a:p>
        </p:txBody>
      </p:sp>
      <p:pic>
        <p:nvPicPr>
          <p:cNvPr id="4" name="Content Placeholder 2" descr="A picture containing text">
            <a:extLst>
              <a:ext uri="{FF2B5EF4-FFF2-40B4-BE49-F238E27FC236}">
                <a16:creationId xmlns:a16="http://schemas.microsoft.com/office/drawing/2014/main" id="{FA7718D8-439C-8D44-9D73-16DF6A1E4323}"/>
              </a:ext>
            </a:extLst>
          </p:cNvPr>
          <p:cNvPicPr>
            <a:picLocks noChangeAspect="1"/>
          </p:cNvPicPr>
          <p:nvPr/>
        </p:nvPicPr>
        <p:blipFill>
          <a:blip r:embed="rId3"/>
          <a:stretch>
            <a:fillRect/>
          </a:stretch>
        </p:blipFill>
        <p:spPr>
          <a:xfrm>
            <a:off x="2604311" y="348178"/>
            <a:ext cx="7472821" cy="2978669"/>
          </a:xfrm>
          <a:prstGeom prst="rect">
            <a:avLst/>
          </a:prstGeom>
        </p:spPr>
      </p:pic>
    </p:spTree>
    <p:extLst>
      <p:ext uri="{BB962C8B-B14F-4D97-AF65-F5344CB8AC3E}">
        <p14:creationId xmlns:p14="http://schemas.microsoft.com/office/powerpoint/2010/main" val="251515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20F3-4624-18BC-53B8-33344F6043A9}"/>
              </a:ext>
            </a:extLst>
          </p:cNvPr>
          <p:cNvSpPr>
            <a:spLocks noGrp="1"/>
          </p:cNvSpPr>
          <p:nvPr>
            <p:ph type="title"/>
          </p:nvPr>
        </p:nvSpPr>
        <p:spPr/>
        <p:txBody>
          <a:bodyPr/>
          <a:lstStyle/>
          <a:p>
            <a:r>
              <a:rPr lang="en-US"/>
              <a:t>Technology Services Projects</a:t>
            </a:r>
          </a:p>
        </p:txBody>
      </p:sp>
      <p:pic>
        <p:nvPicPr>
          <p:cNvPr id="5" name="Picture 5" descr="A picture containing text, person, group, people&#10;&#10;Description automatically generated">
            <a:extLst>
              <a:ext uri="{FF2B5EF4-FFF2-40B4-BE49-F238E27FC236}">
                <a16:creationId xmlns:a16="http://schemas.microsoft.com/office/drawing/2014/main" id="{EDF9712F-0EA3-590D-F8BA-1995648258DA}"/>
              </a:ext>
            </a:extLst>
          </p:cNvPr>
          <p:cNvPicPr>
            <a:picLocks noGrp="1" noChangeAspect="1"/>
          </p:cNvPicPr>
          <p:nvPr>
            <p:ph sz="half" idx="1"/>
          </p:nvPr>
        </p:nvPicPr>
        <p:blipFill rotWithShape="1">
          <a:blip r:embed="rId3"/>
          <a:stretch/>
        </p:blipFill>
        <p:spPr>
          <a:xfrm>
            <a:off x="1087860" y="1566833"/>
            <a:ext cx="3525202" cy="4135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B9A00405-5260-21D1-3EBC-A3E061854ED1}"/>
              </a:ext>
            </a:extLst>
          </p:cNvPr>
          <p:cNvSpPr>
            <a:spLocks noGrp="1"/>
          </p:cNvSpPr>
          <p:nvPr>
            <p:ph sz="half" idx="2"/>
          </p:nvPr>
        </p:nvSpPr>
        <p:spPr>
          <a:xfrm>
            <a:off x="4988944" y="1581210"/>
            <a:ext cx="6896818" cy="4380085"/>
          </a:xfrm>
        </p:spPr>
        <p:txBody>
          <a:bodyPr vert="horz" lIns="91440" tIns="45720" rIns="91440" bIns="45720" rtlCol="0" anchor="t">
            <a:normAutofit fontScale="85000" lnSpcReduction="20000"/>
          </a:bodyPr>
          <a:lstStyle/>
          <a:p>
            <a:pPr marL="0" indent="0">
              <a:buNone/>
            </a:pPr>
            <a:r>
              <a:rPr lang="en-US" dirty="0">
                <a:latin typeface="Arial"/>
                <a:cs typeface="Arial"/>
              </a:rPr>
              <a:t>Governed by Superintendent Woods’ </a:t>
            </a:r>
            <a:r>
              <a:rPr lang="en-US" i="1" dirty="0">
                <a:latin typeface="Arial"/>
                <a:cs typeface="Arial"/>
              </a:rPr>
              <a:t>A Roadmap to Reimagining K-12 Education</a:t>
            </a:r>
            <a:r>
              <a:rPr lang="en-US" dirty="0">
                <a:latin typeface="Arial"/>
                <a:cs typeface="Arial"/>
              </a:rPr>
              <a:t> document and GaDOE’s strategic plan, current projects include:</a:t>
            </a:r>
          </a:p>
          <a:p>
            <a:pPr marL="0" indent="0">
              <a:buNone/>
            </a:pPr>
            <a:endParaRPr lang="en-US" dirty="0">
              <a:latin typeface="Arial"/>
              <a:cs typeface="Arial"/>
            </a:endParaRPr>
          </a:p>
          <a:p>
            <a:pPr indent="0"/>
            <a:r>
              <a:rPr lang="en-US" dirty="0">
                <a:latin typeface="Arial"/>
                <a:cs typeface="Arial"/>
              </a:rPr>
              <a:t> Ensuring adequate connectivity for K-12 students both on campus and off campus</a:t>
            </a:r>
          </a:p>
          <a:p>
            <a:pPr indent="0"/>
            <a:r>
              <a:rPr lang="en-US" dirty="0">
                <a:latin typeface="Arial"/>
                <a:cs typeface="Arial"/>
              </a:rPr>
              <a:t> Modernizing GaDOE’s data centers and data collections processes to ensure we can answer 21</a:t>
            </a:r>
            <a:r>
              <a:rPr lang="en-US" baseline="30000" dirty="0">
                <a:latin typeface="Arial"/>
                <a:cs typeface="Arial"/>
              </a:rPr>
              <a:t>st</a:t>
            </a:r>
            <a:r>
              <a:rPr lang="en-US" dirty="0">
                <a:latin typeface="Arial"/>
                <a:cs typeface="Arial"/>
              </a:rPr>
              <a:t> Century questions</a:t>
            </a:r>
          </a:p>
          <a:p>
            <a:pPr indent="0"/>
            <a:r>
              <a:rPr lang="en-US" dirty="0">
                <a:latin typeface="Arial"/>
                <a:cs typeface="Arial"/>
              </a:rPr>
              <a:t> Providing access to cybersecurity tools and training for all districts</a:t>
            </a:r>
          </a:p>
          <a:p>
            <a:pPr indent="0"/>
            <a:r>
              <a:rPr lang="en-US" dirty="0">
                <a:latin typeface="Arial"/>
                <a:cs typeface="Arial"/>
              </a:rPr>
              <a:t> Streamlining access to professional learning and access to high-quality digital resources to support teachers and students</a:t>
            </a:r>
          </a:p>
        </p:txBody>
      </p:sp>
    </p:spTree>
    <p:extLst>
      <p:ext uri="{BB962C8B-B14F-4D97-AF65-F5344CB8AC3E}">
        <p14:creationId xmlns:p14="http://schemas.microsoft.com/office/powerpoint/2010/main" val="133804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DE18-13C4-E64C-6807-261E0CA9AD8E}"/>
              </a:ext>
            </a:extLst>
          </p:cNvPr>
          <p:cNvSpPr>
            <a:spLocks noGrp="1"/>
          </p:cNvSpPr>
          <p:nvPr>
            <p:ph type="title"/>
          </p:nvPr>
        </p:nvSpPr>
        <p:spPr/>
        <p:txBody>
          <a:bodyPr/>
          <a:lstStyle/>
          <a:p>
            <a:r>
              <a:rPr lang="en-US"/>
              <a:t>Connectivity</a:t>
            </a:r>
          </a:p>
        </p:txBody>
      </p:sp>
      <p:sp>
        <p:nvSpPr>
          <p:cNvPr id="3" name="Content Placeholder 2">
            <a:extLst>
              <a:ext uri="{FF2B5EF4-FFF2-40B4-BE49-F238E27FC236}">
                <a16:creationId xmlns:a16="http://schemas.microsoft.com/office/drawing/2014/main" id="{E6561981-A2DB-5E1D-BCD5-0E0C147CD2E1}"/>
              </a:ext>
            </a:extLst>
          </p:cNvPr>
          <p:cNvSpPr>
            <a:spLocks noGrp="1"/>
          </p:cNvSpPr>
          <p:nvPr>
            <p:ph idx="1"/>
          </p:nvPr>
        </p:nvSpPr>
        <p:spPr>
          <a:xfrm>
            <a:off x="1145892" y="1825625"/>
            <a:ext cx="9552233" cy="4135670"/>
          </a:xfrm>
        </p:spPr>
        <p:txBody>
          <a:bodyPr vert="horz" lIns="91440" tIns="45720" rIns="91440" bIns="45720" rtlCol="0" anchor="t">
            <a:normAutofit lnSpcReduction="10000"/>
          </a:bodyPr>
          <a:lstStyle/>
          <a:p>
            <a:r>
              <a:rPr lang="en-US" dirty="0" err="1">
                <a:latin typeface="Arial"/>
                <a:cs typeface="Arial"/>
              </a:rPr>
              <a:t>Peachnet</a:t>
            </a:r>
            <a:r>
              <a:rPr lang="en-US" dirty="0">
                <a:latin typeface="Arial"/>
                <a:cs typeface="Arial"/>
              </a:rPr>
              <a:t> Upgrade - Amount of </a:t>
            </a:r>
            <a:r>
              <a:rPr lang="en-US" dirty="0" err="1">
                <a:latin typeface="Arial"/>
                <a:cs typeface="Arial"/>
              </a:rPr>
              <a:t>Peachnet</a:t>
            </a:r>
            <a:r>
              <a:rPr lang="en-US" dirty="0">
                <a:latin typeface="Arial"/>
                <a:cs typeface="Arial"/>
              </a:rPr>
              <a:t> bandwidth to each school has quadrupled since 2019 to now 400Mpbs per school.</a:t>
            </a:r>
          </a:p>
          <a:p>
            <a:r>
              <a:rPr lang="en-US" dirty="0">
                <a:latin typeface="Arial"/>
                <a:cs typeface="Arial"/>
              </a:rPr>
              <a:t>Bandwidth dashboard has been made available for technology directors to monitor bandwidth usage.</a:t>
            </a:r>
          </a:p>
          <a:p>
            <a:r>
              <a:rPr lang="en-US" dirty="0">
                <a:latin typeface="Arial"/>
                <a:cs typeface="Arial"/>
              </a:rPr>
              <a:t>An external antenna for each school that requested one has been installed. 1,607 Wi-Fi antennas were requested and installed.</a:t>
            </a:r>
          </a:p>
          <a:p>
            <a:r>
              <a:rPr lang="en-US" dirty="0">
                <a:latin typeface="Arial"/>
                <a:cs typeface="Arial"/>
              </a:rPr>
              <a:t>Over 155,000 hotspots have been made accessible to economically disadvantaged students.</a:t>
            </a:r>
          </a:p>
        </p:txBody>
      </p:sp>
    </p:spTree>
    <p:extLst>
      <p:ext uri="{BB962C8B-B14F-4D97-AF65-F5344CB8AC3E}">
        <p14:creationId xmlns:p14="http://schemas.microsoft.com/office/powerpoint/2010/main" val="402266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E89C7B65-E0D9-C294-507F-563C4AC7D782}"/>
              </a:ext>
            </a:extLst>
          </p:cNvPr>
          <p:cNvPicPr>
            <a:picLocks noChangeAspect="1"/>
          </p:cNvPicPr>
          <p:nvPr/>
        </p:nvPicPr>
        <p:blipFill>
          <a:blip r:embed="rId3"/>
          <a:stretch>
            <a:fillRect/>
          </a:stretch>
        </p:blipFill>
        <p:spPr>
          <a:xfrm>
            <a:off x="1420071" y="409786"/>
            <a:ext cx="9656658" cy="5337387"/>
          </a:xfrm>
          <a:prstGeom prst="rect">
            <a:avLst/>
          </a:prstGeom>
        </p:spPr>
      </p:pic>
    </p:spTree>
    <p:extLst>
      <p:ext uri="{BB962C8B-B14F-4D97-AF65-F5344CB8AC3E}">
        <p14:creationId xmlns:p14="http://schemas.microsoft.com/office/powerpoint/2010/main" val="562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B7B2B2-9AF6-47CF-9A48-309B718EDAA4}"/>
              </a:ext>
            </a:extLst>
          </p:cNvPr>
          <p:cNvSpPr>
            <a:spLocks noGrp="1"/>
          </p:cNvSpPr>
          <p:nvPr>
            <p:ph type="subTitle" idx="1"/>
          </p:nvPr>
        </p:nvSpPr>
        <p:spPr>
          <a:xfrm>
            <a:off x="1197274" y="327320"/>
            <a:ext cx="10155771" cy="5622414"/>
          </a:xfrm>
        </p:spPr>
        <p:txBody>
          <a:bodyPr vert="horz" lIns="91440" tIns="45720" rIns="91440" bIns="45720" rtlCol="0" anchor="t">
            <a:normAutofit/>
          </a:bodyPr>
          <a:lstStyle/>
          <a:p>
            <a:pPr algn="l"/>
            <a:r>
              <a:rPr lang="en-US" i="0" u="sng" dirty="0">
                <a:solidFill>
                  <a:schemeClr val="tx1"/>
                </a:solidFill>
                <a:effectLst/>
              </a:rPr>
              <a:t>Promoting </a:t>
            </a:r>
            <a:r>
              <a:rPr lang="en-US" u="sng" dirty="0">
                <a:solidFill>
                  <a:schemeClr val="tx1"/>
                </a:solidFill>
              </a:rPr>
              <a:t>Affordable Connectivity Program (ACP)</a:t>
            </a:r>
            <a:endParaRPr lang="en-US" i="0" u="sng" dirty="0">
              <a:solidFill>
                <a:schemeClr val="tx1"/>
              </a:solidFill>
              <a:effectLst/>
            </a:endParaRPr>
          </a:p>
          <a:p>
            <a:pPr algn="l"/>
            <a:r>
              <a:rPr lang="en-US" sz="2400" b="0" dirty="0">
                <a:solidFill>
                  <a:schemeClr val="tx1"/>
                </a:solidFill>
              </a:rPr>
              <a:t>Created ACP dashboard to help districts understand opportunity gap </a:t>
            </a:r>
            <a:r>
              <a:rPr lang="en-US" sz="1400" b="0" i="0" u="sng" dirty="0">
                <a:solidFill>
                  <a:srgbClr val="4F52B2"/>
                </a:solidFill>
                <a:effectLst/>
                <a:hlinkClick r:id="rId3" tooltip="https://www.georgiainsights.com/affordable-connectivity-program.html"/>
              </a:rPr>
              <a:t>https://www.georgiainsights.com/affordable-connectivity-program.html</a:t>
            </a:r>
            <a:endParaRPr lang="en-US" sz="2400" b="0" dirty="0">
              <a:solidFill>
                <a:schemeClr val="tx1"/>
              </a:solidFill>
              <a:effectLst/>
              <a:ea typeface="Calibri" panose="020F0502020204030204" pitchFamily="34" charset="0"/>
            </a:endParaRPr>
          </a:p>
          <a:p>
            <a:pPr algn="l"/>
            <a:endParaRPr lang="en-US" sz="2400" b="0" dirty="0">
              <a:latin typeface="+mn-lt"/>
            </a:endParaRPr>
          </a:p>
        </p:txBody>
      </p:sp>
      <p:pic>
        <p:nvPicPr>
          <p:cNvPr id="1029" name="Picture 5">
            <a:extLst>
              <a:ext uri="{FF2B5EF4-FFF2-40B4-BE49-F238E27FC236}">
                <a16:creationId xmlns:a16="http://schemas.microsoft.com/office/drawing/2014/main" id="{75DF5F39-17D8-8315-6D79-4ECEF28C1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985" y="1692519"/>
            <a:ext cx="8210015" cy="456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2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DE18-13C4-E64C-6807-261E0CA9AD8E}"/>
              </a:ext>
            </a:extLst>
          </p:cNvPr>
          <p:cNvSpPr>
            <a:spLocks noGrp="1"/>
          </p:cNvSpPr>
          <p:nvPr>
            <p:ph type="title"/>
          </p:nvPr>
        </p:nvSpPr>
        <p:spPr/>
        <p:txBody>
          <a:bodyPr/>
          <a:lstStyle/>
          <a:p>
            <a:r>
              <a:rPr lang="en-US"/>
              <a:t>Modernization Efforts</a:t>
            </a:r>
          </a:p>
        </p:txBody>
      </p:sp>
      <p:sp>
        <p:nvSpPr>
          <p:cNvPr id="3" name="Content Placeholder 2">
            <a:extLst>
              <a:ext uri="{FF2B5EF4-FFF2-40B4-BE49-F238E27FC236}">
                <a16:creationId xmlns:a16="http://schemas.microsoft.com/office/drawing/2014/main" id="{E6561981-A2DB-5E1D-BCD5-0E0C147CD2E1}"/>
              </a:ext>
            </a:extLst>
          </p:cNvPr>
          <p:cNvSpPr>
            <a:spLocks noGrp="1"/>
          </p:cNvSpPr>
          <p:nvPr>
            <p:ph idx="1"/>
          </p:nvPr>
        </p:nvSpPr>
        <p:spPr>
          <a:xfrm>
            <a:off x="1145892" y="1825625"/>
            <a:ext cx="9348443" cy="4135670"/>
          </a:xfrm>
        </p:spPr>
        <p:txBody>
          <a:bodyPr vert="horz" lIns="91440" tIns="45720" rIns="91440" bIns="45720" rtlCol="0" anchor="t">
            <a:normAutofit/>
          </a:bodyPr>
          <a:lstStyle/>
          <a:p>
            <a:pPr marL="0" indent="0">
              <a:buNone/>
            </a:pPr>
            <a:r>
              <a:rPr lang="en-US">
                <a:latin typeface="Arial"/>
                <a:cs typeface="Arial"/>
              </a:rPr>
              <a:t>A multi-year project to modernize technology systems </a:t>
            </a:r>
            <a:endParaRPr lang="en-US"/>
          </a:p>
          <a:p>
            <a:pPr marL="0" indent="0">
              <a:buNone/>
            </a:pPr>
            <a:r>
              <a:rPr lang="en-US">
                <a:latin typeface="Arial"/>
                <a:cs typeface="Arial"/>
              </a:rPr>
              <a:t>Supports a “digital first” culture</a:t>
            </a:r>
            <a:endParaRPr lang="en-US"/>
          </a:p>
          <a:p>
            <a:pPr marL="0" indent="0">
              <a:buNone/>
            </a:pPr>
            <a:endParaRPr lang="en-US">
              <a:latin typeface="Arial"/>
              <a:cs typeface="Arial"/>
            </a:endParaRPr>
          </a:p>
          <a:p>
            <a:pPr lvl="1"/>
            <a:r>
              <a:rPr lang="en-US">
                <a:latin typeface="Arial"/>
                <a:cs typeface="Arial"/>
              </a:rPr>
              <a:t>Shifting “on premise” resources and applications to become “cloud native”  </a:t>
            </a:r>
          </a:p>
          <a:p>
            <a:pPr lvl="1"/>
            <a:r>
              <a:rPr lang="en-US">
                <a:latin typeface="Arial"/>
                <a:cs typeface="Arial"/>
              </a:rPr>
              <a:t>Increasing the security of and ability to govern the use of stored data</a:t>
            </a:r>
          </a:p>
          <a:p>
            <a:pPr lvl="1"/>
            <a:r>
              <a:rPr lang="en-US">
                <a:latin typeface="Arial"/>
                <a:cs typeface="Arial"/>
              </a:rPr>
              <a:t>Improving ability to rapidly analyze and report data</a:t>
            </a:r>
          </a:p>
          <a:p>
            <a:endParaRPr lang="en-US">
              <a:latin typeface="Arial"/>
              <a:cs typeface="Arial"/>
            </a:endParaRPr>
          </a:p>
        </p:txBody>
      </p:sp>
    </p:spTree>
    <p:extLst>
      <p:ext uri="{BB962C8B-B14F-4D97-AF65-F5344CB8AC3E}">
        <p14:creationId xmlns:p14="http://schemas.microsoft.com/office/powerpoint/2010/main" val="304311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CE96-7E75-89DC-FA93-2F0438CF67E6}"/>
              </a:ext>
            </a:extLst>
          </p:cNvPr>
          <p:cNvSpPr>
            <a:spLocks noGrp="1"/>
          </p:cNvSpPr>
          <p:nvPr>
            <p:ph type="title"/>
          </p:nvPr>
        </p:nvSpPr>
        <p:spPr/>
        <p:txBody>
          <a:bodyPr/>
          <a:lstStyle/>
          <a:p>
            <a:r>
              <a:rPr lang="en-US"/>
              <a:t>Cybersecurity Awareness</a:t>
            </a:r>
          </a:p>
        </p:txBody>
      </p:sp>
      <p:pic>
        <p:nvPicPr>
          <p:cNvPr id="1026" name="Picture 2">
            <a:extLst>
              <a:ext uri="{FF2B5EF4-FFF2-40B4-BE49-F238E27FC236}">
                <a16:creationId xmlns:a16="http://schemas.microsoft.com/office/drawing/2014/main" id="{BF12D3F4-CB63-F4F2-8B7D-41E64E470F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1152" y="1483277"/>
            <a:ext cx="9606626" cy="440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0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E4C96-FDB6-EF95-FDC4-F9D7C9FD8D34}"/>
              </a:ext>
            </a:extLst>
          </p:cNvPr>
          <p:cNvSpPr>
            <a:spLocks noGrp="1"/>
          </p:cNvSpPr>
          <p:nvPr>
            <p:ph idx="1"/>
          </p:nvPr>
        </p:nvSpPr>
        <p:spPr>
          <a:xfrm>
            <a:off x="1095092" y="1716376"/>
            <a:ext cx="10207907" cy="4135670"/>
          </a:xfrm>
        </p:spPr>
        <p:txBody>
          <a:bodyPr vert="horz" lIns="91440" tIns="45720" rIns="91440" bIns="45720" rtlCol="0" anchor="t">
            <a:normAutofit fontScale="85000" lnSpcReduction="10000"/>
          </a:bodyPr>
          <a:lstStyle/>
          <a:p>
            <a:pPr fontAlgn="base"/>
            <a:r>
              <a:rPr lang="en-US" err="1">
                <a:solidFill>
                  <a:srgbClr val="000000"/>
                </a:solidFill>
                <a:latin typeface="Arial"/>
                <a:cs typeface="Arial"/>
              </a:rPr>
              <a:t>GaDOE</a:t>
            </a:r>
            <a:r>
              <a:rPr lang="en-US">
                <a:solidFill>
                  <a:srgbClr val="000000"/>
                </a:solidFill>
                <a:latin typeface="Arial"/>
                <a:cs typeface="Arial"/>
              </a:rPr>
              <a:t> has provided a</a:t>
            </a:r>
            <a:r>
              <a:rPr lang="en-US" b="0" i="0" u="none" strike="noStrike">
                <a:solidFill>
                  <a:srgbClr val="000000"/>
                </a:solidFill>
                <a:effectLst/>
                <a:latin typeface="Arial"/>
                <a:cs typeface="Arial"/>
              </a:rPr>
              <a:t> cybersecurity vulnerability assessment tool to each district that has requested</a:t>
            </a:r>
            <a:r>
              <a:rPr lang="en-US">
                <a:solidFill>
                  <a:srgbClr val="000000"/>
                </a:solidFill>
                <a:latin typeface="Arial"/>
                <a:cs typeface="Arial"/>
              </a:rPr>
              <a:t> access</a:t>
            </a:r>
            <a:r>
              <a:rPr lang="en-US" b="0" i="0" u="none" strike="noStrike">
                <a:solidFill>
                  <a:srgbClr val="000000"/>
                </a:solidFill>
                <a:effectLst/>
                <a:latin typeface="Arial"/>
                <a:cs typeface="Arial"/>
              </a:rPr>
              <a:t>.</a:t>
            </a:r>
            <a:r>
              <a:rPr lang="en-US">
                <a:solidFill>
                  <a:srgbClr val="000000"/>
                </a:solidFill>
                <a:latin typeface="Arial"/>
                <a:cs typeface="Arial"/>
              </a:rPr>
              <a:t> </a:t>
            </a:r>
          </a:p>
          <a:p>
            <a:r>
              <a:rPr lang="en-US">
                <a:solidFill>
                  <a:srgbClr val="000000"/>
                </a:solidFill>
                <a:latin typeface="Arial"/>
                <a:cs typeface="Arial"/>
              </a:rPr>
              <a:t>The</a:t>
            </a:r>
            <a:r>
              <a:rPr lang="en-US" b="0" i="0" u="none" strike="noStrike">
                <a:solidFill>
                  <a:srgbClr val="000000"/>
                </a:solidFill>
                <a:effectLst/>
                <a:latin typeface="Arial"/>
                <a:cs typeface="Arial"/>
              </a:rPr>
              <a:t> </a:t>
            </a:r>
            <a:r>
              <a:rPr lang="en-US">
                <a:solidFill>
                  <a:srgbClr val="000000"/>
                </a:solidFill>
                <a:latin typeface="Arial"/>
                <a:cs typeface="Arial"/>
              </a:rPr>
              <a:t>tool scans</a:t>
            </a:r>
            <a:r>
              <a:rPr lang="en-US" b="0" i="0" u="none" strike="noStrike">
                <a:solidFill>
                  <a:srgbClr val="000000"/>
                </a:solidFill>
                <a:effectLst/>
                <a:latin typeface="Arial"/>
                <a:cs typeface="Arial"/>
              </a:rPr>
              <a:t> your </a:t>
            </a:r>
            <a:r>
              <a:rPr lang="en-US">
                <a:solidFill>
                  <a:srgbClr val="000000"/>
                </a:solidFill>
                <a:latin typeface="Arial"/>
                <a:cs typeface="Arial"/>
              </a:rPr>
              <a:t>organization's</a:t>
            </a:r>
            <a:r>
              <a:rPr lang="en-US" b="0" i="0" u="none" strike="noStrike">
                <a:solidFill>
                  <a:srgbClr val="000000"/>
                </a:solidFill>
                <a:effectLst/>
                <a:latin typeface="Arial"/>
                <a:cs typeface="Arial"/>
              </a:rPr>
              <a:t> technology infrastructure to identify weaknesses and vulnerabilities that might be exploited by bad actors.</a:t>
            </a:r>
            <a:r>
              <a:rPr lang="en-US" b="0" i="0">
                <a:solidFill>
                  <a:srgbClr val="000000"/>
                </a:solidFill>
                <a:effectLst/>
                <a:latin typeface="Arial"/>
                <a:cs typeface="Arial"/>
              </a:rPr>
              <a:t>​</a:t>
            </a:r>
          </a:p>
          <a:p>
            <a:pPr fontAlgn="base"/>
            <a:r>
              <a:rPr lang="en-US" b="0" i="0" u="none" strike="noStrike">
                <a:solidFill>
                  <a:srgbClr val="000000"/>
                </a:solidFill>
                <a:effectLst/>
                <a:latin typeface="Arial"/>
                <a:cs typeface="Arial"/>
              </a:rPr>
              <a:t>GaDOE, in partnership with GTA, is providing access to this tool to every district.</a:t>
            </a:r>
            <a:endParaRPr lang="en-US">
              <a:solidFill>
                <a:srgbClr val="000000"/>
              </a:solidFill>
              <a:latin typeface="Arial"/>
              <a:cs typeface="Arial"/>
            </a:endParaRPr>
          </a:p>
          <a:p>
            <a:endParaRPr lang="en-US">
              <a:solidFill>
                <a:srgbClr val="000000"/>
              </a:solidFill>
              <a:latin typeface="Arial"/>
              <a:cs typeface="Arial"/>
            </a:endParaRPr>
          </a:p>
          <a:p>
            <a:pPr marL="0" indent="0" algn="ctr">
              <a:buNone/>
            </a:pPr>
            <a:r>
              <a:rPr lang="en-US">
                <a:solidFill>
                  <a:srgbClr val="000000"/>
                </a:solidFill>
                <a:latin typeface="Arial"/>
                <a:cs typeface="Arial"/>
              </a:rPr>
              <a:t> </a:t>
            </a:r>
            <a:r>
              <a:rPr lang="en-US" b="0" i="0" u="none" strike="noStrike">
                <a:solidFill>
                  <a:srgbClr val="000000"/>
                </a:solidFill>
                <a:effectLst/>
                <a:latin typeface="Arial"/>
                <a:cs typeface="Arial"/>
              </a:rPr>
              <a:t>If you have not received </a:t>
            </a:r>
            <a:r>
              <a:rPr lang="en-US">
                <a:solidFill>
                  <a:srgbClr val="000000"/>
                </a:solidFill>
                <a:latin typeface="Arial"/>
                <a:cs typeface="Arial"/>
              </a:rPr>
              <a:t>an</a:t>
            </a:r>
            <a:r>
              <a:rPr lang="en-US" b="0" i="0" u="none" strike="noStrike">
                <a:solidFill>
                  <a:srgbClr val="000000"/>
                </a:solidFill>
                <a:effectLst/>
                <a:latin typeface="Arial"/>
                <a:cs typeface="Arial"/>
              </a:rPr>
              <a:t> enrollment invitation, email Nathan Miller, </a:t>
            </a:r>
            <a:r>
              <a:rPr lang="en-US" err="1">
                <a:solidFill>
                  <a:srgbClr val="000000"/>
                </a:solidFill>
                <a:latin typeface="Arial"/>
                <a:cs typeface="Arial"/>
              </a:rPr>
              <a:t>GaDOE’s</a:t>
            </a:r>
            <a:r>
              <a:rPr lang="en-US" b="0" i="0" u="none" strike="noStrike">
                <a:solidFill>
                  <a:srgbClr val="000000"/>
                </a:solidFill>
                <a:effectLst/>
                <a:latin typeface="Arial"/>
                <a:cs typeface="Arial"/>
              </a:rPr>
              <a:t> Chief Information Security Officer at:</a:t>
            </a:r>
            <a:r>
              <a:rPr lang="en-US" b="0" i="0">
                <a:solidFill>
                  <a:srgbClr val="000000"/>
                </a:solidFill>
                <a:effectLst/>
                <a:latin typeface="Arial"/>
                <a:cs typeface="Arial"/>
              </a:rPr>
              <a:t>​</a:t>
            </a:r>
            <a:endParaRPr lang="en-US"/>
          </a:p>
          <a:p>
            <a:pPr marL="0" indent="0" algn="ctr">
              <a:buNone/>
            </a:pPr>
            <a:endParaRPr lang="en-US">
              <a:solidFill>
                <a:srgbClr val="000000"/>
              </a:solidFill>
              <a:latin typeface="Arial"/>
              <a:cs typeface="Arial"/>
            </a:endParaRPr>
          </a:p>
          <a:p>
            <a:pPr marL="0" indent="0" algn="ctr" rtl="0" fontAlgn="base">
              <a:buNone/>
            </a:pPr>
            <a:r>
              <a:rPr lang="en-US" b="1" i="0" u="none" strike="noStrike">
                <a:solidFill>
                  <a:srgbClr val="000000"/>
                </a:solidFill>
                <a:effectLst/>
                <a:latin typeface="Arial"/>
                <a:cs typeface="Arial"/>
              </a:rPr>
              <a:t>nathan.miller@doe.k12.ga.us</a:t>
            </a:r>
            <a:r>
              <a:rPr lang="en-US" b="0" i="0">
                <a:solidFill>
                  <a:srgbClr val="000000"/>
                </a:solidFill>
                <a:effectLst/>
                <a:latin typeface="Arial"/>
                <a:cs typeface="Arial"/>
              </a:rPr>
              <a:t>​</a:t>
            </a:r>
          </a:p>
          <a:p>
            <a:endParaRPr lang="en-US"/>
          </a:p>
        </p:txBody>
      </p:sp>
      <p:sp>
        <p:nvSpPr>
          <p:cNvPr id="4" name="Title 1">
            <a:extLst>
              <a:ext uri="{FF2B5EF4-FFF2-40B4-BE49-F238E27FC236}">
                <a16:creationId xmlns:a16="http://schemas.microsoft.com/office/drawing/2014/main" id="{554D06F5-CEFB-A511-626E-86B5BCF13956}"/>
              </a:ext>
            </a:extLst>
          </p:cNvPr>
          <p:cNvSpPr>
            <a:spLocks noGrp="1"/>
          </p:cNvSpPr>
          <p:nvPr>
            <p:ph type="title"/>
          </p:nvPr>
        </p:nvSpPr>
        <p:spPr>
          <a:xfrm>
            <a:off x="1145892" y="422275"/>
            <a:ext cx="10722258" cy="1325563"/>
          </a:xfrm>
        </p:spPr>
        <p:txBody>
          <a:bodyPr>
            <a:normAutofit/>
          </a:bodyPr>
          <a:lstStyle/>
          <a:p>
            <a:r>
              <a:rPr lang="en-US" sz="3800" dirty="0">
                <a:latin typeface="Arial"/>
                <a:cs typeface="Arial"/>
              </a:rPr>
              <a:t>Cybersecurity Vulnerability Assessment Tool</a:t>
            </a:r>
            <a:endParaRPr lang="en-US" sz="3800" dirty="0"/>
          </a:p>
        </p:txBody>
      </p:sp>
    </p:spTree>
    <p:extLst>
      <p:ext uri="{BB962C8B-B14F-4D97-AF65-F5344CB8AC3E}">
        <p14:creationId xmlns:p14="http://schemas.microsoft.com/office/powerpoint/2010/main" val="22086784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F997034B72A4CBD754C0A86D832E5" ma:contentTypeVersion="2" ma:contentTypeDescription="Create a new document." ma:contentTypeScope="" ma:versionID="20f719dff9f2f3dd0b1814f1ad0367cc">
  <xsd:schema xmlns:xsd="http://www.w3.org/2001/XMLSchema" xmlns:xs="http://www.w3.org/2001/XMLSchema" xmlns:p="http://schemas.microsoft.com/office/2006/metadata/properties" xmlns:ns2="f0ffe897-23b6-4d40-a862-1e9e986cd972" targetNamespace="http://schemas.microsoft.com/office/2006/metadata/properties" ma:root="true" ma:fieldsID="5f7ca97a04055b3eb22ccffbe5adf11f" ns2:_="">
    <xsd:import namespace="f0ffe897-23b6-4d40-a862-1e9e986cd9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fe897-23b6-4d40-a862-1e9e986cd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D3E024-26E8-483B-BA11-3B0F55499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ffe897-23b6-4d40-a862-1e9e986cd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F38D81-4C64-44BE-8502-68EC23F91EAB}">
  <ds:schemaRefs>
    <ds:schemaRef ds:uri="http://schemas.microsoft.com/sharepoint/v3/contenttype/forms"/>
  </ds:schemaRefs>
</ds:datastoreItem>
</file>

<file path=customXml/itemProps3.xml><?xml version="1.0" encoding="utf-8"?>
<ds:datastoreItem xmlns:ds="http://schemas.openxmlformats.org/officeDocument/2006/customXml" ds:itemID="{4558C2A5-6E07-42AB-9338-AF81098D3B7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1817</TotalTime>
  <Words>2670</Words>
  <Application>Microsoft Office PowerPoint</Application>
  <PresentationFormat>Widescreen</PresentationFormat>
  <Paragraphs>142</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-apple-system</vt:lpstr>
      <vt:lpstr>Arial</vt:lpstr>
      <vt:lpstr>Arial Black</vt:lpstr>
      <vt:lpstr>Calibri</vt:lpstr>
      <vt:lpstr>1_Office Theme</vt:lpstr>
      <vt:lpstr>PowerPoint Presentation</vt:lpstr>
      <vt:lpstr>PowerPoint Presentation</vt:lpstr>
      <vt:lpstr>Technology Services Projects</vt:lpstr>
      <vt:lpstr>Connectivity</vt:lpstr>
      <vt:lpstr>PowerPoint Presentation</vt:lpstr>
      <vt:lpstr>PowerPoint Presentation</vt:lpstr>
      <vt:lpstr>Modernization Efforts</vt:lpstr>
      <vt:lpstr>Cybersecurity Awareness</vt:lpstr>
      <vt:lpstr>Cybersecurity Vulnerability Assessment Tool</vt:lpstr>
      <vt:lpstr>PowerPoint Presentation</vt:lpstr>
      <vt:lpstr>Cybersecurity Awareness Month</vt:lpstr>
      <vt:lpstr>Cybersecurity Training with RESAs</vt:lpstr>
      <vt:lpstr>Supporting the 21st Century Learner</vt:lpstr>
      <vt:lpstr>Applications and Tools</vt:lpstr>
      <vt:lpstr>Tools for Professional Learning</vt:lpstr>
      <vt:lpstr> Tools for Standards and Resources</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Clay</dc:creator>
  <cp:lastModifiedBy>Meghan Frick</cp:lastModifiedBy>
  <cp:revision>19</cp:revision>
  <dcterms:created xsi:type="dcterms:W3CDTF">2019-04-12T18:00:08Z</dcterms:created>
  <dcterms:modified xsi:type="dcterms:W3CDTF">2022-10-19T02:16:54Z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0x010100925F997034B72A4CBD754C0A86D832E5</vt:lpwstr>
  </property>
</Properties>
</file>