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266" r:id="rId2"/>
    <p:sldId id="2836" r:id="rId3"/>
    <p:sldId id="2837" r:id="rId4"/>
    <p:sldId id="2838" r:id="rId5"/>
    <p:sldId id="2839" r:id="rId6"/>
    <p:sldId id="3022" r:id="rId7"/>
    <p:sldId id="3021" r:id="rId8"/>
    <p:sldId id="3023" r:id="rId9"/>
    <p:sldId id="3024" r:id="rId10"/>
    <p:sldId id="3025" r:id="rId11"/>
    <p:sldId id="3026" r:id="rId12"/>
    <p:sldId id="3027" r:id="rId13"/>
    <p:sldId id="2684" r:id="rId14"/>
    <p:sldId id="2683" r:id="rId15"/>
    <p:sldId id="3028" r:id="rId16"/>
    <p:sldId id="2686" r:id="rId17"/>
    <p:sldId id="258" r:id="rId18"/>
    <p:sldId id="3009" r:id="rId19"/>
    <p:sldId id="2920" r:id="rId20"/>
    <p:sldId id="2922" r:id="rId21"/>
    <p:sldId id="2807" r:id="rId22"/>
    <p:sldId id="3019" r:id="rId23"/>
    <p:sldId id="3020" r:id="rId24"/>
    <p:sldId id="3029" r:id="rId25"/>
    <p:sldId id="2988" r:id="rId26"/>
    <p:sldId id="2989" r:id="rId27"/>
    <p:sldId id="3014" r:id="rId28"/>
    <p:sldId id="29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A8F01-E4CF-4335-AFA1-CE95BD3D3B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679AF-E814-4047-B711-FEBAB67FC1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1"/>
              </a:solidFill>
            </a:rPr>
            <a:t>Appeal of Principal’s decision to “full administrative and substantive review by Board of Education”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tx1"/>
              </a:solidFill>
            </a:rPr>
            <a:t>Must include right of parent to provide public comment</a:t>
          </a:r>
        </a:p>
        <a:p>
          <a:pPr>
            <a:lnSpc>
              <a:spcPct val="100000"/>
            </a:lnSpc>
          </a:pPr>
          <a:r>
            <a:rPr lang="en-US" sz="2000" dirty="0">
              <a:solidFill>
                <a:schemeClr val="tx1"/>
              </a:solidFill>
            </a:rPr>
            <a:t>Appeal must be decided w/in 30 days </a:t>
          </a:r>
          <a:br>
            <a:rPr lang="en-US" sz="2000" dirty="0"/>
          </a:br>
          <a:r>
            <a:rPr lang="en-US" sz="1600" dirty="0"/>
            <a:t>	</a:t>
          </a:r>
        </a:p>
      </dgm:t>
    </dgm:pt>
    <dgm:pt modelId="{8A5F0C0A-8251-4451-93A5-E227EB9F2D34}" type="parTrans" cxnId="{A3A4E3E7-5396-4E40-847B-E7BA7BDF5981}">
      <dgm:prSet/>
      <dgm:spPr/>
      <dgm:t>
        <a:bodyPr/>
        <a:lstStyle/>
        <a:p>
          <a:endParaRPr lang="en-US"/>
        </a:p>
      </dgm:t>
    </dgm:pt>
    <dgm:pt modelId="{BF58B8EC-0FC6-4918-9C35-2596A6A99B0D}" type="sibTrans" cxnId="{A3A4E3E7-5396-4E40-847B-E7BA7BDF5981}">
      <dgm:prSet/>
      <dgm:spPr/>
      <dgm:t>
        <a:bodyPr/>
        <a:lstStyle/>
        <a:p>
          <a:endParaRPr lang="en-US"/>
        </a:p>
      </dgm:t>
    </dgm:pt>
    <dgm:pt modelId="{62623179-BF2D-419A-BE13-38A33641C5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tx1"/>
              </a:solidFill>
            </a:rPr>
            <a:t>Titles deemed not harmful must be listed on website w/in 15 days and stay for 12 months</a:t>
          </a:r>
          <a:br>
            <a:rPr lang="en-US" sz="2000" dirty="0"/>
          </a:br>
          <a:endParaRPr lang="en-US" sz="2000" dirty="0"/>
        </a:p>
      </dgm:t>
    </dgm:pt>
    <dgm:pt modelId="{98059B4D-01B1-4C28-9051-FFF8D79CF9E4}" type="parTrans" cxnId="{DA138B28-F26B-4B9D-8D67-B1946335B93B}">
      <dgm:prSet/>
      <dgm:spPr/>
      <dgm:t>
        <a:bodyPr/>
        <a:lstStyle/>
        <a:p>
          <a:endParaRPr lang="en-US"/>
        </a:p>
      </dgm:t>
    </dgm:pt>
    <dgm:pt modelId="{AC2A5D8F-2931-4F8D-8535-82DBF711F71F}" type="sibTrans" cxnId="{DA138B28-F26B-4B9D-8D67-B1946335B93B}">
      <dgm:prSet/>
      <dgm:spPr/>
      <dgm:t>
        <a:bodyPr/>
        <a:lstStyle/>
        <a:p>
          <a:endParaRPr lang="en-US"/>
        </a:p>
      </dgm:t>
    </dgm:pt>
    <dgm:pt modelId="{EC1AC09E-7005-428D-9989-7D16E5446448}" type="pres">
      <dgm:prSet presAssocID="{FF0A8F01-E4CF-4335-AFA1-CE95BD3D3BFE}" presName="linear" presStyleCnt="0">
        <dgm:presLayoutVars>
          <dgm:animLvl val="lvl"/>
          <dgm:resizeHandles val="exact"/>
        </dgm:presLayoutVars>
      </dgm:prSet>
      <dgm:spPr/>
    </dgm:pt>
    <dgm:pt modelId="{34B36FBC-37C4-4498-B149-C97D51494C3C}" type="pres">
      <dgm:prSet presAssocID="{92B679AF-E814-4047-B711-FEBAB67FC1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2F32AC-D5F6-427F-A751-ACDE696248A2}" type="pres">
      <dgm:prSet presAssocID="{BF58B8EC-0FC6-4918-9C35-2596A6A99B0D}" presName="spacer" presStyleCnt="0"/>
      <dgm:spPr/>
    </dgm:pt>
    <dgm:pt modelId="{4D40B0FD-411C-4729-A099-2B69428EDF31}" type="pres">
      <dgm:prSet presAssocID="{62623179-BF2D-419A-BE13-38A33641C5B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138B28-F26B-4B9D-8D67-B1946335B93B}" srcId="{FF0A8F01-E4CF-4335-AFA1-CE95BD3D3BFE}" destId="{62623179-BF2D-419A-BE13-38A33641C5B2}" srcOrd="1" destOrd="0" parTransId="{98059B4D-01B1-4C28-9051-FFF8D79CF9E4}" sibTransId="{AC2A5D8F-2931-4F8D-8535-82DBF711F71F}"/>
    <dgm:cxn modelId="{B0A16253-DB5B-422E-8C54-719B457D8AEC}" type="presOf" srcId="{92B679AF-E814-4047-B711-FEBAB67FC1AE}" destId="{34B36FBC-37C4-4498-B149-C97D51494C3C}" srcOrd="0" destOrd="0" presId="urn:microsoft.com/office/officeart/2005/8/layout/vList2"/>
    <dgm:cxn modelId="{E54242AA-50C4-4BF2-9022-E006A4FEE3E8}" type="presOf" srcId="{FF0A8F01-E4CF-4335-AFA1-CE95BD3D3BFE}" destId="{EC1AC09E-7005-428D-9989-7D16E5446448}" srcOrd="0" destOrd="0" presId="urn:microsoft.com/office/officeart/2005/8/layout/vList2"/>
    <dgm:cxn modelId="{93A284E1-1FA3-4DDD-9314-13DFDEF2996A}" type="presOf" srcId="{62623179-BF2D-419A-BE13-38A33641C5B2}" destId="{4D40B0FD-411C-4729-A099-2B69428EDF31}" srcOrd="0" destOrd="0" presId="urn:microsoft.com/office/officeart/2005/8/layout/vList2"/>
    <dgm:cxn modelId="{A3A4E3E7-5396-4E40-847B-E7BA7BDF5981}" srcId="{FF0A8F01-E4CF-4335-AFA1-CE95BD3D3BFE}" destId="{92B679AF-E814-4047-B711-FEBAB67FC1AE}" srcOrd="0" destOrd="0" parTransId="{8A5F0C0A-8251-4451-93A5-E227EB9F2D34}" sibTransId="{BF58B8EC-0FC6-4918-9C35-2596A6A99B0D}"/>
    <dgm:cxn modelId="{D0E03560-17EC-4A45-8E8B-F712CB773EDA}" type="presParOf" srcId="{EC1AC09E-7005-428D-9989-7D16E5446448}" destId="{34B36FBC-37C4-4498-B149-C97D51494C3C}" srcOrd="0" destOrd="0" presId="urn:microsoft.com/office/officeart/2005/8/layout/vList2"/>
    <dgm:cxn modelId="{BCBBD6C8-D607-4AAB-8C00-838F4697774B}" type="presParOf" srcId="{EC1AC09E-7005-428D-9989-7D16E5446448}" destId="{D02F32AC-D5F6-427F-A751-ACDE696248A2}" srcOrd="1" destOrd="0" presId="urn:microsoft.com/office/officeart/2005/8/layout/vList2"/>
    <dgm:cxn modelId="{A56012EA-C43C-48D1-B88E-4F425F3FBC1C}" type="presParOf" srcId="{EC1AC09E-7005-428D-9989-7D16E5446448}" destId="{4D40B0FD-411C-4729-A099-2B69428EDF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1A47A-7378-4516-ADC6-26E6C1791EDE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6B21D3-89FB-44C0-9EFC-1CFDCEC5947F}">
      <dgm:prSet custT="1"/>
      <dgm:spPr/>
      <dgm:t>
        <a:bodyPr/>
        <a:lstStyle/>
        <a:p>
          <a:r>
            <a:rPr lang="en-US" sz="2600" dirty="0"/>
            <a:t>“Consistent with the Supreme Court’s ruling and analysis in </a:t>
          </a:r>
          <a:r>
            <a:rPr lang="en-US" sz="2600" i="1" dirty="0"/>
            <a:t>Bostock, </a:t>
          </a:r>
          <a:r>
            <a:rPr lang="en-US" sz="2600" dirty="0"/>
            <a:t>the Department interprets Title IX’s prohibition or discrimination “on the basis of sex” to encompass discrimination on the basis of sexual orientation and gender identity.”</a:t>
          </a:r>
        </a:p>
        <a:p>
          <a:r>
            <a:rPr lang="en-US" sz="2600" dirty="0"/>
            <a:t>OCR will fully enforce Title IX to prohibit discrimination based on sexual orientation and gender identity in education programs and activities that receive Federal financial assistance from the department. </a:t>
          </a:r>
        </a:p>
        <a:p>
          <a:r>
            <a:rPr lang="en-US" sz="2600" dirty="0"/>
            <a:t>New Title IX regulations have been drafted and will soon (maybe April) be published for comment – will include gender identity and sexual orientation; will also rewrite the Devos sexual harassment regulations</a:t>
          </a:r>
        </a:p>
      </dgm:t>
    </dgm:pt>
    <dgm:pt modelId="{D85BF5A7-3CC2-40CD-8B5C-19F15514D9A6}" type="parTrans" cxnId="{ED77876F-77CA-49B4-8E73-47F2416CBA90}">
      <dgm:prSet/>
      <dgm:spPr/>
      <dgm:t>
        <a:bodyPr/>
        <a:lstStyle/>
        <a:p>
          <a:endParaRPr lang="en-US"/>
        </a:p>
      </dgm:t>
    </dgm:pt>
    <dgm:pt modelId="{5B4A07DD-6804-4552-A260-C6233E24DA7D}" type="sibTrans" cxnId="{ED77876F-77CA-49B4-8E73-47F2416CBA90}">
      <dgm:prSet/>
      <dgm:spPr/>
      <dgm:t>
        <a:bodyPr/>
        <a:lstStyle/>
        <a:p>
          <a:endParaRPr lang="en-US"/>
        </a:p>
      </dgm:t>
    </dgm:pt>
    <dgm:pt modelId="{7D7B315D-9702-4F33-8391-5CC8114415F6}">
      <dgm:prSet custT="1"/>
      <dgm:spPr/>
      <dgm:t>
        <a:bodyPr/>
        <a:lstStyle/>
        <a:p>
          <a:endParaRPr lang="en-US" sz="2600" dirty="0"/>
        </a:p>
      </dgm:t>
    </dgm:pt>
    <dgm:pt modelId="{C4F23BBD-324D-4DC7-B540-87AB8F23E2E0}" type="parTrans" cxnId="{2D684C87-766B-445B-A55F-9F6DB0A0446E}">
      <dgm:prSet/>
      <dgm:spPr/>
      <dgm:t>
        <a:bodyPr/>
        <a:lstStyle/>
        <a:p>
          <a:endParaRPr lang="en-US"/>
        </a:p>
      </dgm:t>
    </dgm:pt>
    <dgm:pt modelId="{A881284D-703B-470E-B37C-E53589B22E11}" type="sibTrans" cxnId="{2D684C87-766B-445B-A55F-9F6DB0A0446E}">
      <dgm:prSet/>
      <dgm:spPr/>
      <dgm:t>
        <a:bodyPr/>
        <a:lstStyle/>
        <a:p>
          <a:endParaRPr lang="en-US"/>
        </a:p>
      </dgm:t>
    </dgm:pt>
    <dgm:pt modelId="{CDF09F48-1889-4AE0-9BDF-5BBEA356B0DA}">
      <dgm:prSet custT="1"/>
      <dgm:spPr/>
      <dgm:t>
        <a:bodyPr/>
        <a:lstStyle/>
        <a:p>
          <a:endParaRPr lang="en-US" sz="2600" dirty="0"/>
        </a:p>
      </dgm:t>
    </dgm:pt>
    <dgm:pt modelId="{26F9F359-6907-4C6D-8AE1-16380D113221}" type="parTrans" cxnId="{6E2C6F32-B611-4D94-9657-710C184D4796}">
      <dgm:prSet/>
      <dgm:spPr/>
      <dgm:t>
        <a:bodyPr/>
        <a:lstStyle/>
        <a:p>
          <a:endParaRPr lang="en-US"/>
        </a:p>
      </dgm:t>
    </dgm:pt>
    <dgm:pt modelId="{25413C1A-279B-4953-86A1-5B9633C9DF3F}" type="sibTrans" cxnId="{6E2C6F32-B611-4D94-9657-710C184D4796}">
      <dgm:prSet/>
      <dgm:spPr/>
      <dgm:t>
        <a:bodyPr/>
        <a:lstStyle/>
        <a:p>
          <a:endParaRPr lang="en-US"/>
        </a:p>
      </dgm:t>
    </dgm:pt>
    <dgm:pt modelId="{B65229BC-EDA6-44B8-8606-6C494DFF75F6}">
      <dgm:prSet custT="1"/>
      <dgm:spPr/>
      <dgm:t>
        <a:bodyPr/>
        <a:lstStyle/>
        <a:p>
          <a:endParaRPr lang="en-US" sz="3200" dirty="0"/>
        </a:p>
      </dgm:t>
    </dgm:pt>
    <dgm:pt modelId="{E22F175B-7386-4CD0-B6C2-11DBE8AE4BD5}" type="parTrans" cxnId="{1ADCB8B0-2D93-4F98-9B86-39ADDBA21020}">
      <dgm:prSet/>
      <dgm:spPr/>
      <dgm:t>
        <a:bodyPr/>
        <a:lstStyle/>
        <a:p>
          <a:endParaRPr lang="en-US"/>
        </a:p>
      </dgm:t>
    </dgm:pt>
    <dgm:pt modelId="{0812A7C6-2719-4FEE-8B33-09E39DC658FB}" type="sibTrans" cxnId="{1ADCB8B0-2D93-4F98-9B86-39ADDBA21020}">
      <dgm:prSet/>
      <dgm:spPr/>
      <dgm:t>
        <a:bodyPr/>
        <a:lstStyle/>
        <a:p>
          <a:endParaRPr lang="en-US"/>
        </a:p>
      </dgm:t>
    </dgm:pt>
    <dgm:pt modelId="{F3F06C27-5982-43A5-8CD0-267651A1AF0A}" type="pres">
      <dgm:prSet presAssocID="{9311A47A-7378-4516-ADC6-26E6C1791EDE}" presName="vert0" presStyleCnt="0">
        <dgm:presLayoutVars>
          <dgm:dir/>
          <dgm:animOne val="branch"/>
          <dgm:animLvl val="lvl"/>
        </dgm:presLayoutVars>
      </dgm:prSet>
      <dgm:spPr/>
    </dgm:pt>
    <dgm:pt modelId="{6CF58390-0181-4433-8D97-3C92C91B0012}" type="pres">
      <dgm:prSet presAssocID="{CF6B21D3-89FB-44C0-9EFC-1CFDCEC5947F}" presName="thickLine" presStyleLbl="alignNode1" presStyleIdx="0" presStyleCnt="4"/>
      <dgm:spPr/>
    </dgm:pt>
    <dgm:pt modelId="{2C8FB77A-699B-403A-8A02-51743317A513}" type="pres">
      <dgm:prSet presAssocID="{CF6B21D3-89FB-44C0-9EFC-1CFDCEC5947F}" presName="horz1" presStyleCnt="0"/>
      <dgm:spPr/>
    </dgm:pt>
    <dgm:pt modelId="{1D8D7003-BA28-41B6-B481-A78EFD2CDA44}" type="pres">
      <dgm:prSet presAssocID="{CF6B21D3-89FB-44C0-9EFC-1CFDCEC5947F}" presName="tx1" presStyleLbl="revTx" presStyleIdx="0" presStyleCnt="4" custScaleX="100098" custScaleY="146185"/>
      <dgm:spPr/>
    </dgm:pt>
    <dgm:pt modelId="{8AC37456-6857-4609-876B-47BBB012DEB5}" type="pres">
      <dgm:prSet presAssocID="{CF6B21D3-89FB-44C0-9EFC-1CFDCEC5947F}" presName="vert1" presStyleCnt="0"/>
      <dgm:spPr/>
    </dgm:pt>
    <dgm:pt modelId="{C175116E-CA04-4A3F-A0E9-CE779AA07A7A}" type="pres">
      <dgm:prSet presAssocID="{7D7B315D-9702-4F33-8391-5CC8114415F6}" presName="thickLine" presStyleLbl="alignNode1" presStyleIdx="1" presStyleCnt="4" custLinFactNeighborX="195" custLinFactNeighborY="20945"/>
      <dgm:spPr/>
    </dgm:pt>
    <dgm:pt modelId="{74D42B38-111B-4D71-B576-A8BCAAF12CCC}" type="pres">
      <dgm:prSet presAssocID="{7D7B315D-9702-4F33-8391-5CC8114415F6}" presName="horz1" presStyleCnt="0"/>
      <dgm:spPr/>
    </dgm:pt>
    <dgm:pt modelId="{77DBE2F7-2584-4F33-993F-4C9235FD880F}" type="pres">
      <dgm:prSet presAssocID="{7D7B315D-9702-4F33-8391-5CC8114415F6}" presName="tx1" presStyleLbl="revTx" presStyleIdx="1" presStyleCnt="4" custScaleY="110625"/>
      <dgm:spPr/>
    </dgm:pt>
    <dgm:pt modelId="{F36A924C-BD5A-4002-B639-579C0D08CFEA}" type="pres">
      <dgm:prSet presAssocID="{7D7B315D-9702-4F33-8391-5CC8114415F6}" presName="vert1" presStyleCnt="0"/>
      <dgm:spPr/>
    </dgm:pt>
    <dgm:pt modelId="{C6D65108-D122-48B7-8639-DC763661044A}" type="pres">
      <dgm:prSet presAssocID="{CDF09F48-1889-4AE0-9BDF-5BBEA356B0DA}" presName="thickLine" presStyleLbl="alignNode1" presStyleIdx="2" presStyleCnt="4" custLinFactY="100000" custLinFactNeighborX="-1557" custLinFactNeighborY="187134"/>
      <dgm:spPr/>
    </dgm:pt>
    <dgm:pt modelId="{78C08419-F5E1-493A-AB34-5B3EE1D0BB1F}" type="pres">
      <dgm:prSet presAssocID="{CDF09F48-1889-4AE0-9BDF-5BBEA356B0DA}" presName="horz1" presStyleCnt="0"/>
      <dgm:spPr/>
    </dgm:pt>
    <dgm:pt modelId="{D2954F81-B0C5-4C57-8261-6E73681E200E}" type="pres">
      <dgm:prSet presAssocID="{CDF09F48-1889-4AE0-9BDF-5BBEA356B0DA}" presName="tx1" presStyleLbl="revTx" presStyleIdx="2" presStyleCnt="4" custScaleY="92386"/>
      <dgm:spPr/>
    </dgm:pt>
    <dgm:pt modelId="{1E9B71F0-8F90-47DF-B21C-C2DF31F8A856}" type="pres">
      <dgm:prSet presAssocID="{CDF09F48-1889-4AE0-9BDF-5BBEA356B0DA}" presName="vert1" presStyleCnt="0"/>
      <dgm:spPr/>
    </dgm:pt>
    <dgm:pt modelId="{0BBE3CC4-6E90-4ECF-826D-0E288BF49EE4}" type="pres">
      <dgm:prSet presAssocID="{B65229BC-EDA6-44B8-8606-6C494DFF75F6}" presName="thickLine" presStyleLbl="alignNode1" presStyleIdx="3" presStyleCnt="4" custLinFactNeighborX="-827" custLinFactNeighborY="94431"/>
      <dgm:spPr/>
    </dgm:pt>
    <dgm:pt modelId="{F932882A-2170-4ECB-813E-F09D72001812}" type="pres">
      <dgm:prSet presAssocID="{B65229BC-EDA6-44B8-8606-6C494DFF75F6}" presName="horz1" presStyleCnt="0"/>
      <dgm:spPr/>
    </dgm:pt>
    <dgm:pt modelId="{A73B18F0-490A-4AA2-B88D-F544FF93DA84}" type="pres">
      <dgm:prSet presAssocID="{B65229BC-EDA6-44B8-8606-6C494DFF75F6}" presName="tx1" presStyleLbl="revTx" presStyleIdx="3" presStyleCnt="4"/>
      <dgm:spPr/>
    </dgm:pt>
    <dgm:pt modelId="{3C2796EC-80C8-4692-8F66-5AC595D05A47}" type="pres">
      <dgm:prSet presAssocID="{B65229BC-EDA6-44B8-8606-6C494DFF75F6}" presName="vert1" presStyleCnt="0"/>
      <dgm:spPr/>
    </dgm:pt>
  </dgm:ptLst>
  <dgm:cxnLst>
    <dgm:cxn modelId="{6E2C6F32-B611-4D94-9657-710C184D4796}" srcId="{9311A47A-7378-4516-ADC6-26E6C1791EDE}" destId="{CDF09F48-1889-4AE0-9BDF-5BBEA356B0DA}" srcOrd="2" destOrd="0" parTransId="{26F9F359-6907-4C6D-8AE1-16380D113221}" sibTransId="{25413C1A-279B-4953-86A1-5B9633C9DF3F}"/>
    <dgm:cxn modelId="{BE667862-C200-4C40-AA0A-DB2C2CCF4E5D}" type="presOf" srcId="{B65229BC-EDA6-44B8-8606-6C494DFF75F6}" destId="{A73B18F0-490A-4AA2-B88D-F544FF93DA84}" srcOrd="0" destOrd="0" presId="urn:microsoft.com/office/officeart/2008/layout/LinedList"/>
    <dgm:cxn modelId="{ED77876F-77CA-49B4-8E73-47F2416CBA90}" srcId="{9311A47A-7378-4516-ADC6-26E6C1791EDE}" destId="{CF6B21D3-89FB-44C0-9EFC-1CFDCEC5947F}" srcOrd="0" destOrd="0" parTransId="{D85BF5A7-3CC2-40CD-8B5C-19F15514D9A6}" sibTransId="{5B4A07DD-6804-4552-A260-C6233E24DA7D}"/>
    <dgm:cxn modelId="{46AECA73-649E-4C46-B996-AAE5447CC5E3}" type="presOf" srcId="{7D7B315D-9702-4F33-8391-5CC8114415F6}" destId="{77DBE2F7-2584-4F33-993F-4C9235FD880F}" srcOrd="0" destOrd="0" presId="urn:microsoft.com/office/officeart/2008/layout/LinedList"/>
    <dgm:cxn modelId="{94554A7F-622A-4F78-9187-77DFC156E0A4}" type="presOf" srcId="{CDF09F48-1889-4AE0-9BDF-5BBEA356B0DA}" destId="{D2954F81-B0C5-4C57-8261-6E73681E200E}" srcOrd="0" destOrd="0" presId="urn:microsoft.com/office/officeart/2008/layout/LinedList"/>
    <dgm:cxn modelId="{2D684C87-766B-445B-A55F-9F6DB0A0446E}" srcId="{9311A47A-7378-4516-ADC6-26E6C1791EDE}" destId="{7D7B315D-9702-4F33-8391-5CC8114415F6}" srcOrd="1" destOrd="0" parTransId="{C4F23BBD-324D-4DC7-B540-87AB8F23E2E0}" sibTransId="{A881284D-703B-470E-B37C-E53589B22E11}"/>
    <dgm:cxn modelId="{078A2B8F-76E0-4715-857F-7C65D835082C}" type="presOf" srcId="{CF6B21D3-89FB-44C0-9EFC-1CFDCEC5947F}" destId="{1D8D7003-BA28-41B6-B481-A78EFD2CDA44}" srcOrd="0" destOrd="0" presId="urn:microsoft.com/office/officeart/2008/layout/LinedList"/>
    <dgm:cxn modelId="{86A75BAA-BA16-4130-AB2B-889A829933C4}" type="presOf" srcId="{9311A47A-7378-4516-ADC6-26E6C1791EDE}" destId="{F3F06C27-5982-43A5-8CD0-267651A1AF0A}" srcOrd="0" destOrd="0" presId="urn:microsoft.com/office/officeart/2008/layout/LinedList"/>
    <dgm:cxn modelId="{1ADCB8B0-2D93-4F98-9B86-39ADDBA21020}" srcId="{9311A47A-7378-4516-ADC6-26E6C1791EDE}" destId="{B65229BC-EDA6-44B8-8606-6C494DFF75F6}" srcOrd="3" destOrd="0" parTransId="{E22F175B-7386-4CD0-B6C2-11DBE8AE4BD5}" sibTransId="{0812A7C6-2719-4FEE-8B33-09E39DC658FB}"/>
    <dgm:cxn modelId="{03918AA9-823B-4C0E-8FC7-E066E54264DD}" type="presParOf" srcId="{F3F06C27-5982-43A5-8CD0-267651A1AF0A}" destId="{6CF58390-0181-4433-8D97-3C92C91B0012}" srcOrd="0" destOrd="0" presId="urn:microsoft.com/office/officeart/2008/layout/LinedList"/>
    <dgm:cxn modelId="{ECAF4F87-8CDE-48C2-A33C-34AEC322A391}" type="presParOf" srcId="{F3F06C27-5982-43A5-8CD0-267651A1AF0A}" destId="{2C8FB77A-699B-403A-8A02-51743317A513}" srcOrd="1" destOrd="0" presId="urn:microsoft.com/office/officeart/2008/layout/LinedList"/>
    <dgm:cxn modelId="{40DB49FC-CE44-437F-948E-79ECE26C76E0}" type="presParOf" srcId="{2C8FB77A-699B-403A-8A02-51743317A513}" destId="{1D8D7003-BA28-41B6-B481-A78EFD2CDA44}" srcOrd="0" destOrd="0" presId="urn:microsoft.com/office/officeart/2008/layout/LinedList"/>
    <dgm:cxn modelId="{F08F5454-9471-455C-87D6-E43CBC2ED603}" type="presParOf" srcId="{2C8FB77A-699B-403A-8A02-51743317A513}" destId="{8AC37456-6857-4609-876B-47BBB012DEB5}" srcOrd="1" destOrd="0" presId="urn:microsoft.com/office/officeart/2008/layout/LinedList"/>
    <dgm:cxn modelId="{22C884E2-10A2-4944-8951-2BE5524292C9}" type="presParOf" srcId="{F3F06C27-5982-43A5-8CD0-267651A1AF0A}" destId="{C175116E-CA04-4A3F-A0E9-CE779AA07A7A}" srcOrd="2" destOrd="0" presId="urn:microsoft.com/office/officeart/2008/layout/LinedList"/>
    <dgm:cxn modelId="{86C87673-9952-46C2-9911-7B7511E06B16}" type="presParOf" srcId="{F3F06C27-5982-43A5-8CD0-267651A1AF0A}" destId="{74D42B38-111B-4D71-B576-A8BCAAF12CCC}" srcOrd="3" destOrd="0" presId="urn:microsoft.com/office/officeart/2008/layout/LinedList"/>
    <dgm:cxn modelId="{0F371551-8945-4233-9E91-82AD0EE4D63F}" type="presParOf" srcId="{74D42B38-111B-4D71-B576-A8BCAAF12CCC}" destId="{77DBE2F7-2584-4F33-993F-4C9235FD880F}" srcOrd="0" destOrd="0" presId="urn:microsoft.com/office/officeart/2008/layout/LinedList"/>
    <dgm:cxn modelId="{3B57CE99-03E9-4145-8BDF-A35B9DEE4160}" type="presParOf" srcId="{74D42B38-111B-4D71-B576-A8BCAAF12CCC}" destId="{F36A924C-BD5A-4002-B639-579C0D08CFEA}" srcOrd="1" destOrd="0" presId="urn:microsoft.com/office/officeart/2008/layout/LinedList"/>
    <dgm:cxn modelId="{58521E58-6807-40A7-84FA-28EE72B7D8D3}" type="presParOf" srcId="{F3F06C27-5982-43A5-8CD0-267651A1AF0A}" destId="{C6D65108-D122-48B7-8639-DC763661044A}" srcOrd="4" destOrd="0" presId="urn:microsoft.com/office/officeart/2008/layout/LinedList"/>
    <dgm:cxn modelId="{1C27416D-863B-4B36-A5C8-D2F90A81F183}" type="presParOf" srcId="{F3F06C27-5982-43A5-8CD0-267651A1AF0A}" destId="{78C08419-F5E1-493A-AB34-5B3EE1D0BB1F}" srcOrd="5" destOrd="0" presId="urn:microsoft.com/office/officeart/2008/layout/LinedList"/>
    <dgm:cxn modelId="{B4A06EC4-C498-4CA2-A9B1-5F21298D24E8}" type="presParOf" srcId="{78C08419-F5E1-493A-AB34-5B3EE1D0BB1F}" destId="{D2954F81-B0C5-4C57-8261-6E73681E200E}" srcOrd="0" destOrd="0" presId="urn:microsoft.com/office/officeart/2008/layout/LinedList"/>
    <dgm:cxn modelId="{55214B4C-1DD7-43AC-83AC-D412732A99A3}" type="presParOf" srcId="{78C08419-F5E1-493A-AB34-5B3EE1D0BB1F}" destId="{1E9B71F0-8F90-47DF-B21C-C2DF31F8A856}" srcOrd="1" destOrd="0" presId="urn:microsoft.com/office/officeart/2008/layout/LinedList"/>
    <dgm:cxn modelId="{9982E1C9-9A27-4F55-946A-65F2321992F9}" type="presParOf" srcId="{F3F06C27-5982-43A5-8CD0-267651A1AF0A}" destId="{0BBE3CC4-6E90-4ECF-826D-0E288BF49EE4}" srcOrd="6" destOrd="0" presId="urn:microsoft.com/office/officeart/2008/layout/LinedList"/>
    <dgm:cxn modelId="{272DA04A-AC38-451E-9A8D-3D56502B0E19}" type="presParOf" srcId="{F3F06C27-5982-43A5-8CD0-267651A1AF0A}" destId="{F932882A-2170-4ECB-813E-F09D72001812}" srcOrd="7" destOrd="0" presId="urn:microsoft.com/office/officeart/2008/layout/LinedList"/>
    <dgm:cxn modelId="{CCCA889B-94B0-4894-A3FA-532088FDAF07}" type="presParOf" srcId="{F932882A-2170-4ECB-813E-F09D72001812}" destId="{A73B18F0-490A-4AA2-B88D-F544FF93DA84}" srcOrd="0" destOrd="0" presId="urn:microsoft.com/office/officeart/2008/layout/LinedList"/>
    <dgm:cxn modelId="{817F5B7B-6797-4790-8D12-EF91BD69F7B5}" type="presParOf" srcId="{F932882A-2170-4ECB-813E-F09D72001812}" destId="{3C2796EC-80C8-4692-8F66-5AC595D05A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36FBC-37C4-4498-B149-C97D51494C3C}">
      <dsp:nvSpPr>
        <dsp:cNvPr id="0" name=""/>
        <dsp:cNvSpPr/>
      </dsp:nvSpPr>
      <dsp:spPr>
        <a:xfrm>
          <a:off x="0" y="138"/>
          <a:ext cx="5384800" cy="2256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Appeal of Principal’s decision to “full administrative and substantive review by Board of Education”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Must include right of parent to provide public comment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Appeal must be decided w/in 30 days </a:t>
          </a:r>
          <a:br>
            <a:rPr lang="en-US" sz="2000" kern="1200" dirty="0"/>
          </a:br>
          <a:r>
            <a:rPr lang="en-US" sz="1600" kern="1200" dirty="0"/>
            <a:t>	</a:t>
          </a:r>
        </a:p>
      </dsp:txBody>
      <dsp:txXfrm>
        <a:off x="110176" y="110314"/>
        <a:ext cx="5164448" cy="2036605"/>
      </dsp:txXfrm>
    </dsp:sp>
    <dsp:sp modelId="{4D40B0FD-411C-4729-A099-2B69428EDF31}">
      <dsp:nvSpPr>
        <dsp:cNvPr id="0" name=""/>
        <dsp:cNvSpPr/>
      </dsp:nvSpPr>
      <dsp:spPr>
        <a:xfrm>
          <a:off x="0" y="2268866"/>
          <a:ext cx="5384800" cy="2256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Titles deemed not harmful must be listed on website w/in 15 days and stay for 12 months</a:t>
          </a:r>
          <a:br>
            <a:rPr lang="en-US" sz="2000" kern="1200" dirty="0"/>
          </a:br>
          <a:endParaRPr lang="en-US" sz="2000" kern="1200" dirty="0"/>
        </a:p>
      </dsp:txBody>
      <dsp:txXfrm>
        <a:off x="110176" y="2379042"/>
        <a:ext cx="5164448" cy="2036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58390-0181-4433-8D97-3C92C91B0012}">
      <dsp:nvSpPr>
        <dsp:cNvPr id="0" name=""/>
        <dsp:cNvSpPr/>
      </dsp:nvSpPr>
      <dsp:spPr>
        <a:xfrm>
          <a:off x="0" y="2392"/>
          <a:ext cx="113891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8D7003-BA28-41B6-B481-A78EFD2CDA44}">
      <dsp:nvSpPr>
        <dsp:cNvPr id="0" name=""/>
        <dsp:cNvSpPr/>
      </dsp:nvSpPr>
      <dsp:spPr>
        <a:xfrm>
          <a:off x="0" y="2392"/>
          <a:ext cx="11378033" cy="166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“Consistent with the Supreme Court’s ruling and analysis in </a:t>
          </a:r>
          <a:r>
            <a:rPr lang="en-US" sz="2600" i="1" kern="1200" dirty="0"/>
            <a:t>Bostock, </a:t>
          </a:r>
          <a:r>
            <a:rPr lang="en-US" sz="2600" kern="1200" dirty="0"/>
            <a:t>the Department interprets Title IX’s prohibition or discrimination “on the basis of sex” to encompass discrimination on the basis of sexual orientation and gender identity.”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OCR will fully enforce Title IX to prohibit discrimination based on sexual orientation and gender identity in education programs and activities that receive Federal financial assistance from the department.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New Title IX regulations have been drafted and will soon (maybe April) be published for comment – will include gender identity and sexual orientation; will also rewrite the Devos sexual harassment regulations</a:t>
          </a:r>
        </a:p>
      </dsp:txBody>
      <dsp:txXfrm>
        <a:off x="0" y="2392"/>
        <a:ext cx="11378033" cy="1666486"/>
      </dsp:txXfrm>
    </dsp:sp>
    <dsp:sp modelId="{C175116E-CA04-4A3F-A0E9-CE779AA07A7A}">
      <dsp:nvSpPr>
        <dsp:cNvPr id="0" name=""/>
        <dsp:cNvSpPr/>
      </dsp:nvSpPr>
      <dsp:spPr>
        <a:xfrm>
          <a:off x="0" y="1933018"/>
          <a:ext cx="113891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DBE2F7-2584-4F33-993F-4C9235FD880F}">
      <dsp:nvSpPr>
        <dsp:cNvPr id="0" name=""/>
        <dsp:cNvSpPr/>
      </dsp:nvSpPr>
      <dsp:spPr>
        <a:xfrm>
          <a:off x="0" y="1668879"/>
          <a:ext cx="11378015" cy="126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1668879"/>
        <a:ext cx="11378015" cy="1261107"/>
      </dsp:txXfrm>
    </dsp:sp>
    <dsp:sp modelId="{C6D65108-D122-48B7-8639-DC763661044A}">
      <dsp:nvSpPr>
        <dsp:cNvPr id="0" name=""/>
        <dsp:cNvSpPr/>
      </dsp:nvSpPr>
      <dsp:spPr>
        <a:xfrm>
          <a:off x="0" y="4936856"/>
          <a:ext cx="1138913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954F81-B0C5-4C57-8261-6E73681E200E}">
      <dsp:nvSpPr>
        <dsp:cNvPr id="0" name=""/>
        <dsp:cNvSpPr/>
      </dsp:nvSpPr>
      <dsp:spPr>
        <a:xfrm>
          <a:off x="0" y="2929987"/>
          <a:ext cx="11389138" cy="10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2929987"/>
        <a:ext cx="11389138" cy="1053186"/>
      </dsp:txXfrm>
    </dsp:sp>
    <dsp:sp modelId="{0BBE3CC4-6E90-4ECF-826D-0E288BF49EE4}">
      <dsp:nvSpPr>
        <dsp:cNvPr id="0" name=""/>
        <dsp:cNvSpPr/>
      </dsp:nvSpPr>
      <dsp:spPr>
        <a:xfrm>
          <a:off x="0" y="5059672"/>
          <a:ext cx="1138913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3B18F0-490A-4AA2-B88D-F544FF93DA84}">
      <dsp:nvSpPr>
        <dsp:cNvPr id="0" name=""/>
        <dsp:cNvSpPr/>
      </dsp:nvSpPr>
      <dsp:spPr>
        <a:xfrm>
          <a:off x="0" y="3983173"/>
          <a:ext cx="11389138" cy="1139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3983173"/>
        <a:ext cx="11389138" cy="113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4/21/2022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4/21/2022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4/21/2022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artley@hhhlawyer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EC68-A4C8-4515-88F4-828F89067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425" y="640684"/>
            <a:ext cx="8693485" cy="3476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Georgia School Superintendents Association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Spring Bootstrap Conference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Legal </a:t>
            </a:r>
            <a:r>
              <a:rPr lang="en-US" sz="3200" dirty="0">
                <a:solidFill>
                  <a:schemeClr val="tx2"/>
                </a:solidFill>
              </a:rPr>
              <a:t>I</a:t>
            </a:r>
            <a:r>
              <a:rPr lang="en-US" sz="3200" b="1" dirty="0">
                <a:solidFill>
                  <a:schemeClr val="tx2"/>
                </a:solidFill>
              </a:rPr>
              <a:t>ssues </a:t>
            </a:r>
            <a:r>
              <a:rPr lang="en-US" sz="3200" dirty="0">
                <a:solidFill>
                  <a:schemeClr val="tx2"/>
                </a:solidFill>
              </a:rPr>
              <a:t>U</a:t>
            </a:r>
            <a:r>
              <a:rPr lang="en-US" sz="3200" b="1" dirty="0">
                <a:solidFill>
                  <a:schemeClr val="tx2"/>
                </a:solidFill>
              </a:rPr>
              <a:t>pdate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April 21, 2022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8D1AF7-AB03-4240-B00C-09D60795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9" y="825076"/>
            <a:ext cx="3178638" cy="2919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7C3C571-7813-4A15-B408-54A93F892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731" y="3640974"/>
            <a:ext cx="7426036" cy="287066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Phil Hartley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Harben, Hartley &amp; Hawkins, LLP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770-534-7341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770-654-3616</a:t>
            </a:r>
          </a:p>
          <a:p>
            <a:pPr algn="ctr">
              <a:spcBef>
                <a:spcPts val="0"/>
              </a:spcBef>
            </a:pPr>
            <a:r>
              <a:rPr lang="en-US" cap="none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phartley@hhhlawyers.com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0EB0-671E-478A-BFC3-4FF4D113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O.C.G.A. §20-1-11 – HB 1084</a:t>
            </a:r>
            <a:br>
              <a:rPr lang="en-US" dirty="0"/>
            </a:br>
            <a:r>
              <a:rPr lang="en-US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88F4-D576-4250-8454-88FC5CAE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8/1/22 must have complaint resolution policy to address violations</a:t>
            </a:r>
          </a:p>
          <a:p>
            <a:r>
              <a:rPr lang="en-US" dirty="0"/>
              <a:t>Must be made by parent, student or staff</a:t>
            </a:r>
          </a:p>
          <a:p>
            <a:r>
              <a:rPr lang="en-US" dirty="0"/>
              <a:t>Submitted in writing to the principal, with reasonably detailed description of violation</a:t>
            </a:r>
          </a:p>
          <a:p>
            <a:r>
              <a:rPr lang="en-US" dirty="0"/>
              <a:t>Within 5 days, principal must take reasonable steps to investigate</a:t>
            </a:r>
          </a:p>
          <a:p>
            <a:r>
              <a:rPr lang="en-US" dirty="0"/>
              <a:t>Within 10 days, unless mutually agreed, confer with complainant and inform if a violation, what is to be done, student and personnel information confidential</a:t>
            </a:r>
          </a:p>
          <a:p>
            <a:r>
              <a:rPr lang="en-US" dirty="0"/>
              <a:t>Within 3 days of request, put decision </a:t>
            </a:r>
            <a:r>
              <a:rPr lang="en-US"/>
              <a:t>in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58A-4DE4-4281-9770-74276724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O.C.G.A. §20-1-11 – HB 1084</a:t>
            </a:r>
            <a:br>
              <a:rPr lang="en-US" dirty="0"/>
            </a:br>
            <a:r>
              <a:rPr lang="en-US" dirty="0"/>
              <a:t>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30C7-D326-4485-BA20-6C998B84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59" y="1784465"/>
            <a:ext cx="9365673" cy="5137266"/>
          </a:xfrm>
        </p:spPr>
        <p:txBody>
          <a:bodyPr>
            <a:noAutofit/>
          </a:bodyPr>
          <a:lstStyle/>
          <a:p>
            <a:r>
              <a:rPr lang="en-US" sz="2400" dirty="0"/>
              <a:t>Principal’s determination </a:t>
            </a:r>
            <a:r>
              <a:rPr lang="en-US" sz="2400" b="1" dirty="0"/>
              <a:t>shall </a:t>
            </a:r>
            <a:r>
              <a:rPr lang="en-US" sz="2400" dirty="0"/>
              <a:t>be reviewed by Supt. w/in 10 days of written request</a:t>
            </a:r>
          </a:p>
          <a:p>
            <a:r>
              <a:rPr lang="en-US" sz="2400" dirty="0"/>
              <a:t>Supt’s decision subject to review by BOE under 20-2-1160 w/right to appeal to SBOE</a:t>
            </a:r>
          </a:p>
          <a:p>
            <a:r>
              <a:rPr lang="en-US" sz="2400" dirty="0"/>
              <a:t>SBOE shall make written findings regarding whether any violations occurred</a:t>
            </a:r>
          </a:p>
          <a:p>
            <a:r>
              <a:rPr lang="en-US" sz="2400" dirty="0"/>
              <a:t>If so, SDOE develops corrective action plan w/in 10 days and LOA has 30 days to implement </a:t>
            </a:r>
          </a:p>
          <a:p>
            <a:r>
              <a:rPr lang="en-US" sz="2400" dirty="0"/>
              <a:t>If not, SBOE shall suspend one or more waivers</a:t>
            </a:r>
          </a:p>
          <a:p>
            <a:r>
              <a:rPr lang="en-US" sz="2400" dirty="0"/>
              <a:t>By 7/1/22, SBOE shall develop model policy; SDOE shall develop guidance as to whether violations have </a:t>
            </a:r>
            <a:r>
              <a:rPr lang="en-US" sz="2400" dirty="0" err="1"/>
              <a:t>occured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5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0D0E-236E-4220-A559-5E3D182C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O.C.G.A. §20-1-11 – HB 1084</a:t>
            </a:r>
            <a:br>
              <a:rPr lang="en-US" dirty="0"/>
            </a:br>
            <a:r>
              <a:rPr lang="en-US" dirty="0"/>
              <a:t>And that’s not all….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12D0-C1B1-4C9E-B787-AF1F8955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Nothing…shall be construed to prohibit any cause of action… to complainant who is aggrieved by a decision of LBOE or SBOE</a:t>
            </a:r>
          </a:p>
          <a:p>
            <a:r>
              <a:rPr lang="en-US" sz="2800" dirty="0"/>
              <a:t>Right of individual to request nonconfidential records that may substantiate complaint </a:t>
            </a:r>
          </a:p>
          <a:p>
            <a:r>
              <a:rPr lang="en-US" sz="2800" dirty="0"/>
              <a:t>Three days, not more than 30 days</a:t>
            </a:r>
          </a:p>
          <a:p>
            <a:r>
              <a:rPr lang="en-US" sz="2800" dirty="0"/>
              <a:t>If request denied or more than 30 days passes, appeal to LBOE at its next meeting</a:t>
            </a:r>
          </a:p>
          <a:p>
            <a:r>
              <a:rPr lang="en-US" sz="2800" dirty="0"/>
              <a:t>Can’t be waived</a:t>
            </a:r>
          </a:p>
        </p:txBody>
      </p:sp>
    </p:spTree>
    <p:extLst>
      <p:ext uri="{BB962C8B-B14F-4D97-AF65-F5344CB8AC3E}">
        <p14:creationId xmlns:p14="http://schemas.microsoft.com/office/powerpoint/2010/main" val="6724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C31F-F94E-46EC-90A9-B04E0AA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58622"/>
            <a:ext cx="8966998" cy="1872891"/>
          </a:xfrm>
        </p:spPr>
        <p:txBody>
          <a:bodyPr>
            <a:normAutofit/>
          </a:bodyPr>
          <a:lstStyle/>
          <a:p>
            <a:r>
              <a:rPr lang="en-US" dirty="0"/>
              <a:t>O.C.G.A. §20-2-324.6</a:t>
            </a:r>
            <a:br>
              <a:rPr lang="en-US" dirty="0"/>
            </a:br>
            <a:r>
              <a:rPr lang="en-US" dirty="0"/>
              <a:t>SB 226</a:t>
            </a:r>
            <a:br>
              <a:rPr lang="en-US" dirty="0"/>
            </a:br>
            <a:r>
              <a:rPr lang="en-US" dirty="0"/>
              <a:t>Book Banning Bill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7BA25-283C-4E7D-8905-628C07746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7ACAAB-BC80-4ADF-A4C6-B276282231F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9347-5331-4502-8ED3-623FE7D5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(a) As used in this Code section, “harmful to minors” means that quality of description or representation, in whatever form, of nudity, sexual conduct, sexual excitement, or sadomasochistic abuse, when it:</a:t>
            </a:r>
          </a:p>
          <a:p>
            <a:pPr lvl="1"/>
            <a:r>
              <a:rPr lang="en-US" sz="2800" dirty="0"/>
              <a:t>(1) Taken as a whole, predominantly appeals to the prurient, shameful, or morbid interest of minors:</a:t>
            </a:r>
          </a:p>
          <a:p>
            <a:pPr lvl="1"/>
            <a:r>
              <a:rPr lang="en-US" sz="2800" dirty="0"/>
              <a:t>(2) Is patently offensive to prevailing standards in the adult community as a whole with respect to what is suitable material for minors: </a:t>
            </a:r>
            <a:r>
              <a:rPr lang="en-US" sz="2800" b="1" u="sng" dirty="0"/>
              <a:t>and</a:t>
            </a:r>
          </a:p>
          <a:p>
            <a:pPr lvl="1"/>
            <a:r>
              <a:rPr lang="en-US" sz="2800" dirty="0"/>
              <a:t>(3) Is, when taken as a whole, lacking in serious literary, artistic, political, or scientific value for minors.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6092-C3BB-46D4-975B-1D74EEE2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SB 226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D9D2FC3-A677-47DB-AB4A-1C8E9F9E499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By January 1, 2023:</a:t>
            </a:r>
          </a:p>
          <a:p>
            <a:pPr lvl="1"/>
            <a:r>
              <a:rPr lang="en-US" dirty="0"/>
              <a:t>BOE must adopt a complaint resolution policy for complaints by parents that “materials” provided/available to student is “harmful to minors”</a:t>
            </a:r>
          </a:p>
          <a:p>
            <a:r>
              <a:rPr lang="en-US" dirty="0"/>
              <a:t>By September 1, 2022</a:t>
            </a:r>
          </a:p>
          <a:p>
            <a:pPr lvl="1"/>
            <a:r>
              <a:rPr lang="en-US" dirty="0"/>
              <a:t>SDOE shall have model policy for complaints procedure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12B76412-CAC7-437F-ABA0-AC315738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r="-2" b="353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46FE-BB28-44B9-9E0A-AB2CE87F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7ACAAB-BC80-4ADF-A4C6-B276282231F9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C31F-F94E-46EC-90A9-B04E0AA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58622"/>
            <a:ext cx="8966998" cy="1872891"/>
          </a:xfrm>
        </p:spPr>
        <p:txBody>
          <a:bodyPr>
            <a:normAutofit/>
          </a:bodyPr>
          <a:lstStyle/>
          <a:p>
            <a:r>
              <a:rPr lang="en-US" dirty="0"/>
              <a:t>SB 226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7BA25-283C-4E7D-8905-628C07746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27ACAAB-BC80-4ADF-A4C6-B276282231F9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9347-5331-4502-8ED3-623FE7D5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Complaint must be in writing to the Principal</a:t>
            </a:r>
          </a:p>
          <a:p>
            <a:pPr lvl="1"/>
            <a:r>
              <a:rPr lang="en-US" sz="2400" dirty="0"/>
              <a:t>Must be “reasonably detailed description” of what is “harmful”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Principal must review/investigate complaint within </a:t>
            </a:r>
            <a:r>
              <a:rPr lang="en-US" sz="2400" u="sng" dirty="0"/>
              <a:t>7</a:t>
            </a:r>
            <a:r>
              <a:rPr lang="en-US" sz="2400" dirty="0"/>
              <a:t> business days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Within </a:t>
            </a:r>
            <a:r>
              <a:rPr lang="en-US" sz="2400" u="sng" dirty="0"/>
              <a:t>10</a:t>
            </a:r>
            <a:r>
              <a:rPr lang="en-US" sz="2400" dirty="0"/>
              <a:t> business days of Complaint:</a:t>
            </a:r>
          </a:p>
          <a:p>
            <a:pPr lvl="1"/>
            <a:r>
              <a:rPr lang="en-US" sz="2400" dirty="0"/>
              <a:t>Principal/designee determines if material is, in fact, “harmful to minors”</a:t>
            </a:r>
          </a:p>
          <a:p>
            <a:pPr lvl="2"/>
            <a:r>
              <a:rPr lang="en-US" sz="2400" dirty="0"/>
              <a:t>Remove material?</a:t>
            </a:r>
          </a:p>
          <a:p>
            <a:pPr lvl="2"/>
            <a:r>
              <a:rPr lang="en-US" sz="2400" dirty="0"/>
              <a:t>Restrict access?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Content Placeholder 5">
            <a:extLst>
              <a:ext uri="{FF2B5EF4-FFF2-40B4-BE49-F238E27FC236}">
                <a16:creationId xmlns:a16="http://schemas.microsoft.com/office/drawing/2014/main" id="{310273B0-5B35-6EB6-7A94-D530C88578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5000680"/>
              </p:ext>
            </p:extLst>
          </p:nvPr>
        </p:nvGraphicFramePr>
        <p:xfrm>
          <a:off x="609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FF18A-6E8D-40E0-8203-487BEBB02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0000" y="6356351"/>
            <a:ext cx="1422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7ACAAB-BC80-4ADF-A4C6-B276282231F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2E33690E-6006-4F89-96BE-C7367D4C7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r="-2" b="3537"/>
          <a:stretch/>
        </p:blipFill>
        <p:spPr>
          <a:xfrm>
            <a:off x="6850627" y="625546"/>
            <a:ext cx="4262236" cy="5416479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713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8209-4971-45D5-A803-8CE68D4E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48648" cy="690113"/>
          </a:xfrm>
        </p:spPr>
        <p:txBody>
          <a:bodyPr>
            <a:normAutofit/>
          </a:bodyPr>
          <a:lstStyle/>
          <a:p>
            <a:r>
              <a:rPr lang="en-US" dirty="0"/>
              <a:t>O.C.G.A.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§ 20-2-59 - SB 588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1D1B-91D4-4828-AB99-82F74C49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84" y="1895302"/>
            <a:ext cx="12207580" cy="54753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Requires BOE meeting to comply with provision of the Open Meetings Act, that were already required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BOE must provide for public comment at regular monthly meeting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/>
              <a:t>Public comment must be included on each regular monthly meeting agenda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/>
              <a:t>Agenda must be posted prior to meeting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/>
              <a:t>Cannot require more than 24 hours notice prior to participation in public comment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/>
              <a:t>Can limit time for each participant and number of participants on a particular topic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/>
              <a:t>All meetings are to be open to the public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US" dirty="0"/>
              <a:t>Recording (visual/audio) permitted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BOE to adopt rules of conduct at meeting for public by 10/1/22 and 8/1 hereafter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C00000"/>
                </a:solidFill>
              </a:rPr>
              <a:t>- Post in a prominent manner on website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C00000"/>
                </a:solidFill>
              </a:rPr>
              <a:t>- Include provision for removal of member of the public for an actual disruption of a meeting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7081-126A-471A-814D-2F8B755F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" y="721267"/>
            <a:ext cx="9628632" cy="1362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E69B-A257-4FDD-A11A-A524FB08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09" y="2006138"/>
            <a:ext cx="4183219" cy="417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FEDERAL ISSUES</a:t>
            </a:r>
          </a:p>
        </p:txBody>
      </p:sp>
      <p:pic>
        <p:nvPicPr>
          <p:cNvPr id="4" name="Picture 6" descr="Federal Legislation Restricting Government-Mandated ...">
            <a:extLst>
              <a:ext uri="{FF2B5EF4-FFF2-40B4-BE49-F238E27FC236}">
                <a16:creationId xmlns:a16="http://schemas.microsoft.com/office/drawing/2014/main" id="{98C62954-555B-43ED-BA9A-4E3457602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11018"/>
          <a:stretch/>
        </p:blipFill>
        <p:spPr bwMode="auto">
          <a:xfrm>
            <a:off x="-1420519" y="99753"/>
            <a:ext cx="8937484" cy="7561111"/>
          </a:xfrm>
          <a:custGeom>
            <a:avLst/>
            <a:gdLst/>
            <a:ahLst/>
            <a:cxnLst/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89E10-E0CF-42F5-B55B-8C8AF457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05" y="452298"/>
            <a:ext cx="10518614" cy="13549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Department of Education (OCR)</a:t>
            </a:r>
            <a:br>
              <a:rPr lang="en-US" sz="3600" b="1" dirty="0"/>
            </a:br>
            <a:r>
              <a:rPr lang="en-US" sz="3600" b="1" dirty="0"/>
              <a:t>Notice of Interpretation in Light of </a:t>
            </a:r>
            <a:r>
              <a:rPr lang="en-US" sz="3600" b="1" i="1" dirty="0"/>
              <a:t>Bostock v. Clayton County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4AF75E4-5CF0-4AAB-AF5D-A7745A8EA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78106"/>
              </p:ext>
            </p:extLst>
          </p:nvPr>
        </p:nvGraphicFramePr>
        <p:xfrm>
          <a:off x="455979" y="1944721"/>
          <a:ext cx="11389138" cy="512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1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2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FROM THE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ASSEMBLY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Gold-Dom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-228600"/>
            <a:ext cx="12192000" cy="7263384"/>
          </a:xfrm>
        </p:spPr>
      </p:pic>
    </p:spTree>
    <p:extLst>
      <p:ext uri="{BB962C8B-B14F-4D97-AF65-F5344CB8AC3E}">
        <p14:creationId xmlns:p14="http://schemas.microsoft.com/office/powerpoint/2010/main" val="651973736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AFF0-8D6D-449E-94CD-61598C05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1828800"/>
            <a:ext cx="3855258" cy="5029199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</a:rPr>
              <a:t>U.S. Department of Education, Office of Civil Rights and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Department of Justice Title VI guidance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0554AB-6C26-4CEC-BFE2-FF89C52A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261" y="587433"/>
            <a:ext cx="6910647" cy="79746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Dear Colleague Letter originally issued January 8, 2014</a:t>
            </a:r>
          </a:p>
          <a:p>
            <a:r>
              <a:rPr lang="en-US" dirty="0"/>
              <a:t>Withdrawn December 1, 2018</a:t>
            </a:r>
          </a:p>
          <a:p>
            <a:pPr lvl="1"/>
            <a:r>
              <a:rPr lang="en-US" sz="2200" dirty="0"/>
              <a:t>Federal Commission on School Safety recommended withdrawal – “guidance advance(s) policy preferences and position not required or contemplated by… Title VI”</a:t>
            </a:r>
          </a:p>
          <a:p>
            <a:pPr lvl="1"/>
            <a:r>
              <a:rPr lang="en-US" sz="2200" dirty="0"/>
              <a:t>June 2021 – Federal Discipline and School Climate Coalition recommended:</a:t>
            </a:r>
          </a:p>
          <a:p>
            <a:pPr lvl="2"/>
            <a:r>
              <a:rPr lang="en-US" sz="2200" dirty="0"/>
              <a:t>Rescind withdrawal</a:t>
            </a:r>
          </a:p>
          <a:p>
            <a:pPr lvl="2"/>
            <a:r>
              <a:rPr lang="en-US" sz="2200" dirty="0"/>
              <a:t>Reassert the principle of disparate impact</a:t>
            </a:r>
          </a:p>
          <a:p>
            <a:pPr lvl="2"/>
            <a:r>
              <a:rPr lang="en-US" sz="2200" dirty="0"/>
              <a:t>Reinstate Civil Rights Data Collection </a:t>
            </a:r>
          </a:p>
          <a:p>
            <a:pPr lvl="1"/>
            <a:r>
              <a:rPr lang="en-US" sz="2200" dirty="0"/>
              <a:t>OCR awaiting first new data collection	 </a:t>
            </a:r>
          </a:p>
        </p:txBody>
      </p:sp>
    </p:spTree>
    <p:extLst>
      <p:ext uri="{BB962C8B-B14F-4D97-AF65-F5344CB8AC3E}">
        <p14:creationId xmlns:p14="http://schemas.microsoft.com/office/powerpoint/2010/main" val="15521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CDA7-33CD-4B61-8492-192A5C1C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1319752"/>
            <a:ext cx="4767930" cy="18487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Title VI, Discipline, and the New/Old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25E7-753A-4628-ABFE-7FC591D8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78" y="3014749"/>
            <a:ext cx="4996238" cy="4875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Return of Civil Rights Data Collection</a:t>
            </a:r>
          </a:p>
          <a:p>
            <a:pPr>
              <a:lnSpc>
                <a:spcPct val="100000"/>
              </a:lnSpc>
            </a:pPr>
            <a:r>
              <a:rPr lang="en-US" dirty="0"/>
              <a:t>Know What Your Data Shows</a:t>
            </a:r>
          </a:p>
          <a:p>
            <a:pPr>
              <a:lnSpc>
                <a:spcPct val="100000"/>
              </a:lnSpc>
            </a:pPr>
            <a:r>
              <a:rPr lang="en-US" dirty="0"/>
              <a:t>Any Incident with Racial/Cultural Implications Could Turn Into a System-Wide Investigation</a:t>
            </a:r>
          </a:p>
          <a:p>
            <a:pPr>
              <a:lnSpc>
                <a:spcPct val="100000"/>
              </a:lnSpc>
            </a:pPr>
            <a:r>
              <a:rPr lang="en-US" dirty="0"/>
              <a:t>Proactive Training for Everyone</a:t>
            </a:r>
          </a:p>
        </p:txBody>
      </p:sp>
      <p:pic>
        <p:nvPicPr>
          <p:cNvPr id="2050" name="Picture 2" descr="Files, Paper, Office, Paperwork, Stack, Work, Data">
            <a:extLst>
              <a:ext uri="{FF2B5EF4-FFF2-40B4-BE49-F238E27FC236}">
                <a16:creationId xmlns:a16="http://schemas.microsoft.com/office/drawing/2014/main" id="{0F1271DF-FD79-4BE7-A022-D8787C8EF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r="18834"/>
          <a:stretch/>
        </p:blipFill>
        <p:spPr bwMode="auto">
          <a:xfrm>
            <a:off x="5980742" y="565167"/>
            <a:ext cx="5654663" cy="56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5E3A-A180-4C9F-B74C-1D7154B5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" y="496958"/>
            <a:ext cx="11182004" cy="151339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Georgia" panose="02040502050405020303" pitchFamily="18" charset="0"/>
              </a:rPr>
              <a:t>Fact Sheet: Providing Students with Disabilities Free Appropriate Public Education During the COVID-19 Pandemic and Addressing the Need for Compensatory Services Under Section 504 (OCR 2/17/22)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D9DA-7FFC-4C48-AC3B-BEFE9459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33" y="2082466"/>
            <a:ext cx="10515600" cy="4351338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030A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Although the COVID-19 pandemic has created unique challenges for schools, students, and parents, the responsibility for schools to comply with Section 504 continues regardless of how schools provide education: virtually, in-person, or with a hybrid learning model. In ensuring eligible students with disabilities receive FAPE under Section 504, schools must make decisions that consider students' health, safety, and well-being…</a:t>
            </a:r>
            <a:r>
              <a:rPr lang="en-US" sz="2800" b="0" i="0" baseline="30000" dirty="0">
                <a:solidFill>
                  <a:srgbClr val="115C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Regardless of the challenges schools face during the pandemic, students with disabilities retain their right to FAPE under Section 504.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E99D-FE99-46A6-9496-3DEE61F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Sheet</a:t>
            </a:r>
            <a:br>
              <a:rPr lang="en-US" dirty="0"/>
            </a:br>
            <a:r>
              <a:rPr lang="en-US" dirty="0"/>
              <a:t>Compensatory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58448-CBF5-4F9D-8A8E-A765924B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Unlike the FAPE inquiry, which requires the group to determine appropriate services going forward, the compensatory services inquiry 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requires looking backwards to determine the educational and other benefits that likely would have accrued from services the student should have received in the first place</a:t>
            </a: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.</a:t>
            </a:r>
            <a:endParaRPr lang="en-US" b="0" i="0" baseline="30000" dirty="0">
              <a:solidFill>
                <a:srgbClr val="115CA7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Providing compensatory services to a student does not draw into question a school’s good faith efforts during these difficult circumstances. It is a remedy that recognizes the reality that students experience injury when they do not receive appropriate and timely initial evaluations, re-evaluations, or services, including the services that the school had previously determined they were entitled to, regardless of the reason.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AD08-F864-40C7-8D2A-E008535E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6" y="221013"/>
            <a:ext cx="10077557" cy="1325563"/>
          </a:xfrm>
        </p:spPr>
        <p:txBody>
          <a:bodyPr/>
          <a:lstStyle/>
          <a:p>
            <a:r>
              <a:rPr lang="en-US" dirty="0"/>
              <a:t>Fact Sheet</a:t>
            </a:r>
            <a:br>
              <a:rPr lang="en-US" dirty="0"/>
            </a:br>
            <a:r>
              <a:rPr lang="en-US" dirty="0"/>
              <a:t>Compensatory Services -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8B70-CAB9-43E7-9EDA-214F556F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196712" cy="437421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In general, the individualized determinations of whether, and to what extent, compensatory services are required must be made by a group of persons knowledgeable about the student, including for example, school nurses, teachers, counselors, psychologists, school administrators, social workers, doctors and/or family members.</a:t>
            </a:r>
            <a:r>
              <a:rPr lang="en-US" b="0" i="0" baseline="30000" dirty="0">
                <a:solidFill>
                  <a:srgbClr val="115CA7"/>
                </a:solidFill>
                <a:effectLst/>
                <a:latin typeface="Helvetica Neue"/>
              </a:rPr>
              <a:t> </a:t>
            </a: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The following factors may be relevant for the group of knowledgeable persons to consider in determining the appropriate type and amount of compensatory services: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the frequency and duration of missed instruction and related services;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whether special education and/or related services that were provided during the pandemic were appropriate based on the student’s individual needs;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a student’s present level of performance;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previous rates of progress;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the results of updated evaluations;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whether evaluations were delayed;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30A13"/>
                </a:solidFill>
                <a:effectLst/>
                <a:latin typeface="Helvetica Neue"/>
              </a:rPr>
              <a:t>any other relevant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4C83-6ED5-411C-B2CD-5393EB01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94005"/>
            <a:ext cx="9763419" cy="1640792"/>
          </a:xfrm>
        </p:spPr>
        <p:txBody>
          <a:bodyPr>
            <a:normAutofit/>
          </a:bodyPr>
          <a:lstStyle/>
          <a:p>
            <a:r>
              <a:rPr lang="en-US" dirty="0"/>
              <a:t>J.N. v. Jefferson County Board of Education, </a:t>
            </a:r>
            <a:br>
              <a:rPr lang="en-US" dirty="0"/>
            </a:br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Cir., Sept. 10,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02E29-9233-49DF-9A5A-C41DC8AB8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7" y="2358639"/>
            <a:ext cx="10340411" cy="42130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compensatory education an automatic remedy for child-find violation?</a:t>
            </a:r>
          </a:p>
          <a:p>
            <a:r>
              <a:rPr lang="en-US" dirty="0"/>
              <a:t>“IT IS NOT.” </a:t>
            </a:r>
          </a:p>
          <a:p>
            <a:r>
              <a:rPr lang="en-US" dirty="0"/>
              <a:t>“Fact intensive analysis,” varies from case to case</a:t>
            </a:r>
          </a:p>
          <a:p>
            <a:r>
              <a:rPr lang="en-US" dirty="0"/>
              <a:t>For example, in this case: </a:t>
            </a:r>
          </a:p>
          <a:p>
            <a:r>
              <a:rPr lang="en-US" dirty="0"/>
              <a:t>	ADHD student – mother took her off medication</a:t>
            </a:r>
          </a:p>
          <a:p>
            <a:r>
              <a:rPr lang="en-US" dirty="0"/>
              <a:t>	Behavioral problems increased “when she was in the same class as 	her [twin] sister”</a:t>
            </a:r>
          </a:p>
          <a:p>
            <a:r>
              <a:rPr lang="en-US" dirty="0"/>
              <a:t>	Remedial services provided</a:t>
            </a:r>
          </a:p>
          <a:p>
            <a:r>
              <a:rPr lang="en-US" dirty="0"/>
              <a:t>	She was in middle school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61A9-2E53-4477-8352-904234B0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J.N. v. Jefferson County BOE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0F6D-DC1F-4084-A383-D8B35C39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“As a result of [IDEA’s design], the remedy for a procedural failing is generally to require that the procedure be followed. And where the IDEA’s educational guarantee itself is violated, substantive remedies like compensatory education may be available.” </a:t>
            </a:r>
          </a:p>
          <a:p>
            <a:r>
              <a:rPr lang="en-US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“Low grades and behavioral incidents may show that Molly suffered from ADHD and that she struggled in the classroom – probably even more than most.  But that is not enough to show that the educational opportunity Molly received was substantively different than what she would have gotten with a more timely IEP, or that her education was otherwise deficient.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3B448007-8C0C-4219-BC1D-2A362D216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4943303" y="365125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71D19-0E88-4A01-A316-553FA383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0E09D-F771-41D0-865D-D0DC755A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89" y="1873135"/>
            <a:ext cx="11578137" cy="4303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/>
              <a:t>BELIEVE </a:t>
            </a:r>
          </a:p>
          <a:p>
            <a:pPr marL="0" indent="0">
              <a:buNone/>
            </a:pPr>
            <a:r>
              <a:rPr lang="en-US" sz="6600" dirty="0"/>
              <a:t>IN </a:t>
            </a:r>
          </a:p>
          <a:p>
            <a:pPr marL="0" indent="0">
              <a:buNone/>
            </a:pPr>
            <a:r>
              <a:rPr lang="en-US" sz="6600" dirty="0"/>
              <a:t>PUBLIC </a:t>
            </a:r>
          </a:p>
          <a:p>
            <a:pPr marL="0" indent="0">
              <a:buNone/>
            </a:pPr>
            <a:r>
              <a:rPr lang="en-US" sz="660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96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stake, Error, Question Mark, Fail, Wrong, Trouble">
            <a:extLst>
              <a:ext uri="{FF2B5EF4-FFF2-40B4-BE49-F238E27FC236}">
                <a16:creationId xmlns:a16="http://schemas.microsoft.com/office/drawing/2014/main" id="{CB52179E-FA52-4678-8C43-A6E0B09FF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" b="106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5A24-D43C-4198-BD71-F2A967F2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242849"/>
            <a:ext cx="8993782" cy="1672563"/>
          </a:xfrm>
        </p:spPr>
        <p:txBody>
          <a:bodyPr anchor="ctr">
            <a:normAutofit/>
          </a:bodyPr>
          <a:lstStyle/>
          <a:p>
            <a:r>
              <a:rPr lang="en-US" dirty="0"/>
              <a:t>O.C.G.A.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§ 20-2-786 - HB 1178</a:t>
            </a:r>
            <a:b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PARENTS’ BILL OF RIGHTS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DE17-EF4D-41DA-8B4F-454B8094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734857"/>
            <a:ext cx="9763432" cy="50660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“….a fundamental right of parents to direct the upbringing and education of their minor children….important information shall not be withheld, either inadvertently or purposefully” from parent regarding child’s education.</a:t>
            </a:r>
          </a:p>
          <a:p>
            <a:pPr marL="0" indent="0">
              <a:buNone/>
            </a:pPr>
            <a:r>
              <a:rPr lang="en-US" dirty="0"/>
              <a:t>Parental rights include:</a:t>
            </a:r>
          </a:p>
          <a:p>
            <a:pPr>
              <a:buFont typeface="+mj-lt"/>
              <a:buAutoNum type="arabicPeriod"/>
            </a:pPr>
            <a:r>
              <a:rPr lang="en-US" dirty="0"/>
              <a:t>direct the upbringing and moral or religious training</a:t>
            </a:r>
          </a:p>
          <a:p>
            <a:pPr>
              <a:buFont typeface="+mj-lt"/>
              <a:buAutoNum type="arabicPeriod"/>
            </a:pPr>
            <a:r>
              <a:rPr lang="en-US" dirty="0"/>
              <a:t>review all instructional materials (as defined by 20-2-1010 &amp; 1017) intended for classroom instruction, to be available during first 2 weeks of each grading period</a:t>
            </a:r>
          </a:p>
          <a:p>
            <a:pPr>
              <a:buFont typeface="+mj-lt"/>
              <a:buAutoNum type="arabicPeriod"/>
            </a:pPr>
            <a:r>
              <a:rPr lang="en-US" dirty="0"/>
              <a:t>enroll child in public or private school, including religious school or home study program</a:t>
            </a:r>
          </a:p>
          <a:p>
            <a:pPr>
              <a:buFont typeface="+mj-lt"/>
              <a:buAutoNum type="arabicPeriod"/>
            </a:pPr>
            <a:r>
              <a:rPr lang="en-US" dirty="0"/>
              <a:t>access/review all records including grades and attendance</a:t>
            </a:r>
          </a:p>
          <a:p>
            <a:pPr>
              <a:buFont typeface="+mj-lt"/>
              <a:buAutoNum type="arabicPeriod"/>
            </a:pPr>
            <a:r>
              <a:rPr lang="en-US" dirty="0"/>
              <a:t>access to promotion/retention policies and high school 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650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0682-3286-4590-9F43-8343E86F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528257"/>
            <a:ext cx="9628632" cy="123828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O.C.G.A.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§ 20-2-786  </a:t>
            </a:r>
            <a:b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HB 1178</a:t>
            </a:r>
            <a:b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</a:rPr>
              <a:t>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8278-3862-4C62-97A1-5BB11CBE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en-US" dirty="0"/>
              <a:t>right to prohibit photographs, video or audio recordings of children by written notice</a:t>
            </a:r>
          </a:p>
          <a:p>
            <a:pPr>
              <a:buFont typeface="+mj-lt"/>
              <a:buAutoNum type="arabicPeriod" startAt="6"/>
            </a:pPr>
            <a:r>
              <a:rPr lang="en-US" dirty="0"/>
              <a:t>right to request in writing from principal or superintendent any of the above-mentioned information</a:t>
            </a:r>
          </a:p>
          <a:p>
            <a:pPr marL="0" indent="0">
              <a:buNone/>
            </a:pPr>
            <a:r>
              <a:rPr lang="en-US" dirty="0"/>
              <a:t>	-must provide information within 3 business days of receipt of request</a:t>
            </a:r>
          </a:p>
          <a:p>
            <a:pPr marL="0" indent="0">
              <a:buNone/>
            </a:pPr>
            <a:r>
              <a:rPr lang="en-US" dirty="0"/>
              <a:t>	-if information will take longer, must provide a written description of information and timeline, not to exceed 30 days</a:t>
            </a:r>
          </a:p>
          <a:p>
            <a:pPr marL="0" indent="0">
              <a:buNone/>
            </a:pPr>
            <a:r>
              <a:rPr lang="en-US" dirty="0"/>
              <a:t>	-if denied, a parent can appeal to BOE at next public meeting and it must be on agenda</a:t>
            </a:r>
          </a:p>
          <a:p>
            <a:pPr marL="0" indent="0">
              <a:buNone/>
            </a:pPr>
            <a:r>
              <a:rPr lang="en-US" dirty="0"/>
              <a:t>	-parent can appeal to SBOE</a:t>
            </a:r>
          </a:p>
        </p:txBody>
      </p:sp>
    </p:spTree>
    <p:extLst>
      <p:ext uri="{BB962C8B-B14F-4D97-AF65-F5344CB8AC3E}">
        <p14:creationId xmlns:p14="http://schemas.microsoft.com/office/powerpoint/2010/main" val="3118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89EF-61A3-4903-B8A7-859D233D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417" y="656166"/>
            <a:ext cx="4390080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O.C.G.A.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§ 20-2-786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HB 1178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cont’d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65739-E1F1-49E4-A061-51FFF8A7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440" y="969295"/>
            <a:ext cx="8949797" cy="554566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“…parents have inalienable rights that are more comprehensive than listed.  [this] does not prescribe all rights of parents … rights of parents shall not be limited or denied.”</a:t>
            </a:r>
          </a:p>
          <a:p>
            <a:pPr marL="0" indent="0">
              <a:buNone/>
            </a:pPr>
            <a:r>
              <a:rPr lang="en-US" sz="2400" dirty="0"/>
              <a:t> Each local District must adopt a policy/regulation to “promote parental involvement”</a:t>
            </a:r>
          </a:p>
          <a:p>
            <a:pPr marL="0" indent="0">
              <a:buNone/>
            </a:pPr>
            <a:r>
              <a:rPr lang="en-US" sz="2400" dirty="0"/>
              <a:t>	must include “process for parents to enact each 	enumerated right above”</a:t>
            </a:r>
          </a:p>
          <a:p>
            <a:pPr marL="0" indent="0">
              <a:buNone/>
            </a:pPr>
            <a:r>
              <a:rPr lang="en-US" sz="2400" dirty="0"/>
              <a:t>	object to instructional materials</a:t>
            </a:r>
          </a:p>
          <a:p>
            <a:pPr marL="0" indent="0">
              <a:buNone/>
            </a:pPr>
            <a:r>
              <a:rPr lang="en-US" sz="2400" dirty="0"/>
              <a:t>	withdraw from sex ed after getting notice of content</a:t>
            </a:r>
          </a:p>
          <a:p>
            <a:pPr marL="0" indent="0">
              <a:buNone/>
            </a:pPr>
            <a:r>
              <a:rPr lang="en-US" sz="2400" dirty="0"/>
              <a:t>Cannot be waived</a:t>
            </a:r>
          </a:p>
        </p:txBody>
      </p:sp>
    </p:spTree>
    <p:extLst>
      <p:ext uri="{BB962C8B-B14F-4D97-AF65-F5344CB8AC3E}">
        <p14:creationId xmlns:p14="http://schemas.microsoft.com/office/powerpoint/2010/main" val="10366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3533-5A77-4F8D-9BC4-9539CC2F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 §20-1-11 – HB 1084</a:t>
            </a:r>
            <a:br>
              <a:rPr lang="en-US" dirty="0"/>
            </a:br>
            <a:r>
              <a:rPr lang="en-US" dirty="0"/>
              <a:t>Divisive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C19C-7C65-45EA-96A9-AA3AB6AB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42" y="1828456"/>
            <a:ext cx="9261425" cy="51830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race is inherently superior to another</a:t>
            </a:r>
          </a:p>
          <a:p>
            <a:r>
              <a:rPr lang="en-US" dirty="0"/>
              <a:t>USA is fundamentally racist</a:t>
            </a:r>
          </a:p>
          <a:p>
            <a:r>
              <a:rPr lang="en-US" dirty="0"/>
              <a:t>An individual, by virtue of race, is inherently or consciously racist or oppressive toward individuals of other race</a:t>
            </a:r>
          </a:p>
          <a:p>
            <a:r>
              <a:rPr lang="en-US" dirty="0"/>
              <a:t>An individual should be discriminated against or receive adverse treatment solely or partly because or race</a:t>
            </a:r>
          </a:p>
          <a:p>
            <a:r>
              <a:rPr lang="en-US" dirty="0"/>
              <a:t>Moral character is inherently determined by race</a:t>
            </a:r>
          </a:p>
          <a:p>
            <a:r>
              <a:rPr lang="en-US" dirty="0"/>
              <a:t>An individual, solely by virtue of race, bears individual responsibility for actions committed in the past by others of the same race</a:t>
            </a:r>
          </a:p>
          <a:p>
            <a:r>
              <a:rPr lang="en-US" dirty="0"/>
              <a:t>An individual, solely by virtue of race, should feel anguish, guilt, or other psychological distress</a:t>
            </a:r>
          </a:p>
          <a:p>
            <a:r>
              <a:rPr lang="en-US" dirty="0"/>
              <a:t>Performance-based recognition and character traits such as a hard work ethic are racist or have been advocated by one race to oppress another race</a:t>
            </a:r>
          </a:p>
          <a:p>
            <a:r>
              <a:rPr lang="en-US" dirty="0"/>
              <a:t>Race scapegoating or race stereotyping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6726-3654-42C5-95BE-6F3FBADF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O.C.G.A. §20-1-11 – HB 1084</a:t>
            </a:r>
            <a:br>
              <a:rPr lang="en-US" dirty="0"/>
            </a:br>
            <a:r>
              <a:rPr lang="en-US" dirty="0"/>
              <a:t>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063C-E7C9-48A7-8B55-2120C906C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LOA shall prohibit employees from discriminating against students and other employees based on race</a:t>
            </a:r>
          </a:p>
          <a:p>
            <a:r>
              <a:rPr lang="en-US" sz="2800" dirty="0"/>
              <a:t>LOA shall ensure curricula encourage employees and students to practice tolerance and mutual respect and to refrain from judging based on race</a:t>
            </a:r>
          </a:p>
          <a:p>
            <a:r>
              <a:rPr lang="en-US" sz="2800" dirty="0"/>
              <a:t>LOA may provide curricula fostering environments where all are respected; but any curriculum, instruction or mandatory training program whether by District or third party shall not advocate for divisive concepts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2CD2-9F81-45CE-8882-9DCE47B3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O.C.G.A. §20-1-11 – HB 1084</a:t>
            </a:r>
            <a:br>
              <a:rPr lang="en-US" dirty="0"/>
            </a:br>
            <a:r>
              <a:rPr lang="en-US" dirty="0"/>
              <a:t>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C2A7-82A5-44B2-8BCD-81758E836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Law Not Intended to </a:t>
            </a:r>
          </a:p>
          <a:p>
            <a:pPr lvl="1"/>
            <a:r>
              <a:rPr lang="en-US" sz="2400" dirty="0"/>
              <a:t>Violate rights or undermine intellectual freedom and free expression</a:t>
            </a:r>
          </a:p>
          <a:p>
            <a:pPr lvl="1"/>
            <a:r>
              <a:rPr lang="en-US" sz="2400" dirty="0"/>
              <a:t>Infringe on intellectual vitality</a:t>
            </a:r>
          </a:p>
          <a:p>
            <a:pPr lvl="1"/>
            <a:r>
              <a:rPr lang="en-US" sz="2400" dirty="0"/>
              <a:t>Prohibit tolerance, mutual respect, cultural sensitivity, or cultural competency, as long as not inconsistent with this law</a:t>
            </a:r>
          </a:p>
          <a:p>
            <a:pPr lvl="1"/>
            <a:r>
              <a:rPr lang="en-US" sz="2400" dirty="0"/>
              <a:t>Prohibit responding to questions regarding divisive concepts in professionally or academically appropriate manner and without espousing personal political beliefs</a:t>
            </a:r>
          </a:p>
          <a:p>
            <a:pPr lvl="1"/>
            <a:r>
              <a:rPr lang="en-US" sz="2400" dirty="0"/>
              <a:t>Prohibit discussion of divisive concepts, as part of larger course of instruction, in professional and academically appropriate manner, w/o espousing personal political beliefs</a:t>
            </a:r>
          </a:p>
        </p:txBody>
      </p:sp>
    </p:spTree>
    <p:extLst>
      <p:ext uri="{BB962C8B-B14F-4D97-AF65-F5344CB8AC3E}">
        <p14:creationId xmlns:p14="http://schemas.microsoft.com/office/powerpoint/2010/main" val="29453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BD53-D1A7-4771-B3F6-C81DAB23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O.C.G.A. §20-1-11 – HB 1084</a:t>
            </a:r>
            <a:br>
              <a:rPr lang="en-US" dirty="0"/>
            </a:br>
            <a:r>
              <a:rPr lang="en-US" dirty="0"/>
              <a:t>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C8C0-21A2-40D4-9DC6-A0D28134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Prohibit full and rigorous implementation of AP, IB, and DE coursework, professionally, academically appropriate and not personal beliefs</a:t>
            </a:r>
          </a:p>
          <a:p>
            <a:r>
              <a:rPr lang="en-US" sz="2800" dirty="0"/>
              <a:t>Prohibit discussion of slavery, racial oppression, racial segregation, or racial discrimination, professionally, academically appropriate and no personal beliefs</a:t>
            </a:r>
          </a:p>
          <a:p>
            <a:r>
              <a:rPr lang="en-US" sz="2800" dirty="0"/>
              <a:t>Create any right or benefit enforceable in law or equity</a:t>
            </a:r>
          </a:p>
          <a:p>
            <a:r>
              <a:rPr lang="en-US" sz="2800" dirty="0"/>
              <a:t>Prohibit a court from ordering training due to a finding of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7997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156</TotalTime>
  <Words>2376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Georgia</vt:lpstr>
      <vt:lpstr>Helvetica Neue</vt:lpstr>
      <vt:lpstr>Segoe UI Symbol</vt:lpstr>
      <vt:lpstr>Verdana</vt:lpstr>
      <vt:lpstr>Wingdings</vt:lpstr>
      <vt:lpstr>Educational subjects 16x9</vt:lpstr>
      <vt:lpstr>Georgia School Superintendents Association  Spring Bootstrap Conference Legal Issues Update April 21, 2022</vt:lpstr>
      <vt:lpstr>ISSUES FROM THE  GENERAL ASSEMBLY</vt:lpstr>
      <vt:lpstr>O.C.G.A. § 20-2-786 - HB 1178 PARENTS’ BILL OF RIGHTS</vt:lpstr>
      <vt:lpstr>O.C.G.A. § 20-2-786   HB 1178 continued</vt:lpstr>
      <vt:lpstr>O.C.G.A. § 20-2-786  HB 1178 cont’d</vt:lpstr>
      <vt:lpstr>O.C.G.A §20-1-11 – HB 1084 Divisive Concepts</vt:lpstr>
      <vt:lpstr>O.C.G.A. §20-1-11 – HB 1084 cont’d </vt:lpstr>
      <vt:lpstr>O.C.G.A. §20-1-11 – HB 1084 cont’d </vt:lpstr>
      <vt:lpstr>O.C.G.A. §20-1-11 – HB 1084 cont’d </vt:lpstr>
      <vt:lpstr>O.C.G.A. §20-1-11 – HB 1084 cont’d</vt:lpstr>
      <vt:lpstr>O.C.G.A. §20-1-11 – HB 1084 cont’d </vt:lpstr>
      <vt:lpstr>O.C.G.A. §20-1-11 – HB 1084 And that’s not all….</vt:lpstr>
      <vt:lpstr>O.C.G.A. §20-2-324.6 SB 226 Book Banning Bill</vt:lpstr>
      <vt:lpstr>SB 226</vt:lpstr>
      <vt:lpstr>SB 226</vt:lpstr>
      <vt:lpstr>PowerPoint Presentation</vt:lpstr>
      <vt:lpstr>O.C.G.A. § 20-2-59 - SB 588</vt:lpstr>
      <vt:lpstr>PowerPoint Presentation</vt:lpstr>
      <vt:lpstr>Department of Education (OCR) Notice of Interpretation in Light of Bostock v. Clayton County</vt:lpstr>
      <vt:lpstr>U.S. Department of Education, Office of Civil Rights and  Department of Justice Title VI guidance</vt:lpstr>
      <vt:lpstr>Title VI, Discipline, and the New/Old OCR</vt:lpstr>
      <vt:lpstr>Fact Sheet: Providing Students with Disabilities Free Appropriate Public Education During the COVID-19 Pandemic and Addressing the Need for Compensatory Services Under Section 504 (OCR 2/17/22)</vt:lpstr>
      <vt:lpstr>Fact Sheet Compensatory Services </vt:lpstr>
      <vt:lpstr>Fact Sheet Compensatory Services - Factors</vt:lpstr>
      <vt:lpstr>J.N. v. Jefferson County Board of Education,  11th Cir., Sept. 10, 2021</vt:lpstr>
      <vt:lpstr>J.N. v. Jefferson County BOE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School Superintendents Association  Spring Bootstrap Conference Legal Issues Update April 21, 2022</dc:title>
  <dc:creator>Phil Hartley</dc:creator>
  <cp:lastModifiedBy>Phil Hartley</cp:lastModifiedBy>
  <cp:revision>11</cp:revision>
  <dcterms:created xsi:type="dcterms:W3CDTF">2022-04-20T00:41:15Z</dcterms:created>
  <dcterms:modified xsi:type="dcterms:W3CDTF">2022-04-21T11:45:26Z</dcterms:modified>
</cp:coreProperties>
</file>