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57" r:id="rId2"/>
    <p:sldId id="353" r:id="rId3"/>
    <p:sldId id="357" r:id="rId4"/>
    <p:sldId id="364" r:id="rId5"/>
    <p:sldId id="336" r:id="rId6"/>
    <p:sldId id="348" r:id="rId7"/>
    <p:sldId id="359" r:id="rId8"/>
    <p:sldId id="317" r:id="rId9"/>
    <p:sldId id="365" r:id="rId10"/>
    <p:sldId id="363" r:id="rId11"/>
    <p:sldId id="352" r:id="rId12"/>
    <p:sldId id="358" r:id="rId13"/>
    <p:sldId id="273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as, Brooke" initials="LB" lastIdx="1" clrIdx="0">
    <p:extLst>
      <p:ext uri="{19B8F6BF-5375-455C-9EA6-DF929625EA0E}">
        <p15:presenceInfo xmlns:p15="http://schemas.microsoft.com/office/powerpoint/2012/main" userId="Lucas, Broo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48ACE"/>
    <a:srgbClr val="7EA9D4"/>
    <a:srgbClr val="ED7E33"/>
    <a:srgbClr val="87A4D9"/>
    <a:srgbClr val="799AD5"/>
    <a:srgbClr val="3BB377"/>
    <a:srgbClr val="FFFF66"/>
    <a:srgbClr val="CCFF33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6" autoAdjust="0"/>
    <p:restoredTop sz="94362" autoAdjust="0"/>
  </p:normalViewPr>
  <p:slideViewPr>
    <p:cSldViewPr snapToGrid="0">
      <p:cViewPr varScale="1">
        <p:scale>
          <a:sx n="108" d="100"/>
          <a:sy n="108" d="100"/>
        </p:scale>
        <p:origin x="1386" y="13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638"/>
    </p:cViewPr>
  </p:sorterViewPr>
  <p:notesViewPr>
    <p:cSldViewPr snapToGrid="0">
      <p:cViewPr varScale="1">
        <p:scale>
          <a:sx n="78" d="100"/>
          <a:sy n="78" d="100"/>
        </p:scale>
        <p:origin x="274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331362249990983E-2"/>
          <c:y val="0.13232202161575951"/>
          <c:w val="0.89519795095150767"/>
          <c:h val="0.69067463357933589"/>
        </c:manualLayout>
      </c:layout>
      <c:lineChart>
        <c:grouping val="standard"/>
        <c:varyColors val="0"/>
        <c:ser>
          <c:idx val="1"/>
          <c:order val="0"/>
          <c:tx>
            <c:strRef>
              <c:f>Sheet1!$C$4:$C$5</c:f>
              <c:strCache>
                <c:ptCount val="2"/>
                <c:pt idx="0">
                  <c:v>Active Status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5"/>
              </a:solidFill>
              <a:ln w="9525">
                <a:solidFill>
                  <a:schemeClr val="accent5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Sheet1!$B$6:$B$18</c:f>
              <c:numCache>
                <c:formatCode>General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numCache>
            </c:numRef>
          </c:cat>
          <c:val>
            <c:numRef>
              <c:f>Sheet1!$C$6:$C$18</c:f>
              <c:numCache>
                <c:formatCode>#,##0</c:formatCode>
                <c:ptCount val="13"/>
                <c:pt idx="0">
                  <c:v>272794</c:v>
                </c:pt>
                <c:pt idx="1">
                  <c:v>253868</c:v>
                </c:pt>
                <c:pt idx="2">
                  <c:v>258117</c:v>
                </c:pt>
                <c:pt idx="3">
                  <c:v>244195</c:v>
                </c:pt>
                <c:pt idx="4">
                  <c:v>239758</c:v>
                </c:pt>
                <c:pt idx="5">
                  <c:v>239741</c:v>
                </c:pt>
                <c:pt idx="6">
                  <c:v>244169</c:v>
                </c:pt>
                <c:pt idx="7">
                  <c:v>249969</c:v>
                </c:pt>
                <c:pt idx="8">
                  <c:v>256330</c:v>
                </c:pt>
                <c:pt idx="9">
                  <c:v>261556</c:v>
                </c:pt>
                <c:pt idx="10">
                  <c:v>271991</c:v>
                </c:pt>
                <c:pt idx="11">
                  <c:v>276915</c:v>
                </c:pt>
                <c:pt idx="12">
                  <c:v>274633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2A-45FF-AF20-62BECBD81EE5}"/>
            </c:ext>
          </c:extLst>
        </c:ser>
        <c:ser>
          <c:idx val="2"/>
          <c:order val="1"/>
          <c:tx>
            <c:strRef>
              <c:f>Sheet1!$D$4:$D$5</c:f>
              <c:strCache>
                <c:ptCount val="2"/>
                <c:pt idx="0">
                  <c:v>Actively Contributing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4"/>
              </a:solidFill>
              <a:ln w="9525">
                <a:solidFill>
                  <a:schemeClr val="accent4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Sheet1!$B$6:$B$18</c:f>
              <c:numCache>
                <c:formatCode>General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numCache>
            </c:numRef>
          </c:cat>
          <c:val>
            <c:numRef>
              <c:f>Sheet1!$D$6:$D$18</c:f>
              <c:numCache>
                <c:formatCode>#,##0</c:formatCode>
                <c:ptCount val="13"/>
                <c:pt idx="0">
                  <c:v>226559</c:v>
                </c:pt>
                <c:pt idx="1">
                  <c:v>222043</c:v>
                </c:pt>
                <c:pt idx="2">
                  <c:v>216167</c:v>
                </c:pt>
                <c:pt idx="3">
                  <c:v>213674</c:v>
                </c:pt>
                <c:pt idx="4">
                  <c:v>209865</c:v>
                </c:pt>
                <c:pt idx="5">
                  <c:v>209855</c:v>
                </c:pt>
                <c:pt idx="6">
                  <c:v>214012</c:v>
                </c:pt>
                <c:pt idx="7">
                  <c:v>218214</c:v>
                </c:pt>
                <c:pt idx="8">
                  <c:v>222917</c:v>
                </c:pt>
                <c:pt idx="9">
                  <c:v>226061</c:v>
                </c:pt>
                <c:pt idx="10">
                  <c:v>229268</c:v>
                </c:pt>
                <c:pt idx="11">
                  <c:v>232284</c:v>
                </c:pt>
                <c:pt idx="12">
                  <c:v>229371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2A-45FF-AF20-62BECBD81EE5}"/>
            </c:ext>
          </c:extLst>
        </c:ser>
        <c:ser>
          <c:idx val="0"/>
          <c:order val="2"/>
          <c:tx>
            <c:strRef>
              <c:f>Sheet1!$E$4:$E$5</c:f>
              <c:strCache>
                <c:ptCount val="2"/>
                <c:pt idx="0">
                  <c:v>Retirees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Sheet1!$B$6:$B$18</c:f>
              <c:numCache>
                <c:formatCode>General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numCache>
            </c:numRef>
          </c:cat>
          <c:val>
            <c:numRef>
              <c:f>Sheet1!$E$6:$E$18</c:f>
              <c:numCache>
                <c:formatCode>#,##0</c:formatCode>
                <c:ptCount val="13"/>
                <c:pt idx="0">
                  <c:v>84149</c:v>
                </c:pt>
                <c:pt idx="1">
                  <c:v>88780</c:v>
                </c:pt>
                <c:pt idx="2">
                  <c:v>92180</c:v>
                </c:pt>
                <c:pt idx="3">
                  <c:v>99235</c:v>
                </c:pt>
                <c:pt idx="4">
                  <c:v>103198</c:v>
                </c:pt>
                <c:pt idx="5">
                  <c:v>108100</c:v>
                </c:pt>
                <c:pt idx="6">
                  <c:v>113066</c:v>
                </c:pt>
                <c:pt idx="7">
                  <c:v>117918</c:v>
                </c:pt>
                <c:pt idx="8">
                  <c:v>122629</c:v>
                </c:pt>
                <c:pt idx="9">
                  <c:v>127223</c:v>
                </c:pt>
                <c:pt idx="10">
                  <c:v>131802</c:v>
                </c:pt>
                <c:pt idx="11">
                  <c:v>135619</c:v>
                </c:pt>
                <c:pt idx="12">
                  <c:v>139813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2A-45FF-AF20-62BECBD81EE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0823480"/>
        <c:axId val="210824264"/>
      </c:lineChart>
      <c:catAx>
        <c:axId val="210823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824264"/>
        <c:crosses val="autoZero"/>
        <c:auto val="1"/>
        <c:lblAlgn val="ctr"/>
        <c:lblOffset val="100"/>
        <c:noMultiLvlLbl val="0"/>
      </c:catAx>
      <c:valAx>
        <c:axId val="210824264"/>
        <c:scaling>
          <c:orientation val="minMax"/>
          <c:min val="100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823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Average</a:t>
            </a:r>
            <a:r>
              <a:rPr lang="en-US" sz="1600" b="1" baseline="0" dirty="0"/>
              <a:t> Yearly Retiree Benefit – Top Ten Counties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'FY2020'!$B$1</c:f>
              <c:strCache>
                <c:ptCount val="1"/>
                <c:pt idx="0">
                  <c:v>Active_TRS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'FY2020'!$A$2:$A$11</c:f>
              <c:strCache>
                <c:ptCount val="10"/>
                <c:pt idx="0">
                  <c:v>Oconee</c:v>
                </c:pt>
                <c:pt idx="1">
                  <c:v>Fulton</c:v>
                </c:pt>
                <c:pt idx="2">
                  <c:v>Clarke</c:v>
                </c:pt>
                <c:pt idx="3">
                  <c:v>DeKalb</c:v>
                </c:pt>
                <c:pt idx="4">
                  <c:v>Greene</c:v>
                </c:pt>
                <c:pt idx="5">
                  <c:v>Rabun</c:v>
                </c:pt>
                <c:pt idx="6">
                  <c:v>Fayette</c:v>
                </c:pt>
                <c:pt idx="7">
                  <c:v>Dawson</c:v>
                </c:pt>
                <c:pt idx="8">
                  <c:v>Morgan</c:v>
                </c:pt>
                <c:pt idx="9">
                  <c:v>Towns</c:v>
                </c:pt>
              </c:strCache>
            </c:strRef>
          </c:cat>
          <c:val>
            <c:numRef>
              <c:f>'FY2020'!$B$2:$B$11</c:f>
            </c:numRef>
          </c:val>
          <c:extLst>
            <c:ext xmlns:c16="http://schemas.microsoft.com/office/drawing/2014/chart" uri="{C3380CC4-5D6E-409C-BE32-E72D297353CC}">
              <c16:uniqueId val="{00000000-76C0-42F0-9B19-B9F75A12C790}"/>
            </c:ext>
          </c:extLst>
        </c:ser>
        <c:ser>
          <c:idx val="1"/>
          <c:order val="1"/>
          <c:tx>
            <c:strRef>
              <c:f>'FY2020'!$C$1</c:f>
              <c:strCache>
                <c:ptCount val="1"/>
                <c:pt idx="0">
                  <c:v>Retired_TRS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'FY2020'!$A$2:$A$11</c:f>
              <c:strCache>
                <c:ptCount val="10"/>
                <c:pt idx="0">
                  <c:v>Oconee</c:v>
                </c:pt>
                <c:pt idx="1">
                  <c:v>Fulton</c:v>
                </c:pt>
                <c:pt idx="2">
                  <c:v>Clarke</c:v>
                </c:pt>
                <c:pt idx="3">
                  <c:v>DeKalb</c:v>
                </c:pt>
                <c:pt idx="4">
                  <c:v>Greene</c:v>
                </c:pt>
                <c:pt idx="5">
                  <c:v>Rabun</c:v>
                </c:pt>
                <c:pt idx="6">
                  <c:v>Fayette</c:v>
                </c:pt>
                <c:pt idx="7">
                  <c:v>Dawson</c:v>
                </c:pt>
                <c:pt idx="8">
                  <c:v>Morgan</c:v>
                </c:pt>
                <c:pt idx="9">
                  <c:v>Towns</c:v>
                </c:pt>
              </c:strCache>
            </c:strRef>
          </c:cat>
          <c:val>
            <c:numRef>
              <c:f>'FY2020'!$C$2:$C$11</c:f>
            </c:numRef>
          </c:val>
          <c:extLst>
            <c:ext xmlns:c16="http://schemas.microsoft.com/office/drawing/2014/chart" uri="{C3380CC4-5D6E-409C-BE32-E72D297353CC}">
              <c16:uniqueId val="{00000001-76C0-42F0-9B19-B9F75A12C790}"/>
            </c:ext>
          </c:extLst>
        </c:ser>
        <c:ser>
          <c:idx val="2"/>
          <c:order val="2"/>
          <c:tx>
            <c:strRef>
              <c:f>'FY2020'!$D$1</c:f>
              <c:strCache>
                <c:ptCount val="1"/>
                <c:pt idx="0">
                  <c:v>Retiree Annual Payroll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'FY2020'!$A$2:$A$11</c:f>
              <c:strCache>
                <c:ptCount val="10"/>
                <c:pt idx="0">
                  <c:v>Oconee</c:v>
                </c:pt>
                <c:pt idx="1">
                  <c:v>Fulton</c:v>
                </c:pt>
                <c:pt idx="2">
                  <c:v>Clarke</c:v>
                </c:pt>
                <c:pt idx="3">
                  <c:v>DeKalb</c:v>
                </c:pt>
                <c:pt idx="4">
                  <c:v>Greene</c:v>
                </c:pt>
                <c:pt idx="5">
                  <c:v>Rabun</c:v>
                </c:pt>
                <c:pt idx="6">
                  <c:v>Fayette</c:v>
                </c:pt>
                <c:pt idx="7">
                  <c:v>Dawson</c:v>
                </c:pt>
                <c:pt idx="8">
                  <c:v>Morgan</c:v>
                </c:pt>
                <c:pt idx="9">
                  <c:v>Towns</c:v>
                </c:pt>
              </c:strCache>
            </c:strRef>
          </c:cat>
          <c:val>
            <c:numRef>
              <c:f>'FY2020'!$D$2:$D$11</c:f>
            </c:numRef>
          </c:val>
          <c:extLst>
            <c:ext xmlns:c16="http://schemas.microsoft.com/office/drawing/2014/chart" uri="{C3380CC4-5D6E-409C-BE32-E72D297353CC}">
              <c16:uniqueId val="{00000002-76C0-42F0-9B19-B9F75A12C790}"/>
            </c:ext>
          </c:extLst>
        </c:ser>
        <c:ser>
          <c:idx val="3"/>
          <c:order val="3"/>
          <c:tx>
            <c:strRef>
              <c:f>'FY2020'!$E$1</c:f>
              <c:strCache>
                <c:ptCount val="1"/>
                <c:pt idx="0">
                  <c:v>Avg Ret $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'FY2020'!$A$2:$A$11</c:f>
              <c:strCache>
                <c:ptCount val="10"/>
                <c:pt idx="0">
                  <c:v>Oconee</c:v>
                </c:pt>
                <c:pt idx="1">
                  <c:v>Fulton</c:v>
                </c:pt>
                <c:pt idx="2">
                  <c:v>Clarke</c:v>
                </c:pt>
                <c:pt idx="3">
                  <c:v>DeKalb</c:v>
                </c:pt>
                <c:pt idx="4">
                  <c:v>Greene</c:v>
                </c:pt>
                <c:pt idx="5">
                  <c:v>Rabun</c:v>
                </c:pt>
                <c:pt idx="6">
                  <c:v>Fayette</c:v>
                </c:pt>
                <c:pt idx="7">
                  <c:v>Dawson</c:v>
                </c:pt>
                <c:pt idx="8">
                  <c:v>Morgan</c:v>
                </c:pt>
                <c:pt idx="9">
                  <c:v>Towns</c:v>
                </c:pt>
              </c:strCache>
            </c:strRef>
          </c:cat>
          <c:val>
            <c:numRef>
              <c:f>'FY2020'!$E$2:$E$11</c:f>
              <c:numCache>
                <c:formatCode>"$"#,##0</c:formatCode>
                <c:ptCount val="10"/>
                <c:pt idx="0">
                  <c:v>44728.146986734057</c:v>
                </c:pt>
                <c:pt idx="1">
                  <c:v>44036.402462275102</c:v>
                </c:pt>
                <c:pt idx="2">
                  <c:v>43903.306894318521</c:v>
                </c:pt>
                <c:pt idx="3">
                  <c:v>43480.731116599309</c:v>
                </c:pt>
                <c:pt idx="4">
                  <c:v>43039.797449275356</c:v>
                </c:pt>
                <c:pt idx="5">
                  <c:v>42047.682177650429</c:v>
                </c:pt>
                <c:pt idx="6">
                  <c:v>41056.034938332508</c:v>
                </c:pt>
                <c:pt idx="7">
                  <c:v>40134.188338658147</c:v>
                </c:pt>
                <c:pt idx="8">
                  <c:v>40037.857182448039</c:v>
                </c:pt>
                <c:pt idx="9">
                  <c:v>39956.408109090909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C0-42F0-9B19-B9F75A12C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5310000"/>
        <c:axId val="2025315408"/>
      </c:barChart>
      <c:catAx>
        <c:axId val="202531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5315408"/>
        <c:crosses val="autoZero"/>
        <c:auto val="1"/>
        <c:lblAlgn val="ctr"/>
        <c:lblOffset val="100"/>
        <c:noMultiLvlLbl val="0"/>
      </c:catAx>
      <c:valAx>
        <c:axId val="2025315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5310000"/>
        <c:crosses val="autoZero"/>
        <c:crossBetween val="between"/>
      </c:valAx>
      <c:spPr>
        <a:noFill/>
        <a:ln w="19050"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56980591568831"/>
          <c:y val="0.18686753282172383"/>
          <c:w val="0.61301317533328104"/>
          <c:h val="0.77392930313414299"/>
        </c:manualLayout>
      </c:layout>
      <c:doughnutChart>
        <c:varyColors val="1"/>
        <c:ser>
          <c:idx val="0"/>
          <c:order val="0"/>
          <c:spPr>
            <a:solidFill>
              <a:srgbClr val="5B9BD5">
                <a:alpha val="80000"/>
              </a:srgbClr>
            </a:solidFill>
          </c:spPr>
          <c:dPt>
            <c:idx val="0"/>
            <c:bubble3D val="0"/>
            <c:spPr>
              <a:solidFill>
                <a:srgbClr val="5B9BD5">
                  <a:alpha val="80000"/>
                </a:srgbClr>
              </a:soli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0F6-484E-8881-B2819E3E708E}"/>
              </c:ext>
            </c:extLst>
          </c:dPt>
          <c:dPt>
            <c:idx val="1"/>
            <c:bubble3D val="0"/>
            <c:spPr>
              <a:solidFill>
                <a:srgbClr val="5B9BD5">
                  <a:lumMod val="50000"/>
                  <a:alpha val="80000"/>
                </a:srgbClr>
              </a:soli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0F6-484E-8881-B2819E3E708E}"/>
              </c:ext>
            </c:extLst>
          </c:dPt>
          <c:dPt>
            <c:idx val="2"/>
            <c:bubble3D val="0"/>
            <c:spPr>
              <a:solidFill>
                <a:srgbClr val="5B9BD5">
                  <a:lumMod val="40000"/>
                  <a:lumOff val="60000"/>
                  <a:alpha val="80000"/>
                </a:srgbClr>
              </a:soli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0F6-484E-8881-B2819E3E708E}"/>
              </c:ext>
            </c:extLst>
          </c:dPt>
          <c:dPt>
            <c:idx val="3"/>
            <c:bubble3D val="0"/>
            <c:spPr>
              <a:solidFill>
                <a:srgbClr val="5B9BD5">
                  <a:lumMod val="75000"/>
                  <a:alpha val="80000"/>
                </a:srgbClr>
              </a:soli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0F6-484E-8881-B2819E3E708E}"/>
              </c:ext>
            </c:extLst>
          </c:dPt>
          <c:dPt>
            <c:idx val="4"/>
            <c:bubble3D val="0"/>
            <c:spPr>
              <a:solidFill>
                <a:srgbClr val="5B9BD5">
                  <a:alpha val="80000"/>
                </a:srgbClr>
              </a:soli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0F6-484E-8881-B2819E3E708E}"/>
              </c:ext>
            </c:extLst>
          </c:dPt>
          <c:dPt>
            <c:idx val="5"/>
            <c:bubble3D val="0"/>
            <c:spPr>
              <a:solidFill>
                <a:srgbClr val="5B9BD5">
                  <a:lumMod val="40000"/>
                  <a:lumOff val="60000"/>
                  <a:alpha val="80000"/>
                </a:srgbClr>
              </a:soli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0F6-484E-8881-B2819E3E708E}"/>
              </c:ext>
            </c:extLst>
          </c:dPt>
          <c:dPt>
            <c:idx val="6"/>
            <c:bubble3D val="0"/>
            <c:spPr>
              <a:solidFill>
                <a:srgbClr val="5B9BD5">
                  <a:lumMod val="20000"/>
                  <a:lumOff val="80000"/>
                  <a:alpha val="80000"/>
                </a:srgbClr>
              </a:soli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0F6-484E-8881-B2819E3E708E}"/>
              </c:ext>
            </c:extLst>
          </c:dPt>
          <c:dLbls>
            <c:dLbl>
              <c:idx val="0"/>
              <c:layout>
                <c:manualLayout>
                  <c:x val="4.9041464016597834E-3"/>
                  <c:y val="2.056785066292633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086525779766473"/>
                      <c:h val="0.201314894657007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0F6-484E-8881-B2819E3E708E}"/>
                </c:ext>
              </c:extLst>
            </c:dLbl>
            <c:dLbl>
              <c:idx val="1"/>
              <c:layout>
                <c:manualLayout>
                  <c:x val="-0.12991043020631846"/>
                  <c:y val="9.41276362312950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577429735696227"/>
                      <c:h val="0.131937747883443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0F6-484E-8881-B2819E3E708E}"/>
                </c:ext>
              </c:extLst>
            </c:dLbl>
            <c:dLbl>
              <c:idx val="2"/>
              <c:layout>
                <c:manualLayout>
                  <c:x val="-0.154015401540154"/>
                  <c:y val="8.762321007745000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F6-484E-8881-B2819E3E708E}"/>
                </c:ext>
              </c:extLst>
            </c:dLbl>
            <c:dLbl>
              <c:idx val="3"/>
              <c:layout>
                <c:manualLayout>
                  <c:x val="-0.15502341869792494"/>
                  <c:y val="-3.44088120987044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F6-484E-8881-B2819E3E708E}"/>
                </c:ext>
              </c:extLst>
            </c:dLbl>
            <c:dLbl>
              <c:idx val="4"/>
              <c:layout>
                <c:manualLayout>
                  <c:x val="-0.13050660222619731"/>
                  <c:y val="-8.895213541708178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17317534101162"/>
                      <c:h val="0.104923267372760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50F6-484E-8881-B2819E3E708E}"/>
                </c:ext>
              </c:extLst>
            </c:dLbl>
            <c:dLbl>
              <c:idx val="5"/>
              <c:layout>
                <c:manualLayout>
                  <c:x val="-8.8745257464212648E-2"/>
                  <c:y val="-0.1198004247722726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32739418009801"/>
                      <c:h val="0.16780563547153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0F6-484E-8881-B2819E3E708E}"/>
                </c:ext>
              </c:extLst>
            </c:dLbl>
            <c:dLbl>
              <c:idx val="6"/>
              <c:layout>
                <c:manualLayout>
                  <c:x val="-1.5172072675390146E-3"/>
                  <c:y val="-0.165954064026649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253568632661791"/>
                      <c:h val="0.144055645433366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50F6-484E-8881-B2819E3E70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Sheet1!$B$7:$B$13</c:f>
              <c:strCache>
                <c:ptCount val="7"/>
                <c:pt idx="0">
                  <c:v>Maximum Plan</c:v>
                </c:pt>
                <c:pt idx="1">
                  <c:v>Option 1</c:v>
                </c:pt>
                <c:pt idx="2">
                  <c:v>Option 2</c:v>
                </c:pt>
                <c:pt idx="3">
                  <c:v>Option 3</c:v>
                </c:pt>
                <c:pt idx="4">
                  <c:v>Option 4</c:v>
                </c:pt>
                <c:pt idx="5">
                  <c:v>Option 2 Pop-Up</c:v>
                </c:pt>
                <c:pt idx="6">
                  <c:v>Option 3 Pop-Up</c:v>
                </c:pt>
              </c:strCache>
            </c:strRef>
          </c:cat>
          <c:val>
            <c:numRef>
              <c:f>Sheet1!$C$7:$C$13</c:f>
              <c:numCache>
                <c:formatCode>_(* #,##0_);_(* \(#,##0\);_(* "-"_);_(@_)</c:formatCode>
                <c:ptCount val="7"/>
                <c:pt idx="0">
                  <c:v>79523</c:v>
                </c:pt>
                <c:pt idx="1">
                  <c:v>6164</c:v>
                </c:pt>
                <c:pt idx="2">
                  <c:v>18944</c:v>
                </c:pt>
                <c:pt idx="3">
                  <c:v>6983</c:v>
                </c:pt>
                <c:pt idx="4">
                  <c:v>1923</c:v>
                </c:pt>
                <c:pt idx="5">
                  <c:v>15021</c:v>
                </c:pt>
                <c:pt idx="6">
                  <c:v>7700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0F6-484E-8881-B2819E3E708E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  <c:holeSize val="4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01414036534923E-2"/>
          <c:y val="0.11834459456094162"/>
          <c:w val="0.70173987096527435"/>
          <c:h val="0.788054830872399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 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# OF SERVICE RETIREMENTS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#,##0">
                  <c:v>6240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8D-47BB-BAE6-8D1B4CABE8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 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# OF SERVICE RETIREMENTS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 formatCode="#,##0">
                  <c:v>6450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8D-47BB-BAE6-8D1B4CABE8C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FY 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# OF SERVICE RETIREMENTS 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 formatCode="#,##0">
                  <c:v>6289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8D-47BB-BAE6-8D1B4CABE8C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FY 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# OF SERVICE RETIREMENTS 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6116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8D-47BB-BAE6-8D1B4CABE8C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FY 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54593096633386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813836966873501E-2"/>
                      <c:h val="5.21467057547313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EC8D-47BB-BAE6-8D1B4CABE8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# OF SERVICE RETIREMENTS 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6835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C8D-47BB-BAE6-8D1B4CABE8C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05755888"/>
        <c:axId val="605756280"/>
      </c:barChart>
      <c:catAx>
        <c:axId val="60575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756280"/>
        <c:crosses val="autoZero"/>
        <c:auto val="1"/>
        <c:lblAlgn val="ctr"/>
        <c:lblOffset val="100"/>
        <c:noMultiLvlLbl val="0"/>
      </c:catAx>
      <c:valAx>
        <c:axId val="605756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755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>
      <a:gsLst>
        <a:gs pos="0">
          <a:schemeClr val="accent3">
            <a:lumMod val="5000"/>
            <a:lumOff val="95000"/>
          </a:schemeClr>
        </a:gs>
        <a:gs pos="74000">
          <a:schemeClr val="accent3">
            <a:lumMod val="45000"/>
            <a:lumOff val="55000"/>
          </a:schemeClr>
        </a:gs>
        <a:gs pos="83000">
          <a:schemeClr val="accent3">
            <a:lumMod val="45000"/>
            <a:lumOff val="55000"/>
          </a:schemeClr>
        </a:gs>
        <a:gs pos="100000">
          <a:schemeClr val="accent3">
            <a:lumMod val="30000"/>
            <a:lumOff val="70000"/>
          </a:schemeClr>
        </a:gs>
      </a:gsLst>
      <a:lin ang="5400000" scaled="1"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FISCAL YEAR COMPARISON DATA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Sheet1!$B$2:$B$13</c:f>
              <c:numCache>
                <c:formatCode>#,##0</c:formatCode>
                <c:ptCount val="12"/>
                <c:pt idx="0">
                  <c:v>5954</c:v>
                </c:pt>
                <c:pt idx="1">
                  <c:v>6276</c:v>
                </c:pt>
                <c:pt idx="2">
                  <c:v>6482</c:v>
                </c:pt>
                <c:pt idx="3">
                  <c:v>7224</c:v>
                </c:pt>
                <c:pt idx="4">
                  <c:v>6146</c:v>
                </c:pt>
                <c:pt idx="5">
                  <c:v>6394</c:v>
                </c:pt>
                <c:pt idx="6">
                  <c:v>6461</c:v>
                </c:pt>
                <c:pt idx="7">
                  <c:v>6240</c:v>
                </c:pt>
                <c:pt idx="8">
                  <c:v>6450</c:v>
                </c:pt>
                <c:pt idx="9">
                  <c:v>6289</c:v>
                </c:pt>
                <c:pt idx="10" formatCode="General">
                  <c:v>6116</c:v>
                </c:pt>
                <c:pt idx="11" formatCode="General">
                  <c:v>6835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40-4802-A1F2-BF844A241BD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40661408"/>
        <c:axId val="840663368"/>
      </c:lineChart>
      <c:catAx>
        <c:axId val="840661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0663368"/>
        <c:crosses val="autoZero"/>
        <c:auto val="1"/>
        <c:lblAlgn val="ctr"/>
        <c:lblOffset val="100"/>
        <c:noMultiLvlLbl val="0"/>
      </c:catAx>
      <c:valAx>
        <c:axId val="840663368"/>
        <c:scaling>
          <c:orientation val="minMax"/>
        </c:scaling>
        <c:delete val="0"/>
        <c:axPos val="l"/>
        <c:majorGridlines>
          <c:spPr>
            <a:ln w="13017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066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111125" cap="flat" cmpd="dbl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New Retirement</a:t>
            </a:r>
            <a:r>
              <a:rPr lang="en-US" b="1" baseline="0" dirty="0"/>
              <a:t> Comparisons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'New Retirement'!$B$63</c:f>
              <c:strCache>
                <c:ptCount val="1"/>
                <c:pt idx="0">
                  <c:v>RETIRED- FY22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'New Retirement'!$A$64:$A$72</c:f>
              <c:strCache>
                <c:ptCount val="9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</c:strCache>
            </c:strRef>
          </c:cat>
          <c:val>
            <c:numRef>
              <c:f>'New Retirement'!$B$64:$B$72</c:f>
              <c:numCache>
                <c:formatCode>General</c:formatCode>
                <c:ptCount val="9"/>
                <c:pt idx="0">
                  <c:v>904</c:v>
                </c:pt>
                <c:pt idx="1">
                  <c:v>332</c:v>
                </c:pt>
                <c:pt idx="2">
                  <c:v>298</c:v>
                </c:pt>
                <c:pt idx="3">
                  <c:v>209</c:v>
                </c:pt>
                <c:pt idx="4">
                  <c:v>185</c:v>
                </c:pt>
                <c:pt idx="5">
                  <c:v>191</c:v>
                </c:pt>
                <c:pt idx="6">
                  <c:v>603</c:v>
                </c:pt>
                <c:pt idx="7">
                  <c:v>173</c:v>
                </c:pt>
                <c:pt idx="8">
                  <c:v>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D7-486B-A232-DFEE5DAD9437}"/>
            </c:ext>
          </c:extLst>
        </c:ser>
        <c:ser>
          <c:idx val="1"/>
          <c:order val="1"/>
          <c:tx>
            <c:strRef>
              <c:f>'New Retirement'!$C$63</c:f>
              <c:strCache>
                <c:ptCount val="1"/>
                <c:pt idx="0">
                  <c:v>RETIRED- FY21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'New Retirement'!$A$64:$A$72</c:f>
              <c:strCache>
                <c:ptCount val="9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  <c:pt idx="6">
                  <c:v>JANUARY</c:v>
                </c:pt>
                <c:pt idx="7">
                  <c:v>FEBRUARY</c:v>
                </c:pt>
                <c:pt idx="8">
                  <c:v>MARCH</c:v>
                </c:pt>
              </c:strCache>
            </c:strRef>
          </c:cat>
          <c:val>
            <c:numRef>
              <c:f>'New Retirement'!$C$64:$C$72</c:f>
              <c:numCache>
                <c:formatCode>General</c:formatCode>
                <c:ptCount val="9"/>
                <c:pt idx="0">
                  <c:v>678</c:v>
                </c:pt>
                <c:pt idx="1">
                  <c:v>473</c:v>
                </c:pt>
                <c:pt idx="2">
                  <c:v>441</c:v>
                </c:pt>
                <c:pt idx="3">
                  <c:v>344</c:v>
                </c:pt>
                <c:pt idx="4">
                  <c:v>246</c:v>
                </c:pt>
                <c:pt idx="5">
                  <c:v>315</c:v>
                </c:pt>
                <c:pt idx="6">
                  <c:v>747</c:v>
                </c:pt>
                <c:pt idx="7">
                  <c:v>238</c:v>
                </c:pt>
                <c:pt idx="8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D7-486B-A232-DFEE5DAD9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90884319"/>
        <c:axId val="1690886399"/>
      </c:barChart>
      <c:catAx>
        <c:axId val="1690884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0886399"/>
        <c:crosses val="autoZero"/>
        <c:auto val="1"/>
        <c:lblAlgn val="ctr"/>
        <c:lblOffset val="100"/>
        <c:noMultiLvlLbl val="0"/>
      </c:catAx>
      <c:valAx>
        <c:axId val="16908863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088431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0.05738</cdr:x>
      <cdr:y>0.90137</cdr:y>
    </cdr:from>
    <cdr:to>
      <cdr:x>0.27752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6726" y="4700589"/>
          <a:ext cx="1790700" cy="514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0.04685</cdr:x>
      <cdr:y>0.89319</cdr:y>
    </cdr:from>
    <cdr:to>
      <cdr:x>1</cdr:x>
      <cdr:y>0.9625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5658" y="4798302"/>
          <a:ext cx="7235768" cy="372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b="0">
              <a:solidFill>
                <a:srgbClr val="1C476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Active</a:t>
          </a:r>
          <a:r>
            <a:rPr lang="en-US" sz="1000" b="0" baseline="0">
              <a:solidFill>
                <a:srgbClr val="1C476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Status = Contributions Received During Last 4 Years</a:t>
          </a:r>
        </a:p>
        <a:p xmlns:a="http://schemas.openxmlformats.org/drawingml/2006/main">
          <a:r>
            <a:rPr lang="en-US" sz="1000" b="0" baseline="0">
              <a:solidFill>
                <a:srgbClr val="1C476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Actively Contributing = Contributions Received Anytime During Prior 4-Month Period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0.36577</cdr:x>
      <cdr:y>0.13412</cdr:y>
    </cdr:from>
    <cdr:to>
      <cdr:x>0.63199</cdr:x>
      <cdr:y>0.19132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40659" y="840259"/>
          <a:ext cx="2940908" cy="3583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0.26622</cdr:x>
      <cdr:y>0.1144</cdr:y>
    </cdr:from>
    <cdr:to>
      <cdr:x>0.77852</cdr:x>
      <cdr:y>0.20907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40908" y="716702"/>
          <a:ext cx="5659394" cy="593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800" b="1" dirty="0"/>
            <a:t>SERVICE RETIREMENTS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32" tIns="46564" rIns="93132" bIns="4656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3" y="0"/>
            <a:ext cx="3037840" cy="466434"/>
          </a:xfrm>
          <a:prstGeom prst="rect">
            <a:avLst/>
          </a:prstGeom>
        </p:spPr>
        <p:txBody>
          <a:bodyPr vert="horz" lIns="93132" tIns="46564" rIns="93132" bIns="46564" rtlCol="0"/>
          <a:lstStyle>
            <a:lvl1pPr algn="r">
              <a:defRPr sz="1200"/>
            </a:lvl1pPr>
          </a:lstStyle>
          <a:p>
            <a:fld id="{BE97C65E-0CF0-4474-8A14-2794AF664F1D}" type="datetimeFigureOut">
              <a:rPr lang="en-US" smtClean="0"/>
              <a:t>4/19/2022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2" tIns="46564" rIns="93132" bIns="4656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7"/>
            <a:ext cx="5608320" cy="3660458"/>
          </a:xfrm>
          <a:prstGeom prst="rect">
            <a:avLst/>
          </a:prstGeom>
        </p:spPr>
        <p:txBody>
          <a:bodyPr vert="horz" lIns="93132" tIns="46564" rIns="93132" bIns="4656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32" tIns="46564" rIns="93132" bIns="4656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3" y="8829967"/>
            <a:ext cx="3037840" cy="466433"/>
          </a:xfrm>
          <a:prstGeom prst="rect">
            <a:avLst/>
          </a:prstGeom>
        </p:spPr>
        <p:txBody>
          <a:bodyPr vert="horz" lIns="93132" tIns="46564" rIns="93132" bIns="46564" rtlCol="0" anchor="b"/>
          <a:lstStyle>
            <a:lvl1pPr algn="r">
              <a:defRPr sz="1200"/>
            </a:lvl1pPr>
          </a:lstStyle>
          <a:p>
            <a:fld id="{145DD103-0778-4433-BC68-603F3829A2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958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B2045-2105-42D7-90C4-F11703F3910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421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DD103-0778-4433-BC68-603F3829A2A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994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DD103-0778-4433-BC68-603F3829A2A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323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DD103-0778-4433-BC68-603F3829A2A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413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DD103-0778-4433-BC68-603F3829A2A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481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177A9-C3A0-4E7A-BF9C-B6727AA90E09}" type="datetime1">
              <a:rPr lang="en-US" smtClean="0"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69F67-F322-4EEE-9D67-7E8C4DCAD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056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2CE20-7326-4E6D-BFA3-FBE2AF38DAAF}" type="datetime1">
              <a:rPr lang="en-US" smtClean="0"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69F67-F322-4EEE-9D67-7E8C4DCAD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254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9025-F35A-4387-9D93-1B378B17B41F}" type="datetime1">
              <a:rPr lang="en-US" smtClean="0"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69F67-F322-4EEE-9D67-7E8C4DCAD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80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A3A9-982A-4B2F-9DFE-1FAEFDF47385}" type="datetime1">
              <a:rPr lang="en-US" smtClean="0"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38357AA-0210-4AF8-B049-59768C28FC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-95183"/>
            <a:ext cx="10210800" cy="13698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79269"/>
            <a:ext cx="1349721" cy="71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2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52B9-DEE0-4F85-9BAE-015311710268}" type="datetime1">
              <a:rPr lang="en-US" smtClean="0"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69F67-F322-4EEE-9D67-7E8C4DCAD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936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AC87-001C-44F4-A792-96A3AEA0D12A}" type="datetime1">
              <a:rPr lang="en-US" smtClean="0"/>
              <a:t>4/19/2022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69F67-F322-4EEE-9D67-7E8C4DCAD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8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AA185-27C5-481F-8CD8-6D2C5D206894}" type="datetime1">
              <a:rPr lang="en-US" smtClean="0"/>
              <a:t>4/19/2022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69F67-F322-4EEE-9D67-7E8C4DCAD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390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9007B-A517-4BAB-8ABA-88D6A63F3F21}" type="datetime1">
              <a:rPr lang="en-US" smtClean="0"/>
              <a:t>4/19/2022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69F67-F322-4EEE-9D67-7E8C4DCAD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64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202D-0153-4D9E-878F-4C9B01E88A3D}" type="datetime1">
              <a:rPr lang="en-US" smtClean="0"/>
              <a:t>4/19/2022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69F67-F322-4EEE-9D67-7E8C4DCAD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90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E0DE-A6E9-44B1-9BD8-622CFE141E0F}" type="datetime1">
              <a:rPr lang="en-US" smtClean="0"/>
              <a:t>4/19/2022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69F67-F322-4EEE-9D67-7E8C4DCAD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79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110B-FE6A-4773-878F-1CD39B75EABE}" type="datetime1">
              <a:rPr lang="en-US" smtClean="0"/>
              <a:t>4/19/2022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‹#›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69F67-F322-4EEE-9D67-7E8C4DCAD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322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0EA6F-D522-4C12-8395-D85DB31F5350}" type="datetime1">
              <a:rPr lang="en-US" smtClean="0"/>
              <a:t>4/19/2022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69F67-F322-4EEE-9D67-7E8C4DCAD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81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42" Type="http://schemas.openxmlformats.org/officeDocument/2006/relationships/image" Target="../media/image47.png"/><Relationship Id="rId47" Type="http://schemas.openxmlformats.org/officeDocument/2006/relationships/image" Target="../media/image52.png"/><Relationship Id="rId50" Type="http://schemas.openxmlformats.org/officeDocument/2006/relationships/image" Target="../media/image55.png"/><Relationship Id="rId55" Type="http://schemas.openxmlformats.org/officeDocument/2006/relationships/image" Target="../media/image60.png"/><Relationship Id="rId63" Type="http://schemas.openxmlformats.org/officeDocument/2006/relationships/image" Target="../media/image6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41" Type="http://schemas.openxmlformats.org/officeDocument/2006/relationships/image" Target="../media/image46.png"/><Relationship Id="rId54" Type="http://schemas.openxmlformats.org/officeDocument/2006/relationships/image" Target="../media/image59.png"/><Relationship Id="rId6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45.png"/><Relationship Id="rId45" Type="http://schemas.openxmlformats.org/officeDocument/2006/relationships/image" Target="../media/image50.png"/><Relationship Id="rId53" Type="http://schemas.openxmlformats.org/officeDocument/2006/relationships/image" Target="../media/image58.png"/><Relationship Id="rId58" Type="http://schemas.openxmlformats.org/officeDocument/2006/relationships/image" Target="../media/image63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49" Type="http://schemas.openxmlformats.org/officeDocument/2006/relationships/image" Target="../media/image54.png"/><Relationship Id="rId57" Type="http://schemas.openxmlformats.org/officeDocument/2006/relationships/image" Target="../media/image62.png"/><Relationship Id="rId61" Type="http://schemas.openxmlformats.org/officeDocument/2006/relationships/image" Target="../media/image66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4" Type="http://schemas.openxmlformats.org/officeDocument/2006/relationships/image" Target="../media/image49.png"/><Relationship Id="rId52" Type="http://schemas.openxmlformats.org/officeDocument/2006/relationships/image" Target="../media/image57.png"/><Relationship Id="rId60" Type="http://schemas.openxmlformats.org/officeDocument/2006/relationships/image" Target="../media/image65.png"/><Relationship Id="rId65" Type="http://schemas.openxmlformats.org/officeDocument/2006/relationships/image" Target="../media/image70.jp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43" Type="http://schemas.openxmlformats.org/officeDocument/2006/relationships/image" Target="../media/image48.png"/><Relationship Id="rId48" Type="http://schemas.openxmlformats.org/officeDocument/2006/relationships/image" Target="../media/image53.png"/><Relationship Id="rId56" Type="http://schemas.openxmlformats.org/officeDocument/2006/relationships/image" Target="../media/image61.png"/><Relationship Id="rId64" Type="http://schemas.openxmlformats.org/officeDocument/2006/relationships/image" Target="../media/image69.png"/><Relationship Id="rId8" Type="http://schemas.openxmlformats.org/officeDocument/2006/relationships/image" Target="../media/image13.png"/><Relationship Id="rId51" Type="http://schemas.openxmlformats.org/officeDocument/2006/relationships/image" Target="../media/image56.png"/><Relationship Id="rId3" Type="http://schemas.openxmlformats.org/officeDocument/2006/relationships/image" Target="../media/image8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46" Type="http://schemas.openxmlformats.org/officeDocument/2006/relationships/image" Target="../media/image51.png"/><Relationship Id="rId59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510B91-AAD7-4279-BE56-A7C529E9E8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25" r="7236" b="30884"/>
          <a:stretch/>
        </p:blipFill>
        <p:spPr>
          <a:xfrm>
            <a:off x="563902" y="3027835"/>
            <a:ext cx="2244990" cy="1837764"/>
          </a:xfrm>
          <a:prstGeom prst="rect">
            <a:avLst/>
          </a:prstGeom>
        </p:spPr>
      </p:pic>
      <p:pic>
        <p:nvPicPr>
          <p:cNvPr id="7" name="Picture 6" descr="white logo0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9261" y="235098"/>
            <a:ext cx="755961" cy="867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29" y="-17928"/>
            <a:ext cx="9233647" cy="18377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40419" y="2607889"/>
            <a:ext cx="52631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GSSA Bootstrap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TRS Update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April 20, 2022</a:t>
            </a:r>
          </a:p>
          <a:p>
            <a:pPr algn="ctr"/>
            <a:endParaRPr lang="en-US" sz="2400" i="1" spc="-1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i="1" spc="-150" dirty="0">
                <a:latin typeface="Calibri" panose="020F0502020204030204" pitchFamily="34" charset="0"/>
                <a:cs typeface="Calibri" panose="020F0502020204030204" pitchFamily="34" charset="0"/>
              </a:rPr>
              <a:t>L. C. (Buster) Evans, </a:t>
            </a:r>
            <a:r>
              <a:rPr lang="en-US" sz="2400" i="1" spc="-150" dirty="0" err="1">
                <a:latin typeface="Calibri" panose="020F0502020204030204" pitchFamily="34" charset="0"/>
                <a:cs typeface="Calibri" panose="020F0502020204030204" pitchFamily="34" charset="0"/>
              </a:rPr>
              <a:t>Ed.D</a:t>
            </a:r>
            <a:r>
              <a:rPr lang="en-US" sz="2400" i="1" spc="-15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n-US" sz="2400" i="1" spc="-150" dirty="0">
                <a:latin typeface="Calibri" panose="020F0502020204030204" pitchFamily="34" charset="0"/>
                <a:cs typeface="Calibri" panose="020F0502020204030204" pitchFamily="34" charset="0"/>
              </a:rPr>
              <a:t>Executive Director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634" y="394839"/>
            <a:ext cx="1328063" cy="7073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027F9F-DE96-47EB-B313-5E7F5196F568}"/>
              </a:ext>
            </a:extLst>
          </p:cNvPr>
          <p:cNvSpPr/>
          <p:nvPr/>
        </p:nvSpPr>
        <p:spPr>
          <a:xfrm>
            <a:off x="563902" y="332788"/>
            <a:ext cx="32993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TRS Updates!</a:t>
            </a:r>
            <a:endParaRPr lang="en-US" sz="4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733FAB-BBAF-4D9C-A5CA-F24067C92BB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67" r="57313"/>
          <a:stretch/>
        </p:blipFill>
        <p:spPr>
          <a:xfrm>
            <a:off x="6335110" y="2896161"/>
            <a:ext cx="2116110" cy="210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44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7999F-1537-4A94-A18E-7C46F6757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-161925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Legislative Update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25563"/>
            <a:ext cx="9144000" cy="5318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happened?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Pension reform?  Not a topic this session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HB 385 return to work…passed and awaits Governor’s signature!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 267 beneficiary change bill heard but no action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$2,000 bonuses:</a:t>
            </a:r>
          </a:p>
          <a:p>
            <a:pPr marL="1371600" lvl="2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subject to TRS contributions</a:t>
            </a:r>
          </a:p>
          <a:p>
            <a:pPr marL="1371600" lvl="2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 decision to pay to retired personnel returning to work.  TRS will not count it toward maximum earnings for retirees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160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7999F-1537-4A94-A18E-7C46F6757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-161925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House Bill 385 Return to Work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25563"/>
            <a:ext cx="9144000" cy="484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 have 30 years of service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Critical needs teaching field identified for each RESA district by DOE in consultation with PSC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 have been retired for 12 months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draw full salary AND TRS retirement benefit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District pays employer and employee contribution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Beneficiary notify the employer of their status as beneficiary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Employer notify TRS of employee’s earnable compensation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Beneficiary shall not receive additional creditable service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 date of July 1, 2022 until June 30, 2026</a:t>
            </a:r>
          </a:p>
        </p:txBody>
      </p:sp>
    </p:spTree>
    <p:extLst>
      <p:ext uri="{BB962C8B-B14F-4D97-AF65-F5344CB8AC3E}">
        <p14:creationId xmlns:p14="http://schemas.microsoft.com/office/powerpoint/2010/main" val="2625159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7999F-1537-4A94-A18E-7C46F6757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59" y="-141289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Favorite Stat!!!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8650" y="1325563"/>
            <a:ext cx="8247721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of March 31, 2022,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71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our beneficiaries are over 100… and 7 of them are men!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57602">
            <a:off x="585583" y="2729593"/>
            <a:ext cx="3646270" cy="29352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685" y="3572459"/>
            <a:ext cx="4760060" cy="24921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44431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DEA981-76B7-4737-B13B-DAB859C531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2" b="15833"/>
          <a:stretch/>
        </p:blipFill>
        <p:spPr>
          <a:xfrm rot="20978525">
            <a:off x="-19050" y="1562025"/>
            <a:ext cx="5020235" cy="32980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6576"/>
            <a:ext cx="5934635" cy="5468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0371" y="2875002"/>
            <a:ext cx="79956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85549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7999F-1537-4A94-A18E-7C46F6757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89" y="0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TRS Overview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8388" y="1559739"/>
            <a:ext cx="8526501" cy="489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Founded in 1943 operational in 1945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serve:  K-12, Most College and University, Technical Colleges, County Extension Agents, and Public Libraries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 400,000 Members (140,000 retired; 240,000 active; 30,000+ active non-contributing/other) 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r>
              <a:rPr lang="en-US" sz="24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largest pension system in nation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Assets over $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billion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Funded at 77%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$5.5 billion annual payroll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4FC22B-0140-47E0-A08D-20B920674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073" y="4359782"/>
            <a:ext cx="3373521" cy="225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34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5547855" y="1452254"/>
            <a:ext cx="855951" cy="829974"/>
            <a:chOff x="4096511" y="1422565"/>
            <a:chExt cx="1255395" cy="1217295"/>
          </a:xfrm>
        </p:grpSpPr>
        <p:sp>
          <p:nvSpPr>
            <p:cNvPr id="6" name="object 6"/>
            <p:cNvSpPr/>
            <p:nvPr/>
          </p:nvSpPr>
          <p:spPr>
            <a:xfrm>
              <a:off x="4197845" y="1434363"/>
              <a:ext cx="1052449" cy="80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4181563" y="2612821"/>
              <a:ext cx="1085011" cy="151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4108310" y="1422565"/>
              <a:ext cx="1231519" cy="121720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4096511" y="1428470"/>
              <a:ext cx="1255115" cy="120540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5250294" y="1442389"/>
              <a:ext cx="95427" cy="11704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4102417" y="1442389"/>
              <a:ext cx="95427" cy="117043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207040" y="4098980"/>
            <a:ext cx="925253" cy="408230"/>
          </a:xfrm>
          <a:prstGeom prst="rect">
            <a:avLst/>
          </a:prstGeom>
        </p:spPr>
        <p:txBody>
          <a:bodyPr vert="horz" wrap="square" lIns="0" tIns="48491" rIns="0" bIns="0" rtlCol="0">
            <a:spAutoFit/>
          </a:bodyPr>
          <a:lstStyle/>
          <a:p>
            <a:pPr algn="ctr">
              <a:spcBef>
                <a:spcPts val="382"/>
              </a:spcBef>
            </a:pPr>
            <a:r>
              <a:rPr sz="800" b="1" dirty="0">
                <a:solidFill>
                  <a:srgbClr val="A39061"/>
                </a:solidFill>
                <a:cs typeface="Calibri"/>
              </a:rPr>
              <a:t>Ms. Marion R. Fedrick</a:t>
            </a:r>
            <a:endParaRPr sz="800" dirty="0">
              <a:cs typeface="Calibri"/>
            </a:endParaRPr>
          </a:p>
          <a:p>
            <a:pPr marL="90056" marR="87458" indent="-866" algn="ctr">
              <a:lnSpc>
                <a:spcPct val="102099"/>
              </a:lnSpc>
              <a:spcBef>
                <a:spcPts val="244"/>
              </a:spcBef>
            </a:pPr>
            <a:r>
              <a:rPr sz="682" spc="-4" dirty="0">
                <a:solidFill>
                  <a:srgbClr val="231F20"/>
                </a:solidFill>
                <a:cs typeface="Arial"/>
              </a:rPr>
              <a:t>Appointed </a:t>
            </a:r>
            <a:r>
              <a:rPr sz="682" dirty="0">
                <a:solidFill>
                  <a:srgbClr val="231F20"/>
                </a:solidFill>
                <a:cs typeface="Arial"/>
              </a:rPr>
              <a:t>by </a:t>
            </a:r>
            <a:r>
              <a:rPr sz="682" spc="-4" dirty="0">
                <a:solidFill>
                  <a:srgbClr val="231F20"/>
                </a:solidFill>
                <a:cs typeface="Arial"/>
              </a:rPr>
              <a:t>the  Board </a:t>
            </a:r>
            <a:r>
              <a:rPr sz="682" spc="4" dirty="0">
                <a:solidFill>
                  <a:srgbClr val="231F20"/>
                </a:solidFill>
                <a:cs typeface="Arial"/>
              </a:rPr>
              <a:t>of</a:t>
            </a:r>
            <a:r>
              <a:rPr sz="682" spc="-41" dirty="0">
                <a:solidFill>
                  <a:srgbClr val="231F20"/>
                </a:solidFill>
                <a:cs typeface="Arial"/>
              </a:rPr>
              <a:t> </a:t>
            </a:r>
            <a:r>
              <a:rPr sz="682" spc="4" dirty="0">
                <a:solidFill>
                  <a:srgbClr val="231F20"/>
                </a:solidFill>
                <a:cs typeface="Arial"/>
              </a:rPr>
              <a:t>Regents</a:t>
            </a:r>
            <a:endParaRPr sz="682" dirty="0"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205809" y="3276900"/>
            <a:ext cx="853354" cy="820882"/>
            <a:chOff x="2450160" y="4244847"/>
            <a:chExt cx="1251585" cy="1203960"/>
          </a:xfrm>
        </p:grpSpPr>
        <p:sp>
          <p:nvSpPr>
            <p:cNvPr id="15" name="object 15"/>
            <p:cNvSpPr/>
            <p:nvPr/>
          </p:nvSpPr>
          <p:spPr>
            <a:xfrm>
              <a:off x="2550553" y="4256646"/>
              <a:ext cx="1050607" cy="835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2537955" y="5423242"/>
              <a:ext cx="1075816" cy="1376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2461945" y="4244847"/>
              <a:ext cx="1227835" cy="12039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2450160" y="4250740"/>
              <a:ext cx="1251407" cy="119217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3601161" y="4265002"/>
              <a:ext cx="90893" cy="115823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2456052" y="4265002"/>
              <a:ext cx="94500" cy="115823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969220" y="5882729"/>
            <a:ext cx="1243711" cy="408230"/>
          </a:xfrm>
          <a:prstGeom prst="rect">
            <a:avLst/>
          </a:prstGeom>
        </p:spPr>
        <p:txBody>
          <a:bodyPr vert="horz" wrap="square" lIns="0" tIns="48491" rIns="0" bIns="0" rtlCol="0">
            <a:spAutoFit/>
          </a:bodyPr>
          <a:lstStyle/>
          <a:p>
            <a:pPr algn="ctr">
              <a:spcBef>
                <a:spcPts val="382"/>
              </a:spcBef>
            </a:pPr>
            <a:r>
              <a:rPr lang="en-US" sz="800" b="1" dirty="0">
                <a:solidFill>
                  <a:srgbClr val="A39061"/>
                </a:solidFill>
                <a:cs typeface="Calibri"/>
              </a:rPr>
              <a:t>Mr. Christopher M. Swanson</a:t>
            </a:r>
            <a:endParaRPr sz="800" dirty="0">
              <a:cs typeface="Calibri"/>
            </a:endParaRPr>
          </a:p>
          <a:p>
            <a:pPr marL="160629" marR="148505" algn="ctr">
              <a:lnSpc>
                <a:spcPct val="102099"/>
              </a:lnSpc>
              <a:spcBef>
                <a:spcPts val="244"/>
              </a:spcBef>
            </a:pPr>
            <a:r>
              <a:rPr sz="682" spc="7" dirty="0">
                <a:solidFill>
                  <a:srgbClr val="231F20"/>
                </a:solidFill>
                <a:cs typeface="Arial"/>
              </a:rPr>
              <a:t>Appointed </a:t>
            </a:r>
            <a:r>
              <a:rPr sz="682" spc="4" dirty="0">
                <a:solidFill>
                  <a:srgbClr val="231F20"/>
                </a:solidFill>
                <a:cs typeface="Arial"/>
              </a:rPr>
              <a:t>by</a:t>
            </a:r>
            <a:r>
              <a:rPr sz="682" spc="-48" dirty="0">
                <a:solidFill>
                  <a:srgbClr val="231F20"/>
                </a:solidFill>
                <a:cs typeface="Arial"/>
              </a:rPr>
              <a:t> </a:t>
            </a:r>
            <a:r>
              <a:rPr sz="682" spc="4" dirty="0">
                <a:solidFill>
                  <a:srgbClr val="231F20"/>
                </a:solidFill>
                <a:cs typeface="Arial"/>
              </a:rPr>
              <a:t>the  </a:t>
            </a:r>
            <a:r>
              <a:rPr sz="682" spc="7" dirty="0">
                <a:solidFill>
                  <a:srgbClr val="231F20"/>
                </a:solidFill>
                <a:cs typeface="Arial"/>
              </a:rPr>
              <a:t>Governor</a:t>
            </a:r>
            <a:endParaRPr sz="682" dirty="0"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14262" y="6329177"/>
            <a:ext cx="838633" cy="222468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246789" marR="3463" indent="-238562">
              <a:lnSpc>
                <a:spcPct val="102099"/>
              </a:lnSpc>
              <a:spcBef>
                <a:spcPts val="64"/>
              </a:spcBef>
            </a:pPr>
            <a:r>
              <a:rPr sz="682" spc="-7" dirty="0">
                <a:solidFill>
                  <a:srgbClr val="231F20"/>
                </a:solidFill>
                <a:cs typeface="Arial"/>
              </a:rPr>
              <a:t>3-Year </a:t>
            </a:r>
            <a:r>
              <a:rPr sz="682" spc="-13" dirty="0">
                <a:solidFill>
                  <a:srgbClr val="231F20"/>
                </a:solidFill>
                <a:cs typeface="Arial"/>
              </a:rPr>
              <a:t>Term </a:t>
            </a:r>
            <a:r>
              <a:rPr sz="682" spc="4" dirty="0">
                <a:solidFill>
                  <a:srgbClr val="231F20"/>
                </a:solidFill>
                <a:cs typeface="Arial"/>
              </a:rPr>
              <a:t>Expiring  </a:t>
            </a:r>
            <a:r>
              <a:rPr lang="en-US" sz="682" spc="4" dirty="0">
                <a:solidFill>
                  <a:srgbClr val="231F20"/>
                </a:solidFill>
                <a:cs typeface="Arial"/>
              </a:rPr>
              <a:t>06/30/24</a:t>
            </a:r>
            <a:endParaRPr sz="682" dirty="0"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179037" y="4969879"/>
            <a:ext cx="847292" cy="833438"/>
            <a:chOff x="2421661" y="6811365"/>
            <a:chExt cx="1242695" cy="1222375"/>
          </a:xfrm>
        </p:grpSpPr>
        <p:sp>
          <p:nvSpPr>
            <p:cNvPr id="24" name="object 24"/>
            <p:cNvSpPr/>
            <p:nvPr/>
          </p:nvSpPr>
          <p:spPr>
            <a:xfrm>
              <a:off x="2516263" y="6823151"/>
              <a:ext cx="1052982" cy="1066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2515476" y="8010347"/>
              <a:ext cx="1054557" cy="1099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2433447" y="6811365"/>
              <a:ext cx="1218603" cy="122177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2421661" y="6817258"/>
              <a:ext cx="1242187" cy="120997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2427554" y="6833819"/>
              <a:ext cx="75031" cy="12495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3570033" y="7885722"/>
              <a:ext cx="82016" cy="12462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2427554" y="6833819"/>
              <a:ext cx="88709" cy="117652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2569070" y="6817258"/>
              <a:ext cx="1026706" cy="2432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3641953" y="6893356"/>
              <a:ext cx="8051" cy="1842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3569246" y="6833819"/>
              <a:ext cx="82803" cy="124955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882430" y="4124436"/>
            <a:ext cx="925253" cy="315512"/>
          </a:xfrm>
          <a:prstGeom prst="rect">
            <a:avLst/>
          </a:prstGeom>
        </p:spPr>
        <p:txBody>
          <a:bodyPr vert="horz" wrap="square" lIns="0" tIns="48491" rIns="0" bIns="0" rtlCol="0">
            <a:spAutoFit/>
          </a:bodyPr>
          <a:lstStyle/>
          <a:p>
            <a:pPr algn="ctr">
              <a:spcBef>
                <a:spcPts val="382"/>
              </a:spcBef>
            </a:pPr>
            <a:r>
              <a:rPr sz="800" b="1" dirty="0">
                <a:solidFill>
                  <a:srgbClr val="A39061"/>
                </a:solidFill>
                <a:cs typeface="Calibri"/>
              </a:rPr>
              <a:t>Mr. Steven N. McCoy</a:t>
            </a:r>
            <a:endParaRPr sz="800" dirty="0">
              <a:cs typeface="Calibri"/>
            </a:endParaRPr>
          </a:p>
          <a:p>
            <a:pPr marL="5629" algn="ctr">
              <a:spcBef>
                <a:spcPts val="262"/>
              </a:spcBef>
            </a:pPr>
            <a:r>
              <a:rPr sz="682" spc="7" dirty="0">
                <a:solidFill>
                  <a:srgbClr val="231F20"/>
                </a:solidFill>
                <a:cs typeface="Arial"/>
              </a:rPr>
              <a:t>State</a:t>
            </a:r>
            <a:r>
              <a:rPr sz="682" spc="-24" dirty="0">
                <a:solidFill>
                  <a:srgbClr val="231F20"/>
                </a:solidFill>
                <a:cs typeface="Arial"/>
              </a:rPr>
              <a:t> </a:t>
            </a:r>
            <a:r>
              <a:rPr sz="682" spc="7" dirty="0">
                <a:solidFill>
                  <a:srgbClr val="231F20"/>
                </a:solidFill>
                <a:cs typeface="Arial"/>
              </a:rPr>
              <a:t>Treasurer</a:t>
            </a:r>
            <a:endParaRPr sz="682" dirty="0"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994115" y="4502877"/>
            <a:ext cx="747713" cy="115458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8659">
              <a:spcBef>
                <a:spcPts val="82"/>
              </a:spcBef>
            </a:pPr>
            <a:r>
              <a:rPr sz="682" spc="4" dirty="0">
                <a:solidFill>
                  <a:srgbClr val="231F20"/>
                </a:solidFill>
                <a:cs typeface="Arial"/>
              </a:rPr>
              <a:t>Ex-Officio</a:t>
            </a:r>
            <a:r>
              <a:rPr sz="682" spc="-37" dirty="0">
                <a:solidFill>
                  <a:srgbClr val="231F20"/>
                </a:solidFill>
                <a:cs typeface="Arial"/>
              </a:rPr>
              <a:t> </a:t>
            </a:r>
            <a:r>
              <a:rPr sz="682" spc="7" dirty="0">
                <a:solidFill>
                  <a:srgbClr val="231F20"/>
                </a:solidFill>
                <a:cs typeface="Arial"/>
              </a:rPr>
              <a:t>Member</a:t>
            </a:r>
            <a:endParaRPr sz="682" dirty="0"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883859" y="3252102"/>
            <a:ext cx="858116" cy="841231"/>
            <a:chOff x="5759487" y="4242815"/>
            <a:chExt cx="1258570" cy="1233805"/>
          </a:xfrm>
        </p:grpSpPr>
        <p:sp>
          <p:nvSpPr>
            <p:cNvPr id="37" name="object 37"/>
            <p:cNvSpPr/>
            <p:nvPr/>
          </p:nvSpPr>
          <p:spPr>
            <a:xfrm>
              <a:off x="5851702" y="4254614"/>
              <a:ext cx="1073924" cy="11696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5843574" y="5448934"/>
              <a:ext cx="1090180" cy="1565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5771273" y="4242815"/>
              <a:ext cx="1234782" cy="123357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5759487" y="4248708"/>
              <a:ext cx="1258354" cy="1221778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6925627" y="4266310"/>
              <a:ext cx="86321" cy="118262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5765380" y="4266310"/>
              <a:ext cx="86321" cy="118262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335936" y="4098980"/>
            <a:ext cx="823046" cy="408230"/>
          </a:xfrm>
          <a:prstGeom prst="rect">
            <a:avLst/>
          </a:prstGeom>
        </p:spPr>
        <p:txBody>
          <a:bodyPr vert="horz" wrap="square" lIns="0" tIns="48491" rIns="0" bIns="0" rtlCol="0">
            <a:spAutoFit/>
          </a:bodyPr>
          <a:lstStyle/>
          <a:p>
            <a:pPr algn="ctr">
              <a:spcBef>
                <a:spcPts val="382"/>
              </a:spcBef>
            </a:pPr>
            <a:r>
              <a:rPr lang="en-US" sz="800" b="1" dirty="0">
                <a:solidFill>
                  <a:srgbClr val="A39061"/>
                </a:solidFill>
                <a:cs typeface="Calibri"/>
              </a:rPr>
              <a:t>Ms. Miriam Shook</a:t>
            </a:r>
            <a:endParaRPr sz="800" dirty="0">
              <a:cs typeface="Calibri"/>
            </a:endParaRPr>
          </a:p>
          <a:p>
            <a:pPr marL="103478" marR="103045" algn="ctr">
              <a:lnSpc>
                <a:spcPct val="102099"/>
              </a:lnSpc>
              <a:spcBef>
                <a:spcPts val="244"/>
              </a:spcBef>
            </a:pPr>
            <a:r>
              <a:rPr sz="682" spc="-11" dirty="0">
                <a:solidFill>
                  <a:srgbClr val="231F20"/>
                </a:solidFill>
                <a:cs typeface="Arial"/>
              </a:rPr>
              <a:t>Appointed</a:t>
            </a:r>
            <a:r>
              <a:rPr sz="682" spc="-92" dirty="0">
                <a:solidFill>
                  <a:srgbClr val="231F20"/>
                </a:solidFill>
                <a:cs typeface="Arial"/>
              </a:rPr>
              <a:t> </a:t>
            </a:r>
            <a:r>
              <a:rPr sz="682" spc="-13" dirty="0">
                <a:solidFill>
                  <a:srgbClr val="231F20"/>
                </a:solidFill>
                <a:cs typeface="Arial"/>
              </a:rPr>
              <a:t>by</a:t>
            </a:r>
            <a:r>
              <a:rPr sz="682" spc="-88" dirty="0">
                <a:solidFill>
                  <a:srgbClr val="231F20"/>
                </a:solidFill>
                <a:cs typeface="Arial"/>
              </a:rPr>
              <a:t> </a:t>
            </a:r>
            <a:r>
              <a:rPr sz="682" spc="-34" dirty="0">
                <a:solidFill>
                  <a:srgbClr val="231F20"/>
                </a:solidFill>
                <a:cs typeface="Arial"/>
              </a:rPr>
              <a:t>the  </a:t>
            </a:r>
            <a:r>
              <a:rPr sz="682" spc="-31" dirty="0">
                <a:solidFill>
                  <a:srgbClr val="231F20"/>
                </a:solidFill>
                <a:cs typeface="Arial"/>
              </a:rPr>
              <a:t>Governor</a:t>
            </a:r>
            <a:endParaRPr sz="682" dirty="0"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402172" y="4567401"/>
            <a:ext cx="838200" cy="222468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246789" marR="3463" indent="-238562">
              <a:lnSpc>
                <a:spcPct val="102099"/>
              </a:lnSpc>
              <a:spcBef>
                <a:spcPts val="64"/>
              </a:spcBef>
            </a:pPr>
            <a:r>
              <a:rPr sz="682" spc="-7" dirty="0">
                <a:solidFill>
                  <a:srgbClr val="231F20"/>
                </a:solidFill>
                <a:cs typeface="Arial"/>
              </a:rPr>
              <a:t>3-Year </a:t>
            </a:r>
            <a:r>
              <a:rPr sz="682" spc="-13" dirty="0">
                <a:solidFill>
                  <a:srgbClr val="231F20"/>
                </a:solidFill>
                <a:cs typeface="Arial"/>
              </a:rPr>
              <a:t>Term </a:t>
            </a:r>
            <a:r>
              <a:rPr sz="682" spc="4" dirty="0">
                <a:solidFill>
                  <a:srgbClr val="231F20"/>
                </a:solidFill>
                <a:cs typeface="Arial"/>
              </a:rPr>
              <a:t>Expiring  06/30/23</a:t>
            </a:r>
            <a:endParaRPr sz="682" dirty="0"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5016598" y="4968205"/>
            <a:ext cx="871105" cy="848591"/>
            <a:chOff x="4043311" y="6811365"/>
            <a:chExt cx="1277620" cy="1244600"/>
          </a:xfrm>
        </p:grpSpPr>
        <p:sp>
          <p:nvSpPr>
            <p:cNvPr id="53" name="object 53"/>
            <p:cNvSpPr/>
            <p:nvPr/>
          </p:nvSpPr>
          <p:spPr>
            <a:xfrm>
              <a:off x="4137761" y="6823151"/>
              <a:ext cx="1088682" cy="10731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54" name="object 54"/>
            <p:cNvSpPr/>
            <p:nvPr/>
          </p:nvSpPr>
          <p:spPr>
            <a:xfrm>
              <a:off x="4128147" y="8028698"/>
              <a:ext cx="1107909" cy="15265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55" name="object 55"/>
            <p:cNvSpPr/>
            <p:nvPr/>
          </p:nvSpPr>
          <p:spPr>
            <a:xfrm>
              <a:off x="4055097" y="6811365"/>
              <a:ext cx="1254010" cy="1244384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56" name="object 56"/>
            <p:cNvSpPr/>
            <p:nvPr/>
          </p:nvSpPr>
          <p:spPr>
            <a:xfrm>
              <a:off x="5251818" y="6833882"/>
              <a:ext cx="69075" cy="124891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57" name="object 57"/>
            <p:cNvSpPr/>
            <p:nvPr/>
          </p:nvSpPr>
          <p:spPr>
            <a:xfrm>
              <a:off x="4043311" y="6817258"/>
              <a:ext cx="1277581" cy="1232598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58" name="object 58"/>
            <p:cNvSpPr/>
            <p:nvPr/>
          </p:nvSpPr>
          <p:spPr>
            <a:xfrm>
              <a:off x="4049204" y="6833882"/>
              <a:ext cx="74917" cy="124891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59" name="object 59"/>
            <p:cNvSpPr/>
            <p:nvPr/>
          </p:nvSpPr>
          <p:spPr>
            <a:xfrm>
              <a:off x="5226443" y="6833882"/>
              <a:ext cx="88557" cy="1194816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60" name="object 60"/>
            <p:cNvSpPr/>
            <p:nvPr/>
          </p:nvSpPr>
          <p:spPr>
            <a:xfrm>
              <a:off x="4049204" y="6833882"/>
              <a:ext cx="88557" cy="1194816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5012582" y="5889352"/>
            <a:ext cx="871077" cy="408230"/>
          </a:xfrm>
          <a:prstGeom prst="rect">
            <a:avLst/>
          </a:prstGeom>
        </p:spPr>
        <p:txBody>
          <a:bodyPr vert="horz" wrap="square" lIns="0" tIns="48491" rIns="0" bIns="0" rtlCol="0">
            <a:spAutoFit/>
          </a:bodyPr>
          <a:lstStyle/>
          <a:p>
            <a:pPr algn="ctr">
              <a:spcBef>
                <a:spcPts val="382"/>
              </a:spcBef>
            </a:pPr>
            <a:r>
              <a:rPr sz="800" b="1" dirty="0">
                <a:solidFill>
                  <a:srgbClr val="A39061"/>
                </a:solidFill>
                <a:cs typeface="Calibri"/>
              </a:rPr>
              <a:t>Dr. Jason L. Branch</a:t>
            </a:r>
            <a:endParaRPr sz="800" dirty="0">
              <a:cs typeface="Calibri"/>
            </a:endParaRPr>
          </a:p>
          <a:p>
            <a:pPr marL="38967" marR="33771" algn="ctr">
              <a:lnSpc>
                <a:spcPct val="102099"/>
              </a:lnSpc>
              <a:spcBef>
                <a:spcPts val="244"/>
              </a:spcBef>
            </a:pPr>
            <a:r>
              <a:rPr sz="682" spc="7" dirty="0">
                <a:solidFill>
                  <a:srgbClr val="231F20"/>
                </a:solidFill>
                <a:cs typeface="Arial"/>
              </a:rPr>
              <a:t>Appointed </a:t>
            </a:r>
            <a:r>
              <a:rPr sz="682" spc="4" dirty="0">
                <a:solidFill>
                  <a:srgbClr val="231F20"/>
                </a:solidFill>
                <a:cs typeface="Arial"/>
              </a:rPr>
              <a:t>by</a:t>
            </a:r>
            <a:r>
              <a:rPr sz="682" spc="-48" dirty="0">
                <a:solidFill>
                  <a:srgbClr val="231F20"/>
                </a:solidFill>
                <a:cs typeface="Arial"/>
              </a:rPr>
              <a:t> </a:t>
            </a:r>
            <a:r>
              <a:rPr sz="682" spc="4" dirty="0">
                <a:solidFill>
                  <a:srgbClr val="231F20"/>
                </a:solidFill>
                <a:cs typeface="Arial"/>
              </a:rPr>
              <a:t>the  </a:t>
            </a:r>
            <a:r>
              <a:rPr sz="682" spc="7" dirty="0">
                <a:solidFill>
                  <a:srgbClr val="231F20"/>
                </a:solidFill>
                <a:cs typeface="Arial"/>
              </a:rPr>
              <a:t>Governor</a:t>
            </a:r>
            <a:endParaRPr sz="682" dirty="0"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086109" y="6355558"/>
            <a:ext cx="838633" cy="222468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246789" marR="3463" indent="-238562">
              <a:lnSpc>
                <a:spcPct val="102099"/>
              </a:lnSpc>
              <a:spcBef>
                <a:spcPts val="64"/>
              </a:spcBef>
            </a:pPr>
            <a:r>
              <a:rPr sz="682" spc="-7" dirty="0">
                <a:solidFill>
                  <a:srgbClr val="231F20"/>
                </a:solidFill>
                <a:cs typeface="Arial"/>
              </a:rPr>
              <a:t>3-Year </a:t>
            </a:r>
            <a:r>
              <a:rPr sz="682" spc="-13" dirty="0">
                <a:solidFill>
                  <a:srgbClr val="231F20"/>
                </a:solidFill>
                <a:cs typeface="Arial"/>
              </a:rPr>
              <a:t>Term </a:t>
            </a:r>
            <a:r>
              <a:rPr sz="682" spc="4" dirty="0">
                <a:solidFill>
                  <a:srgbClr val="231F20"/>
                </a:solidFill>
                <a:cs typeface="Arial"/>
              </a:rPr>
              <a:t>Expiring  06/30/2</a:t>
            </a:r>
            <a:r>
              <a:rPr lang="en-US" sz="682" spc="4" dirty="0">
                <a:solidFill>
                  <a:srgbClr val="231F20"/>
                </a:solidFill>
                <a:cs typeface="Arial"/>
              </a:rPr>
              <a:t>4</a:t>
            </a:r>
            <a:endParaRPr sz="682" dirty="0"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110386" y="4113784"/>
            <a:ext cx="806312" cy="315512"/>
          </a:xfrm>
          <a:prstGeom prst="rect">
            <a:avLst/>
          </a:prstGeom>
        </p:spPr>
        <p:txBody>
          <a:bodyPr vert="horz" wrap="square" lIns="0" tIns="48491" rIns="0" bIns="0" rtlCol="0">
            <a:spAutoFit/>
          </a:bodyPr>
          <a:lstStyle/>
          <a:p>
            <a:pPr algn="ctr">
              <a:spcBef>
                <a:spcPts val="382"/>
              </a:spcBef>
            </a:pPr>
            <a:r>
              <a:rPr sz="800" b="1" dirty="0">
                <a:solidFill>
                  <a:srgbClr val="A39061"/>
                </a:solidFill>
                <a:cs typeface="Calibri"/>
              </a:rPr>
              <a:t>Mr. Greg S. Griffin</a:t>
            </a:r>
            <a:endParaRPr sz="800" dirty="0">
              <a:cs typeface="Calibri"/>
            </a:endParaRPr>
          </a:p>
          <a:p>
            <a:pPr algn="ctr">
              <a:spcBef>
                <a:spcPts val="262"/>
              </a:spcBef>
            </a:pPr>
            <a:r>
              <a:rPr sz="682" spc="7" dirty="0">
                <a:solidFill>
                  <a:srgbClr val="231F20"/>
                </a:solidFill>
                <a:cs typeface="Arial"/>
              </a:rPr>
              <a:t>State</a:t>
            </a:r>
            <a:r>
              <a:rPr sz="682" spc="-48" dirty="0">
                <a:solidFill>
                  <a:srgbClr val="231F20"/>
                </a:solidFill>
                <a:cs typeface="Arial"/>
              </a:rPr>
              <a:t> </a:t>
            </a:r>
            <a:r>
              <a:rPr sz="682" spc="4" dirty="0">
                <a:solidFill>
                  <a:srgbClr val="231F20"/>
                </a:solidFill>
                <a:cs typeface="Arial"/>
              </a:rPr>
              <a:t>Auditor</a:t>
            </a:r>
            <a:endParaRPr sz="682" dirty="0"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127406" y="4507900"/>
            <a:ext cx="747713" cy="115458"/>
          </a:xfrm>
          <a:prstGeom prst="rect">
            <a:avLst/>
          </a:prstGeom>
        </p:spPr>
        <p:txBody>
          <a:bodyPr vert="horz" wrap="square" lIns="0" tIns="10391" rIns="0" bIns="0" rtlCol="0">
            <a:spAutoFit/>
          </a:bodyPr>
          <a:lstStyle/>
          <a:p>
            <a:pPr marL="8659">
              <a:spcBef>
                <a:spcPts val="82"/>
              </a:spcBef>
            </a:pPr>
            <a:r>
              <a:rPr sz="682" spc="7" dirty="0">
                <a:solidFill>
                  <a:srgbClr val="231F20"/>
                </a:solidFill>
                <a:cs typeface="Arial"/>
              </a:rPr>
              <a:t>Ex-Oﬃcio</a:t>
            </a:r>
            <a:r>
              <a:rPr sz="682" spc="-34" dirty="0">
                <a:solidFill>
                  <a:srgbClr val="231F20"/>
                </a:solidFill>
                <a:cs typeface="Arial"/>
              </a:rPr>
              <a:t> </a:t>
            </a:r>
            <a:r>
              <a:rPr sz="682" spc="7" dirty="0">
                <a:solidFill>
                  <a:srgbClr val="231F20"/>
                </a:solidFill>
                <a:cs typeface="Arial"/>
              </a:rPr>
              <a:t>Member</a:t>
            </a:r>
            <a:endParaRPr sz="682" dirty="0">
              <a:cs typeface="Arial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5077787" y="3277120"/>
            <a:ext cx="847292" cy="840798"/>
            <a:chOff x="4109427" y="4238752"/>
            <a:chExt cx="1242695" cy="1233170"/>
          </a:xfrm>
        </p:grpSpPr>
        <p:sp>
          <p:nvSpPr>
            <p:cNvPr id="66" name="object 66"/>
            <p:cNvSpPr/>
            <p:nvPr/>
          </p:nvSpPr>
          <p:spPr>
            <a:xfrm>
              <a:off x="4204042" y="4250537"/>
              <a:ext cx="1052969" cy="10668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67" name="object 67"/>
            <p:cNvSpPr/>
            <p:nvPr/>
          </p:nvSpPr>
          <p:spPr>
            <a:xfrm>
              <a:off x="4206468" y="5449925"/>
              <a:ext cx="1048118" cy="9664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68" name="object 68"/>
            <p:cNvSpPr/>
            <p:nvPr/>
          </p:nvSpPr>
          <p:spPr>
            <a:xfrm>
              <a:off x="4121226" y="4238752"/>
              <a:ext cx="1218603" cy="1232623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69" name="object 69"/>
            <p:cNvSpPr/>
            <p:nvPr/>
          </p:nvSpPr>
          <p:spPr>
            <a:xfrm>
              <a:off x="4109427" y="4261205"/>
              <a:ext cx="82842" cy="1188719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70" name="object 70"/>
            <p:cNvSpPr/>
            <p:nvPr/>
          </p:nvSpPr>
          <p:spPr>
            <a:xfrm>
              <a:off x="4115333" y="4244644"/>
              <a:ext cx="1236294" cy="1220838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71" name="object 71"/>
            <p:cNvSpPr/>
            <p:nvPr/>
          </p:nvSpPr>
          <p:spPr>
            <a:xfrm>
              <a:off x="5254586" y="4261205"/>
              <a:ext cx="91135" cy="1188719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72" name="object 72"/>
            <p:cNvSpPr/>
            <p:nvPr/>
          </p:nvSpPr>
          <p:spPr>
            <a:xfrm>
              <a:off x="4119664" y="4261205"/>
              <a:ext cx="86804" cy="1188719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2737454" y="1464732"/>
            <a:ext cx="847292" cy="833438"/>
            <a:chOff x="2451341" y="1388097"/>
            <a:chExt cx="1242695" cy="1222375"/>
          </a:xfrm>
        </p:grpSpPr>
        <p:sp>
          <p:nvSpPr>
            <p:cNvPr id="74" name="object 74"/>
            <p:cNvSpPr/>
            <p:nvPr/>
          </p:nvSpPr>
          <p:spPr>
            <a:xfrm>
              <a:off x="2545956" y="1399895"/>
              <a:ext cx="1052969" cy="10655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75" name="object 75"/>
            <p:cNvSpPr/>
            <p:nvPr/>
          </p:nvSpPr>
          <p:spPr>
            <a:xfrm>
              <a:off x="2545156" y="2587091"/>
              <a:ext cx="1054569" cy="10998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76" name="object 76"/>
            <p:cNvSpPr/>
            <p:nvPr/>
          </p:nvSpPr>
          <p:spPr>
            <a:xfrm>
              <a:off x="2463139" y="1388097"/>
              <a:ext cx="1218603" cy="1221778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77" name="object 77"/>
            <p:cNvSpPr/>
            <p:nvPr/>
          </p:nvSpPr>
          <p:spPr>
            <a:xfrm>
              <a:off x="2451341" y="1394002"/>
              <a:ext cx="1242199" cy="1209979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78" name="object 78"/>
            <p:cNvSpPr/>
            <p:nvPr/>
          </p:nvSpPr>
          <p:spPr>
            <a:xfrm>
              <a:off x="3580218" y="1398130"/>
              <a:ext cx="102362" cy="1188961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79" name="object 79"/>
            <p:cNvSpPr/>
            <p:nvPr/>
          </p:nvSpPr>
          <p:spPr>
            <a:xfrm>
              <a:off x="2457246" y="1410550"/>
              <a:ext cx="88709" cy="1176540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1322623" y="5868529"/>
            <a:ext cx="846946" cy="408230"/>
          </a:xfrm>
          <a:prstGeom prst="rect">
            <a:avLst/>
          </a:prstGeom>
        </p:spPr>
        <p:txBody>
          <a:bodyPr vert="horz" wrap="square" lIns="0" tIns="48491" rIns="0" bIns="0" rtlCol="0">
            <a:spAutoFit/>
          </a:bodyPr>
          <a:lstStyle/>
          <a:p>
            <a:pPr algn="ctr">
              <a:spcBef>
                <a:spcPts val="382"/>
              </a:spcBef>
            </a:pPr>
            <a:r>
              <a:rPr sz="800" b="1" dirty="0">
                <a:solidFill>
                  <a:srgbClr val="A39061"/>
                </a:solidFill>
                <a:cs typeface="Calibri"/>
              </a:rPr>
              <a:t>Dr. William G. Sloan</a:t>
            </a:r>
            <a:endParaRPr sz="800" dirty="0">
              <a:cs typeface="Calibri"/>
            </a:endParaRPr>
          </a:p>
          <a:p>
            <a:pPr marL="56718" marR="51522" algn="ctr">
              <a:lnSpc>
                <a:spcPct val="102099"/>
              </a:lnSpc>
              <a:spcBef>
                <a:spcPts val="244"/>
              </a:spcBef>
            </a:pPr>
            <a:r>
              <a:rPr sz="682" spc="7" dirty="0">
                <a:solidFill>
                  <a:srgbClr val="231F20"/>
                </a:solidFill>
                <a:cs typeface="Arial"/>
              </a:rPr>
              <a:t>Appointed </a:t>
            </a:r>
            <a:r>
              <a:rPr sz="682" spc="4" dirty="0">
                <a:solidFill>
                  <a:srgbClr val="231F20"/>
                </a:solidFill>
                <a:cs typeface="Arial"/>
              </a:rPr>
              <a:t>by</a:t>
            </a:r>
            <a:r>
              <a:rPr sz="682" spc="-48" dirty="0">
                <a:solidFill>
                  <a:srgbClr val="231F20"/>
                </a:solidFill>
                <a:cs typeface="Arial"/>
              </a:rPr>
              <a:t> </a:t>
            </a:r>
            <a:r>
              <a:rPr sz="682" spc="4" dirty="0">
                <a:solidFill>
                  <a:srgbClr val="231F20"/>
                </a:solidFill>
                <a:cs typeface="Arial"/>
              </a:rPr>
              <a:t>the  </a:t>
            </a:r>
            <a:r>
              <a:rPr sz="682" spc="7" dirty="0">
                <a:solidFill>
                  <a:srgbClr val="231F20"/>
                </a:solidFill>
                <a:cs typeface="Arial"/>
              </a:rPr>
              <a:t>Governor</a:t>
            </a:r>
            <a:endParaRPr sz="682" dirty="0"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379843" y="6323380"/>
            <a:ext cx="838633" cy="222468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246789" marR="3463" indent="-238562">
              <a:lnSpc>
                <a:spcPct val="102099"/>
              </a:lnSpc>
              <a:spcBef>
                <a:spcPts val="64"/>
              </a:spcBef>
            </a:pPr>
            <a:r>
              <a:rPr sz="682" spc="-7" dirty="0">
                <a:solidFill>
                  <a:srgbClr val="231F20"/>
                </a:solidFill>
                <a:cs typeface="Arial"/>
              </a:rPr>
              <a:t>3-Year </a:t>
            </a:r>
            <a:r>
              <a:rPr sz="682" spc="-13" dirty="0">
                <a:solidFill>
                  <a:srgbClr val="231F20"/>
                </a:solidFill>
                <a:cs typeface="Arial"/>
              </a:rPr>
              <a:t>Term </a:t>
            </a:r>
            <a:r>
              <a:rPr sz="682" spc="4" dirty="0">
                <a:solidFill>
                  <a:srgbClr val="231F20"/>
                </a:solidFill>
                <a:cs typeface="Arial"/>
              </a:rPr>
              <a:t>Expiring  06/30/23</a:t>
            </a:r>
            <a:endParaRPr sz="682" dirty="0">
              <a:cs typeface="Arial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1327891" y="4980324"/>
            <a:ext cx="847292" cy="833438"/>
            <a:chOff x="766787" y="6813892"/>
            <a:chExt cx="1242695" cy="1222375"/>
          </a:xfrm>
        </p:grpSpPr>
        <p:sp>
          <p:nvSpPr>
            <p:cNvPr id="83" name="object 83"/>
            <p:cNvSpPr/>
            <p:nvPr/>
          </p:nvSpPr>
          <p:spPr>
            <a:xfrm>
              <a:off x="861390" y="6825678"/>
              <a:ext cx="1052982" cy="10667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84" name="object 84"/>
            <p:cNvSpPr/>
            <p:nvPr/>
          </p:nvSpPr>
          <p:spPr>
            <a:xfrm>
              <a:off x="860602" y="8012874"/>
              <a:ext cx="1054557" cy="10998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85" name="object 85"/>
            <p:cNvSpPr/>
            <p:nvPr/>
          </p:nvSpPr>
          <p:spPr>
            <a:xfrm>
              <a:off x="778586" y="6813892"/>
              <a:ext cx="1218603" cy="1221778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86" name="object 86"/>
            <p:cNvSpPr/>
            <p:nvPr/>
          </p:nvSpPr>
          <p:spPr>
            <a:xfrm>
              <a:off x="769251" y="6836346"/>
              <a:ext cx="66713" cy="97955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87" name="object 87"/>
            <p:cNvSpPr/>
            <p:nvPr/>
          </p:nvSpPr>
          <p:spPr>
            <a:xfrm>
              <a:off x="766787" y="6819785"/>
              <a:ext cx="1242187" cy="1209992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88" name="object 88"/>
            <p:cNvSpPr/>
            <p:nvPr/>
          </p:nvSpPr>
          <p:spPr>
            <a:xfrm>
              <a:off x="1915159" y="7888261"/>
              <a:ext cx="82029" cy="124612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89" name="object 89"/>
            <p:cNvSpPr/>
            <p:nvPr/>
          </p:nvSpPr>
          <p:spPr>
            <a:xfrm>
              <a:off x="772680" y="6836346"/>
              <a:ext cx="88709" cy="1176528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90" name="object 90"/>
            <p:cNvSpPr/>
            <p:nvPr/>
          </p:nvSpPr>
          <p:spPr>
            <a:xfrm>
              <a:off x="914196" y="6819785"/>
              <a:ext cx="1013866" cy="16560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91" name="object 91"/>
            <p:cNvSpPr/>
            <p:nvPr/>
          </p:nvSpPr>
          <p:spPr>
            <a:xfrm>
              <a:off x="1875155" y="6820433"/>
              <a:ext cx="122034" cy="140868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92" name="object 92"/>
            <p:cNvSpPr/>
            <p:nvPr/>
          </p:nvSpPr>
          <p:spPr>
            <a:xfrm>
              <a:off x="1928063" y="6836346"/>
              <a:ext cx="69126" cy="84404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</p:grpSp>
      <p:grpSp>
        <p:nvGrpSpPr>
          <p:cNvPr id="93" name="object 93"/>
          <p:cNvGrpSpPr/>
          <p:nvPr/>
        </p:nvGrpSpPr>
        <p:grpSpPr>
          <a:xfrm>
            <a:off x="6891895" y="4938113"/>
            <a:ext cx="853354" cy="846859"/>
            <a:chOff x="5743879" y="6813892"/>
            <a:chExt cx="1251585" cy="1242060"/>
          </a:xfrm>
        </p:grpSpPr>
        <p:sp>
          <p:nvSpPr>
            <p:cNvPr id="94" name="object 94"/>
            <p:cNvSpPr/>
            <p:nvPr/>
          </p:nvSpPr>
          <p:spPr>
            <a:xfrm>
              <a:off x="5855672" y="8043684"/>
              <a:ext cx="1027833" cy="12065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95" name="object 95"/>
            <p:cNvSpPr/>
            <p:nvPr/>
          </p:nvSpPr>
          <p:spPr>
            <a:xfrm>
              <a:off x="5844718" y="6813892"/>
              <a:ext cx="1049742" cy="16687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  <p:sp>
          <p:nvSpPr>
            <p:cNvPr id="96" name="object 96"/>
            <p:cNvSpPr/>
            <p:nvPr/>
          </p:nvSpPr>
          <p:spPr>
            <a:xfrm>
              <a:off x="5743879" y="6830580"/>
              <a:ext cx="1251419" cy="1213103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 dirty="0"/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6917304" y="5889352"/>
            <a:ext cx="868348" cy="408230"/>
          </a:xfrm>
          <a:prstGeom prst="rect">
            <a:avLst/>
          </a:prstGeom>
        </p:spPr>
        <p:txBody>
          <a:bodyPr vert="horz" wrap="square" lIns="0" tIns="48491" rIns="0" bIns="0" rtlCol="0">
            <a:spAutoFit/>
          </a:bodyPr>
          <a:lstStyle/>
          <a:p>
            <a:pPr algn="ctr">
              <a:spcBef>
                <a:spcPts val="382"/>
              </a:spcBef>
            </a:pPr>
            <a:r>
              <a:rPr sz="800" b="1" dirty="0">
                <a:solidFill>
                  <a:srgbClr val="A39061"/>
                </a:solidFill>
                <a:cs typeface="Calibri"/>
              </a:rPr>
              <a:t>Mr. Kenneth Dyer</a:t>
            </a:r>
            <a:endParaRPr sz="800" dirty="0">
              <a:cs typeface="Calibri"/>
            </a:endParaRPr>
          </a:p>
          <a:p>
            <a:pPr marL="14721" marR="9526" algn="ctr">
              <a:lnSpc>
                <a:spcPct val="102099"/>
              </a:lnSpc>
              <a:spcBef>
                <a:spcPts val="244"/>
              </a:spcBef>
            </a:pPr>
            <a:r>
              <a:rPr sz="682" spc="7" dirty="0">
                <a:solidFill>
                  <a:srgbClr val="231F20"/>
                </a:solidFill>
                <a:cs typeface="Arial"/>
              </a:rPr>
              <a:t>Appointed </a:t>
            </a:r>
            <a:r>
              <a:rPr sz="682" spc="4" dirty="0">
                <a:solidFill>
                  <a:srgbClr val="231F20"/>
                </a:solidFill>
                <a:cs typeface="Arial"/>
              </a:rPr>
              <a:t>by</a:t>
            </a:r>
            <a:r>
              <a:rPr sz="682" spc="-48" dirty="0">
                <a:solidFill>
                  <a:srgbClr val="231F20"/>
                </a:solidFill>
                <a:cs typeface="Arial"/>
              </a:rPr>
              <a:t> </a:t>
            </a:r>
            <a:r>
              <a:rPr sz="682" spc="4" dirty="0">
                <a:solidFill>
                  <a:srgbClr val="231F20"/>
                </a:solidFill>
                <a:cs typeface="Arial"/>
              </a:rPr>
              <a:t>the  </a:t>
            </a:r>
            <a:r>
              <a:rPr sz="682" spc="7" dirty="0">
                <a:solidFill>
                  <a:srgbClr val="231F20"/>
                </a:solidFill>
                <a:cs typeface="Arial"/>
              </a:rPr>
              <a:t>Governor</a:t>
            </a:r>
            <a:endParaRPr sz="682" dirty="0"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6968118" y="6321762"/>
            <a:ext cx="838200" cy="222468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246789" marR="3463" indent="-238562">
              <a:lnSpc>
                <a:spcPct val="102099"/>
              </a:lnSpc>
              <a:spcBef>
                <a:spcPts val="64"/>
              </a:spcBef>
            </a:pPr>
            <a:r>
              <a:rPr sz="682" spc="-7" dirty="0">
                <a:solidFill>
                  <a:srgbClr val="231F20"/>
                </a:solidFill>
                <a:cs typeface="Arial"/>
              </a:rPr>
              <a:t>3-Year </a:t>
            </a:r>
            <a:r>
              <a:rPr sz="682" spc="-13" dirty="0">
                <a:solidFill>
                  <a:srgbClr val="231F20"/>
                </a:solidFill>
                <a:cs typeface="Arial"/>
              </a:rPr>
              <a:t>Term </a:t>
            </a:r>
            <a:r>
              <a:rPr sz="682" spc="4" dirty="0">
                <a:solidFill>
                  <a:srgbClr val="231F20"/>
                </a:solidFill>
                <a:cs typeface="Arial"/>
              </a:rPr>
              <a:t>Expiring  06/30/23</a:t>
            </a:r>
            <a:endParaRPr sz="682" dirty="0"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592853" y="2406017"/>
            <a:ext cx="1186350" cy="465914"/>
          </a:xfrm>
          <a:prstGeom prst="rect">
            <a:avLst/>
          </a:prstGeom>
        </p:spPr>
        <p:txBody>
          <a:bodyPr vert="horz" wrap="square" lIns="0" tIns="39831" rIns="0" bIns="0" rtlCol="0">
            <a:spAutoFit/>
          </a:bodyPr>
          <a:lstStyle/>
          <a:p>
            <a:pPr marL="8659" marR="3463" algn="ctr">
              <a:lnSpc>
                <a:spcPct val="76900"/>
              </a:lnSpc>
              <a:spcBef>
                <a:spcPts val="313"/>
              </a:spcBef>
            </a:pPr>
            <a:r>
              <a:rPr sz="800" b="1" dirty="0">
                <a:solidFill>
                  <a:srgbClr val="A39061"/>
                </a:solidFill>
                <a:cs typeface="Calibri"/>
              </a:rPr>
              <a:t>Ms.</a:t>
            </a:r>
            <a:r>
              <a:rPr lang="en-US" sz="800" b="1" dirty="0">
                <a:solidFill>
                  <a:srgbClr val="A39061"/>
                </a:solidFill>
                <a:cs typeface="Calibri"/>
              </a:rPr>
              <a:t> </a:t>
            </a:r>
            <a:r>
              <a:rPr sz="800" b="1" dirty="0">
                <a:solidFill>
                  <a:srgbClr val="A39061"/>
                </a:solidFill>
                <a:cs typeface="Calibri"/>
              </a:rPr>
              <a:t>Deborah</a:t>
            </a:r>
            <a:r>
              <a:rPr lang="en-US" sz="800" b="1" dirty="0">
                <a:solidFill>
                  <a:srgbClr val="A39061"/>
                </a:solidFill>
                <a:cs typeface="Calibri"/>
              </a:rPr>
              <a:t> </a:t>
            </a:r>
            <a:r>
              <a:rPr sz="800" b="1" dirty="0">
                <a:solidFill>
                  <a:srgbClr val="A39061"/>
                </a:solidFill>
                <a:cs typeface="Calibri"/>
              </a:rPr>
              <a:t>K.</a:t>
            </a:r>
            <a:r>
              <a:rPr lang="en-US" sz="800" b="1" dirty="0">
                <a:solidFill>
                  <a:srgbClr val="A39061"/>
                </a:solidFill>
                <a:cs typeface="Calibri"/>
              </a:rPr>
              <a:t> </a:t>
            </a:r>
            <a:r>
              <a:rPr sz="800" b="1" dirty="0">
                <a:solidFill>
                  <a:srgbClr val="A39061"/>
                </a:solidFill>
                <a:cs typeface="Calibri"/>
              </a:rPr>
              <a:t>Simonds  Chair</a:t>
            </a:r>
            <a:endParaRPr sz="800" dirty="0">
              <a:cs typeface="Calibri"/>
            </a:endParaRPr>
          </a:p>
          <a:p>
            <a:pPr marL="102612" marR="96118" algn="ctr">
              <a:lnSpc>
                <a:spcPct val="102099"/>
              </a:lnSpc>
              <a:spcBef>
                <a:spcPts val="214"/>
              </a:spcBef>
            </a:pPr>
            <a:r>
              <a:rPr sz="682" spc="-27" dirty="0">
                <a:solidFill>
                  <a:srgbClr val="231F20"/>
                </a:solidFill>
                <a:cs typeface="Arial"/>
              </a:rPr>
              <a:t>Elected </a:t>
            </a:r>
            <a:r>
              <a:rPr sz="682" spc="-13" dirty="0">
                <a:solidFill>
                  <a:srgbClr val="231F20"/>
                </a:solidFill>
                <a:cs typeface="Arial"/>
              </a:rPr>
              <a:t>by </a:t>
            </a:r>
            <a:r>
              <a:rPr sz="682" spc="-34" dirty="0">
                <a:solidFill>
                  <a:srgbClr val="231F20"/>
                </a:solidFill>
                <a:cs typeface="Arial"/>
              </a:rPr>
              <a:t>the  </a:t>
            </a:r>
            <a:r>
              <a:rPr sz="682" spc="-24" dirty="0">
                <a:solidFill>
                  <a:srgbClr val="231F20"/>
                </a:solidFill>
                <a:cs typeface="Arial"/>
              </a:rPr>
              <a:t>Board</a:t>
            </a:r>
            <a:r>
              <a:rPr sz="682" spc="-95" dirty="0">
                <a:solidFill>
                  <a:srgbClr val="231F20"/>
                </a:solidFill>
                <a:cs typeface="Arial"/>
              </a:rPr>
              <a:t> </a:t>
            </a:r>
            <a:r>
              <a:rPr sz="682" spc="-13" dirty="0">
                <a:solidFill>
                  <a:srgbClr val="231F20"/>
                </a:solidFill>
                <a:cs typeface="Arial"/>
              </a:rPr>
              <a:t>of</a:t>
            </a:r>
            <a:r>
              <a:rPr sz="682" spc="-99" dirty="0">
                <a:solidFill>
                  <a:srgbClr val="231F20"/>
                </a:solidFill>
                <a:cs typeface="Arial"/>
              </a:rPr>
              <a:t> </a:t>
            </a:r>
            <a:r>
              <a:rPr sz="682" spc="-34" dirty="0">
                <a:solidFill>
                  <a:srgbClr val="231F20"/>
                </a:solidFill>
                <a:cs typeface="Arial"/>
              </a:rPr>
              <a:t>Trustees</a:t>
            </a:r>
            <a:endParaRPr sz="682" dirty="0"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5452137" y="2413154"/>
            <a:ext cx="1186350" cy="465914"/>
          </a:xfrm>
          <a:prstGeom prst="rect">
            <a:avLst/>
          </a:prstGeom>
        </p:spPr>
        <p:txBody>
          <a:bodyPr vert="horz" wrap="square" lIns="0" tIns="39831" rIns="0" bIns="0" rtlCol="0">
            <a:spAutoFit/>
          </a:bodyPr>
          <a:lstStyle/>
          <a:p>
            <a:pPr marL="8659" marR="3463" algn="ctr">
              <a:lnSpc>
                <a:spcPct val="76900"/>
              </a:lnSpc>
              <a:spcBef>
                <a:spcPts val="313"/>
              </a:spcBef>
            </a:pPr>
            <a:r>
              <a:rPr sz="800" b="1" dirty="0">
                <a:solidFill>
                  <a:srgbClr val="A39061"/>
                </a:solidFill>
                <a:cs typeface="Calibri" panose="020F0502020204030204" pitchFamily="34" charset="0"/>
              </a:rPr>
              <a:t>Mr.</a:t>
            </a:r>
            <a:r>
              <a:rPr lang="en-US" sz="800" b="1" dirty="0">
                <a:solidFill>
                  <a:srgbClr val="A39061"/>
                </a:solidFill>
                <a:cs typeface="Calibri" panose="020F0502020204030204" pitchFamily="34" charset="0"/>
              </a:rPr>
              <a:t> </a:t>
            </a:r>
            <a:r>
              <a:rPr sz="800" b="1" dirty="0">
                <a:solidFill>
                  <a:srgbClr val="A39061"/>
                </a:solidFill>
                <a:cs typeface="Calibri" panose="020F0502020204030204" pitchFamily="34" charset="0"/>
              </a:rPr>
              <a:t>Thomas</a:t>
            </a:r>
            <a:r>
              <a:rPr lang="en-US" sz="800" b="1" dirty="0">
                <a:solidFill>
                  <a:srgbClr val="A39061"/>
                </a:solidFill>
                <a:cs typeface="Calibri" panose="020F0502020204030204" pitchFamily="34" charset="0"/>
              </a:rPr>
              <a:t> </a:t>
            </a:r>
            <a:r>
              <a:rPr sz="800" b="1" dirty="0">
                <a:solidFill>
                  <a:srgbClr val="A39061"/>
                </a:solidFill>
                <a:cs typeface="Calibri" panose="020F0502020204030204" pitchFamily="34" charset="0"/>
              </a:rPr>
              <a:t>W.</a:t>
            </a:r>
            <a:r>
              <a:rPr lang="en-US" sz="800" b="1" dirty="0">
                <a:solidFill>
                  <a:srgbClr val="A39061"/>
                </a:solidFill>
                <a:cs typeface="Calibri" panose="020F0502020204030204" pitchFamily="34" charset="0"/>
              </a:rPr>
              <a:t> </a:t>
            </a:r>
            <a:r>
              <a:rPr sz="800" b="1" dirty="0">
                <a:solidFill>
                  <a:srgbClr val="A39061"/>
                </a:solidFill>
                <a:cs typeface="Calibri" panose="020F0502020204030204" pitchFamily="34" charset="0"/>
              </a:rPr>
              <a:t>Norwood  Vice</a:t>
            </a:r>
            <a:r>
              <a:rPr lang="en-US" sz="800" b="1" dirty="0">
                <a:solidFill>
                  <a:srgbClr val="A39061"/>
                </a:solidFill>
                <a:cs typeface="Calibri" panose="020F0502020204030204" pitchFamily="34" charset="0"/>
              </a:rPr>
              <a:t> </a:t>
            </a:r>
            <a:r>
              <a:rPr sz="800" b="1" dirty="0">
                <a:solidFill>
                  <a:srgbClr val="A39061"/>
                </a:solidFill>
                <a:cs typeface="Calibri" panose="020F0502020204030204" pitchFamily="34" charset="0"/>
              </a:rPr>
              <a:t>Chair</a:t>
            </a:r>
            <a:endParaRPr sz="800" dirty="0">
              <a:cs typeface="Calibri" panose="020F0502020204030204" pitchFamily="34" charset="0"/>
            </a:endParaRPr>
          </a:p>
          <a:p>
            <a:pPr marL="106508" marR="100447" algn="ctr">
              <a:lnSpc>
                <a:spcPct val="102099"/>
              </a:lnSpc>
              <a:spcBef>
                <a:spcPts val="214"/>
              </a:spcBef>
            </a:pPr>
            <a:r>
              <a:rPr sz="682" spc="-27" dirty="0">
                <a:solidFill>
                  <a:srgbClr val="231F20"/>
                </a:solidFill>
                <a:cs typeface="Calibri" panose="020F0502020204030204" pitchFamily="34" charset="0"/>
              </a:rPr>
              <a:t>Elected </a:t>
            </a:r>
            <a:r>
              <a:rPr sz="682" spc="-13" dirty="0">
                <a:solidFill>
                  <a:srgbClr val="231F20"/>
                </a:solidFill>
                <a:cs typeface="Calibri" panose="020F0502020204030204" pitchFamily="34" charset="0"/>
              </a:rPr>
              <a:t>by </a:t>
            </a:r>
            <a:r>
              <a:rPr sz="682" spc="-34" dirty="0">
                <a:solidFill>
                  <a:srgbClr val="231F20"/>
                </a:solidFill>
                <a:cs typeface="Calibri" panose="020F0502020204030204" pitchFamily="34" charset="0"/>
              </a:rPr>
              <a:t>the  </a:t>
            </a:r>
            <a:r>
              <a:rPr sz="682" spc="-24" dirty="0">
                <a:solidFill>
                  <a:srgbClr val="231F20"/>
                </a:solidFill>
                <a:cs typeface="Calibri" panose="020F0502020204030204" pitchFamily="34" charset="0"/>
              </a:rPr>
              <a:t>Board</a:t>
            </a:r>
            <a:r>
              <a:rPr sz="682" spc="-95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682" spc="-13" dirty="0">
                <a:solidFill>
                  <a:srgbClr val="231F20"/>
                </a:solidFill>
                <a:cs typeface="Calibri" panose="020F0502020204030204" pitchFamily="34" charset="0"/>
              </a:rPr>
              <a:t>of</a:t>
            </a:r>
            <a:r>
              <a:rPr sz="682" spc="-99" dirty="0">
                <a:solidFill>
                  <a:srgbClr val="231F20"/>
                </a:solidFill>
                <a:cs typeface="Calibri" panose="020F0502020204030204" pitchFamily="34" charset="0"/>
              </a:rPr>
              <a:t> </a:t>
            </a:r>
            <a:r>
              <a:rPr sz="682" spc="-34" dirty="0">
                <a:solidFill>
                  <a:srgbClr val="231F20"/>
                </a:solidFill>
                <a:cs typeface="Calibri" panose="020F0502020204030204" pitchFamily="34" charset="0"/>
              </a:rPr>
              <a:t>Trustees</a:t>
            </a:r>
            <a:endParaRPr sz="682" dirty="0">
              <a:cs typeface="Calibri" panose="020F0502020204030204" pitchFamily="34" charset="0"/>
            </a:endParaRPr>
          </a:p>
        </p:txBody>
      </p:sp>
      <p:sp>
        <p:nvSpPr>
          <p:cNvPr id="105" name="object 2">
            <a:extLst>
              <a:ext uri="{FF2B5EF4-FFF2-40B4-BE49-F238E27FC236}">
                <a16:creationId xmlns:a16="http://schemas.microsoft.com/office/drawing/2014/main" id="{5D8F274A-78BF-47F5-AC88-64469C37B6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5902" y="21237"/>
            <a:ext cx="4419880" cy="688424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lang="en-US" b="1" spc="22" dirty="0">
                <a:solidFill>
                  <a:schemeClr val="bg1"/>
                </a:solidFill>
                <a:latin typeface="+mn-lt"/>
              </a:rPr>
              <a:t>Board of Trustees</a:t>
            </a:r>
            <a:endParaRPr b="1" spc="22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5" b="17366"/>
          <a:stretch/>
        </p:blipFill>
        <p:spPr>
          <a:xfrm>
            <a:off x="1379843" y="3268121"/>
            <a:ext cx="743389" cy="7967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B4D710-CE36-4284-A26E-24CDA2F747C0}"/>
              </a:ext>
            </a:extLst>
          </p:cNvPr>
          <p:cNvSpPr txBox="1"/>
          <p:nvPr/>
        </p:nvSpPr>
        <p:spPr>
          <a:xfrm>
            <a:off x="2745498" y="2907301"/>
            <a:ext cx="925253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80" dirty="0"/>
              <a:t>3-Year Term Expiring</a:t>
            </a:r>
          </a:p>
          <a:p>
            <a:pPr algn="ctr"/>
            <a:r>
              <a:rPr lang="en-US" sz="680" dirty="0"/>
              <a:t>06/30/24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5824B8E-B50C-41FB-BAF6-AC23956B6839}"/>
              </a:ext>
            </a:extLst>
          </p:cNvPr>
          <p:cNvSpPr txBox="1"/>
          <p:nvPr/>
        </p:nvSpPr>
        <p:spPr>
          <a:xfrm>
            <a:off x="3186028" y="4535350"/>
            <a:ext cx="925253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80" dirty="0"/>
              <a:t>3-Year Term Expiring</a:t>
            </a:r>
          </a:p>
          <a:p>
            <a:pPr algn="ctr"/>
            <a:r>
              <a:rPr lang="en-US" sz="680" dirty="0"/>
              <a:t>06/30/24</a:t>
            </a:r>
          </a:p>
        </p:txBody>
      </p:sp>
      <p:sp>
        <p:nvSpPr>
          <p:cNvPr id="104" name="object 44">
            <a:extLst>
              <a:ext uri="{FF2B5EF4-FFF2-40B4-BE49-F238E27FC236}">
                <a16:creationId xmlns:a16="http://schemas.microsoft.com/office/drawing/2014/main" id="{0DA73818-A868-40D7-9ED4-96405E9BE284}"/>
              </a:ext>
            </a:extLst>
          </p:cNvPr>
          <p:cNvSpPr txBox="1"/>
          <p:nvPr/>
        </p:nvSpPr>
        <p:spPr>
          <a:xfrm>
            <a:off x="5605845" y="2944271"/>
            <a:ext cx="838200" cy="222468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246789" marR="3463" indent="-238562">
              <a:lnSpc>
                <a:spcPct val="102099"/>
              </a:lnSpc>
              <a:spcBef>
                <a:spcPts val="64"/>
              </a:spcBef>
            </a:pPr>
            <a:r>
              <a:rPr sz="682" spc="-7" dirty="0">
                <a:solidFill>
                  <a:srgbClr val="231F20"/>
                </a:solidFill>
                <a:cs typeface="Arial"/>
              </a:rPr>
              <a:t>3-Year </a:t>
            </a:r>
            <a:r>
              <a:rPr sz="682" spc="-13" dirty="0">
                <a:solidFill>
                  <a:srgbClr val="231F20"/>
                </a:solidFill>
                <a:cs typeface="Arial"/>
              </a:rPr>
              <a:t>Term </a:t>
            </a:r>
            <a:r>
              <a:rPr sz="682" spc="4" dirty="0">
                <a:solidFill>
                  <a:srgbClr val="231F20"/>
                </a:solidFill>
                <a:cs typeface="Arial"/>
              </a:rPr>
              <a:t>Expiring  06/30/23</a:t>
            </a:r>
            <a:endParaRPr sz="682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7702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object 3">
            <a:extLst>
              <a:ext uri="{FF2B5EF4-FFF2-40B4-BE49-F238E27FC236}">
                <a16:creationId xmlns:a16="http://schemas.microsoft.com/office/drawing/2014/main" id="{005B0D13-A790-4D52-8020-CBE31E447255}"/>
              </a:ext>
            </a:extLst>
          </p:cNvPr>
          <p:cNvGrpSpPr/>
          <p:nvPr/>
        </p:nvGrpSpPr>
        <p:grpSpPr>
          <a:xfrm>
            <a:off x="3662357" y="1471126"/>
            <a:ext cx="1989044" cy="539563"/>
            <a:chOff x="3803903" y="1669690"/>
            <a:chExt cx="2254250" cy="611505"/>
          </a:xfrm>
        </p:grpSpPr>
        <p:sp>
          <p:nvSpPr>
            <p:cNvPr id="171" name="object 4">
              <a:extLst>
                <a:ext uri="{FF2B5EF4-FFF2-40B4-BE49-F238E27FC236}">
                  <a16:creationId xmlns:a16="http://schemas.microsoft.com/office/drawing/2014/main" id="{27E6AFA1-389D-460F-B1E9-76D53224F61F}"/>
                </a:ext>
              </a:extLst>
            </p:cNvPr>
            <p:cNvSpPr/>
            <p:nvPr/>
          </p:nvSpPr>
          <p:spPr>
            <a:xfrm>
              <a:off x="4070409" y="2188971"/>
              <a:ext cx="1968500" cy="76835"/>
            </a:xfrm>
            <a:custGeom>
              <a:avLst/>
              <a:gdLst/>
              <a:ahLst/>
              <a:cxnLst/>
              <a:rect l="l" t="t" r="r" b="b"/>
              <a:pathLst>
                <a:path w="1968500" h="76835">
                  <a:moveTo>
                    <a:pt x="1930107" y="0"/>
                  </a:moveTo>
                  <a:lnTo>
                    <a:pt x="38277" y="0"/>
                  </a:lnTo>
                  <a:lnTo>
                    <a:pt x="23376" y="3009"/>
                  </a:lnTo>
                  <a:lnTo>
                    <a:pt x="11209" y="11214"/>
                  </a:lnTo>
                  <a:lnTo>
                    <a:pt x="3007" y="23381"/>
                  </a:lnTo>
                  <a:lnTo>
                    <a:pt x="0" y="38277"/>
                  </a:lnTo>
                  <a:lnTo>
                    <a:pt x="3007" y="53181"/>
                  </a:lnTo>
                  <a:lnTo>
                    <a:pt x="11209" y="65352"/>
                  </a:lnTo>
                  <a:lnTo>
                    <a:pt x="23376" y="73558"/>
                  </a:lnTo>
                  <a:lnTo>
                    <a:pt x="38277" y="76568"/>
                  </a:lnTo>
                  <a:lnTo>
                    <a:pt x="1930107" y="76568"/>
                  </a:lnTo>
                  <a:lnTo>
                    <a:pt x="1945004" y="73558"/>
                  </a:lnTo>
                  <a:lnTo>
                    <a:pt x="1957171" y="65352"/>
                  </a:lnTo>
                  <a:lnTo>
                    <a:pt x="1965376" y="53181"/>
                  </a:lnTo>
                  <a:lnTo>
                    <a:pt x="1968385" y="38277"/>
                  </a:lnTo>
                  <a:lnTo>
                    <a:pt x="1965376" y="23381"/>
                  </a:lnTo>
                  <a:lnTo>
                    <a:pt x="1957171" y="11214"/>
                  </a:lnTo>
                  <a:lnTo>
                    <a:pt x="1945004" y="3009"/>
                  </a:lnTo>
                  <a:lnTo>
                    <a:pt x="1930107" y="0"/>
                  </a:lnTo>
                  <a:close/>
                </a:path>
              </a:pathLst>
            </a:custGeom>
            <a:solidFill>
              <a:srgbClr val="931A1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2" name="object 5">
              <a:extLst>
                <a:ext uri="{FF2B5EF4-FFF2-40B4-BE49-F238E27FC236}">
                  <a16:creationId xmlns:a16="http://schemas.microsoft.com/office/drawing/2014/main" id="{B16023AD-2687-47A5-B6D9-8A1B19F9E80B}"/>
                </a:ext>
              </a:extLst>
            </p:cNvPr>
            <p:cNvSpPr/>
            <p:nvPr/>
          </p:nvSpPr>
          <p:spPr>
            <a:xfrm>
              <a:off x="3816603" y="1682390"/>
              <a:ext cx="2228850" cy="586105"/>
            </a:xfrm>
            <a:custGeom>
              <a:avLst/>
              <a:gdLst/>
              <a:ahLst/>
              <a:cxnLst/>
              <a:rect l="l" t="t" r="r" b="b"/>
              <a:pathLst>
                <a:path w="2228850" h="586105">
                  <a:moveTo>
                    <a:pt x="57150" y="0"/>
                  </a:moveTo>
                  <a:lnTo>
                    <a:pt x="34906" y="4491"/>
                  </a:lnTo>
                  <a:lnTo>
                    <a:pt x="16740" y="16740"/>
                  </a:lnTo>
                  <a:lnTo>
                    <a:pt x="4491" y="34906"/>
                  </a:lnTo>
                  <a:lnTo>
                    <a:pt x="0" y="57150"/>
                  </a:lnTo>
                  <a:lnTo>
                    <a:pt x="0" y="528523"/>
                  </a:lnTo>
                  <a:lnTo>
                    <a:pt x="4491" y="550772"/>
                  </a:lnTo>
                  <a:lnTo>
                    <a:pt x="16740" y="568937"/>
                  </a:lnTo>
                  <a:lnTo>
                    <a:pt x="34906" y="581183"/>
                  </a:lnTo>
                  <a:lnTo>
                    <a:pt x="57150" y="585673"/>
                  </a:lnTo>
                  <a:lnTo>
                    <a:pt x="2171446" y="585673"/>
                  </a:lnTo>
                  <a:lnTo>
                    <a:pt x="2193689" y="581183"/>
                  </a:lnTo>
                  <a:lnTo>
                    <a:pt x="2211855" y="568937"/>
                  </a:lnTo>
                  <a:lnTo>
                    <a:pt x="2224104" y="550772"/>
                  </a:lnTo>
                  <a:lnTo>
                    <a:pt x="2228596" y="528523"/>
                  </a:lnTo>
                  <a:lnTo>
                    <a:pt x="2228596" y="57150"/>
                  </a:lnTo>
                  <a:lnTo>
                    <a:pt x="2224104" y="34906"/>
                  </a:lnTo>
                  <a:lnTo>
                    <a:pt x="2211855" y="16740"/>
                  </a:lnTo>
                  <a:lnTo>
                    <a:pt x="2193689" y="4491"/>
                  </a:lnTo>
                  <a:lnTo>
                    <a:pt x="2171446" y="0"/>
                  </a:lnTo>
                  <a:lnTo>
                    <a:pt x="57150" y="0"/>
                  </a:lnTo>
                  <a:close/>
                </a:path>
              </a:pathLst>
            </a:custGeom>
            <a:ln w="253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448" y="185143"/>
            <a:ext cx="6573818" cy="425824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Administration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47377" y="2434937"/>
            <a:ext cx="1989044" cy="628738"/>
            <a:chOff x="3803903" y="1669690"/>
            <a:chExt cx="2254250" cy="611505"/>
          </a:xfrm>
        </p:grpSpPr>
        <p:sp>
          <p:nvSpPr>
            <p:cNvPr id="4" name="object 4"/>
            <p:cNvSpPr/>
            <p:nvPr/>
          </p:nvSpPr>
          <p:spPr>
            <a:xfrm>
              <a:off x="4070409" y="2188971"/>
              <a:ext cx="1968500" cy="76835"/>
            </a:xfrm>
            <a:custGeom>
              <a:avLst/>
              <a:gdLst/>
              <a:ahLst/>
              <a:cxnLst/>
              <a:rect l="l" t="t" r="r" b="b"/>
              <a:pathLst>
                <a:path w="1968500" h="76835">
                  <a:moveTo>
                    <a:pt x="1930107" y="0"/>
                  </a:moveTo>
                  <a:lnTo>
                    <a:pt x="38277" y="0"/>
                  </a:lnTo>
                  <a:lnTo>
                    <a:pt x="23376" y="3009"/>
                  </a:lnTo>
                  <a:lnTo>
                    <a:pt x="11209" y="11214"/>
                  </a:lnTo>
                  <a:lnTo>
                    <a:pt x="3007" y="23381"/>
                  </a:lnTo>
                  <a:lnTo>
                    <a:pt x="0" y="38277"/>
                  </a:lnTo>
                  <a:lnTo>
                    <a:pt x="3007" y="53181"/>
                  </a:lnTo>
                  <a:lnTo>
                    <a:pt x="11209" y="65352"/>
                  </a:lnTo>
                  <a:lnTo>
                    <a:pt x="23376" y="73558"/>
                  </a:lnTo>
                  <a:lnTo>
                    <a:pt x="38277" y="76568"/>
                  </a:lnTo>
                  <a:lnTo>
                    <a:pt x="1930107" y="76568"/>
                  </a:lnTo>
                  <a:lnTo>
                    <a:pt x="1945004" y="73558"/>
                  </a:lnTo>
                  <a:lnTo>
                    <a:pt x="1957171" y="65352"/>
                  </a:lnTo>
                  <a:lnTo>
                    <a:pt x="1965376" y="53181"/>
                  </a:lnTo>
                  <a:lnTo>
                    <a:pt x="1968385" y="38277"/>
                  </a:lnTo>
                  <a:lnTo>
                    <a:pt x="1965376" y="23381"/>
                  </a:lnTo>
                  <a:lnTo>
                    <a:pt x="1957171" y="11214"/>
                  </a:lnTo>
                  <a:lnTo>
                    <a:pt x="1945004" y="3009"/>
                  </a:lnTo>
                  <a:lnTo>
                    <a:pt x="1930107" y="0"/>
                  </a:lnTo>
                  <a:close/>
                </a:path>
              </a:pathLst>
            </a:custGeom>
            <a:solidFill>
              <a:srgbClr val="931A1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" name="object 5"/>
            <p:cNvSpPr/>
            <p:nvPr/>
          </p:nvSpPr>
          <p:spPr>
            <a:xfrm>
              <a:off x="3816603" y="1682390"/>
              <a:ext cx="2228850" cy="586105"/>
            </a:xfrm>
            <a:custGeom>
              <a:avLst/>
              <a:gdLst/>
              <a:ahLst/>
              <a:cxnLst/>
              <a:rect l="l" t="t" r="r" b="b"/>
              <a:pathLst>
                <a:path w="2228850" h="586105">
                  <a:moveTo>
                    <a:pt x="57150" y="0"/>
                  </a:moveTo>
                  <a:lnTo>
                    <a:pt x="34906" y="4491"/>
                  </a:lnTo>
                  <a:lnTo>
                    <a:pt x="16740" y="16740"/>
                  </a:lnTo>
                  <a:lnTo>
                    <a:pt x="4491" y="34906"/>
                  </a:lnTo>
                  <a:lnTo>
                    <a:pt x="0" y="57150"/>
                  </a:lnTo>
                  <a:lnTo>
                    <a:pt x="0" y="528523"/>
                  </a:lnTo>
                  <a:lnTo>
                    <a:pt x="4491" y="550772"/>
                  </a:lnTo>
                  <a:lnTo>
                    <a:pt x="16740" y="568937"/>
                  </a:lnTo>
                  <a:lnTo>
                    <a:pt x="34906" y="581183"/>
                  </a:lnTo>
                  <a:lnTo>
                    <a:pt x="57150" y="585673"/>
                  </a:lnTo>
                  <a:lnTo>
                    <a:pt x="2171446" y="585673"/>
                  </a:lnTo>
                  <a:lnTo>
                    <a:pt x="2193689" y="581183"/>
                  </a:lnTo>
                  <a:lnTo>
                    <a:pt x="2211855" y="568937"/>
                  </a:lnTo>
                  <a:lnTo>
                    <a:pt x="2224104" y="550772"/>
                  </a:lnTo>
                  <a:lnTo>
                    <a:pt x="2228596" y="528523"/>
                  </a:lnTo>
                  <a:lnTo>
                    <a:pt x="2228596" y="57150"/>
                  </a:lnTo>
                  <a:lnTo>
                    <a:pt x="2224104" y="34906"/>
                  </a:lnTo>
                  <a:lnTo>
                    <a:pt x="2211855" y="16740"/>
                  </a:lnTo>
                  <a:lnTo>
                    <a:pt x="2193689" y="4491"/>
                  </a:lnTo>
                  <a:lnTo>
                    <a:pt x="2171446" y="0"/>
                  </a:lnTo>
                  <a:lnTo>
                    <a:pt x="57150" y="0"/>
                  </a:lnTo>
                  <a:close/>
                </a:path>
              </a:pathLst>
            </a:custGeom>
            <a:ln w="253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285070" y="1549143"/>
            <a:ext cx="1052793" cy="31909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ts val="1209"/>
              </a:lnSpc>
              <a:spcBef>
                <a:spcPts val="88"/>
              </a:spcBef>
            </a:pPr>
            <a:r>
              <a:rPr sz="1059" spc="-4" dirty="0">
                <a:solidFill>
                  <a:srgbClr val="231F20"/>
                </a:solidFill>
                <a:latin typeface="Calibri"/>
                <a:cs typeface="Calibri"/>
              </a:rPr>
              <a:t>L.</a:t>
            </a:r>
            <a:r>
              <a:rPr sz="1059" spc="-2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9" spc="-4" dirty="0">
                <a:solidFill>
                  <a:srgbClr val="231F20"/>
                </a:solidFill>
                <a:latin typeface="Calibri"/>
                <a:cs typeface="Calibri"/>
              </a:rPr>
              <a:t>C.</a:t>
            </a:r>
            <a:r>
              <a:rPr sz="1059" spc="-2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9" spc="-9" dirty="0">
                <a:solidFill>
                  <a:srgbClr val="231F20"/>
                </a:solidFill>
                <a:latin typeface="Calibri"/>
                <a:cs typeface="Calibri"/>
              </a:rPr>
              <a:t>(Buster)</a:t>
            </a:r>
            <a:r>
              <a:rPr sz="1059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9" spc="-9" dirty="0">
                <a:solidFill>
                  <a:srgbClr val="231F20"/>
                </a:solidFill>
                <a:latin typeface="Calibri"/>
                <a:cs typeface="Calibri"/>
              </a:rPr>
              <a:t>Evans</a:t>
            </a:r>
            <a:endParaRPr sz="1059" dirty="0">
              <a:latin typeface="Calibri"/>
              <a:cs typeface="Calibri"/>
            </a:endParaRPr>
          </a:p>
          <a:p>
            <a:pPr marL="30818">
              <a:lnSpc>
                <a:spcPts val="1209"/>
              </a:lnSpc>
            </a:pPr>
            <a:r>
              <a:rPr sz="1059" spc="-9" dirty="0">
                <a:solidFill>
                  <a:srgbClr val="231F20"/>
                </a:solidFill>
                <a:latin typeface="Calibri"/>
                <a:cs typeface="Calibri"/>
              </a:rPr>
              <a:t>Executive</a:t>
            </a:r>
            <a:r>
              <a:rPr sz="1059" spc="-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59" spc="-9" dirty="0">
                <a:solidFill>
                  <a:srgbClr val="231F20"/>
                </a:solidFill>
                <a:latin typeface="Calibri"/>
                <a:cs typeface="Calibri"/>
              </a:rPr>
              <a:t>Director</a:t>
            </a:r>
            <a:endParaRPr sz="1059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348388" y="1353694"/>
            <a:ext cx="3930578" cy="1066778"/>
            <a:chOff x="3634356" y="1534185"/>
            <a:chExt cx="4454655" cy="1209015"/>
          </a:xfrm>
        </p:grpSpPr>
        <p:sp>
          <p:nvSpPr>
            <p:cNvPr id="8" name="object 8"/>
            <p:cNvSpPr/>
            <p:nvPr/>
          </p:nvSpPr>
          <p:spPr>
            <a:xfrm>
              <a:off x="3664737" y="1534185"/>
              <a:ext cx="955675" cy="974090"/>
            </a:xfrm>
            <a:custGeom>
              <a:avLst/>
              <a:gdLst/>
              <a:ahLst/>
              <a:cxnLst/>
              <a:rect l="l" t="t" r="r" b="b"/>
              <a:pathLst>
                <a:path w="955675" h="974089">
                  <a:moveTo>
                    <a:pt x="955548" y="0"/>
                  </a:moveTo>
                  <a:lnTo>
                    <a:pt x="0" y="0"/>
                  </a:lnTo>
                  <a:lnTo>
                    <a:pt x="0" y="973836"/>
                  </a:lnTo>
                  <a:lnTo>
                    <a:pt x="955548" y="973836"/>
                  </a:lnTo>
                  <a:lnTo>
                    <a:pt x="955548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4356" y="1544892"/>
              <a:ext cx="974820" cy="97408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540248" y="2708396"/>
              <a:ext cx="1534160" cy="24765"/>
            </a:xfrm>
            <a:custGeom>
              <a:avLst/>
              <a:gdLst/>
              <a:ahLst/>
              <a:cxnLst/>
              <a:rect l="l" t="t" r="r" b="b"/>
              <a:pathLst>
                <a:path w="1534159" h="24764">
                  <a:moveTo>
                    <a:pt x="1528381" y="0"/>
                  </a:moveTo>
                  <a:lnTo>
                    <a:pt x="12319" y="0"/>
                  </a:lnTo>
                  <a:lnTo>
                    <a:pt x="5511" y="0"/>
                  </a:lnTo>
                  <a:lnTo>
                    <a:pt x="0" y="5511"/>
                  </a:lnTo>
                  <a:lnTo>
                    <a:pt x="0" y="19126"/>
                  </a:lnTo>
                  <a:lnTo>
                    <a:pt x="5511" y="24638"/>
                  </a:lnTo>
                  <a:lnTo>
                    <a:pt x="1528381" y="24638"/>
                  </a:lnTo>
                  <a:lnTo>
                    <a:pt x="1533906" y="19126"/>
                  </a:lnTo>
                  <a:lnTo>
                    <a:pt x="1533906" y="5511"/>
                  </a:lnTo>
                  <a:lnTo>
                    <a:pt x="1528381" y="0"/>
                  </a:lnTo>
                  <a:close/>
                </a:path>
              </a:pathLst>
            </a:custGeom>
            <a:solidFill>
              <a:srgbClr val="931A1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1" name="object 11"/>
            <p:cNvSpPr/>
            <p:nvPr/>
          </p:nvSpPr>
          <p:spPr>
            <a:xfrm>
              <a:off x="6713754" y="2344420"/>
              <a:ext cx="1375257" cy="398780"/>
            </a:xfrm>
            <a:custGeom>
              <a:avLst/>
              <a:gdLst/>
              <a:ahLst/>
              <a:cxnLst/>
              <a:rect l="l" t="t" r="r" b="b"/>
              <a:pathLst>
                <a:path w="1551304" h="398780">
                  <a:moveTo>
                    <a:pt x="57150" y="0"/>
                  </a:moveTo>
                  <a:lnTo>
                    <a:pt x="34906" y="4491"/>
                  </a:lnTo>
                  <a:lnTo>
                    <a:pt x="16740" y="16740"/>
                  </a:lnTo>
                  <a:lnTo>
                    <a:pt x="4491" y="34906"/>
                  </a:lnTo>
                  <a:lnTo>
                    <a:pt x="0" y="57150"/>
                  </a:lnTo>
                  <a:lnTo>
                    <a:pt x="0" y="341160"/>
                  </a:lnTo>
                  <a:lnTo>
                    <a:pt x="4491" y="363403"/>
                  </a:lnTo>
                  <a:lnTo>
                    <a:pt x="16740" y="381569"/>
                  </a:lnTo>
                  <a:lnTo>
                    <a:pt x="34906" y="393818"/>
                  </a:lnTo>
                  <a:lnTo>
                    <a:pt x="57150" y="398310"/>
                  </a:lnTo>
                  <a:lnTo>
                    <a:pt x="1494028" y="398310"/>
                  </a:lnTo>
                  <a:lnTo>
                    <a:pt x="1516271" y="393818"/>
                  </a:lnTo>
                  <a:lnTo>
                    <a:pt x="1534437" y="381569"/>
                  </a:lnTo>
                  <a:lnTo>
                    <a:pt x="1546686" y="363403"/>
                  </a:lnTo>
                  <a:lnTo>
                    <a:pt x="1551178" y="341160"/>
                  </a:lnTo>
                  <a:lnTo>
                    <a:pt x="1551178" y="57150"/>
                  </a:lnTo>
                  <a:lnTo>
                    <a:pt x="1546686" y="34906"/>
                  </a:lnTo>
                  <a:lnTo>
                    <a:pt x="1534437" y="16740"/>
                  </a:lnTo>
                  <a:lnTo>
                    <a:pt x="1516271" y="4491"/>
                  </a:lnTo>
                  <a:lnTo>
                    <a:pt x="1494028" y="0"/>
                  </a:lnTo>
                  <a:lnTo>
                    <a:pt x="57150" y="0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364531" y="2065749"/>
            <a:ext cx="798419" cy="30460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74523">
              <a:lnSpc>
                <a:spcPct val="120400"/>
              </a:lnSpc>
              <a:spcBef>
                <a:spcPts val="88"/>
              </a:spcBef>
            </a:pPr>
            <a:r>
              <a:rPr sz="794" spc="-9" dirty="0">
                <a:solidFill>
                  <a:srgbClr val="231F20"/>
                </a:solidFill>
                <a:latin typeface="Calibri"/>
                <a:cs typeface="Calibri"/>
              </a:rPr>
              <a:t>Vonnie </a:t>
            </a:r>
            <a:r>
              <a:rPr sz="794" spc="-4" dirty="0">
                <a:solidFill>
                  <a:srgbClr val="231F20"/>
                </a:solidFill>
                <a:latin typeface="Calibri"/>
                <a:cs typeface="Calibri"/>
              </a:rPr>
              <a:t>Stewart </a:t>
            </a:r>
            <a:r>
              <a:rPr sz="79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94" spc="-9" dirty="0">
                <a:solidFill>
                  <a:srgbClr val="231F20"/>
                </a:solidFill>
                <a:latin typeface="Calibri"/>
                <a:cs typeface="Calibri"/>
              </a:rPr>
              <a:t>Executive</a:t>
            </a:r>
            <a:r>
              <a:rPr sz="794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94" spc="-4" dirty="0">
                <a:solidFill>
                  <a:srgbClr val="231F20"/>
                </a:solidFill>
                <a:latin typeface="Calibri"/>
                <a:cs typeface="Calibri"/>
              </a:rPr>
              <a:t>Assistant</a:t>
            </a:r>
            <a:endParaRPr sz="794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207098" y="5774431"/>
            <a:ext cx="1775012" cy="596713"/>
            <a:chOff x="1215644" y="6544355"/>
            <a:chExt cx="2011680" cy="676275"/>
          </a:xfrm>
        </p:grpSpPr>
        <p:sp>
          <p:nvSpPr>
            <p:cNvPr id="14" name="object 14"/>
            <p:cNvSpPr/>
            <p:nvPr/>
          </p:nvSpPr>
          <p:spPr>
            <a:xfrm>
              <a:off x="1231503" y="7150602"/>
              <a:ext cx="1968500" cy="45720"/>
            </a:xfrm>
            <a:custGeom>
              <a:avLst/>
              <a:gdLst/>
              <a:ahLst/>
              <a:cxnLst/>
              <a:rect l="l" t="t" r="r" b="b"/>
              <a:pathLst>
                <a:path w="1968500" h="45720">
                  <a:moveTo>
                    <a:pt x="1945525" y="0"/>
                  </a:moveTo>
                  <a:lnTo>
                    <a:pt x="22859" y="0"/>
                  </a:lnTo>
                  <a:lnTo>
                    <a:pt x="13962" y="1796"/>
                  </a:lnTo>
                  <a:lnTo>
                    <a:pt x="6696" y="6696"/>
                  </a:lnTo>
                  <a:lnTo>
                    <a:pt x="1796" y="13962"/>
                  </a:lnTo>
                  <a:lnTo>
                    <a:pt x="0" y="22860"/>
                  </a:lnTo>
                  <a:lnTo>
                    <a:pt x="1796" y="31757"/>
                  </a:lnTo>
                  <a:lnTo>
                    <a:pt x="6696" y="39023"/>
                  </a:lnTo>
                  <a:lnTo>
                    <a:pt x="13962" y="43923"/>
                  </a:lnTo>
                  <a:lnTo>
                    <a:pt x="22859" y="45720"/>
                  </a:lnTo>
                  <a:lnTo>
                    <a:pt x="1945525" y="45720"/>
                  </a:lnTo>
                  <a:lnTo>
                    <a:pt x="1954423" y="43923"/>
                  </a:lnTo>
                  <a:lnTo>
                    <a:pt x="1961689" y="39023"/>
                  </a:lnTo>
                  <a:lnTo>
                    <a:pt x="1966589" y="31757"/>
                  </a:lnTo>
                  <a:lnTo>
                    <a:pt x="1968385" y="22860"/>
                  </a:lnTo>
                  <a:lnTo>
                    <a:pt x="1966589" y="13962"/>
                  </a:lnTo>
                  <a:lnTo>
                    <a:pt x="1961689" y="6696"/>
                  </a:lnTo>
                  <a:lnTo>
                    <a:pt x="1954423" y="1796"/>
                  </a:lnTo>
                  <a:lnTo>
                    <a:pt x="1945525" y="0"/>
                  </a:lnTo>
                  <a:close/>
                </a:path>
              </a:pathLst>
            </a:custGeom>
            <a:solidFill>
              <a:srgbClr val="931A1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" name="object 15"/>
            <p:cNvSpPr/>
            <p:nvPr/>
          </p:nvSpPr>
          <p:spPr>
            <a:xfrm>
              <a:off x="1228344" y="6557055"/>
              <a:ext cx="1986280" cy="650875"/>
            </a:xfrm>
            <a:custGeom>
              <a:avLst/>
              <a:gdLst/>
              <a:ahLst/>
              <a:cxnLst/>
              <a:rect l="l" t="t" r="r" b="b"/>
              <a:pathLst>
                <a:path w="1986280" h="650875">
                  <a:moveTo>
                    <a:pt x="57150" y="0"/>
                  </a:moveTo>
                  <a:lnTo>
                    <a:pt x="34906" y="4491"/>
                  </a:lnTo>
                  <a:lnTo>
                    <a:pt x="16740" y="16740"/>
                  </a:lnTo>
                  <a:lnTo>
                    <a:pt x="4491" y="34906"/>
                  </a:lnTo>
                  <a:lnTo>
                    <a:pt x="0" y="57150"/>
                  </a:lnTo>
                  <a:lnTo>
                    <a:pt x="0" y="593128"/>
                  </a:lnTo>
                  <a:lnTo>
                    <a:pt x="4491" y="615377"/>
                  </a:lnTo>
                  <a:lnTo>
                    <a:pt x="16740" y="633542"/>
                  </a:lnTo>
                  <a:lnTo>
                    <a:pt x="34906" y="645788"/>
                  </a:lnTo>
                  <a:lnTo>
                    <a:pt x="57150" y="650278"/>
                  </a:lnTo>
                  <a:lnTo>
                    <a:pt x="1929130" y="650278"/>
                  </a:lnTo>
                  <a:lnTo>
                    <a:pt x="1951373" y="645788"/>
                  </a:lnTo>
                  <a:lnTo>
                    <a:pt x="1969539" y="633542"/>
                  </a:lnTo>
                  <a:lnTo>
                    <a:pt x="1981788" y="615377"/>
                  </a:lnTo>
                  <a:lnTo>
                    <a:pt x="1986280" y="593128"/>
                  </a:lnTo>
                  <a:lnTo>
                    <a:pt x="1986280" y="57150"/>
                  </a:lnTo>
                  <a:lnTo>
                    <a:pt x="1981788" y="34906"/>
                  </a:lnTo>
                  <a:lnTo>
                    <a:pt x="1969539" y="16740"/>
                  </a:lnTo>
                  <a:lnTo>
                    <a:pt x="1951373" y="4491"/>
                  </a:lnTo>
                  <a:lnTo>
                    <a:pt x="1929130" y="0"/>
                  </a:lnTo>
                  <a:lnTo>
                    <a:pt x="57150" y="0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958003" y="5880754"/>
            <a:ext cx="215153" cy="1470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203397" algn="l"/>
              </a:tabLst>
            </a:pPr>
            <a:r>
              <a:rPr sz="882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Times New Roman"/>
                <a:cs typeface="Times New Roman"/>
              </a:rPr>
              <a:t> 	</a:t>
            </a:r>
            <a:endParaRPr sz="882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86656" y="5854928"/>
            <a:ext cx="1177738" cy="45105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309859" algn="ctr">
              <a:lnSpc>
                <a:spcPct val="108300"/>
              </a:lnSpc>
              <a:spcBef>
                <a:spcPts val="88"/>
              </a:spcBef>
            </a:pPr>
            <a:r>
              <a:rPr sz="882" spc="-4" dirty="0">
                <a:solidFill>
                  <a:srgbClr val="231F20"/>
                </a:solidFill>
                <a:latin typeface="Calibri"/>
                <a:cs typeface="Calibri"/>
              </a:rPr>
              <a:t>Cory </a:t>
            </a:r>
            <a:r>
              <a:rPr sz="882" dirty="0">
                <a:solidFill>
                  <a:srgbClr val="231F20"/>
                </a:solidFill>
                <a:latin typeface="Calibri"/>
                <a:cs typeface="Calibri"/>
              </a:rPr>
              <a:t>Buice </a:t>
            </a:r>
            <a:r>
              <a:rPr sz="882" spc="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en-US" sz="882" spc="4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882" spc="-3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882" spc="-22" dirty="0">
                <a:solidFill>
                  <a:srgbClr val="231F20"/>
                </a:solidFill>
                <a:latin typeface="Calibri"/>
                <a:cs typeface="Calibri"/>
              </a:rPr>
              <a:t>ti</a:t>
            </a:r>
            <a:r>
              <a:rPr sz="882" spc="-40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882" spc="-31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882" spc="-26" dirty="0">
                <a:solidFill>
                  <a:srgbClr val="231F20"/>
                </a:solidFill>
                <a:latin typeface="Calibri"/>
                <a:cs typeface="Calibri"/>
              </a:rPr>
              <a:t>me</a:t>
            </a:r>
            <a:r>
              <a:rPr sz="882" spc="-35" dirty="0">
                <a:solidFill>
                  <a:srgbClr val="231F20"/>
                </a:solidFill>
                <a:latin typeface="Calibri"/>
                <a:cs typeface="Calibri"/>
              </a:rPr>
              <a:t>n</a:t>
            </a:r>
            <a:r>
              <a:rPr sz="882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882" spc="-5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82" spc="-31" dirty="0">
                <a:solidFill>
                  <a:srgbClr val="231F20"/>
                </a:solidFill>
                <a:latin typeface="Calibri"/>
                <a:cs typeface="Calibri"/>
              </a:rPr>
              <a:t>Se</a:t>
            </a:r>
            <a:r>
              <a:rPr sz="882" spc="-22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882" spc="-26" dirty="0">
                <a:solidFill>
                  <a:srgbClr val="231F20"/>
                </a:solidFill>
                <a:latin typeface="Calibri"/>
                <a:cs typeface="Calibri"/>
              </a:rPr>
              <a:t>vic</a:t>
            </a:r>
            <a:r>
              <a:rPr sz="882" spc="-31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882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lang="en-US" sz="882" spc="-5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82" spc="-31" dirty="0">
                <a:solidFill>
                  <a:srgbClr val="231F20"/>
                </a:solidFill>
                <a:latin typeface="Calibri"/>
                <a:cs typeface="Calibri"/>
              </a:rPr>
              <a:t>Di</a:t>
            </a:r>
            <a:r>
              <a:rPr sz="882" spc="-40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882" spc="-31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882" spc="-26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882" spc="-3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882" spc="-31" dirty="0">
                <a:solidFill>
                  <a:srgbClr val="231F20"/>
                </a:solidFill>
                <a:latin typeface="Calibri"/>
                <a:cs typeface="Calibri"/>
              </a:rPr>
              <a:t>or</a:t>
            </a:r>
            <a:endParaRPr sz="882" dirty="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116780" y="5728681"/>
            <a:ext cx="694205" cy="728539"/>
            <a:chOff x="1076476" y="6431570"/>
            <a:chExt cx="786766" cy="825678"/>
          </a:xfrm>
        </p:grpSpPr>
        <p:sp>
          <p:nvSpPr>
            <p:cNvPr id="20" name="object 20"/>
            <p:cNvSpPr/>
            <p:nvPr/>
          </p:nvSpPr>
          <p:spPr>
            <a:xfrm>
              <a:off x="1076477" y="6443179"/>
              <a:ext cx="786765" cy="814069"/>
            </a:xfrm>
            <a:custGeom>
              <a:avLst/>
              <a:gdLst/>
              <a:ahLst/>
              <a:cxnLst/>
              <a:rect l="l" t="t" r="r" b="b"/>
              <a:pathLst>
                <a:path w="786764" h="814070">
                  <a:moveTo>
                    <a:pt x="786384" y="0"/>
                  </a:moveTo>
                  <a:lnTo>
                    <a:pt x="0" y="0"/>
                  </a:lnTo>
                  <a:lnTo>
                    <a:pt x="0" y="813816"/>
                  </a:lnTo>
                  <a:lnTo>
                    <a:pt x="786384" y="813816"/>
                  </a:lnTo>
                  <a:lnTo>
                    <a:pt x="786384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6476" y="6431570"/>
              <a:ext cx="774549" cy="825677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6224196" y="3478354"/>
            <a:ext cx="1775012" cy="596713"/>
            <a:chOff x="6901689" y="3942134"/>
            <a:chExt cx="2011680" cy="676275"/>
          </a:xfrm>
        </p:grpSpPr>
        <p:sp>
          <p:nvSpPr>
            <p:cNvPr id="23" name="object 23"/>
            <p:cNvSpPr/>
            <p:nvPr/>
          </p:nvSpPr>
          <p:spPr>
            <a:xfrm>
              <a:off x="6917548" y="4548381"/>
              <a:ext cx="1968500" cy="45720"/>
            </a:xfrm>
            <a:custGeom>
              <a:avLst/>
              <a:gdLst/>
              <a:ahLst/>
              <a:cxnLst/>
              <a:rect l="l" t="t" r="r" b="b"/>
              <a:pathLst>
                <a:path w="1968500" h="45720">
                  <a:moveTo>
                    <a:pt x="1945525" y="0"/>
                  </a:moveTo>
                  <a:lnTo>
                    <a:pt x="22859" y="0"/>
                  </a:lnTo>
                  <a:lnTo>
                    <a:pt x="13962" y="1796"/>
                  </a:lnTo>
                  <a:lnTo>
                    <a:pt x="6696" y="6696"/>
                  </a:lnTo>
                  <a:lnTo>
                    <a:pt x="1796" y="13962"/>
                  </a:lnTo>
                  <a:lnTo>
                    <a:pt x="0" y="22859"/>
                  </a:lnTo>
                  <a:lnTo>
                    <a:pt x="1796" y="31757"/>
                  </a:lnTo>
                  <a:lnTo>
                    <a:pt x="6696" y="39023"/>
                  </a:lnTo>
                  <a:lnTo>
                    <a:pt x="13962" y="43923"/>
                  </a:lnTo>
                  <a:lnTo>
                    <a:pt x="22859" y="45719"/>
                  </a:lnTo>
                  <a:lnTo>
                    <a:pt x="1945525" y="45719"/>
                  </a:lnTo>
                  <a:lnTo>
                    <a:pt x="1954423" y="43923"/>
                  </a:lnTo>
                  <a:lnTo>
                    <a:pt x="1961689" y="39023"/>
                  </a:lnTo>
                  <a:lnTo>
                    <a:pt x="1966589" y="31757"/>
                  </a:lnTo>
                  <a:lnTo>
                    <a:pt x="1968385" y="22859"/>
                  </a:lnTo>
                  <a:lnTo>
                    <a:pt x="1966589" y="13962"/>
                  </a:lnTo>
                  <a:lnTo>
                    <a:pt x="1961689" y="6696"/>
                  </a:lnTo>
                  <a:lnTo>
                    <a:pt x="1954423" y="1796"/>
                  </a:lnTo>
                  <a:lnTo>
                    <a:pt x="1945525" y="0"/>
                  </a:lnTo>
                  <a:close/>
                </a:path>
              </a:pathLst>
            </a:custGeom>
            <a:solidFill>
              <a:srgbClr val="931A1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4" name="object 24"/>
            <p:cNvSpPr/>
            <p:nvPr/>
          </p:nvSpPr>
          <p:spPr>
            <a:xfrm>
              <a:off x="6914389" y="3954834"/>
              <a:ext cx="1986280" cy="650875"/>
            </a:xfrm>
            <a:custGeom>
              <a:avLst/>
              <a:gdLst/>
              <a:ahLst/>
              <a:cxnLst/>
              <a:rect l="l" t="t" r="r" b="b"/>
              <a:pathLst>
                <a:path w="1986279" h="650875">
                  <a:moveTo>
                    <a:pt x="57150" y="0"/>
                  </a:moveTo>
                  <a:lnTo>
                    <a:pt x="34906" y="4491"/>
                  </a:lnTo>
                  <a:lnTo>
                    <a:pt x="16740" y="16740"/>
                  </a:lnTo>
                  <a:lnTo>
                    <a:pt x="4491" y="34906"/>
                  </a:lnTo>
                  <a:lnTo>
                    <a:pt x="0" y="57150"/>
                  </a:lnTo>
                  <a:lnTo>
                    <a:pt x="0" y="593128"/>
                  </a:lnTo>
                  <a:lnTo>
                    <a:pt x="4491" y="615377"/>
                  </a:lnTo>
                  <a:lnTo>
                    <a:pt x="16740" y="633542"/>
                  </a:lnTo>
                  <a:lnTo>
                    <a:pt x="34906" y="645788"/>
                  </a:lnTo>
                  <a:lnTo>
                    <a:pt x="57150" y="650278"/>
                  </a:lnTo>
                  <a:lnTo>
                    <a:pt x="1929130" y="650278"/>
                  </a:lnTo>
                  <a:lnTo>
                    <a:pt x="1951373" y="645788"/>
                  </a:lnTo>
                  <a:lnTo>
                    <a:pt x="1969539" y="633542"/>
                  </a:lnTo>
                  <a:lnTo>
                    <a:pt x="1981788" y="615377"/>
                  </a:lnTo>
                  <a:lnTo>
                    <a:pt x="1986280" y="593128"/>
                  </a:lnTo>
                  <a:lnTo>
                    <a:pt x="1986280" y="57150"/>
                  </a:lnTo>
                  <a:lnTo>
                    <a:pt x="1981788" y="34906"/>
                  </a:lnTo>
                  <a:lnTo>
                    <a:pt x="1969539" y="16740"/>
                  </a:lnTo>
                  <a:lnTo>
                    <a:pt x="1951373" y="4491"/>
                  </a:lnTo>
                  <a:lnTo>
                    <a:pt x="1929130" y="0"/>
                  </a:lnTo>
                  <a:lnTo>
                    <a:pt x="57150" y="0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802167" y="3507689"/>
            <a:ext cx="1111624" cy="30447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166977">
              <a:lnSpc>
                <a:spcPct val="108300"/>
              </a:lnSpc>
              <a:spcBef>
                <a:spcPts val="88"/>
              </a:spcBef>
            </a:pPr>
            <a:r>
              <a:rPr sz="882" spc="-9" dirty="0">
                <a:solidFill>
                  <a:srgbClr val="231F20"/>
                </a:solidFill>
                <a:latin typeface="Calibri"/>
                <a:cs typeface="Calibri"/>
              </a:rPr>
              <a:t>Paige </a:t>
            </a:r>
            <a:r>
              <a:rPr sz="882" spc="-4" dirty="0">
                <a:solidFill>
                  <a:srgbClr val="231F20"/>
                </a:solidFill>
                <a:latin typeface="Calibri"/>
                <a:cs typeface="Calibri"/>
              </a:rPr>
              <a:t>Donaldson </a:t>
            </a:r>
            <a:r>
              <a:rPr sz="88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82" spc="-4" dirty="0">
                <a:solidFill>
                  <a:srgbClr val="231F20"/>
                </a:solidFill>
                <a:latin typeface="Calibri"/>
                <a:cs typeface="Calibri"/>
              </a:rPr>
              <a:t>Contact</a:t>
            </a:r>
            <a:r>
              <a:rPr sz="882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82" spc="-4" dirty="0">
                <a:solidFill>
                  <a:srgbClr val="231F20"/>
                </a:solidFill>
                <a:latin typeface="Calibri"/>
                <a:cs typeface="Calibri"/>
              </a:rPr>
              <a:t>Management</a:t>
            </a:r>
            <a:r>
              <a:rPr sz="882" spc="-2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82" dirty="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endParaRPr sz="882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36286" y="3830682"/>
            <a:ext cx="54909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38"/>
              </a:lnSpc>
            </a:pPr>
            <a:r>
              <a:rPr sz="882" spc="-4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endParaRPr sz="882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226355" y="3389073"/>
            <a:ext cx="5558859" cy="725576"/>
            <a:chOff x="1228344" y="3850346"/>
            <a:chExt cx="6300040" cy="822320"/>
          </a:xfrm>
        </p:grpSpPr>
        <p:sp>
          <p:nvSpPr>
            <p:cNvPr id="29" name="object 29"/>
            <p:cNvSpPr/>
            <p:nvPr/>
          </p:nvSpPr>
          <p:spPr>
            <a:xfrm>
              <a:off x="1231503" y="4548381"/>
              <a:ext cx="1968500" cy="45720"/>
            </a:xfrm>
            <a:custGeom>
              <a:avLst/>
              <a:gdLst/>
              <a:ahLst/>
              <a:cxnLst/>
              <a:rect l="l" t="t" r="r" b="b"/>
              <a:pathLst>
                <a:path w="1968500" h="45720">
                  <a:moveTo>
                    <a:pt x="1945525" y="0"/>
                  </a:moveTo>
                  <a:lnTo>
                    <a:pt x="22859" y="0"/>
                  </a:lnTo>
                  <a:lnTo>
                    <a:pt x="13962" y="1796"/>
                  </a:lnTo>
                  <a:lnTo>
                    <a:pt x="6696" y="6696"/>
                  </a:lnTo>
                  <a:lnTo>
                    <a:pt x="1796" y="13962"/>
                  </a:lnTo>
                  <a:lnTo>
                    <a:pt x="0" y="22859"/>
                  </a:lnTo>
                  <a:lnTo>
                    <a:pt x="1796" y="31757"/>
                  </a:lnTo>
                  <a:lnTo>
                    <a:pt x="6696" y="39023"/>
                  </a:lnTo>
                  <a:lnTo>
                    <a:pt x="13962" y="43923"/>
                  </a:lnTo>
                  <a:lnTo>
                    <a:pt x="22859" y="45719"/>
                  </a:lnTo>
                  <a:lnTo>
                    <a:pt x="1945525" y="45719"/>
                  </a:lnTo>
                  <a:lnTo>
                    <a:pt x="1954423" y="43923"/>
                  </a:lnTo>
                  <a:lnTo>
                    <a:pt x="1961689" y="39023"/>
                  </a:lnTo>
                  <a:lnTo>
                    <a:pt x="1966589" y="31757"/>
                  </a:lnTo>
                  <a:lnTo>
                    <a:pt x="1968385" y="22859"/>
                  </a:lnTo>
                  <a:lnTo>
                    <a:pt x="1966589" y="13962"/>
                  </a:lnTo>
                  <a:lnTo>
                    <a:pt x="1961689" y="6696"/>
                  </a:lnTo>
                  <a:lnTo>
                    <a:pt x="1954423" y="1796"/>
                  </a:lnTo>
                  <a:lnTo>
                    <a:pt x="1945525" y="0"/>
                  </a:lnTo>
                  <a:close/>
                </a:path>
              </a:pathLst>
            </a:custGeom>
            <a:solidFill>
              <a:srgbClr val="931A1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0" name="object 30"/>
            <p:cNvSpPr/>
            <p:nvPr/>
          </p:nvSpPr>
          <p:spPr>
            <a:xfrm>
              <a:off x="1228344" y="3961552"/>
              <a:ext cx="1986280" cy="643890"/>
            </a:xfrm>
            <a:custGeom>
              <a:avLst/>
              <a:gdLst/>
              <a:ahLst/>
              <a:cxnLst/>
              <a:rect l="l" t="t" r="r" b="b"/>
              <a:pathLst>
                <a:path w="1986280" h="643889">
                  <a:moveTo>
                    <a:pt x="57150" y="0"/>
                  </a:moveTo>
                  <a:lnTo>
                    <a:pt x="34906" y="4491"/>
                  </a:lnTo>
                  <a:lnTo>
                    <a:pt x="16740" y="16740"/>
                  </a:lnTo>
                  <a:lnTo>
                    <a:pt x="4491" y="34906"/>
                  </a:lnTo>
                  <a:lnTo>
                    <a:pt x="0" y="57150"/>
                  </a:lnTo>
                  <a:lnTo>
                    <a:pt x="0" y="586409"/>
                  </a:lnTo>
                  <a:lnTo>
                    <a:pt x="4491" y="608659"/>
                  </a:lnTo>
                  <a:lnTo>
                    <a:pt x="16740" y="626824"/>
                  </a:lnTo>
                  <a:lnTo>
                    <a:pt x="34906" y="639069"/>
                  </a:lnTo>
                  <a:lnTo>
                    <a:pt x="57150" y="643559"/>
                  </a:lnTo>
                  <a:lnTo>
                    <a:pt x="1929130" y="643559"/>
                  </a:lnTo>
                  <a:lnTo>
                    <a:pt x="1951373" y="639069"/>
                  </a:lnTo>
                  <a:lnTo>
                    <a:pt x="1969539" y="626824"/>
                  </a:lnTo>
                  <a:lnTo>
                    <a:pt x="1981788" y="608659"/>
                  </a:lnTo>
                  <a:lnTo>
                    <a:pt x="1986280" y="586409"/>
                  </a:lnTo>
                  <a:lnTo>
                    <a:pt x="1986280" y="57150"/>
                  </a:lnTo>
                  <a:lnTo>
                    <a:pt x="1981788" y="34906"/>
                  </a:lnTo>
                  <a:lnTo>
                    <a:pt x="1969539" y="16740"/>
                  </a:lnTo>
                  <a:lnTo>
                    <a:pt x="1951373" y="4491"/>
                  </a:lnTo>
                  <a:lnTo>
                    <a:pt x="1929130" y="0"/>
                  </a:lnTo>
                  <a:lnTo>
                    <a:pt x="57150" y="0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1" name="object 31"/>
            <p:cNvSpPr/>
            <p:nvPr/>
          </p:nvSpPr>
          <p:spPr>
            <a:xfrm>
              <a:off x="6840822" y="3858597"/>
              <a:ext cx="687562" cy="814069"/>
            </a:xfrm>
            <a:custGeom>
              <a:avLst/>
              <a:gdLst/>
              <a:ahLst/>
              <a:cxnLst/>
              <a:rect l="l" t="t" r="r" b="b"/>
              <a:pathLst>
                <a:path w="786765" h="814070">
                  <a:moveTo>
                    <a:pt x="786383" y="0"/>
                  </a:moveTo>
                  <a:lnTo>
                    <a:pt x="0" y="0"/>
                  </a:lnTo>
                  <a:lnTo>
                    <a:pt x="0" y="813815"/>
                  </a:lnTo>
                  <a:lnTo>
                    <a:pt x="786383" y="813815"/>
                  </a:lnTo>
                  <a:lnTo>
                    <a:pt x="786383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53009" y="3850346"/>
              <a:ext cx="775375" cy="814069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1874074" y="3514663"/>
            <a:ext cx="889186" cy="45105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0646" marR="4483" algn="ctr">
              <a:lnSpc>
                <a:spcPct val="108300"/>
              </a:lnSpc>
              <a:spcBef>
                <a:spcPts val="88"/>
              </a:spcBef>
            </a:pPr>
            <a:r>
              <a:rPr sz="882" spc="-4" dirty="0">
                <a:solidFill>
                  <a:srgbClr val="231F20"/>
                </a:solidFill>
                <a:latin typeface="Calibri"/>
                <a:cs typeface="Calibri"/>
              </a:rPr>
              <a:t>Winston Buckley </a:t>
            </a:r>
            <a:r>
              <a:rPr sz="88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82" spc="-9" dirty="0">
                <a:solidFill>
                  <a:srgbClr val="231F20"/>
                </a:solidFill>
                <a:latin typeface="Calibri"/>
                <a:cs typeface="Calibri"/>
              </a:rPr>
              <a:t>Communications </a:t>
            </a:r>
            <a:r>
              <a:rPr sz="882" dirty="0">
                <a:solidFill>
                  <a:srgbClr val="231F20"/>
                </a:solidFill>
                <a:latin typeface="Calibri"/>
                <a:cs typeface="Calibri"/>
              </a:rPr>
              <a:t>&amp; </a:t>
            </a:r>
            <a:r>
              <a:rPr sz="882" spc="-1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82" spc="-4" dirty="0">
                <a:solidFill>
                  <a:srgbClr val="231F20"/>
                </a:solidFill>
                <a:latin typeface="Calibri"/>
                <a:cs typeface="Calibri"/>
              </a:rPr>
              <a:t>Outreach</a:t>
            </a:r>
            <a:r>
              <a:rPr sz="882" spc="-1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82" spc="-9" dirty="0">
                <a:solidFill>
                  <a:srgbClr val="231F20"/>
                </a:solidFill>
                <a:latin typeface="Calibri"/>
                <a:cs typeface="Calibri"/>
              </a:rPr>
              <a:t>Director</a:t>
            </a:r>
            <a:endParaRPr sz="882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207098" y="5002888"/>
            <a:ext cx="1775012" cy="610160"/>
            <a:chOff x="1215644" y="5669939"/>
            <a:chExt cx="2011680" cy="691515"/>
          </a:xfrm>
        </p:grpSpPr>
        <p:sp>
          <p:nvSpPr>
            <p:cNvPr id="35" name="object 35"/>
            <p:cNvSpPr/>
            <p:nvPr/>
          </p:nvSpPr>
          <p:spPr>
            <a:xfrm>
              <a:off x="1231503" y="6291420"/>
              <a:ext cx="1968500" cy="45720"/>
            </a:xfrm>
            <a:custGeom>
              <a:avLst/>
              <a:gdLst/>
              <a:ahLst/>
              <a:cxnLst/>
              <a:rect l="l" t="t" r="r" b="b"/>
              <a:pathLst>
                <a:path w="1968500" h="45720">
                  <a:moveTo>
                    <a:pt x="1945525" y="0"/>
                  </a:moveTo>
                  <a:lnTo>
                    <a:pt x="22859" y="0"/>
                  </a:lnTo>
                  <a:lnTo>
                    <a:pt x="13962" y="1796"/>
                  </a:lnTo>
                  <a:lnTo>
                    <a:pt x="6696" y="6696"/>
                  </a:lnTo>
                  <a:lnTo>
                    <a:pt x="1796" y="13962"/>
                  </a:lnTo>
                  <a:lnTo>
                    <a:pt x="0" y="22859"/>
                  </a:lnTo>
                  <a:lnTo>
                    <a:pt x="1796" y="31757"/>
                  </a:lnTo>
                  <a:lnTo>
                    <a:pt x="6696" y="39023"/>
                  </a:lnTo>
                  <a:lnTo>
                    <a:pt x="13962" y="43923"/>
                  </a:lnTo>
                  <a:lnTo>
                    <a:pt x="22859" y="45719"/>
                  </a:lnTo>
                  <a:lnTo>
                    <a:pt x="1945525" y="45719"/>
                  </a:lnTo>
                  <a:lnTo>
                    <a:pt x="1954423" y="43923"/>
                  </a:lnTo>
                  <a:lnTo>
                    <a:pt x="1961689" y="39023"/>
                  </a:lnTo>
                  <a:lnTo>
                    <a:pt x="1966589" y="31757"/>
                  </a:lnTo>
                  <a:lnTo>
                    <a:pt x="1968385" y="22859"/>
                  </a:lnTo>
                  <a:lnTo>
                    <a:pt x="1966589" y="13962"/>
                  </a:lnTo>
                  <a:lnTo>
                    <a:pt x="1961689" y="6696"/>
                  </a:lnTo>
                  <a:lnTo>
                    <a:pt x="1954423" y="1796"/>
                  </a:lnTo>
                  <a:lnTo>
                    <a:pt x="1945525" y="0"/>
                  </a:lnTo>
                  <a:close/>
                </a:path>
              </a:pathLst>
            </a:custGeom>
            <a:solidFill>
              <a:srgbClr val="931A1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6" name="object 36"/>
            <p:cNvSpPr/>
            <p:nvPr/>
          </p:nvSpPr>
          <p:spPr>
            <a:xfrm>
              <a:off x="1228344" y="5682639"/>
              <a:ext cx="1986280" cy="666115"/>
            </a:xfrm>
            <a:custGeom>
              <a:avLst/>
              <a:gdLst/>
              <a:ahLst/>
              <a:cxnLst/>
              <a:rect l="l" t="t" r="r" b="b"/>
              <a:pathLst>
                <a:path w="1986280" h="666114">
                  <a:moveTo>
                    <a:pt x="57150" y="0"/>
                  </a:moveTo>
                  <a:lnTo>
                    <a:pt x="34906" y="4491"/>
                  </a:lnTo>
                  <a:lnTo>
                    <a:pt x="16740" y="16740"/>
                  </a:lnTo>
                  <a:lnTo>
                    <a:pt x="4491" y="34906"/>
                  </a:lnTo>
                  <a:lnTo>
                    <a:pt x="0" y="57149"/>
                  </a:lnTo>
                  <a:lnTo>
                    <a:pt x="0" y="608368"/>
                  </a:lnTo>
                  <a:lnTo>
                    <a:pt x="4491" y="630611"/>
                  </a:lnTo>
                  <a:lnTo>
                    <a:pt x="16740" y="648777"/>
                  </a:lnTo>
                  <a:lnTo>
                    <a:pt x="34906" y="661026"/>
                  </a:lnTo>
                  <a:lnTo>
                    <a:pt x="57150" y="665518"/>
                  </a:lnTo>
                  <a:lnTo>
                    <a:pt x="1929130" y="665518"/>
                  </a:lnTo>
                  <a:lnTo>
                    <a:pt x="1951373" y="661026"/>
                  </a:lnTo>
                  <a:lnTo>
                    <a:pt x="1969539" y="648777"/>
                  </a:lnTo>
                  <a:lnTo>
                    <a:pt x="1981788" y="630611"/>
                  </a:lnTo>
                  <a:lnTo>
                    <a:pt x="1986280" y="608368"/>
                  </a:lnTo>
                  <a:lnTo>
                    <a:pt x="1986280" y="57149"/>
                  </a:lnTo>
                  <a:lnTo>
                    <a:pt x="1981788" y="34906"/>
                  </a:lnTo>
                  <a:lnTo>
                    <a:pt x="1969539" y="16740"/>
                  </a:lnTo>
                  <a:lnTo>
                    <a:pt x="1951373" y="4491"/>
                  </a:lnTo>
                  <a:lnTo>
                    <a:pt x="1929130" y="0"/>
                  </a:lnTo>
                  <a:lnTo>
                    <a:pt x="57150" y="0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1084304" y="4246333"/>
            <a:ext cx="1890634" cy="1428582"/>
            <a:chOff x="1076477" y="4812511"/>
            <a:chExt cx="2142719" cy="1619060"/>
          </a:xfrm>
        </p:grpSpPr>
        <p:sp>
          <p:nvSpPr>
            <p:cNvPr id="40" name="object 40"/>
            <p:cNvSpPr/>
            <p:nvPr/>
          </p:nvSpPr>
          <p:spPr>
            <a:xfrm>
              <a:off x="1236075" y="5421292"/>
              <a:ext cx="1968500" cy="45720"/>
            </a:xfrm>
            <a:custGeom>
              <a:avLst/>
              <a:gdLst/>
              <a:ahLst/>
              <a:cxnLst/>
              <a:rect l="l" t="t" r="r" b="b"/>
              <a:pathLst>
                <a:path w="1968500" h="45720">
                  <a:moveTo>
                    <a:pt x="1945525" y="0"/>
                  </a:moveTo>
                  <a:lnTo>
                    <a:pt x="22859" y="0"/>
                  </a:lnTo>
                  <a:lnTo>
                    <a:pt x="13962" y="1796"/>
                  </a:lnTo>
                  <a:lnTo>
                    <a:pt x="6696" y="6696"/>
                  </a:lnTo>
                  <a:lnTo>
                    <a:pt x="1796" y="13962"/>
                  </a:lnTo>
                  <a:lnTo>
                    <a:pt x="0" y="22860"/>
                  </a:lnTo>
                  <a:lnTo>
                    <a:pt x="1796" y="31757"/>
                  </a:lnTo>
                  <a:lnTo>
                    <a:pt x="6696" y="39023"/>
                  </a:lnTo>
                  <a:lnTo>
                    <a:pt x="13962" y="43923"/>
                  </a:lnTo>
                  <a:lnTo>
                    <a:pt x="22859" y="45720"/>
                  </a:lnTo>
                  <a:lnTo>
                    <a:pt x="1945525" y="45720"/>
                  </a:lnTo>
                  <a:lnTo>
                    <a:pt x="1954423" y="43923"/>
                  </a:lnTo>
                  <a:lnTo>
                    <a:pt x="1961689" y="39023"/>
                  </a:lnTo>
                  <a:lnTo>
                    <a:pt x="1966589" y="31757"/>
                  </a:lnTo>
                  <a:lnTo>
                    <a:pt x="1968385" y="22860"/>
                  </a:lnTo>
                  <a:lnTo>
                    <a:pt x="1966589" y="13962"/>
                  </a:lnTo>
                  <a:lnTo>
                    <a:pt x="1961689" y="6696"/>
                  </a:lnTo>
                  <a:lnTo>
                    <a:pt x="1954423" y="1796"/>
                  </a:lnTo>
                  <a:lnTo>
                    <a:pt x="1945525" y="0"/>
                  </a:lnTo>
                  <a:close/>
                </a:path>
              </a:pathLst>
            </a:custGeom>
            <a:solidFill>
              <a:srgbClr val="931A1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1" name="object 41"/>
            <p:cNvSpPr/>
            <p:nvPr/>
          </p:nvSpPr>
          <p:spPr>
            <a:xfrm>
              <a:off x="1232916" y="4812511"/>
              <a:ext cx="1986280" cy="666115"/>
            </a:xfrm>
            <a:custGeom>
              <a:avLst/>
              <a:gdLst/>
              <a:ahLst/>
              <a:cxnLst/>
              <a:rect l="l" t="t" r="r" b="b"/>
              <a:pathLst>
                <a:path w="1986280" h="666114">
                  <a:moveTo>
                    <a:pt x="57150" y="0"/>
                  </a:moveTo>
                  <a:lnTo>
                    <a:pt x="34906" y="4491"/>
                  </a:lnTo>
                  <a:lnTo>
                    <a:pt x="16740" y="16740"/>
                  </a:lnTo>
                  <a:lnTo>
                    <a:pt x="4491" y="34906"/>
                  </a:lnTo>
                  <a:lnTo>
                    <a:pt x="0" y="57150"/>
                  </a:lnTo>
                  <a:lnTo>
                    <a:pt x="0" y="608368"/>
                  </a:lnTo>
                  <a:lnTo>
                    <a:pt x="4491" y="630611"/>
                  </a:lnTo>
                  <a:lnTo>
                    <a:pt x="16740" y="648777"/>
                  </a:lnTo>
                  <a:lnTo>
                    <a:pt x="34906" y="661026"/>
                  </a:lnTo>
                  <a:lnTo>
                    <a:pt x="57150" y="665518"/>
                  </a:lnTo>
                  <a:lnTo>
                    <a:pt x="1929130" y="665518"/>
                  </a:lnTo>
                  <a:lnTo>
                    <a:pt x="1951373" y="661026"/>
                  </a:lnTo>
                  <a:lnTo>
                    <a:pt x="1969539" y="648777"/>
                  </a:lnTo>
                  <a:lnTo>
                    <a:pt x="1981788" y="630611"/>
                  </a:lnTo>
                  <a:lnTo>
                    <a:pt x="1986280" y="608368"/>
                  </a:lnTo>
                  <a:lnTo>
                    <a:pt x="1986280" y="57150"/>
                  </a:lnTo>
                  <a:lnTo>
                    <a:pt x="1981788" y="34906"/>
                  </a:lnTo>
                  <a:lnTo>
                    <a:pt x="1969539" y="16740"/>
                  </a:lnTo>
                  <a:lnTo>
                    <a:pt x="1951373" y="4491"/>
                  </a:lnTo>
                  <a:lnTo>
                    <a:pt x="1929130" y="0"/>
                  </a:lnTo>
                  <a:lnTo>
                    <a:pt x="57150" y="0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2" name="object 42"/>
            <p:cNvSpPr/>
            <p:nvPr/>
          </p:nvSpPr>
          <p:spPr>
            <a:xfrm>
              <a:off x="1076477" y="5583999"/>
              <a:ext cx="786765" cy="814069"/>
            </a:xfrm>
            <a:custGeom>
              <a:avLst/>
              <a:gdLst/>
              <a:ahLst/>
              <a:cxnLst/>
              <a:rect l="l" t="t" r="r" b="b"/>
              <a:pathLst>
                <a:path w="786764" h="814070">
                  <a:moveTo>
                    <a:pt x="786384" y="0"/>
                  </a:moveTo>
                  <a:lnTo>
                    <a:pt x="0" y="0"/>
                  </a:lnTo>
                  <a:lnTo>
                    <a:pt x="0" y="813816"/>
                  </a:lnTo>
                  <a:lnTo>
                    <a:pt x="786384" y="813816"/>
                  </a:lnTo>
                  <a:lnTo>
                    <a:pt x="786384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43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9389" y="5584616"/>
              <a:ext cx="798257" cy="846955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1809704" y="4303075"/>
            <a:ext cx="1165412" cy="442682"/>
          </a:xfrm>
          <a:prstGeom prst="rect">
            <a:avLst/>
          </a:prstGeom>
        </p:spPr>
        <p:txBody>
          <a:bodyPr vert="horz" wrap="square" lIns="0" tIns="22412" rIns="0" bIns="0" rtlCol="0">
            <a:spAutoFit/>
          </a:bodyPr>
          <a:lstStyle/>
          <a:p>
            <a:pPr marL="262232">
              <a:spcBef>
                <a:spcPts val="176"/>
              </a:spcBef>
            </a:pPr>
            <a:r>
              <a:rPr sz="882" spc="-9" dirty="0">
                <a:solidFill>
                  <a:srgbClr val="231F20"/>
                </a:solidFill>
                <a:latin typeface="Calibri"/>
                <a:cs typeface="Calibri"/>
              </a:rPr>
              <a:t>Sonya</a:t>
            </a:r>
            <a:r>
              <a:rPr sz="882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82" spc="-4" dirty="0">
                <a:solidFill>
                  <a:srgbClr val="231F20"/>
                </a:solidFill>
                <a:latin typeface="Calibri"/>
                <a:cs typeface="Calibri"/>
              </a:rPr>
              <a:t>Kinley</a:t>
            </a:r>
            <a:endParaRPr lang="en-US" sz="882" dirty="0">
              <a:latin typeface="Calibri"/>
              <a:cs typeface="Calibri"/>
            </a:endParaRPr>
          </a:p>
          <a:p>
            <a:pPr marL="11206" algn="ctr">
              <a:spcBef>
                <a:spcPts val="88"/>
              </a:spcBef>
            </a:pPr>
            <a:r>
              <a:rPr lang="en-US" sz="882" spc="-4" dirty="0">
                <a:solidFill>
                  <a:srgbClr val="231F20"/>
                </a:solidFill>
                <a:latin typeface="Calibri"/>
                <a:cs typeface="Calibri"/>
              </a:rPr>
              <a:t>Chief Human</a:t>
            </a:r>
            <a:r>
              <a:rPr lang="en-US" sz="882" spc="-2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en-US" sz="882" spc="-4" dirty="0">
                <a:solidFill>
                  <a:srgbClr val="231F20"/>
                </a:solidFill>
                <a:latin typeface="Calibri"/>
                <a:cs typeface="Calibri"/>
              </a:rPr>
              <a:t>Resources</a:t>
            </a:r>
            <a:r>
              <a:rPr lang="en-US" sz="882" spc="-1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82" spc="-9" dirty="0">
                <a:solidFill>
                  <a:srgbClr val="231F20"/>
                </a:solidFill>
                <a:latin typeface="Calibri"/>
                <a:cs typeface="Calibri"/>
              </a:rPr>
              <a:t>Director</a:t>
            </a:r>
            <a:endParaRPr sz="882" dirty="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048142" y="4154189"/>
            <a:ext cx="6969019" cy="1424675"/>
            <a:chOff x="400795" y="4738490"/>
            <a:chExt cx="7898222" cy="1614632"/>
          </a:xfrm>
        </p:grpSpPr>
        <p:sp>
          <p:nvSpPr>
            <p:cNvPr id="47" name="object 47"/>
            <p:cNvSpPr/>
            <p:nvPr/>
          </p:nvSpPr>
          <p:spPr>
            <a:xfrm>
              <a:off x="491255" y="4755228"/>
              <a:ext cx="786765" cy="814069"/>
            </a:xfrm>
            <a:custGeom>
              <a:avLst/>
              <a:gdLst/>
              <a:ahLst/>
              <a:cxnLst/>
              <a:rect l="l" t="t" r="r" b="b"/>
              <a:pathLst>
                <a:path w="786764" h="814070">
                  <a:moveTo>
                    <a:pt x="786384" y="0"/>
                  </a:moveTo>
                  <a:lnTo>
                    <a:pt x="0" y="0"/>
                  </a:lnTo>
                  <a:lnTo>
                    <a:pt x="0" y="813815"/>
                  </a:lnTo>
                  <a:lnTo>
                    <a:pt x="786384" y="813815"/>
                  </a:lnTo>
                  <a:lnTo>
                    <a:pt x="786384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48" name="object 4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0795" y="4738490"/>
              <a:ext cx="862902" cy="814069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6932169" y="6307403"/>
              <a:ext cx="1366848" cy="45719"/>
            </a:xfrm>
            <a:custGeom>
              <a:avLst/>
              <a:gdLst/>
              <a:ahLst/>
              <a:cxnLst/>
              <a:rect l="l" t="t" r="r" b="b"/>
              <a:pathLst>
                <a:path w="1968500" h="45720">
                  <a:moveTo>
                    <a:pt x="1945525" y="0"/>
                  </a:moveTo>
                  <a:lnTo>
                    <a:pt x="22859" y="0"/>
                  </a:lnTo>
                  <a:lnTo>
                    <a:pt x="13962" y="1796"/>
                  </a:lnTo>
                  <a:lnTo>
                    <a:pt x="6696" y="6696"/>
                  </a:lnTo>
                  <a:lnTo>
                    <a:pt x="1796" y="13962"/>
                  </a:lnTo>
                  <a:lnTo>
                    <a:pt x="0" y="22860"/>
                  </a:lnTo>
                  <a:lnTo>
                    <a:pt x="1796" y="31757"/>
                  </a:lnTo>
                  <a:lnTo>
                    <a:pt x="6696" y="39023"/>
                  </a:lnTo>
                  <a:lnTo>
                    <a:pt x="13962" y="43923"/>
                  </a:lnTo>
                  <a:lnTo>
                    <a:pt x="22859" y="45720"/>
                  </a:lnTo>
                  <a:lnTo>
                    <a:pt x="1945525" y="45720"/>
                  </a:lnTo>
                  <a:lnTo>
                    <a:pt x="1954423" y="43923"/>
                  </a:lnTo>
                  <a:lnTo>
                    <a:pt x="1961689" y="39023"/>
                  </a:lnTo>
                  <a:lnTo>
                    <a:pt x="1966589" y="31757"/>
                  </a:lnTo>
                  <a:lnTo>
                    <a:pt x="1968385" y="22860"/>
                  </a:lnTo>
                  <a:lnTo>
                    <a:pt x="1966589" y="13962"/>
                  </a:lnTo>
                  <a:lnTo>
                    <a:pt x="1961689" y="6696"/>
                  </a:lnTo>
                  <a:lnTo>
                    <a:pt x="1954423" y="1796"/>
                  </a:lnTo>
                  <a:lnTo>
                    <a:pt x="1945525" y="0"/>
                  </a:lnTo>
                  <a:close/>
                </a:path>
              </a:pathLst>
            </a:custGeom>
            <a:solidFill>
              <a:srgbClr val="931A1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0" name="object 50"/>
            <p:cNvSpPr/>
            <p:nvPr/>
          </p:nvSpPr>
          <p:spPr>
            <a:xfrm>
              <a:off x="6914389" y="5688771"/>
              <a:ext cx="1366848" cy="659130"/>
            </a:xfrm>
            <a:custGeom>
              <a:avLst/>
              <a:gdLst/>
              <a:ahLst/>
              <a:cxnLst/>
              <a:rect l="l" t="t" r="r" b="b"/>
              <a:pathLst>
                <a:path w="1986279" h="659129">
                  <a:moveTo>
                    <a:pt x="57150" y="0"/>
                  </a:moveTo>
                  <a:lnTo>
                    <a:pt x="34906" y="4491"/>
                  </a:lnTo>
                  <a:lnTo>
                    <a:pt x="16740" y="16740"/>
                  </a:lnTo>
                  <a:lnTo>
                    <a:pt x="4491" y="34906"/>
                  </a:lnTo>
                  <a:lnTo>
                    <a:pt x="0" y="57150"/>
                  </a:lnTo>
                  <a:lnTo>
                    <a:pt x="0" y="601649"/>
                  </a:lnTo>
                  <a:lnTo>
                    <a:pt x="4491" y="623893"/>
                  </a:lnTo>
                  <a:lnTo>
                    <a:pt x="16740" y="642059"/>
                  </a:lnTo>
                  <a:lnTo>
                    <a:pt x="34906" y="654308"/>
                  </a:lnTo>
                  <a:lnTo>
                    <a:pt x="57150" y="658799"/>
                  </a:lnTo>
                  <a:lnTo>
                    <a:pt x="1929130" y="658799"/>
                  </a:lnTo>
                  <a:lnTo>
                    <a:pt x="1951373" y="654308"/>
                  </a:lnTo>
                  <a:lnTo>
                    <a:pt x="1969539" y="642059"/>
                  </a:lnTo>
                  <a:lnTo>
                    <a:pt x="1981788" y="623893"/>
                  </a:lnTo>
                  <a:lnTo>
                    <a:pt x="1986280" y="601649"/>
                  </a:lnTo>
                  <a:lnTo>
                    <a:pt x="1986280" y="57150"/>
                  </a:lnTo>
                  <a:lnTo>
                    <a:pt x="1981788" y="34906"/>
                  </a:lnTo>
                  <a:lnTo>
                    <a:pt x="1969539" y="16740"/>
                  </a:lnTo>
                  <a:lnTo>
                    <a:pt x="1951373" y="4491"/>
                  </a:lnTo>
                  <a:lnTo>
                    <a:pt x="1929130" y="0"/>
                  </a:lnTo>
                  <a:lnTo>
                    <a:pt x="57150" y="0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6868963" y="5092187"/>
            <a:ext cx="1035288" cy="44431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algn="ctr">
              <a:lnSpc>
                <a:spcPct val="108300"/>
              </a:lnSpc>
              <a:spcBef>
                <a:spcPts val="88"/>
              </a:spcBef>
            </a:pPr>
            <a:r>
              <a:rPr sz="882" spc="-4" dirty="0">
                <a:solidFill>
                  <a:srgbClr val="231F20"/>
                </a:solidFill>
                <a:latin typeface="Calibri"/>
                <a:cs typeface="Calibri"/>
              </a:rPr>
              <a:t>Thoma</a:t>
            </a:r>
            <a:r>
              <a:rPr sz="882" dirty="0">
                <a:solidFill>
                  <a:srgbClr val="231F20"/>
                </a:solidFill>
                <a:latin typeface="Calibri"/>
                <a:cs typeface="Calibri"/>
              </a:rPr>
              <a:t>s</a:t>
            </a:r>
            <a:r>
              <a:rPr sz="882" spc="-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en-US" sz="882" spc="-4" dirty="0">
                <a:solidFill>
                  <a:srgbClr val="231F20"/>
                </a:solidFill>
                <a:latin typeface="Calibri"/>
                <a:cs typeface="Calibri"/>
              </a:rPr>
              <a:t>W. </a:t>
            </a:r>
            <a:r>
              <a:rPr sz="882" dirty="0">
                <a:solidFill>
                  <a:srgbClr val="231F20"/>
                </a:solidFill>
                <a:latin typeface="Calibri"/>
                <a:cs typeface="Calibri"/>
              </a:rPr>
              <a:t>McMurry  </a:t>
            </a:r>
            <a:r>
              <a:rPr sz="882" spc="-4" dirty="0">
                <a:solidFill>
                  <a:srgbClr val="231F20"/>
                </a:solidFill>
                <a:latin typeface="Calibri"/>
                <a:cs typeface="Calibri"/>
              </a:rPr>
              <a:t>Chie</a:t>
            </a:r>
            <a:r>
              <a:rPr sz="882" dirty="0">
                <a:solidFill>
                  <a:srgbClr val="231F20"/>
                </a:solidFill>
                <a:latin typeface="Calibri"/>
                <a:cs typeface="Calibri"/>
              </a:rPr>
              <a:t>f Information  </a:t>
            </a:r>
            <a:r>
              <a:rPr sz="882" spc="-4" dirty="0">
                <a:solidFill>
                  <a:srgbClr val="231F20"/>
                </a:solidFill>
                <a:latin typeface="Calibri"/>
                <a:cs typeface="Calibri"/>
              </a:rPr>
              <a:t>Officer</a:t>
            </a:r>
            <a:endParaRPr sz="882" dirty="0">
              <a:latin typeface="Calibri"/>
              <a:cs typeface="Calibr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6106342" y="4277856"/>
            <a:ext cx="1897346" cy="1394306"/>
            <a:chOff x="6750341" y="4817271"/>
            <a:chExt cx="2150326" cy="1580213"/>
          </a:xfrm>
        </p:grpSpPr>
        <p:sp>
          <p:nvSpPr>
            <p:cNvPr id="53" name="object 53"/>
            <p:cNvSpPr/>
            <p:nvPr/>
          </p:nvSpPr>
          <p:spPr>
            <a:xfrm>
              <a:off x="6762521" y="5583415"/>
              <a:ext cx="786765" cy="814069"/>
            </a:xfrm>
            <a:custGeom>
              <a:avLst/>
              <a:gdLst/>
              <a:ahLst/>
              <a:cxnLst/>
              <a:rect l="l" t="t" r="r" b="b"/>
              <a:pathLst>
                <a:path w="786765" h="814070">
                  <a:moveTo>
                    <a:pt x="786383" y="0"/>
                  </a:moveTo>
                  <a:lnTo>
                    <a:pt x="0" y="0"/>
                  </a:lnTo>
                  <a:lnTo>
                    <a:pt x="0" y="813816"/>
                  </a:lnTo>
                  <a:lnTo>
                    <a:pt x="786383" y="813816"/>
                  </a:lnTo>
                  <a:lnTo>
                    <a:pt x="786383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54" name="object 5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50341" y="5572318"/>
              <a:ext cx="811121" cy="825166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6917547" y="5426052"/>
              <a:ext cx="1968500" cy="45720"/>
            </a:xfrm>
            <a:custGeom>
              <a:avLst/>
              <a:gdLst/>
              <a:ahLst/>
              <a:cxnLst/>
              <a:rect l="l" t="t" r="r" b="b"/>
              <a:pathLst>
                <a:path w="1968500" h="45720">
                  <a:moveTo>
                    <a:pt x="1945525" y="0"/>
                  </a:moveTo>
                  <a:lnTo>
                    <a:pt x="22859" y="0"/>
                  </a:lnTo>
                  <a:lnTo>
                    <a:pt x="13962" y="1796"/>
                  </a:lnTo>
                  <a:lnTo>
                    <a:pt x="6696" y="6696"/>
                  </a:lnTo>
                  <a:lnTo>
                    <a:pt x="1796" y="13962"/>
                  </a:lnTo>
                  <a:lnTo>
                    <a:pt x="0" y="22860"/>
                  </a:lnTo>
                  <a:lnTo>
                    <a:pt x="1796" y="31757"/>
                  </a:lnTo>
                  <a:lnTo>
                    <a:pt x="6696" y="39023"/>
                  </a:lnTo>
                  <a:lnTo>
                    <a:pt x="13962" y="43923"/>
                  </a:lnTo>
                  <a:lnTo>
                    <a:pt x="22859" y="45720"/>
                  </a:lnTo>
                  <a:lnTo>
                    <a:pt x="1945525" y="45720"/>
                  </a:lnTo>
                  <a:lnTo>
                    <a:pt x="1954423" y="43923"/>
                  </a:lnTo>
                  <a:lnTo>
                    <a:pt x="1961689" y="39023"/>
                  </a:lnTo>
                  <a:lnTo>
                    <a:pt x="1966589" y="31757"/>
                  </a:lnTo>
                  <a:lnTo>
                    <a:pt x="1968385" y="22860"/>
                  </a:lnTo>
                  <a:lnTo>
                    <a:pt x="1966589" y="13962"/>
                  </a:lnTo>
                  <a:lnTo>
                    <a:pt x="1961689" y="6696"/>
                  </a:lnTo>
                  <a:lnTo>
                    <a:pt x="1954423" y="1796"/>
                  </a:lnTo>
                  <a:lnTo>
                    <a:pt x="1945525" y="0"/>
                  </a:lnTo>
                  <a:close/>
                </a:path>
              </a:pathLst>
            </a:custGeom>
            <a:solidFill>
              <a:srgbClr val="931A1D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6" name="object 56"/>
            <p:cNvSpPr/>
            <p:nvPr/>
          </p:nvSpPr>
          <p:spPr>
            <a:xfrm>
              <a:off x="6914387" y="4817271"/>
              <a:ext cx="1986280" cy="666115"/>
            </a:xfrm>
            <a:custGeom>
              <a:avLst/>
              <a:gdLst/>
              <a:ahLst/>
              <a:cxnLst/>
              <a:rect l="l" t="t" r="r" b="b"/>
              <a:pathLst>
                <a:path w="1986279" h="666114">
                  <a:moveTo>
                    <a:pt x="57150" y="0"/>
                  </a:moveTo>
                  <a:lnTo>
                    <a:pt x="34906" y="4491"/>
                  </a:lnTo>
                  <a:lnTo>
                    <a:pt x="16740" y="16740"/>
                  </a:lnTo>
                  <a:lnTo>
                    <a:pt x="4491" y="34906"/>
                  </a:lnTo>
                  <a:lnTo>
                    <a:pt x="0" y="57150"/>
                  </a:lnTo>
                  <a:lnTo>
                    <a:pt x="0" y="608368"/>
                  </a:lnTo>
                  <a:lnTo>
                    <a:pt x="4491" y="630611"/>
                  </a:lnTo>
                  <a:lnTo>
                    <a:pt x="16740" y="648777"/>
                  </a:lnTo>
                  <a:lnTo>
                    <a:pt x="34906" y="661026"/>
                  </a:lnTo>
                  <a:lnTo>
                    <a:pt x="57150" y="665518"/>
                  </a:lnTo>
                  <a:lnTo>
                    <a:pt x="1929130" y="665518"/>
                  </a:lnTo>
                  <a:lnTo>
                    <a:pt x="1951373" y="661026"/>
                  </a:lnTo>
                  <a:lnTo>
                    <a:pt x="1969539" y="648777"/>
                  </a:lnTo>
                  <a:lnTo>
                    <a:pt x="1981788" y="630611"/>
                  </a:lnTo>
                  <a:lnTo>
                    <a:pt x="1986280" y="608368"/>
                  </a:lnTo>
                  <a:lnTo>
                    <a:pt x="1986280" y="57150"/>
                  </a:lnTo>
                  <a:lnTo>
                    <a:pt x="1981788" y="34906"/>
                  </a:lnTo>
                  <a:lnTo>
                    <a:pt x="1969539" y="16740"/>
                  </a:lnTo>
                  <a:lnTo>
                    <a:pt x="1951373" y="4491"/>
                  </a:lnTo>
                  <a:lnTo>
                    <a:pt x="1929130" y="0"/>
                  </a:lnTo>
                  <a:lnTo>
                    <a:pt x="57150" y="0"/>
                  </a:lnTo>
                  <a:close/>
                </a:path>
              </a:pathLst>
            </a:custGeom>
            <a:ln w="254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7081323" y="4401097"/>
            <a:ext cx="505946" cy="30447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4094" marR="4483" indent="-13448">
              <a:lnSpc>
                <a:spcPct val="108300"/>
              </a:lnSpc>
              <a:spcBef>
                <a:spcPts val="88"/>
              </a:spcBef>
            </a:pPr>
            <a:r>
              <a:rPr sz="882" spc="-13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882" spc="-4" dirty="0">
                <a:solidFill>
                  <a:srgbClr val="231F20"/>
                </a:solidFill>
                <a:latin typeface="Calibri"/>
                <a:cs typeface="Calibri"/>
              </a:rPr>
              <a:t>dd</a:t>
            </a:r>
            <a:r>
              <a:rPr sz="882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sz="882" spc="-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82" dirty="0">
                <a:solidFill>
                  <a:srgbClr val="231F20"/>
                </a:solidFill>
                <a:latin typeface="Calibri"/>
                <a:cs typeface="Calibri"/>
              </a:rPr>
              <a:t>Hic</a:t>
            </a:r>
            <a:r>
              <a:rPr sz="882" spc="-9" dirty="0">
                <a:solidFill>
                  <a:srgbClr val="231F20"/>
                </a:solidFill>
                <a:latin typeface="Calibri"/>
                <a:cs typeface="Calibri"/>
              </a:rPr>
              <a:t>k</a:t>
            </a:r>
            <a:r>
              <a:rPr sz="882" dirty="0">
                <a:solidFill>
                  <a:srgbClr val="231F20"/>
                </a:solidFill>
                <a:latin typeface="Calibri"/>
                <a:cs typeface="Calibri"/>
              </a:rPr>
              <a:t>s  </a:t>
            </a:r>
            <a:r>
              <a:rPr sz="882" spc="-9" dirty="0">
                <a:solidFill>
                  <a:srgbClr val="231F20"/>
                </a:solidFill>
                <a:latin typeface="Calibri"/>
                <a:cs typeface="Calibri"/>
              </a:rPr>
              <a:t>Controller</a:t>
            </a:r>
            <a:endParaRPr sz="882" dirty="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321375" y="2491420"/>
            <a:ext cx="681318" cy="460500"/>
          </a:xfrm>
          <a:prstGeom prst="rect">
            <a:avLst/>
          </a:prstGeom>
        </p:spPr>
        <p:txBody>
          <a:bodyPr vert="horz" wrap="square" lIns="0" tIns="10085" rIns="0" bIns="0" rtlCol="0">
            <a:spAutoFit/>
          </a:bodyPr>
          <a:lstStyle/>
          <a:p>
            <a:pPr marL="10646" marR="4483" algn="ctr">
              <a:lnSpc>
                <a:spcPct val="107200"/>
              </a:lnSpc>
              <a:spcBef>
                <a:spcPts val="79"/>
              </a:spcBef>
            </a:pPr>
            <a:r>
              <a:rPr sz="971" spc="-9" dirty="0">
                <a:solidFill>
                  <a:srgbClr val="231F20"/>
                </a:solidFill>
                <a:latin typeface="Calibri"/>
                <a:cs typeface="Calibri"/>
              </a:rPr>
              <a:t>Laura </a:t>
            </a:r>
            <a:r>
              <a:rPr sz="971" spc="-4" dirty="0">
                <a:solidFill>
                  <a:srgbClr val="231F20"/>
                </a:solidFill>
                <a:latin typeface="Calibri"/>
                <a:cs typeface="Calibri"/>
              </a:rPr>
              <a:t>Lanier </a:t>
            </a:r>
            <a:r>
              <a:rPr sz="97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82" spc="-4" dirty="0">
                <a:solidFill>
                  <a:srgbClr val="231F20"/>
                </a:solidFill>
                <a:latin typeface="Calibri"/>
                <a:cs typeface="Calibri"/>
              </a:rPr>
              <a:t>Chi</a:t>
            </a:r>
            <a:r>
              <a:rPr sz="882" spc="-9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882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882" spc="-4" dirty="0">
                <a:solidFill>
                  <a:srgbClr val="231F20"/>
                </a:solidFill>
                <a:latin typeface="Calibri"/>
                <a:cs typeface="Calibri"/>
              </a:rPr>
              <a:t> Financial  </a:t>
            </a:r>
            <a:r>
              <a:rPr sz="882" spc="-9" dirty="0">
                <a:solidFill>
                  <a:srgbClr val="231F20"/>
                </a:solidFill>
                <a:latin typeface="Calibri"/>
                <a:cs typeface="Calibri"/>
              </a:rPr>
              <a:t>Officer</a:t>
            </a:r>
            <a:endParaRPr sz="882" dirty="0">
              <a:latin typeface="Calibri"/>
              <a:cs typeface="Calibri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1477965" y="2363057"/>
            <a:ext cx="5316699" cy="2519816"/>
            <a:chOff x="1522627" y="2678131"/>
            <a:chExt cx="6025592" cy="2855791"/>
          </a:xfrm>
        </p:grpSpPr>
        <p:sp>
          <p:nvSpPr>
            <p:cNvPr id="80" name="object 80"/>
            <p:cNvSpPr/>
            <p:nvPr/>
          </p:nvSpPr>
          <p:spPr>
            <a:xfrm>
              <a:off x="1522971" y="2678963"/>
              <a:ext cx="786765" cy="814069"/>
            </a:xfrm>
            <a:custGeom>
              <a:avLst/>
              <a:gdLst/>
              <a:ahLst/>
              <a:cxnLst/>
              <a:rect l="l" t="t" r="r" b="b"/>
              <a:pathLst>
                <a:path w="786764" h="814070">
                  <a:moveTo>
                    <a:pt x="786384" y="0"/>
                  </a:moveTo>
                  <a:lnTo>
                    <a:pt x="0" y="0"/>
                  </a:lnTo>
                  <a:lnTo>
                    <a:pt x="0" y="813815"/>
                  </a:lnTo>
                  <a:lnTo>
                    <a:pt x="786384" y="813815"/>
                  </a:lnTo>
                  <a:lnTo>
                    <a:pt x="786384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82" name="object 82"/>
            <p:cNvSpPr/>
            <p:nvPr/>
          </p:nvSpPr>
          <p:spPr>
            <a:xfrm>
              <a:off x="6761454" y="4719853"/>
              <a:ext cx="786765" cy="814069"/>
            </a:xfrm>
            <a:custGeom>
              <a:avLst/>
              <a:gdLst/>
              <a:ahLst/>
              <a:cxnLst/>
              <a:rect l="l" t="t" r="r" b="b"/>
              <a:pathLst>
                <a:path w="786765" h="814070">
                  <a:moveTo>
                    <a:pt x="786383" y="0"/>
                  </a:moveTo>
                  <a:lnTo>
                    <a:pt x="0" y="0"/>
                  </a:lnTo>
                  <a:lnTo>
                    <a:pt x="0" y="813815"/>
                  </a:lnTo>
                  <a:lnTo>
                    <a:pt x="786383" y="813815"/>
                  </a:lnTo>
                  <a:lnTo>
                    <a:pt x="786383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83" name="object 8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50745" y="4717550"/>
              <a:ext cx="786764" cy="803671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22627" y="2678131"/>
              <a:ext cx="754847" cy="822959"/>
            </a:xfrm>
            <a:prstGeom prst="rect">
              <a:avLst/>
            </a:prstGeom>
          </p:spPr>
        </p:pic>
      </p:grpSp>
      <p:grpSp>
        <p:nvGrpSpPr>
          <p:cNvPr id="58" name="object 58"/>
          <p:cNvGrpSpPr/>
          <p:nvPr/>
        </p:nvGrpSpPr>
        <p:grpSpPr>
          <a:xfrm>
            <a:off x="1030813" y="1955773"/>
            <a:ext cx="5282453" cy="4072036"/>
            <a:chOff x="1056838" y="2228113"/>
            <a:chExt cx="5986780" cy="4614974"/>
          </a:xfrm>
        </p:grpSpPr>
        <p:sp>
          <p:nvSpPr>
            <p:cNvPr id="59" name="object 59"/>
            <p:cNvSpPr/>
            <p:nvPr/>
          </p:nvSpPr>
          <p:spPr>
            <a:xfrm>
              <a:off x="5029200" y="2280766"/>
              <a:ext cx="0" cy="1337310"/>
            </a:xfrm>
            <a:custGeom>
              <a:avLst/>
              <a:gdLst/>
              <a:ahLst/>
              <a:cxnLst/>
              <a:rect l="l" t="t" r="r" b="b"/>
              <a:pathLst>
                <a:path h="1337310">
                  <a:moveTo>
                    <a:pt x="0" y="0"/>
                  </a:moveTo>
                  <a:lnTo>
                    <a:pt x="0" y="1336725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0" name="object 60"/>
            <p:cNvSpPr/>
            <p:nvPr/>
          </p:nvSpPr>
          <p:spPr>
            <a:xfrm>
              <a:off x="5029200" y="2608700"/>
              <a:ext cx="1379220" cy="0"/>
            </a:xfrm>
            <a:custGeom>
              <a:avLst/>
              <a:gdLst/>
              <a:ahLst/>
              <a:cxnLst/>
              <a:rect l="l" t="t" r="r" b="b"/>
              <a:pathLst>
                <a:path w="1379220">
                  <a:moveTo>
                    <a:pt x="0" y="0"/>
                  </a:moveTo>
                  <a:lnTo>
                    <a:pt x="1378712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1" name="object 61"/>
            <p:cNvSpPr/>
            <p:nvPr/>
          </p:nvSpPr>
          <p:spPr>
            <a:xfrm flipV="1">
              <a:off x="3877283" y="3097528"/>
              <a:ext cx="1158774" cy="51815"/>
            </a:xfrm>
            <a:custGeom>
              <a:avLst/>
              <a:gdLst/>
              <a:ahLst/>
              <a:cxnLst/>
              <a:rect l="l" t="t" r="r" b="b"/>
              <a:pathLst>
                <a:path w="1379220">
                  <a:moveTo>
                    <a:pt x="0" y="0"/>
                  </a:moveTo>
                  <a:lnTo>
                    <a:pt x="1378712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2" name="object 62"/>
            <p:cNvSpPr/>
            <p:nvPr/>
          </p:nvSpPr>
          <p:spPr>
            <a:xfrm>
              <a:off x="6378473" y="2228113"/>
              <a:ext cx="654050" cy="690880"/>
            </a:xfrm>
            <a:custGeom>
              <a:avLst/>
              <a:gdLst/>
              <a:ahLst/>
              <a:cxnLst/>
              <a:rect l="l" t="t" r="r" b="b"/>
              <a:pathLst>
                <a:path w="654050" h="690880">
                  <a:moveTo>
                    <a:pt x="653795" y="0"/>
                  </a:moveTo>
                  <a:lnTo>
                    <a:pt x="0" y="0"/>
                  </a:lnTo>
                  <a:lnTo>
                    <a:pt x="0" y="690372"/>
                  </a:lnTo>
                  <a:lnTo>
                    <a:pt x="653795" y="690372"/>
                  </a:lnTo>
                  <a:lnTo>
                    <a:pt x="653795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63" name="object 6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89568" y="2258095"/>
              <a:ext cx="654050" cy="686771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6570776" y="3610710"/>
              <a:ext cx="0" cy="2337435"/>
            </a:xfrm>
            <a:custGeom>
              <a:avLst/>
              <a:gdLst/>
              <a:ahLst/>
              <a:cxnLst/>
              <a:rect l="l" t="t" r="r" b="b"/>
              <a:pathLst>
                <a:path h="2337435">
                  <a:moveTo>
                    <a:pt x="0" y="0"/>
                  </a:moveTo>
                  <a:lnTo>
                    <a:pt x="0" y="2336952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5" name="object 65"/>
            <p:cNvSpPr/>
            <p:nvPr/>
          </p:nvSpPr>
          <p:spPr>
            <a:xfrm>
              <a:off x="3442714" y="3610710"/>
              <a:ext cx="51815" cy="3232377"/>
            </a:xfrm>
            <a:custGeom>
              <a:avLst/>
              <a:gdLst/>
              <a:ahLst/>
              <a:cxnLst/>
              <a:rect l="l" t="t" r="r" b="b"/>
              <a:pathLst>
                <a:path h="3188970">
                  <a:moveTo>
                    <a:pt x="0" y="0"/>
                  </a:moveTo>
                  <a:lnTo>
                    <a:pt x="0" y="318836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6" name="object 66"/>
            <p:cNvSpPr/>
            <p:nvPr/>
          </p:nvSpPr>
          <p:spPr>
            <a:xfrm>
              <a:off x="3442715" y="3611143"/>
              <a:ext cx="3133725" cy="0"/>
            </a:xfrm>
            <a:custGeom>
              <a:avLst/>
              <a:gdLst/>
              <a:ahLst/>
              <a:cxnLst/>
              <a:rect l="l" t="t" r="r" b="b"/>
              <a:pathLst>
                <a:path w="3133725">
                  <a:moveTo>
                    <a:pt x="0" y="0"/>
                  </a:moveTo>
                  <a:lnTo>
                    <a:pt x="3133344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7" name="object 67"/>
            <p:cNvSpPr/>
            <p:nvPr/>
          </p:nvSpPr>
          <p:spPr>
            <a:xfrm flipV="1">
              <a:off x="3247086" y="4276984"/>
              <a:ext cx="202413" cy="51815"/>
            </a:xfrm>
            <a:custGeom>
              <a:avLst/>
              <a:gdLst/>
              <a:ahLst/>
              <a:cxnLst/>
              <a:rect l="l" t="t" r="r" b="b"/>
              <a:pathLst>
                <a:path w="234314">
                  <a:moveTo>
                    <a:pt x="0" y="0"/>
                  </a:moveTo>
                  <a:lnTo>
                    <a:pt x="233883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8" name="object 68"/>
            <p:cNvSpPr/>
            <p:nvPr/>
          </p:nvSpPr>
          <p:spPr>
            <a:xfrm>
              <a:off x="3231187" y="5099108"/>
              <a:ext cx="218440" cy="0"/>
            </a:xfrm>
            <a:custGeom>
              <a:avLst/>
              <a:gdLst/>
              <a:ahLst/>
              <a:cxnLst/>
              <a:rect l="l" t="t" r="r" b="b"/>
              <a:pathLst>
                <a:path w="218439">
                  <a:moveTo>
                    <a:pt x="0" y="0"/>
                  </a:moveTo>
                  <a:lnTo>
                    <a:pt x="21788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9" name="object 69"/>
            <p:cNvSpPr/>
            <p:nvPr/>
          </p:nvSpPr>
          <p:spPr>
            <a:xfrm>
              <a:off x="3231187" y="5966713"/>
              <a:ext cx="218440" cy="0"/>
            </a:xfrm>
            <a:custGeom>
              <a:avLst/>
              <a:gdLst/>
              <a:ahLst/>
              <a:cxnLst/>
              <a:rect l="l" t="t" r="r" b="b"/>
              <a:pathLst>
                <a:path w="218439">
                  <a:moveTo>
                    <a:pt x="0" y="0"/>
                  </a:moveTo>
                  <a:lnTo>
                    <a:pt x="217881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0" name="object 70"/>
            <p:cNvSpPr/>
            <p:nvPr/>
          </p:nvSpPr>
          <p:spPr>
            <a:xfrm>
              <a:off x="6564426" y="4241671"/>
              <a:ext cx="227965" cy="0"/>
            </a:xfrm>
            <a:custGeom>
              <a:avLst/>
              <a:gdLst/>
              <a:ahLst/>
              <a:cxnLst/>
              <a:rect l="l" t="t" r="r" b="b"/>
              <a:pathLst>
                <a:path w="227965">
                  <a:moveTo>
                    <a:pt x="0" y="0"/>
                  </a:moveTo>
                  <a:lnTo>
                    <a:pt x="227533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1" name="object 71"/>
            <p:cNvSpPr/>
            <p:nvPr/>
          </p:nvSpPr>
          <p:spPr>
            <a:xfrm>
              <a:off x="6563359" y="5086408"/>
              <a:ext cx="227965" cy="0"/>
            </a:xfrm>
            <a:custGeom>
              <a:avLst/>
              <a:gdLst/>
              <a:ahLst/>
              <a:cxnLst/>
              <a:rect l="l" t="t" r="r" b="b"/>
              <a:pathLst>
                <a:path w="227965">
                  <a:moveTo>
                    <a:pt x="0" y="0"/>
                  </a:moveTo>
                  <a:lnTo>
                    <a:pt x="227533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2" name="object 72"/>
            <p:cNvSpPr/>
            <p:nvPr/>
          </p:nvSpPr>
          <p:spPr>
            <a:xfrm>
              <a:off x="6563359" y="5954013"/>
              <a:ext cx="227965" cy="0"/>
            </a:xfrm>
            <a:custGeom>
              <a:avLst/>
              <a:gdLst/>
              <a:ahLst/>
              <a:cxnLst/>
              <a:rect l="l" t="t" r="r" b="b"/>
              <a:pathLst>
                <a:path w="227965">
                  <a:moveTo>
                    <a:pt x="0" y="0"/>
                  </a:moveTo>
                  <a:lnTo>
                    <a:pt x="227533" y="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4" name="object 74"/>
            <p:cNvSpPr/>
            <p:nvPr/>
          </p:nvSpPr>
          <p:spPr>
            <a:xfrm>
              <a:off x="1076477" y="3835908"/>
              <a:ext cx="782320" cy="822960"/>
            </a:xfrm>
            <a:custGeom>
              <a:avLst/>
              <a:gdLst/>
              <a:ahLst/>
              <a:cxnLst/>
              <a:rect l="l" t="t" r="r" b="b"/>
              <a:pathLst>
                <a:path w="782319" h="822960">
                  <a:moveTo>
                    <a:pt x="781812" y="0"/>
                  </a:moveTo>
                  <a:lnTo>
                    <a:pt x="0" y="0"/>
                  </a:lnTo>
                  <a:lnTo>
                    <a:pt x="0" y="822960"/>
                  </a:lnTo>
                  <a:lnTo>
                    <a:pt x="781812" y="822960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75" name="object 7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05916" y="3865346"/>
              <a:ext cx="644651" cy="683044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1076477" y="3835908"/>
              <a:ext cx="786765" cy="814069"/>
            </a:xfrm>
            <a:custGeom>
              <a:avLst/>
              <a:gdLst/>
              <a:ahLst/>
              <a:cxnLst/>
              <a:rect l="l" t="t" r="r" b="b"/>
              <a:pathLst>
                <a:path w="786764" h="814070">
                  <a:moveTo>
                    <a:pt x="786384" y="0"/>
                  </a:moveTo>
                  <a:lnTo>
                    <a:pt x="0" y="0"/>
                  </a:lnTo>
                  <a:lnTo>
                    <a:pt x="0" y="813815"/>
                  </a:lnTo>
                  <a:lnTo>
                    <a:pt x="786384" y="813815"/>
                  </a:lnTo>
                  <a:lnTo>
                    <a:pt x="786384" y="0"/>
                  </a:lnTo>
                  <a:close/>
                </a:path>
              </a:pathLst>
            </a:custGeom>
            <a:solidFill>
              <a:srgbClr val="231F2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77" name="object 7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56838" y="3828859"/>
              <a:ext cx="889357" cy="821118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6791015" y="3813728"/>
            <a:ext cx="1191185" cy="1335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lang="en-US" sz="794" spc="-4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794" spc="-4" dirty="0">
                <a:solidFill>
                  <a:srgbClr val="231F20"/>
                </a:solidFill>
                <a:latin typeface="Calibri"/>
                <a:cs typeface="Calibri"/>
              </a:rPr>
              <a:t>mployer</a:t>
            </a:r>
            <a:r>
              <a:rPr sz="794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94" spc="-4" dirty="0">
                <a:solidFill>
                  <a:srgbClr val="231F20"/>
                </a:solidFill>
                <a:latin typeface="Calibri"/>
                <a:cs typeface="Calibri"/>
              </a:rPr>
              <a:t>Services</a:t>
            </a:r>
            <a:r>
              <a:rPr sz="794" spc="-9" dirty="0">
                <a:solidFill>
                  <a:srgbClr val="231F20"/>
                </a:solidFill>
                <a:latin typeface="Calibri"/>
                <a:cs typeface="Calibri"/>
              </a:rPr>
              <a:t> Director</a:t>
            </a:r>
            <a:endParaRPr sz="794" dirty="0">
              <a:latin typeface="Calibri"/>
              <a:cs typeface="Calibri"/>
            </a:endParaRPr>
          </a:p>
        </p:txBody>
      </p:sp>
      <p:sp>
        <p:nvSpPr>
          <p:cNvPr id="90" name="object 45">
            <a:extLst>
              <a:ext uri="{FF2B5EF4-FFF2-40B4-BE49-F238E27FC236}">
                <a16:creationId xmlns:a16="http://schemas.microsoft.com/office/drawing/2014/main" id="{C7425404-75FA-430B-A2EC-C5B3D938F9A8}"/>
              </a:ext>
            </a:extLst>
          </p:cNvPr>
          <p:cNvSpPr txBox="1"/>
          <p:nvPr/>
        </p:nvSpPr>
        <p:spPr>
          <a:xfrm>
            <a:off x="1804666" y="5068746"/>
            <a:ext cx="1165412" cy="442682"/>
          </a:xfrm>
          <a:prstGeom prst="rect">
            <a:avLst/>
          </a:prstGeom>
        </p:spPr>
        <p:txBody>
          <a:bodyPr vert="horz" wrap="square" lIns="0" tIns="22412" rIns="0" bIns="0" rtlCol="0">
            <a:spAutoFit/>
          </a:bodyPr>
          <a:lstStyle/>
          <a:p>
            <a:pPr marL="262232">
              <a:spcBef>
                <a:spcPts val="176"/>
              </a:spcBef>
            </a:pPr>
            <a:r>
              <a:rPr lang="en-US" sz="882" spc="-9" dirty="0">
                <a:solidFill>
                  <a:srgbClr val="231F20"/>
                </a:solidFill>
                <a:latin typeface="Calibri"/>
                <a:cs typeface="Calibri"/>
              </a:rPr>
              <a:t>Dina Jones</a:t>
            </a:r>
            <a:endParaRPr lang="en-US" sz="882" dirty="0">
              <a:latin typeface="Calibri"/>
              <a:cs typeface="Calibri"/>
            </a:endParaRPr>
          </a:p>
          <a:p>
            <a:pPr marL="11206" algn="ctr">
              <a:spcBef>
                <a:spcPts val="88"/>
              </a:spcBef>
            </a:pPr>
            <a:r>
              <a:rPr lang="en-US" sz="882" spc="-4" dirty="0">
                <a:solidFill>
                  <a:srgbClr val="231F20"/>
                </a:solidFill>
                <a:latin typeface="Calibri"/>
                <a:cs typeface="Calibri"/>
              </a:rPr>
              <a:t>Member Services </a:t>
            </a:r>
            <a:r>
              <a:rPr sz="882" spc="-9" dirty="0">
                <a:solidFill>
                  <a:srgbClr val="231F20"/>
                </a:solidFill>
                <a:latin typeface="Calibri"/>
                <a:cs typeface="Calibri"/>
              </a:rPr>
              <a:t>Director</a:t>
            </a:r>
            <a:endParaRPr sz="882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8923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193" y="40621"/>
            <a:ext cx="5934635" cy="5468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TRS Update </a:t>
            </a:r>
          </a:p>
          <a:p>
            <a:endParaRPr lang="en-US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0AA67B-8680-4FB9-8EEC-830E4840850A}"/>
              </a:ext>
            </a:extLst>
          </p:cNvPr>
          <p:cNvSpPr/>
          <p:nvPr/>
        </p:nvSpPr>
        <p:spPr>
          <a:xfrm>
            <a:off x="509666" y="566531"/>
            <a:ext cx="39685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 400,00 Members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367E303-C8F2-4C24-B4B4-C3D3039B79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8651732"/>
              </p:ext>
            </p:extLst>
          </p:nvPr>
        </p:nvGraphicFramePr>
        <p:xfrm>
          <a:off x="228193" y="1590914"/>
          <a:ext cx="8671883" cy="4795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9634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0028" y="11143"/>
            <a:ext cx="5934635" cy="5468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TRS Membership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CCF19A3-5E71-4443-986C-EABF79E92E6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40028" y="1352006"/>
          <a:ext cx="8663943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648D046-8F8B-498C-B80A-FA2382D0C4D1}"/>
              </a:ext>
            </a:extLst>
          </p:cNvPr>
          <p:cNvSpPr txBox="1"/>
          <p:nvPr/>
        </p:nvSpPr>
        <p:spPr>
          <a:xfrm>
            <a:off x="240028" y="609949"/>
            <a:ext cx="6555994" cy="7285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Analysis – Retiree Annual Benefit - FY20 Year End Tabulation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296F8B6A-2377-4349-B392-D1B1961564D5}"/>
              </a:ext>
            </a:extLst>
          </p:cNvPr>
          <p:cNvSpPr txBox="1"/>
          <p:nvPr/>
        </p:nvSpPr>
        <p:spPr>
          <a:xfrm>
            <a:off x="3518025" y="4099026"/>
            <a:ext cx="5188980" cy="134267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281555" marR="5080" indent="-2269490" algn="ctr">
              <a:lnSpc>
                <a:spcPts val="3030"/>
              </a:lnSpc>
              <a:spcBef>
                <a:spcPts val="470"/>
              </a:spcBef>
            </a:pPr>
            <a:r>
              <a:rPr sz="2400" b="1" spc="-10" dirty="0">
                <a:latin typeface="Calibri"/>
                <a:cs typeface="Calibri"/>
              </a:rPr>
              <a:t>Residency Maps</a:t>
            </a:r>
            <a:r>
              <a:rPr lang="en-US" sz="2400" b="1" spc="-10" dirty="0">
                <a:latin typeface="Calibri"/>
                <a:cs typeface="Calibri"/>
              </a:rPr>
              <a:t>: </a:t>
            </a:r>
          </a:p>
          <a:p>
            <a:pPr marL="2281555" marR="5080" indent="-2269490" algn="ctr">
              <a:lnSpc>
                <a:spcPts val="3030"/>
              </a:lnSpc>
              <a:spcBef>
                <a:spcPts val="470"/>
              </a:spcBef>
            </a:pPr>
            <a:r>
              <a:rPr sz="2400" b="1" spc="-15" dirty="0">
                <a:latin typeface="Calibri"/>
                <a:cs typeface="Calibri"/>
              </a:rPr>
              <a:t>Where </a:t>
            </a:r>
            <a:r>
              <a:rPr lang="en-US" sz="2400" b="1" spc="-5" dirty="0">
                <a:latin typeface="Calibri"/>
                <a:cs typeface="Calibri"/>
              </a:rPr>
              <a:t>Our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TRS </a:t>
            </a:r>
            <a:endParaRPr lang="en-US" sz="2400" b="1" spc="-15" dirty="0">
              <a:latin typeface="Calibri"/>
              <a:cs typeface="Calibri"/>
            </a:endParaRPr>
          </a:p>
          <a:p>
            <a:pPr marL="2281555" marR="5080" indent="-2269490" algn="ctr">
              <a:lnSpc>
                <a:spcPts val="3030"/>
              </a:lnSpc>
              <a:spcBef>
                <a:spcPts val="470"/>
              </a:spcBef>
            </a:pPr>
            <a:r>
              <a:rPr sz="2400" b="1" spc="-10" dirty="0">
                <a:latin typeface="Calibri"/>
                <a:cs typeface="Calibri"/>
              </a:rPr>
              <a:t>Members</a:t>
            </a:r>
            <a:r>
              <a:rPr lang="en-US" sz="2400" b="1" spc="-1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Retirees</a:t>
            </a:r>
            <a:r>
              <a:rPr sz="2400" b="1" spc="3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Reside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E2DF18-6922-4538-ACAA-27F392BFC3B8}"/>
              </a:ext>
            </a:extLst>
          </p:cNvPr>
          <p:cNvSpPr/>
          <p:nvPr/>
        </p:nvSpPr>
        <p:spPr>
          <a:xfrm>
            <a:off x="3998401" y="5605631"/>
            <a:ext cx="4012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https://www.trsga.com/residency-maps/</a:t>
            </a:r>
          </a:p>
        </p:txBody>
      </p:sp>
      <p:pic>
        <p:nvPicPr>
          <p:cNvPr id="14" name="Picture 2" descr="state">
            <a:extLst>
              <a:ext uri="{FF2B5EF4-FFF2-40B4-BE49-F238E27FC236}">
                <a16:creationId xmlns:a16="http://schemas.microsoft.com/office/drawing/2014/main" id="{A45E4AF0-FAFD-44F0-9AD3-8E2FD65B1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042" y="3880863"/>
            <a:ext cx="2559595" cy="289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42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5" y="36576"/>
            <a:ext cx="8686800" cy="11116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Plan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&amp; Retirement Information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65E2AFE-E293-4544-A8D4-0A2EAB5B2B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441306"/>
              </p:ext>
            </p:extLst>
          </p:nvPr>
        </p:nvGraphicFramePr>
        <p:xfrm>
          <a:off x="373312" y="1559320"/>
          <a:ext cx="4306253" cy="4384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4E8110-3D36-4CBA-8D9F-DDA68DC9E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924897"/>
              </p:ext>
            </p:extLst>
          </p:nvPr>
        </p:nvGraphicFramePr>
        <p:xfrm>
          <a:off x="4248299" y="1626890"/>
          <a:ext cx="4308571" cy="467345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001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62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i="1" baseline="0" dirty="0"/>
                    </a:p>
                    <a:p>
                      <a:pPr algn="ctr"/>
                      <a:r>
                        <a:rPr lang="en-US" sz="1400" i="1" baseline="0" dirty="0"/>
                        <a:t>March 1, 2021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i="1" baseline="0" dirty="0"/>
                    </a:p>
                    <a:p>
                      <a:pPr algn="ctr"/>
                      <a:r>
                        <a:rPr lang="en-US" sz="1400" i="1" baseline="0" dirty="0"/>
                        <a:t>March 1, </a:t>
                      </a:r>
                      <a:r>
                        <a:rPr lang="en-US" sz="1400" i="1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069">
                <a:tc>
                  <a:txBody>
                    <a:bodyPr/>
                    <a:lstStyle/>
                    <a:p>
                      <a:r>
                        <a:rPr lang="en-US" sz="1400" b="1" i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Service</a:t>
                      </a:r>
                      <a:r>
                        <a:rPr lang="en-US" sz="1400" b="1" i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Retirees</a:t>
                      </a:r>
                      <a:endParaRPr lang="en-US" sz="1400" b="1" i="1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123,064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126,636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069">
                <a:tc>
                  <a:txBody>
                    <a:bodyPr/>
                    <a:lstStyle/>
                    <a:p>
                      <a:r>
                        <a:rPr lang="en-US" sz="1400" b="1" i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Avg. Monthly Benefit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$3,430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$3,487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069">
                <a:tc>
                  <a:txBody>
                    <a:bodyPr/>
                    <a:lstStyle/>
                    <a:p>
                      <a:r>
                        <a:rPr lang="en-US" sz="1400" b="1" i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Avg. Service Credit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25.70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25.63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069">
                <a:tc>
                  <a:txBody>
                    <a:bodyPr/>
                    <a:lstStyle/>
                    <a:p>
                      <a:r>
                        <a:rPr lang="en-US" sz="1400" b="1" i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Avg. Age at Retirement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069">
                <a:tc>
                  <a:txBody>
                    <a:bodyPr/>
                    <a:lstStyle/>
                    <a:p>
                      <a:r>
                        <a:rPr lang="en-US" sz="1400" b="1" i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Avg. Age at Payment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3294">
                <a:tc>
                  <a:txBody>
                    <a:bodyPr/>
                    <a:lstStyle/>
                    <a:p>
                      <a:r>
                        <a:rPr lang="en-US" sz="1400" b="1" i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Total Benefit Payroll  </a:t>
                      </a:r>
                    </a:p>
                    <a:p>
                      <a:endParaRPr lang="en-US" sz="1400" b="1" i="1" dirty="0"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/>
                        <a:t>$452.0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/>
                        <a:t>$473.5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Million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5069">
                <a:tc>
                  <a:txBody>
                    <a:bodyPr/>
                    <a:lstStyle/>
                    <a:p>
                      <a:r>
                        <a:rPr lang="en-US" sz="1400" b="1" i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Box 1">
            <a:extLst>
              <a:ext uri="{FF2B5EF4-FFF2-40B4-BE49-F238E27FC236}">
                <a16:creationId xmlns:a16="http://schemas.microsoft.com/office/drawing/2014/main" id="{0F3665CA-C794-43ED-A835-B196F52B8B2E}"/>
              </a:ext>
            </a:extLst>
          </p:cNvPr>
          <p:cNvSpPr txBox="1"/>
          <p:nvPr/>
        </p:nvSpPr>
        <p:spPr>
          <a:xfrm>
            <a:off x="2096332" y="3679234"/>
            <a:ext cx="861456" cy="119383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i="1" dirty="0">
                <a:latin typeface="Arial Black" panose="020B0A04020102020204" pitchFamily="34" charset="0"/>
                <a:cs typeface="Arial" panose="020B0604020202020204" pitchFamily="34" charset="0"/>
              </a:rPr>
              <a:t>March 1, 2022</a:t>
            </a:r>
          </a:p>
          <a:p>
            <a:pPr algn="ctr"/>
            <a:endParaRPr lang="en-US" sz="500" i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900" i="1" dirty="0">
                <a:latin typeface="Arial Black" panose="020B0A04020102020204" pitchFamily="34" charset="0"/>
                <a:cs typeface="Arial" panose="020B0604020202020204" pitchFamily="34" charset="0"/>
              </a:rPr>
              <a:t>141,148</a:t>
            </a:r>
          </a:p>
          <a:p>
            <a:pPr algn="ctr"/>
            <a:r>
              <a:rPr lang="en-US" sz="900" i="1" dirty="0">
                <a:latin typeface="Arial Black" panose="020B0A04020102020204" pitchFamily="34" charset="0"/>
                <a:cs typeface="Arial" panose="020B0604020202020204" pitchFamily="34" charset="0"/>
              </a:rPr>
              <a:t>Total</a:t>
            </a:r>
          </a:p>
          <a:p>
            <a:pPr algn="ctr"/>
            <a:r>
              <a:rPr lang="en-US" sz="900" i="1" dirty="0">
                <a:latin typeface="Arial Black" panose="020B0A04020102020204" pitchFamily="34" charset="0"/>
                <a:cs typeface="Arial" panose="020B0604020202020204" pitchFamily="34" charset="0"/>
              </a:rPr>
              <a:t>Payees</a:t>
            </a:r>
          </a:p>
          <a:p>
            <a:pPr algn="ctr"/>
            <a:endParaRPr lang="en-US" sz="9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606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484" y="0"/>
            <a:ext cx="3291041" cy="14156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TRS Update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0A8901-C233-4004-9271-E445753ABEC3}"/>
              </a:ext>
            </a:extLst>
          </p:cNvPr>
          <p:cNvSpPr/>
          <p:nvPr/>
        </p:nvSpPr>
        <p:spPr>
          <a:xfrm>
            <a:off x="981102" y="474776"/>
            <a:ext cx="40175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Fewer Retirements?</a:t>
            </a:r>
            <a:endParaRPr lang="en-US" sz="36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8420976-4E6B-46E9-949A-0AAB0F2464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9200445"/>
              </p:ext>
            </p:extLst>
          </p:nvPr>
        </p:nvGraphicFramePr>
        <p:xfrm>
          <a:off x="268942" y="1415656"/>
          <a:ext cx="8575521" cy="5019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20">
            <a:extLst>
              <a:ext uri="{FF2B5EF4-FFF2-40B4-BE49-F238E27FC236}">
                <a16:creationId xmlns:a16="http://schemas.microsoft.com/office/drawing/2014/main" id="{D709598A-10AF-4DE7-B0DD-B306A1CFD1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287473"/>
              </p:ext>
            </p:extLst>
          </p:nvPr>
        </p:nvGraphicFramePr>
        <p:xfrm>
          <a:off x="2622391" y="2978838"/>
          <a:ext cx="5978880" cy="2835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7370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484" y="0"/>
            <a:ext cx="7390740" cy="685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TRS Update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791737" y="1415657"/>
          <a:ext cx="7850458" cy="485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6723B9B0-BCD9-4259-BAFE-9F96BC06231C}"/>
              </a:ext>
            </a:extLst>
          </p:cNvPr>
          <p:cNvSpPr/>
          <p:nvPr/>
        </p:nvSpPr>
        <p:spPr>
          <a:xfrm>
            <a:off x="791737" y="490896"/>
            <a:ext cx="4124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2022 Retirements</a:t>
            </a:r>
          </a:p>
        </p:txBody>
      </p:sp>
    </p:spTree>
    <p:extLst>
      <p:ext uri="{BB962C8B-B14F-4D97-AF65-F5344CB8AC3E}">
        <p14:creationId xmlns:p14="http://schemas.microsoft.com/office/powerpoint/2010/main" val="3938049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8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77A6C3"/>
    </a:accent1>
    <a:accent2>
      <a:srgbClr val="1CADE4"/>
    </a:accent2>
    <a:accent3>
      <a:srgbClr val="2E663E"/>
    </a:accent3>
    <a:accent4>
      <a:srgbClr val="FFFF69"/>
    </a:accent4>
    <a:accent5>
      <a:srgbClr val="939149"/>
    </a:accent5>
    <a:accent6>
      <a:srgbClr val="9BD1AA"/>
    </a:accent6>
    <a:hlink>
      <a:srgbClr val="6EAC1C"/>
    </a:hlink>
    <a:folHlink>
      <a:srgbClr val="B26B0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op Shadow">
    <a:fillStyleLst>
      <a:solidFill>
        <a:schemeClr val="phClr"/>
      </a:solidFill>
      <a:gradFill rotWithShape="1">
        <a:gsLst>
          <a:gs pos="0">
            <a:schemeClr val="phClr">
              <a:tint val="10000"/>
              <a:satMod val="300000"/>
            </a:schemeClr>
          </a:gs>
          <a:gs pos="34000">
            <a:schemeClr val="phClr">
              <a:tint val="13500"/>
              <a:satMod val="250000"/>
            </a:schemeClr>
          </a:gs>
          <a:gs pos="100000">
            <a:schemeClr val="phClr">
              <a:tint val="60000"/>
              <a:satMod val="200000"/>
            </a:schemeClr>
          </a:gs>
        </a:gsLst>
        <a:path path="circle">
          <a:fillToRect l="50000" t="155000" r="50000" b="-55000"/>
        </a:path>
      </a:gradFill>
      <a:gradFill rotWithShape="1">
        <a:gsLst>
          <a:gs pos="0">
            <a:schemeClr val="phClr">
              <a:tint val="60000"/>
              <a:satMod val="160000"/>
            </a:schemeClr>
          </a:gs>
          <a:gs pos="46000">
            <a:schemeClr val="phClr">
              <a:tint val="86000"/>
              <a:satMod val="160000"/>
            </a:schemeClr>
          </a:gs>
          <a:gs pos="100000">
            <a:schemeClr val="phClr">
              <a:shade val="40000"/>
              <a:satMod val="160000"/>
            </a:schemeClr>
          </a:gs>
        </a:gsLst>
        <a:path path="circle">
          <a:fillToRect l="50000" t="155000" r="50000" b="-55000"/>
        </a:path>
      </a:gradFill>
    </a:fillStyleLst>
    <a:lnStyleLst>
      <a:ln w="9525" cap="flat" cmpd="sng" algn="ctr">
        <a:solidFill>
          <a:schemeClr val="phClr">
            <a:satMod val="12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147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</a:effectStyle>
      <a:effectStyle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8504</TotalTime>
  <Words>650</Words>
  <Application>Microsoft Office PowerPoint</Application>
  <PresentationFormat>On-screen Show (4:3)</PresentationFormat>
  <Paragraphs>149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Cambria</vt:lpstr>
      <vt:lpstr>Times New Roman</vt:lpstr>
      <vt:lpstr>Verdana</vt:lpstr>
      <vt:lpstr>Office Theme</vt:lpstr>
      <vt:lpstr>PowerPoint Presentation</vt:lpstr>
      <vt:lpstr>TRS Overview</vt:lpstr>
      <vt:lpstr>Board of Trustees</vt:lpstr>
      <vt:lpstr>Administration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Legislative Update</vt:lpstr>
      <vt:lpstr>House Bill 385 Return to Work</vt:lpstr>
      <vt:lpstr>My Favorite Stat!!!</vt:lpstr>
      <vt:lpstr>PowerPoint Presentation</vt:lpstr>
    </vt:vector>
  </TitlesOfParts>
  <Company>TRS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Evans, Buster</dc:creator>
  <cp:lastModifiedBy>Evans, Buster</cp:lastModifiedBy>
  <cp:revision>481</cp:revision>
  <cp:lastPrinted>2020-09-28T15:04:40Z</cp:lastPrinted>
  <dcterms:created xsi:type="dcterms:W3CDTF">2017-05-24T13:44:41Z</dcterms:created>
  <dcterms:modified xsi:type="dcterms:W3CDTF">2022-04-19T12:35:23Z</dcterms:modified>
</cp:coreProperties>
</file>