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9" r:id="rId6"/>
    <p:sldId id="270" r:id="rId7"/>
    <p:sldId id="260" r:id="rId8"/>
    <p:sldId id="261" r:id="rId9"/>
    <p:sldId id="262" r:id="rId10"/>
    <p:sldId id="263" r:id="rId11"/>
    <p:sldId id="264"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9E2"/>
    <a:srgbClr val="AB20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69" d="100"/>
          <a:sy n="69" d="100"/>
        </p:scale>
        <p:origin x="448" y="52"/>
      </p:cViewPr>
      <p:guideLst/>
    </p:cSldViewPr>
  </p:slideViewPr>
  <p:notesTextViewPr>
    <p:cViewPr>
      <p:scale>
        <a:sx n="1" d="1"/>
        <a:sy n="1" d="1"/>
      </p:scale>
      <p:origin x="0" y="0"/>
    </p:cViewPr>
  </p:notesTextViewPr>
  <p:sorterViewPr>
    <p:cViewPr>
      <p:scale>
        <a:sx n="100" d="100"/>
        <a:sy n="100" d="100"/>
      </p:scale>
      <p:origin x="0" y="-4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89D8A09-32A5-456D-AAA6-B3FA29B52855}"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EC50E-1C14-4717-B546-BD1EB7EB0C52}" type="slidenum">
              <a:rPr lang="en-US" smtClean="0"/>
              <a:t>‹#›</a:t>
            </a:fld>
            <a:endParaRPr lang="en-US"/>
          </a:p>
        </p:txBody>
      </p:sp>
    </p:spTree>
    <p:extLst>
      <p:ext uri="{BB962C8B-B14F-4D97-AF65-F5344CB8AC3E}">
        <p14:creationId xmlns:p14="http://schemas.microsoft.com/office/powerpoint/2010/main" val="1799136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9D8A09-32A5-456D-AAA6-B3FA29B52855}"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EC50E-1C14-4717-B546-BD1EB7EB0C52}" type="slidenum">
              <a:rPr lang="en-US" smtClean="0"/>
              <a:t>‹#›</a:t>
            </a:fld>
            <a:endParaRPr lang="en-US"/>
          </a:p>
        </p:txBody>
      </p:sp>
    </p:spTree>
    <p:extLst>
      <p:ext uri="{BB962C8B-B14F-4D97-AF65-F5344CB8AC3E}">
        <p14:creationId xmlns:p14="http://schemas.microsoft.com/office/powerpoint/2010/main" val="1007036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9D8A09-32A5-456D-AAA6-B3FA29B52855}"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EC50E-1C14-4717-B546-BD1EB7EB0C52}" type="slidenum">
              <a:rPr lang="en-US" smtClean="0"/>
              <a:t>‹#›</a:t>
            </a:fld>
            <a:endParaRPr lang="en-US"/>
          </a:p>
        </p:txBody>
      </p:sp>
    </p:spTree>
    <p:extLst>
      <p:ext uri="{BB962C8B-B14F-4D97-AF65-F5344CB8AC3E}">
        <p14:creationId xmlns:p14="http://schemas.microsoft.com/office/powerpoint/2010/main" val="715605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9D8A09-32A5-456D-AAA6-B3FA29B52855}"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EC50E-1C14-4717-B546-BD1EB7EB0C52}" type="slidenum">
              <a:rPr lang="en-US" smtClean="0"/>
              <a:t>‹#›</a:t>
            </a:fld>
            <a:endParaRPr lang="en-US"/>
          </a:p>
        </p:txBody>
      </p:sp>
    </p:spTree>
    <p:extLst>
      <p:ext uri="{BB962C8B-B14F-4D97-AF65-F5344CB8AC3E}">
        <p14:creationId xmlns:p14="http://schemas.microsoft.com/office/powerpoint/2010/main" val="3059973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9D8A09-32A5-456D-AAA6-B3FA29B52855}"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EC50E-1C14-4717-B546-BD1EB7EB0C52}" type="slidenum">
              <a:rPr lang="en-US" smtClean="0"/>
              <a:t>‹#›</a:t>
            </a:fld>
            <a:endParaRPr lang="en-US"/>
          </a:p>
        </p:txBody>
      </p:sp>
    </p:spTree>
    <p:extLst>
      <p:ext uri="{BB962C8B-B14F-4D97-AF65-F5344CB8AC3E}">
        <p14:creationId xmlns:p14="http://schemas.microsoft.com/office/powerpoint/2010/main" val="2499965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9D8A09-32A5-456D-AAA6-B3FA29B52855}"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EC50E-1C14-4717-B546-BD1EB7EB0C52}" type="slidenum">
              <a:rPr lang="en-US" smtClean="0"/>
              <a:t>‹#›</a:t>
            </a:fld>
            <a:endParaRPr lang="en-US"/>
          </a:p>
        </p:txBody>
      </p:sp>
    </p:spTree>
    <p:extLst>
      <p:ext uri="{BB962C8B-B14F-4D97-AF65-F5344CB8AC3E}">
        <p14:creationId xmlns:p14="http://schemas.microsoft.com/office/powerpoint/2010/main" val="2376466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9D8A09-32A5-456D-AAA6-B3FA29B52855}" type="datetimeFigureOut">
              <a:rPr lang="en-US" smtClean="0"/>
              <a:t>4/19/2022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EEC50E-1C14-4717-B546-BD1EB7EB0C52}" type="slidenum">
              <a:rPr lang="en-US" smtClean="0"/>
              <a:t>‹#›</a:t>
            </a:fld>
            <a:endParaRPr lang="en-US"/>
          </a:p>
        </p:txBody>
      </p:sp>
    </p:spTree>
    <p:extLst>
      <p:ext uri="{BB962C8B-B14F-4D97-AF65-F5344CB8AC3E}">
        <p14:creationId xmlns:p14="http://schemas.microsoft.com/office/powerpoint/2010/main" val="128988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9D8A09-32A5-456D-AAA6-B3FA29B52855}" type="datetimeFigureOut">
              <a:rPr lang="en-US" smtClean="0"/>
              <a:t>4/19/2022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EEC50E-1C14-4717-B546-BD1EB7EB0C52}" type="slidenum">
              <a:rPr lang="en-US" smtClean="0"/>
              <a:t>‹#›</a:t>
            </a:fld>
            <a:endParaRPr lang="en-US"/>
          </a:p>
        </p:txBody>
      </p:sp>
    </p:spTree>
    <p:extLst>
      <p:ext uri="{BB962C8B-B14F-4D97-AF65-F5344CB8AC3E}">
        <p14:creationId xmlns:p14="http://schemas.microsoft.com/office/powerpoint/2010/main" val="1237742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D8A09-32A5-456D-AAA6-B3FA29B52855}" type="datetimeFigureOut">
              <a:rPr lang="en-US" smtClean="0"/>
              <a:t>4/19/2022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EEC50E-1C14-4717-B546-BD1EB7EB0C52}" type="slidenum">
              <a:rPr lang="en-US" smtClean="0"/>
              <a:t>‹#›</a:t>
            </a:fld>
            <a:endParaRPr lang="en-US"/>
          </a:p>
        </p:txBody>
      </p:sp>
    </p:spTree>
    <p:extLst>
      <p:ext uri="{BB962C8B-B14F-4D97-AF65-F5344CB8AC3E}">
        <p14:creationId xmlns:p14="http://schemas.microsoft.com/office/powerpoint/2010/main" val="351842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9D8A09-32A5-456D-AAA6-B3FA29B52855}"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EC50E-1C14-4717-B546-BD1EB7EB0C52}" type="slidenum">
              <a:rPr lang="en-US" smtClean="0"/>
              <a:t>‹#›</a:t>
            </a:fld>
            <a:endParaRPr lang="en-US"/>
          </a:p>
        </p:txBody>
      </p:sp>
    </p:spTree>
    <p:extLst>
      <p:ext uri="{BB962C8B-B14F-4D97-AF65-F5344CB8AC3E}">
        <p14:creationId xmlns:p14="http://schemas.microsoft.com/office/powerpoint/2010/main" val="2983889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9D8A09-32A5-456D-AAA6-B3FA29B52855}"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EC50E-1C14-4717-B546-BD1EB7EB0C52}" type="slidenum">
              <a:rPr lang="en-US" smtClean="0"/>
              <a:t>‹#›</a:t>
            </a:fld>
            <a:endParaRPr lang="en-US"/>
          </a:p>
        </p:txBody>
      </p:sp>
    </p:spTree>
    <p:extLst>
      <p:ext uri="{BB962C8B-B14F-4D97-AF65-F5344CB8AC3E}">
        <p14:creationId xmlns:p14="http://schemas.microsoft.com/office/powerpoint/2010/main" val="1064022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D8A09-32A5-456D-AAA6-B3FA29B52855}" type="datetimeFigureOut">
              <a:rPr lang="en-US" smtClean="0"/>
              <a:t>4/19/2022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EC50E-1C14-4717-B546-BD1EB7EB0C52}" type="slidenum">
              <a:rPr lang="en-US" smtClean="0"/>
              <a:t>‹#›</a:t>
            </a:fld>
            <a:endParaRPr lang="en-US"/>
          </a:p>
        </p:txBody>
      </p:sp>
    </p:spTree>
    <p:extLst>
      <p:ext uri="{BB962C8B-B14F-4D97-AF65-F5344CB8AC3E}">
        <p14:creationId xmlns:p14="http://schemas.microsoft.com/office/powerpoint/2010/main" val="1395381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6000" r="-6000"/>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41886" y="441609"/>
            <a:ext cx="12107917" cy="243426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500" dirty="0">
                <a:solidFill>
                  <a:schemeClr val="bg1"/>
                </a:solidFill>
                <a:latin typeface="Palatino Linotype" panose="02040502050505030304" pitchFamily="18" charset="0"/>
              </a:rPr>
              <a:t>The Georgia General Assembly</a:t>
            </a:r>
            <a:br>
              <a:rPr lang="en-US" sz="5500" dirty="0">
                <a:solidFill>
                  <a:schemeClr val="bg1"/>
                </a:solidFill>
                <a:latin typeface="Palatino Linotype" panose="02040502050505030304" pitchFamily="18" charset="0"/>
              </a:rPr>
            </a:br>
            <a:r>
              <a:rPr lang="en-US" sz="5500" dirty="0">
                <a:solidFill>
                  <a:schemeClr val="bg1"/>
                </a:solidFill>
                <a:latin typeface="Palatino Linotype" panose="02040502050505030304" pitchFamily="18" charset="0"/>
              </a:rPr>
              <a:t>Legislative Overview</a:t>
            </a:r>
            <a:br>
              <a:rPr lang="en-US" sz="5500" dirty="0">
                <a:solidFill>
                  <a:schemeClr val="bg1"/>
                </a:solidFill>
                <a:latin typeface="Palatino Linotype" panose="02040502050505030304" pitchFamily="18" charset="0"/>
              </a:rPr>
            </a:br>
            <a:endParaRPr lang="en-US" sz="5500" dirty="0">
              <a:solidFill>
                <a:schemeClr val="bg1"/>
              </a:solidFill>
              <a:latin typeface="Palatino Linotype" panose="02040502050505030304" pitchFamily="18" charset="0"/>
            </a:endParaRPr>
          </a:p>
        </p:txBody>
      </p:sp>
      <p:sp>
        <p:nvSpPr>
          <p:cNvPr id="2" name="Title 1"/>
          <p:cNvSpPr>
            <a:spLocks noGrp="1"/>
          </p:cNvSpPr>
          <p:nvPr>
            <p:ph type="ctrTitle"/>
          </p:nvPr>
        </p:nvSpPr>
        <p:spPr>
          <a:xfrm>
            <a:off x="115613" y="420416"/>
            <a:ext cx="12107917" cy="2434268"/>
          </a:xfrm>
        </p:spPr>
        <p:txBody>
          <a:bodyPr>
            <a:normAutofit fontScale="90000"/>
          </a:bodyPr>
          <a:lstStyle/>
          <a:p>
            <a:r>
              <a:rPr lang="en-US" dirty="0">
                <a:solidFill>
                  <a:schemeClr val="accent1">
                    <a:lumMod val="50000"/>
                  </a:schemeClr>
                </a:solidFill>
                <a:latin typeface="Palatino Linotype" panose="02040502050505030304" pitchFamily="18" charset="0"/>
              </a:rPr>
              <a:t>The Georgia General Assembly</a:t>
            </a:r>
            <a:br>
              <a:rPr lang="en-US" dirty="0">
                <a:solidFill>
                  <a:schemeClr val="accent1">
                    <a:lumMod val="50000"/>
                  </a:schemeClr>
                </a:solidFill>
                <a:latin typeface="Palatino Linotype" panose="02040502050505030304" pitchFamily="18" charset="0"/>
              </a:rPr>
            </a:br>
            <a:r>
              <a:rPr lang="en-US" dirty="0">
                <a:solidFill>
                  <a:schemeClr val="accent1">
                    <a:lumMod val="50000"/>
                  </a:schemeClr>
                </a:solidFill>
                <a:latin typeface="Palatino Linotype" panose="02040502050505030304" pitchFamily="18" charset="0"/>
              </a:rPr>
              <a:t>Legislative Overview</a:t>
            </a:r>
            <a:br>
              <a:rPr lang="en-US" dirty="0">
                <a:solidFill>
                  <a:schemeClr val="accent1">
                    <a:lumMod val="50000"/>
                  </a:schemeClr>
                </a:solidFill>
                <a:latin typeface="Palatino Linotype" panose="02040502050505030304" pitchFamily="18" charset="0"/>
              </a:rPr>
            </a:br>
            <a:endParaRPr lang="en-US" dirty="0">
              <a:solidFill>
                <a:schemeClr val="accent1">
                  <a:lumMod val="50000"/>
                </a:schemeClr>
              </a:solidFill>
              <a:latin typeface="Palatino Linotype" panose="02040502050505030304" pitchFamily="18" charset="0"/>
            </a:endParaRPr>
          </a:p>
        </p:txBody>
      </p:sp>
      <p:sp>
        <p:nvSpPr>
          <p:cNvPr id="3" name="Subtitle 2"/>
          <p:cNvSpPr>
            <a:spLocks noGrp="1"/>
          </p:cNvSpPr>
          <p:nvPr>
            <p:ph type="subTitle" idx="1"/>
          </p:nvPr>
        </p:nvSpPr>
        <p:spPr>
          <a:xfrm>
            <a:off x="3652345" y="3181621"/>
            <a:ext cx="4929352" cy="990988"/>
          </a:xfrm>
        </p:spPr>
        <p:txBody>
          <a:bodyPr>
            <a:noAutofit/>
          </a:bodyPr>
          <a:lstStyle/>
          <a:p>
            <a:r>
              <a:rPr lang="en-US" sz="4400" dirty="0">
                <a:solidFill>
                  <a:schemeClr val="accent1">
                    <a:lumMod val="50000"/>
                  </a:schemeClr>
                </a:solidFill>
                <a:latin typeface="Palatino Linotype" panose="02040502050505030304" pitchFamily="18" charset="0"/>
              </a:rPr>
              <a:t>Spring Bootstrap</a:t>
            </a:r>
          </a:p>
          <a:p>
            <a:r>
              <a:rPr lang="en-US" sz="4400" dirty="0">
                <a:solidFill>
                  <a:schemeClr val="accent1">
                    <a:lumMod val="50000"/>
                  </a:schemeClr>
                </a:solidFill>
                <a:latin typeface="Palatino Linotype" panose="02040502050505030304" pitchFamily="18" charset="0"/>
              </a:rPr>
              <a:t>April 2022</a:t>
            </a:r>
          </a:p>
        </p:txBody>
      </p:sp>
      <p:sp>
        <p:nvSpPr>
          <p:cNvPr id="5" name="Subtitle 2"/>
          <p:cNvSpPr txBox="1">
            <a:spLocks/>
          </p:cNvSpPr>
          <p:nvPr/>
        </p:nvSpPr>
        <p:spPr>
          <a:xfrm>
            <a:off x="7972096" y="4721385"/>
            <a:ext cx="4929352" cy="19631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200" b="1" dirty="0">
                <a:solidFill>
                  <a:schemeClr val="accent1">
                    <a:lumMod val="50000"/>
                  </a:schemeClr>
                </a:solidFill>
                <a:latin typeface="Palatino Linotype" panose="02040502050505030304" pitchFamily="18" charset="0"/>
              </a:rPr>
              <a:t>Dr. John </a:t>
            </a:r>
            <a:r>
              <a:rPr lang="en-US" sz="2200" b="1" dirty="0" err="1">
                <a:solidFill>
                  <a:schemeClr val="accent1">
                    <a:lumMod val="50000"/>
                  </a:schemeClr>
                </a:solidFill>
                <a:latin typeface="Palatino Linotype" panose="02040502050505030304" pitchFamily="18" charset="0"/>
              </a:rPr>
              <a:t>Zauner</a:t>
            </a:r>
            <a:endParaRPr lang="en-US" sz="2200" b="1" dirty="0">
              <a:solidFill>
                <a:schemeClr val="accent1">
                  <a:lumMod val="50000"/>
                </a:schemeClr>
              </a:solidFill>
              <a:latin typeface="Palatino Linotype" panose="02040502050505030304" pitchFamily="18" charset="0"/>
            </a:endParaRPr>
          </a:p>
          <a:p>
            <a:r>
              <a:rPr lang="en-US" sz="2200" b="1" dirty="0">
                <a:solidFill>
                  <a:schemeClr val="accent1">
                    <a:lumMod val="50000"/>
                  </a:schemeClr>
                </a:solidFill>
                <a:latin typeface="Palatino Linotype" panose="02040502050505030304" pitchFamily="18" charset="0"/>
              </a:rPr>
              <a:t>Executive Director, GSSA</a:t>
            </a:r>
          </a:p>
          <a:p>
            <a:endParaRPr lang="en-US" sz="800" b="1" dirty="0">
              <a:solidFill>
                <a:schemeClr val="accent1">
                  <a:lumMod val="50000"/>
                </a:schemeClr>
              </a:solidFill>
              <a:latin typeface="Palatino Linotype" panose="02040502050505030304" pitchFamily="18" charset="0"/>
            </a:endParaRPr>
          </a:p>
          <a:p>
            <a:r>
              <a:rPr lang="en-US" sz="2200" b="1" dirty="0">
                <a:solidFill>
                  <a:schemeClr val="accent1">
                    <a:lumMod val="50000"/>
                  </a:schemeClr>
                </a:solidFill>
                <a:latin typeface="Palatino Linotype" panose="02040502050505030304" pitchFamily="18" charset="0"/>
              </a:rPr>
              <a:t>Dr. Joseph “Jody” Barrow</a:t>
            </a:r>
          </a:p>
          <a:p>
            <a:r>
              <a:rPr lang="en-US" sz="2200" b="1" dirty="0">
                <a:solidFill>
                  <a:schemeClr val="accent1">
                    <a:lumMod val="50000"/>
                  </a:schemeClr>
                </a:solidFill>
                <a:latin typeface="Palatino Linotype" panose="02040502050505030304" pitchFamily="18" charset="0"/>
              </a:rPr>
              <a:t>Deputy Director, GSSA</a:t>
            </a:r>
          </a:p>
        </p:txBody>
      </p:sp>
    </p:spTree>
    <p:extLst>
      <p:ext uri="{BB962C8B-B14F-4D97-AF65-F5344CB8AC3E}">
        <p14:creationId xmlns:p14="http://schemas.microsoft.com/office/powerpoint/2010/main" val="321211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7B9E2"/>
        </a:solidFill>
        <a:effectLst/>
      </p:bgPr>
    </p:bg>
    <p:spTree>
      <p:nvGrpSpPr>
        <p:cNvPr id="1" name=""/>
        <p:cNvGrpSpPr/>
        <p:nvPr/>
      </p:nvGrpSpPr>
      <p:grpSpPr>
        <a:xfrm>
          <a:off x="0" y="0"/>
          <a:ext cx="0" cy="0"/>
          <a:chOff x="0" y="0"/>
          <a:chExt cx="0" cy="0"/>
        </a:xfrm>
      </p:grpSpPr>
      <p:sp>
        <p:nvSpPr>
          <p:cNvPr id="9" name="Content Placeholder 10">
            <a:extLst>
              <a:ext uri="{FF2B5EF4-FFF2-40B4-BE49-F238E27FC236}">
                <a16:creationId xmlns:a16="http://schemas.microsoft.com/office/drawing/2014/main" id="{24F78D55-8EA6-4A13-B7A0-CEFFC1DDA9A8}"/>
              </a:ext>
            </a:extLst>
          </p:cNvPr>
          <p:cNvSpPr txBox="1">
            <a:spLocks/>
          </p:cNvSpPr>
          <p:nvPr/>
        </p:nvSpPr>
        <p:spPr>
          <a:xfrm>
            <a:off x="515681" y="1447746"/>
            <a:ext cx="11526966" cy="7173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1">
                    <a:lumMod val="50000"/>
                  </a:schemeClr>
                </a:solidFill>
                <a:latin typeface="Palatino Linotype" panose="02040502050505030304" pitchFamily="18" charset="0"/>
              </a:rPr>
              <a:t>SB 333	</a:t>
            </a:r>
            <a:r>
              <a:rPr lang="en-US" dirty="0" smtClean="0">
                <a:solidFill>
                  <a:schemeClr val="accent1">
                    <a:lumMod val="50000"/>
                  </a:schemeClr>
                </a:solidFill>
                <a:latin typeface="Palatino Linotype" panose="02040502050505030304" pitchFamily="18" charset="0"/>
              </a:rPr>
              <a:t>Private </a:t>
            </a:r>
            <a:r>
              <a:rPr lang="en-US" dirty="0">
                <a:solidFill>
                  <a:schemeClr val="accent1">
                    <a:lumMod val="50000"/>
                  </a:schemeClr>
                </a:solidFill>
                <a:latin typeface="Palatino Linotype" panose="02040502050505030304" pitchFamily="18" charset="0"/>
              </a:rPr>
              <a:t>school agents updated; revises certain statutes and </a:t>
            </a:r>
            <a:r>
              <a:rPr lang="en-US" dirty="0" smtClean="0">
                <a:solidFill>
                  <a:schemeClr val="accent1">
                    <a:lumMod val="50000"/>
                  </a:schemeClr>
                </a:solidFill>
                <a:latin typeface="Palatino Linotype" panose="02040502050505030304" pitchFamily="18" charset="0"/>
              </a:rPr>
              <a:t>		rules</a:t>
            </a:r>
            <a:endParaRPr lang="en-US" dirty="0">
              <a:solidFill>
                <a:schemeClr val="accent1">
                  <a:lumMod val="50000"/>
                </a:schemeClr>
              </a:solidFill>
              <a:latin typeface="Palatino Linotype" panose="02040502050505030304" pitchFamily="18" charset="0"/>
            </a:endParaRPr>
          </a:p>
        </p:txBody>
      </p:sp>
      <p:sp>
        <p:nvSpPr>
          <p:cNvPr id="10" name="Content Placeholder 10">
            <a:extLst>
              <a:ext uri="{FF2B5EF4-FFF2-40B4-BE49-F238E27FC236}">
                <a16:creationId xmlns:a16="http://schemas.microsoft.com/office/drawing/2014/main" id="{24F78D55-8EA6-4A13-B7A0-CEFFC1DDA9A8}"/>
              </a:ext>
            </a:extLst>
          </p:cNvPr>
          <p:cNvSpPr txBox="1">
            <a:spLocks/>
          </p:cNvSpPr>
          <p:nvPr/>
        </p:nvSpPr>
        <p:spPr>
          <a:xfrm>
            <a:off x="515681" y="2436912"/>
            <a:ext cx="11526966" cy="5321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1">
                    <a:lumMod val="50000"/>
                  </a:schemeClr>
                </a:solidFill>
                <a:latin typeface="Palatino Linotype" panose="02040502050505030304" pitchFamily="18" charset="0"/>
              </a:rPr>
              <a:t>SB 379	</a:t>
            </a:r>
            <a:r>
              <a:rPr lang="en-US" dirty="0" smtClean="0">
                <a:solidFill>
                  <a:schemeClr val="accent1">
                    <a:lumMod val="50000"/>
                  </a:schemeClr>
                </a:solidFill>
                <a:latin typeface="Palatino Linotype" panose="02040502050505030304" pitchFamily="18" charset="0"/>
              </a:rPr>
              <a:t>Expands </a:t>
            </a:r>
            <a:r>
              <a:rPr lang="en-US" dirty="0">
                <a:solidFill>
                  <a:schemeClr val="accent1">
                    <a:lumMod val="50000"/>
                  </a:schemeClr>
                </a:solidFill>
                <a:latin typeface="Palatino Linotype" panose="02040502050505030304" pitchFamily="18" charset="0"/>
              </a:rPr>
              <a:t>apprenticeship programs (TCSG)</a:t>
            </a:r>
          </a:p>
        </p:txBody>
      </p:sp>
      <p:sp>
        <p:nvSpPr>
          <p:cNvPr id="12" name="Content Placeholder 10"/>
          <p:cNvSpPr txBox="1">
            <a:spLocks/>
          </p:cNvSpPr>
          <p:nvPr/>
        </p:nvSpPr>
        <p:spPr>
          <a:xfrm>
            <a:off x="515681" y="692319"/>
            <a:ext cx="6841560" cy="4887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solidFill>
                  <a:schemeClr val="bg1"/>
                </a:solidFill>
                <a:latin typeface="Palatino Linotype" panose="02040502050505030304" pitchFamily="18" charset="0"/>
              </a:rPr>
              <a:t>Higher Education Issues:</a:t>
            </a:r>
          </a:p>
        </p:txBody>
      </p:sp>
      <p:sp>
        <p:nvSpPr>
          <p:cNvPr id="13" name="Content Placeholder 10">
            <a:extLst>
              <a:ext uri="{FF2B5EF4-FFF2-40B4-BE49-F238E27FC236}">
                <a16:creationId xmlns:a16="http://schemas.microsoft.com/office/drawing/2014/main" id="{24F78D55-8EA6-4A13-B7A0-CEFFC1DDA9A8}"/>
              </a:ext>
            </a:extLst>
          </p:cNvPr>
          <p:cNvSpPr txBox="1">
            <a:spLocks/>
          </p:cNvSpPr>
          <p:nvPr/>
        </p:nvSpPr>
        <p:spPr>
          <a:xfrm>
            <a:off x="515681" y="3261938"/>
            <a:ext cx="11526966" cy="5321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1">
                    <a:lumMod val="50000"/>
                  </a:schemeClr>
                </a:solidFill>
                <a:latin typeface="Palatino Linotype" panose="02040502050505030304" pitchFamily="18" charset="0"/>
              </a:rPr>
              <a:t>SB 397	</a:t>
            </a:r>
            <a:r>
              <a:rPr lang="en-US" dirty="0" smtClean="0">
                <a:solidFill>
                  <a:schemeClr val="accent1">
                    <a:lumMod val="50000"/>
                  </a:schemeClr>
                </a:solidFill>
                <a:latin typeface="Palatino Linotype" panose="02040502050505030304" pitchFamily="18" charset="0"/>
              </a:rPr>
              <a:t>Updated </a:t>
            </a:r>
            <a:r>
              <a:rPr lang="en-US" dirty="0">
                <a:solidFill>
                  <a:schemeClr val="accent1">
                    <a:lumMod val="50000"/>
                  </a:schemeClr>
                </a:solidFill>
                <a:latin typeface="Palatino Linotype" panose="02040502050505030304" pitchFamily="18" charset="0"/>
              </a:rPr>
              <a:t>GED language to HSE (high school equivalency)</a:t>
            </a:r>
          </a:p>
        </p:txBody>
      </p:sp>
      <p:sp>
        <p:nvSpPr>
          <p:cNvPr id="14" name="Content Placeholder 10">
            <a:extLst>
              <a:ext uri="{FF2B5EF4-FFF2-40B4-BE49-F238E27FC236}">
                <a16:creationId xmlns:a16="http://schemas.microsoft.com/office/drawing/2014/main" id="{24F78D55-8EA6-4A13-B7A0-CEFFC1DDA9A8}"/>
              </a:ext>
            </a:extLst>
          </p:cNvPr>
          <p:cNvSpPr txBox="1">
            <a:spLocks/>
          </p:cNvSpPr>
          <p:nvPr/>
        </p:nvSpPr>
        <p:spPr>
          <a:xfrm>
            <a:off x="515681" y="4168243"/>
            <a:ext cx="11526966" cy="5321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1">
                    <a:lumMod val="50000"/>
                  </a:schemeClr>
                </a:solidFill>
                <a:latin typeface="Palatino Linotype" panose="02040502050505030304" pitchFamily="18" charset="0"/>
              </a:rPr>
              <a:t>HB 1435	Higher education financial aid for students in “gaps” to </a:t>
            </a:r>
            <a:r>
              <a:rPr lang="en-US" dirty="0" smtClean="0">
                <a:solidFill>
                  <a:schemeClr val="accent1">
                    <a:lumMod val="50000"/>
                  </a:schemeClr>
                </a:solidFill>
                <a:latin typeface="Palatino Linotype" panose="02040502050505030304" pitchFamily="18" charset="0"/>
              </a:rPr>
              <a:t>			finish</a:t>
            </a:r>
            <a:endParaRPr lang="en-US" dirty="0">
              <a:solidFill>
                <a:schemeClr val="accent1">
                  <a:lumMod val="50000"/>
                </a:schemeClr>
              </a:solidFill>
              <a:latin typeface="Palatino Linotype" panose="02040502050505030304" pitchFamily="18" charset="0"/>
            </a:endParaRPr>
          </a:p>
        </p:txBody>
      </p:sp>
      <p:pic>
        <p:nvPicPr>
          <p:cNvPr id="3" name="Picture 2" descr="A picture containing text, clipart&#10;&#10;Description automatically generated">
            <a:extLst>
              <a:ext uri="{FF2B5EF4-FFF2-40B4-BE49-F238E27FC236}">
                <a16:creationId xmlns:a16="http://schemas.microsoft.com/office/drawing/2014/main" id="{33BB4AEC-EB4E-4AAE-B8EB-FDC19A49E11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45" b="88083" l="3831" r="93870">
                        <a14:foregroundMark x1="17241" y1="26425" x2="17241" y2="26425"/>
                        <a14:foregroundMark x1="15326" y1="26425" x2="15326" y2="26425"/>
                        <a14:foregroundMark x1="15326" y1="26425" x2="15326" y2="26425"/>
                        <a14:foregroundMark x1="15326" y1="26425" x2="15326" y2="26425"/>
                        <a14:foregroundMark x1="15326" y1="26425" x2="15326" y2="26425"/>
                        <a14:foregroundMark x1="15326" y1="26425" x2="15326" y2="26425"/>
                        <a14:foregroundMark x1="11111" y1="30052" x2="14176" y2="29534"/>
                        <a14:foregroundMark x1="29885" y1="24870" x2="27203" y2="22280"/>
                        <a14:foregroundMark x1="10728" y1="43523" x2="10728" y2="43523"/>
                        <a14:foregroundMark x1="10728" y1="43523" x2="10728" y2="43523"/>
                        <a14:foregroundMark x1="5364" y1="53886" x2="5364" y2="53886"/>
                        <a14:foregroundMark x1="4981" y1="74611" x2="4981" y2="74611"/>
                        <a14:foregroundMark x1="31034" y1="61658" x2="31034" y2="61658"/>
                        <a14:foregroundMark x1="93870" y1="68394" x2="93870" y2="68394"/>
                        <a14:foregroundMark x1="82375" y1="46114" x2="82375" y2="46114"/>
                        <a14:foregroundMark x1="81226" y1="45596" x2="81226" y2="45596"/>
                        <a14:foregroundMark x1="81226" y1="45596" x2="81226" y2="45596"/>
                        <a14:foregroundMark x1="71264" y1="45078" x2="71264" y2="45078"/>
                        <a14:foregroundMark x1="74713" y1="36269" x2="74713" y2="36269"/>
                        <a14:foregroundMark x1="68966" y1="34197" x2="68966" y2="34197"/>
                        <a14:foregroundMark x1="68966" y1="34197" x2="68966" y2="34197"/>
                        <a14:foregroundMark x1="69732" y1="28497" x2="69732" y2="28497"/>
                        <a14:foregroundMark x1="66284" y1="67876" x2="66284" y2="67876"/>
                        <a14:foregroundMark x1="66284" y1="62176" x2="66284" y2="62176"/>
                        <a14:foregroundMark x1="68199" y1="51813" x2="67816" y2="51813"/>
                        <a14:foregroundMark x1="68966" y1="38860" x2="68966" y2="38860"/>
                        <a14:foregroundMark x1="80077" y1="47668" x2="80077" y2="47668"/>
                        <a14:foregroundMark x1="84674" y1="56477" x2="84674" y2="56477"/>
                        <a14:foregroundMark x1="83908" y1="69430" x2="83908" y2="69430"/>
                        <a14:foregroundMark x1="86590" y1="48705" x2="77778" y2="47668"/>
                        <a14:foregroundMark x1="17241" y1="49741" x2="17241" y2="49741"/>
                        <a14:foregroundMark x1="8429" y1="55440" x2="8429" y2="55440"/>
                        <a14:foregroundMark x1="20307" y1="49223" x2="20307" y2="49223"/>
                        <a14:foregroundMark x1="24138" y1="45596" x2="24138" y2="45596"/>
                        <a14:foregroundMark x1="22605" y1="43523" x2="22605" y2="43523"/>
                        <a14:foregroundMark x1="23755" y1="45078" x2="23755" y2="45078"/>
                        <a14:foregroundMark x1="23755" y1="45078" x2="23755" y2="45078"/>
                        <a14:foregroundMark x1="3831" y1="55959" x2="3831" y2="55959"/>
                        <a14:foregroundMark x1="3831" y1="53886" x2="3831" y2="53886"/>
                        <a14:foregroundMark x1="4981" y1="55959" x2="4981" y2="55959"/>
                        <a14:foregroundMark x1="4981" y1="55959" x2="4981" y2="55959"/>
                        <a14:foregroundMark x1="13410" y1="46632" x2="13410" y2="46632"/>
                        <a14:foregroundMark x1="13027" y1="44560" x2="13027" y2="44560"/>
                        <a14:foregroundMark x1="13027" y1="44560" x2="13027" y2="44560"/>
                        <a14:foregroundMark x1="13027" y1="44560" x2="13027" y2="44560"/>
                        <a14:foregroundMark x1="93870" y1="66321" x2="93870" y2="66321"/>
                        <a14:foregroundMark x1="91571" y1="59067" x2="90421" y2="68394"/>
                        <a14:foregroundMark x1="8429" y1="30570" x2="8429" y2="30570"/>
                        <a14:foregroundMark x1="31801" y1="27461" x2="31801" y2="27461"/>
                        <a14:foregroundMark x1="72797" y1="35233" x2="72797" y2="35233"/>
                        <a14:foregroundMark x1="69349" y1="34715" x2="69349" y2="34715"/>
                        <a14:foregroundMark x1="69349" y1="27979" x2="69349" y2="27979"/>
                      </a14:backgroundRemoval>
                    </a14:imgEffect>
                  </a14:imgLayer>
                </a14:imgProps>
              </a:ext>
              <a:ext uri="{28A0092B-C50C-407E-A947-70E740481C1C}">
                <a14:useLocalDpi xmlns:a14="http://schemas.microsoft.com/office/drawing/2010/main" val="0"/>
              </a:ext>
            </a:extLst>
          </a:blip>
          <a:stretch>
            <a:fillRect/>
          </a:stretch>
        </p:blipFill>
        <p:spPr>
          <a:xfrm>
            <a:off x="3802654" y="4416652"/>
            <a:ext cx="4586693" cy="3391693"/>
          </a:xfrm>
          <a:prstGeom prst="rect">
            <a:avLst/>
          </a:prstGeom>
        </p:spPr>
      </p:pic>
    </p:spTree>
    <p:extLst>
      <p:ext uri="{BB962C8B-B14F-4D97-AF65-F5344CB8AC3E}">
        <p14:creationId xmlns:p14="http://schemas.microsoft.com/office/powerpoint/2010/main" val="15284182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fltVal val="0"/>
                                          </p:val>
                                        </p:tav>
                                        <p:tav tm="100000">
                                          <p:val>
                                            <p:strVal val="#ppt_w"/>
                                          </p:val>
                                        </p:tav>
                                      </p:tavLst>
                                    </p:anim>
                                    <p:anim calcmode="lin" valueType="num">
                                      <p:cBhvr>
                                        <p:cTn id="28" dur="10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build="p"/>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2760" y="690880"/>
            <a:ext cx="11206481" cy="4395470"/>
          </a:xfrm>
        </p:spPr>
        <p:txBody>
          <a:bodyPr vert="horz" lIns="91440" tIns="45720" rIns="91440" bIns="45720" rtlCol="0" anchor="ctr">
            <a:noAutofit/>
          </a:bodyPr>
          <a:lstStyle/>
          <a:p>
            <a:pPr algn="ctr">
              <a:buNone/>
            </a:pPr>
            <a:r>
              <a:rPr lang="en-US" sz="4400" dirty="0">
                <a:solidFill>
                  <a:schemeClr val="accent1">
                    <a:lumMod val="50000"/>
                  </a:schemeClr>
                </a:solidFill>
                <a:latin typeface="Palatino Linotype" panose="02040502050505030304" pitchFamily="18" charset="0"/>
              </a:rPr>
              <a:t>The Governor now has until May 14 to sign his approval or to veto each of the bills that come to his desk. We will continue to watch the process and communicate the bills that continue to law.</a:t>
            </a:r>
          </a:p>
        </p:txBody>
      </p:sp>
      <p:pic>
        <p:nvPicPr>
          <p:cNvPr id="4" name="Picture 3"/>
          <p:cNvPicPr>
            <a:picLocks noChangeAspect="1"/>
          </p:cNvPicPr>
          <p:nvPr/>
        </p:nvPicPr>
        <p:blipFill>
          <a:blip r:embed="rId2"/>
          <a:stretch>
            <a:fillRect/>
          </a:stretch>
        </p:blipFill>
        <p:spPr>
          <a:xfrm>
            <a:off x="492760" y="4169092"/>
            <a:ext cx="2590800" cy="2590800"/>
          </a:xfrm>
          <a:prstGeom prst="rect">
            <a:avLst/>
          </a:prstGeom>
        </p:spPr>
      </p:pic>
    </p:spTree>
    <p:extLst>
      <p:ext uri="{BB962C8B-B14F-4D97-AF65-F5344CB8AC3E}">
        <p14:creationId xmlns:p14="http://schemas.microsoft.com/office/powerpoint/2010/main" val="376324402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6720" y="731520"/>
            <a:ext cx="11338561" cy="5394960"/>
          </a:xfrm>
        </p:spPr>
        <p:txBody>
          <a:bodyPr vert="horz" lIns="91440" tIns="45720" rIns="91440" bIns="45720" rtlCol="0" anchor="ctr">
            <a:noAutofit/>
          </a:bodyPr>
          <a:lstStyle/>
          <a:p>
            <a:pPr algn="ctr">
              <a:buNone/>
            </a:pPr>
            <a:r>
              <a:rPr lang="en-US" sz="4400" dirty="0">
                <a:solidFill>
                  <a:schemeClr val="accent1">
                    <a:lumMod val="50000"/>
                  </a:schemeClr>
                </a:solidFill>
                <a:latin typeface="Palatino Linotype" panose="02040502050505030304" pitchFamily="18" charset="0"/>
              </a:rPr>
              <a:t>For those bills that become law, the State Department of Education may develop rules and/or policies that will provide guidance going forward. If no such guidance is established each local system will want to review the laws and implement their own local policies with their           legal council and Boards of            Education.</a:t>
            </a:r>
          </a:p>
        </p:txBody>
      </p:sp>
      <p:pic>
        <p:nvPicPr>
          <p:cNvPr id="5" name="Picture 4" descr="A picture containing company name&#10;&#10;Description automatically generated">
            <a:extLst>
              <a:ext uri="{FF2B5EF4-FFF2-40B4-BE49-F238E27FC236}">
                <a16:creationId xmlns:a16="http://schemas.microsoft.com/office/drawing/2014/main" id="{AD8246A7-3227-41C8-954E-DCAA0FCE17CC}"/>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8930248" y="4173632"/>
            <a:ext cx="4504965" cy="2415428"/>
          </a:xfrm>
          <a:prstGeom prst="rect">
            <a:avLst/>
          </a:prstGeom>
        </p:spPr>
      </p:pic>
      <p:pic>
        <p:nvPicPr>
          <p:cNvPr id="7" name="Picture 6" descr="A close-up of a key chain&#10;&#10;Description automatically generated with low confidence">
            <a:extLst>
              <a:ext uri="{FF2B5EF4-FFF2-40B4-BE49-F238E27FC236}">
                <a16:creationId xmlns:a16="http://schemas.microsoft.com/office/drawing/2014/main" id="{3E5AECA0-F8DA-4165-AC65-111B0E3A2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95051">
            <a:off x="288066" y="4738558"/>
            <a:ext cx="1645387" cy="1670701"/>
          </a:xfrm>
          <a:prstGeom prst="rect">
            <a:avLst/>
          </a:prstGeom>
        </p:spPr>
      </p:pic>
    </p:spTree>
    <p:extLst>
      <p:ext uri="{BB962C8B-B14F-4D97-AF65-F5344CB8AC3E}">
        <p14:creationId xmlns:p14="http://schemas.microsoft.com/office/powerpoint/2010/main" val="31732215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6720" y="731520"/>
            <a:ext cx="11338561" cy="1744980"/>
          </a:xfrm>
        </p:spPr>
        <p:txBody>
          <a:bodyPr vert="horz" lIns="91440" tIns="45720" rIns="91440" bIns="45720" rtlCol="0" anchor="ctr">
            <a:noAutofit/>
          </a:bodyPr>
          <a:lstStyle/>
          <a:p>
            <a:pPr algn="ctr">
              <a:buNone/>
            </a:pPr>
            <a:r>
              <a:rPr lang="en-US" sz="4400" dirty="0">
                <a:solidFill>
                  <a:schemeClr val="accent1">
                    <a:lumMod val="50000"/>
                  </a:schemeClr>
                </a:solidFill>
                <a:latin typeface="Palatino Linotype" panose="02040502050505030304" pitchFamily="18" charset="0"/>
              </a:rPr>
              <a:t>As always GSSA will work to provide support as requested.</a:t>
            </a:r>
          </a:p>
        </p:txBody>
      </p:sp>
      <p:pic>
        <p:nvPicPr>
          <p:cNvPr id="1026" name="Picture 2" descr="https://lh4.googleusercontent.com/iZS5dJiZBRGnd54RYzgJlTeETESQetvLJAMM7vRYN0OfZ4bt4H-m0jk2bz6mX5rczN3rLZqmBv1rYl30n5SavBJzi5bVJlF0caGnpABiuFKv2RoakOoFKYft1G7iIGutwCaNt-z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399" y="2628900"/>
            <a:ext cx="10017201" cy="398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964843"/>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2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7B9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oAutofit/>
          </a:bodyPr>
          <a:lstStyle/>
          <a:p>
            <a:pPr algn="ctr">
              <a:spcBef>
                <a:spcPts val="1000"/>
              </a:spcBef>
              <a:buFont typeface="Arial" panose="020B0604020202020204" pitchFamily="34" charset="0"/>
            </a:pPr>
            <a:r>
              <a:rPr lang="en-US" sz="6000" dirty="0">
                <a:solidFill>
                  <a:schemeClr val="accent1">
                    <a:lumMod val="50000"/>
                  </a:schemeClr>
                </a:solidFill>
                <a:latin typeface="Palatino Linotype" panose="02040502050505030304" pitchFamily="18" charset="0"/>
                <a:ea typeface="+mn-ea"/>
                <a:cs typeface="+mn-cs"/>
              </a:rPr>
              <a:t>What is the best part of the annual legislative session??</a:t>
            </a:r>
          </a:p>
        </p:txBody>
      </p:sp>
      <p:grpSp>
        <p:nvGrpSpPr>
          <p:cNvPr id="10" name="Group 9"/>
          <p:cNvGrpSpPr/>
          <p:nvPr/>
        </p:nvGrpSpPr>
        <p:grpSpPr>
          <a:xfrm>
            <a:off x="300421" y="2004887"/>
            <a:ext cx="11710932" cy="4779778"/>
            <a:chOff x="300421" y="2004887"/>
            <a:chExt cx="11710932" cy="4779778"/>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421" y="2004887"/>
              <a:ext cx="5795579" cy="3477347"/>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0152" y="3309945"/>
              <a:ext cx="5791201" cy="3474720"/>
            </a:xfrm>
            <a:prstGeom prst="rect">
              <a:avLst/>
            </a:prstGeom>
            <a:ln>
              <a:noFill/>
            </a:ln>
            <a:effectLst>
              <a:softEdge rad="112500"/>
            </a:effectLst>
          </p:spPr>
        </p:pic>
      </p:grpSp>
      <p:sp>
        <p:nvSpPr>
          <p:cNvPr id="5" name="Subtitle 2"/>
          <p:cNvSpPr txBox="1">
            <a:spLocks/>
          </p:cNvSpPr>
          <p:nvPr/>
        </p:nvSpPr>
        <p:spPr>
          <a:xfrm>
            <a:off x="6651076" y="2273673"/>
            <a:ext cx="4929352" cy="9909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dirty="0">
                <a:solidFill>
                  <a:schemeClr val="bg1"/>
                </a:solidFill>
                <a:latin typeface="Palatino Linotype" panose="02040502050505030304" pitchFamily="18" charset="0"/>
              </a:rPr>
              <a:t>Sine Die!</a:t>
            </a:r>
          </a:p>
        </p:txBody>
      </p:sp>
    </p:spTree>
    <p:extLst>
      <p:ext uri="{BB962C8B-B14F-4D97-AF65-F5344CB8AC3E}">
        <p14:creationId xmlns:p14="http://schemas.microsoft.com/office/powerpoint/2010/main" val="33553257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23" presetClass="entr" presetSubtype="36" fill="hold" nodeType="withEffect">
                                  <p:stCondLst>
                                    <p:cond delay="75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strVal val="(6*min(max(#ppt_w*#ppt_h,.3),1)-7.4)/-.7*#ppt_w"/>
                                          </p:val>
                                        </p:tav>
                                        <p:tav tm="100000">
                                          <p:val>
                                            <p:strVal val="#ppt_w"/>
                                          </p:val>
                                        </p:tav>
                                      </p:tavLst>
                                    </p:anim>
                                    <p:anim calcmode="lin" valueType="num">
                                      <p:cBhvr>
                                        <p:cTn id="13" dur="500" fill="hold"/>
                                        <p:tgtEl>
                                          <p:spTgt spid="10"/>
                                        </p:tgtEl>
                                        <p:attrNameLst>
                                          <p:attrName>ppt_h</p:attrName>
                                        </p:attrNameLst>
                                      </p:cBhvr>
                                      <p:tavLst>
                                        <p:tav tm="0">
                                          <p:val>
                                            <p:strVal val="(6*min(max(#ppt_w*#ppt_h,.3),1)-7.4)/-.7*#ppt_h"/>
                                          </p:val>
                                        </p:tav>
                                        <p:tav tm="100000">
                                          <p:val>
                                            <p:strVal val="#ppt_h"/>
                                          </p:val>
                                        </p:tav>
                                      </p:tavLst>
                                    </p:anim>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40991" y="0"/>
            <a:ext cx="6550925" cy="6858000"/>
          </a:xfrm>
        </p:spPr>
        <p:txBody>
          <a:bodyPr vert="horz" lIns="91440" tIns="45720" rIns="91440" bIns="45720" rtlCol="0" anchor="ctr">
            <a:noAutofit/>
          </a:bodyPr>
          <a:lstStyle/>
          <a:p>
            <a:pPr algn="ctr">
              <a:buNone/>
            </a:pPr>
            <a:r>
              <a:rPr lang="en-US" sz="4400" dirty="0">
                <a:solidFill>
                  <a:schemeClr val="accent1">
                    <a:lumMod val="50000"/>
                  </a:schemeClr>
                </a:solidFill>
                <a:latin typeface="Palatino Linotype" panose="02040502050505030304" pitchFamily="18" charset="0"/>
              </a:rPr>
              <a:t>Seriously, a large number of education related bills were proposed. Many were addressed and we hope to hit on the most significant </a:t>
            </a:r>
          </a:p>
          <a:p>
            <a:pPr algn="ctr">
              <a:buNone/>
            </a:pPr>
            <a:r>
              <a:rPr lang="en-US" sz="4400" b="1" dirty="0">
                <a:solidFill>
                  <a:srgbClr val="AB2023"/>
                </a:solidFill>
                <a:latin typeface="Palatino Linotype" panose="02040502050505030304" pitchFamily="18" charset="0"/>
              </a:rPr>
              <a:t>GOOD, BAD, UGLY </a:t>
            </a:r>
          </a:p>
          <a:p>
            <a:pPr algn="ctr">
              <a:buNone/>
            </a:pPr>
            <a:r>
              <a:rPr lang="en-US" sz="4400" dirty="0">
                <a:solidFill>
                  <a:schemeClr val="accent1">
                    <a:lumMod val="50000"/>
                  </a:schemeClr>
                </a:solidFill>
                <a:latin typeface="Palatino Linotype" panose="02040502050505030304" pitchFamily="18" charset="0"/>
              </a:rPr>
              <a:t>and those </a:t>
            </a:r>
          </a:p>
          <a:p>
            <a:pPr algn="ctr">
              <a:buNone/>
            </a:pPr>
            <a:r>
              <a:rPr lang="en-US" sz="4400" dirty="0">
                <a:solidFill>
                  <a:schemeClr val="accent1">
                    <a:lumMod val="50000"/>
                  </a:schemeClr>
                </a:solidFill>
                <a:latin typeface="Palatino Linotype" panose="02040502050505030304" pitchFamily="18" charset="0"/>
              </a:rPr>
              <a:t>“Yet To Be Determined!”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145" y="489625"/>
            <a:ext cx="4291174" cy="6059453"/>
          </a:xfrm>
          <a:prstGeom prst="rect">
            <a:avLst/>
          </a:prstGeom>
          <a:ln w="57150">
            <a:solidFill>
              <a:schemeClr val="tx1"/>
            </a:solidFill>
          </a:ln>
        </p:spPr>
      </p:pic>
    </p:spTree>
    <p:extLst>
      <p:ext uri="{BB962C8B-B14F-4D97-AF65-F5344CB8AC3E}">
        <p14:creationId xmlns:p14="http://schemas.microsoft.com/office/powerpoint/2010/main" val="2244132710"/>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7B9E2"/>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259307" y="161925"/>
            <a:ext cx="11094493" cy="1325563"/>
          </a:xfrm>
        </p:spPr>
        <p:txBody>
          <a:bodyPr>
            <a:noAutofit/>
          </a:bodyPr>
          <a:lstStyle/>
          <a:p>
            <a:pPr algn="ctr"/>
            <a:r>
              <a:rPr lang="en-US" dirty="0">
                <a:solidFill>
                  <a:schemeClr val="bg1"/>
                </a:solidFill>
                <a:latin typeface="Palatino Linotype" panose="02040502050505030304" pitchFamily="18" charset="0"/>
              </a:rPr>
              <a:t>“Where you stand on these issues </a:t>
            </a:r>
            <a:br>
              <a:rPr lang="en-US" dirty="0">
                <a:solidFill>
                  <a:schemeClr val="bg1"/>
                </a:solidFill>
                <a:latin typeface="Palatino Linotype" panose="02040502050505030304" pitchFamily="18" charset="0"/>
              </a:rPr>
            </a:br>
            <a:r>
              <a:rPr lang="en-US" dirty="0">
                <a:solidFill>
                  <a:schemeClr val="bg1"/>
                </a:solidFill>
                <a:latin typeface="Palatino Linotype" panose="02040502050505030304" pitchFamily="18" charset="0"/>
              </a:rPr>
              <a:t>depends on where you sit!”</a:t>
            </a:r>
          </a:p>
        </p:txBody>
      </p:sp>
      <p:sp>
        <p:nvSpPr>
          <p:cNvPr id="11" name="Content Placeholder 10"/>
          <p:cNvSpPr>
            <a:spLocks noGrp="1"/>
          </p:cNvSpPr>
          <p:nvPr>
            <p:ph idx="1"/>
          </p:nvPr>
        </p:nvSpPr>
        <p:spPr>
          <a:xfrm>
            <a:off x="515680" y="1666493"/>
            <a:ext cx="7787492" cy="488754"/>
          </a:xfrm>
        </p:spPr>
        <p:txBody>
          <a:bodyPr>
            <a:noAutofit/>
          </a:bodyPr>
          <a:lstStyle/>
          <a:p>
            <a:pPr marL="0" indent="0">
              <a:buNone/>
            </a:pPr>
            <a:r>
              <a:rPr lang="en-US" sz="4000" dirty="0">
                <a:solidFill>
                  <a:schemeClr val="bg1"/>
                </a:solidFill>
                <a:latin typeface="Palatino Linotype" panose="02040502050505030304" pitchFamily="18" charset="0"/>
              </a:rPr>
              <a:t>First, we’ll start with the </a:t>
            </a:r>
            <a:r>
              <a:rPr lang="en-US" sz="4000" b="1" dirty="0">
                <a:solidFill>
                  <a:srgbClr val="AB2023"/>
                </a:solidFill>
                <a:latin typeface="Palatino Linotype" panose="02040502050505030304" pitchFamily="18" charset="0"/>
              </a:rPr>
              <a:t>GOOD</a:t>
            </a:r>
            <a:r>
              <a:rPr lang="en-US" sz="4000" dirty="0">
                <a:solidFill>
                  <a:schemeClr val="bg1"/>
                </a:solidFill>
                <a:latin typeface="Palatino Linotype" panose="02040502050505030304" pitchFamily="18" charset="0"/>
              </a:rPr>
              <a:t>:</a:t>
            </a:r>
          </a:p>
        </p:txBody>
      </p:sp>
      <p:sp>
        <p:nvSpPr>
          <p:cNvPr id="4" name="Content Placeholder 10">
            <a:extLst>
              <a:ext uri="{FF2B5EF4-FFF2-40B4-BE49-F238E27FC236}">
                <a16:creationId xmlns:a16="http://schemas.microsoft.com/office/drawing/2014/main" id="{FEF30F16-5370-43A0-B74D-6A8DABD09A31}"/>
              </a:ext>
            </a:extLst>
          </p:cNvPr>
          <p:cNvSpPr txBox="1">
            <a:spLocks/>
          </p:cNvSpPr>
          <p:nvPr/>
        </p:nvSpPr>
        <p:spPr>
          <a:xfrm>
            <a:off x="515681" y="2932033"/>
            <a:ext cx="11932692" cy="3548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1">
                    <a:lumMod val="50000"/>
                  </a:schemeClr>
                </a:solidFill>
                <a:latin typeface="Palatino Linotype" panose="02040502050505030304" pitchFamily="18" charset="0"/>
              </a:rPr>
              <a:t>HB 1292	4-H Activities can not be counted as absences</a:t>
            </a:r>
          </a:p>
        </p:txBody>
      </p:sp>
      <p:sp>
        <p:nvSpPr>
          <p:cNvPr id="5" name="Content Placeholder 10">
            <a:extLst>
              <a:ext uri="{FF2B5EF4-FFF2-40B4-BE49-F238E27FC236}">
                <a16:creationId xmlns:a16="http://schemas.microsoft.com/office/drawing/2014/main" id="{F050FAB5-CEA7-4218-92AF-A919972D5416}"/>
              </a:ext>
            </a:extLst>
          </p:cNvPr>
          <p:cNvSpPr txBox="1">
            <a:spLocks/>
          </p:cNvSpPr>
          <p:nvPr/>
        </p:nvSpPr>
        <p:spPr>
          <a:xfrm>
            <a:off x="515680" y="3504929"/>
            <a:ext cx="11932691" cy="3548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1">
                    <a:lumMod val="50000"/>
                  </a:schemeClr>
                </a:solidFill>
                <a:latin typeface="Palatino Linotype" panose="02040502050505030304" pitchFamily="18" charset="0"/>
              </a:rPr>
              <a:t>HB 1004 	Police powers for campus security</a:t>
            </a:r>
          </a:p>
        </p:txBody>
      </p:sp>
      <p:sp>
        <p:nvSpPr>
          <p:cNvPr id="6" name="Content Placeholder 10">
            <a:extLst>
              <a:ext uri="{FF2B5EF4-FFF2-40B4-BE49-F238E27FC236}">
                <a16:creationId xmlns:a16="http://schemas.microsoft.com/office/drawing/2014/main" id="{2FDBCC37-B6D1-4C0D-8B65-5B3325AA58A1}"/>
              </a:ext>
            </a:extLst>
          </p:cNvPr>
          <p:cNvSpPr txBox="1">
            <a:spLocks/>
          </p:cNvSpPr>
          <p:nvPr/>
        </p:nvSpPr>
        <p:spPr>
          <a:xfrm>
            <a:off x="515681" y="4077826"/>
            <a:ext cx="11932691" cy="3548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1">
                    <a:lumMod val="50000"/>
                  </a:schemeClr>
                </a:solidFill>
                <a:latin typeface="Palatino Linotype" panose="02040502050505030304" pitchFamily="18" charset="0"/>
              </a:rPr>
              <a:t>HB 1303	Elementary Ag Program (optional)</a:t>
            </a:r>
          </a:p>
        </p:txBody>
      </p:sp>
      <p:sp>
        <p:nvSpPr>
          <p:cNvPr id="7" name="Content Placeholder 10">
            <a:extLst>
              <a:ext uri="{FF2B5EF4-FFF2-40B4-BE49-F238E27FC236}">
                <a16:creationId xmlns:a16="http://schemas.microsoft.com/office/drawing/2014/main" id="{06933371-1713-4B41-9D1D-4C1B8FA96D10}"/>
              </a:ext>
            </a:extLst>
          </p:cNvPr>
          <p:cNvSpPr txBox="1">
            <a:spLocks/>
          </p:cNvSpPr>
          <p:nvPr/>
        </p:nvSpPr>
        <p:spPr>
          <a:xfrm>
            <a:off x="554182" y="4533037"/>
            <a:ext cx="11406909" cy="19324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1">
                    <a:lumMod val="50000"/>
                  </a:schemeClr>
                </a:solidFill>
                <a:latin typeface="Palatino Linotype" panose="02040502050505030304" pitchFamily="18" charset="0"/>
              </a:rPr>
              <a:t>HB 911	Budget Picture is the strongest we have had in years! </a:t>
            </a:r>
            <a:r>
              <a:rPr lang="en-US" dirty="0" smtClean="0">
                <a:solidFill>
                  <a:schemeClr val="accent1">
                    <a:lumMod val="50000"/>
                  </a:schemeClr>
                </a:solidFill>
                <a:latin typeface="Palatino Linotype" panose="02040502050505030304" pitchFamily="18" charset="0"/>
              </a:rPr>
              <a:t>Mid-		term funding </a:t>
            </a:r>
            <a:r>
              <a:rPr lang="en-US" dirty="0">
                <a:solidFill>
                  <a:schemeClr val="accent1">
                    <a:lumMod val="50000"/>
                  </a:schemeClr>
                </a:solidFill>
                <a:latin typeface="Palatino Linotype" panose="02040502050505030304" pitchFamily="18" charset="0"/>
              </a:rPr>
              <a:t>is restored with retention </a:t>
            </a:r>
            <a:r>
              <a:rPr lang="en-US" dirty="0" smtClean="0">
                <a:solidFill>
                  <a:schemeClr val="accent1">
                    <a:lumMod val="50000"/>
                  </a:schemeClr>
                </a:solidFill>
                <a:latin typeface="Palatino Linotype" panose="02040502050505030304" pitchFamily="18" charset="0"/>
              </a:rPr>
              <a:t>compensation 		          ($</a:t>
            </a:r>
            <a:r>
              <a:rPr lang="en-US" dirty="0">
                <a:solidFill>
                  <a:schemeClr val="accent1">
                    <a:lumMod val="50000"/>
                  </a:schemeClr>
                </a:solidFill>
                <a:latin typeface="Palatino Linotype" panose="02040502050505030304" pitchFamily="18" charset="0"/>
              </a:rPr>
              <a:t>2000 </a:t>
            </a:r>
            <a:r>
              <a:rPr lang="en-US" dirty="0" smtClean="0">
                <a:solidFill>
                  <a:schemeClr val="accent1">
                    <a:lumMod val="50000"/>
                  </a:schemeClr>
                </a:solidFill>
                <a:latin typeface="Palatino Linotype" panose="02040502050505030304" pitchFamily="18" charset="0"/>
              </a:rPr>
              <a:t>for </a:t>
            </a:r>
            <a:r>
              <a:rPr lang="en-US" dirty="0">
                <a:solidFill>
                  <a:schemeClr val="accent1">
                    <a:lumMod val="50000"/>
                  </a:schemeClr>
                </a:solidFill>
                <a:latin typeface="Palatino Linotype" panose="02040502050505030304" pitchFamily="18" charset="0"/>
              </a:rPr>
              <a:t>certified </a:t>
            </a:r>
            <a:r>
              <a:rPr lang="en-US" dirty="0" smtClean="0">
                <a:solidFill>
                  <a:schemeClr val="accent1">
                    <a:lumMod val="50000"/>
                  </a:schemeClr>
                </a:solidFill>
                <a:latin typeface="Palatino Linotype" panose="02040502050505030304" pitchFamily="18" charset="0"/>
              </a:rPr>
              <a:t>and for </a:t>
            </a:r>
            <a:r>
              <a:rPr lang="en-US" dirty="0">
                <a:solidFill>
                  <a:schemeClr val="accent1">
                    <a:lumMod val="50000"/>
                  </a:schemeClr>
                </a:solidFill>
                <a:latin typeface="Palatino Linotype" panose="02040502050505030304" pitchFamily="18" charset="0"/>
              </a:rPr>
              <a:t>classified) FY23 QBE fully </a:t>
            </a:r>
            <a:r>
              <a:rPr lang="en-US" dirty="0" smtClean="0">
                <a:solidFill>
                  <a:schemeClr val="accent1">
                    <a:lumMod val="50000"/>
                  </a:schemeClr>
                </a:solidFill>
                <a:latin typeface="Palatino Linotype" panose="02040502050505030304" pitchFamily="18" charset="0"/>
              </a:rPr>
              <a:t>			</a:t>
            </a:r>
            <a:r>
              <a:rPr lang="en-US" dirty="0" smtClean="0">
                <a:solidFill>
                  <a:schemeClr val="accent1">
                    <a:lumMod val="50000"/>
                  </a:schemeClr>
                </a:solidFill>
                <a:latin typeface="Palatino Linotype" panose="02040502050505030304" pitchFamily="18" charset="0"/>
              </a:rPr>
              <a:t>funded </a:t>
            </a:r>
            <a:r>
              <a:rPr lang="en-US" dirty="0">
                <a:solidFill>
                  <a:schemeClr val="accent1">
                    <a:lumMod val="50000"/>
                  </a:schemeClr>
                </a:solidFill>
                <a:latin typeface="Palatino Linotype" panose="02040502050505030304" pitchFamily="18" charset="0"/>
              </a:rPr>
              <a:t>with $2,000 for 	</a:t>
            </a:r>
            <a:r>
              <a:rPr lang="en-US" dirty="0" smtClean="0">
                <a:solidFill>
                  <a:schemeClr val="accent1">
                    <a:lumMod val="50000"/>
                  </a:schemeClr>
                </a:solidFill>
                <a:latin typeface="Palatino Linotype" panose="02040502050505030304" pitchFamily="18" charset="0"/>
              </a:rPr>
              <a:t>teacher </a:t>
            </a:r>
            <a:r>
              <a:rPr lang="en-US" dirty="0">
                <a:solidFill>
                  <a:schemeClr val="accent1">
                    <a:lumMod val="50000"/>
                  </a:schemeClr>
                </a:solidFill>
                <a:latin typeface="Palatino Linotype" panose="02040502050505030304" pitchFamily="18" charset="0"/>
              </a:rPr>
              <a:t>raises (restored GNETS </a:t>
            </a:r>
            <a:r>
              <a:rPr lang="en-US" dirty="0" smtClean="0">
                <a:solidFill>
                  <a:schemeClr val="accent1">
                    <a:lumMod val="50000"/>
                  </a:schemeClr>
                </a:solidFill>
                <a:latin typeface="Palatino Linotype" panose="02040502050505030304" pitchFamily="18" charset="0"/>
              </a:rPr>
              <a:t>			funding</a:t>
            </a:r>
            <a:r>
              <a:rPr lang="en-US" dirty="0">
                <a:solidFill>
                  <a:schemeClr val="accent1">
                    <a:lumMod val="50000"/>
                  </a:schemeClr>
                </a:solidFill>
                <a:latin typeface="Palatino Linotype" panose="02040502050505030304" pitchFamily="18" charset="0"/>
              </a:rPr>
              <a:t>, but work to be done!)</a:t>
            </a:r>
          </a:p>
        </p:txBody>
      </p:sp>
      <p:sp>
        <p:nvSpPr>
          <p:cNvPr id="8" name="Content Placeholder 10">
            <a:extLst>
              <a:ext uri="{FF2B5EF4-FFF2-40B4-BE49-F238E27FC236}">
                <a16:creationId xmlns:a16="http://schemas.microsoft.com/office/drawing/2014/main" id="{24F78D55-8EA6-4A13-B7A0-CEFFC1DDA9A8}"/>
              </a:ext>
            </a:extLst>
          </p:cNvPr>
          <p:cNvSpPr txBox="1">
            <a:spLocks/>
          </p:cNvSpPr>
          <p:nvPr/>
        </p:nvSpPr>
        <p:spPr>
          <a:xfrm>
            <a:off x="515682" y="2434285"/>
            <a:ext cx="11932692" cy="2796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1">
                    <a:lumMod val="50000"/>
                  </a:schemeClr>
                </a:solidFill>
                <a:latin typeface="Palatino Linotype" panose="02040502050505030304" pitchFamily="18" charset="0"/>
              </a:rPr>
              <a:t>HB 385 	Return to Work Bill (Determined by RESA need)</a:t>
            </a:r>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6468" b="92662" l="10000" r="90000">
                        <a14:foregroundMark x1="27209" y1="17164" x2="36163" y2="51866"/>
                        <a14:foregroundMark x1="57209" y1="92786" x2="57209" y2="92786"/>
                        <a14:foregroundMark x1="68488" y1="77363" x2="68488" y2="77363"/>
                        <a14:foregroundMark x1="68488" y1="77363" x2="72209" y2="53980"/>
                        <a14:foregroundMark x1="38256" y1="25746" x2="38256" y2="25746"/>
                        <a14:foregroundMark x1="38256" y1="25746" x2="37791" y2="22886"/>
                        <a14:foregroundMark x1="33837" y1="17040" x2="33837" y2="17040"/>
                        <a14:foregroundMark x1="35814" y1="24502" x2="35814" y2="24502"/>
                        <a14:foregroundMark x1="31163" y1="6468" x2="31163" y2="6468"/>
                        <a14:foregroundMark x1="28488" y1="12935" x2="28488" y2="12935"/>
                        <a14:foregroundMark x1="68488" y1="32214" x2="68488" y2="32214"/>
                        <a14:foregroundMark x1="68488" y1="32214" x2="65814" y2="21517"/>
                        <a14:foregroundMark x1="71977" y1="47512" x2="53372" y2="47139"/>
                        <a14:foregroundMark x1="58256" y1="30970" x2="51163" y2="29975"/>
                        <a14:foregroundMark x1="49884" y1="17662" x2="49302" y2="21766"/>
                        <a14:foregroundMark x1="38837" y1="70149" x2="63372" y2="51368"/>
                        <a14:foregroundMark x1="34186" y1="38806" x2="66628" y2="38308"/>
                        <a14:foregroundMark x1="18140" y1="73259" x2="52674" y2="76244"/>
                      </a14:backgroundRemoval>
                    </a14:imgEffect>
                  </a14:imgLayer>
                </a14:imgProps>
              </a:ext>
              <a:ext uri="{28A0092B-C50C-407E-A947-70E740481C1C}">
                <a14:useLocalDpi xmlns:a14="http://schemas.microsoft.com/office/drawing/2010/main" val="0"/>
              </a:ext>
            </a:extLst>
          </a:blip>
          <a:stretch>
            <a:fillRect/>
          </a:stretch>
        </p:blipFill>
        <p:spPr>
          <a:xfrm>
            <a:off x="9567316" y="1839586"/>
            <a:ext cx="2881056" cy="2693452"/>
          </a:xfrm>
          <a:prstGeom prst="rect">
            <a:avLst/>
          </a:prstGeom>
        </p:spPr>
      </p:pic>
    </p:spTree>
    <p:extLst>
      <p:ext uri="{BB962C8B-B14F-4D97-AF65-F5344CB8AC3E}">
        <p14:creationId xmlns:p14="http://schemas.microsoft.com/office/powerpoint/2010/main" val="6369904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75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ppt_w</p:attrName>
                                        </p:attrNameLst>
                                      </p:cBhvr>
                                      <p:tavLst>
                                        <p:tav tm="0">
                                          <p:val>
                                            <p:fltVal val="0"/>
                                          </p:val>
                                        </p:tav>
                                        <p:tav tm="100000">
                                          <p:val>
                                            <p:strVal val="#ppt_w"/>
                                          </p:val>
                                        </p:tav>
                                      </p:tavLst>
                                    </p:anim>
                                    <p:anim calcmode="lin" valueType="num">
                                      <p:cBhvr>
                                        <p:cTn id="39" dur="1000" fill="hold"/>
                                        <p:tgtEl>
                                          <p:spTgt spid="6"/>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1000" fill="hold"/>
                                        <p:tgtEl>
                                          <p:spTgt spid="7"/>
                                        </p:tgtEl>
                                        <p:attrNameLst>
                                          <p:attrName>ppt_w</p:attrName>
                                        </p:attrNameLst>
                                      </p:cBhvr>
                                      <p:tavLst>
                                        <p:tav tm="0">
                                          <p:val>
                                            <p:fltVal val="0"/>
                                          </p:val>
                                        </p:tav>
                                        <p:tav tm="100000">
                                          <p:val>
                                            <p:strVal val="#ppt_w"/>
                                          </p:val>
                                        </p:tav>
                                      </p:tavLst>
                                    </p:anim>
                                    <p:anim calcmode="lin" valueType="num">
                                      <p:cBhvr>
                                        <p:cTn id="45" dur="1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7B9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latin typeface="Palatino Linotype" panose="02040502050505030304" pitchFamily="18" charset="0"/>
              </a:rPr>
              <a:t>HB </a:t>
            </a:r>
            <a:r>
              <a:rPr lang="en-US" sz="4000" smtClean="0">
                <a:solidFill>
                  <a:schemeClr val="bg1"/>
                </a:solidFill>
                <a:latin typeface="Palatino Linotype" panose="02040502050505030304" pitchFamily="18" charset="0"/>
              </a:rPr>
              <a:t>910 </a:t>
            </a:r>
            <a:r>
              <a:rPr lang="en-US" sz="4000" dirty="0">
                <a:solidFill>
                  <a:schemeClr val="bg1"/>
                </a:solidFill>
                <a:latin typeface="Palatino Linotype" panose="02040502050505030304" pitchFamily="18" charset="0"/>
              </a:rPr>
              <a:t/>
            </a:r>
            <a:br>
              <a:rPr lang="en-US" sz="4000" dirty="0">
                <a:solidFill>
                  <a:schemeClr val="bg1"/>
                </a:solidFill>
                <a:latin typeface="Palatino Linotype" panose="02040502050505030304" pitchFamily="18" charset="0"/>
              </a:rPr>
            </a:br>
            <a:endParaRPr lang="en-US" sz="4000" dirty="0">
              <a:solidFill>
                <a:schemeClr val="bg1"/>
              </a:solidFill>
              <a:latin typeface="Palatino Linotype" panose="02040502050505030304" pitchFamily="18" charset="0"/>
            </a:endParaRPr>
          </a:p>
        </p:txBody>
      </p:sp>
      <p:sp>
        <p:nvSpPr>
          <p:cNvPr id="3" name="Content Placeholder 2"/>
          <p:cNvSpPr>
            <a:spLocks noGrp="1"/>
          </p:cNvSpPr>
          <p:nvPr>
            <p:ph idx="1"/>
          </p:nvPr>
        </p:nvSpPr>
        <p:spPr>
          <a:xfrm>
            <a:off x="838200" y="1490870"/>
            <a:ext cx="10515600" cy="5039139"/>
          </a:xfrm>
        </p:spPr>
        <p:txBody>
          <a:bodyPr>
            <a:normAutofit lnSpcReduction="10000"/>
          </a:bodyPr>
          <a:lstStyle/>
          <a:p>
            <a:pPr marL="0" indent="0">
              <a:buNone/>
            </a:pPr>
            <a:r>
              <a:rPr lang="en-US" sz="3200" dirty="0" smtClean="0">
                <a:solidFill>
                  <a:schemeClr val="bg1"/>
                </a:solidFill>
                <a:latin typeface="Palatino Linotype" panose="02040502050505030304" pitchFamily="18" charset="0"/>
              </a:rPr>
              <a:t>FY22 Amended:</a:t>
            </a:r>
          </a:p>
          <a:p>
            <a:r>
              <a:rPr lang="en-US" dirty="0" smtClean="0">
                <a:solidFill>
                  <a:schemeClr val="accent1">
                    <a:lumMod val="50000"/>
                  </a:schemeClr>
                </a:solidFill>
                <a:latin typeface="Palatino Linotype" panose="02040502050505030304" pitchFamily="18" charset="0"/>
              </a:rPr>
              <a:t>Added back $382,696,501 to restore austerity cuts to K-12 (QBE)</a:t>
            </a:r>
          </a:p>
          <a:p>
            <a:r>
              <a:rPr lang="en-US" dirty="0" smtClean="0">
                <a:solidFill>
                  <a:schemeClr val="accent1">
                    <a:lumMod val="50000"/>
                  </a:schemeClr>
                </a:solidFill>
                <a:latin typeface="Palatino Linotype" panose="02040502050505030304" pitchFamily="18" charset="0"/>
              </a:rPr>
              <a:t>Restored $5,576,587 austerity to other support programs in K-12</a:t>
            </a:r>
          </a:p>
          <a:p>
            <a:r>
              <a:rPr lang="en-US" dirty="0" smtClean="0">
                <a:solidFill>
                  <a:schemeClr val="accent1">
                    <a:lumMod val="50000"/>
                  </a:schemeClr>
                </a:solidFill>
                <a:latin typeface="Palatino Linotype" panose="02040502050505030304" pitchFamily="18" charset="0"/>
              </a:rPr>
              <a:t>One time salary supplement for $2,000 (full-time) $1,000 (part- time) that covers QBE-funded instructional staff, school support staff, school administration, and central administration ($346,202,968)</a:t>
            </a:r>
          </a:p>
          <a:p>
            <a:r>
              <a:rPr lang="en-US" dirty="0" smtClean="0">
                <a:solidFill>
                  <a:schemeClr val="accent1">
                    <a:lumMod val="50000"/>
                  </a:schemeClr>
                </a:solidFill>
                <a:latin typeface="Palatino Linotype" panose="02040502050505030304" pitchFamily="18" charset="0"/>
              </a:rPr>
              <a:t>Over $93M for midterm adjustment in QBE</a:t>
            </a:r>
          </a:p>
          <a:p>
            <a:r>
              <a:rPr lang="en-US" dirty="0" smtClean="0">
                <a:solidFill>
                  <a:schemeClr val="accent1">
                    <a:lumMod val="50000"/>
                  </a:schemeClr>
                </a:solidFill>
                <a:latin typeface="Palatino Linotype" panose="02040502050505030304" pitchFamily="18" charset="0"/>
              </a:rPr>
              <a:t>Over $18M for State Commission Charter School supplement for 4.54% enrollment growth</a:t>
            </a:r>
          </a:p>
          <a:p>
            <a:r>
              <a:rPr lang="en-US" dirty="0" smtClean="0">
                <a:solidFill>
                  <a:schemeClr val="accent1">
                    <a:lumMod val="50000"/>
                  </a:schemeClr>
                </a:solidFill>
                <a:latin typeface="Palatino Linotype" panose="02040502050505030304" pitchFamily="18" charset="0"/>
              </a:rPr>
              <a:t>$188M to replace over 17 hundred school buses (over 3 years)</a:t>
            </a:r>
          </a:p>
          <a:p>
            <a:pPr marL="0" indent="0">
              <a:buNone/>
            </a:pPr>
            <a:endParaRPr lang="en-US" dirty="0" smtClean="0">
              <a:solidFill>
                <a:schemeClr val="accent1">
                  <a:lumMod val="50000"/>
                </a:schemeClr>
              </a:solidFill>
              <a:latin typeface="Palatino Linotype" panose="02040502050505030304" pitchFamily="18" charset="0"/>
            </a:endParaRPr>
          </a:p>
          <a:p>
            <a:pPr marL="0" indent="0">
              <a:buNone/>
            </a:pPr>
            <a:endParaRPr lang="en-US" dirty="0">
              <a:solidFill>
                <a:schemeClr val="accent1">
                  <a:lumMod val="50000"/>
                </a:schemeClr>
              </a:solidFill>
              <a:latin typeface="Palatino Linotype" panose="02040502050505030304" pitchFamily="18" charset="0"/>
            </a:endParaRPr>
          </a:p>
        </p:txBody>
      </p:sp>
    </p:spTree>
    <p:extLst>
      <p:ext uri="{BB962C8B-B14F-4D97-AF65-F5344CB8AC3E}">
        <p14:creationId xmlns:p14="http://schemas.microsoft.com/office/powerpoint/2010/main" val="25204584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7B9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bg1"/>
                </a:solidFill>
                <a:latin typeface="Palatino Linotype" panose="02040502050505030304" pitchFamily="18" charset="0"/>
              </a:rPr>
              <a:t>HB 911 (Continued)</a:t>
            </a:r>
            <a:endParaRPr lang="en-US" sz="4000" dirty="0">
              <a:solidFill>
                <a:schemeClr val="bg1"/>
              </a:solidFill>
              <a:latin typeface="Palatino Linotype" panose="02040502050505030304" pitchFamily="18" charset="0"/>
            </a:endParaRPr>
          </a:p>
        </p:txBody>
      </p:sp>
      <p:sp>
        <p:nvSpPr>
          <p:cNvPr id="3" name="Content Placeholder 2"/>
          <p:cNvSpPr>
            <a:spLocks noGrp="1"/>
          </p:cNvSpPr>
          <p:nvPr>
            <p:ph idx="1"/>
          </p:nvPr>
        </p:nvSpPr>
        <p:spPr>
          <a:xfrm>
            <a:off x="743607" y="1457763"/>
            <a:ext cx="10515600" cy="4351338"/>
          </a:xfrm>
        </p:spPr>
        <p:txBody>
          <a:bodyPr>
            <a:noAutofit/>
          </a:bodyPr>
          <a:lstStyle/>
          <a:p>
            <a:pPr marL="0" indent="0">
              <a:buNone/>
            </a:pPr>
            <a:r>
              <a:rPr lang="en-US" sz="3200" dirty="0" smtClean="0">
                <a:solidFill>
                  <a:schemeClr val="bg1"/>
                </a:solidFill>
                <a:latin typeface="Palatino Linotype" panose="02040502050505030304" pitchFamily="18" charset="0"/>
              </a:rPr>
              <a:t>FY23 </a:t>
            </a:r>
          </a:p>
          <a:p>
            <a:r>
              <a:rPr lang="en-US" dirty="0" smtClean="0">
                <a:solidFill>
                  <a:schemeClr val="accent1">
                    <a:lumMod val="50000"/>
                  </a:schemeClr>
                </a:solidFill>
                <a:latin typeface="Palatino Linotype" panose="02040502050505030304" pitchFamily="18" charset="0"/>
              </a:rPr>
              <a:t>Public K-12 schools receiving $382,696,501 restoring austerity to QBE</a:t>
            </a:r>
          </a:p>
          <a:p>
            <a:r>
              <a:rPr lang="en-US" dirty="0" smtClean="0">
                <a:solidFill>
                  <a:schemeClr val="accent1">
                    <a:lumMod val="50000"/>
                  </a:schemeClr>
                </a:solidFill>
                <a:latin typeface="Palatino Linotype" panose="02040502050505030304" pitchFamily="18" charset="0"/>
              </a:rPr>
              <a:t>Restoring $5,576,587 to other support programs in K-12</a:t>
            </a:r>
          </a:p>
          <a:p>
            <a:r>
              <a:rPr lang="en-US" dirty="0" smtClean="0">
                <a:solidFill>
                  <a:schemeClr val="accent1">
                    <a:lumMod val="50000"/>
                  </a:schemeClr>
                </a:solidFill>
                <a:latin typeface="Palatino Linotype" panose="02040502050505030304" pitchFamily="18" charset="0"/>
              </a:rPr>
              <a:t>DOE using $287,136,600 to adjust state base salary schedule (certified personnel by $2,000)</a:t>
            </a:r>
          </a:p>
          <a:p>
            <a:r>
              <a:rPr lang="en-US" dirty="0" smtClean="0">
                <a:solidFill>
                  <a:schemeClr val="accent1">
                    <a:lumMod val="50000"/>
                  </a:schemeClr>
                </a:solidFill>
                <a:latin typeface="Palatino Linotype" panose="02040502050505030304" pitchFamily="18" charset="0"/>
              </a:rPr>
              <a:t>Adding $42,983,562 for enrollment growth and T&amp;E (1.73 million students and 132,000 teachers and administrators) </a:t>
            </a:r>
          </a:p>
          <a:p>
            <a:r>
              <a:rPr lang="en-US" dirty="0" smtClean="0">
                <a:solidFill>
                  <a:schemeClr val="accent1">
                    <a:lumMod val="50000"/>
                  </a:schemeClr>
                </a:solidFill>
                <a:latin typeface="Palatino Linotype" panose="02040502050505030304" pitchFamily="18" charset="0"/>
              </a:rPr>
              <a:t>Providing $35,338,833 for State Commission Charter Schools</a:t>
            </a:r>
          </a:p>
          <a:p>
            <a:r>
              <a:rPr lang="en-US" dirty="0" smtClean="0">
                <a:solidFill>
                  <a:schemeClr val="accent1">
                    <a:lumMod val="50000"/>
                  </a:schemeClr>
                </a:solidFill>
                <a:latin typeface="Palatino Linotype" panose="02040502050505030304" pitchFamily="18" charset="0"/>
              </a:rPr>
              <a:t>Bonds for construction and renovation projects $291,495,000</a:t>
            </a:r>
            <a:endParaRPr lang="en-US" dirty="0">
              <a:solidFill>
                <a:schemeClr val="accent1">
                  <a:lumMod val="50000"/>
                </a:schemeClr>
              </a:solidFill>
              <a:latin typeface="Palatino Linotype" panose="02040502050505030304" pitchFamily="18" charset="0"/>
            </a:endParaRPr>
          </a:p>
        </p:txBody>
      </p:sp>
    </p:spTree>
    <p:extLst>
      <p:ext uri="{BB962C8B-B14F-4D97-AF65-F5344CB8AC3E}">
        <p14:creationId xmlns:p14="http://schemas.microsoft.com/office/powerpoint/2010/main" val="390234462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7B9E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784" r="99608">
                        <a14:foregroundMark x1="8235" y1="61616" x2="8235" y2="61616"/>
                      </a14:backgroundRemoval>
                    </a14:imgEffect>
                  </a14:imgLayer>
                </a14:imgProps>
              </a:ext>
              <a:ext uri="{28A0092B-C50C-407E-A947-70E740481C1C}">
                <a14:useLocalDpi xmlns:a14="http://schemas.microsoft.com/office/drawing/2010/main" val="0"/>
              </a:ext>
            </a:extLst>
          </a:blip>
          <a:stretch>
            <a:fillRect/>
          </a:stretch>
        </p:blipFill>
        <p:spPr>
          <a:xfrm>
            <a:off x="6379893" y="-71178"/>
            <a:ext cx="1429293" cy="1109804"/>
          </a:xfrm>
          <a:prstGeom prst="rect">
            <a:avLst/>
          </a:prstGeom>
        </p:spPr>
      </p:pic>
      <p:pic>
        <p:nvPicPr>
          <p:cNvPr id="3" name="Picture 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1980" y="2591216"/>
            <a:ext cx="2190480" cy="1004099"/>
          </a:xfrm>
          <a:prstGeom prst="rect">
            <a:avLst/>
          </a:prstGeom>
        </p:spPr>
      </p:pic>
      <p:sp>
        <p:nvSpPr>
          <p:cNvPr id="11" name="Content Placeholder 10"/>
          <p:cNvSpPr>
            <a:spLocks noGrp="1"/>
          </p:cNvSpPr>
          <p:nvPr>
            <p:ph idx="1"/>
          </p:nvPr>
        </p:nvSpPr>
        <p:spPr>
          <a:xfrm>
            <a:off x="515681" y="257092"/>
            <a:ext cx="6578802" cy="488754"/>
          </a:xfrm>
        </p:spPr>
        <p:txBody>
          <a:bodyPr>
            <a:noAutofit/>
          </a:bodyPr>
          <a:lstStyle/>
          <a:p>
            <a:pPr marL="0" indent="0">
              <a:buNone/>
            </a:pPr>
            <a:r>
              <a:rPr lang="en-US" sz="4000" dirty="0">
                <a:solidFill>
                  <a:schemeClr val="bg1"/>
                </a:solidFill>
                <a:latin typeface="Palatino Linotype" panose="02040502050505030304" pitchFamily="18" charset="0"/>
              </a:rPr>
              <a:t>Next, we have the </a:t>
            </a:r>
            <a:r>
              <a:rPr lang="en-US" sz="4000" b="1" dirty="0">
                <a:solidFill>
                  <a:srgbClr val="AB2023"/>
                </a:solidFill>
                <a:latin typeface="Palatino Linotype" panose="02040502050505030304" pitchFamily="18" charset="0"/>
              </a:rPr>
              <a:t>BAD</a:t>
            </a:r>
            <a:r>
              <a:rPr lang="en-US" sz="4000" dirty="0">
                <a:solidFill>
                  <a:schemeClr val="bg1"/>
                </a:solidFill>
                <a:latin typeface="Palatino Linotype" panose="02040502050505030304" pitchFamily="18" charset="0"/>
              </a:rPr>
              <a:t>:</a:t>
            </a:r>
          </a:p>
        </p:txBody>
      </p:sp>
      <p:sp>
        <p:nvSpPr>
          <p:cNvPr id="8" name="Content Placeholder 10">
            <a:extLst>
              <a:ext uri="{FF2B5EF4-FFF2-40B4-BE49-F238E27FC236}">
                <a16:creationId xmlns:a16="http://schemas.microsoft.com/office/drawing/2014/main" id="{24F78D55-8EA6-4A13-B7A0-CEFFC1DDA9A8}"/>
              </a:ext>
            </a:extLst>
          </p:cNvPr>
          <p:cNvSpPr txBox="1">
            <a:spLocks/>
          </p:cNvSpPr>
          <p:nvPr/>
        </p:nvSpPr>
        <p:spPr>
          <a:xfrm>
            <a:off x="515682" y="989499"/>
            <a:ext cx="11526966" cy="7173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700" dirty="0">
                <a:solidFill>
                  <a:schemeClr val="accent1">
                    <a:lumMod val="50000"/>
                  </a:schemeClr>
                </a:solidFill>
                <a:latin typeface="Palatino Linotype" panose="02040502050505030304" pitchFamily="18" charset="0"/>
              </a:rPr>
              <a:t>HB </a:t>
            </a:r>
            <a:r>
              <a:rPr lang="en-US" sz="2700" dirty="0" smtClean="0">
                <a:solidFill>
                  <a:schemeClr val="accent1">
                    <a:lumMod val="50000"/>
                  </a:schemeClr>
                </a:solidFill>
                <a:latin typeface="Palatino Linotype" panose="02040502050505030304" pitchFamily="18" charset="0"/>
              </a:rPr>
              <a:t>517</a:t>
            </a:r>
            <a:r>
              <a:rPr lang="en-US" sz="2700" dirty="0">
                <a:solidFill>
                  <a:schemeClr val="accent1">
                    <a:lumMod val="50000"/>
                  </a:schemeClr>
                </a:solidFill>
                <a:latin typeface="Palatino Linotype" panose="02040502050505030304" pitchFamily="18" charset="0"/>
              </a:rPr>
              <a:t>	</a:t>
            </a:r>
            <a:r>
              <a:rPr lang="en-US" sz="2700" dirty="0" smtClean="0">
                <a:solidFill>
                  <a:schemeClr val="accent1">
                    <a:lumMod val="50000"/>
                  </a:schemeClr>
                </a:solidFill>
                <a:latin typeface="Palatino Linotype" panose="02040502050505030304" pitchFamily="18" charset="0"/>
              </a:rPr>
              <a:t>Raises </a:t>
            </a:r>
            <a:r>
              <a:rPr lang="en-US" sz="2700" dirty="0">
                <a:solidFill>
                  <a:schemeClr val="accent1">
                    <a:lumMod val="50000"/>
                  </a:schemeClr>
                </a:solidFill>
                <a:latin typeface="Palatino Linotype" panose="02040502050505030304" pitchFamily="18" charset="0"/>
              </a:rPr>
              <a:t>cap on SSO’s to 120 million (Could have been </a:t>
            </a:r>
            <a:r>
              <a:rPr lang="en-US" sz="2700" b="1" dirty="0">
                <a:solidFill>
                  <a:srgbClr val="AB2023"/>
                </a:solidFill>
                <a:latin typeface="Palatino Linotype" panose="02040502050505030304" pitchFamily="18" charset="0"/>
              </a:rPr>
              <a:t>ugly</a:t>
            </a:r>
            <a:r>
              <a:rPr lang="en-US" sz="2700" dirty="0">
                <a:solidFill>
                  <a:schemeClr val="accent1">
                    <a:lumMod val="50000"/>
                  </a:schemeClr>
                </a:solidFill>
                <a:latin typeface="Palatino Linotype" panose="02040502050505030304" pitchFamily="18" charset="0"/>
              </a:rPr>
              <a:t> if </a:t>
            </a:r>
            <a:r>
              <a:rPr lang="en-US" sz="2700" dirty="0" smtClean="0">
                <a:solidFill>
                  <a:schemeClr val="accent1">
                    <a:lumMod val="50000"/>
                  </a:schemeClr>
                </a:solidFill>
                <a:latin typeface="Palatino Linotype" panose="02040502050505030304" pitchFamily="18" charset="0"/>
              </a:rPr>
              <a:t>			the proposal </a:t>
            </a:r>
            <a:r>
              <a:rPr lang="en-US" sz="2700" dirty="0">
                <a:solidFill>
                  <a:schemeClr val="accent1">
                    <a:lumMod val="50000"/>
                  </a:schemeClr>
                </a:solidFill>
                <a:latin typeface="Palatino Linotype" panose="02040502050505030304" pitchFamily="18" charset="0"/>
              </a:rPr>
              <a:t>to 200 million had been agreed on)</a:t>
            </a:r>
          </a:p>
        </p:txBody>
      </p:sp>
      <p:sp>
        <p:nvSpPr>
          <p:cNvPr id="9" name="Content Placeholder 10">
            <a:extLst>
              <a:ext uri="{FF2B5EF4-FFF2-40B4-BE49-F238E27FC236}">
                <a16:creationId xmlns:a16="http://schemas.microsoft.com/office/drawing/2014/main" id="{24F78D55-8EA6-4A13-B7A0-CEFFC1DDA9A8}"/>
              </a:ext>
            </a:extLst>
          </p:cNvPr>
          <p:cNvSpPr txBox="1">
            <a:spLocks/>
          </p:cNvSpPr>
          <p:nvPr/>
        </p:nvSpPr>
        <p:spPr>
          <a:xfrm>
            <a:off x="515682" y="4432685"/>
            <a:ext cx="11526966" cy="7173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700" dirty="0">
                <a:solidFill>
                  <a:schemeClr val="accent1">
                    <a:lumMod val="50000"/>
                  </a:schemeClr>
                </a:solidFill>
                <a:latin typeface="Palatino Linotype" panose="02040502050505030304" pitchFamily="18" charset="0"/>
              </a:rPr>
              <a:t>HB 1215	Eliminates restriction on virtual school funding and allows </a:t>
            </a:r>
            <a:r>
              <a:rPr lang="en-US" sz="2700" dirty="0" smtClean="0">
                <a:solidFill>
                  <a:schemeClr val="accent1">
                    <a:lumMod val="50000"/>
                  </a:schemeClr>
                </a:solidFill>
                <a:latin typeface="Palatino Linotype" panose="02040502050505030304" pitchFamily="18" charset="0"/>
              </a:rPr>
              <a:t>			mid-term transfers</a:t>
            </a:r>
            <a:endParaRPr lang="en-US" sz="2700" dirty="0">
              <a:solidFill>
                <a:schemeClr val="accent1">
                  <a:lumMod val="50000"/>
                </a:schemeClr>
              </a:solidFill>
              <a:latin typeface="Palatino Linotype" panose="02040502050505030304" pitchFamily="18" charset="0"/>
            </a:endParaRPr>
          </a:p>
        </p:txBody>
      </p:sp>
      <p:sp>
        <p:nvSpPr>
          <p:cNvPr id="10" name="Content Placeholder 10">
            <a:extLst>
              <a:ext uri="{FF2B5EF4-FFF2-40B4-BE49-F238E27FC236}">
                <a16:creationId xmlns:a16="http://schemas.microsoft.com/office/drawing/2014/main" id="{24F78D55-8EA6-4A13-B7A0-CEFFC1DDA9A8}"/>
              </a:ext>
            </a:extLst>
          </p:cNvPr>
          <p:cNvSpPr txBox="1">
            <a:spLocks/>
          </p:cNvSpPr>
          <p:nvPr/>
        </p:nvSpPr>
        <p:spPr>
          <a:xfrm>
            <a:off x="515682" y="5294404"/>
            <a:ext cx="11526966" cy="12637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700" dirty="0">
                <a:solidFill>
                  <a:schemeClr val="accent1">
                    <a:lumMod val="50000"/>
                  </a:schemeClr>
                </a:solidFill>
                <a:latin typeface="Palatino Linotype" panose="02040502050505030304" pitchFamily="18" charset="0"/>
              </a:rPr>
              <a:t>SB 588	</a:t>
            </a:r>
            <a:r>
              <a:rPr lang="en-US" sz="2700" dirty="0" smtClean="0">
                <a:solidFill>
                  <a:schemeClr val="accent1">
                    <a:lumMod val="50000"/>
                  </a:schemeClr>
                </a:solidFill>
                <a:latin typeface="Palatino Linotype" panose="02040502050505030304" pitchFamily="18" charset="0"/>
              </a:rPr>
              <a:t>Open </a:t>
            </a:r>
            <a:r>
              <a:rPr lang="en-US" sz="2700" dirty="0">
                <a:solidFill>
                  <a:schemeClr val="accent1">
                    <a:lumMod val="50000"/>
                  </a:schemeClr>
                </a:solidFill>
                <a:latin typeface="Palatino Linotype" panose="02040502050505030304" pitchFamily="18" charset="0"/>
              </a:rPr>
              <a:t>School Board Meetings/Public Participation, already </a:t>
            </a:r>
            <a:r>
              <a:rPr lang="en-US" sz="2700" dirty="0" smtClean="0">
                <a:solidFill>
                  <a:schemeClr val="accent1">
                    <a:lumMod val="50000"/>
                  </a:schemeClr>
                </a:solidFill>
                <a:latin typeface="Palatino Linotype" panose="02040502050505030304" pitchFamily="18" charset="0"/>
              </a:rPr>
              <a:t>			in </a:t>
            </a:r>
            <a:r>
              <a:rPr lang="en-US" sz="2700" dirty="0">
                <a:solidFill>
                  <a:schemeClr val="accent1">
                    <a:lumMod val="50000"/>
                  </a:schemeClr>
                </a:solidFill>
                <a:latin typeface="Palatino Linotype" panose="02040502050505030304" pitchFamily="18" charset="0"/>
              </a:rPr>
              <a:t>state </a:t>
            </a:r>
            <a:r>
              <a:rPr lang="en-US" sz="2700" dirty="0" smtClean="0">
                <a:solidFill>
                  <a:schemeClr val="accent1">
                    <a:lumMod val="50000"/>
                  </a:schemeClr>
                </a:solidFill>
                <a:latin typeface="Palatino Linotype" panose="02040502050505030304" pitchFamily="18" charset="0"/>
              </a:rPr>
              <a:t>statute </a:t>
            </a:r>
            <a:r>
              <a:rPr lang="en-US" sz="2700" dirty="0">
                <a:solidFill>
                  <a:schemeClr val="accent1">
                    <a:lumMod val="50000"/>
                  </a:schemeClr>
                </a:solidFill>
                <a:latin typeface="Palatino Linotype" panose="02040502050505030304" pitchFamily="18" charset="0"/>
              </a:rPr>
              <a:t>but a complaint process will now have to be </a:t>
            </a:r>
            <a:r>
              <a:rPr lang="en-US" sz="2700" dirty="0" smtClean="0">
                <a:solidFill>
                  <a:schemeClr val="accent1">
                    <a:lumMod val="50000"/>
                  </a:schemeClr>
                </a:solidFill>
                <a:latin typeface="Palatino Linotype" panose="02040502050505030304" pitchFamily="18" charset="0"/>
              </a:rPr>
              <a:t>			developed </a:t>
            </a:r>
            <a:r>
              <a:rPr lang="en-US" sz="2700" dirty="0">
                <a:solidFill>
                  <a:schemeClr val="accent1">
                    <a:lumMod val="50000"/>
                  </a:schemeClr>
                </a:solidFill>
                <a:latin typeface="Palatino Linotype" panose="02040502050505030304" pitchFamily="18" charset="0"/>
              </a:rPr>
              <a:t>if </a:t>
            </a:r>
            <a:r>
              <a:rPr lang="en-US" sz="2700" dirty="0" smtClean="0">
                <a:solidFill>
                  <a:schemeClr val="accent1">
                    <a:lumMod val="50000"/>
                  </a:schemeClr>
                </a:solidFill>
                <a:latin typeface="Palatino Linotype" panose="02040502050505030304" pitchFamily="18" charset="0"/>
              </a:rPr>
              <a:t>unruly </a:t>
            </a:r>
            <a:r>
              <a:rPr lang="en-US" sz="2700" dirty="0">
                <a:solidFill>
                  <a:schemeClr val="accent1">
                    <a:lumMod val="50000"/>
                  </a:schemeClr>
                </a:solidFill>
                <a:latin typeface="Palatino Linotype" panose="02040502050505030304" pitchFamily="18" charset="0"/>
              </a:rPr>
              <a:t>constituents are removed from a </a:t>
            </a:r>
            <a:r>
              <a:rPr lang="en-US" sz="2700" dirty="0" smtClean="0">
                <a:solidFill>
                  <a:schemeClr val="accent1">
                    <a:lumMod val="50000"/>
                  </a:schemeClr>
                </a:solidFill>
                <a:latin typeface="Palatino Linotype" panose="02040502050505030304" pitchFamily="18" charset="0"/>
              </a:rPr>
              <a:t>				meeting </a:t>
            </a:r>
            <a:r>
              <a:rPr lang="en-US" sz="2700" dirty="0">
                <a:solidFill>
                  <a:schemeClr val="accent1">
                    <a:lumMod val="50000"/>
                  </a:schemeClr>
                </a:solidFill>
                <a:latin typeface="Palatino Linotype" panose="02040502050505030304" pitchFamily="18" charset="0"/>
              </a:rPr>
              <a:t>due to their </a:t>
            </a:r>
            <a:r>
              <a:rPr lang="en-US" sz="2700" dirty="0" smtClean="0">
                <a:solidFill>
                  <a:schemeClr val="accent1">
                    <a:lumMod val="50000"/>
                  </a:schemeClr>
                </a:solidFill>
                <a:latin typeface="Palatino Linotype" panose="02040502050505030304" pitchFamily="18" charset="0"/>
              </a:rPr>
              <a:t>behavior</a:t>
            </a:r>
            <a:r>
              <a:rPr lang="en-US" sz="2700" dirty="0">
                <a:solidFill>
                  <a:schemeClr val="accent1">
                    <a:lumMod val="50000"/>
                  </a:schemeClr>
                </a:solidFill>
                <a:latin typeface="Palatino Linotype" panose="02040502050505030304" pitchFamily="18" charset="0"/>
              </a:rPr>
              <a:t>.</a:t>
            </a:r>
          </a:p>
        </p:txBody>
      </p:sp>
      <p:sp>
        <p:nvSpPr>
          <p:cNvPr id="7" name="Content Placeholder 10">
            <a:extLst>
              <a:ext uri="{FF2B5EF4-FFF2-40B4-BE49-F238E27FC236}">
                <a16:creationId xmlns:a16="http://schemas.microsoft.com/office/drawing/2014/main" id="{06933371-1713-4B41-9D1D-4C1B8FA96D10}"/>
              </a:ext>
            </a:extLst>
          </p:cNvPr>
          <p:cNvSpPr txBox="1">
            <a:spLocks/>
          </p:cNvSpPr>
          <p:nvPr/>
        </p:nvSpPr>
        <p:spPr>
          <a:xfrm>
            <a:off x="515682" y="1907032"/>
            <a:ext cx="11456976" cy="13683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700" dirty="0">
                <a:solidFill>
                  <a:schemeClr val="accent1">
                    <a:lumMod val="50000"/>
                  </a:schemeClr>
                </a:solidFill>
                <a:latin typeface="Palatino Linotype" panose="02040502050505030304" pitchFamily="18" charset="0"/>
              </a:rPr>
              <a:t>HB 1178	Parental Bill of Rights (this may better fall into the “Yet to </a:t>
            </a:r>
            <a:r>
              <a:rPr lang="en-US" sz="2700" dirty="0" smtClean="0">
                <a:solidFill>
                  <a:schemeClr val="accent1">
                    <a:lumMod val="50000"/>
                  </a:schemeClr>
                </a:solidFill>
                <a:latin typeface="Palatino Linotype" panose="02040502050505030304" pitchFamily="18" charset="0"/>
              </a:rPr>
              <a:t>			be Determined</a:t>
            </a:r>
            <a:r>
              <a:rPr lang="en-US" sz="2700" dirty="0">
                <a:solidFill>
                  <a:schemeClr val="accent1">
                    <a:lumMod val="50000"/>
                  </a:schemeClr>
                </a:solidFill>
                <a:latin typeface="Palatino Linotype" panose="02040502050505030304" pitchFamily="18" charset="0"/>
              </a:rPr>
              <a:t>” category.) Most of the rights found in this </a:t>
            </a:r>
            <a:r>
              <a:rPr lang="en-US" sz="2700" dirty="0" smtClean="0">
                <a:solidFill>
                  <a:schemeClr val="accent1">
                    <a:lumMod val="50000"/>
                  </a:schemeClr>
                </a:solidFill>
                <a:latin typeface="Palatino Linotype" panose="02040502050505030304" pitchFamily="18" charset="0"/>
              </a:rPr>
              <a:t>			bill </a:t>
            </a:r>
            <a:r>
              <a:rPr lang="en-US" sz="2700" dirty="0">
                <a:solidFill>
                  <a:schemeClr val="accent1">
                    <a:lumMod val="50000"/>
                  </a:schemeClr>
                </a:solidFill>
                <a:latin typeface="Palatino Linotype" panose="02040502050505030304" pitchFamily="18" charset="0"/>
              </a:rPr>
              <a:t>are </a:t>
            </a:r>
            <a:r>
              <a:rPr lang="en-US" sz="2700" dirty="0" smtClean="0">
                <a:solidFill>
                  <a:schemeClr val="accent1">
                    <a:lumMod val="50000"/>
                  </a:schemeClr>
                </a:solidFill>
                <a:latin typeface="Palatino Linotype" panose="02040502050505030304" pitchFamily="18" charset="0"/>
              </a:rPr>
              <a:t>already </a:t>
            </a:r>
            <a:r>
              <a:rPr lang="en-US" sz="2700" dirty="0">
                <a:solidFill>
                  <a:schemeClr val="accent1">
                    <a:lumMod val="50000"/>
                  </a:schemeClr>
                </a:solidFill>
                <a:latin typeface="Palatino Linotype" panose="02040502050505030304" pitchFamily="18" charset="0"/>
              </a:rPr>
              <a:t>found in federal and state statue SDOE and </a:t>
            </a:r>
            <a:r>
              <a:rPr lang="en-US" sz="2700" dirty="0" smtClean="0">
                <a:solidFill>
                  <a:schemeClr val="accent1">
                    <a:lumMod val="50000"/>
                  </a:schemeClr>
                </a:solidFill>
                <a:latin typeface="Palatino Linotype" panose="02040502050505030304" pitchFamily="18" charset="0"/>
              </a:rPr>
              <a:t>			local </a:t>
            </a:r>
            <a:r>
              <a:rPr lang="en-US" sz="2700" dirty="0">
                <a:solidFill>
                  <a:schemeClr val="accent1">
                    <a:lumMod val="50000"/>
                  </a:schemeClr>
                </a:solidFill>
                <a:latin typeface="Palatino Linotype" panose="02040502050505030304" pitchFamily="18" charset="0"/>
              </a:rPr>
              <a:t>BOE rules, </a:t>
            </a:r>
            <a:r>
              <a:rPr lang="en-US" sz="2700" dirty="0" smtClean="0">
                <a:solidFill>
                  <a:schemeClr val="accent1">
                    <a:lumMod val="50000"/>
                  </a:schemeClr>
                </a:solidFill>
                <a:latin typeface="Palatino Linotype" panose="02040502050505030304" pitchFamily="18" charset="0"/>
              </a:rPr>
              <a:t>but </a:t>
            </a:r>
            <a:r>
              <a:rPr lang="en-US" sz="2700" dirty="0">
                <a:solidFill>
                  <a:schemeClr val="accent1">
                    <a:lumMod val="50000"/>
                  </a:schemeClr>
                </a:solidFill>
                <a:latin typeface="Palatino Linotype" panose="02040502050505030304" pitchFamily="18" charset="0"/>
              </a:rPr>
              <a:t>we placed it in the bad category </a:t>
            </a:r>
            <a:r>
              <a:rPr lang="en-US" sz="2700" dirty="0" smtClean="0">
                <a:solidFill>
                  <a:schemeClr val="accent1">
                    <a:lumMod val="50000"/>
                  </a:schemeClr>
                </a:solidFill>
                <a:latin typeface="Palatino Linotype" panose="02040502050505030304" pitchFamily="18" charset="0"/>
              </a:rPr>
              <a:t>				because </a:t>
            </a:r>
            <a:r>
              <a:rPr lang="en-US" sz="2700" dirty="0">
                <a:solidFill>
                  <a:schemeClr val="accent1">
                    <a:lumMod val="50000"/>
                  </a:schemeClr>
                </a:solidFill>
                <a:latin typeface="Palatino Linotype" panose="02040502050505030304" pitchFamily="18" charset="0"/>
              </a:rPr>
              <a:t>of the “lack of trust </a:t>
            </a:r>
            <a:r>
              <a:rPr lang="en-US" sz="2700" dirty="0" smtClean="0">
                <a:solidFill>
                  <a:schemeClr val="accent1">
                    <a:lumMod val="50000"/>
                  </a:schemeClr>
                </a:solidFill>
                <a:latin typeface="Palatino Linotype" panose="02040502050505030304" pitchFamily="18" charset="0"/>
              </a:rPr>
              <a:t>message</a:t>
            </a:r>
            <a:r>
              <a:rPr lang="en-US" sz="2700" dirty="0">
                <a:solidFill>
                  <a:schemeClr val="accent1">
                    <a:lumMod val="50000"/>
                  </a:schemeClr>
                </a:solidFill>
                <a:latin typeface="Palatino Linotype" panose="02040502050505030304" pitchFamily="18" charset="0"/>
              </a:rPr>
              <a:t>” it potentially sends to </a:t>
            </a:r>
            <a:r>
              <a:rPr lang="en-US" sz="2700" dirty="0" smtClean="0">
                <a:solidFill>
                  <a:schemeClr val="accent1">
                    <a:lumMod val="50000"/>
                  </a:schemeClr>
                </a:solidFill>
                <a:latin typeface="Palatino Linotype" panose="02040502050505030304" pitchFamily="18" charset="0"/>
              </a:rPr>
              <a:t>		public </a:t>
            </a:r>
            <a:r>
              <a:rPr lang="en-US" sz="2700" dirty="0">
                <a:solidFill>
                  <a:schemeClr val="accent1">
                    <a:lumMod val="50000"/>
                  </a:schemeClr>
                </a:solidFill>
                <a:latin typeface="Palatino Linotype" panose="02040502050505030304" pitchFamily="18" charset="0"/>
              </a:rPr>
              <a:t>educators.</a:t>
            </a:r>
          </a:p>
        </p:txBody>
      </p:sp>
    </p:spTree>
    <p:extLst>
      <p:ext uri="{BB962C8B-B14F-4D97-AF65-F5344CB8AC3E}">
        <p14:creationId xmlns:p14="http://schemas.microsoft.com/office/powerpoint/2010/main" val="33637638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3" presetClass="entr" presetSubtype="27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strVal val="2/3*#ppt_w"/>
                                          </p:val>
                                        </p:tav>
                                        <p:tav tm="100000">
                                          <p:val>
                                            <p:strVal val="#ppt_w"/>
                                          </p:val>
                                        </p:tav>
                                      </p:tavLst>
                                    </p:anim>
                                    <p:anim calcmode="lin" valueType="num">
                                      <p:cBhvr>
                                        <p:cTn id="12" dur="500" fill="hold"/>
                                        <p:tgtEl>
                                          <p:spTgt spid="4"/>
                                        </p:tgtEl>
                                        <p:attrNameLst>
                                          <p:attrName>ppt_h</p:attrName>
                                        </p:attrNameLst>
                                      </p:cBhvr>
                                      <p:tavLst>
                                        <p:tav tm="0">
                                          <p:val>
                                            <p:strVal val="2/3*#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2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8" grpId="0"/>
      <p:bldP spid="9" grpId="0"/>
      <p:bldP spid="10"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7B9E2"/>
        </a:solidFill>
        <a:effectLst/>
      </p:bgPr>
    </p:bg>
    <p:spTree>
      <p:nvGrpSpPr>
        <p:cNvPr id="1" name=""/>
        <p:cNvGrpSpPr/>
        <p:nvPr/>
      </p:nvGrpSpPr>
      <p:grpSpPr>
        <a:xfrm>
          <a:off x="0" y="0"/>
          <a:ext cx="0" cy="0"/>
          <a:chOff x="0" y="0"/>
          <a:chExt cx="0" cy="0"/>
        </a:xfrm>
      </p:grpSpPr>
      <p:sp>
        <p:nvSpPr>
          <p:cNvPr id="11" name="Content Placeholder 10"/>
          <p:cNvSpPr>
            <a:spLocks noGrp="1"/>
          </p:cNvSpPr>
          <p:nvPr>
            <p:ph idx="1"/>
          </p:nvPr>
        </p:nvSpPr>
        <p:spPr>
          <a:xfrm>
            <a:off x="515681" y="446277"/>
            <a:ext cx="7083298" cy="488754"/>
          </a:xfrm>
        </p:spPr>
        <p:txBody>
          <a:bodyPr>
            <a:noAutofit/>
          </a:bodyPr>
          <a:lstStyle/>
          <a:p>
            <a:pPr marL="0" indent="0">
              <a:buNone/>
            </a:pPr>
            <a:r>
              <a:rPr lang="en-US" sz="4000" dirty="0">
                <a:solidFill>
                  <a:schemeClr val="bg1"/>
                </a:solidFill>
                <a:latin typeface="Palatino Linotype" panose="02040502050505030304" pitchFamily="18" charset="0"/>
              </a:rPr>
              <a:t>And now…the </a:t>
            </a:r>
            <a:r>
              <a:rPr lang="en-US" sz="4000" b="1" dirty="0">
                <a:solidFill>
                  <a:srgbClr val="AB2023"/>
                </a:solidFill>
                <a:latin typeface="Palatino Linotype" panose="02040502050505030304" pitchFamily="18" charset="0"/>
              </a:rPr>
              <a:t>UGLY</a:t>
            </a:r>
            <a:r>
              <a:rPr lang="en-US" sz="4000" dirty="0">
                <a:solidFill>
                  <a:schemeClr val="bg1"/>
                </a:solidFill>
                <a:latin typeface="Palatino Linotype" panose="02040502050505030304" pitchFamily="18" charset="0"/>
              </a:rPr>
              <a:t>:</a:t>
            </a:r>
          </a:p>
        </p:txBody>
      </p:sp>
      <p:sp>
        <p:nvSpPr>
          <p:cNvPr id="7" name="Content Placeholder 10">
            <a:extLst>
              <a:ext uri="{FF2B5EF4-FFF2-40B4-BE49-F238E27FC236}">
                <a16:creationId xmlns:a16="http://schemas.microsoft.com/office/drawing/2014/main" id="{06933371-1713-4B41-9D1D-4C1B8FA96D10}"/>
              </a:ext>
            </a:extLst>
          </p:cNvPr>
          <p:cNvSpPr txBox="1">
            <a:spLocks/>
          </p:cNvSpPr>
          <p:nvPr/>
        </p:nvSpPr>
        <p:spPr>
          <a:xfrm>
            <a:off x="2723317" y="2873457"/>
            <a:ext cx="8970174" cy="8214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1">
                    <a:lumMod val="50000"/>
                  </a:schemeClr>
                </a:solidFill>
                <a:latin typeface="Palatino Linotype" panose="02040502050505030304" pitchFamily="18" charset="0"/>
              </a:rPr>
              <a:t>SB </a:t>
            </a:r>
            <a:r>
              <a:rPr lang="en-US" dirty="0" smtClean="0">
                <a:solidFill>
                  <a:schemeClr val="accent1">
                    <a:lumMod val="50000"/>
                  </a:schemeClr>
                </a:solidFill>
                <a:latin typeface="Palatino Linotype" panose="02040502050505030304" pitchFamily="18" charset="0"/>
              </a:rPr>
              <a:t>226</a:t>
            </a:r>
            <a:r>
              <a:rPr lang="en-US" dirty="0">
                <a:solidFill>
                  <a:schemeClr val="accent1">
                    <a:lumMod val="50000"/>
                  </a:schemeClr>
                </a:solidFill>
                <a:latin typeface="Palatino Linotype" panose="02040502050505030304" pitchFamily="18" charset="0"/>
              </a:rPr>
              <a:t>	</a:t>
            </a:r>
            <a:r>
              <a:rPr lang="en-US" dirty="0" smtClean="0">
                <a:solidFill>
                  <a:schemeClr val="accent1">
                    <a:lumMod val="50000"/>
                  </a:schemeClr>
                </a:solidFill>
                <a:latin typeface="Palatino Linotype" panose="02040502050505030304" pitchFamily="18" charset="0"/>
              </a:rPr>
              <a:t>Allows </a:t>
            </a:r>
            <a:r>
              <a:rPr lang="en-US" dirty="0">
                <a:solidFill>
                  <a:schemeClr val="accent1">
                    <a:lumMod val="50000"/>
                  </a:schemeClr>
                </a:solidFill>
                <a:latin typeface="Palatino Linotype" panose="02040502050505030304" pitchFamily="18" charset="0"/>
              </a:rPr>
              <a:t>parents status regarding library </a:t>
            </a:r>
            <a:r>
              <a:rPr lang="en-US" dirty="0" smtClean="0">
                <a:solidFill>
                  <a:schemeClr val="accent1">
                    <a:lumMod val="50000"/>
                  </a:schemeClr>
                </a:solidFill>
                <a:latin typeface="Palatino Linotype" panose="02040502050505030304" pitchFamily="18" charset="0"/>
              </a:rPr>
              <a:t>			content challenges </a:t>
            </a:r>
            <a:r>
              <a:rPr lang="en-US" dirty="0">
                <a:solidFill>
                  <a:schemeClr val="accent1">
                    <a:lumMod val="50000"/>
                  </a:schemeClr>
                </a:solidFill>
                <a:latin typeface="Palatino Linotype" panose="02040502050505030304" pitchFamily="18" charset="0"/>
              </a:rPr>
              <a:t>(“the devil will be in the </a:t>
            </a:r>
            <a:r>
              <a:rPr lang="en-US" dirty="0" smtClean="0">
                <a:solidFill>
                  <a:schemeClr val="accent1">
                    <a:lumMod val="50000"/>
                  </a:schemeClr>
                </a:solidFill>
                <a:latin typeface="Palatino Linotype" panose="02040502050505030304" pitchFamily="18" charset="0"/>
              </a:rPr>
              <a:t>		details</a:t>
            </a:r>
            <a:r>
              <a:rPr lang="en-US" dirty="0">
                <a:solidFill>
                  <a:schemeClr val="accent1">
                    <a:lumMod val="50000"/>
                  </a:schemeClr>
                </a:solidFill>
                <a:latin typeface="Palatino Linotype" panose="02040502050505030304" pitchFamily="18" charset="0"/>
              </a:rPr>
              <a:t>”)</a:t>
            </a:r>
          </a:p>
        </p:txBody>
      </p:sp>
      <p:sp>
        <p:nvSpPr>
          <p:cNvPr id="8" name="Content Placeholder 10">
            <a:extLst>
              <a:ext uri="{FF2B5EF4-FFF2-40B4-BE49-F238E27FC236}">
                <a16:creationId xmlns:a16="http://schemas.microsoft.com/office/drawing/2014/main" id="{24F78D55-8EA6-4A13-B7A0-CEFFC1DDA9A8}"/>
              </a:ext>
            </a:extLst>
          </p:cNvPr>
          <p:cNvSpPr txBox="1">
            <a:spLocks/>
          </p:cNvSpPr>
          <p:nvPr/>
        </p:nvSpPr>
        <p:spPr>
          <a:xfrm>
            <a:off x="2723317" y="1429956"/>
            <a:ext cx="9281794" cy="7173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1">
                    <a:lumMod val="50000"/>
                  </a:schemeClr>
                </a:solidFill>
                <a:latin typeface="Palatino Linotype" panose="02040502050505030304" pitchFamily="18" charset="0"/>
              </a:rPr>
              <a:t>HB 1084	Divisive Curricula, GHSA Oversight, </a:t>
            </a:r>
            <a:r>
              <a:rPr lang="en-US" dirty="0" smtClean="0">
                <a:solidFill>
                  <a:schemeClr val="accent1">
                    <a:lumMod val="50000"/>
                  </a:schemeClr>
                </a:solidFill>
                <a:latin typeface="Palatino Linotype" panose="02040502050505030304" pitchFamily="18" charset="0"/>
              </a:rPr>
              <a:t>			Optional Transgender </a:t>
            </a:r>
            <a:r>
              <a:rPr lang="en-US" dirty="0">
                <a:solidFill>
                  <a:schemeClr val="accent1">
                    <a:lumMod val="50000"/>
                  </a:schemeClr>
                </a:solidFill>
                <a:latin typeface="Palatino Linotype" panose="02040502050505030304" pitchFamily="18" charset="0"/>
              </a:rPr>
              <a:t>Rule a true “Christmas </a:t>
            </a:r>
            <a:r>
              <a:rPr lang="en-US" dirty="0" smtClean="0">
                <a:solidFill>
                  <a:schemeClr val="accent1">
                    <a:lumMod val="50000"/>
                  </a:schemeClr>
                </a:solidFill>
                <a:latin typeface="Palatino Linotype" panose="02040502050505030304" pitchFamily="18" charset="0"/>
              </a:rPr>
              <a:t>		Tree</a:t>
            </a:r>
            <a:r>
              <a:rPr lang="en-US" dirty="0">
                <a:solidFill>
                  <a:schemeClr val="accent1">
                    <a:lumMod val="50000"/>
                  </a:schemeClr>
                </a:solidFill>
                <a:latin typeface="Palatino Linotype" panose="02040502050505030304" pitchFamily="18" charset="0"/>
              </a:rPr>
              <a:t>” bill</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5587" b="96089" l="18149" r="89680">
                        <a14:backgroundMark x1="16726" y1="17318" x2="16726" y2="17318"/>
                        <a14:backgroundMark x1="16726" y1="17318" x2="16014" y2="41341"/>
                        <a14:backgroundMark x1="16014" y1="41341" x2="20996" y2="72626"/>
                        <a14:backgroundMark x1="84698" y1="67598" x2="84698" y2="67598"/>
                        <a14:backgroundMark x1="84698" y1="67598" x2="84698" y2="67598"/>
                        <a14:backgroundMark x1="84698" y1="67598" x2="84698" y2="67598"/>
                        <a14:backgroundMark x1="84698" y1="67598" x2="84698" y2="67598"/>
                        <a14:backgroundMark x1="84698" y1="67598" x2="84698" y2="67598"/>
                        <a14:backgroundMark x1="85409" y1="22905" x2="85409" y2="22905"/>
                        <a14:backgroundMark x1="85409" y1="22905" x2="85409" y2="22905"/>
                        <a14:backgroundMark x1="84698" y1="83240" x2="84698" y2="83240"/>
                        <a14:backgroundMark x1="84698" y1="83240" x2="85409" y2="33520"/>
                        <a14:backgroundMark x1="79004" y1="15642" x2="80071" y2="98324"/>
                      </a14:backgroundRemoval>
                    </a14:imgEffect>
                  </a14:imgLayer>
                </a14:imgProps>
              </a:ext>
              <a:ext uri="{28A0092B-C50C-407E-A947-70E740481C1C}">
                <a14:useLocalDpi xmlns:a14="http://schemas.microsoft.com/office/drawing/2010/main" val="0"/>
              </a:ext>
            </a:extLst>
          </a:blip>
          <a:stretch>
            <a:fillRect/>
          </a:stretch>
        </p:blipFill>
        <p:spPr>
          <a:xfrm>
            <a:off x="10859132" y="-149825"/>
            <a:ext cx="1837272" cy="1170362"/>
          </a:xfrm>
          <a:prstGeom prst="rect">
            <a:avLst/>
          </a:prstGeom>
        </p:spPr>
      </p:pic>
      <p:pic>
        <p:nvPicPr>
          <p:cNvPr id="10" name="Picture 9" descr="A picture containing company name&#10;&#10;Description automatically generated">
            <a:extLst>
              <a:ext uri="{FF2B5EF4-FFF2-40B4-BE49-F238E27FC236}">
                <a16:creationId xmlns:a16="http://schemas.microsoft.com/office/drawing/2014/main" id="{2C0435A3-2290-47E9-B3AF-A283294FDB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724" y="2240142"/>
            <a:ext cx="2526023" cy="3604024"/>
          </a:xfrm>
          <a:prstGeom prst="rect">
            <a:avLst/>
          </a:prstGeom>
        </p:spPr>
      </p:pic>
    </p:spTree>
    <p:extLst>
      <p:ext uri="{BB962C8B-B14F-4D97-AF65-F5344CB8AC3E}">
        <p14:creationId xmlns:p14="http://schemas.microsoft.com/office/powerpoint/2010/main" val="465783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1+#ppt_w/2"/>
                                          </p:val>
                                        </p:tav>
                                        <p:tav tm="100000">
                                          <p:val>
                                            <p:strVal val="#ppt_x"/>
                                          </p:val>
                                        </p:tav>
                                      </p:tavLst>
                                    </p:anim>
                                    <p:anim calcmode="lin" valueType="num">
                                      <p:cBhvr additive="base">
                                        <p:cTn id="12"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7B9E2"/>
        </a:solidFill>
        <a:effectLst/>
      </p:bgPr>
    </p:bg>
    <p:spTree>
      <p:nvGrpSpPr>
        <p:cNvPr id="1" name=""/>
        <p:cNvGrpSpPr/>
        <p:nvPr/>
      </p:nvGrpSpPr>
      <p:grpSpPr>
        <a:xfrm>
          <a:off x="0" y="0"/>
          <a:ext cx="0" cy="0"/>
          <a:chOff x="0" y="0"/>
          <a:chExt cx="0" cy="0"/>
        </a:xfrm>
      </p:grpSpPr>
      <p:sp>
        <p:nvSpPr>
          <p:cNvPr id="9" name="Content Placeholder 10">
            <a:extLst>
              <a:ext uri="{FF2B5EF4-FFF2-40B4-BE49-F238E27FC236}">
                <a16:creationId xmlns:a16="http://schemas.microsoft.com/office/drawing/2014/main" id="{24F78D55-8EA6-4A13-B7A0-CEFFC1DDA9A8}"/>
              </a:ext>
            </a:extLst>
          </p:cNvPr>
          <p:cNvSpPr txBox="1">
            <a:spLocks/>
          </p:cNvSpPr>
          <p:nvPr/>
        </p:nvSpPr>
        <p:spPr>
          <a:xfrm>
            <a:off x="515682" y="1447746"/>
            <a:ext cx="11526966" cy="7173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1">
                    <a:lumMod val="50000"/>
                  </a:schemeClr>
                </a:solidFill>
                <a:latin typeface="Palatino Linotype" panose="02040502050505030304" pitchFamily="18" charset="0"/>
              </a:rPr>
              <a:t>HB 1283	Recess for grades K-5 (much of the problematic </a:t>
            </a:r>
            <a:r>
              <a:rPr lang="en-US" dirty="0" smtClean="0">
                <a:solidFill>
                  <a:schemeClr val="accent1">
                    <a:lumMod val="50000"/>
                  </a:schemeClr>
                </a:solidFill>
                <a:latin typeface="Palatino Linotype" panose="02040502050505030304" pitchFamily="18" charset="0"/>
              </a:rPr>
              <a:t>       				language has been </a:t>
            </a:r>
            <a:r>
              <a:rPr lang="en-US" dirty="0">
                <a:solidFill>
                  <a:schemeClr val="accent1">
                    <a:lumMod val="50000"/>
                  </a:schemeClr>
                </a:solidFill>
                <a:latin typeface="Palatino Linotype" panose="02040502050505030304" pitchFamily="18" charset="0"/>
              </a:rPr>
              <a:t>removed but another compliance issue </a:t>
            </a:r>
            <a:r>
              <a:rPr lang="en-US" dirty="0" smtClean="0">
                <a:solidFill>
                  <a:schemeClr val="accent1">
                    <a:lumMod val="50000"/>
                  </a:schemeClr>
                </a:solidFill>
                <a:latin typeface="Palatino Linotype" panose="02040502050505030304" pitchFamily="18" charset="0"/>
              </a:rPr>
              <a:t>		that </a:t>
            </a:r>
            <a:r>
              <a:rPr lang="en-US" dirty="0">
                <a:solidFill>
                  <a:schemeClr val="accent1">
                    <a:lumMod val="50000"/>
                  </a:schemeClr>
                </a:solidFill>
                <a:latin typeface="Palatino Linotype" panose="02040502050505030304" pitchFamily="18" charset="0"/>
              </a:rPr>
              <a:t>potentially impacts </a:t>
            </a:r>
            <a:r>
              <a:rPr lang="en-US" dirty="0" smtClean="0">
                <a:solidFill>
                  <a:schemeClr val="accent1">
                    <a:lumMod val="50000"/>
                  </a:schemeClr>
                </a:solidFill>
                <a:latin typeface="Palatino Linotype" panose="02040502050505030304" pitchFamily="18" charset="0"/>
              </a:rPr>
              <a:t>local </a:t>
            </a:r>
            <a:r>
              <a:rPr lang="en-US" dirty="0">
                <a:solidFill>
                  <a:schemeClr val="accent1">
                    <a:lumMod val="50000"/>
                  </a:schemeClr>
                </a:solidFill>
                <a:latin typeface="Palatino Linotype" panose="02040502050505030304" pitchFamily="18" charset="0"/>
              </a:rPr>
              <a:t>control.)</a:t>
            </a:r>
          </a:p>
        </p:txBody>
      </p:sp>
      <p:sp>
        <p:nvSpPr>
          <p:cNvPr id="10" name="Content Placeholder 10">
            <a:extLst>
              <a:ext uri="{FF2B5EF4-FFF2-40B4-BE49-F238E27FC236}">
                <a16:creationId xmlns:a16="http://schemas.microsoft.com/office/drawing/2014/main" id="{24F78D55-8EA6-4A13-B7A0-CEFFC1DDA9A8}"/>
              </a:ext>
            </a:extLst>
          </p:cNvPr>
          <p:cNvSpPr txBox="1">
            <a:spLocks/>
          </p:cNvSpPr>
          <p:nvPr/>
        </p:nvSpPr>
        <p:spPr>
          <a:xfrm>
            <a:off x="515682" y="2900141"/>
            <a:ext cx="11526966" cy="5321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1">
                    <a:lumMod val="50000"/>
                  </a:schemeClr>
                </a:solidFill>
                <a:latin typeface="Palatino Linotype" panose="02040502050505030304" pitchFamily="18" charset="0"/>
              </a:rPr>
              <a:t>HR 881	Encourages study of civil rights era</a:t>
            </a:r>
          </a:p>
        </p:txBody>
      </p:sp>
      <p:sp>
        <p:nvSpPr>
          <p:cNvPr id="12" name="Content Placeholder 10"/>
          <p:cNvSpPr txBox="1">
            <a:spLocks/>
          </p:cNvSpPr>
          <p:nvPr/>
        </p:nvSpPr>
        <p:spPr>
          <a:xfrm>
            <a:off x="515681" y="692319"/>
            <a:ext cx="7808512" cy="4887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solidFill>
                  <a:schemeClr val="bg1"/>
                </a:solidFill>
                <a:latin typeface="Palatino Linotype" panose="02040502050505030304" pitchFamily="18" charset="0"/>
              </a:rPr>
              <a:t>Yet to be Determined:</a:t>
            </a:r>
          </a:p>
        </p:txBody>
      </p:sp>
      <p:sp>
        <p:nvSpPr>
          <p:cNvPr id="13" name="Content Placeholder 10">
            <a:extLst>
              <a:ext uri="{FF2B5EF4-FFF2-40B4-BE49-F238E27FC236}">
                <a16:creationId xmlns:a16="http://schemas.microsoft.com/office/drawing/2014/main" id="{24F78D55-8EA6-4A13-B7A0-CEFFC1DDA9A8}"/>
              </a:ext>
            </a:extLst>
          </p:cNvPr>
          <p:cNvSpPr txBox="1">
            <a:spLocks/>
          </p:cNvSpPr>
          <p:nvPr/>
        </p:nvSpPr>
        <p:spPr>
          <a:xfrm>
            <a:off x="515681" y="3519901"/>
            <a:ext cx="11526966" cy="5321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1">
                    <a:lumMod val="50000"/>
                  </a:schemeClr>
                </a:solidFill>
                <a:latin typeface="Palatino Linotype" panose="02040502050505030304" pitchFamily="18" charset="0"/>
              </a:rPr>
              <a:t>SB 220	</a:t>
            </a:r>
            <a:r>
              <a:rPr lang="en-US" dirty="0" smtClean="0">
                <a:solidFill>
                  <a:schemeClr val="accent1">
                    <a:lumMod val="50000"/>
                  </a:schemeClr>
                </a:solidFill>
                <a:latin typeface="Palatino Linotype" panose="02040502050505030304" pitchFamily="18" charset="0"/>
              </a:rPr>
              <a:t>Civics </a:t>
            </a:r>
            <a:r>
              <a:rPr lang="en-US" dirty="0">
                <a:solidFill>
                  <a:schemeClr val="accent1">
                    <a:lumMod val="50000"/>
                  </a:schemeClr>
                </a:solidFill>
                <a:latin typeface="Palatino Linotype" panose="02040502050505030304" pitchFamily="18" charset="0"/>
              </a:rPr>
              <a:t>removal act and HB 681 (financial literacy)</a:t>
            </a:r>
          </a:p>
        </p:txBody>
      </p:sp>
      <p:sp>
        <p:nvSpPr>
          <p:cNvPr id="14" name="Content Placeholder 10">
            <a:extLst>
              <a:ext uri="{FF2B5EF4-FFF2-40B4-BE49-F238E27FC236}">
                <a16:creationId xmlns:a16="http://schemas.microsoft.com/office/drawing/2014/main" id="{24F78D55-8EA6-4A13-B7A0-CEFFC1DDA9A8}"/>
              </a:ext>
            </a:extLst>
          </p:cNvPr>
          <p:cNvSpPr txBox="1">
            <a:spLocks/>
          </p:cNvSpPr>
          <p:nvPr/>
        </p:nvSpPr>
        <p:spPr>
          <a:xfrm>
            <a:off x="515681" y="4268793"/>
            <a:ext cx="11526966" cy="5321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1">
                    <a:lumMod val="50000"/>
                  </a:schemeClr>
                </a:solidFill>
                <a:latin typeface="Palatino Linotype" panose="02040502050505030304" pitchFamily="18" charset="0"/>
              </a:rPr>
              <a:t>SB </a:t>
            </a:r>
            <a:r>
              <a:rPr lang="en-US" dirty="0" smtClean="0">
                <a:solidFill>
                  <a:schemeClr val="accent1">
                    <a:lumMod val="50000"/>
                  </a:schemeClr>
                </a:solidFill>
                <a:latin typeface="Palatino Linotype" panose="02040502050505030304" pitchFamily="18" charset="0"/>
              </a:rPr>
              <a:t>514</a:t>
            </a:r>
            <a:r>
              <a:rPr lang="en-US" dirty="0">
                <a:solidFill>
                  <a:schemeClr val="accent1">
                    <a:lumMod val="50000"/>
                  </a:schemeClr>
                </a:solidFill>
                <a:latin typeface="Palatino Linotype" panose="02040502050505030304" pitchFamily="18" charset="0"/>
              </a:rPr>
              <a:t>	Unmask </a:t>
            </a:r>
            <a:r>
              <a:rPr lang="en-US" dirty="0" smtClean="0">
                <a:solidFill>
                  <a:schemeClr val="accent1">
                    <a:lumMod val="50000"/>
                  </a:schemeClr>
                </a:solidFill>
                <a:latin typeface="Palatino Linotype" panose="02040502050505030304" pitchFamily="18" charset="0"/>
              </a:rPr>
              <a:t>Georgia Student </a:t>
            </a:r>
            <a:r>
              <a:rPr lang="en-US" dirty="0">
                <a:solidFill>
                  <a:schemeClr val="accent1">
                    <a:lumMod val="50000"/>
                  </a:schemeClr>
                </a:solidFill>
                <a:latin typeface="Palatino Linotype" panose="02040502050505030304" pitchFamily="18" charset="0"/>
              </a:rPr>
              <a:t>A</a:t>
            </a:r>
            <a:r>
              <a:rPr lang="en-US" dirty="0" smtClean="0">
                <a:solidFill>
                  <a:schemeClr val="accent1">
                    <a:lumMod val="50000"/>
                  </a:schemeClr>
                </a:solidFill>
                <a:latin typeface="Palatino Linotype" panose="02040502050505030304" pitchFamily="18" charset="0"/>
              </a:rPr>
              <a:t>ct </a:t>
            </a:r>
            <a:r>
              <a:rPr lang="en-US" dirty="0">
                <a:solidFill>
                  <a:schemeClr val="accent1">
                    <a:lumMod val="50000"/>
                  </a:schemeClr>
                </a:solidFill>
                <a:latin typeface="Palatino Linotype" panose="02040502050505030304" pitchFamily="18" charset="0"/>
              </a:rPr>
              <a:t>(sunsets in 2027)</a:t>
            </a:r>
          </a:p>
        </p:txBody>
      </p:sp>
      <p:sp>
        <p:nvSpPr>
          <p:cNvPr id="15" name="Content Placeholder 10">
            <a:extLst>
              <a:ext uri="{FF2B5EF4-FFF2-40B4-BE49-F238E27FC236}">
                <a16:creationId xmlns:a16="http://schemas.microsoft.com/office/drawing/2014/main" id="{24F78D55-8EA6-4A13-B7A0-CEFFC1DDA9A8}"/>
              </a:ext>
            </a:extLst>
          </p:cNvPr>
          <p:cNvSpPr txBox="1">
            <a:spLocks/>
          </p:cNvSpPr>
          <p:nvPr/>
        </p:nvSpPr>
        <p:spPr>
          <a:xfrm>
            <a:off x="515681" y="5017685"/>
            <a:ext cx="11526966" cy="5321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1">
                    <a:lumMod val="50000"/>
                  </a:schemeClr>
                </a:solidFill>
                <a:latin typeface="Palatino Linotype" panose="02040502050505030304" pitchFamily="18" charset="0"/>
              </a:rPr>
              <a:t>SR 650	</a:t>
            </a:r>
            <a:r>
              <a:rPr lang="en-US" dirty="0" smtClean="0">
                <a:solidFill>
                  <a:schemeClr val="accent1">
                    <a:lumMod val="50000"/>
                  </a:schemeClr>
                </a:solidFill>
                <a:latin typeface="Palatino Linotype" panose="02040502050505030304" pitchFamily="18" charset="0"/>
              </a:rPr>
              <a:t>Study </a:t>
            </a:r>
            <a:r>
              <a:rPr lang="en-US" dirty="0">
                <a:solidFill>
                  <a:schemeClr val="accent1">
                    <a:lumMod val="50000"/>
                  </a:schemeClr>
                </a:solidFill>
                <a:latin typeface="Palatino Linotype" panose="02040502050505030304" pitchFamily="18" charset="0"/>
              </a:rPr>
              <a:t>of System/School Accreditation process</a:t>
            </a:r>
          </a:p>
        </p:txBody>
      </p:sp>
      <p:pic>
        <p:nvPicPr>
          <p:cNvPr id="1030" name="Picture 6">
            <a:extLst>
              <a:ext uri="{FF2B5EF4-FFF2-40B4-BE49-F238E27FC236}">
                <a16:creationId xmlns:a16="http://schemas.microsoft.com/office/drawing/2014/main" id="{4DF73208-CB30-460A-9250-9A6BAA686F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4129" y="122266"/>
            <a:ext cx="1278518" cy="174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1287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fade">
                                      <p:cBhvr>
                                        <p:cTn id="11" dur="1750"/>
                                        <p:tgtEl>
                                          <p:spTgt spid="1030"/>
                                        </p:tgtEl>
                                      </p:cBhvr>
                                    </p:animEffect>
                                    <p:anim calcmode="lin" valueType="num">
                                      <p:cBhvr>
                                        <p:cTn id="12" dur="1750" fill="hold"/>
                                        <p:tgtEl>
                                          <p:spTgt spid="1030"/>
                                        </p:tgtEl>
                                        <p:attrNameLst>
                                          <p:attrName>ppt_w</p:attrName>
                                        </p:attrNameLst>
                                      </p:cBhvr>
                                      <p:tavLst>
                                        <p:tav tm="0" fmla="#ppt_w*sin(2.5*pi*$)">
                                          <p:val>
                                            <p:fltVal val="0"/>
                                          </p:val>
                                        </p:tav>
                                        <p:tav tm="100000">
                                          <p:val>
                                            <p:fltVal val="1"/>
                                          </p:val>
                                        </p:tav>
                                      </p:tavLst>
                                    </p:anim>
                                    <p:anim calcmode="lin" valueType="num">
                                      <p:cBhvr>
                                        <p:cTn id="13" dur="1750" fill="hold"/>
                                        <p:tgtEl>
                                          <p:spTgt spid="1030"/>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1000" fill="hold"/>
                                        <p:tgtEl>
                                          <p:spTgt spid="13"/>
                                        </p:tgtEl>
                                        <p:attrNameLst>
                                          <p:attrName>ppt_w</p:attrName>
                                        </p:attrNameLst>
                                      </p:cBhvr>
                                      <p:tavLst>
                                        <p:tav tm="0">
                                          <p:val>
                                            <p:fltVal val="0"/>
                                          </p:val>
                                        </p:tav>
                                        <p:tav tm="100000">
                                          <p:val>
                                            <p:strVal val="#ppt_w"/>
                                          </p:val>
                                        </p:tav>
                                      </p:tavLst>
                                    </p:anim>
                                    <p:anim calcmode="lin" valueType="num">
                                      <p:cBhvr>
                                        <p:cTn id="31" dur="10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p:val>
                                            <p:fltVal val="0"/>
                                          </p:val>
                                        </p:tav>
                                        <p:tav tm="100000">
                                          <p:val>
                                            <p:strVal val="#ppt_w"/>
                                          </p:val>
                                        </p:tav>
                                      </p:tavLst>
                                    </p:anim>
                                    <p:anim calcmode="lin" valueType="num">
                                      <p:cBhvr>
                                        <p:cTn id="43" dur="10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build="p"/>
      <p:bldP spid="13"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971</TotalTime>
  <Words>437</Words>
  <Application>Microsoft Office PowerPoint</Application>
  <PresentationFormat>Widescreen</PresentationFormat>
  <Paragraphs>60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Palatino Linotype</vt:lpstr>
      <vt:lpstr>Office Theme</vt:lpstr>
      <vt:lpstr>The Georgia General Assembly Legislative Overview </vt:lpstr>
      <vt:lpstr>What is the best part of the annual legislative session??</vt:lpstr>
      <vt:lpstr>PowerPoint Presentation</vt:lpstr>
      <vt:lpstr>“Where you stand on these issues  depends on where you sit!”</vt:lpstr>
      <vt:lpstr>HB 910  </vt:lpstr>
      <vt:lpstr>HB 911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fcboe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Georgia General Assembly Legislative Overview</dc:title>
  <dc:creator>Administrator</dc:creator>
  <cp:lastModifiedBy>Windows User</cp:lastModifiedBy>
  <cp:revision>40</cp:revision>
  <dcterms:created xsi:type="dcterms:W3CDTF">2022-04-11T22:34:41Z</dcterms:created>
  <dcterms:modified xsi:type="dcterms:W3CDTF">2022-04-19T15:02:04Z</dcterms:modified>
</cp:coreProperties>
</file>