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0"/>
  </p:notesMasterIdLst>
  <p:sldIdLst>
    <p:sldId id="295" r:id="rId5"/>
    <p:sldId id="275" r:id="rId6"/>
    <p:sldId id="278" r:id="rId7"/>
    <p:sldId id="279" r:id="rId8"/>
    <p:sldId id="280" r:id="rId9"/>
    <p:sldId id="281" r:id="rId10"/>
    <p:sldId id="291" r:id="rId11"/>
    <p:sldId id="286" r:id="rId12"/>
    <p:sldId id="287" r:id="rId13"/>
    <p:sldId id="292" r:id="rId14"/>
    <p:sldId id="296" r:id="rId15"/>
    <p:sldId id="293" r:id="rId16"/>
    <p:sldId id="298" r:id="rId17"/>
    <p:sldId id="288" r:id="rId18"/>
    <p:sldId id="29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760D"/>
    <a:srgbClr val="2D3E50"/>
    <a:srgbClr val="74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0" d="100"/>
          <a:sy n="50" d="100"/>
        </p:scale>
        <p:origin x="23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42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01F739-DD58-4F52-97FF-297AD621F998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6093B1-650B-4341-9BDE-7B2E348BD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061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revised the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omplaint forms.  School systems and the general public used the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same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 to file a complaint. We now have a separate complaint form for LUAs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use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both the General and LUA Complaint form, the Standards Violated section was removed. At times, this determination by the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school system or the public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limited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Commission’s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ability to pursue violations at a hearing. The new form gives the Commission the discretion it needs to determine which Standards have been violated.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new LUA Complaint form for school systems allows an employer to provide more detailed information about the complainant, such as the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employment status of the educator and any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disciplinary measures taken by the school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system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This helps the Commission determine whether or not to investigate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helps speed up the investigation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 Over time we hope that having a fuller picture at the beginning of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process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will reduce the number of cases. 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7AA2B5-1875-40A1-A5E0-250326296F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 smtClean="0"/>
              <a:t>We revised</a:t>
            </a:r>
            <a:r>
              <a:rPr lang="en-US" b="0" baseline="0" dirty="0" smtClean="0"/>
              <a:t> the remand letter to not require additional monitoring by us of school systems. Prior to the change, the remand letter required the employer to complete an investigation and submit either a complaint or letter back to us to let us know that there was no Ethics violation.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 smtClean="0"/>
              <a:t>Now, the letter simply alerts the school system of a possible Ethics violation, but lets them know that at the moment the facts do not support a COE violation. The new letter only requires the employer to report back to us after an investigation if additional facts come to light that support a COE violation or a future violation occurs. 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7AA2B5-1875-40A1-A5E0-250326296F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68693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 smtClean="0"/>
              <a:t>We revised</a:t>
            </a:r>
            <a:r>
              <a:rPr lang="en-US" b="0" baseline="0" dirty="0" smtClean="0"/>
              <a:t> the remand letter to not require additional monitoring by us of school systems. Prior to the change, the remand letter required the employer to complete an investigation and submit either a complaint or letter back to us to let us know that there was no Ethics violation.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 smtClean="0"/>
              <a:t>Now, the letter simply alerts the school system of a possible Ethics violation, but lets them know that at the moment the facts do not support a COE violation. The new letter only requires the employer to report back to us after an investigation if additional facts come to light that support a COE violation or a future violation occurs. 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7AA2B5-1875-40A1-A5E0-250326296F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1165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 smtClean="0"/>
              <a:t>We revised</a:t>
            </a:r>
            <a:r>
              <a:rPr lang="en-US" b="0" baseline="0" dirty="0" smtClean="0"/>
              <a:t> the remand letter to not require additional monitoring by us of school systems. Prior to the change, the remand letter required the employer to complete an investigation and submit either a complaint or letter back to us to let us know that there was no Ethics violation.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baseline="0" dirty="0" smtClean="0"/>
              <a:t>Now, the letter simply alerts the school system of a possible Ethics violation, but lets them know that at the moment the facts do not support a COE violation. The new letter only requires the employer to report back to us after an investigation if additional facts come to light that support a COE violation or a future violation occurs. 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7AA2B5-1875-40A1-A5E0-250326296F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0343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2E3CC-DD0A-4299-9CB2-DEF00E5DC698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8205-080F-4DD1-AD94-2FCA2B1FA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686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2E3CC-DD0A-4299-9CB2-DEF00E5DC698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8205-080F-4DD1-AD94-2FCA2B1FA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017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2E3CC-DD0A-4299-9CB2-DEF00E5DC698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8205-080F-4DD1-AD94-2FCA2B1FA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590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2E3CC-DD0A-4299-9CB2-DEF00E5DC698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8205-080F-4DD1-AD94-2FCA2B1FA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841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2E3CC-DD0A-4299-9CB2-DEF00E5DC698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8205-080F-4DD1-AD94-2FCA2B1FA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444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2E3CC-DD0A-4299-9CB2-DEF00E5DC698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8205-080F-4DD1-AD94-2FCA2B1FA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581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2E3CC-DD0A-4299-9CB2-DEF00E5DC698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8205-080F-4DD1-AD94-2FCA2B1FA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053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2E3CC-DD0A-4299-9CB2-DEF00E5DC698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8205-080F-4DD1-AD94-2FCA2B1FA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474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2E3CC-DD0A-4299-9CB2-DEF00E5DC698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8205-080F-4DD1-AD94-2FCA2B1FA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583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2E3CC-DD0A-4299-9CB2-DEF00E5DC698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8205-080F-4DD1-AD94-2FCA2B1FA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25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2E3CC-DD0A-4299-9CB2-DEF00E5DC698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18205-080F-4DD1-AD94-2FCA2B1FA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993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62E3CC-DD0A-4299-9CB2-DEF00E5DC698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18205-080F-4DD1-AD94-2FCA2B1FA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448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643" y="456929"/>
            <a:ext cx="9382557" cy="624894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5942267"/>
            <a:ext cx="6592824" cy="447675"/>
          </a:xfrm>
          <a:prstGeom prst="rect">
            <a:avLst/>
          </a:prstGeom>
          <a:gradFill>
            <a:gsLst>
              <a:gs pos="0">
                <a:srgbClr val="D3AF55"/>
              </a:gs>
              <a:gs pos="47000">
                <a:srgbClr val="FEEA94"/>
              </a:gs>
              <a:gs pos="96000">
                <a:srgbClr val="D3AF55"/>
              </a:gs>
            </a:gsLst>
            <a:lin ang="25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506200" y="4818888"/>
            <a:ext cx="685800" cy="1739265"/>
          </a:xfrm>
          <a:prstGeom prst="rect">
            <a:avLst/>
          </a:prstGeom>
          <a:gradFill>
            <a:gsLst>
              <a:gs pos="0">
                <a:srgbClr val="D3AF55"/>
              </a:gs>
              <a:gs pos="47000">
                <a:srgbClr val="FEEA94"/>
              </a:gs>
              <a:gs pos="96000">
                <a:srgbClr val="D3AF55"/>
              </a:gs>
            </a:gsLst>
            <a:lin ang="25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098733"/>
            <a:ext cx="6592824" cy="895921"/>
          </a:xfrm>
          <a:solidFill>
            <a:srgbClr val="740000"/>
          </a:solidFill>
        </p:spPr>
        <p:txBody>
          <a:bodyPr anchor="ctr">
            <a:normAutofit fontScale="90000"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2022 </a:t>
            </a:r>
            <a:r>
              <a:rPr lang="en-US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Spring </a:t>
            </a:r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Bootstrap Conference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370892"/>
            <a:ext cx="6592824" cy="467296"/>
          </a:xfrm>
          <a:solidFill>
            <a:srgbClr val="2D3E50"/>
          </a:solidFill>
        </p:spPr>
        <p:txBody>
          <a:bodyPr/>
          <a:lstStyle/>
          <a:p>
            <a:pPr algn="l"/>
            <a:r>
              <a:rPr lang="en-US" dirty="0" smtClean="0"/>
              <a:t>  </a:t>
            </a:r>
            <a:r>
              <a:rPr lang="en-US" b="1" dirty="0" smtClean="0">
                <a:solidFill>
                  <a:schemeClr val="bg1"/>
                </a:solidFill>
              </a:rPr>
              <a:t>Matt Arthur – </a:t>
            </a:r>
            <a:r>
              <a:rPr lang="en-US" sz="1800" b="1" dirty="0" smtClean="0">
                <a:solidFill>
                  <a:schemeClr val="bg1"/>
                </a:solidFill>
              </a:rPr>
              <a:t>Executive Secretary, </a:t>
            </a:r>
            <a:r>
              <a:rPr lang="en-US" sz="1800" b="1" dirty="0" err="1" smtClean="0">
                <a:solidFill>
                  <a:schemeClr val="bg1"/>
                </a:solidFill>
              </a:rPr>
              <a:t>GaPSC</a:t>
            </a:r>
            <a:endParaRPr lang="en-US" sz="1800" b="1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0" y="666708"/>
            <a:ext cx="3904736" cy="1456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060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575636" y="591127"/>
            <a:ext cx="1616364" cy="1385455"/>
          </a:xfrm>
          <a:prstGeom prst="rect">
            <a:avLst/>
          </a:prstGeom>
          <a:gradFill>
            <a:gsLst>
              <a:gs pos="0">
                <a:srgbClr val="D3AF55"/>
              </a:gs>
              <a:gs pos="47000">
                <a:srgbClr val="FEEA94"/>
              </a:gs>
              <a:gs pos="96000">
                <a:srgbClr val="D3AF55"/>
              </a:gs>
            </a:gsLst>
            <a:lin ang="25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9741" y="570045"/>
            <a:ext cx="9694506" cy="646331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100000">
                <a:srgbClr val="830B0B"/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Coming Fall 2022 from RESAs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774129" y="5023125"/>
            <a:ext cx="641787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>
              <a:buFont typeface="Arial" panose="020B0604020202020204" pitchFamily="34" charset="0"/>
              <a:buChar char="•"/>
              <a:defRPr/>
            </a:pPr>
            <a:r>
              <a:rPr lang="en-US" sz="2400" b="1" dirty="0" smtClean="0">
                <a:solidFill>
                  <a:srgbClr val="800000"/>
                </a:solidFill>
                <a:latin typeface="Trebuchet MS" panose="020B0603020202020204"/>
              </a:rPr>
              <a:t>Protects </a:t>
            </a:r>
            <a:r>
              <a:rPr lang="en-US" sz="2400" b="1" dirty="0">
                <a:solidFill>
                  <a:srgbClr val="800000"/>
                </a:solidFill>
                <a:latin typeface="Trebuchet MS" panose="020B0603020202020204"/>
              </a:rPr>
              <a:t>paraprofessionals, </a:t>
            </a:r>
            <a:r>
              <a:rPr lang="en-US" sz="2400" b="1" dirty="0" smtClean="0">
                <a:solidFill>
                  <a:srgbClr val="800000"/>
                </a:solidFill>
                <a:latin typeface="Trebuchet MS" panose="020B0603020202020204"/>
              </a:rPr>
              <a:t>schools</a:t>
            </a:r>
            <a:r>
              <a:rPr lang="en-US" sz="2400" b="1" dirty="0">
                <a:solidFill>
                  <a:srgbClr val="800000"/>
                </a:solidFill>
                <a:latin typeface="Trebuchet MS" panose="020B0603020202020204"/>
              </a:rPr>
              <a:t>, districts, </a:t>
            </a:r>
            <a:r>
              <a:rPr lang="en-US" sz="2400" b="1" dirty="0" smtClean="0">
                <a:solidFill>
                  <a:srgbClr val="800000"/>
                </a:solidFill>
                <a:latin typeface="Trebuchet MS" panose="020B0603020202020204"/>
              </a:rPr>
              <a:t>the community, and, most importantly, students</a:t>
            </a:r>
            <a:r>
              <a:rPr lang="en-US" sz="2400" b="1" dirty="0">
                <a:solidFill>
                  <a:srgbClr val="800000"/>
                </a:solidFill>
                <a:latin typeface="Trebuchet MS" panose="020B0603020202020204"/>
              </a:rPr>
              <a:t>.</a:t>
            </a:r>
          </a:p>
          <a:p>
            <a:pPr marL="571500" lvl="0" indent="-571500">
              <a:buFont typeface="Arial" panose="020B0604020202020204" pitchFamily="34" charset="0"/>
              <a:buChar char="•"/>
              <a:defRPr/>
            </a:pPr>
            <a:endParaRPr lang="en-US" sz="2400" b="1" dirty="0">
              <a:solidFill>
                <a:srgbClr val="800000"/>
              </a:solidFill>
              <a:latin typeface="Trebuchet MS" panose="020B0603020202020204"/>
            </a:endParaRPr>
          </a:p>
        </p:txBody>
      </p:sp>
      <p:pic>
        <p:nvPicPr>
          <p:cNvPr id="12" name="Picture 11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099"/>
          <a:stretch/>
        </p:blipFill>
        <p:spPr bwMode="auto">
          <a:xfrm>
            <a:off x="109583" y="1496051"/>
            <a:ext cx="6208138" cy="56193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 descr="C:\Users\adams001\OneDrive - Georgiapsc\Ethics\24547-Ethics_Symposium\Horizontal_No_GaPSC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83" y="1589863"/>
            <a:ext cx="1894749" cy="73547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731158" y="2112134"/>
            <a:ext cx="2272242" cy="764165"/>
          </a:xfrm>
          <a:prstGeom prst="rect">
            <a:avLst/>
          </a:prstGeom>
          <a:solidFill>
            <a:srgbClr val="740000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Arial" panose="020B0604020202020204" pitchFamily="34" charset="0"/>
                <a:cs typeface="+mn-cs"/>
              </a:rPr>
              <a:t>Paraprofessional </a:t>
            </a: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Arial" panose="020B0604020202020204" pitchFamily="34" charset="0"/>
                <a:cs typeface="+mn-cs"/>
              </a:rPr>
              <a:t>Ethics Modules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44679" y="1410253"/>
            <a:ext cx="58585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>
              <a:buFont typeface="Arial" panose="020B0604020202020204" pitchFamily="34" charset="0"/>
              <a:buChar char="•"/>
              <a:defRPr/>
            </a:pPr>
            <a:r>
              <a:rPr lang="en-US" sz="2400" b="1" dirty="0" smtClean="0">
                <a:solidFill>
                  <a:srgbClr val="800000"/>
                </a:solidFill>
                <a:latin typeface="Trebuchet MS" panose="020B0603020202020204"/>
              </a:rPr>
              <a:t>Ensures paraprofessionals know and understand the Georgia Code of Ethics for Educators (COE) as prevention against missteps. </a:t>
            </a:r>
            <a:endParaRPr lang="en-US" sz="2400" b="1" dirty="0">
              <a:solidFill>
                <a:srgbClr val="800000"/>
              </a:solidFill>
              <a:latin typeface="Trebuchet MS" panose="020B060302020202020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39099" y="3173790"/>
            <a:ext cx="65420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>
              <a:buFont typeface="Arial" panose="020B0604020202020204" pitchFamily="34" charset="0"/>
              <a:buChar char="•"/>
              <a:defRPr/>
            </a:pPr>
            <a:r>
              <a:rPr lang="en-US" sz="2400" b="1" dirty="0" smtClean="0">
                <a:solidFill>
                  <a:srgbClr val="800000"/>
                </a:solidFill>
                <a:latin typeface="Trebuchet MS" panose="020B0603020202020204"/>
              </a:rPr>
              <a:t>Includes learning intentions and success criteria, definitions, real-world scenarios, best practices, checks for understanding, resources, and more.</a:t>
            </a:r>
            <a:endParaRPr lang="en-US" sz="2400" b="1" dirty="0">
              <a:solidFill>
                <a:srgbClr val="800000"/>
              </a:solidFill>
              <a:latin typeface="Trebuchet MS" panose="020B0603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08459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575636" y="591127"/>
            <a:ext cx="1616364" cy="1385455"/>
          </a:xfrm>
          <a:prstGeom prst="rect">
            <a:avLst/>
          </a:prstGeom>
          <a:gradFill>
            <a:gsLst>
              <a:gs pos="0">
                <a:srgbClr val="D3AF55"/>
              </a:gs>
              <a:gs pos="47000">
                <a:srgbClr val="FEEA94"/>
              </a:gs>
              <a:gs pos="96000">
                <a:srgbClr val="D3AF55"/>
              </a:gs>
            </a:gsLst>
            <a:lin ang="25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9741" y="570045"/>
            <a:ext cx="9694506" cy="646331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100000">
                <a:srgbClr val="830B0B"/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Coming May 2022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9740" y="1727753"/>
            <a:ext cx="6378759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600" b="1" dirty="0" smtClean="0">
                <a:solidFill>
                  <a:srgbClr val="800000"/>
                </a:solidFill>
                <a:latin typeface="Trebuchet MS" panose="020B0603020202020204"/>
              </a:rPr>
              <a:t>A Paraprofessional “At Home” testing option will become available for the Paraprofessional Assessment in May 2022.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600" b="1" dirty="0">
              <a:solidFill>
                <a:srgbClr val="800000"/>
              </a:solidFill>
              <a:latin typeface="Trebuchet MS" panose="020B0603020202020204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600" b="1" dirty="0" smtClean="0">
                <a:solidFill>
                  <a:srgbClr val="800000"/>
                </a:solidFill>
                <a:latin typeface="Trebuchet MS" panose="020B0603020202020204"/>
              </a:rPr>
              <a:t>Paraprofessionals can take the assessment at home or another secure location.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600" b="1" dirty="0">
              <a:solidFill>
                <a:srgbClr val="800000"/>
              </a:solidFill>
              <a:latin typeface="Trebuchet MS" panose="020B0603020202020204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600" b="1" dirty="0" smtClean="0">
                <a:solidFill>
                  <a:srgbClr val="800000"/>
                </a:solidFill>
                <a:latin typeface="Trebuchet MS" panose="020B0603020202020204"/>
              </a:rPr>
              <a:t>Taking the assessment at a Georgia test site will remain an option. 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Trebuchet MS" panose="020B0603020202020204"/>
            </a:endParaRPr>
          </a:p>
        </p:txBody>
      </p:sp>
      <p:pic>
        <p:nvPicPr>
          <p:cNvPr id="11" name="Picture 1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53300" y="2590800"/>
            <a:ext cx="4144150" cy="2709922"/>
          </a:xfrm>
          <a:prstGeom prst="rect">
            <a:avLst/>
          </a:prstGeom>
          <a:ln>
            <a:solidFill>
              <a:srgbClr val="FFC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22638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575636" y="591127"/>
            <a:ext cx="1616364" cy="1385455"/>
          </a:xfrm>
          <a:prstGeom prst="rect">
            <a:avLst/>
          </a:prstGeom>
          <a:gradFill>
            <a:gsLst>
              <a:gs pos="0">
                <a:srgbClr val="D3AF55"/>
              </a:gs>
              <a:gs pos="47000">
                <a:srgbClr val="FEEA94"/>
              </a:gs>
              <a:gs pos="96000">
                <a:srgbClr val="D3AF55"/>
              </a:gs>
            </a:gsLst>
            <a:lin ang="25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9741" y="570045"/>
            <a:ext cx="9694506" cy="646331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100000">
                <a:srgbClr val="830B0B"/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Your Assistance Needed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65200" y="1514578"/>
            <a:ext cx="9867900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600" b="1" dirty="0" smtClean="0">
                <a:solidFill>
                  <a:srgbClr val="830B0B"/>
                </a:solidFill>
                <a:latin typeface="Trebuchet MS" panose="020B0603020202020204"/>
              </a:rPr>
              <a:t>Clearance Certificate are required for waived certification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2600" b="1" dirty="0">
              <a:solidFill>
                <a:srgbClr val="830B0B"/>
              </a:solidFill>
              <a:latin typeface="Trebuchet MS" panose="020B0603020202020204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600" b="1" dirty="0" smtClean="0">
                <a:solidFill>
                  <a:srgbClr val="830B0B"/>
                </a:solidFill>
                <a:latin typeface="Trebuchet MS" panose="020B0603020202020204"/>
              </a:rPr>
              <a:t>UNSATS may not be reported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2600" b="1" dirty="0">
              <a:solidFill>
                <a:srgbClr val="830B0B"/>
              </a:solidFill>
              <a:latin typeface="Trebuchet MS" panose="020B0603020202020204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600" b="1" dirty="0" smtClean="0">
                <a:solidFill>
                  <a:srgbClr val="830B0B"/>
                </a:solidFill>
                <a:latin typeface="Trebuchet MS" panose="020B0603020202020204"/>
              </a:rPr>
              <a:t>Certificate Upgrades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600" b="1" dirty="0" smtClean="0">
                <a:solidFill>
                  <a:srgbClr val="830B0B"/>
                </a:solidFill>
                <a:latin typeface="Trebuchet MS" panose="020B0603020202020204"/>
              </a:rPr>
              <a:t>Upgrade requests still received from completers of unacceptable programs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600" b="1" dirty="0" smtClean="0">
                <a:solidFill>
                  <a:srgbClr val="830B0B"/>
                </a:solidFill>
                <a:latin typeface="Trebuchet MS" panose="020B0603020202020204"/>
              </a:rPr>
              <a:t>Certification Advisor updated to include method of delivery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600" b="1" dirty="0">
                <a:solidFill>
                  <a:srgbClr val="830B0B"/>
                </a:solidFill>
                <a:latin typeface="Trebuchet MS" panose="020B0603020202020204"/>
              </a:rPr>
              <a:t>Encourage educators to seek certification </a:t>
            </a:r>
          </a:p>
          <a:p>
            <a:pPr lvl="1"/>
            <a:r>
              <a:rPr lang="en-US" sz="2600" b="1" dirty="0">
                <a:solidFill>
                  <a:srgbClr val="830B0B"/>
                </a:solidFill>
                <a:latin typeface="Trebuchet MS" panose="020B0603020202020204"/>
              </a:rPr>
              <a:t>    upgrades in </a:t>
            </a:r>
            <a:r>
              <a:rPr lang="en-US" sz="2600" b="1" dirty="0" smtClean="0">
                <a:solidFill>
                  <a:srgbClr val="830B0B"/>
                </a:solidFill>
                <a:latin typeface="Trebuchet MS" panose="020B0603020202020204"/>
              </a:rPr>
              <a:t>GaPSC-approved programs  </a:t>
            </a:r>
            <a:endParaRPr lang="en-US" sz="2600" b="1" dirty="0">
              <a:solidFill>
                <a:srgbClr val="830B0B"/>
              </a:solidFill>
              <a:latin typeface="Trebuchet MS" panose="020B0603020202020204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2400" b="1" dirty="0">
              <a:solidFill>
                <a:srgbClr val="830B0B"/>
              </a:solidFill>
              <a:latin typeface="Trebuchet MS" panose="020B0603020202020204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2400" b="1" dirty="0">
              <a:solidFill>
                <a:srgbClr val="830B0B"/>
              </a:solidFill>
              <a:latin typeface="Trebuchet MS" panose="020B060302020202020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7714" y="4914900"/>
            <a:ext cx="3084286" cy="1943100"/>
          </a:xfrm>
          <a:prstGeom prst="rect">
            <a:avLst/>
          </a:prstGeom>
          <a:ln w="9525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167261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12192000" cy="1280160"/>
          </a:xfrm>
          <a:prstGeom prst="rect">
            <a:avLst/>
          </a:prstGeom>
          <a:solidFill>
            <a:srgbClr val="74000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371283" y="675606"/>
            <a:ext cx="7276015" cy="919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Chevron 7"/>
          <p:cNvSpPr/>
          <p:nvPr/>
        </p:nvSpPr>
        <p:spPr>
          <a:xfrm rot="10800000">
            <a:off x="10871199" y="0"/>
            <a:ext cx="692112" cy="1280164"/>
          </a:xfrm>
          <a:prstGeom prst="chevron">
            <a:avLst/>
          </a:prstGeom>
          <a:gradFill flip="none" rotWithShape="0">
            <a:gsLst>
              <a:gs pos="0">
                <a:srgbClr val="D3AF55"/>
              </a:gs>
              <a:gs pos="50000">
                <a:srgbClr val="FEEA94"/>
              </a:gs>
              <a:gs pos="100000">
                <a:srgbClr val="D3AF55"/>
              </a:gs>
            </a:gsLst>
            <a:lin ang="54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Chevron 8"/>
          <p:cNvSpPr/>
          <p:nvPr/>
        </p:nvSpPr>
        <p:spPr>
          <a:xfrm rot="10800000">
            <a:off x="10566399" y="0"/>
            <a:ext cx="692112" cy="1280164"/>
          </a:xfrm>
          <a:prstGeom prst="chevron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02640" y="375920"/>
            <a:ext cx="8227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STAY CONNECTED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6" descr="new gace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83" y="1425633"/>
            <a:ext cx="3081553" cy="1004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643" y="2422838"/>
            <a:ext cx="12193057" cy="253615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20427" y="5247648"/>
            <a:ext cx="91920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74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Day with GaPSC </a:t>
            </a:r>
          </a:p>
          <a:p>
            <a:pPr lvl="0" algn="ctr">
              <a:defRPr/>
            </a:pPr>
            <a:r>
              <a:rPr lang="en-US" sz="2800" b="1" dirty="0" smtClean="0">
                <a:solidFill>
                  <a:srgbClr val="74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Certification</a:t>
            </a:r>
            <a:r>
              <a:rPr lang="en-US" sz="2800" b="1" dirty="0">
                <a:solidFill>
                  <a:srgbClr val="74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Educator Preparation, Ethics, Assessment</a:t>
            </a:r>
            <a:endParaRPr lang="en-US" sz="2800" dirty="0">
              <a:solidFill>
                <a:srgbClr val="74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171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12192000" cy="1280160"/>
          </a:xfrm>
          <a:prstGeom prst="rect">
            <a:avLst/>
          </a:prstGeom>
          <a:solidFill>
            <a:srgbClr val="740000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371283" y="675606"/>
            <a:ext cx="7276015" cy="919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Chevron 7"/>
          <p:cNvSpPr/>
          <p:nvPr/>
        </p:nvSpPr>
        <p:spPr>
          <a:xfrm rot="10800000">
            <a:off x="10871199" y="0"/>
            <a:ext cx="692112" cy="1280164"/>
          </a:xfrm>
          <a:prstGeom prst="chevron">
            <a:avLst/>
          </a:prstGeom>
          <a:gradFill flip="none" rotWithShape="0">
            <a:gsLst>
              <a:gs pos="0">
                <a:srgbClr val="D3AF55"/>
              </a:gs>
              <a:gs pos="50000">
                <a:srgbClr val="FEEA94"/>
              </a:gs>
              <a:gs pos="100000">
                <a:srgbClr val="D3AF55"/>
              </a:gs>
            </a:gsLst>
            <a:lin ang="54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Chevron 8"/>
          <p:cNvSpPr/>
          <p:nvPr/>
        </p:nvSpPr>
        <p:spPr>
          <a:xfrm rot="10800000">
            <a:off x="10566399" y="0"/>
            <a:ext cx="692112" cy="1280164"/>
          </a:xfrm>
          <a:prstGeom prst="chevron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02639" y="375920"/>
            <a:ext cx="8866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STAY CONNECTED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6" descr="new gace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47" y="1553389"/>
            <a:ext cx="3081553" cy="1004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/>
          <p:nvPr/>
        </p:nvPicPr>
        <p:blipFill rotWithShape="1">
          <a:blip r:embed="rId3"/>
          <a:srcRect t="14815" r="1388" b="6743"/>
          <a:stretch/>
        </p:blipFill>
        <p:spPr bwMode="auto">
          <a:xfrm>
            <a:off x="5280146" y="2705847"/>
            <a:ext cx="4845010" cy="2793253"/>
          </a:xfrm>
          <a:prstGeom prst="rect">
            <a:avLst/>
          </a:prstGeom>
          <a:ln>
            <a:solidFill>
              <a:srgbClr val="C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Picture 19"/>
          <p:cNvPicPr/>
          <p:nvPr/>
        </p:nvPicPr>
        <p:blipFill rotWithShape="1">
          <a:blip r:embed="rId4"/>
          <a:srcRect l="29381" t="22223" r="7372" b="37511"/>
          <a:stretch/>
        </p:blipFill>
        <p:spPr bwMode="auto">
          <a:xfrm>
            <a:off x="1575531" y="4705634"/>
            <a:ext cx="4091209" cy="1586931"/>
          </a:xfrm>
          <a:prstGeom prst="rect">
            <a:avLst/>
          </a:prstGeom>
          <a:ln>
            <a:solidFill>
              <a:srgbClr val="C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Down Arrow Callout 10"/>
          <p:cNvSpPr/>
          <p:nvPr/>
        </p:nvSpPr>
        <p:spPr>
          <a:xfrm>
            <a:off x="7735848" y="1743336"/>
            <a:ext cx="3073400" cy="1055688"/>
          </a:xfrm>
          <a:prstGeom prst="downArrowCallout">
            <a:avLst/>
          </a:prstGeom>
          <a:solidFill>
            <a:sysClr val="window" lastClr="FFFFFF"/>
          </a:solidFill>
          <a:ln w="15875" cap="rnd" cmpd="sng" algn="ctr">
            <a:solidFill>
              <a:srgbClr val="C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sto MT" panose="02040603050505030304"/>
              <a:ea typeface="+mn-ea"/>
              <a:cs typeface="+mn-cs"/>
            </a:endParaRPr>
          </a:p>
        </p:txBody>
      </p:sp>
      <p:pic>
        <p:nvPicPr>
          <p:cNvPr id="14" name="Picture 42" descr="C:\Users\amfenton\AppData\Local\Microsoft\Windows\INetCache\Content.MSO\19298E0F.t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18" t="9435" r="25482" b="-2893"/>
          <a:stretch>
            <a:fillRect/>
          </a:stretch>
        </p:blipFill>
        <p:spPr bwMode="auto">
          <a:xfrm>
            <a:off x="10045660" y="1808664"/>
            <a:ext cx="652463" cy="59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3" descr="C:\Users\amfenton\AppData\Local\Microsoft\Windows\INetCache\Content.MSO\7490A9D7.tmp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895" y="1782077"/>
            <a:ext cx="763588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4" descr="C:\Users\amfenton\AppData\Local\Microsoft\Windows\INetCache\Content.MSO\F1B79FF8.tmp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36" t="-2" r="25829" b="4381"/>
          <a:stretch>
            <a:fillRect/>
          </a:stretch>
        </p:blipFill>
        <p:spPr bwMode="auto">
          <a:xfrm>
            <a:off x="7907418" y="1808482"/>
            <a:ext cx="62230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/>
          <p:nvPr/>
        </p:nvPicPr>
        <p:blipFill rotWithShape="1">
          <a:blip r:embed="rId8"/>
          <a:srcRect l="29594" t="24121" r="7372" b="41502"/>
          <a:stretch/>
        </p:blipFill>
        <p:spPr bwMode="auto">
          <a:xfrm>
            <a:off x="1575531" y="3063352"/>
            <a:ext cx="4084737" cy="1407586"/>
          </a:xfrm>
          <a:prstGeom prst="rect">
            <a:avLst/>
          </a:prstGeom>
          <a:ln>
            <a:solidFill>
              <a:srgbClr val="C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81040" y="5605790"/>
            <a:ext cx="4051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4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https://www.gapsc.com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4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4666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389" y="310261"/>
            <a:ext cx="9370446" cy="624696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5662422"/>
            <a:ext cx="6592824" cy="447675"/>
          </a:xfrm>
          <a:prstGeom prst="rect">
            <a:avLst/>
          </a:prstGeom>
          <a:gradFill>
            <a:gsLst>
              <a:gs pos="0">
                <a:srgbClr val="D3AF55"/>
              </a:gs>
              <a:gs pos="47000">
                <a:srgbClr val="FEEA94"/>
              </a:gs>
              <a:gs pos="96000">
                <a:srgbClr val="D3AF55"/>
              </a:gs>
            </a:gsLst>
            <a:lin ang="25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506200" y="4818888"/>
            <a:ext cx="685800" cy="1739265"/>
          </a:xfrm>
          <a:prstGeom prst="rect">
            <a:avLst/>
          </a:prstGeom>
          <a:gradFill>
            <a:gsLst>
              <a:gs pos="0">
                <a:srgbClr val="D3AF55"/>
              </a:gs>
              <a:gs pos="47000">
                <a:srgbClr val="FEEA94"/>
              </a:gs>
              <a:gs pos="96000">
                <a:srgbClr val="D3AF55"/>
              </a:gs>
            </a:gsLst>
            <a:lin ang="25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818888"/>
            <a:ext cx="6592824" cy="895921"/>
          </a:xfrm>
          <a:solidFill>
            <a:srgbClr val="740000"/>
          </a:solidFill>
        </p:spPr>
        <p:txBody>
          <a:bodyPr anchor="ctr">
            <a:normAutofit fontScale="90000"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2022 </a:t>
            </a:r>
            <a:r>
              <a:rPr lang="en-US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Spring </a:t>
            </a:r>
            <a:r>
              <a:rPr lang="en-US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Bootstrap Conference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6091047"/>
            <a:ext cx="6592824" cy="467296"/>
          </a:xfrm>
          <a:solidFill>
            <a:srgbClr val="2D3E50"/>
          </a:solidFill>
        </p:spPr>
        <p:txBody>
          <a:bodyPr/>
          <a:lstStyle/>
          <a:p>
            <a:pPr algn="l"/>
            <a:r>
              <a:rPr lang="en-US" dirty="0" smtClean="0"/>
              <a:t>  </a:t>
            </a:r>
            <a:r>
              <a:rPr lang="en-US" b="1" dirty="0" smtClean="0">
                <a:solidFill>
                  <a:schemeClr val="bg1"/>
                </a:solidFill>
              </a:rPr>
              <a:t>Matt Arthur – </a:t>
            </a:r>
            <a:r>
              <a:rPr lang="en-US" sz="1800" b="1" dirty="0" smtClean="0">
                <a:solidFill>
                  <a:schemeClr val="bg1"/>
                </a:solidFill>
              </a:rPr>
              <a:t>Executive Secretary, </a:t>
            </a:r>
            <a:r>
              <a:rPr lang="en-US" sz="1800" b="1" dirty="0" err="1" smtClean="0">
                <a:solidFill>
                  <a:schemeClr val="bg1"/>
                </a:solidFill>
              </a:rPr>
              <a:t>GaPSC</a:t>
            </a:r>
            <a:endParaRPr lang="en-US" sz="1800" b="1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0" y="666708"/>
            <a:ext cx="3904736" cy="1456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193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12192000" cy="950914"/>
          </a:xfrm>
          <a:prstGeom prst="rect">
            <a:avLst/>
          </a:prstGeom>
          <a:solidFill>
            <a:srgbClr val="74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952501"/>
            <a:ext cx="12192000" cy="355600"/>
          </a:xfrm>
          <a:prstGeom prst="rect">
            <a:avLst/>
          </a:prstGeom>
          <a:solidFill>
            <a:srgbClr val="2D3E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09575"/>
            <a:ext cx="10515600" cy="755652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+mn-lt"/>
              </a:rPr>
              <a:t>Supporting the Educator Pipeline</a:t>
            </a:r>
            <a:endParaRPr lang="en-US" sz="40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1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77" y="3166494"/>
            <a:ext cx="3544000" cy="2363852"/>
          </a:xfrm>
          <a:prstGeom prst="rect">
            <a:avLst/>
          </a:prstGeom>
          <a:noFill/>
          <a:ln w="19050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entagon 5"/>
          <p:cNvSpPr/>
          <p:nvPr/>
        </p:nvSpPr>
        <p:spPr>
          <a:xfrm rot="5400000">
            <a:off x="10367962" y="195262"/>
            <a:ext cx="1181100" cy="790575"/>
          </a:xfrm>
          <a:prstGeom prst="homePlate">
            <a:avLst/>
          </a:prstGeom>
          <a:gradFill>
            <a:gsLst>
              <a:gs pos="0">
                <a:srgbClr val="D3AF55"/>
              </a:gs>
              <a:gs pos="47000">
                <a:srgbClr val="FEEA94"/>
              </a:gs>
              <a:gs pos="96000">
                <a:srgbClr val="D3AF55"/>
              </a:gs>
            </a:gsLst>
            <a:lin ang="2520000" scaled="0"/>
          </a:gradFill>
          <a:ln>
            <a:noFill/>
          </a:ln>
          <a:effectLst>
            <a:outerShdw blurRad="127000" dist="63500" dir="3000000" algn="ctr" rotWithShape="0">
              <a:schemeClr val="tx1">
                <a:alpha val="4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/>
          <p:cNvGrpSpPr/>
          <p:nvPr/>
        </p:nvGrpSpPr>
        <p:grpSpPr>
          <a:xfrm>
            <a:off x="5868777" y="7948757"/>
            <a:ext cx="1639586" cy="813194"/>
            <a:chOff x="2322812" y="21562"/>
            <a:chExt cx="1639586" cy="813194"/>
          </a:xfrm>
        </p:grpSpPr>
        <p:sp>
          <p:nvSpPr>
            <p:cNvPr id="37" name="Rounded Rectangle 36"/>
            <p:cNvSpPr/>
            <p:nvPr/>
          </p:nvSpPr>
          <p:spPr>
            <a:xfrm>
              <a:off x="2322812" y="21562"/>
              <a:ext cx="1639586" cy="813194"/>
            </a:xfrm>
            <a:prstGeom prst="roundRect">
              <a:avLst/>
            </a:prstGeom>
            <a:solidFill>
              <a:srgbClr val="5B9BD5"/>
            </a:solidFill>
            <a:ln>
              <a:noFill/>
            </a:ln>
            <a:effectLst/>
          </p:spPr>
        </p:sp>
        <p:sp>
          <p:nvSpPr>
            <p:cNvPr id="38" name="Rounded Rectangle 4"/>
            <p:cNvSpPr/>
            <p:nvPr/>
          </p:nvSpPr>
          <p:spPr>
            <a:xfrm>
              <a:off x="2362509" y="61259"/>
              <a:ext cx="1560192" cy="73380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marR="0" lvl="0" indent="0" algn="ctr" defTabSz="8890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Induction</a:t>
              </a:r>
            </a:p>
          </p:txBody>
        </p:sp>
      </p:grpSp>
      <p:sp>
        <p:nvSpPr>
          <p:cNvPr id="44" name="Chevron 43"/>
          <p:cNvSpPr/>
          <p:nvPr/>
        </p:nvSpPr>
        <p:spPr>
          <a:xfrm rot="7662246">
            <a:off x="8288013" y="8031873"/>
            <a:ext cx="443182" cy="451409"/>
          </a:xfrm>
          <a:prstGeom prst="chevron">
            <a:avLst/>
          </a:prstGeom>
          <a:solidFill>
            <a:srgbClr val="A9BECA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Chevron 44"/>
          <p:cNvSpPr/>
          <p:nvPr/>
        </p:nvSpPr>
        <p:spPr>
          <a:xfrm rot="13360240">
            <a:off x="4610778" y="8019120"/>
            <a:ext cx="443182" cy="451409"/>
          </a:xfrm>
          <a:prstGeom prst="chevron">
            <a:avLst/>
          </a:prstGeom>
          <a:solidFill>
            <a:srgbClr val="A9BECA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38200" y="1549556"/>
            <a:ext cx="53952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 smtClean="0">
                <a:solidFill>
                  <a:srgbClr val="830B0B"/>
                </a:solidFill>
              </a:rPr>
              <a:t>Support Across </a:t>
            </a:r>
            <a:r>
              <a:rPr lang="en-US" sz="3200" b="1" dirty="0">
                <a:solidFill>
                  <a:srgbClr val="830B0B"/>
                </a:solidFill>
              </a:rPr>
              <a:t>the Continuum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0" r="1"/>
          <a:stretch/>
        </p:blipFill>
        <p:spPr>
          <a:xfrm>
            <a:off x="6629400" y="2083727"/>
            <a:ext cx="5285294" cy="4465382"/>
          </a:xfrm>
          <a:prstGeom prst="rect">
            <a:avLst/>
          </a:prstGeom>
          <a:ln w="9525">
            <a:solidFill>
              <a:srgbClr val="FFC000"/>
            </a:solidFill>
          </a:ln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302" y="4388117"/>
            <a:ext cx="2941842" cy="2021046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26" name="Picture 1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302" y="2443359"/>
            <a:ext cx="2941842" cy="1924909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4397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575636" y="591127"/>
            <a:ext cx="1616364" cy="1385455"/>
          </a:xfrm>
          <a:prstGeom prst="rect">
            <a:avLst/>
          </a:prstGeom>
          <a:gradFill>
            <a:gsLst>
              <a:gs pos="0">
                <a:srgbClr val="D3AF55"/>
              </a:gs>
              <a:gs pos="47000">
                <a:srgbClr val="FEEA94"/>
              </a:gs>
              <a:gs pos="96000">
                <a:srgbClr val="D3AF55"/>
              </a:gs>
            </a:gsLst>
            <a:lin ang="25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9741" y="570045"/>
            <a:ext cx="9694506" cy="646331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100000">
                <a:srgbClr val="830B0B"/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Proposed Policy Changes: Program Admission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69741" y="2578463"/>
            <a:ext cx="5903311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600" b="1" dirty="0" smtClean="0">
                <a:solidFill>
                  <a:srgbClr val="830B0B"/>
                </a:solidFill>
                <a:latin typeface="Trebuchet MS" panose="020B0603020202020204"/>
              </a:rPr>
              <a:t>Remove </a:t>
            </a:r>
            <a:r>
              <a:rPr lang="en-US" sz="2600" b="1" dirty="0">
                <a:solidFill>
                  <a:srgbClr val="830B0B"/>
                </a:solidFill>
                <a:latin typeface="Trebuchet MS" panose="020B0603020202020204"/>
              </a:rPr>
              <a:t>the Program Admission Assessment (PAA) requirement; </a:t>
            </a:r>
            <a:r>
              <a:rPr lang="en-US" sz="2600" b="1" dirty="0" smtClean="0">
                <a:solidFill>
                  <a:srgbClr val="830B0B"/>
                </a:solidFill>
                <a:latin typeface="Trebuchet MS" panose="020B0603020202020204"/>
              </a:rPr>
              <a:t>and</a:t>
            </a:r>
          </a:p>
          <a:p>
            <a:pPr lvl="0"/>
            <a:r>
              <a:rPr lang="en-US" sz="2600" b="1" dirty="0" smtClean="0">
                <a:solidFill>
                  <a:srgbClr val="830B0B"/>
                </a:solidFill>
                <a:latin typeface="Trebuchet MS" panose="020B0603020202020204"/>
              </a:rPr>
              <a:t>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600" b="1" dirty="0" smtClean="0">
                <a:solidFill>
                  <a:srgbClr val="830B0B"/>
                </a:solidFill>
                <a:latin typeface="Trebuchet MS" panose="020B0603020202020204"/>
              </a:rPr>
              <a:t>Remove </a:t>
            </a:r>
            <a:r>
              <a:rPr lang="en-US" sz="2600" b="1" dirty="0">
                <a:solidFill>
                  <a:srgbClr val="830B0B"/>
                </a:solidFill>
                <a:latin typeface="Trebuchet MS" panose="020B0603020202020204"/>
              </a:rPr>
              <a:t>the minimum Grade Point Average (GPA</a:t>
            </a:r>
            <a:r>
              <a:rPr lang="en-US" sz="2600" b="1" dirty="0" smtClean="0">
                <a:solidFill>
                  <a:srgbClr val="830B0B"/>
                </a:solidFill>
                <a:latin typeface="Trebuchet MS" panose="020B0603020202020204"/>
              </a:rPr>
              <a:t>) requirement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2600" b="1" dirty="0">
              <a:solidFill>
                <a:srgbClr val="830B0B"/>
              </a:solidFill>
              <a:latin typeface="Trebuchet MS" panose="020B0603020202020204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2600" b="1" dirty="0" smtClean="0">
              <a:solidFill>
                <a:srgbClr val="830B0B"/>
              </a:solidFill>
              <a:latin typeface="Trebuchet MS" panose="020B060302020202020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69741" y="1605032"/>
            <a:ext cx="49199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dirty="0">
                <a:solidFill>
                  <a:srgbClr val="830B0B"/>
                </a:solidFill>
                <a:latin typeface="Trebuchet MS" panose="020B0603020202020204"/>
              </a:rPr>
              <a:t>Initiated March 30, 2022</a:t>
            </a:r>
          </a:p>
        </p:txBody>
      </p:sp>
      <p:pic>
        <p:nvPicPr>
          <p:cNvPr id="7" name="Picture 6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07"/>
          <a:stretch/>
        </p:blipFill>
        <p:spPr bwMode="auto">
          <a:xfrm>
            <a:off x="6581128" y="1976582"/>
            <a:ext cx="3667771" cy="2410745"/>
          </a:xfrm>
          <a:prstGeom prst="rect">
            <a:avLst/>
          </a:prstGeom>
          <a:ln>
            <a:solidFill>
              <a:srgbClr val="FFC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61400" y="3919682"/>
            <a:ext cx="3348393" cy="2410745"/>
          </a:xfrm>
          <a:prstGeom prst="rect">
            <a:avLst/>
          </a:prstGeom>
          <a:ln>
            <a:solidFill>
              <a:srgbClr val="FFC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52854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575636" y="591127"/>
            <a:ext cx="1616364" cy="1385455"/>
          </a:xfrm>
          <a:prstGeom prst="rect">
            <a:avLst/>
          </a:prstGeom>
          <a:gradFill>
            <a:gsLst>
              <a:gs pos="0">
                <a:srgbClr val="D3AF55"/>
              </a:gs>
              <a:gs pos="47000">
                <a:srgbClr val="FEEA94"/>
              </a:gs>
              <a:gs pos="96000">
                <a:srgbClr val="D3AF55"/>
              </a:gs>
            </a:gsLst>
            <a:lin ang="25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9741" y="570045"/>
            <a:ext cx="9694506" cy="646331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100000">
                <a:srgbClr val="830B0B"/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Benefits of PAA Removal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5" name="Picture 14"/>
          <p:cNvPicPr/>
          <p:nvPr/>
        </p:nvPicPr>
        <p:blipFill rotWithShape="1">
          <a:blip r:embed="rId2"/>
          <a:srcRect l="34903" t="24304" r="16359" b="29159"/>
          <a:stretch/>
        </p:blipFill>
        <p:spPr bwMode="auto">
          <a:xfrm>
            <a:off x="9563100" y="1976582"/>
            <a:ext cx="2628900" cy="1649280"/>
          </a:xfrm>
          <a:prstGeom prst="rect">
            <a:avLst/>
          </a:prstGeom>
          <a:ln w="12700">
            <a:solidFill>
              <a:srgbClr val="FFC000"/>
            </a:solidFill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angle 4"/>
          <p:cNvSpPr/>
          <p:nvPr/>
        </p:nvSpPr>
        <p:spPr>
          <a:xfrm>
            <a:off x="728518" y="1283854"/>
            <a:ext cx="10655300" cy="53217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600" b="1" dirty="0">
                <a:solidFill>
                  <a:srgbClr val="830B0B"/>
                </a:solidFill>
                <a:latin typeface="Trebuchet MS" panose="020B0603020202020204"/>
              </a:rPr>
              <a:t>La</a:t>
            </a:r>
            <a:r>
              <a:rPr lang="en-US" sz="2600" b="1" dirty="0" smtClean="0">
                <a:solidFill>
                  <a:srgbClr val="830B0B"/>
                </a:solidFill>
                <a:latin typeface="Trebuchet MS" panose="020B0603020202020204"/>
              </a:rPr>
              <a:t>rger </a:t>
            </a:r>
            <a:r>
              <a:rPr lang="en-US" sz="2600" b="1" dirty="0">
                <a:solidFill>
                  <a:srgbClr val="830B0B"/>
                </a:solidFill>
                <a:latin typeface="Trebuchet MS" panose="020B0603020202020204"/>
              </a:rPr>
              <a:t>pool of eligible and diverse </a:t>
            </a:r>
            <a:r>
              <a:rPr lang="en-US" sz="2600" b="1" dirty="0" smtClean="0">
                <a:solidFill>
                  <a:srgbClr val="830B0B"/>
                </a:solidFill>
                <a:latin typeface="Trebuchet MS" panose="020B0603020202020204"/>
              </a:rPr>
              <a:t>candidates </a:t>
            </a:r>
            <a:endParaRPr lang="en-US" sz="2600" b="1" dirty="0">
              <a:solidFill>
                <a:srgbClr val="830B0B"/>
              </a:solidFill>
              <a:latin typeface="Trebuchet MS" panose="020B0603020202020204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2600" b="1" dirty="0">
              <a:solidFill>
                <a:srgbClr val="830B0B"/>
              </a:solidFill>
              <a:latin typeface="Trebuchet MS" panose="020B0603020202020204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600" b="1" dirty="0" smtClean="0">
                <a:solidFill>
                  <a:srgbClr val="830B0B"/>
                </a:solidFill>
                <a:latin typeface="Trebuchet MS" panose="020B0603020202020204"/>
              </a:rPr>
              <a:t>Decreased </a:t>
            </a:r>
            <a:r>
              <a:rPr lang="en-US" sz="2600" b="1" dirty="0">
                <a:solidFill>
                  <a:srgbClr val="830B0B"/>
                </a:solidFill>
                <a:latin typeface="Trebuchet MS" panose="020B0603020202020204"/>
              </a:rPr>
              <a:t>need to utilize strategic </a:t>
            </a:r>
            <a:r>
              <a:rPr lang="en-US" sz="2600" b="1" dirty="0" smtClean="0">
                <a:solidFill>
                  <a:srgbClr val="830B0B"/>
                </a:solidFill>
                <a:latin typeface="Trebuchet MS" panose="020B0603020202020204"/>
              </a:rPr>
              <a:t>waivers </a:t>
            </a:r>
            <a:endParaRPr lang="en-US" sz="2600" b="1" dirty="0">
              <a:solidFill>
                <a:srgbClr val="830B0B"/>
              </a:solidFill>
              <a:latin typeface="Trebuchet MS" panose="020B0603020202020204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2600" b="1" dirty="0">
              <a:solidFill>
                <a:srgbClr val="830B0B"/>
              </a:solidFill>
              <a:latin typeface="Trebuchet MS" panose="020B0603020202020204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600" b="1" dirty="0">
                <a:solidFill>
                  <a:srgbClr val="830B0B"/>
                </a:solidFill>
                <a:latin typeface="Trebuchet MS" panose="020B0603020202020204"/>
              </a:rPr>
              <a:t>Fewer Georgians seeking training outside the </a:t>
            </a:r>
            <a:r>
              <a:rPr lang="en-US" sz="2600" b="1" dirty="0" smtClean="0">
                <a:solidFill>
                  <a:srgbClr val="830B0B"/>
                </a:solidFill>
                <a:latin typeface="Trebuchet MS" panose="020B0603020202020204"/>
              </a:rPr>
              <a:t>state  </a:t>
            </a:r>
            <a:endParaRPr lang="en-US" sz="2600" b="1" dirty="0">
              <a:solidFill>
                <a:srgbClr val="830B0B"/>
              </a:solidFill>
              <a:latin typeface="Trebuchet MS" panose="020B0603020202020204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2600" b="1" dirty="0">
              <a:solidFill>
                <a:srgbClr val="830B0B"/>
              </a:solidFill>
              <a:latin typeface="Trebuchet MS" panose="020B0603020202020204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600" b="1" dirty="0" smtClean="0">
                <a:solidFill>
                  <a:srgbClr val="830B0B"/>
                </a:solidFill>
                <a:latin typeface="Trebuchet MS" panose="020B0603020202020204"/>
              </a:rPr>
              <a:t>Increased </a:t>
            </a:r>
            <a:r>
              <a:rPr lang="en-US" sz="2600" b="1" dirty="0">
                <a:solidFill>
                  <a:srgbClr val="830B0B"/>
                </a:solidFill>
                <a:latin typeface="Trebuchet MS" panose="020B0603020202020204"/>
              </a:rPr>
              <a:t>flexibility of program providers to admit </a:t>
            </a:r>
            <a:r>
              <a:rPr lang="en-US" sz="2600" b="1" dirty="0" smtClean="0">
                <a:solidFill>
                  <a:srgbClr val="830B0B"/>
                </a:solidFill>
                <a:latin typeface="Trebuchet MS" panose="020B0603020202020204"/>
              </a:rPr>
              <a:t>candidates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2600" b="1" dirty="0">
              <a:solidFill>
                <a:srgbClr val="830B0B"/>
              </a:solidFill>
              <a:latin typeface="Trebuchet MS" panose="020B0603020202020204"/>
            </a:endParaRP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en-US" sz="2600" b="1" dirty="0" smtClean="0">
                <a:solidFill>
                  <a:srgbClr val="830B0B"/>
                </a:solidFill>
                <a:latin typeface="Trebuchet MS" panose="020B0603020202020204"/>
              </a:rPr>
              <a:t>Candidates </a:t>
            </a:r>
            <a:r>
              <a:rPr lang="en-US" sz="2600" b="1" dirty="0">
                <a:solidFill>
                  <a:srgbClr val="830B0B"/>
                </a:solidFill>
                <a:latin typeface="Trebuchet MS" panose="020B0603020202020204"/>
              </a:rPr>
              <a:t>begin receiving training and support instead of teaching on </a:t>
            </a:r>
            <a:r>
              <a:rPr lang="en-US" sz="2600" b="1" dirty="0" smtClean="0">
                <a:solidFill>
                  <a:srgbClr val="830B0B"/>
                </a:solidFill>
                <a:latin typeface="Trebuchet MS" panose="020B0603020202020204"/>
              </a:rPr>
              <a:t>waivers</a:t>
            </a:r>
            <a:endParaRPr lang="en-US" sz="2600" b="1" dirty="0">
              <a:solidFill>
                <a:srgbClr val="830B0B"/>
              </a:solidFill>
              <a:latin typeface="Trebuchet MS" panose="020B0603020202020204"/>
            </a:endParaRPr>
          </a:p>
          <a:p>
            <a:pPr marL="45720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dirty="0">
                <a:solidFill>
                  <a:srgbClr val="830B0B"/>
                </a:solidFill>
                <a:latin typeface="Trebuchet MS" panose="020B0603020202020204"/>
              </a:rPr>
              <a:t> 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600" b="1" dirty="0">
                <a:solidFill>
                  <a:srgbClr val="830B0B"/>
                </a:solidFill>
                <a:latin typeface="Trebuchet MS" panose="020B0603020202020204"/>
              </a:rPr>
              <a:t>Savings of 36.4% over current assessment costs, totaling 67.25% overall testing cost reduction in </a:t>
            </a:r>
            <a:r>
              <a:rPr lang="en-US" sz="2600" b="1" dirty="0" smtClean="0">
                <a:solidFill>
                  <a:srgbClr val="830B0B"/>
                </a:solidFill>
                <a:latin typeface="Trebuchet MS" panose="020B0603020202020204"/>
              </a:rPr>
              <a:t>the past </a:t>
            </a:r>
            <a:r>
              <a:rPr lang="en-US" sz="2600" b="1" dirty="0">
                <a:solidFill>
                  <a:srgbClr val="830B0B"/>
                </a:solidFill>
                <a:latin typeface="Trebuchet MS" panose="020B0603020202020204"/>
              </a:rPr>
              <a:t>two </a:t>
            </a:r>
            <a:r>
              <a:rPr lang="en-US" sz="2600" b="1" dirty="0" smtClean="0">
                <a:solidFill>
                  <a:srgbClr val="830B0B"/>
                </a:solidFill>
                <a:latin typeface="Trebuchet MS" panose="020B0603020202020204"/>
              </a:rPr>
              <a:t>years </a:t>
            </a:r>
            <a:endParaRPr lang="en-US" sz="2600" b="1" dirty="0">
              <a:solidFill>
                <a:srgbClr val="830B0B"/>
              </a:solidFill>
              <a:latin typeface="Trebuchet MS" panose="020B0603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381899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575636" y="591127"/>
            <a:ext cx="1616364" cy="1385455"/>
          </a:xfrm>
          <a:prstGeom prst="rect">
            <a:avLst/>
          </a:prstGeom>
          <a:gradFill>
            <a:gsLst>
              <a:gs pos="0">
                <a:srgbClr val="D3AF55"/>
              </a:gs>
              <a:gs pos="47000">
                <a:srgbClr val="FEEA94"/>
              </a:gs>
              <a:gs pos="96000">
                <a:srgbClr val="D3AF55"/>
              </a:gs>
            </a:gsLst>
            <a:lin ang="25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9740" y="570045"/>
            <a:ext cx="9905895" cy="646331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100000">
                <a:srgbClr val="830B0B"/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Teacher</a:t>
            </a:r>
            <a:r>
              <a:rPr kumimoji="0" lang="en-US" sz="36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Pipeline Legislation to Recruit/Support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69740" y="1637796"/>
            <a:ext cx="10493560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defTabSz="457200">
              <a:buFont typeface="Arial" panose="020B0604020202020204" pitchFamily="34" charset="0"/>
              <a:buChar char="•"/>
              <a:defRPr/>
            </a:pPr>
            <a:r>
              <a:rPr lang="en-US" sz="2800" b="1" dirty="0" smtClean="0">
                <a:solidFill>
                  <a:srgbClr val="830B0B"/>
                </a:solidFill>
                <a:latin typeface="Trebuchet MS" panose="020B0603020202020204"/>
              </a:rPr>
              <a:t>HBCU Collaborative</a:t>
            </a:r>
          </a:p>
          <a:p>
            <a:pPr marL="742950" lvl="1" indent="-285750" defTabSz="457200">
              <a:buFont typeface="Arial" panose="020B0604020202020204" pitchFamily="34" charset="0"/>
              <a:buChar char="•"/>
              <a:defRPr/>
            </a:pPr>
            <a:r>
              <a:rPr lang="en-US" sz="2600" b="1" dirty="0" smtClean="0">
                <a:solidFill>
                  <a:srgbClr val="830B0B"/>
                </a:solidFill>
                <a:latin typeface="Trebuchet MS" panose="020B0603020202020204"/>
              </a:rPr>
              <a:t>Focused on recruitment and support from under-represented groups, effectiveness outcomes, strategies, and practices</a:t>
            </a:r>
          </a:p>
          <a:p>
            <a:pPr marL="742950" lvl="1" indent="-285750" defTabSz="457200">
              <a:buFont typeface="Arial" panose="020B0604020202020204" pitchFamily="34" charset="0"/>
              <a:buChar char="•"/>
              <a:defRPr/>
            </a:pPr>
            <a:r>
              <a:rPr lang="en-US" sz="2600" b="1" dirty="0" smtClean="0">
                <a:solidFill>
                  <a:srgbClr val="830B0B"/>
                </a:solidFill>
                <a:latin typeface="Trebuchet MS" panose="020B0603020202020204"/>
              </a:rPr>
              <a:t>Growing in attendance by P-12 partners and candidates</a:t>
            </a:r>
          </a:p>
          <a:p>
            <a:pPr marL="742950" lvl="1" indent="-285750" defTabSz="457200">
              <a:buFont typeface="Arial" panose="020B0604020202020204" pitchFamily="34" charset="0"/>
              <a:buChar char="•"/>
              <a:defRPr/>
            </a:pPr>
            <a:endParaRPr lang="en-US" sz="2400" b="1" dirty="0" smtClean="0">
              <a:solidFill>
                <a:srgbClr val="830B0B"/>
              </a:solidFill>
              <a:latin typeface="Trebuchet MS" panose="020B0603020202020204"/>
            </a:endParaRPr>
          </a:p>
          <a:p>
            <a:pPr marL="285750" lvl="0" indent="-285750" defTabSz="457200">
              <a:buFont typeface="Arial" panose="020B0604020202020204" pitchFamily="34" charset="0"/>
              <a:buChar char="•"/>
              <a:defRPr/>
            </a:pPr>
            <a:r>
              <a:rPr lang="en-US" sz="2800" b="1" dirty="0" smtClean="0">
                <a:solidFill>
                  <a:srgbClr val="830B0B"/>
                </a:solidFill>
                <a:latin typeface="Trebuchet MS" panose="020B0603020202020204"/>
              </a:rPr>
              <a:t>Military Veterans and Spouses of Veterans</a:t>
            </a:r>
          </a:p>
          <a:p>
            <a:pPr marL="742950" lvl="1" indent="-285750" defTabSz="457200">
              <a:buFont typeface="Arial" panose="020B0604020202020204" pitchFamily="34" charset="0"/>
              <a:buChar char="•"/>
              <a:defRPr/>
            </a:pPr>
            <a:r>
              <a:rPr lang="en-US" sz="2600" b="1" dirty="0" smtClean="0">
                <a:solidFill>
                  <a:srgbClr val="830B0B"/>
                </a:solidFill>
                <a:latin typeface="Trebuchet MS" panose="020B0603020202020204"/>
              </a:rPr>
              <a:t>Modified timeline to meet certification requirements</a:t>
            </a:r>
          </a:p>
          <a:p>
            <a:pPr marL="742950" lvl="1" indent="-285750" defTabSz="457200">
              <a:buFont typeface="Arial" panose="020B0604020202020204" pitchFamily="34" charset="0"/>
              <a:buChar char="•"/>
              <a:defRPr/>
            </a:pPr>
            <a:r>
              <a:rPr lang="en-US" sz="2600" b="1" dirty="0" smtClean="0">
                <a:solidFill>
                  <a:srgbClr val="830B0B"/>
                </a:solidFill>
                <a:latin typeface="Trebuchet MS" panose="020B0603020202020204"/>
              </a:rPr>
              <a:t>Staff designated to recruit from four of the seven military bases in Georgia</a:t>
            </a:r>
          </a:p>
          <a:p>
            <a:pPr marL="742950" lvl="1" indent="-285750" defTabSz="457200">
              <a:buFont typeface="Arial" panose="020B0604020202020204" pitchFamily="34" charset="0"/>
              <a:buChar char="•"/>
              <a:defRPr/>
            </a:pPr>
            <a:r>
              <a:rPr lang="en-US" sz="2600" b="1" dirty="0" smtClean="0">
                <a:solidFill>
                  <a:srgbClr val="830B0B"/>
                </a:solidFill>
                <a:latin typeface="Trebuchet MS" panose="020B0603020202020204"/>
              </a:rPr>
              <a:t>Anticipating restart of Troops to Teachers program </a:t>
            </a:r>
          </a:p>
          <a:p>
            <a:pPr marL="285750" lvl="0" indent="-285750" defTabSz="457200">
              <a:buFont typeface="Arial" panose="020B0604020202020204" pitchFamily="34" charset="0"/>
              <a:buChar char="•"/>
              <a:defRPr/>
            </a:pPr>
            <a:endParaRPr lang="en-US" sz="2400" b="1" dirty="0">
              <a:solidFill>
                <a:srgbClr val="830B0B"/>
              </a:solidFill>
              <a:latin typeface="Trebuchet MS" panose="020B0603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77985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575636" y="591127"/>
            <a:ext cx="1616364" cy="1385455"/>
          </a:xfrm>
          <a:prstGeom prst="rect">
            <a:avLst/>
          </a:prstGeom>
          <a:gradFill>
            <a:gsLst>
              <a:gs pos="0">
                <a:srgbClr val="D3AF55"/>
              </a:gs>
              <a:gs pos="47000">
                <a:srgbClr val="FEEA94"/>
              </a:gs>
              <a:gs pos="96000">
                <a:srgbClr val="D3AF55"/>
              </a:gs>
            </a:gsLst>
            <a:lin ang="25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9741" y="570045"/>
            <a:ext cx="9694506" cy="630942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100000">
                <a:srgbClr val="830B0B"/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Exploring Recruitment</a:t>
            </a:r>
            <a:r>
              <a:rPr kumimoji="0" lang="en-US" sz="35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Sources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86034" y="1964353"/>
            <a:ext cx="1160596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defTabSz="457200">
              <a:buFont typeface="Arial" panose="020B0604020202020204" pitchFamily="34" charset="0"/>
              <a:buChar char="•"/>
              <a:defRPr/>
            </a:pPr>
            <a:r>
              <a:rPr lang="en-US" sz="2800" b="1" dirty="0" err="1">
                <a:solidFill>
                  <a:srgbClr val="830B0B"/>
                </a:solidFill>
                <a:latin typeface="Trebuchet MS" panose="020B0603020202020204"/>
              </a:rPr>
              <a:t>GaTAPP</a:t>
            </a:r>
            <a:r>
              <a:rPr lang="en-US" sz="2800" b="1" dirty="0">
                <a:solidFill>
                  <a:srgbClr val="830B0B"/>
                </a:solidFill>
                <a:latin typeface="Trebuchet MS" panose="020B0603020202020204"/>
              </a:rPr>
              <a:t> provides Elementary </a:t>
            </a:r>
            <a:r>
              <a:rPr lang="en-US" sz="2800" b="1" dirty="0" smtClean="0">
                <a:solidFill>
                  <a:srgbClr val="830B0B"/>
                </a:solidFill>
                <a:latin typeface="Trebuchet MS" panose="020B0603020202020204"/>
              </a:rPr>
              <a:t>Education Certification-only option</a:t>
            </a:r>
            <a:endParaRPr lang="en-US" sz="2800" b="1" dirty="0">
              <a:solidFill>
                <a:srgbClr val="830B0B"/>
              </a:solidFill>
              <a:latin typeface="Trebuchet MS" panose="020B0603020202020204"/>
            </a:endParaRPr>
          </a:p>
          <a:p>
            <a:pPr marL="285750" indent="-285750" defTabSz="457200">
              <a:buFont typeface="Arial" panose="020B0604020202020204" pitchFamily="34" charset="0"/>
              <a:buChar char="•"/>
              <a:defRPr/>
            </a:pPr>
            <a:endParaRPr lang="en-US" sz="2800" b="1" dirty="0">
              <a:solidFill>
                <a:srgbClr val="830B0B"/>
              </a:solidFill>
              <a:latin typeface="Trebuchet MS" panose="020B0603020202020204"/>
            </a:endParaRPr>
          </a:p>
          <a:p>
            <a:pPr marL="285750" indent="-285750" defTabSz="457200"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solidFill>
                  <a:srgbClr val="830B0B"/>
                </a:solidFill>
                <a:latin typeface="Trebuchet MS" panose="020B0603020202020204"/>
              </a:rPr>
              <a:t>Paraprofessional to Teacher Programs</a:t>
            </a:r>
          </a:p>
          <a:p>
            <a:pPr marL="742950" lvl="1" indent="-285750" defTabSz="457200">
              <a:buFont typeface="Arial" panose="020B0604020202020204" pitchFamily="34" charset="0"/>
              <a:buChar char="•"/>
              <a:defRPr/>
            </a:pPr>
            <a:r>
              <a:rPr lang="en-US" sz="2600" b="1" dirty="0" err="1" smtClean="0">
                <a:solidFill>
                  <a:srgbClr val="830B0B"/>
                </a:solidFill>
                <a:latin typeface="Trebuchet MS" panose="020B0603020202020204"/>
              </a:rPr>
              <a:t>GaTAPP</a:t>
            </a:r>
            <a:r>
              <a:rPr lang="en-US" sz="2600" b="1" dirty="0">
                <a:solidFill>
                  <a:srgbClr val="830B0B"/>
                </a:solidFill>
                <a:latin typeface="Trebuchet MS" panose="020B0603020202020204"/>
              </a:rPr>
              <a:t> </a:t>
            </a:r>
            <a:r>
              <a:rPr lang="en-US" sz="2600" b="1" dirty="0" smtClean="0">
                <a:solidFill>
                  <a:srgbClr val="830B0B"/>
                </a:solidFill>
                <a:latin typeface="Trebuchet MS" panose="020B0603020202020204"/>
              </a:rPr>
              <a:t>Program options for those who currently hold degrees</a:t>
            </a:r>
          </a:p>
          <a:p>
            <a:pPr marL="742950" lvl="1" indent="-285750" defTabSz="457200">
              <a:buFont typeface="Arial" panose="020B0604020202020204" pitchFamily="34" charset="0"/>
              <a:buChar char="•"/>
              <a:defRPr/>
            </a:pPr>
            <a:r>
              <a:rPr lang="en-US" sz="2600" b="1" dirty="0" smtClean="0">
                <a:solidFill>
                  <a:srgbClr val="830B0B"/>
                </a:solidFill>
                <a:latin typeface="Trebuchet MS" panose="020B0603020202020204"/>
              </a:rPr>
              <a:t>Degree and certification paths offered by 7 GA EPPs</a:t>
            </a:r>
          </a:p>
          <a:p>
            <a:pPr marL="285750" lvl="0" indent="-285750" defTabSz="457200">
              <a:buFont typeface="Arial" panose="020B0604020202020204" pitchFamily="34" charset="0"/>
              <a:buChar char="•"/>
              <a:defRPr/>
            </a:pPr>
            <a:endParaRPr lang="en-US" sz="2400" b="1" dirty="0">
              <a:solidFill>
                <a:srgbClr val="830B0B"/>
              </a:solidFill>
              <a:latin typeface="Trebuchet MS" panose="020B0603020202020204"/>
            </a:endParaRPr>
          </a:p>
          <a:p>
            <a:pPr marL="285750" lvl="0" indent="-285750" defTabSz="457200">
              <a:buFont typeface="Arial" panose="020B0604020202020204" pitchFamily="34" charset="0"/>
              <a:buChar char="•"/>
              <a:defRPr/>
            </a:pPr>
            <a:r>
              <a:rPr lang="en-US" sz="2800" b="1" dirty="0">
                <a:solidFill>
                  <a:srgbClr val="830B0B"/>
                </a:solidFill>
                <a:latin typeface="Trebuchet MS" panose="020B0603020202020204"/>
              </a:rPr>
              <a:t>Educator Signing Day - May 3rd</a:t>
            </a:r>
          </a:p>
          <a:p>
            <a:pPr marL="742950" lvl="1" indent="-285750" defTabSz="457200">
              <a:buFont typeface="Arial" panose="020B0604020202020204" pitchFamily="34" charset="0"/>
              <a:buChar char="•"/>
              <a:defRPr/>
            </a:pPr>
            <a:r>
              <a:rPr lang="en-US" sz="2600" b="1" dirty="0" smtClean="0">
                <a:solidFill>
                  <a:srgbClr val="830B0B"/>
                </a:solidFill>
                <a:latin typeface="Trebuchet MS" panose="020B0603020202020204"/>
              </a:rPr>
              <a:t>Great time to recognize and celebrate future teachers</a:t>
            </a:r>
          </a:p>
          <a:p>
            <a:pPr marL="742950" lvl="1" indent="-285750" defTabSz="457200">
              <a:buFont typeface="Arial" panose="020B0604020202020204" pitchFamily="34" charset="0"/>
              <a:buChar char="•"/>
              <a:defRPr/>
            </a:pPr>
            <a:r>
              <a:rPr lang="en-US" sz="2600" b="1" dirty="0" smtClean="0">
                <a:solidFill>
                  <a:srgbClr val="830B0B"/>
                </a:solidFill>
                <a:latin typeface="Trebuchet MS" panose="020B0603020202020204"/>
              </a:rPr>
              <a:t>Host signing ceremonies</a:t>
            </a:r>
          </a:p>
          <a:p>
            <a:pPr marL="742950" lvl="1" indent="-285750" defTabSz="457200">
              <a:buFont typeface="Arial" panose="020B0604020202020204" pitchFamily="34" charset="0"/>
              <a:buChar char="•"/>
              <a:defRPr/>
            </a:pPr>
            <a:r>
              <a:rPr lang="en-US" sz="2600" b="1" dirty="0" smtClean="0">
                <a:solidFill>
                  <a:srgbClr val="830B0B"/>
                </a:solidFill>
                <a:latin typeface="Trebuchet MS" panose="020B0603020202020204"/>
              </a:rPr>
              <a:t>Invite the media to highlight the profession</a:t>
            </a:r>
          </a:p>
          <a:p>
            <a:pPr marL="285750" lvl="0" indent="-285750" defTabSz="457200">
              <a:buFont typeface="Arial" panose="020B0604020202020204" pitchFamily="34" charset="0"/>
              <a:buChar char="•"/>
              <a:defRPr/>
            </a:pPr>
            <a:endParaRPr lang="en-US" sz="2600" b="1" dirty="0">
              <a:solidFill>
                <a:srgbClr val="830B0B"/>
              </a:solidFill>
              <a:latin typeface="Trebuchet MS" panose="020B0603020202020204"/>
            </a:endParaRPr>
          </a:p>
          <a:p>
            <a:pPr marL="285750" lvl="0" indent="-285750" defTabSz="457200">
              <a:buFont typeface="Arial" panose="020B0604020202020204" pitchFamily="34" charset="0"/>
              <a:buChar char="•"/>
              <a:defRPr/>
            </a:pPr>
            <a:endParaRPr lang="en-US" sz="2000" b="1" dirty="0">
              <a:solidFill>
                <a:srgbClr val="830B0B"/>
              </a:solidFill>
              <a:latin typeface="Trebuchet MS" panose="020B0603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252451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"/>
            <a:ext cx="12192000" cy="950914"/>
          </a:xfrm>
          <a:prstGeom prst="rect">
            <a:avLst/>
          </a:prstGeom>
          <a:solidFill>
            <a:srgbClr val="74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952501"/>
            <a:ext cx="12192000" cy="355600"/>
          </a:xfrm>
          <a:prstGeom prst="rect">
            <a:avLst/>
          </a:prstGeom>
          <a:solidFill>
            <a:srgbClr val="2D3E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6711"/>
            <a:ext cx="10515600" cy="755652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+mn-lt"/>
              </a:rPr>
              <a:t>Announcements, Updates, and Reminders</a:t>
            </a:r>
            <a:endParaRPr lang="en-US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Pentagon 5"/>
          <p:cNvSpPr/>
          <p:nvPr/>
        </p:nvSpPr>
        <p:spPr>
          <a:xfrm rot="5400000">
            <a:off x="10367962" y="195262"/>
            <a:ext cx="1181100" cy="790575"/>
          </a:xfrm>
          <a:prstGeom prst="homePlate">
            <a:avLst/>
          </a:prstGeom>
          <a:gradFill>
            <a:gsLst>
              <a:gs pos="0">
                <a:srgbClr val="D3AF55"/>
              </a:gs>
              <a:gs pos="47000">
                <a:srgbClr val="FEEA94"/>
              </a:gs>
              <a:gs pos="96000">
                <a:srgbClr val="D3AF55"/>
              </a:gs>
            </a:gsLst>
            <a:lin ang="2520000" scaled="0"/>
          </a:gradFill>
          <a:ln>
            <a:noFill/>
          </a:ln>
          <a:effectLst>
            <a:outerShdw blurRad="127000" dist="63500" dir="3000000" algn="ctr" rotWithShape="0">
              <a:schemeClr val="tx1">
                <a:alpha val="4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5868777" y="7948757"/>
            <a:ext cx="1639586" cy="813194"/>
            <a:chOff x="2322812" y="21562"/>
            <a:chExt cx="1639586" cy="813194"/>
          </a:xfrm>
        </p:grpSpPr>
        <p:sp>
          <p:nvSpPr>
            <p:cNvPr id="37" name="Rounded Rectangle 36"/>
            <p:cNvSpPr/>
            <p:nvPr/>
          </p:nvSpPr>
          <p:spPr>
            <a:xfrm>
              <a:off x="2322812" y="21562"/>
              <a:ext cx="1639586" cy="813194"/>
            </a:xfrm>
            <a:prstGeom prst="roundRect">
              <a:avLst/>
            </a:prstGeom>
            <a:solidFill>
              <a:srgbClr val="5B9BD5"/>
            </a:solidFill>
            <a:ln>
              <a:noFill/>
            </a:ln>
            <a:effectLst/>
          </p:spPr>
        </p:sp>
        <p:sp>
          <p:nvSpPr>
            <p:cNvPr id="38" name="Rounded Rectangle 4"/>
            <p:cNvSpPr/>
            <p:nvPr/>
          </p:nvSpPr>
          <p:spPr>
            <a:xfrm>
              <a:off x="2362509" y="61259"/>
              <a:ext cx="1560192" cy="73380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marR="0" lvl="0" indent="0" algn="ctr" defTabSz="8890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Induction</a:t>
              </a:r>
            </a:p>
          </p:txBody>
        </p:sp>
      </p:grpSp>
      <p:sp>
        <p:nvSpPr>
          <p:cNvPr id="44" name="Chevron 43"/>
          <p:cNvSpPr/>
          <p:nvPr/>
        </p:nvSpPr>
        <p:spPr>
          <a:xfrm rot="7662246">
            <a:off x="8288013" y="8031873"/>
            <a:ext cx="443182" cy="451409"/>
          </a:xfrm>
          <a:prstGeom prst="chevron">
            <a:avLst/>
          </a:prstGeom>
          <a:solidFill>
            <a:srgbClr val="A9BECA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Chevron 44"/>
          <p:cNvSpPr/>
          <p:nvPr/>
        </p:nvSpPr>
        <p:spPr>
          <a:xfrm rot="13360240">
            <a:off x="4610778" y="8019120"/>
            <a:ext cx="443182" cy="451409"/>
          </a:xfrm>
          <a:prstGeom prst="chevron">
            <a:avLst/>
          </a:prstGeom>
          <a:solidFill>
            <a:srgbClr val="A9BECA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8" name="Picture 27"/>
          <p:cNvPicPr/>
          <p:nvPr/>
        </p:nvPicPr>
        <p:blipFill rotWithShape="1">
          <a:blip r:embed="rId2"/>
          <a:srcRect l="47477" t="50848" r="34015" b="29553"/>
          <a:stretch/>
        </p:blipFill>
        <p:spPr bwMode="auto">
          <a:xfrm>
            <a:off x="4351362" y="1891317"/>
            <a:ext cx="5148238" cy="3544596"/>
          </a:xfrm>
          <a:prstGeom prst="rect">
            <a:avLst/>
          </a:prstGeom>
          <a:ln w="9525">
            <a:solidFill>
              <a:srgbClr val="FFC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26" y="2418618"/>
            <a:ext cx="3904736" cy="14569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057" y="3663615"/>
            <a:ext cx="3365405" cy="2244725"/>
          </a:xfrm>
          <a:prstGeom prst="rect">
            <a:avLst/>
          </a:prstGeom>
          <a:ln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119766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575636" y="591127"/>
            <a:ext cx="1616364" cy="1385455"/>
          </a:xfrm>
          <a:prstGeom prst="rect">
            <a:avLst/>
          </a:prstGeom>
          <a:gradFill>
            <a:gsLst>
              <a:gs pos="0">
                <a:srgbClr val="D3AF55"/>
              </a:gs>
              <a:gs pos="47000">
                <a:srgbClr val="FEEA94"/>
              </a:gs>
              <a:gs pos="96000">
                <a:srgbClr val="D3AF55"/>
              </a:gs>
            </a:gsLst>
            <a:lin ang="25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9741" y="570045"/>
            <a:ext cx="9694506" cy="646331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100000">
                <a:srgbClr val="830B0B"/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 smtClean="0">
                <a:solidFill>
                  <a:prstClr val="white"/>
                </a:solidFill>
                <a:latin typeface="Trebuchet MS" panose="020B0603020202020204"/>
              </a:rPr>
              <a:t>Ethics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Complaint Form Updates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969714" y="1780493"/>
            <a:ext cx="341410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830B0B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30B0B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To the LUA Form: 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830B0B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30B0B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Added Current Employment Status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830B0B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30B0B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Added Disciplinary Action or Corrective Measure Taken by the Employer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2483" y="2201150"/>
            <a:ext cx="326947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srgbClr val="830B0B"/>
                </a:solidFill>
                <a:latin typeface="Trebuchet MS" panose="020B0603020202020204"/>
              </a:rPr>
              <a:t>Created a </a:t>
            </a:r>
            <a:r>
              <a:rPr lang="en-US" sz="2400" b="1" dirty="0" smtClean="0">
                <a:solidFill>
                  <a:srgbClr val="830B0B"/>
                </a:solidFill>
                <a:latin typeface="Trebuchet MS" panose="020B0603020202020204"/>
              </a:rPr>
              <a:t>new LUA </a:t>
            </a:r>
            <a:r>
              <a:rPr lang="en-US" sz="2400" b="1" dirty="0">
                <a:solidFill>
                  <a:srgbClr val="830B0B"/>
                </a:solidFill>
                <a:latin typeface="Trebuchet MS" panose="020B0603020202020204"/>
              </a:rPr>
              <a:t>Complaint Form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830B0B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30B0B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Removed the standards violated section on both the General Complaint Form and the 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 dirty="0">
                <a:solidFill>
                  <a:srgbClr val="830B0B"/>
                </a:solidFill>
                <a:latin typeface="Trebuchet MS" panose="020B0603020202020204"/>
              </a:rPr>
              <a:t> </a:t>
            </a:r>
            <a:r>
              <a:rPr lang="en-US" sz="2400" b="1" dirty="0" smtClean="0">
                <a:solidFill>
                  <a:srgbClr val="830B0B"/>
                </a:solidFill>
                <a:latin typeface="Trebuchet MS" panose="020B0603020202020204"/>
              </a:rPr>
              <a:t> 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30B0B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LUA Form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830B0B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830B0B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7805" y="2201150"/>
            <a:ext cx="3652779" cy="3420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640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575636" y="591127"/>
            <a:ext cx="1616364" cy="1385455"/>
          </a:xfrm>
          <a:prstGeom prst="rect">
            <a:avLst/>
          </a:prstGeom>
          <a:gradFill>
            <a:gsLst>
              <a:gs pos="0">
                <a:srgbClr val="D3AF55"/>
              </a:gs>
              <a:gs pos="47000">
                <a:srgbClr val="FEEA94"/>
              </a:gs>
              <a:gs pos="96000">
                <a:srgbClr val="D3AF55"/>
              </a:gs>
            </a:gsLst>
            <a:lin ang="25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9741" y="570045"/>
            <a:ext cx="9694506" cy="646331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100000">
                <a:srgbClr val="830B0B"/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Revised Remand Letter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69741" y="1511300"/>
            <a:ext cx="10439400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Remand Letter Excerpt to Employer  </a:t>
            </a: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1" u="none" strike="noStrike" kern="1200" cap="none" spc="0" normalizeH="0" baseline="0" noProof="0" dirty="0" smtClean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I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have informed the complainant that this matter has been remanded to the local board of education for your system to </a:t>
            </a:r>
            <a:r>
              <a:rPr kumimoji="0" lang="en-US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review.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If upon completion of an investigation </a:t>
            </a:r>
            <a:r>
              <a:rPr kumimoji="0" lang="en-US" sz="2400" b="1" i="1" u="sng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new facts arise to support a possible violation of the Code of Ethics or another violation occurs in the future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, please report the issue to our office for consideration by the Commission.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830B0B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8686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7730F857ADCCF4D8DDE3AEA04F3B71C" ma:contentTypeVersion="13" ma:contentTypeDescription="Create a new document." ma:contentTypeScope="" ma:versionID="884c783c0d2eb601e8e6a7f171518010">
  <xsd:schema xmlns:xsd="http://www.w3.org/2001/XMLSchema" xmlns:xs="http://www.w3.org/2001/XMLSchema" xmlns:p="http://schemas.microsoft.com/office/2006/metadata/properties" xmlns:ns3="0d9d9177-55ae-4b21-b14c-11e0235a42b0" xmlns:ns4="290261e6-7b12-452f-a1c8-9b453903df61" targetNamespace="http://schemas.microsoft.com/office/2006/metadata/properties" ma:root="true" ma:fieldsID="60af428ba0c68ec309d3377fece2b51f" ns3:_="" ns4:_="">
    <xsd:import namespace="0d9d9177-55ae-4b21-b14c-11e0235a42b0"/>
    <xsd:import namespace="290261e6-7b12-452f-a1c8-9b453903df61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ServiceOCR" minOccurs="0"/>
                <xsd:element ref="ns4:MediaServiceDateTaken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9d9177-55ae-4b21-b14c-11e0235a42b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0261e6-7b12-452f-a1c8-9b453903df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12B88E4-3795-4B7E-AA1E-B2C5706E023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7B09565-7D5F-4FAD-8720-90213864266C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290261e6-7b12-452f-a1c8-9b453903df61"/>
    <ds:schemaRef ds:uri="0d9d9177-55ae-4b21-b14c-11e0235a42b0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A1F0904A-9D92-41AB-B90C-93EE5F42536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d9d9177-55ae-4b21-b14c-11e0235a42b0"/>
    <ds:schemaRef ds:uri="290261e6-7b12-452f-a1c8-9b453903df6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1486</TotalTime>
  <Words>1081</Words>
  <Application>Microsoft Office PowerPoint</Application>
  <PresentationFormat>Widescreen</PresentationFormat>
  <Paragraphs>109</Paragraphs>
  <Slides>15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Arial</vt:lpstr>
      <vt:lpstr>Calibri</vt:lpstr>
      <vt:lpstr>Calibri Light</vt:lpstr>
      <vt:lpstr>Calisto MT</vt:lpstr>
      <vt:lpstr>Century Gothic</vt:lpstr>
      <vt:lpstr>Courier New</vt:lpstr>
      <vt:lpstr>Symbol</vt:lpstr>
      <vt:lpstr>Times New Roman</vt:lpstr>
      <vt:lpstr>Trebuchet MS</vt:lpstr>
      <vt:lpstr>Office Theme</vt:lpstr>
      <vt:lpstr>2022 Spring Bootstrap Conference</vt:lpstr>
      <vt:lpstr>Supporting the Educator Pipeline</vt:lpstr>
      <vt:lpstr>PowerPoint Presentation</vt:lpstr>
      <vt:lpstr>PowerPoint Presentation</vt:lpstr>
      <vt:lpstr>PowerPoint Presentation</vt:lpstr>
      <vt:lpstr>PowerPoint Presentation</vt:lpstr>
      <vt:lpstr>Announcements, Updates, and Reminders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2022 Spring Bootstrap Conference</vt:lpstr>
    </vt:vector>
  </TitlesOfParts>
  <Company>GAPSC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Adams</dc:creator>
  <cp:lastModifiedBy>Anne Marie Fenton</cp:lastModifiedBy>
  <cp:revision>88</cp:revision>
  <dcterms:created xsi:type="dcterms:W3CDTF">2021-08-11T16:22:31Z</dcterms:created>
  <dcterms:modified xsi:type="dcterms:W3CDTF">2022-04-18T17:38:40Z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0x01010077730F857ADCCF4D8DDE3AEA04F3B71C</vt:lpwstr>
  </property>
</Properties>
</file>