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9"/>
  </p:notesMasterIdLst>
  <p:sldIdLst>
    <p:sldId id="256" r:id="rId2"/>
    <p:sldId id="295" r:id="rId3"/>
    <p:sldId id="312" r:id="rId4"/>
    <p:sldId id="296" r:id="rId5"/>
    <p:sldId id="297" r:id="rId6"/>
    <p:sldId id="261" r:id="rId7"/>
    <p:sldId id="259" r:id="rId8"/>
    <p:sldId id="298" r:id="rId9"/>
    <p:sldId id="299" r:id="rId10"/>
    <p:sldId id="300" r:id="rId11"/>
    <p:sldId id="302" r:id="rId12"/>
    <p:sldId id="303" r:id="rId13"/>
    <p:sldId id="328" r:id="rId14"/>
    <p:sldId id="311" r:id="rId15"/>
    <p:sldId id="301" r:id="rId16"/>
    <p:sldId id="329" r:id="rId17"/>
    <p:sldId id="313" r:id="rId18"/>
    <p:sldId id="314" r:id="rId19"/>
    <p:sldId id="315" r:id="rId20"/>
    <p:sldId id="274" r:id="rId21"/>
    <p:sldId id="316" r:id="rId22"/>
    <p:sldId id="317" r:id="rId23"/>
    <p:sldId id="318" r:id="rId24"/>
    <p:sldId id="319" r:id="rId25"/>
    <p:sldId id="320" r:id="rId26"/>
    <p:sldId id="322" r:id="rId27"/>
    <p:sldId id="323" r:id="rId28"/>
    <p:sldId id="324" r:id="rId29"/>
    <p:sldId id="325" r:id="rId30"/>
    <p:sldId id="326" r:id="rId31"/>
    <p:sldId id="327" r:id="rId32"/>
    <p:sldId id="321" r:id="rId33"/>
    <p:sldId id="330" r:id="rId34"/>
    <p:sldId id="331" r:id="rId35"/>
    <p:sldId id="279" r:id="rId36"/>
    <p:sldId id="280" r:id="rId37"/>
    <p:sldId id="291"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Inria Serif" panose="020B0604020202020204" charset="0"/>
      <p:regular r:id="rId44"/>
      <p:bold r:id="rId45"/>
      <p:italic r:id="rId46"/>
      <p:boldItalic r:id="rId47"/>
    </p:embeddedFont>
    <p:embeddedFont>
      <p:font typeface="Inria Serif Light" panose="020B0604020202020204" charset="0"/>
      <p:regular r:id="rId48"/>
      <p:bold r:id="rId49"/>
      <p:italic r:id="rId50"/>
      <p:boldItalic r:id="rId51"/>
    </p:embeddedFont>
    <p:embeddedFont>
      <p:font typeface="Playfair Display" panose="00000500000000000000" pitchFamily="2" charset="0"/>
      <p:regular r:id="rId52"/>
      <p:bold r:id="rId53"/>
      <p:italic r:id="rId54"/>
      <p:boldItalic r:id="rId55"/>
    </p:embeddedFont>
    <p:embeddedFont>
      <p:font typeface="Playfair Display Regular" panose="00000500000000000000"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6DF28-2150-43F1-838E-3EFDFE06A0C1}">
  <a:tblStyle styleId="{2146DF28-2150-43F1-838E-3EFDFE06A0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1EE3E-A275-4247-A9CC-9BE1B03F3C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092" autoAdjust="0"/>
  </p:normalViewPr>
  <p:slideViewPr>
    <p:cSldViewPr snapToGrid="0">
      <p:cViewPr varScale="1">
        <p:scale>
          <a:sx n="32" d="100"/>
          <a:sy n="32" d="100"/>
        </p:scale>
        <p:origin x="218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Sheet1!$A$2:$A$22</c:f>
              <c:strCache>
                <c:ptCount val="21"/>
                <c:pt idx="0">
                  <c:v>Teacher Estimates of Achievement</c:v>
                </c:pt>
                <c:pt idx="1">
                  <c:v>Collective Teacher Efficacy</c:v>
                </c:pt>
                <c:pt idx="2">
                  <c:v>Self-Reported Grades</c:v>
                </c:pt>
                <c:pt idx="3">
                  <c:v>Cognitive Task Analysis</c:v>
                </c:pt>
                <c:pt idx="4">
                  <c:v>Piagetian Levels</c:v>
                </c:pt>
                <c:pt idx="5">
                  <c:v>Jigsaw Method</c:v>
                </c:pt>
                <c:pt idx="6">
                  <c:v>Mathematics Problem Solving</c:v>
                </c:pt>
                <c:pt idx="7">
                  <c:v>Response to Intervention</c:v>
                </c:pt>
                <c:pt idx="8">
                  <c:v>Teacher Credibility</c:v>
                </c:pt>
                <c:pt idx="9">
                  <c:v>Science Conceptual Change Programs</c:v>
                </c:pt>
                <c:pt idx="10">
                  <c:v>Outcomes Based Education</c:v>
                </c:pt>
                <c:pt idx="11">
                  <c:v>Strategy to Integrate with Prior Knowledge</c:v>
                </c:pt>
                <c:pt idx="12">
                  <c:v>Feedback (Reinforcement and Cues)</c:v>
                </c:pt>
                <c:pt idx="13">
                  <c:v>Curiosity</c:v>
                </c:pt>
                <c:pt idx="14">
                  <c:v>Success Criteria</c:v>
                </c:pt>
                <c:pt idx="15">
                  <c:v>Micro-Teaching/Video Review of Lessons</c:v>
                </c:pt>
                <c:pt idx="16">
                  <c:v>Transfer Strategies</c:v>
                </c:pt>
                <c:pt idx="17">
                  <c:v>Smart Boards</c:v>
                </c:pt>
                <c:pt idx="18">
                  <c:v>Foreign Languages</c:v>
                </c:pt>
                <c:pt idx="19">
                  <c:v>Reading Programs for Specific Groups</c:v>
                </c:pt>
                <c:pt idx="20">
                  <c:v>Repeated Reading Programs</c:v>
                </c:pt>
              </c:strCache>
            </c:strRef>
          </c:cat>
          <c:val>
            <c:numRef>
              <c:f>Sheet1!$B$2:$B$22</c:f>
              <c:numCache>
                <c:formatCode>0.00</c:formatCode>
                <c:ptCount val="21"/>
                <c:pt idx="0">
                  <c:v>1.46</c:v>
                </c:pt>
                <c:pt idx="1">
                  <c:v>1.36</c:v>
                </c:pt>
                <c:pt idx="2">
                  <c:v>1.33</c:v>
                </c:pt>
                <c:pt idx="3">
                  <c:v>1.29</c:v>
                </c:pt>
                <c:pt idx="4">
                  <c:v>1.28</c:v>
                </c:pt>
                <c:pt idx="5">
                  <c:v>1.2</c:v>
                </c:pt>
                <c:pt idx="6">
                  <c:v>1.1599999999999999</c:v>
                </c:pt>
                <c:pt idx="7">
                  <c:v>1.0900000000000001</c:v>
                </c:pt>
                <c:pt idx="8">
                  <c:v>1.0900000000000001</c:v>
                </c:pt>
                <c:pt idx="9">
                  <c:v>0.99</c:v>
                </c:pt>
                <c:pt idx="10">
                  <c:v>0.97</c:v>
                </c:pt>
                <c:pt idx="11">
                  <c:v>0.93</c:v>
                </c:pt>
                <c:pt idx="12">
                  <c:v>0.92</c:v>
                </c:pt>
                <c:pt idx="13">
                  <c:v>0.9</c:v>
                </c:pt>
                <c:pt idx="14">
                  <c:v>0.88</c:v>
                </c:pt>
                <c:pt idx="15">
                  <c:v>0.88</c:v>
                </c:pt>
                <c:pt idx="16">
                  <c:v>0.86</c:v>
                </c:pt>
                <c:pt idx="17">
                  <c:v>0.85</c:v>
                </c:pt>
                <c:pt idx="18">
                  <c:v>0.85</c:v>
                </c:pt>
                <c:pt idx="19">
                  <c:v>0.84</c:v>
                </c:pt>
                <c:pt idx="20">
                  <c:v>0.84</c:v>
                </c:pt>
              </c:numCache>
            </c:numRef>
          </c:val>
          <c:extLst>
            <c:ext xmlns:c16="http://schemas.microsoft.com/office/drawing/2014/chart" uri="{C3380CC4-5D6E-409C-BE32-E72D297353CC}">
              <c16:uniqueId val="{00000000-00F9-46B6-9556-BE4179535F59}"/>
            </c:ext>
          </c:extLst>
        </c:ser>
        <c:dLbls>
          <c:showLegendKey val="0"/>
          <c:showVal val="0"/>
          <c:showCatName val="0"/>
          <c:showSerName val="0"/>
          <c:showPercent val="0"/>
          <c:showBubbleSize val="0"/>
        </c:dLbls>
        <c:gapWidth val="182"/>
        <c:axId val="754065600"/>
        <c:axId val="754066256"/>
      </c:barChart>
      <c:catAx>
        <c:axId val="75406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6256"/>
        <c:crosses val="autoZero"/>
        <c:auto val="1"/>
        <c:lblAlgn val="ctr"/>
        <c:lblOffset val="100"/>
        <c:noMultiLvlLbl val="0"/>
      </c:catAx>
      <c:valAx>
        <c:axId val="754066256"/>
        <c:scaling>
          <c:orientation val="minMax"/>
          <c:max val="2"/>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Sheet1!$A$2:$A$22</c:f>
              <c:strCache>
                <c:ptCount val="21"/>
                <c:pt idx="0">
                  <c:v>Teacher Estimates of Achievement</c:v>
                </c:pt>
                <c:pt idx="1">
                  <c:v>Collective Teacher Efficacy</c:v>
                </c:pt>
                <c:pt idx="2">
                  <c:v>Self-Reported Grades</c:v>
                </c:pt>
                <c:pt idx="3">
                  <c:v>Cognitive Task Analysis</c:v>
                </c:pt>
                <c:pt idx="4">
                  <c:v>Piagetian Levels</c:v>
                </c:pt>
                <c:pt idx="5">
                  <c:v>Jigsaw Method</c:v>
                </c:pt>
                <c:pt idx="6">
                  <c:v>Mathematics Problem Solving</c:v>
                </c:pt>
                <c:pt idx="7">
                  <c:v>Response to Intervention</c:v>
                </c:pt>
                <c:pt idx="8">
                  <c:v>Teacher Credibility</c:v>
                </c:pt>
                <c:pt idx="9">
                  <c:v>Science Conceptual Change Programs</c:v>
                </c:pt>
                <c:pt idx="10">
                  <c:v>Outcomes Based Education</c:v>
                </c:pt>
                <c:pt idx="11">
                  <c:v>Strategy to Integrate with Prior Knowledge</c:v>
                </c:pt>
                <c:pt idx="12">
                  <c:v>Feedback (Reinforcement and Cues)</c:v>
                </c:pt>
                <c:pt idx="13">
                  <c:v>Curiosity</c:v>
                </c:pt>
                <c:pt idx="14">
                  <c:v>Success Criteria</c:v>
                </c:pt>
                <c:pt idx="15">
                  <c:v>Micro-Teaching/Video Review of Lessons</c:v>
                </c:pt>
                <c:pt idx="16">
                  <c:v>Transfer Strategies</c:v>
                </c:pt>
                <c:pt idx="17">
                  <c:v>Smart Boards</c:v>
                </c:pt>
                <c:pt idx="18">
                  <c:v>Foreign Languages</c:v>
                </c:pt>
                <c:pt idx="19">
                  <c:v>Reading Programs for Specific Groups</c:v>
                </c:pt>
                <c:pt idx="20">
                  <c:v>Repeated Reading Programs</c:v>
                </c:pt>
              </c:strCache>
            </c:strRef>
          </c:cat>
          <c:val>
            <c:numRef>
              <c:f>Sheet1!$B$2:$B$22</c:f>
              <c:numCache>
                <c:formatCode>0.00</c:formatCode>
                <c:ptCount val="21"/>
                <c:pt idx="0">
                  <c:v>1.46</c:v>
                </c:pt>
                <c:pt idx="1">
                  <c:v>1.36</c:v>
                </c:pt>
                <c:pt idx="2">
                  <c:v>1.33</c:v>
                </c:pt>
                <c:pt idx="3">
                  <c:v>1.29</c:v>
                </c:pt>
                <c:pt idx="4">
                  <c:v>1.28</c:v>
                </c:pt>
                <c:pt idx="5">
                  <c:v>1.2</c:v>
                </c:pt>
                <c:pt idx="6">
                  <c:v>1.1599999999999999</c:v>
                </c:pt>
                <c:pt idx="7">
                  <c:v>1.0900000000000001</c:v>
                </c:pt>
                <c:pt idx="8">
                  <c:v>1.0900000000000001</c:v>
                </c:pt>
                <c:pt idx="9">
                  <c:v>0.99</c:v>
                </c:pt>
                <c:pt idx="10">
                  <c:v>0.97</c:v>
                </c:pt>
                <c:pt idx="11">
                  <c:v>0.93</c:v>
                </c:pt>
                <c:pt idx="12">
                  <c:v>0.92</c:v>
                </c:pt>
                <c:pt idx="13">
                  <c:v>0.9</c:v>
                </c:pt>
                <c:pt idx="14">
                  <c:v>0.88</c:v>
                </c:pt>
                <c:pt idx="15">
                  <c:v>0.88</c:v>
                </c:pt>
                <c:pt idx="16">
                  <c:v>0.86</c:v>
                </c:pt>
                <c:pt idx="17">
                  <c:v>0.85</c:v>
                </c:pt>
                <c:pt idx="18">
                  <c:v>0.85</c:v>
                </c:pt>
                <c:pt idx="19">
                  <c:v>0.84</c:v>
                </c:pt>
                <c:pt idx="20">
                  <c:v>0.84</c:v>
                </c:pt>
              </c:numCache>
            </c:numRef>
          </c:val>
          <c:extLst>
            <c:ext xmlns:c16="http://schemas.microsoft.com/office/drawing/2014/chart" uri="{C3380CC4-5D6E-409C-BE32-E72D297353CC}">
              <c16:uniqueId val="{00000000-00F9-46B6-9556-BE4179535F59}"/>
            </c:ext>
          </c:extLst>
        </c:ser>
        <c:dLbls>
          <c:showLegendKey val="0"/>
          <c:showVal val="0"/>
          <c:showCatName val="0"/>
          <c:showSerName val="0"/>
          <c:showPercent val="0"/>
          <c:showBubbleSize val="0"/>
        </c:dLbls>
        <c:gapWidth val="182"/>
        <c:axId val="754065600"/>
        <c:axId val="754066256"/>
      </c:barChart>
      <c:catAx>
        <c:axId val="75406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6256"/>
        <c:crosses val="autoZero"/>
        <c:auto val="1"/>
        <c:lblAlgn val="ctr"/>
        <c:lblOffset val="100"/>
        <c:noMultiLvlLbl val="0"/>
      </c:catAx>
      <c:valAx>
        <c:axId val="754066256"/>
        <c:scaling>
          <c:orientation val="minMax"/>
          <c:max val="2"/>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01F5-4148-81FB-FFB89367B4CC}"/>
              </c:ext>
            </c:extLst>
          </c:dPt>
          <c:cat>
            <c:strRef>
              <c:f>Sheet1!$A$2:$A$22</c:f>
              <c:strCache>
                <c:ptCount val="21"/>
                <c:pt idx="0">
                  <c:v>Teacher Estimates of Achievement</c:v>
                </c:pt>
                <c:pt idx="1">
                  <c:v>Collective Teacher Efficacy</c:v>
                </c:pt>
                <c:pt idx="2">
                  <c:v>Self-Reported Grades</c:v>
                </c:pt>
                <c:pt idx="3">
                  <c:v>Cognitive Task Analysis</c:v>
                </c:pt>
                <c:pt idx="4">
                  <c:v>Piagetian Levels</c:v>
                </c:pt>
                <c:pt idx="5">
                  <c:v>Jigsaw Method</c:v>
                </c:pt>
                <c:pt idx="6">
                  <c:v>Mathematics Problem Solving</c:v>
                </c:pt>
                <c:pt idx="7">
                  <c:v>Response to Intervention</c:v>
                </c:pt>
                <c:pt idx="8">
                  <c:v>Teacher Credibility</c:v>
                </c:pt>
                <c:pt idx="9">
                  <c:v>Science Conceptual Change Programs</c:v>
                </c:pt>
                <c:pt idx="10">
                  <c:v>Outcomes Based Education</c:v>
                </c:pt>
                <c:pt idx="11">
                  <c:v>Strategy to Integrate with Prior Knowledge</c:v>
                </c:pt>
                <c:pt idx="12">
                  <c:v>Feedback (Reinforcement and Cues)</c:v>
                </c:pt>
                <c:pt idx="13">
                  <c:v>Curiosity</c:v>
                </c:pt>
                <c:pt idx="14">
                  <c:v>Success Criteria</c:v>
                </c:pt>
                <c:pt idx="15">
                  <c:v>Micro-Teaching/Video Review of Lessons</c:v>
                </c:pt>
                <c:pt idx="16">
                  <c:v>Transfer Strategies</c:v>
                </c:pt>
                <c:pt idx="17">
                  <c:v>Smart Boards</c:v>
                </c:pt>
                <c:pt idx="18">
                  <c:v>Foreign Languages</c:v>
                </c:pt>
                <c:pt idx="19">
                  <c:v>Reading Programs for Specific Groups</c:v>
                </c:pt>
                <c:pt idx="20">
                  <c:v>Repeated Reading Programs</c:v>
                </c:pt>
              </c:strCache>
            </c:strRef>
          </c:cat>
          <c:val>
            <c:numRef>
              <c:f>Sheet1!$B$2:$B$22</c:f>
              <c:numCache>
                <c:formatCode>0.00</c:formatCode>
                <c:ptCount val="21"/>
                <c:pt idx="0">
                  <c:v>1.46</c:v>
                </c:pt>
                <c:pt idx="1">
                  <c:v>1.36</c:v>
                </c:pt>
                <c:pt idx="2">
                  <c:v>1.33</c:v>
                </c:pt>
                <c:pt idx="3">
                  <c:v>1.29</c:v>
                </c:pt>
                <c:pt idx="4">
                  <c:v>1.28</c:v>
                </c:pt>
                <c:pt idx="5">
                  <c:v>1.2</c:v>
                </c:pt>
                <c:pt idx="6">
                  <c:v>1.1599999999999999</c:v>
                </c:pt>
                <c:pt idx="7">
                  <c:v>1.0900000000000001</c:v>
                </c:pt>
                <c:pt idx="8">
                  <c:v>1.0900000000000001</c:v>
                </c:pt>
                <c:pt idx="9">
                  <c:v>0.99</c:v>
                </c:pt>
                <c:pt idx="10">
                  <c:v>0.97</c:v>
                </c:pt>
                <c:pt idx="11">
                  <c:v>0.93</c:v>
                </c:pt>
                <c:pt idx="12">
                  <c:v>0.92</c:v>
                </c:pt>
                <c:pt idx="13">
                  <c:v>0.9</c:v>
                </c:pt>
                <c:pt idx="14">
                  <c:v>0.88</c:v>
                </c:pt>
                <c:pt idx="15">
                  <c:v>0.88</c:v>
                </c:pt>
                <c:pt idx="16">
                  <c:v>0.86</c:v>
                </c:pt>
                <c:pt idx="17">
                  <c:v>0.85</c:v>
                </c:pt>
                <c:pt idx="18">
                  <c:v>0.85</c:v>
                </c:pt>
                <c:pt idx="19">
                  <c:v>0.84</c:v>
                </c:pt>
                <c:pt idx="20">
                  <c:v>0.84</c:v>
                </c:pt>
              </c:numCache>
            </c:numRef>
          </c:val>
          <c:extLst>
            <c:ext xmlns:c16="http://schemas.microsoft.com/office/drawing/2014/chart" uri="{C3380CC4-5D6E-409C-BE32-E72D297353CC}">
              <c16:uniqueId val="{00000000-00F9-46B6-9556-BE4179535F59}"/>
            </c:ext>
          </c:extLst>
        </c:ser>
        <c:dLbls>
          <c:showLegendKey val="0"/>
          <c:showVal val="0"/>
          <c:showCatName val="0"/>
          <c:showSerName val="0"/>
          <c:showPercent val="0"/>
          <c:showBubbleSize val="0"/>
        </c:dLbls>
        <c:gapWidth val="182"/>
        <c:axId val="754065600"/>
        <c:axId val="754066256"/>
      </c:barChart>
      <c:catAx>
        <c:axId val="75406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6256"/>
        <c:crosses val="autoZero"/>
        <c:auto val="1"/>
        <c:lblAlgn val="ctr"/>
        <c:lblOffset val="100"/>
        <c:noMultiLvlLbl val="0"/>
      </c:catAx>
      <c:valAx>
        <c:axId val="754066256"/>
        <c:scaling>
          <c:orientation val="minMax"/>
          <c:max val="2"/>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0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Burnout has ACTUALLY been recognized by the World Health Organization, officially included in its International Classification of Diseases (ICD-10).</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The definition</a:t>
            </a:r>
            <a:r>
              <a:rPr lang="en-US" sz="1800" dirty="0">
                <a:effectLst/>
                <a:latin typeface="Arial" panose="020B0604020202020204" pitchFamily="34" charset="0"/>
                <a:ea typeface="Calibri" panose="020F0502020204030204" pitchFamily="34" charset="0"/>
                <a:cs typeface="Times New Roman" panose="02020603050405020304" pitchFamily="18" charset="0"/>
              </a:rPr>
              <a:t>: “a syndrome conceptualized as resulting from chronic workplace stress that has not been successfully managed.” And it presents as</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Feelings of energy </a:t>
            </a:r>
            <a:r>
              <a:rPr lang="en-US" sz="1800" dirty="0">
                <a:effectLst/>
                <a:latin typeface="Arial" panose="020B0604020202020204" pitchFamily="34" charset="0"/>
                <a:ea typeface="Calibri" panose="020F0502020204030204" pitchFamily="34" charset="0"/>
                <a:cs typeface="Times New Roman" panose="02020603050405020304" pitchFamily="18" charset="0"/>
              </a:rPr>
              <a:t>depletion or exhaustion</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Increased mental distance </a:t>
            </a:r>
            <a:r>
              <a:rPr lang="en-US" sz="1800" dirty="0">
                <a:effectLst/>
                <a:latin typeface="Arial" panose="020B0604020202020204" pitchFamily="34" charset="0"/>
                <a:ea typeface="Calibri" panose="020F0502020204030204" pitchFamily="34" charset="0"/>
                <a:cs typeface="Times New Roman" panose="02020603050405020304" pitchFamily="18" charset="0"/>
              </a:rPr>
              <a:t>from one’s job, or feelings of negativism or cynicism related to one’s job</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Reduced professional efficacy</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Now I’m no doctor, and y’all can correct me if I am wrong, but sadly, that definition and those presentations sound just like so very many of the teachers that I know and have met. And I am going to be so bold as to say that y’all know and have met too. You may even find yourself feeling that way because this is not just impacting the teachers. And doesn’t that break your heart? </a:t>
            </a:r>
            <a:endParaRPr dirty="0"/>
          </a:p>
        </p:txBody>
      </p:sp>
    </p:spTree>
    <p:extLst>
      <p:ext uri="{BB962C8B-B14F-4D97-AF65-F5344CB8AC3E}">
        <p14:creationId xmlns:p14="http://schemas.microsoft.com/office/powerpoint/2010/main" val="255771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Depleted, exhausted, mentally distant, negative, cynical and ineffective. Those are not the kind of teachers we want our teachers to be. Those are not the kind of teachers our students and families and community partners want our teachers to be. Those are not the kind of teachers our teachers want to be. </a:t>
            </a:r>
          </a:p>
          <a:p>
            <a:pPr marL="0" marR="0" indent="0">
              <a:lnSpc>
                <a:spcPct val="107000"/>
              </a:lnSpc>
              <a:spcBef>
                <a:spcPts val="0"/>
              </a:spcBef>
              <a:spcAft>
                <a:spcPts val="80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Arial" panose="020B0604020202020204" pitchFamily="34" charset="0"/>
                <a:ea typeface="Calibri" panose="020F0502020204030204" pitchFamily="34" charset="0"/>
                <a:cs typeface="Times New Roman" panose="02020603050405020304" pitchFamily="18" charset="0"/>
              </a:rPr>
              <a:t>The importance of sharing the fact that the WHO has an official definition for burnout is not just found in the fact that there is a definition, but rather its importance is also in the fact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9518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definition establishes that “it’s an ORGANIZATIONAL problem that requires an ORGANIZATIONAL solution.” It is beyond the employees themselves as individuals.</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So while wellness strategies like afterschool yoga and jeans on Friday and even personal days are well-intentioned and greatly appreciated and can contribute to feelings of health and can serve as pieces of the overall culture we would like to create or should create for the workplace in totality, we cannot look to those wellness strategies as the CURE we desperately need. Burnout goes deeper. It remains after you leave yoga, it remains while you are wearing your jeans and it remains when you return from a personal day. Tackling burnout requires organizational proactivity. It requires intentional preventative measures and strategies implemented by organizations to avert the burnout to begin with.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34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Arial" panose="020B0604020202020204" pitchFamily="34" charset="0"/>
                <a:ea typeface="Calibri" panose="020F0502020204030204" pitchFamily="34" charset="0"/>
                <a:cs typeface="Times New Roman" panose="02020603050405020304" pitchFamily="18" charset="0"/>
              </a:rPr>
              <a:t>Desmond Tutu said best: “We need to stop just pulling people out of the river. We need to go upstream and </a:t>
            </a:r>
            <a:r>
              <a:rPr lang="en-US" sz="1100" i="1" dirty="0">
                <a:effectLst/>
                <a:latin typeface="Arial" panose="020B0604020202020204" pitchFamily="34" charset="0"/>
                <a:ea typeface="Calibri" panose="020F0502020204030204" pitchFamily="34" charset="0"/>
                <a:cs typeface="Times New Roman" panose="02020603050405020304" pitchFamily="18" charset="0"/>
              </a:rPr>
              <a:t>find out why they’re falling in</a:t>
            </a:r>
            <a:r>
              <a:rPr lang="en-US" sz="1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724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Jennifer Moss further explains in her book that the preventative measures and strategies that organizations take need to address what have been identified by research as….the six main causes of burnout. We could call these six causes the “Why They Are Falling In”: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Tx/>
              <a:buChar char="-"/>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Workload</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effectLst/>
                <a:latin typeface="Arial" panose="020B0604020202020204" pitchFamily="34" charset="0"/>
                <a:ea typeface="Calibri" panose="020F0502020204030204" pitchFamily="34" charset="0"/>
                <a:cs typeface="Times New Roman" panose="02020603050405020304" pitchFamily="18" charset="0"/>
              </a:rPr>
              <a:t>Perceived Lack of Control</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effectLst/>
                <a:latin typeface="Arial" panose="020B0604020202020204" pitchFamily="34" charset="0"/>
                <a:ea typeface="Calibri" panose="020F0502020204030204" pitchFamily="34" charset="0"/>
                <a:cs typeface="Times New Roman" panose="02020603050405020304" pitchFamily="18" charset="0"/>
              </a:rPr>
              <a:t>Lack of Reward or Recognition</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effectLst/>
                <a:latin typeface="Arial" panose="020B0604020202020204" pitchFamily="34" charset="0"/>
                <a:ea typeface="Calibri" panose="020F0502020204030204" pitchFamily="34" charset="0"/>
                <a:cs typeface="Times New Roman" panose="02020603050405020304" pitchFamily="18" charset="0"/>
              </a:rPr>
              <a:t>Poor Relationships</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effectLst/>
                <a:latin typeface="Arial" panose="020B0604020202020204" pitchFamily="34" charset="0"/>
                <a:ea typeface="Calibri" panose="020F0502020204030204" pitchFamily="34" charset="0"/>
                <a:cs typeface="Times New Roman" panose="02020603050405020304" pitchFamily="18" charset="0"/>
              </a:rPr>
              <a:t>Lack of Fairness</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effectLst/>
                <a:latin typeface="Arial" panose="020B0604020202020204" pitchFamily="34" charset="0"/>
                <a:ea typeface="Calibri" panose="020F0502020204030204" pitchFamily="34" charset="0"/>
                <a:cs typeface="Times New Roman" panose="02020603050405020304" pitchFamily="18" charset="0"/>
              </a:rPr>
              <a:t>Values Mismatch</a:t>
            </a:r>
          </a:p>
          <a:p>
            <a:pPr marL="171450" marR="0" lvl="0" indent="-171450">
              <a:lnSpc>
                <a:spcPct val="107000"/>
              </a:lnSpc>
              <a:spcBef>
                <a:spcPts val="0"/>
              </a:spcBef>
              <a:spcAft>
                <a:spcPts val="800"/>
              </a:spcAft>
              <a:buFontTx/>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Very clearly, all six of these causes speak to workplace culture. Taken collectively, the six causes of burnout manifest debilitating, demoralizing feelings of irrelevance and incompatibility. And when I think about the teachers who have shared with me about their personal experience with burnout or why they are leaving the profession, I unfortunately can hear voices representing every one of these six causes as they share about their organizational stressors. </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For Workload it might be excessive paperwork</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For Perceived Lack of Control – Lack of planning time because of excessive meetings</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For Lack of Reward or Recognition – Observations or evaluations performed by administrators with a deficit mindset</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For Poor Relationships – Non-existent or ineffective mentorships, lack of respect from parents</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For Lack of Fairness – High expectations for the implementation of multiple initiatives without the proper training</a:t>
            </a:r>
            <a:br>
              <a:rPr lang="en-US" sz="1100" dirty="0">
                <a:effectLst/>
                <a:latin typeface="Arial" panose="020B0604020202020204" pitchFamily="34" charset="0"/>
                <a:ea typeface="Calibri" panose="020F0502020204030204" pitchFamily="34" charset="0"/>
                <a:cs typeface="Times New Roman" panose="02020603050405020304" pitchFamily="18" charset="0"/>
              </a:rPr>
            </a:br>
            <a:r>
              <a:rPr lang="en-US" sz="1100" dirty="0">
                <a:effectLst/>
                <a:latin typeface="Arial" panose="020B0604020202020204" pitchFamily="34" charset="0"/>
                <a:ea typeface="Calibri" panose="020F0502020204030204" pitchFamily="34" charset="0"/>
                <a:cs typeface="Times New Roman" panose="02020603050405020304" pitchFamily="18" charset="0"/>
              </a:rPr>
              <a:t>And for Values Mismatch – Over reliance on quantitative accountability measures</a:t>
            </a:r>
          </a:p>
          <a:p>
            <a:pPr marL="0" marR="0" indent="0">
              <a:lnSpc>
                <a:spcPct val="107000"/>
              </a:lnSpc>
              <a:spcBef>
                <a:spcPts val="0"/>
              </a:spcBef>
              <a:spcAft>
                <a:spcPts val="8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You can testify to the fact that teaching has always been a lot of work and teachers have always been ready and willing to go to incredible lengths for their students, their families, and their school communities…because they both believed so very deeply in their purpose and because they felt </a:t>
            </a:r>
            <a:r>
              <a:rPr lang="en-US" sz="1100" u="sng" dirty="0">
                <a:effectLst/>
                <a:latin typeface="Arial" panose="020B0604020202020204" pitchFamily="34" charset="0"/>
                <a:ea typeface="Calibri" panose="020F0502020204030204" pitchFamily="34" charset="0"/>
                <a:cs typeface="Times New Roman" panose="02020603050405020304" pitchFamily="18" charset="0"/>
              </a:rPr>
              <a:t>trusted</a:t>
            </a:r>
            <a:r>
              <a:rPr lang="en-US" sz="1100" dirty="0">
                <a:effectLst/>
                <a:latin typeface="Arial" panose="020B0604020202020204" pitchFamily="34" charset="0"/>
                <a:ea typeface="Calibri" panose="020F0502020204030204" pitchFamily="34" charset="0"/>
                <a:cs typeface="Times New Roman" panose="02020603050405020304" pitchFamily="18" charset="0"/>
              </a:rPr>
              <a:t> and </a:t>
            </a:r>
            <a:r>
              <a:rPr lang="en-US" sz="1100" u="sng" dirty="0">
                <a:effectLst/>
                <a:latin typeface="Arial" panose="020B0604020202020204" pitchFamily="34" charset="0"/>
                <a:ea typeface="Calibri" panose="020F0502020204030204" pitchFamily="34" charset="0"/>
                <a:cs typeface="Times New Roman" panose="02020603050405020304" pitchFamily="18" charset="0"/>
              </a:rPr>
              <a:t>valued</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But now…..as one of the finalists for 2023 Georgia Teacher of the Year said recently in her interview, “Teachers feel like things are done </a:t>
            </a:r>
            <a:r>
              <a:rPr lang="en-US" sz="11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them rather than </a:t>
            </a:r>
            <a:r>
              <a:rPr lang="en-US" sz="11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816"/>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29798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Again I am absolutely not sharing this information with you because I want to take you to dark places, but because understanding helps us see the light at the end of a tunnel. And in all of this I see light. I see opportunity. An opportunity for healing and growth. An opportunity to unleash all of the tremendous potential in our teachers and administrators and schools that we can pour right into our students and our families so that it overflows into our communities fulfilling the commitment of and reinvigorating the belief in public education which I have spoken to you all about before.  (pause)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93427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The widely applicable research about burnout in the workplace dovetails right into research about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In the 1970’s a Stanford University psychologist Albert Bandura identified a pattern in human behavior, more specifically in working-group dynamics, that he termed “Collective Efficacy.” </a:t>
            </a:r>
            <a:r>
              <a:rPr lang="en-US" sz="1100" b="1" dirty="0">
                <a:effectLst/>
                <a:latin typeface="Arial" panose="020B0604020202020204" pitchFamily="34" charset="0"/>
                <a:ea typeface="Calibri" panose="020F0502020204030204" pitchFamily="34" charset="0"/>
                <a:cs typeface="Times New Roman" panose="02020603050405020304" pitchFamily="18" charset="0"/>
              </a:rPr>
              <a:t>He defined collective </a:t>
            </a:r>
            <a:r>
              <a:rPr lang="en-US" sz="1100" dirty="0">
                <a:effectLst/>
                <a:latin typeface="Arial" panose="020B0604020202020204" pitchFamily="34" charset="0"/>
                <a:ea typeface="Calibri" panose="020F0502020204030204" pitchFamily="34" charset="0"/>
                <a:cs typeface="Times New Roman" panose="02020603050405020304" pitchFamily="18" charset="0"/>
              </a:rPr>
              <a:t>efficacy as “a group’s shared belief in its conjoint capability to organize and execute the courses of action required to produce given levels of attainment.”</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085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Meaning that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assurance</a:t>
            </a:r>
            <a:r>
              <a:rPr lang="en-US" sz="1800" dirty="0">
                <a:effectLst/>
                <a:latin typeface="Arial" panose="020B0604020202020204" pitchFamily="34" charset="0"/>
                <a:ea typeface="Calibri" panose="020F0502020204030204" pitchFamily="34" charset="0"/>
                <a:cs typeface="Times New Roman" panose="02020603050405020304" pitchFamily="18" charset="0"/>
              </a:rPr>
              <a:t> a person places in his or her team affects the team’s overall performance.”</a:t>
            </a:r>
            <a:endParaRPr dirty="0"/>
          </a:p>
        </p:txBody>
      </p:sp>
    </p:spTree>
    <p:extLst>
      <p:ext uri="{BB962C8B-B14F-4D97-AF65-F5344CB8AC3E}">
        <p14:creationId xmlns:p14="http://schemas.microsoft.com/office/powerpoint/2010/main" val="737557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“When a team of individuals </a:t>
            </a:r>
            <a:r>
              <a:rPr lang="en-US" sz="1800" b="1" dirty="0">
                <a:effectLst/>
                <a:latin typeface="Arial" panose="020B0604020202020204" pitchFamily="34" charset="0"/>
                <a:ea typeface="Calibri" panose="020F0502020204030204" pitchFamily="34" charset="0"/>
                <a:cs typeface="Times New Roman" panose="02020603050405020304" pitchFamily="18" charset="0"/>
              </a:rPr>
              <a:t>share the belief</a:t>
            </a:r>
            <a:r>
              <a:rPr lang="en-US" sz="1800" dirty="0">
                <a:effectLst/>
                <a:latin typeface="Arial" panose="020B0604020202020204" pitchFamily="34" charset="0"/>
                <a:ea typeface="Calibri" panose="020F0502020204030204" pitchFamily="34" charset="0"/>
                <a:cs typeface="Times New Roman" panose="02020603050405020304" pitchFamily="18" charset="0"/>
              </a:rPr>
              <a:t> that through their </a:t>
            </a:r>
            <a:r>
              <a:rPr lang="en-US" sz="1800" b="1" dirty="0">
                <a:effectLst/>
                <a:latin typeface="Arial" panose="020B0604020202020204" pitchFamily="34" charset="0"/>
                <a:ea typeface="Calibri" panose="020F0502020204030204" pitchFamily="34" charset="0"/>
                <a:cs typeface="Times New Roman" panose="02020603050405020304" pitchFamily="18" charset="0"/>
              </a:rPr>
              <a:t>unified efforts</a:t>
            </a:r>
            <a:r>
              <a:rPr lang="en-US" sz="1800" dirty="0">
                <a:effectLst/>
                <a:latin typeface="Arial" panose="020B0604020202020204" pitchFamily="34" charset="0"/>
                <a:ea typeface="Calibri" panose="020F0502020204030204" pitchFamily="34" charset="0"/>
                <a:cs typeface="Times New Roman" panose="02020603050405020304" pitchFamily="18" charset="0"/>
              </a:rPr>
              <a:t> they can overcome challenges and produce intended results, groups </a:t>
            </a:r>
            <a:r>
              <a:rPr lang="en-US" sz="1800" i="1" dirty="0">
                <a:effectLst/>
                <a:latin typeface="Arial" panose="020B0604020202020204" pitchFamily="34" charset="0"/>
                <a:ea typeface="Calibri" panose="020F0502020204030204" pitchFamily="34" charset="0"/>
                <a:cs typeface="Times New Roman" panose="02020603050405020304" pitchFamily="18" charset="0"/>
              </a:rPr>
              <a:t>are</a:t>
            </a:r>
            <a:r>
              <a:rPr lang="en-US" sz="1800" dirty="0">
                <a:effectLst/>
                <a:latin typeface="Arial" panose="020B0604020202020204" pitchFamily="34" charset="0"/>
                <a:ea typeface="Calibri" panose="020F0502020204030204" pitchFamily="34" charset="0"/>
                <a:cs typeface="Times New Roman" panose="02020603050405020304" pitchFamily="18" charset="0"/>
              </a:rPr>
              <a:t> more effective.”</a:t>
            </a:r>
          </a:p>
          <a:p>
            <a:pPr marL="0" marR="0" indent="0">
              <a:lnSpc>
                <a:spcPct val="107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 other words, assurance, shared belief and united efforts taken together produce performance.</a:t>
            </a:r>
          </a:p>
          <a:p>
            <a:pPr marL="0" marR="0" indent="0">
              <a:lnSpc>
                <a:spcPct val="107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rPr>
              <a:t>Fast forward to 2009, when Australian researcher John Hattie, whom many of you all are most likely familiar with, began his attempt to understand what impacts student achievement.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6313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In other words, Hattie was looking for “What works best?” Since that time, to-date, he has performed </a:t>
            </a:r>
            <a:r>
              <a:rPr lang="en-US" sz="1800" b="1" dirty="0">
                <a:effectLst/>
                <a:latin typeface="Arial" panose="020B0604020202020204" pitchFamily="34" charset="0"/>
                <a:ea typeface="Calibri" panose="020F0502020204030204" pitchFamily="34" charset="0"/>
              </a:rPr>
              <a:t>1,800</a:t>
            </a:r>
            <a:r>
              <a:rPr lang="en-US" sz="1800" dirty="0">
                <a:effectLst/>
                <a:latin typeface="Arial" panose="020B0604020202020204" pitchFamily="34" charset="0"/>
                <a:ea typeface="Calibri" panose="020F0502020204030204" pitchFamily="34" charset="0"/>
              </a:rPr>
              <a:t> meta-analyses of over 320 interventions, techniques, and factors that might impact student achievement. To </a:t>
            </a:r>
            <a:r>
              <a:rPr lang="en-US" sz="1800" b="1" dirty="0">
                <a:effectLst/>
                <a:latin typeface="Arial" panose="020B0604020202020204" pitchFamily="34" charset="0"/>
                <a:ea typeface="Calibri" panose="020F0502020204030204" pitchFamily="34" charset="0"/>
              </a:rPr>
              <a:t>each factor</a:t>
            </a:r>
            <a:r>
              <a:rPr lang="en-US" sz="1800" dirty="0">
                <a:effectLst/>
                <a:latin typeface="Arial" panose="020B0604020202020204" pitchFamily="34" charset="0"/>
                <a:ea typeface="Calibri" panose="020F0502020204030204" pitchFamily="34" charset="0"/>
              </a:rPr>
              <a:t>, Hattie ascribes what is called an “effect size” in order to rank them. Taking all of the factors together, Hattie found that </a:t>
            </a:r>
            <a:r>
              <a:rPr lang="en-US" sz="1800" b="1" dirty="0">
                <a:effectLst/>
                <a:latin typeface="Arial" panose="020B0604020202020204" pitchFamily="34" charset="0"/>
                <a:ea typeface="Calibri" panose="020F0502020204030204" pitchFamily="34" charset="0"/>
              </a:rPr>
              <a:t>the “hinge point</a:t>
            </a:r>
            <a:r>
              <a:rPr lang="en-US" sz="1800" dirty="0">
                <a:effectLst/>
                <a:latin typeface="Arial" panose="020B0604020202020204" pitchFamily="34" charset="0"/>
                <a:ea typeface="Calibri" panose="020F0502020204030204" pitchFamily="34" charset="0"/>
              </a:rPr>
              <a:t>” or average effect size was 0.4. </a:t>
            </a:r>
            <a:endParaRPr dirty="0"/>
          </a:p>
        </p:txBody>
      </p:sp>
    </p:spTree>
    <p:extLst>
      <p:ext uri="{BB962C8B-B14F-4D97-AF65-F5344CB8AC3E}">
        <p14:creationId xmlns:p14="http://schemas.microsoft.com/office/powerpoint/2010/main" val="15274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Good Morning! It is so wonderful to be with GSSA again, and this time, to welcome you all to my hometown of Savannah. I hope that, in addition to being able to soak up this opportunity to be together with each other in person, you have been able carve out a bit of time to enjoy the beauty of our coast and marshes, the charm of our squares, or the energy of the riverfront. As our Savannah-Chatham County superintendent, Dr. Levett shared with you yesterday, Savannah really is quite an amazing place.</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 would also like to welcome a couple of special guests today. My father, Michael Bonder, and his girlfriend, Toby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Hollenberg</a:t>
            </a:r>
            <a:r>
              <a:rPr lang="en-US" sz="1800" dirty="0">
                <a:effectLst/>
                <a:latin typeface="Arial" panose="020B0604020202020204" pitchFamily="34" charset="0"/>
                <a:ea typeface="Calibri" panose="020F0502020204030204" pitchFamily="34" charset="0"/>
                <a:cs typeface="Times New Roman" panose="02020603050405020304" pitchFamily="18" charset="0"/>
              </a:rPr>
              <a:t>. I am so thankful that, by virtue of the fact that we are meeting here in Savannah, they are able to join me for this piece of my journey as Georgia Teacher of the Year. And of course, I would also like to extend an extra shout out to Dr. Levett who has been so incredibly supportive of me in this role. Because of COVID, I had the privilege of serving as our district teacher of the year for two years in a row, and during that time, I was able to work with her so closely as the leader of our Professional Senate, our local Superintendent’s Teacher Advisory Council. She has been a mentor and a guide and an ear, and I am just so eternally grateful for what she has done for me personally and professionally and for what she does every day for our students here in Savannah-Chatham County.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en-US" dirty="0"/>
          </a:p>
        </p:txBody>
      </p:sp>
    </p:spTree>
    <p:extLst>
      <p:ext uri="{BB962C8B-B14F-4D97-AF65-F5344CB8AC3E}">
        <p14:creationId xmlns:p14="http://schemas.microsoft.com/office/powerpoint/2010/main" val="29097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Here is a list of the current top 21 factors (I did 21, not 20, because of a tie.)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rPr>
              <a:t>And if you look very carefully, you will notice that only the top nine of 320 factors considered to impact student achievement even break an effect size of 1. </a:t>
            </a:r>
            <a:endParaRPr dirty="0"/>
          </a:p>
        </p:txBody>
      </p:sp>
    </p:spTree>
    <p:extLst>
      <p:ext uri="{BB962C8B-B14F-4D97-AF65-F5344CB8AC3E}">
        <p14:creationId xmlns:p14="http://schemas.microsoft.com/office/powerpoint/2010/main" val="164523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dirty="0">
                <a:effectLst/>
                <a:latin typeface="Arial" panose="020B0604020202020204" pitchFamily="34" charset="0"/>
                <a:ea typeface="Calibri" panose="020F0502020204030204" pitchFamily="34" charset="0"/>
              </a:rPr>
              <a:t>And</a:t>
            </a:r>
            <a:r>
              <a:rPr lang="en-US" sz="1800" b="1" dirty="0">
                <a:effectLst/>
                <a:latin typeface="Arial" panose="020B0604020202020204" pitchFamily="34" charset="0"/>
                <a:ea typeface="Calibri" panose="020F0502020204030204" pitchFamily="34" charset="0"/>
              </a:rPr>
              <a:t> </a:t>
            </a:r>
            <a:r>
              <a:rPr lang="en-US" sz="1800" b="0" u="sng" dirty="0">
                <a:effectLst/>
                <a:latin typeface="Arial" panose="020B0604020202020204" pitchFamily="34" charset="0"/>
                <a:ea typeface="Calibri" panose="020F0502020204030204" pitchFamily="34" charset="0"/>
              </a:rPr>
              <a:t>Collective Teacher Efficacy </a:t>
            </a:r>
            <a:r>
              <a:rPr lang="en-US" sz="1800" b="0" u="none" dirty="0">
                <a:effectLst/>
                <a:latin typeface="Arial" panose="020B0604020202020204" pitchFamily="34" charset="0"/>
                <a:ea typeface="Calibri" panose="020F0502020204030204" pitchFamily="34" charset="0"/>
              </a:rPr>
              <a:t>which is </a:t>
            </a:r>
            <a:r>
              <a:rPr lang="en-US" sz="1800" dirty="0">
                <a:effectLst/>
                <a:latin typeface="Arial" panose="020B0604020202020204" pitchFamily="34" charset="0"/>
                <a:ea typeface="Calibri" panose="020F0502020204030204" pitchFamily="34" charset="0"/>
              </a:rPr>
              <a:t>defined by Hattie as </a:t>
            </a:r>
            <a:r>
              <a:rPr lang="en-US" sz="1800" b="1" dirty="0">
                <a:effectLst/>
                <a:latin typeface="Arial" panose="020B0604020202020204" pitchFamily="34" charset="0"/>
                <a:ea typeface="Calibri" panose="020F0502020204030204" pitchFamily="34" charset="0"/>
              </a:rPr>
              <a:t>“The shared belief by a group of teachers in a particular educational environment that they have the skills to positively impact student outcomes.”</a:t>
            </a:r>
            <a:r>
              <a:rPr lang="en-US" sz="1800" dirty="0">
                <a:effectLst/>
                <a:latin typeface="Arial" panose="020B0604020202020204" pitchFamily="34" charset="0"/>
                <a:ea typeface="Calibri" panose="020F0502020204030204" pitchFamily="34" charset="0"/>
              </a:rPr>
              <a:t> </a:t>
            </a:r>
            <a:r>
              <a:rPr lang="en-US" sz="1800" b="0" u="sng" dirty="0">
                <a:effectLst/>
                <a:latin typeface="Arial" panose="020B0604020202020204" pitchFamily="34" charset="0"/>
                <a:ea typeface="Calibri" panose="020F0502020204030204" pitchFamily="34" charset="0"/>
              </a:rPr>
              <a:t>Has Consistently been </a:t>
            </a:r>
            <a:r>
              <a:rPr lang="en-US" sz="1800" dirty="0">
                <a:effectLst/>
                <a:latin typeface="Arial" panose="020B0604020202020204" pitchFamily="34" charset="0"/>
                <a:ea typeface="Calibri" panose="020F0502020204030204" pitchFamily="34" charset="0"/>
              </a:rPr>
              <a:t>at the </a:t>
            </a:r>
            <a:r>
              <a:rPr lang="en-US" sz="1800" b="1" dirty="0">
                <a:effectLst/>
                <a:latin typeface="Arial" panose="020B0604020202020204" pitchFamily="34" charset="0"/>
                <a:ea typeface="Calibri" panose="020F0502020204030204" pitchFamily="34" charset="0"/>
              </a:rPr>
              <a:t>top or next to the top </a:t>
            </a:r>
            <a:r>
              <a:rPr lang="en-US" sz="1800" dirty="0">
                <a:effectLst/>
                <a:latin typeface="Arial" panose="020B0604020202020204" pitchFamily="34" charset="0"/>
                <a:ea typeface="Calibri" panose="020F0502020204030204" pitchFamily="34" charset="0"/>
              </a:rPr>
              <a:t>of his effect size rankings since the beginning of his research with a current efficacy size of 1.36.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context of our present challenge of teacher burnout, in the context of our now shared understanding of what burnout is and what causes it, </a:t>
            </a:r>
            <a:r>
              <a:rPr lang="en-US" sz="1800" b="0" dirty="0">
                <a:effectLst/>
                <a:latin typeface="Arial" panose="020B0604020202020204" pitchFamily="34" charset="0"/>
                <a:ea typeface="Calibri" panose="020F0502020204030204" pitchFamily="34" charset="0"/>
                <a:cs typeface="Times New Roman" panose="02020603050405020304" pitchFamily="18" charset="0"/>
              </a:rPr>
              <a:t>this </a:t>
            </a:r>
            <a:r>
              <a:rPr lang="en-US" sz="1800" dirty="0">
                <a:effectLst/>
                <a:latin typeface="Arial" panose="020B0604020202020204" pitchFamily="34" charset="0"/>
                <a:ea typeface="Calibri" panose="020F0502020204030204" pitchFamily="34" charset="0"/>
                <a:cs typeface="Times New Roman" panose="02020603050405020304" pitchFamily="18" charset="0"/>
              </a:rPr>
              <a:t>remarkable statistic calls out tremendous opportunity to me, and I hope it does you too, that prioritizing the construction of and commitment to educational environments that promote and value collective teacher efficacy is foundational to battling burnout, stemming the detrimental tide of retention and recruitment issues, and ensuring that our schools are everything that we hope them to be for our students, teachers, and families. (pause)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148493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Matt Jones shared with you just a bit ago that Superintendent Woods and I have worked over the past few months with a task force of teachers to help us </a:t>
            </a:r>
            <a:r>
              <a:rPr lang="en-US" sz="1800" b="1" dirty="0">
                <a:effectLst/>
                <a:latin typeface="Arial" panose="020B0604020202020204" pitchFamily="34" charset="0"/>
                <a:ea typeface="Calibri" panose="020F0502020204030204" pitchFamily="34" charset="0"/>
                <a:cs typeface="Times New Roman" panose="02020603050405020304" pitchFamily="18" charset="0"/>
              </a:rPr>
              <a:t>identify the major factors contributing </a:t>
            </a:r>
            <a:r>
              <a:rPr lang="en-US" sz="1800" dirty="0">
                <a:effectLst/>
                <a:latin typeface="Arial" panose="020B0604020202020204" pitchFamily="34" charset="0"/>
                <a:ea typeface="Calibri" panose="020F0502020204030204" pitchFamily="34" charset="0"/>
                <a:cs typeface="Times New Roman" panose="02020603050405020304" pitchFamily="18" charset="0"/>
              </a:rPr>
              <a:t>to teacher burnout in our state and to </a:t>
            </a:r>
            <a:r>
              <a:rPr lang="en-US" sz="1800" b="1" dirty="0">
                <a:effectLst/>
                <a:latin typeface="Arial" panose="020B0604020202020204" pitchFamily="34" charset="0"/>
                <a:ea typeface="Calibri" panose="020F0502020204030204" pitchFamily="34" charset="0"/>
                <a:cs typeface="Times New Roman" panose="02020603050405020304" pitchFamily="18" charset="0"/>
              </a:rPr>
              <a:t>determine possible solutions and strategies</a:t>
            </a:r>
            <a:r>
              <a:rPr lang="en-US" sz="1800" dirty="0">
                <a:effectLst/>
                <a:latin typeface="Arial" panose="020B0604020202020204" pitchFamily="34" charset="0"/>
                <a:ea typeface="Calibri" panose="020F0502020204030204" pitchFamily="34" charset="0"/>
                <a:cs typeface="Times New Roman" panose="02020603050405020304" pitchFamily="18" charset="0"/>
              </a:rPr>
              <a:t> that can</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be implemented </a:t>
            </a:r>
            <a:r>
              <a:rPr lang="en-US" sz="1800" b="0" dirty="0">
                <a:effectLst/>
                <a:latin typeface="Arial" panose="020B0604020202020204" pitchFamily="34" charset="0"/>
                <a:ea typeface="Calibri" panose="020F0502020204030204" pitchFamily="34" charset="0"/>
                <a:cs typeface="Times New Roman" panose="02020603050405020304" pitchFamily="18" charset="0"/>
              </a:rPr>
              <a:t>on the school, district, and state levels to increase teacher retention</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provide </a:t>
            </a:r>
            <a:r>
              <a:rPr lang="en-US" sz="1800" b="0" dirty="0">
                <a:effectLst/>
                <a:latin typeface="Arial" panose="020B0604020202020204" pitchFamily="34" charset="0"/>
                <a:ea typeface="Calibri" panose="020F0502020204030204" pitchFamily="34" charset="0"/>
                <a:cs typeface="Times New Roman" panose="02020603050405020304" pitchFamily="18" charset="0"/>
              </a:rPr>
              <a:t>teachers with the support they need and deserve, </a:t>
            </a:r>
            <a:r>
              <a:rPr lang="en-US" sz="1800" dirty="0">
                <a:effectLst/>
                <a:latin typeface="Arial" panose="020B0604020202020204" pitchFamily="34" charset="0"/>
                <a:ea typeface="Calibri" panose="020F0502020204030204" pitchFamily="34" charset="0"/>
                <a:cs typeface="Times New Roman" panose="02020603050405020304" pitchFamily="18" charset="0"/>
              </a:rPr>
              <a:t>and </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elevate</a:t>
            </a:r>
            <a:r>
              <a:rPr lang="en-US" sz="1800" dirty="0">
                <a:effectLst/>
                <a:latin typeface="Arial" panose="020B0604020202020204" pitchFamily="34" charset="0"/>
                <a:ea typeface="Calibri" panose="020F0502020204030204" pitchFamily="34" charset="0"/>
                <a:cs typeface="Times New Roman" panose="02020603050405020304" pitchFamily="18" charset="0"/>
              </a:rPr>
              <a:t> the level of recognition for the professionalism of teachers.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When the task force’s report is finalized and released, I believe it could be said that, in many respects, it is a report that speaks in so many ways to the importance of and power of the collective efficacy that Bandura and Hattie have recognized in their research and to the themes of trust and relationships that we have heard about consistently over the past two days in the presentations and panels here at GSSA.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9294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 teachers on this task force included me and the other nine finalists for Georgia Teacher of the Year from my 2022 cohort, in addition to a teacher representative each from PAGE, GAE, Educators First, and the Department of Education. These teachers were selected to participate because of their recognition by peers as teacher leaders with a passion for the profession, a commitment to the well-being of the students and families whom they serve, and their ability to articulate and represent the needs of their entire community. Additionally, they were selected because, as a group, they were determined to represent all levels of education (elementary, middle, and high), a variety of content areas and classroom configurations, and both rural and non-rural districts.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200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Our first meeting in February was a focus group facilitated by members of the education policy team from the Carl Vinson Institute of Government at the University of Georgia. In small groups, participants shared their observations, their knowledge, and their experience about:</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What they believed are factors contributing to teacher burnout in Georgia: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As a</a:t>
            </a:r>
            <a:r>
              <a:rPr lang="en-US" sz="1800" dirty="0">
                <a:effectLst/>
                <a:latin typeface="Arial" panose="020B0604020202020204" pitchFamily="34" charset="0"/>
                <a:ea typeface="Calibri" panose="020F0502020204030204" pitchFamily="34" charset="0"/>
                <a:cs typeface="Times New Roman" panose="02020603050405020304" pitchFamily="18" charset="0"/>
              </a:rPr>
              <a:t> result of the pandemic?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As a</a:t>
            </a:r>
            <a:r>
              <a:rPr lang="en-US" sz="1800" dirty="0">
                <a:effectLst/>
                <a:latin typeface="Arial" panose="020B0604020202020204" pitchFamily="34" charset="0"/>
                <a:ea typeface="Calibri" panose="020F0502020204030204" pitchFamily="34" charset="0"/>
                <a:cs typeface="Times New Roman" panose="02020603050405020304" pitchFamily="18" charset="0"/>
              </a:rPr>
              <a:t> result of policies and procedures initiated at the school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As a</a:t>
            </a:r>
            <a:r>
              <a:rPr lang="en-US" sz="1800" dirty="0">
                <a:effectLst/>
                <a:latin typeface="Arial" panose="020B0604020202020204" pitchFamily="34" charset="0"/>
                <a:ea typeface="Calibri" panose="020F0502020204030204" pitchFamily="34" charset="0"/>
                <a:cs typeface="Times New Roman" panose="02020603050405020304" pitchFamily="18" charset="0"/>
              </a:rPr>
              <a:t> result of policies and procedures initiated at the system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Tx/>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As a</a:t>
            </a:r>
            <a:r>
              <a:rPr lang="en-US" sz="1800" dirty="0">
                <a:effectLst/>
                <a:latin typeface="Arial" panose="020B0604020202020204" pitchFamily="34" charset="0"/>
                <a:ea typeface="Calibri" panose="020F0502020204030204" pitchFamily="34" charset="0"/>
                <a:cs typeface="Times New Roman" panose="02020603050405020304" pitchFamily="18" charset="0"/>
              </a:rPr>
              <a:t> result of policies and procedures initiated at the state level?</a:t>
            </a: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They further identified the top 3 factors at each of those levels (school, system, and state) and made suggestions for how those factors might be minimized or eliminated.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5267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Additionally, the small groups were asked to respond to the following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What are </a:t>
            </a:r>
            <a:r>
              <a:rPr lang="en-US" sz="1800" dirty="0">
                <a:effectLst/>
                <a:latin typeface="Arial" panose="020B0604020202020204" pitchFamily="34" charset="0"/>
                <a:ea typeface="Calibri" panose="020F0502020204030204" pitchFamily="34" charset="0"/>
                <a:cs typeface="Times New Roman" panose="02020603050405020304" pitchFamily="18" charset="0"/>
              </a:rPr>
              <a:t>the consequences of teacher burnout for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What are </a:t>
            </a:r>
            <a:r>
              <a:rPr lang="en-US" sz="1800" dirty="0">
                <a:effectLst/>
                <a:latin typeface="Arial" panose="020B0604020202020204" pitchFamily="34" charset="0"/>
                <a:ea typeface="Calibri" panose="020F0502020204030204" pitchFamily="34" charset="0"/>
                <a:cs typeface="Times New Roman" panose="02020603050405020304" pitchFamily="18" charset="0"/>
              </a:rPr>
              <a:t>the consequences of teacher burnout for the teaching profession and teacher preparation?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What are </a:t>
            </a:r>
            <a:r>
              <a:rPr lang="en-US" sz="1800" dirty="0">
                <a:effectLst/>
                <a:latin typeface="Arial" panose="020B0604020202020204" pitchFamily="34" charset="0"/>
                <a:ea typeface="Calibri" panose="020F0502020204030204" pitchFamily="34" charset="0"/>
                <a:cs typeface="Times New Roman" panose="02020603050405020304" pitchFamily="18" charset="0"/>
              </a:rPr>
              <a:t>the consequences of teacher burnout on the day-to-day operation of schools?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877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 whole group discussion, task force members considered: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What is </a:t>
            </a:r>
            <a:r>
              <a:rPr lang="en-US" sz="1800" dirty="0">
                <a:effectLst/>
                <a:latin typeface="Arial" panose="020B0604020202020204" pitchFamily="34" charset="0"/>
                <a:ea typeface="Calibri" panose="020F0502020204030204" pitchFamily="34" charset="0"/>
                <a:cs typeface="Times New Roman" panose="02020603050405020304" pitchFamily="18" charset="0"/>
              </a:rPr>
              <a:t>making you stay in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If you are </a:t>
            </a:r>
            <a:r>
              <a:rPr lang="en-US" sz="1800" dirty="0">
                <a:effectLst/>
                <a:latin typeface="Arial" panose="020B0604020202020204" pitchFamily="34" charset="0"/>
                <a:ea typeface="Calibri" panose="020F0502020204030204" pitchFamily="34" charset="0"/>
                <a:cs typeface="Times New Roman" panose="02020603050405020304" pitchFamily="18" charset="0"/>
              </a:rPr>
              <a:t>thinking of walking away from education,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Would you </a:t>
            </a:r>
            <a:r>
              <a:rPr lang="en-US" sz="1800" dirty="0">
                <a:effectLst/>
                <a:latin typeface="Arial" panose="020B0604020202020204" pitchFamily="34" charset="0"/>
                <a:ea typeface="Calibri" panose="020F0502020204030204" pitchFamily="34" charset="0"/>
                <a:cs typeface="Times New Roman" panose="02020603050405020304" pitchFamily="18" charset="0"/>
              </a:rPr>
              <a:t>encourage others to enter the profession of teaching? If yes, why? If no, why not?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These discussions were incredibly raw, honest, and insightful. </a:t>
            </a:r>
          </a:p>
          <a:p>
            <a:pPr marL="0" lvl="0" indent="0" algn="l" rtl="0">
              <a:spcBef>
                <a:spcPts val="0"/>
              </a:spcBef>
              <a:spcAft>
                <a:spcPts val="0"/>
              </a:spcAft>
              <a:buNone/>
            </a:pPr>
            <a:endParaRPr lang="en-US" sz="1800" dirty="0">
              <a:effectLst/>
              <a:latin typeface="Arial" panose="020B0604020202020204" pitchFamily="34" charset="0"/>
              <a:ea typeface="Calibri" panose="020F0502020204030204" pitchFamily="34" charset="0"/>
            </a:endParaRPr>
          </a:p>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Following the first meeting, I worked with the Carl Vinson facilitators to analyze the feedback. We pulled out the issues that were related very specifically to COVID because it was our hope that these issues (like contact tracing or social distancing) would resolve themselves naturally with the departure of COVID (Please, dear Lord!). Then we took the remaining feedback which was now focused on the more institutional factors contributing to teacher burnout, and we were able organize it into 5 overarching themes/threads:</a:t>
            </a:r>
            <a:endParaRPr dirty="0"/>
          </a:p>
        </p:txBody>
      </p:sp>
    </p:spTree>
    <p:extLst>
      <p:ext uri="{BB962C8B-B14F-4D97-AF65-F5344CB8AC3E}">
        <p14:creationId xmlns:p14="http://schemas.microsoft.com/office/powerpoint/2010/main" val="101963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Assessment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Preserving and Protecting Time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Pressures/Unrealistic Expectations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Teacher Voice and Professional Growth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Mental Health and Wellness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And for each of these themes, we assigned the related school, system, and state level feedback that had been identified in the focus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 March, the task force met again with the goal of developing </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actionable</a:t>
            </a:r>
            <a:r>
              <a:rPr lang="en-US" sz="1800" dirty="0">
                <a:effectLst/>
                <a:latin typeface="Arial" panose="020B0604020202020204" pitchFamily="34" charset="0"/>
                <a:ea typeface="Calibri" panose="020F0502020204030204" pitchFamily="34" charset="0"/>
                <a:cs typeface="Times New Roman" panose="02020603050405020304" pitchFamily="18" charset="0"/>
              </a:rPr>
              <a:t> solutions for each of the five themes/threads, again with the help of the team from Carl Vinson. Once again, our participants were passionate, shot straight from the hip, and were remarkably insightful. </a:t>
            </a:r>
          </a:p>
          <a:p>
            <a:pPr marL="0" marR="0" indent="0">
              <a:lnSpc>
                <a:spcPct val="107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suggestions that we gathered are now being organized into a formal report that we hope to present to the State Board of Education in the very near future.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dirty="0"/>
          </a:p>
        </p:txBody>
      </p:sp>
    </p:spTree>
    <p:extLst>
      <p:ext uri="{BB962C8B-B14F-4D97-AF65-F5344CB8AC3E}">
        <p14:creationId xmlns:p14="http://schemas.microsoft.com/office/powerpoint/2010/main" val="3566182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16"/>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To go back to where I started with you all today, in these focus groups, we heard loud and clear the reasons why teachers are falling in the river. We heard about each one of those six causes of burnout:</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Workload</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Perceived Lack of Control</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Lack of Reward or Recognition</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Poor Relationships</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Lack of Fairness</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Values Mismatch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16"/>
              </a:spcAft>
              <a:buClrTx/>
              <a:buSzTx/>
              <a:buFontTx/>
              <a:buNone/>
              <a:tabLst/>
              <a:defRPr/>
            </a:pPr>
            <a:endParaRPr lang="en-US" b="0" dirty="0">
              <a:solidFill>
                <a:srgbClr val="FF0000"/>
              </a:solidFill>
            </a:endParaRPr>
          </a:p>
          <a:p>
            <a:pPr marL="0" marR="0" lvl="0" indent="0" algn="l" defTabSz="914400" rtl="0" eaLnBrk="1" fontAlgn="auto" latinLnBrk="0" hangingPunct="1">
              <a:lnSpc>
                <a:spcPct val="100000"/>
              </a:lnSpc>
              <a:spcBef>
                <a:spcPts val="0"/>
              </a:spcBef>
              <a:spcAft>
                <a:spcPts val="816"/>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So when the report is finally released, we need to listen to these voices together. Not in silos of teachers and administrators, but together. We need to listen to them very, very hard. We need to understand them. We need to internalize them. We need to empathize with them. And we need to act on the tremendous opportunities they offer us for bringing our colleagues back from burnout so that they can once again experience the joy and the passion that comes from the privilege that we have in being teachers.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16"/>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2E61351F-DBB1-4664-ADA9-83BC7CB8848D}" type="slidenum">
              <a:rPr lang="en-US" smtClean="0"/>
              <a:t>29</a:t>
            </a:fld>
            <a:endParaRPr lang="en-US"/>
          </a:p>
        </p:txBody>
      </p:sp>
    </p:spTree>
    <p:extLst>
      <p:ext uri="{BB962C8B-B14F-4D97-AF65-F5344CB8AC3E}">
        <p14:creationId xmlns:p14="http://schemas.microsoft.com/office/powerpoint/2010/main" val="124896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Arial" panose="020B0604020202020204" pitchFamily="34" charset="0"/>
                <a:ea typeface="Calibri" panose="020F0502020204030204" pitchFamily="34" charset="0"/>
              </a:rPr>
              <a:t>We’re all about to cross over the finish line. This school year is almost in the rearview mirror, and I’m going to guess….</a:t>
            </a:r>
            <a:endParaRPr lang="en-US" dirty="0"/>
          </a:p>
          <a:p>
            <a:pPr marL="139700" indent="0">
              <a:buNone/>
            </a:pPr>
            <a:endParaRPr lang="en-US" dirty="0"/>
          </a:p>
        </p:txBody>
      </p:sp>
    </p:spTree>
    <p:extLst>
      <p:ext uri="{BB962C8B-B14F-4D97-AF65-F5344CB8AC3E}">
        <p14:creationId xmlns:p14="http://schemas.microsoft.com/office/powerpoint/2010/main" val="704442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Clearly, the causes for teacher burnout and the degree of burnout manifest differently in different people depending upon the school they are in, the district they are in, and the state they are in. So I am hopeful that the release of the state report will encourage your schools and districts to perform their own reflective, intentional localized analyses of the factors contributing to burnout and the solutions that could be offered. Together with the knowledge from the state report, burnout can be addressed that much more strategically, thoroughly, and effectively. Some of the strategies and solutions identified in the state report and in your own discoveries will be easy to implement immediately and others might not be as easy to implement either due to things like logistics or due process or funding or the hurdles that come with shifting from bad habits to best practices, </a:t>
            </a:r>
            <a:endParaRPr dirty="0"/>
          </a:p>
        </p:txBody>
      </p:sp>
    </p:spTree>
    <p:extLst>
      <p:ext uri="{BB962C8B-B14F-4D97-AF65-F5344CB8AC3E}">
        <p14:creationId xmlns:p14="http://schemas.microsoft.com/office/powerpoint/2010/main" val="71981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but none of those should deter any of us from the opportunity in front of us to turn the corner or from the obligation to function with a long-term vision for what all of us want for our schools – for our students, our teachers, our staff, our families, our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Teachers don’t want to walk away. Their motivation for why they originally became a teacher; their aspiration to make that dream come true; their heartfelt passion for making a difference in the lives of students and families and communities – they are the same motivations and aspirations and passion that you hold in your hearts. But too many of our teachers are on empty, so I say again that we must take a hold of this opportunity we have to pour into them so that they can pour into our children until they overflow. We must take hold of this opportunity to focus in on and tap into the power and resources that come with the cohesion and expertise found in collective teacher efficacy. We must take hold of this opportunity to foster a culture in education that consistently ensures everyone is successful, everyone feels heard, and everyone feels valued. Because when we elevate and take care of our teachers, we elevate and take care of our students. And that is what it’s all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listening. And thank you for joining me in this chance to turn the page to a new beginning.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692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306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2613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8362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800" dirty="0">
                <a:effectLst/>
                <a:latin typeface="Arial" panose="020B0604020202020204" pitchFamily="34" charset="0"/>
                <a:ea typeface="Calibri" panose="020F0502020204030204" pitchFamily="34" charset="0"/>
              </a:rPr>
              <a:t>that many of you would not mind if I passed you a glass (or two) of champagne right now. Some of you might dream of just sinking into your most comfortable couch at home with that glass and not moving for hours, even days. And then again some of you might imagine yourself crossing the finish line </a:t>
            </a:r>
            <a:r>
              <a:rPr lang="en-US" sz="1800" b="1" dirty="0">
                <a:effectLst/>
                <a:latin typeface="Arial" panose="020B0604020202020204" pitchFamily="34" charset="0"/>
                <a:ea typeface="Calibri" panose="020F0502020204030204" pitchFamily="34" charset="0"/>
              </a:rPr>
              <a:t>like this guy </a:t>
            </a:r>
            <a:r>
              <a:rPr lang="en-US" sz="1800" dirty="0">
                <a:effectLst/>
                <a:latin typeface="Arial" panose="020B0604020202020204" pitchFamily="34" charset="0"/>
                <a:ea typeface="Calibri" panose="020F0502020204030204" pitchFamily="34" charset="0"/>
              </a:rPr>
              <a:t>with that champagne. Either way…completely justified. It was a HARD year. A lot harder than many anticipated. In so many respects, we thought that the difficulties of LAST school year would be behind us if we could just get everyone back in the buildings. But it wasn’t that easy, was it? Education never is.</a:t>
            </a:r>
            <a:endParaRPr lang="en-US" dirty="0"/>
          </a:p>
        </p:txBody>
      </p:sp>
    </p:spTree>
    <p:extLst>
      <p:ext uri="{BB962C8B-B14F-4D97-AF65-F5344CB8AC3E}">
        <p14:creationId xmlns:p14="http://schemas.microsoft.com/office/powerpoint/2010/main" val="392295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But if we really think about it, we can’t truly put this school year, or last year, or any school year for that matter, in the rearview mirror, nor should we. Each year of education is not like a book that you read and when you close it, you just file it on the shelf. Each year builds on the next, it informs the next. A year prior or a series of years prior reveal for us the successes we need to build upon, the directions to be taken, or the challenges that are ahead.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21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And we KNOW that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knowledge</a:t>
            </a:r>
            <a:r>
              <a:rPr lang="en-US" sz="1800" dirty="0">
                <a:effectLst/>
                <a:latin typeface="Arial" panose="020B0604020202020204" pitchFamily="34" charset="0"/>
                <a:ea typeface="Calibri" panose="020F0502020204030204" pitchFamily="34" charset="0"/>
                <a:cs typeface="Times New Roman" panose="02020603050405020304" pitchFamily="18" charset="0"/>
              </a:rPr>
              <a:t> (past and present) is power, so with knowledge as power, then </a:t>
            </a:r>
            <a:r>
              <a:rPr lang="en-US" sz="1800" b="1" dirty="0">
                <a:effectLst/>
                <a:latin typeface="Arial" panose="020B0604020202020204" pitchFamily="34" charset="0"/>
                <a:ea typeface="Calibri" panose="020F0502020204030204" pitchFamily="34" charset="0"/>
                <a:cs typeface="Times New Roman" panose="02020603050405020304" pitchFamily="18" charset="0"/>
              </a:rPr>
              <a:t>circumstances</a:t>
            </a:r>
            <a:r>
              <a:rPr lang="en-US" sz="1800" dirty="0">
                <a:effectLst/>
                <a:latin typeface="Arial" panose="020B0604020202020204" pitchFamily="34" charset="0"/>
                <a:ea typeface="Calibri" panose="020F0502020204030204" pitchFamily="34" charset="0"/>
                <a:cs typeface="Times New Roman" panose="02020603050405020304" pitchFamily="18" charset="0"/>
              </a:rPr>
              <a:t> (past and present) are power too because of how much knowledge we DO gain from circumstances! Even the terrible ones. </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As Dr. Jones touched upon yesterday, there is power in knowledge and in circumstances, but there is also undeniable power in </a:t>
            </a:r>
            <a:r>
              <a:rPr lang="en-US" sz="1800" b="1" dirty="0">
                <a:effectLst/>
                <a:latin typeface="Arial" panose="020B0604020202020204" pitchFamily="34" charset="0"/>
                <a:ea typeface="Calibri" panose="020F0502020204030204" pitchFamily="34" charset="0"/>
                <a:cs typeface="Times New Roman" panose="02020603050405020304" pitchFamily="18" charset="0"/>
              </a:rPr>
              <a:t>perspective</a:t>
            </a:r>
            <a:r>
              <a:rPr lang="en-US" sz="1800" dirty="0">
                <a:effectLst/>
                <a:latin typeface="Arial" panose="020B0604020202020204" pitchFamily="34" charset="0"/>
                <a:ea typeface="Calibri" panose="020F0502020204030204" pitchFamily="34" charset="0"/>
                <a:cs typeface="Times New Roman" panose="02020603050405020304" pitchFamily="18" charset="0"/>
              </a:rPr>
              <a:t>. The perspective we take when we come up against challenging circumstances is as much responsible for the actions we take and thus the outcomes as the knowledge we use for our decisions in those circumstances because perspective does drive our decisions. So do we operate from the perspective that a given challenge is a roadblock? Or do we operate from the perspective that a given challenge is an opportunity? </a:t>
            </a:r>
          </a:p>
          <a:p>
            <a:pPr marL="0" marR="0" indent="0">
              <a:lnSpc>
                <a:spcPct val="107000"/>
              </a:lnSpc>
              <a:spcBef>
                <a:spcPts val="0"/>
              </a:spcBef>
              <a:spcAft>
                <a:spcPts val="800"/>
              </a:spcAft>
              <a:buFontTx/>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As I come into the last few months of my tenure in this role, I would like to ask all of us to collectively rise together to the challenge before us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Teacher burnout. </a:t>
            </a: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 do not need to throw out reems of statistics for you to understand the extent to which this challenge is impacting teacher retention and recruitment. You are experiencing it firsthand as you plan for next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rPr>
              <a:t>And Please know that I am not going to share with you about this today </a:t>
            </a:r>
            <a:r>
              <a:rPr lang="en-US" sz="1800" dirty="0">
                <a:effectLst/>
                <a:latin typeface="Arial" panose="020B0604020202020204" pitchFamily="34" charset="0"/>
                <a:ea typeface="Calibri" panose="020F0502020204030204" pitchFamily="34" charset="0"/>
                <a:cs typeface="Times New Roman" panose="02020603050405020304" pitchFamily="18" charset="0"/>
              </a:rPr>
              <a:t>to take everyone down some sort of rabbit hole. That wouldn’t solve anything. Rather, I have chosen to go down this very real and present path because my lens…..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is that of tremendous opportunity in these circumstances. In this challenge. </a:t>
            </a:r>
          </a:p>
          <a:p>
            <a:pPr marL="0" marR="0" indent="0">
              <a:lnSpc>
                <a:spcPct val="107000"/>
              </a:lnSpc>
              <a:spcBef>
                <a:spcPts val="0"/>
              </a:spcBef>
              <a:spcAft>
                <a:spcPts val="800"/>
              </a:spcAft>
              <a:buFontTx/>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 see an opportunity for us, together, to create an environment in education where everyone (students, teachers, school staff, administrators, superintendents!) thrive. An environment that connects everyone to the shared dream that we all have of what education should be and could be. I see an opportunity for us to be agents for positive change, agents in touch with the heart of our humanity invested in the success of all. And it is my belief that the commonality of a dream combined with the commonality of humanity presents the greatest, richest opportunity to address this challenge of teacher burnout.</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We cannot change how we got here, but we can change how we go forward, and that begins with understanding just what is happening. To move forward together, we need a collective understanding of what burnout is and what its root causes are as the foundation for the positive momentum we want to build and for a united, strategic response.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71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a:effectLst/>
                <a:latin typeface="Arial" panose="020B0604020202020204" pitchFamily="34" charset="0"/>
                <a:ea typeface="Calibri" panose="020F0502020204030204" pitchFamily="34" charset="0"/>
                <a:cs typeface="Times New Roman" panose="02020603050405020304" pitchFamily="18" charset="0"/>
              </a:rPr>
              <a:t>And </a:t>
            </a:r>
            <a:r>
              <a:rPr lang="en-US" sz="1800" dirty="0">
                <a:effectLst/>
                <a:latin typeface="Arial" panose="020B0604020202020204" pitchFamily="34" charset="0"/>
                <a:ea typeface="Calibri" panose="020F0502020204030204" pitchFamily="34" charset="0"/>
                <a:cs typeface="Times New Roman" panose="02020603050405020304" pitchFamily="18" charset="0"/>
              </a:rPr>
              <a:t>the best exposition of burnout that has come across my path in the past several months is found in this powerfully, insightful book written by Jennifer Moss and published just last September by the Harvard Business Review Press called “The Burnout Epidemic: The Rise of Chronic Stress and How We Can Fix It.” And I am so thankful to Rebecca Carlisle one of the finalists for 2022 Georgia Teacher of the Year for sharing it with me.</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first thing that jumped out at me in the book was that the term burnout is not just metaphorical jargon.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0063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67825" y="3875252"/>
            <a:ext cx="1767300" cy="859500"/>
          </a:xfrm>
          <a:prstGeom prst="rect">
            <a:avLst/>
          </a:prstGeom>
        </p:spPr>
        <p:txBody>
          <a:bodyPr spcFirstLastPara="1" wrap="square" lIns="0" tIns="0" rIns="0" bIns="0" anchor="b" anchorCtr="0">
            <a:noAutofit/>
          </a:bodyPr>
          <a:lstStyle>
            <a:lvl1pPr marL="457200" lvl="0" indent="-228600" algn="r" rtl="0">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54" name="Google Shape;54;p1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ascd.org/el/articles/the-power-of-collective-efficacy"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thesportsrush.com/f1-news-f1-champagne-2020-formula-1-champagne-supplier-price-and-size-for-the-grand-prix-podium-ceremony/"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unsplash.com/s/photos/growin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www.savannahnow.com/story/lifestyle/2020/12/04/georgias-coastal-marshlands-protection-act-legacy-50/381458700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unsplash.com/&amp;utm_source=slidescarniva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ontsquirrel.com/fonts/playfair-display"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fontsquirrel.com/fonts/inria-seri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carnival.com/extra-free-resources-icons-and-maps/?utm_source=template"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dirty="0"/>
              <a:t>A Golden Opportunity</a:t>
            </a:r>
            <a:endParaRPr dirty="0"/>
          </a:p>
        </p:txBody>
      </p:sp>
      <p:pic>
        <p:nvPicPr>
          <p:cNvPr id="1026" name="Picture 2" descr="450+ Growing Pictures | Download Free Images on Unsplash">
            <a:extLst>
              <a:ext uri="{FF2B5EF4-FFF2-40B4-BE49-F238E27FC236}">
                <a16:creationId xmlns:a16="http://schemas.microsoft.com/office/drawing/2014/main" id="{39FA0AAF-4857-4595-BAC7-400E4771C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01" y="918777"/>
            <a:ext cx="3837424" cy="249846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66;p13">
            <a:extLst>
              <a:ext uri="{FF2B5EF4-FFF2-40B4-BE49-F238E27FC236}">
                <a16:creationId xmlns:a16="http://schemas.microsoft.com/office/drawing/2014/main" id="{69AF3A94-53CB-415E-9D7F-5329F517F606}"/>
              </a:ext>
            </a:extLst>
          </p:cNvPr>
          <p:cNvSpPr txBox="1">
            <a:spLocks/>
          </p:cNvSpPr>
          <p:nvPr/>
        </p:nvSpPr>
        <p:spPr>
          <a:xfrm>
            <a:off x="702900" y="3486297"/>
            <a:ext cx="4066903" cy="12069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9pPr>
          </a:lstStyle>
          <a:p>
            <a:r>
              <a:rPr lang="en-US" sz="2000" dirty="0">
                <a:solidFill>
                  <a:schemeClr val="tx2">
                    <a:lumMod val="25000"/>
                  </a:schemeClr>
                </a:solidFill>
              </a:rPr>
              <a:t>Cherie Goldman</a:t>
            </a:r>
            <a:br>
              <a:rPr lang="en-US" sz="2000" dirty="0">
                <a:solidFill>
                  <a:schemeClr val="tx2">
                    <a:lumMod val="25000"/>
                  </a:schemeClr>
                </a:solidFill>
              </a:rPr>
            </a:br>
            <a:r>
              <a:rPr lang="en-US" sz="2000" dirty="0">
                <a:solidFill>
                  <a:schemeClr val="tx2">
                    <a:lumMod val="25000"/>
                  </a:schemeClr>
                </a:solidFill>
              </a:rPr>
              <a:t>2022 Georgia Teacher of the Year</a:t>
            </a:r>
          </a:p>
        </p:txBody>
      </p:sp>
      <p:grpSp>
        <p:nvGrpSpPr>
          <p:cNvPr id="14" name="Google Shape;767;p48">
            <a:extLst>
              <a:ext uri="{FF2B5EF4-FFF2-40B4-BE49-F238E27FC236}">
                <a16:creationId xmlns:a16="http://schemas.microsoft.com/office/drawing/2014/main" id="{8017C84F-18EF-44C8-9DC6-025838267014}"/>
              </a:ext>
            </a:extLst>
          </p:cNvPr>
          <p:cNvGrpSpPr/>
          <p:nvPr/>
        </p:nvGrpSpPr>
        <p:grpSpPr>
          <a:xfrm>
            <a:off x="8429902" y="217718"/>
            <a:ext cx="520922" cy="492013"/>
            <a:chOff x="5916675" y="927975"/>
            <a:chExt cx="516350" cy="502950"/>
          </a:xfrm>
        </p:grpSpPr>
        <p:sp>
          <p:nvSpPr>
            <p:cNvPr id="15" name="Google Shape;768;p48">
              <a:extLst>
                <a:ext uri="{FF2B5EF4-FFF2-40B4-BE49-F238E27FC236}">
                  <a16:creationId xmlns:a16="http://schemas.microsoft.com/office/drawing/2014/main" id="{1453458D-09F1-4286-8271-07E12C0B7C7F}"/>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9;p48">
              <a:extLst>
                <a:ext uri="{FF2B5EF4-FFF2-40B4-BE49-F238E27FC236}">
                  <a16:creationId xmlns:a16="http://schemas.microsoft.com/office/drawing/2014/main" id="{2C7B002E-AE1A-4A50-8FB3-F07E238417A7}"/>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6D36ED-1CEF-4D31-A0B8-E2E6CC461E7D}"/>
              </a:ext>
            </a:extLst>
          </p:cNvPr>
          <p:cNvSpPr txBox="1"/>
          <p:nvPr/>
        </p:nvSpPr>
        <p:spPr>
          <a:xfrm>
            <a:off x="7316519" y="3410880"/>
            <a:ext cx="881406" cy="215444"/>
          </a:xfrm>
          <a:prstGeom prst="rect">
            <a:avLst/>
          </a:prstGeom>
          <a:noFill/>
        </p:spPr>
        <p:txBody>
          <a:bodyPr wrap="square" rtlCol="0">
            <a:spAutoFit/>
          </a:bodyPr>
          <a:lstStyle/>
          <a:p>
            <a:r>
              <a:rPr lang="en-US" sz="800" dirty="0">
                <a:latin typeface="Inria Serif" panose="020B0604020202020204" charset="0"/>
              </a:rPr>
              <a:t>(Tavani, 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03" y="1254555"/>
            <a:ext cx="3278188" cy="2634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4572000" y="725090"/>
            <a:ext cx="3933102" cy="3693319"/>
          </a:xfrm>
          <a:prstGeom prst="rect">
            <a:avLst/>
          </a:prstGeom>
          <a:noFill/>
        </p:spPr>
        <p:txBody>
          <a:bodyPr wrap="square" rtlCol="0">
            <a:spAutoFit/>
          </a:bodyPr>
          <a:lstStyle/>
          <a:p>
            <a:pPr>
              <a:lnSpc>
                <a:spcPct val="90000"/>
              </a:lnSpc>
            </a:pPr>
            <a:r>
              <a:rPr lang="en-US" sz="2000" dirty="0">
                <a:latin typeface="Inria Serif" panose="020B0604020202020204" charset="0"/>
              </a:rPr>
              <a:t>“A syndrome conceptualized as resulting from chronic workplace stress that has not been successfully managed.”</a:t>
            </a:r>
            <a:br>
              <a:rPr lang="en-US" sz="2000" dirty="0">
                <a:latin typeface="Inria Serif" panose="020B0604020202020204" charset="0"/>
              </a:rPr>
            </a:br>
            <a:endParaRPr lang="en-US" sz="2000" dirty="0">
              <a:latin typeface="Inria Serif" panose="020B0604020202020204" charset="0"/>
            </a:endParaRPr>
          </a:p>
          <a:p>
            <a:pPr marL="571500" indent="-571500">
              <a:lnSpc>
                <a:spcPct val="90000"/>
              </a:lnSpc>
              <a:buFont typeface="Arial" panose="020B0604020202020204" pitchFamily="34" charset="0"/>
              <a:buChar char="•"/>
            </a:pPr>
            <a:r>
              <a:rPr lang="en-US" sz="2000" dirty="0">
                <a:latin typeface="Inria Serif" panose="020B0604020202020204" charset="0"/>
              </a:rPr>
              <a:t>Feelings of energy depletion or exhaustion</a:t>
            </a:r>
          </a:p>
          <a:p>
            <a:pPr marL="571500" indent="-571500">
              <a:lnSpc>
                <a:spcPct val="90000"/>
              </a:lnSpc>
              <a:buFont typeface="Arial" panose="020B0604020202020204" pitchFamily="34" charset="0"/>
              <a:buChar char="•"/>
            </a:pPr>
            <a:r>
              <a:rPr lang="en-US" sz="2000" dirty="0">
                <a:latin typeface="Inria Serif" panose="020B0604020202020204" charset="0"/>
              </a:rPr>
              <a:t>Increased mental distance from one’s job, or feelings of negativism or cynicism related to one’s job</a:t>
            </a:r>
          </a:p>
          <a:p>
            <a:pPr marL="571500" indent="-571500">
              <a:lnSpc>
                <a:spcPct val="90000"/>
              </a:lnSpc>
              <a:buFont typeface="Arial" panose="020B0604020202020204" pitchFamily="34" charset="0"/>
              <a:buChar char="•"/>
            </a:pPr>
            <a:r>
              <a:rPr lang="en-US" sz="2000" dirty="0">
                <a:latin typeface="Inria Serif" panose="020B0604020202020204" charset="0"/>
              </a:rPr>
              <a:t>Reduced professional efficacy</a:t>
            </a:r>
          </a:p>
        </p:txBody>
      </p:sp>
      <p:sp>
        <p:nvSpPr>
          <p:cNvPr id="5" name="TextBox 4">
            <a:extLst>
              <a:ext uri="{FF2B5EF4-FFF2-40B4-BE49-F238E27FC236}">
                <a16:creationId xmlns:a16="http://schemas.microsoft.com/office/drawing/2014/main" id="{DEAEE3A8-F8F2-4B68-90BE-E18FB4E42D94}"/>
              </a:ext>
            </a:extLst>
          </p:cNvPr>
          <p:cNvSpPr txBox="1"/>
          <p:nvPr/>
        </p:nvSpPr>
        <p:spPr>
          <a:xfrm>
            <a:off x="7758660" y="4472306"/>
            <a:ext cx="929640"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6289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03" y="1254555"/>
            <a:ext cx="3278188" cy="2634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4572000" y="725090"/>
            <a:ext cx="3933102" cy="3693319"/>
          </a:xfrm>
          <a:prstGeom prst="rect">
            <a:avLst/>
          </a:prstGeom>
          <a:noFill/>
        </p:spPr>
        <p:txBody>
          <a:bodyPr wrap="square" rtlCol="0">
            <a:spAutoFit/>
          </a:bodyPr>
          <a:lstStyle/>
          <a:p>
            <a:pPr>
              <a:lnSpc>
                <a:spcPct val="90000"/>
              </a:lnSpc>
            </a:pPr>
            <a:r>
              <a:rPr lang="en-US" sz="2000" dirty="0">
                <a:latin typeface="Inria Serif" panose="020B0604020202020204" charset="0"/>
              </a:rPr>
              <a:t>“A syndrome conceptualized as resulting from chronic workplace stress that has not been successfully managed.”</a:t>
            </a:r>
            <a:br>
              <a:rPr lang="en-US" sz="2000" dirty="0">
                <a:latin typeface="Inria Serif" panose="020B0604020202020204" charset="0"/>
              </a:rPr>
            </a:br>
            <a:endParaRPr lang="en-US" sz="2000" dirty="0">
              <a:latin typeface="Inria Serif" panose="020B0604020202020204" charset="0"/>
            </a:endParaRPr>
          </a:p>
          <a:p>
            <a:pPr marL="571500" indent="-571500">
              <a:lnSpc>
                <a:spcPct val="90000"/>
              </a:lnSpc>
              <a:buFont typeface="Arial" panose="020B0604020202020204" pitchFamily="34" charset="0"/>
              <a:buChar char="•"/>
            </a:pPr>
            <a:r>
              <a:rPr lang="en-US" sz="2000" dirty="0">
                <a:latin typeface="Inria Serif" panose="020B0604020202020204" charset="0"/>
              </a:rPr>
              <a:t>Feelings of energy </a:t>
            </a:r>
            <a:r>
              <a:rPr lang="en-US" sz="2000" b="1" u="sng" dirty="0">
                <a:latin typeface="Inria Serif" panose="020B0604020202020204" charset="0"/>
              </a:rPr>
              <a:t>depletion</a:t>
            </a:r>
            <a:r>
              <a:rPr lang="en-US" sz="2000" dirty="0">
                <a:latin typeface="Inria Serif" panose="020B0604020202020204" charset="0"/>
              </a:rPr>
              <a:t> or </a:t>
            </a:r>
            <a:r>
              <a:rPr lang="en-US" sz="2000" b="1" u="sng" dirty="0">
                <a:latin typeface="Inria Serif" panose="020B0604020202020204" charset="0"/>
              </a:rPr>
              <a:t>exhaustion</a:t>
            </a:r>
          </a:p>
          <a:p>
            <a:pPr marL="571500" indent="-571500">
              <a:lnSpc>
                <a:spcPct val="90000"/>
              </a:lnSpc>
              <a:buFont typeface="Arial" panose="020B0604020202020204" pitchFamily="34" charset="0"/>
              <a:buChar char="•"/>
            </a:pPr>
            <a:r>
              <a:rPr lang="en-US" sz="2000" dirty="0">
                <a:latin typeface="Inria Serif" panose="020B0604020202020204" charset="0"/>
              </a:rPr>
              <a:t>Increased </a:t>
            </a:r>
            <a:r>
              <a:rPr lang="en-US" sz="2000" b="1" u="sng" dirty="0">
                <a:latin typeface="Inria Serif" panose="020B0604020202020204" charset="0"/>
              </a:rPr>
              <a:t>mental distance </a:t>
            </a:r>
            <a:r>
              <a:rPr lang="en-US" sz="2000" dirty="0">
                <a:latin typeface="Inria Serif" panose="020B0604020202020204" charset="0"/>
              </a:rPr>
              <a:t>from one’s job, or feelings of </a:t>
            </a:r>
            <a:r>
              <a:rPr lang="en-US" sz="2000" b="1" u="sng" dirty="0">
                <a:latin typeface="Inria Serif" panose="020B0604020202020204" charset="0"/>
              </a:rPr>
              <a:t>negativism</a:t>
            </a:r>
            <a:r>
              <a:rPr lang="en-US" sz="2000" dirty="0">
                <a:latin typeface="Inria Serif" panose="020B0604020202020204" charset="0"/>
              </a:rPr>
              <a:t> or </a:t>
            </a:r>
            <a:r>
              <a:rPr lang="en-US" sz="2000" b="1" u="sng" dirty="0">
                <a:latin typeface="Inria Serif" panose="020B0604020202020204" charset="0"/>
              </a:rPr>
              <a:t>cynicism</a:t>
            </a:r>
            <a:r>
              <a:rPr lang="en-US" sz="2000" dirty="0">
                <a:latin typeface="Inria Serif" panose="020B0604020202020204" charset="0"/>
              </a:rPr>
              <a:t> related to one’s job</a:t>
            </a:r>
          </a:p>
          <a:p>
            <a:pPr marL="571500" indent="-571500">
              <a:lnSpc>
                <a:spcPct val="90000"/>
              </a:lnSpc>
              <a:buFont typeface="Arial" panose="020B0604020202020204" pitchFamily="34" charset="0"/>
              <a:buChar char="•"/>
            </a:pPr>
            <a:r>
              <a:rPr lang="en-US" sz="2000" b="1" u="sng" dirty="0">
                <a:latin typeface="Inria Serif" panose="020B0604020202020204" charset="0"/>
              </a:rPr>
              <a:t>Reduced professional efficacy</a:t>
            </a:r>
          </a:p>
        </p:txBody>
      </p:sp>
      <p:sp>
        <p:nvSpPr>
          <p:cNvPr id="5" name="TextBox 4">
            <a:extLst>
              <a:ext uri="{FF2B5EF4-FFF2-40B4-BE49-F238E27FC236}">
                <a16:creationId xmlns:a16="http://schemas.microsoft.com/office/drawing/2014/main" id="{FF419679-15F2-4550-A268-E53A6DF27C39}"/>
              </a:ext>
            </a:extLst>
          </p:cNvPr>
          <p:cNvSpPr txBox="1"/>
          <p:nvPr/>
        </p:nvSpPr>
        <p:spPr>
          <a:xfrm>
            <a:off x="7758660" y="4472306"/>
            <a:ext cx="929640"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389139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4" name="Picture 4">
            <a:extLst>
              <a:ext uri="{FF2B5EF4-FFF2-40B4-BE49-F238E27FC236}">
                <a16:creationId xmlns:a16="http://schemas.microsoft.com/office/drawing/2014/main" id="{BA6696B1-D841-41D1-ACA0-48E6191EF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03" y="1254555"/>
            <a:ext cx="3278188" cy="2634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94FCF-F9D3-4006-A1A4-FDDD8772E533}"/>
              </a:ext>
            </a:extLst>
          </p:cNvPr>
          <p:cNvSpPr txBox="1"/>
          <p:nvPr/>
        </p:nvSpPr>
        <p:spPr>
          <a:xfrm>
            <a:off x="4572000" y="1749986"/>
            <a:ext cx="3933102" cy="1643527"/>
          </a:xfrm>
          <a:prstGeom prst="rect">
            <a:avLst/>
          </a:prstGeom>
          <a:noFill/>
        </p:spPr>
        <p:txBody>
          <a:bodyPr wrap="square" rtlCol="0">
            <a:spAutoFit/>
          </a:bodyPr>
          <a:lstStyle/>
          <a:p>
            <a:pPr>
              <a:lnSpc>
                <a:spcPct val="90000"/>
              </a:lnSpc>
            </a:pPr>
            <a:r>
              <a:rPr lang="en-US" sz="2800" dirty="0">
                <a:latin typeface="Inria Serif" panose="020B0604020202020204" charset="0"/>
              </a:rPr>
              <a:t>“It’s an </a:t>
            </a:r>
            <a:r>
              <a:rPr lang="en-US" sz="2800" b="1" i="1" dirty="0">
                <a:latin typeface="Inria Serif" panose="020B0604020202020204" charset="0"/>
              </a:rPr>
              <a:t>organizational</a:t>
            </a:r>
            <a:r>
              <a:rPr lang="en-US" sz="2800" i="1" dirty="0">
                <a:latin typeface="Inria Serif" panose="020B0604020202020204" charset="0"/>
              </a:rPr>
              <a:t> </a:t>
            </a:r>
            <a:r>
              <a:rPr lang="en-US" sz="2800" dirty="0">
                <a:latin typeface="Inria Serif" panose="020B0604020202020204" charset="0"/>
              </a:rPr>
              <a:t>problem that requires an </a:t>
            </a:r>
            <a:r>
              <a:rPr lang="en-US" sz="2800" b="1" i="1" dirty="0">
                <a:latin typeface="Inria Serif" panose="020B0604020202020204" charset="0"/>
              </a:rPr>
              <a:t>organizational</a:t>
            </a:r>
            <a:r>
              <a:rPr lang="en-US" sz="2800" b="1" dirty="0">
                <a:latin typeface="Inria Serif" panose="020B0604020202020204" charset="0"/>
              </a:rPr>
              <a:t> </a:t>
            </a:r>
            <a:r>
              <a:rPr lang="en-US" sz="2800" dirty="0">
                <a:latin typeface="Inria Serif" panose="020B0604020202020204" charset="0"/>
              </a:rPr>
              <a:t>solution.”</a:t>
            </a:r>
          </a:p>
        </p:txBody>
      </p:sp>
      <p:sp>
        <p:nvSpPr>
          <p:cNvPr id="5" name="TextBox 4">
            <a:extLst>
              <a:ext uri="{FF2B5EF4-FFF2-40B4-BE49-F238E27FC236}">
                <a16:creationId xmlns:a16="http://schemas.microsoft.com/office/drawing/2014/main" id="{7197E110-B925-4F0A-A17F-2A6181252E01}"/>
              </a:ext>
            </a:extLst>
          </p:cNvPr>
          <p:cNvSpPr txBox="1"/>
          <p:nvPr/>
        </p:nvSpPr>
        <p:spPr>
          <a:xfrm>
            <a:off x="7758660" y="4472306"/>
            <a:ext cx="929640"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26977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25400" indent="0" algn="ctr">
              <a:lnSpc>
                <a:spcPct val="90000"/>
              </a:lnSpc>
              <a:buNone/>
            </a:pPr>
            <a:r>
              <a:rPr lang="en-US" sz="3200" b="1" i="0" dirty="0">
                <a:effectLst/>
                <a:latin typeface="Inria Serif" panose="020B0604020202020204" charset="0"/>
                <a:ea typeface="Calibri" panose="020F0502020204030204" pitchFamily="34" charset="0"/>
                <a:cs typeface="Times New Roman" panose="02020603050405020304" pitchFamily="18" charset="0"/>
              </a:rPr>
              <a:t>We need to stop just pulling people out of the river.</a:t>
            </a:r>
            <a:br>
              <a:rPr lang="en-US" sz="3200" b="1" i="0" dirty="0">
                <a:effectLst/>
                <a:latin typeface="Inria Serif" panose="020B0604020202020204" charset="0"/>
                <a:ea typeface="Calibri" panose="020F0502020204030204" pitchFamily="34" charset="0"/>
                <a:cs typeface="Times New Roman" panose="02020603050405020304" pitchFamily="18" charset="0"/>
              </a:rPr>
            </a:br>
            <a:r>
              <a:rPr lang="en-US" sz="3200" b="1" dirty="0">
                <a:effectLst/>
                <a:latin typeface="Inria Serif" panose="020B0604020202020204" charset="0"/>
                <a:ea typeface="Calibri" panose="020F0502020204030204" pitchFamily="34" charset="0"/>
                <a:cs typeface="Times New Roman" panose="02020603050405020304" pitchFamily="18" charset="0"/>
              </a:rPr>
              <a:t> </a:t>
            </a:r>
          </a:p>
          <a:p>
            <a:pPr marL="25400" indent="0" algn="ctr">
              <a:lnSpc>
                <a:spcPct val="90000"/>
              </a:lnSpc>
              <a:buNone/>
            </a:pPr>
            <a:r>
              <a:rPr lang="en-US" sz="3200" b="1" i="0" dirty="0">
                <a:effectLst/>
                <a:latin typeface="Inria Serif" panose="020B0604020202020204" charset="0"/>
                <a:ea typeface="Calibri" panose="020F0502020204030204" pitchFamily="34" charset="0"/>
                <a:cs typeface="Times New Roman" panose="02020603050405020304" pitchFamily="18" charset="0"/>
              </a:rPr>
              <a:t>We need to go upstream and find out </a:t>
            </a:r>
            <a:br>
              <a:rPr lang="en-US" sz="3200" b="1" i="0" dirty="0">
                <a:effectLst/>
                <a:latin typeface="Inria Serif" panose="020B0604020202020204" charset="0"/>
                <a:ea typeface="Calibri" panose="020F0502020204030204" pitchFamily="34" charset="0"/>
                <a:cs typeface="Times New Roman" panose="02020603050405020304" pitchFamily="18" charset="0"/>
              </a:rPr>
            </a:br>
            <a:r>
              <a:rPr lang="en-US" sz="3200" b="1" i="1" dirty="0">
                <a:effectLst/>
                <a:latin typeface="Inria Serif" panose="020B0604020202020204" charset="0"/>
                <a:ea typeface="Calibri" panose="020F0502020204030204" pitchFamily="34" charset="0"/>
                <a:cs typeface="Times New Roman" panose="02020603050405020304" pitchFamily="18" charset="0"/>
              </a:rPr>
              <a:t>why they’re falling in</a:t>
            </a:r>
            <a:r>
              <a:rPr lang="en-US" sz="3200" b="1" dirty="0">
                <a:effectLst/>
                <a:latin typeface="Inria Serif" panose="020B0604020202020204" charset="0"/>
                <a:ea typeface="Calibri" panose="020F0502020204030204" pitchFamily="34" charset="0"/>
                <a:cs typeface="Times New Roman" panose="02020603050405020304" pitchFamily="18" charset="0"/>
              </a:rPr>
              <a:t>.</a:t>
            </a:r>
            <a:endParaRPr lang="en-US" sz="3200" b="1" dirty="0">
              <a:latin typeface="Inria Serif" panose="020B0604020202020204" charset="0"/>
            </a:endParaRPr>
          </a:p>
        </p:txBody>
      </p:sp>
      <p:sp>
        <p:nvSpPr>
          <p:cNvPr id="104" name="Google Shape;104;p1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90037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4BCFDF-55DB-4A63-B964-5F435CCE908E}"/>
              </a:ext>
            </a:extLst>
          </p:cNvPr>
          <p:cNvSpPr txBox="1"/>
          <p:nvPr/>
        </p:nvSpPr>
        <p:spPr>
          <a:xfrm>
            <a:off x="521157" y="1259963"/>
            <a:ext cx="8101686" cy="3139321"/>
          </a:xfrm>
          <a:prstGeom prst="rect">
            <a:avLst/>
          </a:prstGeom>
          <a:noFill/>
        </p:spPr>
        <p:txBody>
          <a:bodyPr wrap="square" rtlCol="0">
            <a:spAutoFit/>
          </a:bodyPr>
          <a:lstStyle/>
          <a:p>
            <a:pPr>
              <a:lnSpc>
                <a:spcPct val="90000"/>
              </a:lnSpc>
            </a:pPr>
            <a:r>
              <a:rPr lang="en-US" sz="2000" b="1" dirty="0"/>
              <a:t>🔥 </a:t>
            </a:r>
            <a:r>
              <a:rPr lang="en-US" sz="2000" b="1" dirty="0">
                <a:latin typeface="Inria Serif" panose="020B0604020202020204" charset="0"/>
              </a:rPr>
              <a:t>Workload</a:t>
            </a:r>
          </a:p>
          <a:p>
            <a:pPr>
              <a:lnSpc>
                <a:spcPct val="90000"/>
              </a:lnSpc>
            </a:pPr>
            <a:br>
              <a:rPr lang="en-US" sz="2000" b="1" dirty="0">
                <a:latin typeface="Inria Serif" panose="020B0604020202020204" charset="0"/>
              </a:rPr>
            </a:br>
            <a:r>
              <a:rPr lang="en-US" sz="2000" b="1" dirty="0">
                <a:latin typeface="Inria Serif" panose="020B0604020202020204" charset="0"/>
              </a:rPr>
              <a:t>🔥 Perceived Lack of Control</a:t>
            </a:r>
          </a:p>
          <a:p>
            <a:pPr>
              <a:lnSpc>
                <a:spcPct val="90000"/>
              </a:lnSpc>
            </a:pPr>
            <a:br>
              <a:rPr lang="en-US" sz="2000" b="1" dirty="0">
                <a:latin typeface="Inria Serif" panose="020B0604020202020204" charset="0"/>
              </a:rPr>
            </a:br>
            <a:r>
              <a:rPr lang="en-US" sz="2000" b="1" dirty="0">
                <a:latin typeface="Inria Serif" panose="020B0604020202020204" charset="0"/>
              </a:rPr>
              <a:t>🔥 Lack of Reward or Recognition</a:t>
            </a:r>
          </a:p>
          <a:p>
            <a:pPr>
              <a:lnSpc>
                <a:spcPct val="90000"/>
              </a:lnSpc>
            </a:pPr>
            <a:br>
              <a:rPr lang="en-US" sz="2000" b="1" dirty="0">
                <a:latin typeface="Inria Serif" panose="020B0604020202020204" charset="0"/>
              </a:rPr>
            </a:br>
            <a:r>
              <a:rPr lang="en-US" sz="2000" b="1" dirty="0">
                <a:latin typeface="Inria Serif" panose="020B0604020202020204" charset="0"/>
              </a:rPr>
              <a:t>🔥 Poor Relationships</a:t>
            </a:r>
          </a:p>
          <a:p>
            <a:pPr>
              <a:lnSpc>
                <a:spcPct val="90000"/>
              </a:lnSpc>
            </a:pPr>
            <a:br>
              <a:rPr lang="en-US" sz="2000" b="1" dirty="0">
                <a:latin typeface="Inria Serif" panose="020B0604020202020204" charset="0"/>
              </a:rPr>
            </a:br>
            <a:r>
              <a:rPr lang="en-US" sz="2000" b="1" dirty="0">
                <a:latin typeface="Inria Serif" panose="020B0604020202020204" charset="0"/>
              </a:rPr>
              <a:t>🔥 Lack of Fairness</a:t>
            </a:r>
          </a:p>
          <a:p>
            <a:pPr>
              <a:lnSpc>
                <a:spcPct val="90000"/>
              </a:lnSpc>
            </a:pPr>
            <a:br>
              <a:rPr lang="en-US" sz="2000" b="1" dirty="0">
                <a:latin typeface="Inria Serif" panose="020B0604020202020204" charset="0"/>
              </a:rPr>
            </a:br>
            <a:r>
              <a:rPr lang="en-US" sz="2000" b="1" dirty="0">
                <a:latin typeface="Inria Serif" panose="020B0604020202020204" charset="0"/>
              </a:rPr>
              <a:t>🔥 Values Mismatch</a:t>
            </a:r>
          </a:p>
        </p:txBody>
      </p:sp>
      <p:sp>
        <p:nvSpPr>
          <p:cNvPr id="3" name="TextBox 2">
            <a:extLst>
              <a:ext uri="{FF2B5EF4-FFF2-40B4-BE49-F238E27FC236}">
                <a16:creationId xmlns:a16="http://schemas.microsoft.com/office/drawing/2014/main" id="{DEC62EB8-8145-435C-B833-2936FAE9E87D}"/>
              </a:ext>
            </a:extLst>
          </p:cNvPr>
          <p:cNvSpPr txBox="1"/>
          <p:nvPr/>
        </p:nvSpPr>
        <p:spPr>
          <a:xfrm>
            <a:off x="457199" y="617590"/>
            <a:ext cx="8229601" cy="549381"/>
          </a:xfrm>
          <a:prstGeom prst="rect">
            <a:avLst/>
          </a:prstGeom>
          <a:noFill/>
        </p:spPr>
        <p:txBody>
          <a:bodyPr wrap="square" rtlCol="0">
            <a:spAutoFit/>
          </a:bodyPr>
          <a:lstStyle/>
          <a:p>
            <a:pPr algn="ctr">
              <a:lnSpc>
                <a:spcPct val="90000"/>
              </a:lnSpc>
            </a:pPr>
            <a:r>
              <a:rPr lang="en-US" sz="3300" b="1" dirty="0">
                <a:latin typeface="Inria Serif" panose="020B0604020202020204" charset="0"/>
              </a:rPr>
              <a:t>Why They Are Falling In</a:t>
            </a:r>
          </a:p>
        </p:txBody>
      </p:sp>
      <p:sp>
        <p:nvSpPr>
          <p:cNvPr id="5" name="TextBox 4">
            <a:extLst>
              <a:ext uri="{FF2B5EF4-FFF2-40B4-BE49-F238E27FC236}">
                <a16:creationId xmlns:a16="http://schemas.microsoft.com/office/drawing/2014/main" id="{B2F96E83-61F8-4C4D-9EC4-878AAF9D4BF8}"/>
              </a:ext>
            </a:extLst>
          </p:cNvPr>
          <p:cNvSpPr txBox="1"/>
          <p:nvPr/>
        </p:nvSpPr>
        <p:spPr>
          <a:xfrm>
            <a:off x="7758660" y="4472306"/>
            <a:ext cx="929640"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35545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3" name="Picture 2" descr="A picture containing sky, outdoor, water, sunset&#10;&#10;Description automatically generated">
            <a:extLst>
              <a:ext uri="{FF2B5EF4-FFF2-40B4-BE49-F238E27FC236}">
                <a16:creationId xmlns:a16="http://schemas.microsoft.com/office/drawing/2014/main" id="{CC38C611-4CB8-4C96-B5CD-CE3500156D35}"/>
              </a:ext>
            </a:extLst>
          </p:cNvPr>
          <p:cNvPicPr>
            <a:picLocks noChangeAspect="1"/>
          </p:cNvPicPr>
          <p:nvPr/>
        </p:nvPicPr>
        <p:blipFill>
          <a:blip r:embed="rId3"/>
          <a:stretch>
            <a:fillRect/>
          </a:stretch>
        </p:blipFill>
        <p:spPr>
          <a:xfrm>
            <a:off x="2683634" y="666172"/>
            <a:ext cx="3776732" cy="3811155"/>
          </a:xfrm>
          <a:prstGeom prst="rect">
            <a:avLst/>
          </a:prstGeom>
        </p:spPr>
      </p:pic>
    </p:spTree>
    <p:extLst>
      <p:ext uri="{BB962C8B-B14F-4D97-AF65-F5344CB8AC3E}">
        <p14:creationId xmlns:p14="http://schemas.microsoft.com/office/powerpoint/2010/main" val="245792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ctrTitle" idx="4294967295"/>
          </p:nvPr>
        </p:nvSpPr>
        <p:spPr>
          <a:xfrm>
            <a:off x="855300" y="1676513"/>
            <a:ext cx="3647100" cy="69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solidFill>
                  <a:schemeClr val="lt1"/>
                </a:solidFill>
              </a:rPr>
              <a:t>Collective Efficacy</a:t>
            </a:r>
            <a:endParaRPr sz="4800" dirty="0">
              <a:solidFill>
                <a:schemeClr val="lt1"/>
              </a:solidFill>
            </a:endParaRPr>
          </a:p>
        </p:txBody>
      </p:sp>
      <p:sp>
        <p:nvSpPr>
          <p:cNvPr id="124" name="Google Shape;124;p19"/>
          <p:cNvSpPr txBox="1">
            <a:spLocks noGrp="1"/>
          </p:cNvSpPr>
          <p:nvPr>
            <p:ph type="subTitle" idx="4294967295"/>
          </p:nvPr>
        </p:nvSpPr>
        <p:spPr>
          <a:xfrm>
            <a:off x="855299" y="2502487"/>
            <a:ext cx="4167637" cy="964500"/>
          </a:xfrm>
          <a:prstGeom prst="rect">
            <a:avLst/>
          </a:prstGeom>
        </p:spPr>
        <p:txBody>
          <a:bodyPr spcFirstLastPara="1" wrap="square" lIns="0" tIns="0" rIns="0" bIns="0" anchor="t" anchorCtr="0">
            <a:noAutofit/>
          </a:bodyPr>
          <a:lstStyle/>
          <a:p>
            <a:pPr marL="101600" indent="0">
              <a:lnSpc>
                <a:spcPct val="90000"/>
              </a:lnSpc>
              <a:buNone/>
            </a:pPr>
            <a:r>
              <a:rPr lang="en-US" sz="2400" dirty="0">
                <a:effectLst/>
                <a:latin typeface="Inria Serif" panose="020B0604020202020204" charset="0"/>
                <a:ea typeface="Calibri" panose="020F0502020204030204" pitchFamily="34" charset="0"/>
                <a:cs typeface="Times New Roman" panose="02020603050405020304" pitchFamily="18" charset="0"/>
              </a:rPr>
              <a:t>“A group’s shared belief in its conjoint capability to organize and execute the courses of action required to produce given levels of attainment.” </a:t>
            </a:r>
          </a:p>
        </p:txBody>
      </p:sp>
      <p:sp>
        <p:nvSpPr>
          <p:cNvPr id="137" name="Google Shape;137;p1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17" name="Google Shape;807;p48">
            <a:extLst>
              <a:ext uri="{FF2B5EF4-FFF2-40B4-BE49-F238E27FC236}">
                <a16:creationId xmlns:a16="http://schemas.microsoft.com/office/drawing/2014/main" id="{D3F78BA2-EA15-4842-AC30-CBD1FC00FD7D}"/>
              </a:ext>
            </a:extLst>
          </p:cNvPr>
          <p:cNvGrpSpPr/>
          <p:nvPr/>
        </p:nvGrpSpPr>
        <p:grpSpPr>
          <a:xfrm>
            <a:off x="5692992" y="1089369"/>
            <a:ext cx="2085671" cy="2556088"/>
            <a:chOff x="5961125" y="1623900"/>
            <a:chExt cx="427450" cy="448175"/>
          </a:xfrm>
        </p:grpSpPr>
        <p:sp>
          <p:nvSpPr>
            <p:cNvPr id="18" name="Google Shape;808;p48">
              <a:extLst>
                <a:ext uri="{FF2B5EF4-FFF2-40B4-BE49-F238E27FC236}">
                  <a16:creationId xmlns:a16="http://schemas.microsoft.com/office/drawing/2014/main" id="{5DC429B5-B7D9-4E10-BE41-98F06D69A146}"/>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9;p48">
              <a:extLst>
                <a:ext uri="{FF2B5EF4-FFF2-40B4-BE49-F238E27FC236}">
                  <a16:creationId xmlns:a16="http://schemas.microsoft.com/office/drawing/2014/main" id="{DE53ECF2-AFA9-4779-BB16-D85A058808CE}"/>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0;p48">
              <a:extLst>
                <a:ext uri="{FF2B5EF4-FFF2-40B4-BE49-F238E27FC236}">
                  <a16:creationId xmlns:a16="http://schemas.microsoft.com/office/drawing/2014/main" id="{124F8E6C-5682-4BBC-9A2B-9A785BAFD025}"/>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1;p48">
              <a:extLst>
                <a:ext uri="{FF2B5EF4-FFF2-40B4-BE49-F238E27FC236}">
                  <a16:creationId xmlns:a16="http://schemas.microsoft.com/office/drawing/2014/main" id="{E8503E30-C583-4F85-98BC-3B39A775A2B8}"/>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2;p48">
              <a:extLst>
                <a:ext uri="{FF2B5EF4-FFF2-40B4-BE49-F238E27FC236}">
                  <a16:creationId xmlns:a16="http://schemas.microsoft.com/office/drawing/2014/main" id="{FC4EB201-2FD4-4039-A3D6-EEEA8A012324}"/>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3;p48">
              <a:extLst>
                <a:ext uri="{FF2B5EF4-FFF2-40B4-BE49-F238E27FC236}">
                  <a16:creationId xmlns:a16="http://schemas.microsoft.com/office/drawing/2014/main" id="{B08000D4-594A-4A6F-BC2C-542C1FC92B7F}"/>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4;p48">
              <a:extLst>
                <a:ext uri="{FF2B5EF4-FFF2-40B4-BE49-F238E27FC236}">
                  <a16:creationId xmlns:a16="http://schemas.microsoft.com/office/drawing/2014/main" id="{C86EF787-E50C-4A7F-8755-86D617A3F792}"/>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27EC5BE7-886C-4AE5-A492-C93559A4EB42}"/>
              </a:ext>
            </a:extLst>
          </p:cNvPr>
          <p:cNvSpPr txBox="1"/>
          <p:nvPr/>
        </p:nvSpPr>
        <p:spPr>
          <a:xfrm>
            <a:off x="7358743" y="4502330"/>
            <a:ext cx="1329557" cy="215444"/>
          </a:xfrm>
          <a:prstGeom prst="rect">
            <a:avLst/>
          </a:prstGeom>
          <a:noFill/>
        </p:spPr>
        <p:txBody>
          <a:bodyPr wrap="square" rtlCol="0">
            <a:spAutoFit/>
          </a:bodyPr>
          <a:lstStyle/>
          <a:p>
            <a:r>
              <a:rPr lang="en-US" sz="800" dirty="0">
                <a:latin typeface="Inria Serif" panose="020B0604020202020204" charset="0"/>
              </a:rPr>
              <a:t>(</a:t>
            </a:r>
            <a:r>
              <a:rPr lang="en-US" sz="800" dirty="0" err="1">
                <a:latin typeface="Inria Serif" panose="020B0604020202020204" charset="0"/>
              </a:rPr>
              <a:t>Donohoo</a:t>
            </a:r>
            <a:r>
              <a:rPr lang="en-US" sz="800" dirty="0">
                <a:latin typeface="Inria Serif" panose="020B0604020202020204" charset="0"/>
              </a:rPr>
              <a:t>, et.al., 2018)</a:t>
            </a:r>
          </a:p>
        </p:txBody>
      </p:sp>
    </p:spTree>
    <p:extLst>
      <p:ext uri="{BB962C8B-B14F-4D97-AF65-F5344CB8AC3E}">
        <p14:creationId xmlns:p14="http://schemas.microsoft.com/office/powerpoint/2010/main" val="18408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3" name="TextBox 2">
            <a:extLst>
              <a:ext uri="{FF2B5EF4-FFF2-40B4-BE49-F238E27FC236}">
                <a16:creationId xmlns:a16="http://schemas.microsoft.com/office/drawing/2014/main" id="{2DFA3737-1F29-4C53-A578-82ACE51BAC7D}"/>
              </a:ext>
            </a:extLst>
          </p:cNvPr>
          <p:cNvSpPr txBox="1"/>
          <p:nvPr/>
        </p:nvSpPr>
        <p:spPr>
          <a:xfrm>
            <a:off x="997527" y="918990"/>
            <a:ext cx="7148946" cy="646331"/>
          </a:xfrm>
          <a:prstGeom prst="rect">
            <a:avLst/>
          </a:prstGeom>
          <a:noFill/>
        </p:spPr>
        <p:txBody>
          <a:bodyPr wrap="square" rtlCol="0">
            <a:spAutoFit/>
          </a:bodyPr>
          <a:lstStyle/>
          <a:p>
            <a:pPr algn="ctr">
              <a:lnSpc>
                <a:spcPct val="90000"/>
              </a:lnSpc>
            </a:pPr>
            <a:r>
              <a:rPr lang="en-US" sz="4000" b="1" dirty="0">
                <a:effectLst/>
                <a:latin typeface="Playfair Display" panose="00000500000000000000" pitchFamily="2" charset="0"/>
                <a:ea typeface="Calibri" panose="020F0502020204030204" pitchFamily="34" charset="0"/>
                <a:cs typeface="Times New Roman" panose="02020603050405020304" pitchFamily="18" charset="0"/>
              </a:rPr>
              <a:t>Collective Efficacy</a:t>
            </a:r>
          </a:p>
        </p:txBody>
      </p:sp>
      <p:sp>
        <p:nvSpPr>
          <p:cNvPr id="4" name="TextBox 3">
            <a:extLst>
              <a:ext uri="{FF2B5EF4-FFF2-40B4-BE49-F238E27FC236}">
                <a16:creationId xmlns:a16="http://schemas.microsoft.com/office/drawing/2014/main" id="{E208F8AF-AE49-45A8-B0A9-A247B1234E28}"/>
              </a:ext>
            </a:extLst>
          </p:cNvPr>
          <p:cNvSpPr txBox="1"/>
          <p:nvPr/>
        </p:nvSpPr>
        <p:spPr>
          <a:xfrm>
            <a:off x="997527" y="1687426"/>
            <a:ext cx="7148945" cy="1421928"/>
          </a:xfrm>
          <a:prstGeom prst="rect">
            <a:avLst/>
          </a:prstGeom>
          <a:noFill/>
        </p:spPr>
        <p:txBody>
          <a:bodyPr wrap="square" rtlCol="0">
            <a:spAutoFit/>
          </a:bodyPr>
          <a:lstStyle/>
          <a:p>
            <a:pPr algn="ctr">
              <a:lnSpc>
                <a:spcPct val="90000"/>
              </a:lnSpc>
            </a:pPr>
            <a:r>
              <a:rPr lang="en-US" sz="3200" dirty="0">
                <a:effectLst/>
                <a:latin typeface="Inria Serif" panose="020B0604020202020204" charset="0"/>
                <a:ea typeface="Calibri" panose="020F0502020204030204" pitchFamily="34" charset="0"/>
                <a:cs typeface="Times New Roman" panose="02020603050405020304" pitchFamily="18" charset="0"/>
              </a:rPr>
              <a:t>“The </a:t>
            </a:r>
            <a:r>
              <a:rPr lang="en-US" sz="3200" b="1" u="sng" dirty="0">
                <a:effectLst/>
                <a:latin typeface="Inria Serif" panose="020B0604020202020204" charset="0"/>
                <a:ea typeface="Calibri" panose="020F0502020204030204" pitchFamily="34" charset="0"/>
                <a:cs typeface="Times New Roman" panose="02020603050405020304" pitchFamily="18" charset="0"/>
              </a:rPr>
              <a:t>assurance</a:t>
            </a:r>
            <a:r>
              <a:rPr lang="en-US" sz="3200" dirty="0">
                <a:effectLst/>
                <a:latin typeface="Inria Serif" panose="020B0604020202020204" charset="0"/>
                <a:ea typeface="Calibri" panose="020F0502020204030204" pitchFamily="34" charset="0"/>
                <a:cs typeface="Times New Roman" panose="02020603050405020304" pitchFamily="18" charset="0"/>
              </a:rPr>
              <a:t> a person places in her or her team affects the team’s overall performance.” </a:t>
            </a:r>
          </a:p>
        </p:txBody>
      </p:sp>
      <p:grpSp>
        <p:nvGrpSpPr>
          <p:cNvPr id="8" name="Google Shape;807;p48">
            <a:extLst>
              <a:ext uri="{FF2B5EF4-FFF2-40B4-BE49-F238E27FC236}">
                <a16:creationId xmlns:a16="http://schemas.microsoft.com/office/drawing/2014/main" id="{FD77544E-E1A4-4E1D-9C0F-10F5CDC598A9}"/>
              </a:ext>
            </a:extLst>
          </p:cNvPr>
          <p:cNvGrpSpPr/>
          <p:nvPr/>
        </p:nvGrpSpPr>
        <p:grpSpPr>
          <a:xfrm>
            <a:off x="7277622" y="3330899"/>
            <a:ext cx="1052185" cy="893611"/>
            <a:chOff x="5961125" y="1623900"/>
            <a:chExt cx="427450" cy="448175"/>
          </a:xfrm>
        </p:grpSpPr>
        <p:sp>
          <p:nvSpPr>
            <p:cNvPr id="9" name="Google Shape;808;p48">
              <a:extLst>
                <a:ext uri="{FF2B5EF4-FFF2-40B4-BE49-F238E27FC236}">
                  <a16:creationId xmlns:a16="http://schemas.microsoft.com/office/drawing/2014/main" id="{B348E85A-D298-42CA-B387-99029E63941D}"/>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9;p48">
              <a:extLst>
                <a:ext uri="{FF2B5EF4-FFF2-40B4-BE49-F238E27FC236}">
                  <a16:creationId xmlns:a16="http://schemas.microsoft.com/office/drawing/2014/main" id="{C48FE167-EF87-4BB9-B2DC-374775C0F99A}"/>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0;p48">
              <a:extLst>
                <a:ext uri="{FF2B5EF4-FFF2-40B4-BE49-F238E27FC236}">
                  <a16:creationId xmlns:a16="http://schemas.microsoft.com/office/drawing/2014/main" id="{10678C82-3948-4AB8-A225-3BE43621BD12}"/>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1;p48">
              <a:extLst>
                <a:ext uri="{FF2B5EF4-FFF2-40B4-BE49-F238E27FC236}">
                  <a16:creationId xmlns:a16="http://schemas.microsoft.com/office/drawing/2014/main" id="{2EA1FDBE-4DE4-45E0-B26F-22FC665F68CC}"/>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2;p48">
              <a:extLst>
                <a:ext uri="{FF2B5EF4-FFF2-40B4-BE49-F238E27FC236}">
                  <a16:creationId xmlns:a16="http://schemas.microsoft.com/office/drawing/2014/main" id="{020FB5B7-FCE2-4504-B698-AD09D4C6385E}"/>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3;p48">
              <a:extLst>
                <a:ext uri="{FF2B5EF4-FFF2-40B4-BE49-F238E27FC236}">
                  <a16:creationId xmlns:a16="http://schemas.microsoft.com/office/drawing/2014/main" id="{A7B216BD-CACB-4419-8C58-38C870C1B914}"/>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4;p48">
              <a:extLst>
                <a:ext uri="{FF2B5EF4-FFF2-40B4-BE49-F238E27FC236}">
                  <a16:creationId xmlns:a16="http://schemas.microsoft.com/office/drawing/2014/main" id="{9237F3F4-FF2D-4304-A5FC-27BF0A58AD6B}"/>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56468495-2BD3-4610-98A0-2BC3BC4CF1F5}"/>
              </a:ext>
            </a:extLst>
          </p:cNvPr>
          <p:cNvSpPr txBox="1"/>
          <p:nvPr/>
        </p:nvSpPr>
        <p:spPr>
          <a:xfrm>
            <a:off x="7358743" y="4502330"/>
            <a:ext cx="1329557" cy="215444"/>
          </a:xfrm>
          <a:prstGeom prst="rect">
            <a:avLst/>
          </a:prstGeom>
          <a:noFill/>
        </p:spPr>
        <p:txBody>
          <a:bodyPr wrap="square" rtlCol="0">
            <a:spAutoFit/>
          </a:bodyPr>
          <a:lstStyle/>
          <a:p>
            <a:r>
              <a:rPr lang="en-US" sz="800" dirty="0">
                <a:latin typeface="Inria Serif" panose="020B0604020202020204" charset="0"/>
              </a:rPr>
              <a:t>(</a:t>
            </a:r>
            <a:r>
              <a:rPr lang="en-US" sz="800" dirty="0" err="1">
                <a:latin typeface="Inria Serif" panose="020B0604020202020204" charset="0"/>
              </a:rPr>
              <a:t>Donohoo</a:t>
            </a:r>
            <a:r>
              <a:rPr lang="en-US" sz="800" dirty="0">
                <a:latin typeface="Inria Serif" panose="020B0604020202020204" charset="0"/>
              </a:rPr>
              <a:t>, et.al., 2018)</a:t>
            </a:r>
          </a:p>
        </p:txBody>
      </p:sp>
    </p:spTree>
    <p:extLst>
      <p:ext uri="{BB962C8B-B14F-4D97-AF65-F5344CB8AC3E}">
        <p14:creationId xmlns:p14="http://schemas.microsoft.com/office/powerpoint/2010/main" val="68695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3" name="TextBox 2">
            <a:extLst>
              <a:ext uri="{FF2B5EF4-FFF2-40B4-BE49-F238E27FC236}">
                <a16:creationId xmlns:a16="http://schemas.microsoft.com/office/drawing/2014/main" id="{2DFA3737-1F29-4C53-A578-82ACE51BAC7D}"/>
              </a:ext>
            </a:extLst>
          </p:cNvPr>
          <p:cNvSpPr txBox="1"/>
          <p:nvPr/>
        </p:nvSpPr>
        <p:spPr>
          <a:xfrm>
            <a:off x="997527" y="918990"/>
            <a:ext cx="7148946" cy="646331"/>
          </a:xfrm>
          <a:prstGeom prst="rect">
            <a:avLst/>
          </a:prstGeom>
          <a:noFill/>
        </p:spPr>
        <p:txBody>
          <a:bodyPr wrap="square" rtlCol="0">
            <a:spAutoFit/>
          </a:bodyPr>
          <a:lstStyle/>
          <a:p>
            <a:pPr algn="ctr">
              <a:lnSpc>
                <a:spcPct val="90000"/>
              </a:lnSpc>
            </a:pPr>
            <a:r>
              <a:rPr lang="en-US" sz="4000" b="1" dirty="0">
                <a:effectLst/>
                <a:latin typeface="Playfair Display" panose="00000500000000000000" pitchFamily="2" charset="0"/>
                <a:ea typeface="Calibri" panose="020F0502020204030204" pitchFamily="34" charset="0"/>
                <a:cs typeface="Times New Roman" panose="02020603050405020304" pitchFamily="18" charset="0"/>
              </a:rPr>
              <a:t>Collective Efficacy</a:t>
            </a:r>
          </a:p>
        </p:txBody>
      </p:sp>
      <p:sp>
        <p:nvSpPr>
          <p:cNvPr id="4" name="TextBox 3">
            <a:extLst>
              <a:ext uri="{FF2B5EF4-FFF2-40B4-BE49-F238E27FC236}">
                <a16:creationId xmlns:a16="http://schemas.microsoft.com/office/drawing/2014/main" id="{E208F8AF-AE49-45A8-B0A9-A247B1234E28}"/>
              </a:ext>
            </a:extLst>
          </p:cNvPr>
          <p:cNvSpPr txBox="1"/>
          <p:nvPr/>
        </p:nvSpPr>
        <p:spPr>
          <a:xfrm>
            <a:off x="997527" y="1687426"/>
            <a:ext cx="7148945" cy="2031325"/>
          </a:xfrm>
          <a:prstGeom prst="rect">
            <a:avLst/>
          </a:prstGeom>
          <a:noFill/>
        </p:spPr>
        <p:txBody>
          <a:bodyPr wrap="square" rtlCol="0">
            <a:spAutoFit/>
          </a:bodyPr>
          <a:lstStyle/>
          <a:p>
            <a:pPr algn="ctr">
              <a:lnSpc>
                <a:spcPct val="90000"/>
              </a:lnSpc>
            </a:pPr>
            <a:r>
              <a:rPr lang="en-US" sz="2800" dirty="0">
                <a:effectLst/>
                <a:latin typeface="Inria Serif" panose="020B0604020202020204" charset="0"/>
                <a:ea typeface="Calibri" panose="020F0502020204030204" pitchFamily="34" charset="0"/>
                <a:cs typeface="Times New Roman" panose="02020603050405020304" pitchFamily="18" charset="0"/>
              </a:rPr>
              <a:t>“When a team of individuals </a:t>
            </a:r>
            <a:r>
              <a:rPr lang="en-US" sz="2800" b="1" u="sng" dirty="0">
                <a:effectLst/>
                <a:latin typeface="Inria Serif" panose="020B0604020202020204" charset="0"/>
                <a:ea typeface="Calibri" panose="020F0502020204030204" pitchFamily="34" charset="0"/>
                <a:cs typeface="Times New Roman" panose="02020603050405020304" pitchFamily="18" charset="0"/>
              </a:rPr>
              <a:t>share the belief that through their </a:t>
            </a:r>
            <a:r>
              <a:rPr lang="en-US" sz="2800" b="1" u="sng" dirty="0">
                <a:latin typeface="Inria Serif" panose="020B0604020202020204" charset="0"/>
                <a:ea typeface="Calibri" panose="020F0502020204030204" pitchFamily="34" charset="0"/>
                <a:cs typeface="Times New Roman" panose="02020603050405020304" pitchFamily="18" charset="0"/>
              </a:rPr>
              <a:t>united efforts</a:t>
            </a:r>
            <a:r>
              <a:rPr lang="en-US" sz="2800" dirty="0">
                <a:latin typeface="Inria Serif" panose="020B0604020202020204" charset="0"/>
                <a:ea typeface="Calibri" panose="020F0502020204030204" pitchFamily="34" charset="0"/>
                <a:cs typeface="Times New Roman" panose="02020603050405020304" pitchFamily="18" charset="0"/>
              </a:rPr>
              <a:t> they can overcome challenges and produce intended results, groups </a:t>
            </a:r>
            <a:r>
              <a:rPr lang="en-US" sz="2800" b="1" i="1" dirty="0">
                <a:latin typeface="Inria Serif" panose="020B0604020202020204" charset="0"/>
                <a:ea typeface="Calibri" panose="020F0502020204030204" pitchFamily="34" charset="0"/>
                <a:cs typeface="Times New Roman" panose="02020603050405020304" pitchFamily="18" charset="0"/>
              </a:rPr>
              <a:t>are</a:t>
            </a:r>
            <a:r>
              <a:rPr lang="en-US" sz="2800" dirty="0">
                <a:latin typeface="Inria Serif" panose="020B0604020202020204" charset="0"/>
                <a:ea typeface="Calibri" panose="020F0502020204030204" pitchFamily="34" charset="0"/>
                <a:cs typeface="Times New Roman" panose="02020603050405020304" pitchFamily="18" charset="0"/>
              </a:rPr>
              <a:t> more effective.”</a:t>
            </a:r>
            <a:endParaRPr lang="en-US" sz="2800" dirty="0">
              <a:effectLst/>
              <a:latin typeface="Inria Serif" panose="020B0604020202020204" charset="0"/>
              <a:ea typeface="Calibri" panose="020F0502020204030204" pitchFamily="34" charset="0"/>
              <a:cs typeface="Times New Roman" panose="02020603050405020304" pitchFamily="18" charset="0"/>
            </a:endParaRPr>
          </a:p>
        </p:txBody>
      </p:sp>
      <p:grpSp>
        <p:nvGrpSpPr>
          <p:cNvPr id="21" name="Google Shape;807;p48">
            <a:extLst>
              <a:ext uri="{FF2B5EF4-FFF2-40B4-BE49-F238E27FC236}">
                <a16:creationId xmlns:a16="http://schemas.microsoft.com/office/drawing/2014/main" id="{23B5BA04-A4BB-42E1-B6E7-B34600AF640E}"/>
              </a:ext>
            </a:extLst>
          </p:cNvPr>
          <p:cNvGrpSpPr/>
          <p:nvPr/>
        </p:nvGrpSpPr>
        <p:grpSpPr>
          <a:xfrm>
            <a:off x="7094287" y="3394050"/>
            <a:ext cx="1052185" cy="893611"/>
            <a:chOff x="5961125" y="1623900"/>
            <a:chExt cx="427450" cy="448175"/>
          </a:xfrm>
        </p:grpSpPr>
        <p:sp>
          <p:nvSpPr>
            <p:cNvPr id="22" name="Google Shape;808;p48">
              <a:extLst>
                <a:ext uri="{FF2B5EF4-FFF2-40B4-BE49-F238E27FC236}">
                  <a16:creationId xmlns:a16="http://schemas.microsoft.com/office/drawing/2014/main" id="{6A3C532B-1D0E-4C22-8AB3-95262414F70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9;p48">
              <a:extLst>
                <a:ext uri="{FF2B5EF4-FFF2-40B4-BE49-F238E27FC236}">
                  <a16:creationId xmlns:a16="http://schemas.microsoft.com/office/drawing/2014/main" id="{8D2A0A12-E092-4589-B378-F95AB121F006}"/>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0;p48">
              <a:extLst>
                <a:ext uri="{FF2B5EF4-FFF2-40B4-BE49-F238E27FC236}">
                  <a16:creationId xmlns:a16="http://schemas.microsoft.com/office/drawing/2014/main" id="{55BAA47F-A010-4B96-BB93-CCF030A301E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1;p48">
              <a:extLst>
                <a:ext uri="{FF2B5EF4-FFF2-40B4-BE49-F238E27FC236}">
                  <a16:creationId xmlns:a16="http://schemas.microsoft.com/office/drawing/2014/main" id="{7832AC7C-8D19-4B71-A3C0-2CA17E1FC4F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2;p48">
              <a:extLst>
                <a:ext uri="{FF2B5EF4-FFF2-40B4-BE49-F238E27FC236}">
                  <a16:creationId xmlns:a16="http://schemas.microsoft.com/office/drawing/2014/main" id="{287F138D-B459-4608-9DCB-CF01532B9531}"/>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3;p48">
              <a:extLst>
                <a:ext uri="{FF2B5EF4-FFF2-40B4-BE49-F238E27FC236}">
                  <a16:creationId xmlns:a16="http://schemas.microsoft.com/office/drawing/2014/main" id="{CF9418E6-BD6B-4749-8952-D593016D4C80}"/>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4;p48">
              <a:extLst>
                <a:ext uri="{FF2B5EF4-FFF2-40B4-BE49-F238E27FC236}">
                  <a16:creationId xmlns:a16="http://schemas.microsoft.com/office/drawing/2014/main" id="{29CFEDE1-0ED8-494B-8F84-CC8250D9069F}"/>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F3A335A5-282F-4721-8902-6725334AFA60}"/>
              </a:ext>
            </a:extLst>
          </p:cNvPr>
          <p:cNvSpPr txBox="1"/>
          <p:nvPr/>
        </p:nvSpPr>
        <p:spPr>
          <a:xfrm>
            <a:off x="7358743" y="4502330"/>
            <a:ext cx="1329557" cy="215444"/>
          </a:xfrm>
          <a:prstGeom prst="rect">
            <a:avLst/>
          </a:prstGeom>
          <a:noFill/>
        </p:spPr>
        <p:txBody>
          <a:bodyPr wrap="square" rtlCol="0">
            <a:spAutoFit/>
          </a:bodyPr>
          <a:lstStyle/>
          <a:p>
            <a:r>
              <a:rPr lang="en-US" sz="800" dirty="0">
                <a:latin typeface="Inria Serif" panose="020B0604020202020204" charset="0"/>
              </a:rPr>
              <a:t>(</a:t>
            </a:r>
            <a:r>
              <a:rPr lang="en-US" sz="800" dirty="0" err="1">
                <a:latin typeface="Inria Serif" panose="020B0604020202020204" charset="0"/>
              </a:rPr>
              <a:t>Donohoo</a:t>
            </a:r>
            <a:r>
              <a:rPr lang="en-US" sz="800" dirty="0">
                <a:latin typeface="Inria Serif" panose="020B0604020202020204" charset="0"/>
              </a:rPr>
              <a:t>, et.al., 2018)</a:t>
            </a:r>
          </a:p>
        </p:txBody>
      </p:sp>
    </p:spTree>
    <p:extLst>
      <p:ext uri="{BB962C8B-B14F-4D97-AF65-F5344CB8AC3E}">
        <p14:creationId xmlns:p14="http://schemas.microsoft.com/office/powerpoint/2010/main" val="246097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8" name="TextBox 7">
            <a:extLst>
              <a:ext uri="{FF2B5EF4-FFF2-40B4-BE49-F238E27FC236}">
                <a16:creationId xmlns:a16="http://schemas.microsoft.com/office/drawing/2014/main" id="{62219A2F-AA6E-4FA6-9BE8-A0FDF552B2F6}"/>
              </a:ext>
            </a:extLst>
          </p:cNvPr>
          <p:cNvSpPr txBox="1"/>
          <p:nvPr/>
        </p:nvSpPr>
        <p:spPr>
          <a:xfrm>
            <a:off x="997527" y="718574"/>
            <a:ext cx="7148946" cy="646331"/>
          </a:xfrm>
          <a:prstGeom prst="rect">
            <a:avLst/>
          </a:prstGeom>
          <a:noFill/>
        </p:spPr>
        <p:txBody>
          <a:bodyPr wrap="square" rtlCol="0">
            <a:spAutoFit/>
          </a:bodyPr>
          <a:lstStyle/>
          <a:p>
            <a:pPr algn="ctr">
              <a:lnSpc>
                <a:spcPct val="90000"/>
              </a:lnSpc>
            </a:pPr>
            <a:r>
              <a:rPr lang="en-US" sz="4000" b="1" dirty="0">
                <a:effectLst/>
                <a:latin typeface="Playfair Display" panose="00000500000000000000" pitchFamily="2" charset="0"/>
                <a:ea typeface="Calibri" panose="020F0502020204030204" pitchFamily="34" charset="0"/>
                <a:cs typeface="Times New Roman" panose="02020603050405020304" pitchFamily="18" charset="0"/>
              </a:rPr>
              <a:t>What Works Best?</a:t>
            </a:r>
          </a:p>
        </p:txBody>
      </p:sp>
      <p:sp>
        <p:nvSpPr>
          <p:cNvPr id="9" name="TextBox 8">
            <a:extLst>
              <a:ext uri="{FF2B5EF4-FFF2-40B4-BE49-F238E27FC236}">
                <a16:creationId xmlns:a16="http://schemas.microsoft.com/office/drawing/2014/main" id="{0F9B7993-8D55-4694-84B8-791D37BB69A2}"/>
              </a:ext>
            </a:extLst>
          </p:cNvPr>
          <p:cNvSpPr txBox="1"/>
          <p:nvPr/>
        </p:nvSpPr>
        <p:spPr>
          <a:xfrm>
            <a:off x="997527" y="1687426"/>
            <a:ext cx="7148945" cy="230832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effectLst/>
                <a:latin typeface="Inria Serif" panose="020B0604020202020204" charset="0"/>
                <a:ea typeface="Calibri" panose="020F0502020204030204" pitchFamily="34" charset="0"/>
                <a:cs typeface="Times New Roman" panose="02020603050405020304" pitchFamily="18" charset="0"/>
              </a:rPr>
              <a:t>1,800+ meta-analyses of 320+ factors </a:t>
            </a:r>
          </a:p>
          <a:p>
            <a:pPr marL="457200" indent="-457200">
              <a:lnSpc>
                <a:spcPct val="90000"/>
              </a:lnSpc>
              <a:buFont typeface="Arial" panose="020B0604020202020204" pitchFamily="34" charset="0"/>
              <a:buChar char="•"/>
            </a:pPr>
            <a:r>
              <a:rPr lang="en-US" sz="3200" dirty="0">
                <a:latin typeface="Inria Serif" panose="020B0604020202020204" charset="0"/>
                <a:ea typeface="Calibri" panose="020F0502020204030204" pitchFamily="34" charset="0"/>
                <a:cs typeface="Times New Roman" panose="02020603050405020304" pitchFamily="18" charset="0"/>
              </a:rPr>
              <a:t>Each factor ascribed an “Effect Size”</a:t>
            </a:r>
          </a:p>
          <a:p>
            <a:pPr marL="457200" indent="-457200">
              <a:lnSpc>
                <a:spcPct val="90000"/>
              </a:lnSpc>
              <a:buFont typeface="Arial" panose="020B0604020202020204" pitchFamily="34" charset="0"/>
              <a:buChar char="•"/>
            </a:pPr>
            <a:r>
              <a:rPr lang="en-US" sz="3200" dirty="0">
                <a:effectLst/>
                <a:latin typeface="Inria Serif" panose="020B0604020202020204" charset="0"/>
                <a:ea typeface="Calibri" panose="020F0502020204030204" pitchFamily="34" charset="0"/>
                <a:cs typeface="Times New Roman" panose="02020603050405020304" pitchFamily="18" charset="0"/>
              </a:rPr>
              <a:t>Hinge Point = 0.4  </a:t>
            </a:r>
          </a:p>
        </p:txBody>
      </p:sp>
      <p:sp>
        <p:nvSpPr>
          <p:cNvPr id="5" name="TextBox 4">
            <a:extLst>
              <a:ext uri="{FF2B5EF4-FFF2-40B4-BE49-F238E27FC236}">
                <a16:creationId xmlns:a16="http://schemas.microsoft.com/office/drawing/2014/main" id="{ED7A2BD1-99FC-432B-A28C-684EB2A53837}"/>
              </a:ext>
            </a:extLst>
          </p:cNvPr>
          <p:cNvSpPr txBox="1"/>
          <p:nvPr/>
        </p:nvSpPr>
        <p:spPr>
          <a:xfrm>
            <a:off x="6897951" y="4424926"/>
            <a:ext cx="1790350" cy="215444"/>
          </a:xfrm>
          <a:prstGeom prst="rect">
            <a:avLst/>
          </a:prstGeom>
          <a:noFill/>
        </p:spPr>
        <p:txBody>
          <a:bodyPr wrap="square" rtlCol="0">
            <a:spAutoFit/>
          </a:bodyPr>
          <a:lstStyle/>
          <a:p>
            <a:r>
              <a:rPr lang="en-US" sz="800" dirty="0">
                <a:latin typeface="Inria Serif" panose="020B0604020202020204" charset="0"/>
              </a:rPr>
              <a:t>(Corwin, 2022; </a:t>
            </a:r>
            <a:r>
              <a:rPr lang="en-US" sz="800" dirty="0" err="1">
                <a:latin typeface="Inria Serif" panose="020B0604020202020204" charset="0"/>
              </a:rPr>
              <a:t>Waack</a:t>
            </a:r>
            <a:r>
              <a:rPr lang="en-US" sz="800" dirty="0">
                <a:latin typeface="Inria Serif" panose="020B0604020202020204" charset="0"/>
              </a:rPr>
              <a:t>, 2015)</a:t>
            </a:r>
          </a:p>
        </p:txBody>
      </p:sp>
    </p:spTree>
    <p:extLst>
      <p:ext uri="{BB962C8B-B14F-4D97-AF65-F5344CB8AC3E}">
        <p14:creationId xmlns:p14="http://schemas.microsoft.com/office/powerpoint/2010/main" val="17911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3E67A-6C00-4201-9692-1656E49EB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dirty="0"/>
          </a:p>
        </p:txBody>
      </p:sp>
      <p:pic>
        <p:nvPicPr>
          <p:cNvPr id="2050" name="Picture 2" descr="Georgia's Coastal Marshlands Protection Act a legacy at 50">
            <a:extLst>
              <a:ext uri="{FF2B5EF4-FFF2-40B4-BE49-F238E27FC236}">
                <a16:creationId xmlns:a16="http://schemas.microsoft.com/office/drawing/2014/main" id="{C147B032-C0B1-4254-8389-7434D5AC9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78" y="1598172"/>
            <a:ext cx="3455207" cy="2591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AC6FD5-5FF5-4BF5-B1BB-955473579DAA}"/>
              </a:ext>
            </a:extLst>
          </p:cNvPr>
          <p:cNvSpPr txBox="1"/>
          <p:nvPr/>
        </p:nvSpPr>
        <p:spPr>
          <a:xfrm>
            <a:off x="810861" y="916432"/>
            <a:ext cx="3130731" cy="400110"/>
          </a:xfrm>
          <a:prstGeom prst="rect">
            <a:avLst/>
          </a:prstGeom>
          <a:noFill/>
        </p:spPr>
        <p:txBody>
          <a:bodyPr wrap="square">
            <a:spAutoFit/>
          </a:bodyPr>
          <a:lstStyle/>
          <a:p>
            <a:r>
              <a:rPr lang="en-US" sz="2000" b="1" dirty="0">
                <a:solidFill>
                  <a:schemeClr val="tx2">
                    <a:lumMod val="25000"/>
                  </a:schemeClr>
                </a:solidFill>
                <a:latin typeface="Inria Serif" panose="020B0604020202020204" charset="0"/>
              </a:rPr>
              <a:t>Welcome to Savannah!!!</a:t>
            </a:r>
          </a:p>
        </p:txBody>
      </p:sp>
      <p:pic>
        <p:nvPicPr>
          <p:cNvPr id="2052" name="Picture 4" descr="When is the Best Time to Visit Savannah GA? - Savannah First-Timer's Guide">
            <a:extLst>
              <a:ext uri="{FF2B5EF4-FFF2-40B4-BE49-F238E27FC236}">
                <a16:creationId xmlns:a16="http://schemas.microsoft.com/office/drawing/2014/main" id="{DCD585DC-F8FA-42DB-AB30-C71033E97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4372"/>
            <a:ext cx="3516403" cy="23452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ings To Do on River Street | VisitSavannah.com">
            <a:extLst>
              <a:ext uri="{FF2B5EF4-FFF2-40B4-BE49-F238E27FC236}">
                <a16:creationId xmlns:a16="http://schemas.microsoft.com/office/drawing/2014/main" id="{9CB9BC26-B23F-491F-8218-8AE3768C9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617" y="3027379"/>
            <a:ext cx="3356836" cy="1888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F431C2-2F52-4915-871B-7B56173B94E3}"/>
              </a:ext>
            </a:extLst>
          </p:cNvPr>
          <p:cNvSpPr txBox="1"/>
          <p:nvPr/>
        </p:nvSpPr>
        <p:spPr>
          <a:xfrm>
            <a:off x="1679290" y="4189577"/>
            <a:ext cx="3412372" cy="215444"/>
          </a:xfrm>
          <a:prstGeom prst="rect">
            <a:avLst/>
          </a:prstGeom>
          <a:noFill/>
        </p:spPr>
        <p:txBody>
          <a:bodyPr wrap="square" rtlCol="0">
            <a:spAutoFit/>
          </a:bodyPr>
          <a:lstStyle/>
          <a:p>
            <a:r>
              <a:rPr lang="en-US" sz="800" dirty="0">
                <a:latin typeface="Inria Serif" panose="020B0604020202020204" charset="0"/>
              </a:rPr>
              <a:t>(UGA Marine Extension and Georgia Sea Grant, n.d.)</a:t>
            </a:r>
          </a:p>
        </p:txBody>
      </p:sp>
      <p:sp>
        <p:nvSpPr>
          <p:cNvPr id="8" name="TextBox 7">
            <a:extLst>
              <a:ext uri="{FF2B5EF4-FFF2-40B4-BE49-F238E27FC236}">
                <a16:creationId xmlns:a16="http://schemas.microsoft.com/office/drawing/2014/main" id="{98D4138E-154C-4A72-96C7-A413416C2996}"/>
              </a:ext>
            </a:extLst>
          </p:cNvPr>
          <p:cNvSpPr txBox="1"/>
          <p:nvPr/>
        </p:nvSpPr>
        <p:spPr>
          <a:xfrm>
            <a:off x="7167123" y="4900981"/>
            <a:ext cx="1319753" cy="215444"/>
          </a:xfrm>
          <a:prstGeom prst="rect">
            <a:avLst/>
          </a:prstGeom>
          <a:noFill/>
        </p:spPr>
        <p:txBody>
          <a:bodyPr wrap="square" rtlCol="0">
            <a:spAutoFit/>
          </a:bodyPr>
          <a:lstStyle/>
          <a:p>
            <a:r>
              <a:rPr lang="en-US" sz="800" dirty="0">
                <a:latin typeface="Inria Serif" panose="020B0604020202020204" charset="0"/>
              </a:rPr>
              <a:t>(Visit Savannah, n.d.)</a:t>
            </a:r>
          </a:p>
        </p:txBody>
      </p:sp>
      <p:sp>
        <p:nvSpPr>
          <p:cNvPr id="9" name="TextBox 8">
            <a:extLst>
              <a:ext uri="{FF2B5EF4-FFF2-40B4-BE49-F238E27FC236}">
                <a16:creationId xmlns:a16="http://schemas.microsoft.com/office/drawing/2014/main" id="{2C6BB05A-97A0-4F1E-98D0-41AA59A07741}"/>
              </a:ext>
            </a:extLst>
          </p:cNvPr>
          <p:cNvSpPr txBox="1"/>
          <p:nvPr/>
        </p:nvSpPr>
        <p:spPr>
          <a:xfrm>
            <a:off x="7258639" y="2799606"/>
            <a:ext cx="929860" cy="215444"/>
          </a:xfrm>
          <a:prstGeom prst="rect">
            <a:avLst/>
          </a:prstGeom>
          <a:noFill/>
        </p:spPr>
        <p:txBody>
          <a:bodyPr wrap="square" rtlCol="0">
            <a:spAutoFit/>
          </a:bodyPr>
          <a:lstStyle/>
          <a:p>
            <a:r>
              <a:rPr lang="en-US" sz="800" dirty="0">
                <a:latin typeface="Inria Serif" panose="020B0604020202020204" charset="0"/>
              </a:rPr>
              <a:t>(Clarkson, n.d.)</a:t>
            </a:r>
          </a:p>
        </p:txBody>
      </p:sp>
    </p:spTree>
    <p:extLst>
      <p:ext uri="{BB962C8B-B14F-4D97-AF65-F5344CB8AC3E}">
        <p14:creationId xmlns:p14="http://schemas.microsoft.com/office/powerpoint/2010/main" val="312414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3" name="Text Placeholder 2">
            <a:extLst>
              <a:ext uri="{FF2B5EF4-FFF2-40B4-BE49-F238E27FC236}">
                <a16:creationId xmlns:a16="http://schemas.microsoft.com/office/drawing/2014/main" id="{F6170448-F9EE-46CB-9C55-068BAB53B794}"/>
              </a:ext>
            </a:extLst>
          </p:cNvPr>
          <p:cNvSpPr>
            <a:spLocks noGrp="1"/>
          </p:cNvSpPr>
          <p:nvPr>
            <p:ph type="body" idx="1"/>
          </p:nvPr>
        </p:nvSpPr>
        <p:spPr>
          <a:xfrm>
            <a:off x="127943" y="711468"/>
            <a:ext cx="1767300" cy="859500"/>
          </a:xfrm>
        </p:spPr>
        <p:txBody>
          <a:bodyPr/>
          <a:lstStyle/>
          <a:p>
            <a:pPr algn="ctr"/>
            <a:r>
              <a:rPr lang="en-US" sz="2800" b="1" dirty="0">
                <a:solidFill>
                  <a:schemeClr val="tx1">
                    <a:lumMod val="75000"/>
                  </a:schemeClr>
                </a:solidFill>
              </a:rPr>
              <a:t>The Current Top 21</a:t>
            </a:r>
          </a:p>
        </p:txBody>
      </p:sp>
      <p:graphicFrame>
        <p:nvGraphicFramePr>
          <p:cNvPr id="6" name="Chart 5">
            <a:extLst>
              <a:ext uri="{FF2B5EF4-FFF2-40B4-BE49-F238E27FC236}">
                <a16:creationId xmlns:a16="http://schemas.microsoft.com/office/drawing/2014/main" id="{077D5A03-2CA5-4D8B-8923-9E6000EEF543}"/>
              </a:ext>
            </a:extLst>
          </p:cNvPr>
          <p:cNvGraphicFramePr/>
          <p:nvPr>
            <p:extLst>
              <p:ext uri="{D42A27DB-BD31-4B8C-83A1-F6EECF244321}">
                <p14:modId xmlns:p14="http://schemas.microsoft.com/office/powerpoint/2010/main" val="926452735"/>
              </p:ext>
            </p:extLst>
          </p:nvPr>
        </p:nvGraphicFramePr>
        <p:xfrm>
          <a:off x="2820150" y="137786"/>
          <a:ext cx="6096000" cy="45499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41C1B41-5F1C-4F64-89B5-4D35299249E5}"/>
              </a:ext>
            </a:extLst>
          </p:cNvPr>
          <p:cNvSpPr txBox="1"/>
          <p:nvPr/>
        </p:nvSpPr>
        <p:spPr>
          <a:xfrm>
            <a:off x="7358743" y="4687750"/>
            <a:ext cx="1329557" cy="215444"/>
          </a:xfrm>
          <a:prstGeom prst="rect">
            <a:avLst/>
          </a:prstGeom>
          <a:noFill/>
        </p:spPr>
        <p:txBody>
          <a:bodyPr wrap="square" rtlCol="0">
            <a:spAutoFit/>
          </a:bodyPr>
          <a:lstStyle/>
          <a:p>
            <a:r>
              <a:rPr lang="en-US" sz="800" dirty="0">
                <a:latin typeface="Inria Serif" panose="020B0604020202020204" charset="0"/>
              </a:rPr>
              <a:t>(Corwin, 2022)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3" name="Text Placeholder 2">
            <a:extLst>
              <a:ext uri="{FF2B5EF4-FFF2-40B4-BE49-F238E27FC236}">
                <a16:creationId xmlns:a16="http://schemas.microsoft.com/office/drawing/2014/main" id="{F6170448-F9EE-46CB-9C55-068BAB53B794}"/>
              </a:ext>
            </a:extLst>
          </p:cNvPr>
          <p:cNvSpPr>
            <a:spLocks noGrp="1"/>
          </p:cNvSpPr>
          <p:nvPr>
            <p:ph type="body" idx="1"/>
          </p:nvPr>
        </p:nvSpPr>
        <p:spPr>
          <a:xfrm>
            <a:off x="127943" y="711468"/>
            <a:ext cx="1767300" cy="859500"/>
          </a:xfrm>
        </p:spPr>
        <p:txBody>
          <a:bodyPr/>
          <a:lstStyle/>
          <a:p>
            <a:pPr algn="ctr"/>
            <a:r>
              <a:rPr lang="en-US" sz="2800" b="1" dirty="0">
                <a:solidFill>
                  <a:schemeClr val="tx1">
                    <a:lumMod val="75000"/>
                  </a:schemeClr>
                </a:solidFill>
              </a:rPr>
              <a:t>The Current Top 21</a:t>
            </a:r>
          </a:p>
        </p:txBody>
      </p:sp>
      <p:graphicFrame>
        <p:nvGraphicFramePr>
          <p:cNvPr id="6" name="Chart 5">
            <a:extLst>
              <a:ext uri="{FF2B5EF4-FFF2-40B4-BE49-F238E27FC236}">
                <a16:creationId xmlns:a16="http://schemas.microsoft.com/office/drawing/2014/main" id="{077D5A03-2CA5-4D8B-8923-9E6000EEF543}"/>
              </a:ext>
            </a:extLst>
          </p:cNvPr>
          <p:cNvGraphicFramePr/>
          <p:nvPr/>
        </p:nvGraphicFramePr>
        <p:xfrm>
          <a:off x="2820150" y="137786"/>
          <a:ext cx="6096000" cy="454996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51E7A872-6D11-4A42-83FE-CDBB44AA4FA3}"/>
              </a:ext>
            </a:extLst>
          </p:cNvPr>
          <p:cNvCxnSpPr>
            <a:cxnSpLocks/>
          </p:cNvCxnSpPr>
          <p:nvPr/>
        </p:nvCxnSpPr>
        <p:spPr>
          <a:xfrm>
            <a:off x="7139836" y="488515"/>
            <a:ext cx="0" cy="41085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A919D9-537D-4614-AA2A-E3B5FA182709}"/>
              </a:ext>
            </a:extLst>
          </p:cNvPr>
          <p:cNvSpPr txBox="1"/>
          <p:nvPr/>
        </p:nvSpPr>
        <p:spPr>
          <a:xfrm>
            <a:off x="7358743" y="4687750"/>
            <a:ext cx="1329557" cy="215444"/>
          </a:xfrm>
          <a:prstGeom prst="rect">
            <a:avLst/>
          </a:prstGeom>
          <a:noFill/>
        </p:spPr>
        <p:txBody>
          <a:bodyPr wrap="square" rtlCol="0">
            <a:spAutoFit/>
          </a:bodyPr>
          <a:lstStyle/>
          <a:p>
            <a:r>
              <a:rPr lang="en-US" sz="800" dirty="0">
                <a:latin typeface="Inria Serif" panose="020B0604020202020204" charset="0"/>
              </a:rPr>
              <a:t>(Corwin, 2022)</a:t>
            </a:r>
          </a:p>
        </p:txBody>
      </p:sp>
    </p:spTree>
    <p:extLst>
      <p:ext uri="{BB962C8B-B14F-4D97-AF65-F5344CB8AC3E}">
        <p14:creationId xmlns:p14="http://schemas.microsoft.com/office/powerpoint/2010/main" val="329708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aphicFrame>
        <p:nvGraphicFramePr>
          <p:cNvPr id="6" name="Chart 5">
            <a:extLst>
              <a:ext uri="{FF2B5EF4-FFF2-40B4-BE49-F238E27FC236}">
                <a16:creationId xmlns:a16="http://schemas.microsoft.com/office/drawing/2014/main" id="{077D5A03-2CA5-4D8B-8923-9E6000EEF543}"/>
              </a:ext>
            </a:extLst>
          </p:cNvPr>
          <p:cNvGraphicFramePr/>
          <p:nvPr>
            <p:extLst>
              <p:ext uri="{D42A27DB-BD31-4B8C-83A1-F6EECF244321}">
                <p14:modId xmlns:p14="http://schemas.microsoft.com/office/powerpoint/2010/main" val="3931300835"/>
              </p:ext>
            </p:extLst>
          </p:nvPr>
        </p:nvGraphicFramePr>
        <p:xfrm>
          <a:off x="2820150" y="137786"/>
          <a:ext cx="6096000" cy="454996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51E7A872-6D11-4A42-83FE-CDBB44AA4FA3}"/>
              </a:ext>
            </a:extLst>
          </p:cNvPr>
          <p:cNvCxnSpPr>
            <a:cxnSpLocks/>
          </p:cNvCxnSpPr>
          <p:nvPr/>
        </p:nvCxnSpPr>
        <p:spPr>
          <a:xfrm>
            <a:off x="7139836" y="488515"/>
            <a:ext cx="0" cy="41085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DDC6B96B-3776-4BE8-91BF-0989A1EE2453}"/>
              </a:ext>
            </a:extLst>
          </p:cNvPr>
          <p:cNvSpPr txBox="1">
            <a:spLocks/>
          </p:cNvSpPr>
          <p:nvPr/>
        </p:nvSpPr>
        <p:spPr>
          <a:xfrm>
            <a:off x="7554322" y="3456606"/>
            <a:ext cx="2267956" cy="8595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dk2"/>
              </a:buClr>
              <a:buSzPts val="1500"/>
              <a:buFont typeface="Inria Serif Light"/>
              <a:buNone/>
              <a:defRPr sz="1500" b="0" i="0" u="none" strike="noStrike" cap="none">
                <a:solidFill>
                  <a:schemeClr val="dk2"/>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algn="l"/>
            <a:endParaRPr lang="en-US" sz="2000" dirty="0">
              <a:solidFill>
                <a:schemeClr val="tx1">
                  <a:lumMod val="75000"/>
                </a:schemeClr>
              </a:solidFill>
            </a:endParaRPr>
          </a:p>
        </p:txBody>
      </p:sp>
      <p:sp>
        <p:nvSpPr>
          <p:cNvPr id="9" name="TextBox 8">
            <a:extLst>
              <a:ext uri="{FF2B5EF4-FFF2-40B4-BE49-F238E27FC236}">
                <a16:creationId xmlns:a16="http://schemas.microsoft.com/office/drawing/2014/main" id="{D4D70FD3-7334-43DF-BEF2-F4D2631DDBAF}"/>
              </a:ext>
            </a:extLst>
          </p:cNvPr>
          <p:cNvSpPr txBox="1"/>
          <p:nvPr/>
        </p:nvSpPr>
        <p:spPr>
          <a:xfrm>
            <a:off x="296214" y="244699"/>
            <a:ext cx="1803042" cy="1200329"/>
          </a:xfrm>
          <a:prstGeom prst="rect">
            <a:avLst/>
          </a:prstGeom>
          <a:noFill/>
        </p:spPr>
        <p:txBody>
          <a:bodyPr wrap="square" rtlCol="0">
            <a:spAutoFit/>
          </a:bodyPr>
          <a:lstStyle/>
          <a:p>
            <a:r>
              <a:rPr lang="en-US" sz="2400" b="1" dirty="0">
                <a:latin typeface="Inria Serif" panose="020B0604020202020204" charset="0"/>
              </a:rPr>
              <a:t>Collective Teacher Efficacy</a:t>
            </a:r>
          </a:p>
        </p:txBody>
      </p:sp>
      <p:sp>
        <p:nvSpPr>
          <p:cNvPr id="11" name="TextBox 10">
            <a:extLst>
              <a:ext uri="{FF2B5EF4-FFF2-40B4-BE49-F238E27FC236}">
                <a16:creationId xmlns:a16="http://schemas.microsoft.com/office/drawing/2014/main" id="{4B407DE5-29F5-419B-A1A3-B78EC127703B}"/>
              </a:ext>
            </a:extLst>
          </p:cNvPr>
          <p:cNvSpPr txBox="1"/>
          <p:nvPr/>
        </p:nvSpPr>
        <p:spPr>
          <a:xfrm>
            <a:off x="296214" y="1445028"/>
            <a:ext cx="1803042" cy="3416320"/>
          </a:xfrm>
          <a:prstGeom prst="rect">
            <a:avLst/>
          </a:prstGeom>
          <a:noFill/>
        </p:spPr>
        <p:txBody>
          <a:bodyPr wrap="square" rtlCol="0">
            <a:spAutoFit/>
          </a:bodyPr>
          <a:lstStyle/>
          <a:p>
            <a:pPr algn="l"/>
            <a:r>
              <a:rPr lang="en-US" sz="1800" dirty="0">
                <a:solidFill>
                  <a:schemeClr val="tx1">
                    <a:lumMod val="75000"/>
                  </a:schemeClr>
                </a:solidFill>
                <a:latin typeface="Inria Serif" panose="020B0604020202020204" charset="0"/>
              </a:rPr>
              <a:t>“The shared belief by a group of teachers in a particular educational environment that they have the skills to positively impact student outcomes.” </a:t>
            </a:r>
          </a:p>
        </p:txBody>
      </p:sp>
      <p:cxnSp>
        <p:nvCxnSpPr>
          <p:cNvPr id="12" name="Straight Arrow Connector 11">
            <a:extLst>
              <a:ext uri="{FF2B5EF4-FFF2-40B4-BE49-F238E27FC236}">
                <a16:creationId xmlns:a16="http://schemas.microsoft.com/office/drawing/2014/main" id="{343B8E28-5D0A-4576-9362-16DDA4AF804A}"/>
              </a:ext>
            </a:extLst>
          </p:cNvPr>
          <p:cNvCxnSpPr>
            <a:cxnSpLocks/>
          </p:cNvCxnSpPr>
          <p:nvPr/>
        </p:nvCxnSpPr>
        <p:spPr>
          <a:xfrm flipH="1">
            <a:off x="7920507" y="785610"/>
            <a:ext cx="767793" cy="0"/>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9E4C18-663F-499F-943E-A685BFA0F288}"/>
              </a:ext>
            </a:extLst>
          </p:cNvPr>
          <p:cNvSpPr txBox="1"/>
          <p:nvPr/>
        </p:nvSpPr>
        <p:spPr>
          <a:xfrm>
            <a:off x="7358743" y="4687750"/>
            <a:ext cx="1329557" cy="215444"/>
          </a:xfrm>
          <a:prstGeom prst="rect">
            <a:avLst/>
          </a:prstGeom>
          <a:noFill/>
        </p:spPr>
        <p:txBody>
          <a:bodyPr wrap="square" rtlCol="0">
            <a:spAutoFit/>
          </a:bodyPr>
          <a:lstStyle/>
          <a:p>
            <a:r>
              <a:rPr lang="en-US" sz="800" dirty="0">
                <a:latin typeface="Inria Serif" panose="020B0604020202020204" charset="0"/>
              </a:rPr>
              <a:t>(Corwin, 2022)</a:t>
            </a:r>
          </a:p>
        </p:txBody>
      </p:sp>
    </p:spTree>
    <p:extLst>
      <p:ext uri="{BB962C8B-B14F-4D97-AF65-F5344CB8AC3E}">
        <p14:creationId xmlns:p14="http://schemas.microsoft.com/office/powerpoint/2010/main" val="34141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6146" name="Picture 2" descr="Apple Desk Pictures | Download Free Images on Unsplash">
            <a:extLst>
              <a:ext uri="{FF2B5EF4-FFF2-40B4-BE49-F238E27FC236}">
                <a16:creationId xmlns:a16="http://schemas.microsoft.com/office/drawing/2014/main" id="{B8E5A1E9-95E6-403D-9D5C-792D512D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826" y="3146521"/>
            <a:ext cx="2025588" cy="1350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A08ED-23B7-47A0-B67C-2F3FA3D3E977}"/>
              </a:ext>
            </a:extLst>
          </p:cNvPr>
          <p:cNvSpPr txBox="1"/>
          <p:nvPr/>
        </p:nvSpPr>
        <p:spPr>
          <a:xfrm>
            <a:off x="1532586" y="673438"/>
            <a:ext cx="6078828" cy="523220"/>
          </a:xfrm>
          <a:prstGeom prst="rect">
            <a:avLst/>
          </a:prstGeom>
          <a:noFill/>
        </p:spPr>
        <p:txBody>
          <a:bodyPr wrap="square" rtlCol="0">
            <a:spAutoFit/>
          </a:bodyPr>
          <a:lstStyle/>
          <a:p>
            <a:pPr algn="ctr"/>
            <a:r>
              <a:rPr lang="en-US" sz="2800" b="1" dirty="0">
                <a:latin typeface="Inria Serif" panose="020B0604020202020204" charset="0"/>
              </a:rPr>
              <a:t>Teacher Burnout Task Force</a:t>
            </a:r>
          </a:p>
        </p:txBody>
      </p:sp>
      <p:sp>
        <p:nvSpPr>
          <p:cNvPr id="6" name="TextBox 5">
            <a:extLst>
              <a:ext uri="{FF2B5EF4-FFF2-40B4-BE49-F238E27FC236}">
                <a16:creationId xmlns:a16="http://schemas.microsoft.com/office/drawing/2014/main" id="{5BED0E57-3EC6-4B96-96E7-08268B894F66}"/>
              </a:ext>
            </a:extLst>
          </p:cNvPr>
          <p:cNvSpPr txBox="1"/>
          <p:nvPr/>
        </p:nvSpPr>
        <p:spPr>
          <a:xfrm>
            <a:off x="516312" y="1223019"/>
            <a:ext cx="8317283" cy="298543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Inria Serif" panose="020B0604020202020204" charset="0"/>
              </a:rPr>
              <a:t>Identify the major contributing factors</a:t>
            </a:r>
          </a:p>
          <a:p>
            <a:pPr marL="342900" indent="-342900">
              <a:buFont typeface="Arial" panose="020B0604020202020204" pitchFamily="34" charset="0"/>
              <a:buChar char="•"/>
            </a:pPr>
            <a:r>
              <a:rPr lang="en-US" sz="2000" dirty="0">
                <a:latin typeface="Inria Serif" panose="020B0604020202020204" charset="0"/>
              </a:rPr>
              <a:t>Determine possible solutions and strategies that can</a:t>
            </a:r>
          </a:p>
          <a:p>
            <a:pPr marL="682625" indent="-342900">
              <a:buFont typeface="Courier New" panose="02070309020205020404" pitchFamily="49" charset="0"/>
              <a:buChar char="o"/>
            </a:pPr>
            <a:r>
              <a:rPr lang="en-US" sz="2000" dirty="0">
                <a:latin typeface="Inria Serif" panose="020B0604020202020204" charset="0"/>
              </a:rPr>
              <a:t>Be implemented on the school, district, and state levels to increase teacher retention</a:t>
            </a:r>
          </a:p>
          <a:p>
            <a:pPr marL="682625" indent="-342900">
              <a:buFont typeface="Courier New" panose="02070309020205020404" pitchFamily="49" charset="0"/>
              <a:buChar char="o"/>
            </a:pPr>
            <a:r>
              <a:rPr lang="en-US" sz="2000" dirty="0">
                <a:latin typeface="Inria Serif" panose="020B0604020202020204" charset="0"/>
              </a:rPr>
              <a:t>Provide teaches with the support they need and deserve</a:t>
            </a:r>
          </a:p>
          <a:p>
            <a:pPr marL="682625" indent="-342900">
              <a:buFont typeface="Courier New" panose="02070309020205020404" pitchFamily="49" charset="0"/>
              <a:buChar char="o"/>
            </a:pPr>
            <a:r>
              <a:rPr lang="en-US" sz="2000" dirty="0">
                <a:latin typeface="Inria Serif" panose="020B0604020202020204" charset="0"/>
              </a:rPr>
              <a:t>Elevate the level of recognition for the professionalism of teachers.</a:t>
            </a:r>
          </a:p>
          <a:p>
            <a:pPr lvl="1"/>
            <a:endParaRPr lang="en-US" sz="2400" dirty="0">
              <a:latin typeface="Inria Serif" panose="020B0604020202020204" charset="0"/>
            </a:endParaRPr>
          </a:p>
          <a:p>
            <a:pPr marL="342900" lvl="3" indent="-342900">
              <a:buFont typeface="Arial" panose="020B0604020202020204" pitchFamily="34" charset="0"/>
              <a:buChar char="•"/>
            </a:pPr>
            <a:endParaRPr lang="en-US" sz="2400" dirty="0">
              <a:latin typeface="Inria Serif" panose="020B0604020202020204" charset="0"/>
            </a:endParaRPr>
          </a:p>
        </p:txBody>
      </p:sp>
      <p:sp>
        <p:nvSpPr>
          <p:cNvPr id="7" name="TextBox 6">
            <a:extLst>
              <a:ext uri="{FF2B5EF4-FFF2-40B4-BE49-F238E27FC236}">
                <a16:creationId xmlns:a16="http://schemas.microsoft.com/office/drawing/2014/main" id="{4CE3E54D-7420-4A05-8265-0B4420C189E6}"/>
              </a:ext>
            </a:extLst>
          </p:cNvPr>
          <p:cNvSpPr txBox="1"/>
          <p:nvPr/>
        </p:nvSpPr>
        <p:spPr>
          <a:xfrm>
            <a:off x="6861086" y="4472306"/>
            <a:ext cx="907612" cy="215444"/>
          </a:xfrm>
          <a:prstGeom prst="rect">
            <a:avLst/>
          </a:prstGeom>
          <a:noFill/>
        </p:spPr>
        <p:txBody>
          <a:bodyPr wrap="square" rtlCol="0">
            <a:spAutoFit/>
          </a:bodyPr>
          <a:lstStyle/>
          <a:p>
            <a:r>
              <a:rPr lang="en-US" sz="800" dirty="0">
                <a:latin typeface="Inria Serif" panose="020B0604020202020204" charset="0"/>
              </a:rPr>
              <a:t>(Nieves, 2012)</a:t>
            </a:r>
          </a:p>
        </p:txBody>
      </p:sp>
    </p:spTree>
    <p:extLst>
      <p:ext uri="{BB962C8B-B14F-4D97-AF65-F5344CB8AC3E}">
        <p14:creationId xmlns:p14="http://schemas.microsoft.com/office/powerpoint/2010/main" val="37834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4" name="Picture 3" descr="A group of people posing for a photo&#10;&#10;Description automatically generated">
            <a:extLst>
              <a:ext uri="{FF2B5EF4-FFF2-40B4-BE49-F238E27FC236}">
                <a16:creationId xmlns:a16="http://schemas.microsoft.com/office/drawing/2014/main" id="{C0E78D27-B3F8-48A6-BE36-C1D924E6B7AE}"/>
              </a:ext>
            </a:extLst>
          </p:cNvPr>
          <p:cNvPicPr>
            <a:picLocks noChangeAspect="1"/>
          </p:cNvPicPr>
          <p:nvPr/>
        </p:nvPicPr>
        <p:blipFill>
          <a:blip r:embed="rId3">
            <a:alphaModFix/>
          </a:blip>
          <a:stretch>
            <a:fillRect/>
          </a:stretch>
        </p:blipFill>
        <p:spPr>
          <a:xfrm>
            <a:off x="669288" y="635090"/>
            <a:ext cx="4328983" cy="2670755"/>
          </a:xfrm>
          <a:prstGeom prst="rect">
            <a:avLst/>
          </a:prstGeom>
        </p:spPr>
      </p:pic>
      <p:pic>
        <p:nvPicPr>
          <p:cNvPr id="9" name="Picture 8" descr="A person giving a presentation&#10;&#10;Description automatically generated with medium confidence">
            <a:extLst>
              <a:ext uri="{FF2B5EF4-FFF2-40B4-BE49-F238E27FC236}">
                <a16:creationId xmlns:a16="http://schemas.microsoft.com/office/drawing/2014/main" id="{CC0D8D09-B032-40FA-83B7-E125AC9C452A}"/>
              </a:ext>
            </a:extLst>
          </p:cNvPr>
          <p:cNvPicPr>
            <a:picLocks noChangeAspect="1"/>
          </p:cNvPicPr>
          <p:nvPr/>
        </p:nvPicPr>
        <p:blipFill>
          <a:blip r:embed="rId4"/>
          <a:stretch>
            <a:fillRect/>
          </a:stretch>
        </p:blipFill>
        <p:spPr>
          <a:xfrm>
            <a:off x="5178151" y="1940685"/>
            <a:ext cx="3429000" cy="2571750"/>
          </a:xfrm>
          <a:prstGeom prst="rect">
            <a:avLst/>
          </a:prstGeom>
        </p:spPr>
      </p:pic>
    </p:spTree>
    <p:extLst>
      <p:ext uri="{BB962C8B-B14F-4D97-AF65-F5344CB8AC3E}">
        <p14:creationId xmlns:p14="http://schemas.microsoft.com/office/powerpoint/2010/main" val="421786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3076" name="Picture 4" descr="UGA Carl Vinson Institute of Government">
            <a:extLst>
              <a:ext uri="{FF2B5EF4-FFF2-40B4-BE49-F238E27FC236}">
                <a16:creationId xmlns:a16="http://schemas.microsoft.com/office/drawing/2014/main" id="{401302CD-593C-497F-8206-8FA4081E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61" y="1638736"/>
            <a:ext cx="1866027" cy="1866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35F683-EC00-4835-B062-CC8695C0A559}"/>
              </a:ext>
            </a:extLst>
          </p:cNvPr>
          <p:cNvSpPr txBox="1"/>
          <p:nvPr/>
        </p:nvSpPr>
        <p:spPr>
          <a:xfrm>
            <a:off x="2609472" y="684629"/>
            <a:ext cx="6078828" cy="954107"/>
          </a:xfrm>
          <a:prstGeom prst="rect">
            <a:avLst/>
          </a:prstGeom>
          <a:noFill/>
        </p:spPr>
        <p:txBody>
          <a:bodyPr wrap="square" rtlCol="0">
            <a:spAutoFit/>
          </a:bodyPr>
          <a:lstStyle/>
          <a:p>
            <a:pPr algn="ctr"/>
            <a:r>
              <a:rPr lang="en-US" sz="2800" b="1" dirty="0">
                <a:latin typeface="Inria Serif" panose="020B0604020202020204" charset="0"/>
              </a:rPr>
              <a:t>What Factors Are Contributing to Teacher Burnout in Georgia:</a:t>
            </a:r>
          </a:p>
        </p:txBody>
      </p:sp>
      <p:sp>
        <p:nvSpPr>
          <p:cNvPr id="8" name="TextBox 7">
            <a:extLst>
              <a:ext uri="{FF2B5EF4-FFF2-40B4-BE49-F238E27FC236}">
                <a16:creationId xmlns:a16="http://schemas.microsoft.com/office/drawing/2014/main" id="{67998913-E0EF-4169-8F87-F9B0E303B3A2}"/>
              </a:ext>
            </a:extLst>
          </p:cNvPr>
          <p:cNvSpPr txBox="1"/>
          <p:nvPr/>
        </p:nvSpPr>
        <p:spPr>
          <a:xfrm>
            <a:off x="2609472" y="1707616"/>
            <a:ext cx="6078828"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Inria Serif" panose="020B0604020202020204" charset="0"/>
              </a:rPr>
              <a:t>As a result of the pandemic?</a:t>
            </a:r>
          </a:p>
          <a:p>
            <a:pPr marL="457200" indent="-457200">
              <a:buFont typeface="Arial" panose="020B0604020202020204" pitchFamily="34" charset="0"/>
              <a:buChar char="•"/>
            </a:pPr>
            <a:r>
              <a:rPr lang="en-US" sz="2400" dirty="0">
                <a:latin typeface="Inria Serif" panose="020B0604020202020204" charset="0"/>
              </a:rPr>
              <a:t>As a result of policies and procedures initiated at the school level?</a:t>
            </a:r>
          </a:p>
          <a:p>
            <a:pPr marL="457200" indent="-457200">
              <a:buFont typeface="Arial" panose="020B0604020202020204" pitchFamily="34" charset="0"/>
              <a:buChar char="•"/>
            </a:pPr>
            <a:r>
              <a:rPr lang="en-US" sz="2400" dirty="0">
                <a:latin typeface="Inria Serif" panose="020B0604020202020204" charset="0"/>
              </a:rPr>
              <a:t>As a result of policies and procedures initiated at the system level?</a:t>
            </a:r>
          </a:p>
          <a:p>
            <a:pPr marL="457200" indent="-457200">
              <a:buFont typeface="Arial" panose="020B0604020202020204" pitchFamily="34" charset="0"/>
              <a:buChar char="•"/>
            </a:pPr>
            <a:r>
              <a:rPr lang="en-US" sz="2400" dirty="0">
                <a:latin typeface="Inria Serif" panose="020B0604020202020204" charset="0"/>
              </a:rPr>
              <a:t>As a result of policies and procedures initiated at the state level?</a:t>
            </a:r>
          </a:p>
        </p:txBody>
      </p:sp>
    </p:spTree>
    <p:extLst>
      <p:ext uri="{BB962C8B-B14F-4D97-AF65-F5344CB8AC3E}">
        <p14:creationId xmlns:p14="http://schemas.microsoft.com/office/powerpoint/2010/main" val="3539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3076" name="Picture 4" descr="UGA Carl Vinson Institute of Government">
            <a:extLst>
              <a:ext uri="{FF2B5EF4-FFF2-40B4-BE49-F238E27FC236}">
                <a16:creationId xmlns:a16="http://schemas.microsoft.com/office/drawing/2014/main" id="{401302CD-593C-497F-8206-8FA4081E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61" y="1638736"/>
            <a:ext cx="1866027" cy="1866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35F683-EC00-4835-B062-CC8695C0A559}"/>
              </a:ext>
            </a:extLst>
          </p:cNvPr>
          <p:cNvSpPr txBox="1"/>
          <p:nvPr/>
        </p:nvSpPr>
        <p:spPr>
          <a:xfrm>
            <a:off x="2609472" y="684629"/>
            <a:ext cx="6078828" cy="523220"/>
          </a:xfrm>
          <a:prstGeom prst="rect">
            <a:avLst/>
          </a:prstGeom>
          <a:noFill/>
        </p:spPr>
        <p:txBody>
          <a:bodyPr wrap="square" rtlCol="0">
            <a:spAutoFit/>
          </a:bodyPr>
          <a:lstStyle/>
          <a:p>
            <a:pPr algn="ctr"/>
            <a:r>
              <a:rPr lang="en-US" sz="2800" b="1" dirty="0">
                <a:latin typeface="Inria Serif" panose="020B0604020202020204" charset="0"/>
              </a:rPr>
              <a:t>Additional Small Group Questions</a:t>
            </a:r>
          </a:p>
        </p:txBody>
      </p:sp>
      <p:sp>
        <p:nvSpPr>
          <p:cNvPr id="8" name="TextBox 7">
            <a:extLst>
              <a:ext uri="{FF2B5EF4-FFF2-40B4-BE49-F238E27FC236}">
                <a16:creationId xmlns:a16="http://schemas.microsoft.com/office/drawing/2014/main" id="{67998913-E0EF-4169-8F87-F9B0E303B3A2}"/>
              </a:ext>
            </a:extLst>
          </p:cNvPr>
          <p:cNvSpPr txBox="1"/>
          <p:nvPr/>
        </p:nvSpPr>
        <p:spPr>
          <a:xfrm>
            <a:off x="2609472" y="1424305"/>
            <a:ext cx="6078828"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Inria Serif" panose="020B0604020202020204" charset="0"/>
              </a:rPr>
              <a:t>What are the consequences of teacher burnout for students?</a:t>
            </a:r>
          </a:p>
          <a:p>
            <a:pPr marL="457200" indent="-457200">
              <a:buFont typeface="Arial" panose="020B0604020202020204" pitchFamily="34" charset="0"/>
              <a:buChar char="•"/>
            </a:pPr>
            <a:r>
              <a:rPr lang="en-US" sz="2400" dirty="0">
                <a:latin typeface="Inria Serif" panose="020B0604020202020204" charset="0"/>
              </a:rPr>
              <a:t>What are the consequences of teacher burnout for the teaching profession and teacher preparation?</a:t>
            </a:r>
          </a:p>
          <a:p>
            <a:pPr marL="457200" indent="-457200">
              <a:buFont typeface="Arial" panose="020B0604020202020204" pitchFamily="34" charset="0"/>
              <a:buChar char="•"/>
            </a:pPr>
            <a:r>
              <a:rPr lang="en-US" sz="2400" dirty="0">
                <a:latin typeface="Inria Serif" panose="020B0604020202020204" charset="0"/>
              </a:rPr>
              <a:t>What are the consequences of teacher burnout on the day-to-day operation of schools?</a:t>
            </a:r>
          </a:p>
        </p:txBody>
      </p:sp>
    </p:spTree>
    <p:extLst>
      <p:ext uri="{BB962C8B-B14F-4D97-AF65-F5344CB8AC3E}">
        <p14:creationId xmlns:p14="http://schemas.microsoft.com/office/powerpoint/2010/main" val="14857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3076" name="Picture 4" descr="UGA Carl Vinson Institute of Government">
            <a:extLst>
              <a:ext uri="{FF2B5EF4-FFF2-40B4-BE49-F238E27FC236}">
                <a16:creationId xmlns:a16="http://schemas.microsoft.com/office/drawing/2014/main" id="{401302CD-593C-497F-8206-8FA4081E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61" y="1638736"/>
            <a:ext cx="1866027" cy="1866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35F683-EC00-4835-B062-CC8695C0A559}"/>
              </a:ext>
            </a:extLst>
          </p:cNvPr>
          <p:cNvSpPr txBox="1"/>
          <p:nvPr/>
        </p:nvSpPr>
        <p:spPr>
          <a:xfrm>
            <a:off x="2609472" y="684629"/>
            <a:ext cx="6078828" cy="523220"/>
          </a:xfrm>
          <a:prstGeom prst="rect">
            <a:avLst/>
          </a:prstGeom>
          <a:noFill/>
        </p:spPr>
        <p:txBody>
          <a:bodyPr wrap="square" rtlCol="0">
            <a:spAutoFit/>
          </a:bodyPr>
          <a:lstStyle/>
          <a:p>
            <a:pPr algn="ctr"/>
            <a:r>
              <a:rPr lang="en-US" sz="2800" b="1" dirty="0">
                <a:latin typeface="Inria Serif" panose="020B0604020202020204" charset="0"/>
              </a:rPr>
              <a:t>Whole Group Discussion</a:t>
            </a:r>
          </a:p>
        </p:txBody>
      </p:sp>
      <p:sp>
        <p:nvSpPr>
          <p:cNvPr id="8" name="TextBox 7">
            <a:extLst>
              <a:ext uri="{FF2B5EF4-FFF2-40B4-BE49-F238E27FC236}">
                <a16:creationId xmlns:a16="http://schemas.microsoft.com/office/drawing/2014/main" id="{67998913-E0EF-4169-8F87-F9B0E303B3A2}"/>
              </a:ext>
            </a:extLst>
          </p:cNvPr>
          <p:cNvSpPr txBox="1"/>
          <p:nvPr/>
        </p:nvSpPr>
        <p:spPr>
          <a:xfrm>
            <a:off x="2609472" y="1424305"/>
            <a:ext cx="6078828"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Inria Serif" panose="020B0604020202020204" charset="0"/>
              </a:rPr>
              <a:t>What is making you stay in education?</a:t>
            </a:r>
          </a:p>
          <a:p>
            <a:pPr marL="457200" indent="-457200">
              <a:buFont typeface="Arial" panose="020B0604020202020204" pitchFamily="34" charset="0"/>
              <a:buChar char="•"/>
            </a:pPr>
            <a:r>
              <a:rPr lang="en-US" sz="2400" dirty="0">
                <a:latin typeface="Inria Serif" panose="020B0604020202020204" charset="0"/>
              </a:rPr>
              <a:t>If you are thinking about walking away from education, why?</a:t>
            </a:r>
          </a:p>
          <a:p>
            <a:pPr marL="457200" indent="-457200">
              <a:buFont typeface="Arial" panose="020B0604020202020204" pitchFamily="34" charset="0"/>
              <a:buChar char="•"/>
            </a:pPr>
            <a:r>
              <a:rPr lang="en-US" sz="2400" dirty="0">
                <a:latin typeface="Inria Serif" panose="020B0604020202020204" charset="0"/>
              </a:rPr>
              <a:t>Would you encourage others to enter the profession of teaching? If yes, why? If not, why not?</a:t>
            </a:r>
          </a:p>
        </p:txBody>
      </p:sp>
    </p:spTree>
    <p:extLst>
      <p:ext uri="{BB962C8B-B14F-4D97-AF65-F5344CB8AC3E}">
        <p14:creationId xmlns:p14="http://schemas.microsoft.com/office/powerpoint/2010/main" val="12826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3076" name="Picture 4" descr="UGA Carl Vinson Institute of Government">
            <a:extLst>
              <a:ext uri="{FF2B5EF4-FFF2-40B4-BE49-F238E27FC236}">
                <a16:creationId xmlns:a16="http://schemas.microsoft.com/office/drawing/2014/main" id="{401302CD-593C-497F-8206-8FA4081E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61" y="1638736"/>
            <a:ext cx="1866027" cy="1866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35F683-EC00-4835-B062-CC8695C0A559}"/>
              </a:ext>
            </a:extLst>
          </p:cNvPr>
          <p:cNvSpPr txBox="1"/>
          <p:nvPr/>
        </p:nvSpPr>
        <p:spPr>
          <a:xfrm>
            <a:off x="2609472" y="684629"/>
            <a:ext cx="6078828" cy="523220"/>
          </a:xfrm>
          <a:prstGeom prst="rect">
            <a:avLst/>
          </a:prstGeom>
          <a:noFill/>
        </p:spPr>
        <p:txBody>
          <a:bodyPr wrap="square" rtlCol="0">
            <a:spAutoFit/>
          </a:bodyPr>
          <a:lstStyle/>
          <a:p>
            <a:pPr algn="ctr"/>
            <a:r>
              <a:rPr lang="en-US" sz="2800" b="1" dirty="0">
                <a:latin typeface="Inria Serif" panose="020B0604020202020204" charset="0"/>
              </a:rPr>
              <a:t>5 Themes/Threads</a:t>
            </a:r>
          </a:p>
        </p:txBody>
      </p:sp>
      <p:sp>
        <p:nvSpPr>
          <p:cNvPr id="8" name="TextBox 7">
            <a:extLst>
              <a:ext uri="{FF2B5EF4-FFF2-40B4-BE49-F238E27FC236}">
                <a16:creationId xmlns:a16="http://schemas.microsoft.com/office/drawing/2014/main" id="{67998913-E0EF-4169-8F87-F9B0E303B3A2}"/>
              </a:ext>
            </a:extLst>
          </p:cNvPr>
          <p:cNvSpPr txBox="1"/>
          <p:nvPr/>
        </p:nvSpPr>
        <p:spPr>
          <a:xfrm>
            <a:off x="2609472" y="1417587"/>
            <a:ext cx="6078828"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Inria Serif" panose="020B0604020202020204" charset="0"/>
              </a:rPr>
              <a:t>Assessment</a:t>
            </a:r>
          </a:p>
          <a:p>
            <a:pPr marL="457200" indent="-457200">
              <a:buFont typeface="Arial" panose="020B0604020202020204" pitchFamily="34" charset="0"/>
              <a:buChar char="•"/>
            </a:pPr>
            <a:r>
              <a:rPr lang="en-US" sz="2400" dirty="0">
                <a:latin typeface="Inria Serif" panose="020B0604020202020204" charset="0"/>
              </a:rPr>
              <a:t>Preserving and Protecting Time</a:t>
            </a:r>
          </a:p>
          <a:p>
            <a:pPr marL="457200" indent="-457200">
              <a:buFont typeface="Arial" panose="020B0604020202020204" pitchFamily="34" charset="0"/>
              <a:buChar char="•"/>
            </a:pPr>
            <a:r>
              <a:rPr lang="en-US" sz="2400" dirty="0">
                <a:latin typeface="Inria Serif" panose="020B0604020202020204" charset="0"/>
              </a:rPr>
              <a:t>Pressures/Unrealistic Expectations</a:t>
            </a:r>
          </a:p>
          <a:p>
            <a:pPr marL="457200" indent="-457200">
              <a:buFont typeface="Arial" panose="020B0604020202020204" pitchFamily="34" charset="0"/>
              <a:buChar char="•"/>
            </a:pPr>
            <a:r>
              <a:rPr lang="en-US" sz="2400" dirty="0">
                <a:latin typeface="Inria Serif" panose="020B0604020202020204" charset="0"/>
              </a:rPr>
              <a:t>Teacher Voice and Professional Growth</a:t>
            </a:r>
          </a:p>
          <a:p>
            <a:pPr marL="457200" indent="-457200">
              <a:buFont typeface="Arial" panose="020B0604020202020204" pitchFamily="34" charset="0"/>
              <a:buChar char="•"/>
            </a:pPr>
            <a:r>
              <a:rPr lang="en-US" sz="2400" dirty="0">
                <a:latin typeface="Inria Serif" panose="020B0604020202020204" charset="0"/>
              </a:rPr>
              <a:t>Mental Health and Wellness</a:t>
            </a:r>
          </a:p>
        </p:txBody>
      </p:sp>
    </p:spTree>
    <p:extLst>
      <p:ext uri="{BB962C8B-B14F-4D97-AF65-F5344CB8AC3E}">
        <p14:creationId xmlns:p14="http://schemas.microsoft.com/office/powerpoint/2010/main" val="6818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4BCFDF-55DB-4A63-B964-5F435CCE908E}"/>
              </a:ext>
            </a:extLst>
          </p:cNvPr>
          <p:cNvSpPr txBox="1"/>
          <p:nvPr/>
        </p:nvSpPr>
        <p:spPr>
          <a:xfrm>
            <a:off x="521157" y="1259963"/>
            <a:ext cx="8101686" cy="3139321"/>
          </a:xfrm>
          <a:prstGeom prst="rect">
            <a:avLst/>
          </a:prstGeom>
          <a:noFill/>
        </p:spPr>
        <p:txBody>
          <a:bodyPr wrap="square" rtlCol="0">
            <a:spAutoFit/>
          </a:bodyPr>
          <a:lstStyle/>
          <a:p>
            <a:pPr>
              <a:lnSpc>
                <a:spcPct val="90000"/>
              </a:lnSpc>
            </a:pPr>
            <a:r>
              <a:rPr lang="en-US" sz="2000" b="1" dirty="0"/>
              <a:t>🔥 </a:t>
            </a:r>
            <a:r>
              <a:rPr lang="en-US" sz="2000" b="1" dirty="0">
                <a:latin typeface="Inria Serif" panose="020B0604020202020204" charset="0"/>
              </a:rPr>
              <a:t>Workload</a:t>
            </a:r>
          </a:p>
          <a:p>
            <a:pPr>
              <a:lnSpc>
                <a:spcPct val="90000"/>
              </a:lnSpc>
            </a:pPr>
            <a:br>
              <a:rPr lang="en-US" sz="2000" b="1" dirty="0">
                <a:latin typeface="Inria Serif" panose="020B0604020202020204" charset="0"/>
              </a:rPr>
            </a:br>
            <a:r>
              <a:rPr lang="en-US" sz="2000" b="1" dirty="0">
                <a:latin typeface="Inria Serif" panose="020B0604020202020204" charset="0"/>
              </a:rPr>
              <a:t>🔥 Perceived Lack of Control</a:t>
            </a:r>
          </a:p>
          <a:p>
            <a:pPr>
              <a:lnSpc>
                <a:spcPct val="90000"/>
              </a:lnSpc>
            </a:pPr>
            <a:br>
              <a:rPr lang="en-US" sz="2000" b="1" dirty="0">
                <a:latin typeface="Inria Serif" panose="020B0604020202020204" charset="0"/>
              </a:rPr>
            </a:br>
            <a:r>
              <a:rPr lang="en-US" sz="2000" b="1" dirty="0">
                <a:latin typeface="Inria Serif" panose="020B0604020202020204" charset="0"/>
              </a:rPr>
              <a:t>🔥 Lack of Reward or Recognition</a:t>
            </a:r>
          </a:p>
          <a:p>
            <a:pPr>
              <a:lnSpc>
                <a:spcPct val="90000"/>
              </a:lnSpc>
            </a:pPr>
            <a:br>
              <a:rPr lang="en-US" sz="2000" b="1" dirty="0">
                <a:latin typeface="Inria Serif" panose="020B0604020202020204" charset="0"/>
              </a:rPr>
            </a:br>
            <a:r>
              <a:rPr lang="en-US" sz="2000" b="1" dirty="0">
                <a:latin typeface="Inria Serif" panose="020B0604020202020204" charset="0"/>
              </a:rPr>
              <a:t>🔥 Poor Relationships</a:t>
            </a:r>
          </a:p>
          <a:p>
            <a:pPr>
              <a:lnSpc>
                <a:spcPct val="90000"/>
              </a:lnSpc>
            </a:pPr>
            <a:br>
              <a:rPr lang="en-US" sz="2000" b="1" dirty="0">
                <a:latin typeface="Inria Serif" panose="020B0604020202020204" charset="0"/>
              </a:rPr>
            </a:br>
            <a:r>
              <a:rPr lang="en-US" sz="2000" b="1" dirty="0">
                <a:latin typeface="Inria Serif" panose="020B0604020202020204" charset="0"/>
              </a:rPr>
              <a:t>🔥 Lack of Fairness</a:t>
            </a:r>
          </a:p>
          <a:p>
            <a:pPr>
              <a:lnSpc>
                <a:spcPct val="90000"/>
              </a:lnSpc>
            </a:pPr>
            <a:br>
              <a:rPr lang="en-US" sz="2000" b="1" dirty="0">
                <a:latin typeface="Inria Serif" panose="020B0604020202020204" charset="0"/>
              </a:rPr>
            </a:br>
            <a:r>
              <a:rPr lang="en-US" sz="2000" b="1" dirty="0">
                <a:latin typeface="Inria Serif" panose="020B0604020202020204" charset="0"/>
              </a:rPr>
              <a:t>🔥 Values Mismatch</a:t>
            </a:r>
          </a:p>
        </p:txBody>
      </p:sp>
      <p:sp>
        <p:nvSpPr>
          <p:cNvPr id="3" name="TextBox 2">
            <a:extLst>
              <a:ext uri="{FF2B5EF4-FFF2-40B4-BE49-F238E27FC236}">
                <a16:creationId xmlns:a16="http://schemas.microsoft.com/office/drawing/2014/main" id="{DEC62EB8-8145-435C-B833-2936FAE9E87D}"/>
              </a:ext>
            </a:extLst>
          </p:cNvPr>
          <p:cNvSpPr txBox="1"/>
          <p:nvPr/>
        </p:nvSpPr>
        <p:spPr>
          <a:xfrm>
            <a:off x="457199" y="617590"/>
            <a:ext cx="8229601" cy="549381"/>
          </a:xfrm>
          <a:prstGeom prst="rect">
            <a:avLst/>
          </a:prstGeom>
          <a:noFill/>
        </p:spPr>
        <p:txBody>
          <a:bodyPr wrap="square" rtlCol="0">
            <a:spAutoFit/>
          </a:bodyPr>
          <a:lstStyle/>
          <a:p>
            <a:pPr algn="ctr">
              <a:lnSpc>
                <a:spcPct val="90000"/>
              </a:lnSpc>
            </a:pPr>
            <a:r>
              <a:rPr lang="en-US" sz="3300" b="1" dirty="0">
                <a:latin typeface="Inria Serif" panose="020B0604020202020204" charset="0"/>
              </a:rPr>
              <a:t>Why They Are Falling In</a:t>
            </a:r>
          </a:p>
        </p:txBody>
      </p:sp>
      <p:sp>
        <p:nvSpPr>
          <p:cNvPr id="5" name="TextBox 4">
            <a:extLst>
              <a:ext uri="{FF2B5EF4-FFF2-40B4-BE49-F238E27FC236}">
                <a16:creationId xmlns:a16="http://schemas.microsoft.com/office/drawing/2014/main" id="{5E8EA64A-8769-49FC-A361-FC9CF6B5CEDE}"/>
              </a:ext>
            </a:extLst>
          </p:cNvPr>
          <p:cNvSpPr txBox="1"/>
          <p:nvPr/>
        </p:nvSpPr>
        <p:spPr>
          <a:xfrm>
            <a:off x="7357243" y="4421050"/>
            <a:ext cx="1329557"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34480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3E67A-6C00-4201-9692-1656E49EB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dirty="0"/>
          </a:p>
        </p:txBody>
      </p:sp>
      <p:pic>
        <p:nvPicPr>
          <p:cNvPr id="7" name="Picture 2" descr="Checkered flag waving against the sky - StockFreedom - Premium Stock  Photography">
            <a:extLst>
              <a:ext uri="{FF2B5EF4-FFF2-40B4-BE49-F238E27FC236}">
                <a16:creationId xmlns:a16="http://schemas.microsoft.com/office/drawing/2014/main" id="{24DBF7B4-17F8-4D0C-AEC0-87A6A557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24" y="692937"/>
            <a:ext cx="5941351" cy="375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8EB540-3C8D-4338-AE5C-6E5C7CE87553}"/>
              </a:ext>
            </a:extLst>
          </p:cNvPr>
          <p:cNvSpPr txBox="1"/>
          <p:nvPr/>
        </p:nvSpPr>
        <p:spPr>
          <a:xfrm>
            <a:off x="6721312" y="4442246"/>
            <a:ext cx="961534" cy="215444"/>
          </a:xfrm>
          <a:prstGeom prst="rect">
            <a:avLst/>
          </a:prstGeom>
          <a:noFill/>
        </p:spPr>
        <p:txBody>
          <a:bodyPr wrap="square" rtlCol="0">
            <a:spAutoFit/>
          </a:bodyPr>
          <a:lstStyle/>
          <a:p>
            <a:r>
              <a:rPr lang="en-US" sz="800" dirty="0">
                <a:latin typeface="Inria Serif" panose="020B0604020202020204" charset="0"/>
              </a:rPr>
              <a:t>(B., Krissy, n.d.)</a:t>
            </a:r>
          </a:p>
        </p:txBody>
      </p:sp>
    </p:spTree>
    <p:extLst>
      <p:ext uri="{BB962C8B-B14F-4D97-AF65-F5344CB8AC3E}">
        <p14:creationId xmlns:p14="http://schemas.microsoft.com/office/powerpoint/2010/main" val="291889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pic>
        <p:nvPicPr>
          <p:cNvPr id="6146" name="Picture 2" descr="Apple Desk Pictures | Download Free Images on Unsplash">
            <a:extLst>
              <a:ext uri="{FF2B5EF4-FFF2-40B4-BE49-F238E27FC236}">
                <a16:creationId xmlns:a16="http://schemas.microsoft.com/office/drawing/2014/main" id="{B8E5A1E9-95E6-403D-9D5C-792D512D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696" y="808326"/>
            <a:ext cx="5290272" cy="3526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31EB4D-C156-4E0C-968A-10C967418FBD}"/>
              </a:ext>
            </a:extLst>
          </p:cNvPr>
          <p:cNvSpPr txBox="1"/>
          <p:nvPr/>
        </p:nvSpPr>
        <p:spPr>
          <a:xfrm>
            <a:off x="7678604" y="4335173"/>
            <a:ext cx="907612" cy="215444"/>
          </a:xfrm>
          <a:prstGeom prst="rect">
            <a:avLst/>
          </a:prstGeom>
          <a:noFill/>
        </p:spPr>
        <p:txBody>
          <a:bodyPr wrap="square" rtlCol="0">
            <a:spAutoFit/>
          </a:bodyPr>
          <a:lstStyle/>
          <a:p>
            <a:r>
              <a:rPr lang="en-US" sz="800" dirty="0">
                <a:latin typeface="Inria Serif" panose="020B0604020202020204" charset="0"/>
              </a:rPr>
              <a:t>(Nieves, 2012)</a:t>
            </a:r>
          </a:p>
        </p:txBody>
      </p:sp>
    </p:spTree>
    <p:extLst>
      <p:ext uri="{BB962C8B-B14F-4D97-AF65-F5344CB8AC3E}">
        <p14:creationId xmlns:p14="http://schemas.microsoft.com/office/powerpoint/2010/main" val="374235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pic>
        <p:nvPicPr>
          <p:cNvPr id="4" name="Picture 2" descr="450+ Growing Pictures | Download Free Images on Unsplash">
            <a:extLst>
              <a:ext uri="{FF2B5EF4-FFF2-40B4-BE49-F238E27FC236}">
                <a16:creationId xmlns:a16="http://schemas.microsoft.com/office/drawing/2014/main" id="{B4D1185A-FE43-4FC1-B502-D685BBE65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205" y="806958"/>
            <a:ext cx="5421128" cy="3529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1DF45D-1EF5-4717-BD46-A2FBEEA89F22}"/>
              </a:ext>
            </a:extLst>
          </p:cNvPr>
          <p:cNvSpPr txBox="1"/>
          <p:nvPr/>
        </p:nvSpPr>
        <p:spPr>
          <a:xfrm>
            <a:off x="7574927" y="4336542"/>
            <a:ext cx="881406" cy="215444"/>
          </a:xfrm>
          <a:prstGeom prst="rect">
            <a:avLst/>
          </a:prstGeom>
          <a:noFill/>
        </p:spPr>
        <p:txBody>
          <a:bodyPr wrap="square" rtlCol="0">
            <a:spAutoFit/>
          </a:bodyPr>
          <a:lstStyle/>
          <a:p>
            <a:r>
              <a:rPr lang="en-US" sz="800" dirty="0">
                <a:latin typeface="Inria Serif" panose="020B0604020202020204" charset="0"/>
              </a:rPr>
              <a:t>(Tavani, n.d.)</a:t>
            </a:r>
          </a:p>
        </p:txBody>
      </p:sp>
    </p:spTree>
    <p:extLst>
      <p:ext uri="{BB962C8B-B14F-4D97-AF65-F5344CB8AC3E}">
        <p14:creationId xmlns:p14="http://schemas.microsoft.com/office/powerpoint/2010/main" val="426804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3" name="TextBox 2">
            <a:extLst>
              <a:ext uri="{FF2B5EF4-FFF2-40B4-BE49-F238E27FC236}">
                <a16:creationId xmlns:a16="http://schemas.microsoft.com/office/drawing/2014/main" id="{EE0F2072-A443-40D0-A09F-2FD8F1A4C293}"/>
              </a:ext>
            </a:extLst>
          </p:cNvPr>
          <p:cNvSpPr txBox="1"/>
          <p:nvPr/>
        </p:nvSpPr>
        <p:spPr>
          <a:xfrm>
            <a:off x="2761672" y="646546"/>
            <a:ext cx="3620655" cy="338554"/>
          </a:xfrm>
          <a:prstGeom prst="rect">
            <a:avLst/>
          </a:prstGeom>
          <a:noFill/>
        </p:spPr>
        <p:txBody>
          <a:bodyPr wrap="square" rtlCol="0">
            <a:spAutoFit/>
          </a:bodyPr>
          <a:lstStyle/>
          <a:p>
            <a:pPr algn="ctr"/>
            <a:r>
              <a:rPr lang="en-US" sz="1600" b="1" dirty="0">
                <a:latin typeface="Inria Serif" panose="020B0604020202020204" charset="0"/>
              </a:rPr>
              <a:t>References</a:t>
            </a:r>
          </a:p>
        </p:txBody>
      </p:sp>
      <p:sp>
        <p:nvSpPr>
          <p:cNvPr id="4" name="TextBox 3">
            <a:extLst>
              <a:ext uri="{FF2B5EF4-FFF2-40B4-BE49-F238E27FC236}">
                <a16:creationId xmlns:a16="http://schemas.microsoft.com/office/drawing/2014/main" id="{E12FA21E-9972-49D1-90EE-0F30613941D7}"/>
              </a:ext>
            </a:extLst>
          </p:cNvPr>
          <p:cNvSpPr txBox="1"/>
          <p:nvPr/>
        </p:nvSpPr>
        <p:spPr>
          <a:xfrm>
            <a:off x="729673" y="1126836"/>
            <a:ext cx="7730836" cy="3359959"/>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B., Krissy. (Photographer). (n.d.). [Digital Image] Retrieved from https://stockfreedom.com/downloads/checkered-flag-waving-sky/</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Clarkson, E. (Photographer). (n.d.). [Digital Image] Retrieved from https://savannahfirsttimer.com/best-time-to-visit-savannah-ga/</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Corwin. (2022, March 10). </a:t>
            </a:r>
            <a:r>
              <a:rPr lang="en-US" sz="1200" i="1" dirty="0">
                <a:effectLst/>
                <a:latin typeface="Inria Serif" panose="020B0604020202020204" charset="0"/>
                <a:ea typeface="Calibri" panose="020F0502020204030204" pitchFamily="34" charset="0"/>
                <a:cs typeface="Times New Roman" panose="02020603050405020304" pitchFamily="18" charset="0"/>
              </a:rPr>
              <a:t>The Visible Learning Research</a:t>
            </a:r>
            <a:r>
              <a:rPr lang="en-US" sz="1200" dirty="0">
                <a:effectLst/>
                <a:latin typeface="Inria Serif" panose="020B0604020202020204" charset="0"/>
                <a:ea typeface="Calibri" panose="020F0502020204030204" pitchFamily="34" charset="0"/>
                <a:cs typeface="Times New Roman" panose="02020603050405020304" pitchFamily="18" charset="0"/>
              </a:rPr>
              <a:t>. Visible Learning. Retrieved April 7, 2022, from https://www.visiblelearning.com/content/visible-learning-research </a:t>
            </a:r>
          </a:p>
          <a:p>
            <a:pPr marL="0" marR="0">
              <a:lnSpc>
                <a:spcPct val="107000"/>
              </a:lnSpc>
              <a:spcBef>
                <a:spcPts val="0"/>
              </a:spcBef>
              <a:spcAft>
                <a:spcPts val="800"/>
              </a:spcAft>
            </a:pPr>
            <a:r>
              <a:rPr lang="en-US" sz="1200" dirty="0" err="1">
                <a:effectLst/>
                <a:latin typeface="Inria Serif" panose="020B0604020202020204" charset="0"/>
                <a:ea typeface="Calibri" panose="020F0502020204030204" pitchFamily="34" charset="0"/>
                <a:cs typeface="Times New Roman" panose="02020603050405020304" pitchFamily="18" charset="0"/>
              </a:rPr>
              <a:t>Donohoo</a:t>
            </a:r>
            <a:r>
              <a:rPr lang="en-US" sz="1200" dirty="0">
                <a:effectLst/>
                <a:latin typeface="Inria Serif" panose="020B0604020202020204" charset="0"/>
                <a:ea typeface="Calibri" panose="020F0502020204030204" pitchFamily="34" charset="0"/>
                <a:cs typeface="Times New Roman" panose="02020603050405020304" pitchFamily="18" charset="0"/>
              </a:rPr>
              <a:t>, J., Hattie, J., &amp; </a:t>
            </a:r>
            <a:r>
              <a:rPr lang="en-US" sz="1200" dirty="0" err="1">
                <a:effectLst/>
                <a:latin typeface="Inria Serif" panose="020B0604020202020204" charset="0"/>
                <a:ea typeface="Calibri" panose="020F0502020204030204" pitchFamily="34" charset="0"/>
                <a:cs typeface="Times New Roman" panose="02020603050405020304" pitchFamily="18" charset="0"/>
              </a:rPr>
              <a:t>Eells</a:t>
            </a:r>
            <a:r>
              <a:rPr lang="en-US" sz="1200" dirty="0">
                <a:effectLst/>
                <a:latin typeface="Inria Serif" panose="020B0604020202020204" charset="0"/>
                <a:ea typeface="Calibri" panose="020F0502020204030204" pitchFamily="34" charset="0"/>
                <a:cs typeface="Times New Roman" panose="02020603050405020304" pitchFamily="18" charset="0"/>
              </a:rPr>
              <a:t>, R. (2018, March 1). </a:t>
            </a:r>
            <a:r>
              <a:rPr lang="en-US" sz="1200" i="1" dirty="0">
                <a:effectLst/>
                <a:latin typeface="Inria Serif" panose="020B0604020202020204" charset="0"/>
                <a:ea typeface="Calibri" panose="020F0502020204030204" pitchFamily="34" charset="0"/>
                <a:cs typeface="Times New Roman" panose="02020603050405020304" pitchFamily="18" charset="0"/>
              </a:rPr>
              <a:t>The power of collective efficacy</a:t>
            </a:r>
            <a:r>
              <a:rPr lang="en-US" sz="1200" dirty="0">
                <a:effectLst/>
                <a:latin typeface="Inria Serif" panose="020B0604020202020204" charset="0"/>
                <a:ea typeface="Calibri" panose="020F0502020204030204" pitchFamily="34" charset="0"/>
                <a:cs typeface="Times New Roman" panose="02020603050405020304" pitchFamily="18" charset="0"/>
              </a:rPr>
              <a:t>. ASCD. Retrieved April 7, 2022, from </a:t>
            </a:r>
            <a:r>
              <a:rPr lang="en-US" sz="1200" u="sng" dirty="0">
                <a:solidFill>
                  <a:srgbClr val="0563C1"/>
                </a:solidFill>
                <a:effectLst/>
                <a:latin typeface="Inria Serif" panose="020B0604020202020204" charset="0"/>
                <a:ea typeface="Calibri" panose="020F0502020204030204" pitchFamily="34" charset="0"/>
                <a:cs typeface="Times New Roman" panose="02020603050405020304" pitchFamily="18" charset="0"/>
                <a:hlinkClick r:id="rId3"/>
              </a:rPr>
              <a:t>https://www.ascd.org/el/articles/the-power-of-collective-efficacy</a:t>
            </a:r>
            <a:endParaRPr lang="en-US" sz="1200" dirty="0">
              <a:effectLst/>
              <a:latin typeface="Inria Serif"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Froehlich, M. (2022, April 4). Dear Districts: Time to Wake Up, The Teachers Aren't Coming [web log]. Retrieved April 6, 2022, from https://www.mandyfroehlich.com/post/dear-districts-time-to-wake-up-the-teachers-aren-t-coming. </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Jensen, T., &amp; Kelly, C. (2019, June 4). Collective Teacher Efficacy [web log]. Retrieved April 7, 2022, from https://www.teachingchannel.com/blog/collective-teacher-efficacy#:~:text=For%20all%20the%20non%2Dscientists,size%20of%20socio%2Deconomic%20status. </a:t>
            </a:r>
          </a:p>
        </p:txBody>
      </p:sp>
    </p:spTree>
    <p:extLst>
      <p:ext uri="{BB962C8B-B14F-4D97-AF65-F5344CB8AC3E}">
        <p14:creationId xmlns:p14="http://schemas.microsoft.com/office/powerpoint/2010/main" val="406051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3" name="TextBox 2">
            <a:extLst>
              <a:ext uri="{FF2B5EF4-FFF2-40B4-BE49-F238E27FC236}">
                <a16:creationId xmlns:a16="http://schemas.microsoft.com/office/drawing/2014/main" id="{EE0F2072-A443-40D0-A09F-2FD8F1A4C293}"/>
              </a:ext>
            </a:extLst>
          </p:cNvPr>
          <p:cNvSpPr txBox="1"/>
          <p:nvPr/>
        </p:nvSpPr>
        <p:spPr>
          <a:xfrm>
            <a:off x="2761672" y="646546"/>
            <a:ext cx="3620655" cy="338554"/>
          </a:xfrm>
          <a:prstGeom prst="rect">
            <a:avLst/>
          </a:prstGeom>
          <a:noFill/>
        </p:spPr>
        <p:txBody>
          <a:bodyPr wrap="square" rtlCol="0">
            <a:spAutoFit/>
          </a:bodyPr>
          <a:lstStyle/>
          <a:p>
            <a:pPr algn="ctr"/>
            <a:r>
              <a:rPr lang="en-US" sz="1600" b="1" dirty="0">
                <a:latin typeface="Inria Serif" panose="020B0604020202020204" charset="0"/>
              </a:rPr>
              <a:t>References</a:t>
            </a:r>
          </a:p>
        </p:txBody>
      </p:sp>
      <p:sp>
        <p:nvSpPr>
          <p:cNvPr id="4" name="TextBox 3">
            <a:extLst>
              <a:ext uri="{FF2B5EF4-FFF2-40B4-BE49-F238E27FC236}">
                <a16:creationId xmlns:a16="http://schemas.microsoft.com/office/drawing/2014/main" id="{E12FA21E-9972-49D1-90EE-0F30613941D7}"/>
              </a:ext>
            </a:extLst>
          </p:cNvPr>
          <p:cNvSpPr txBox="1"/>
          <p:nvPr/>
        </p:nvSpPr>
        <p:spPr>
          <a:xfrm>
            <a:off x="729673" y="1126836"/>
            <a:ext cx="7730836" cy="3359959"/>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Loftus, M. (2021, June 9). </a:t>
            </a:r>
            <a:r>
              <a:rPr lang="en-US" sz="1200" i="1" dirty="0">
                <a:effectLst/>
                <a:latin typeface="Inria Serif" panose="020B0604020202020204" charset="0"/>
                <a:ea typeface="Calibri" panose="020F0502020204030204" pitchFamily="34" charset="0"/>
                <a:cs typeface="Times New Roman" panose="02020603050405020304" pitchFamily="18" charset="0"/>
              </a:rPr>
              <a:t>Collective teacher efficacy</a:t>
            </a:r>
            <a:r>
              <a:rPr lang="en-US" sz="1200" dirty="0">
                <a:effectLst/>
                <a:latin typeface="Inria Serif" panose="020B0604020202020204" charset="0"/>
                <a:ea typeface="Calibri" panose="020F0502020204030204" pitchFamily="34" charset="0"/>
                <a:cs typeface="Times New Roman" panose="02020603050405020304" pitchFamily="18" charset="0"/>
              </a:rPr>
              <a:t>. CT3. Retrieved April 7, 2022, from https://www.ct3education.com/2021/06/09/collective-teacher-efficacy/#:~:text=Collective%20Teacher%20Efficacy%20is%20ranked,1.57%20(Hattie%2C%202016). </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Moss, J. (2021). </a:t>
            </a:r>
            <a:r>
              <a:rPr lang="en-US" sz="1200" i="1" dirty="0">
                <a:effectLst/>
                <a:latin typeface="Inria Serif" panose="020B0604020202020204" charset="0"/>
                <a:ea typeface="Calibri" panose="020F0502020204030204" pitchFamily="34" charset="0"/>
                <a:cs typeface="Times New Roman" panose="02020603050405020304" pitchFamily="18" charset="0"/>
              </a:rPr>
              <a:t>The burnout epidemic: The rise of chronic stress and how we can fix it</a:t>
            </a:r>
            <a:r>
              <a:rPr lang="en-US" sz="1200" dirty="0">
                <a:effectLst/>
                <a:latin typeface="Inria Serif" panose="020B0604020202020204" charset="0"/>
                <a:ea typeface="Calibri" panose="020F0502020204030204" pitchFamily="34" charset="0"/>
                <a:cs typeface="Times New Roman" panose="02020603050405020304" pitchFamily="18" charset="0"/>
              </a:rPr>
              <a:t>. Harvard Business Review Press. </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Nieves, M. (Photographer). (2012, July 12). [Digital Image] Retrieved from https://unsplash.com/s/photos/apple-desk</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[Photograph of Race Car Driver]. (n.d.). [Digital Image] Retrieved from </a:t>
            </a:r>
            <a:r>
              <a:rPr lang="en-US" sz="1200" u="sng" dirty="0">
                <a:solidFill>
                  <a:srgbClr val="0563C1"/>
                </a:solidFill>
                <a:effectLst/>
                <a:latin typeface="Inria Serif" panose="020B0604020202020204" charset="0"/>
                <a:ea typeface="Calibri" panose="020F0502020204030204" pitchFamily="34" charset="0"/>
                <a:cs typeface="Times New Roman" panose="02020603050405020304" pitchFamily="18" charset="0"/>
                <a:hlinkClick r:id="rId3"/>
              </a:rPr>
              <a:t>https://thesportsrush.com/f1-news-f1-champagne-2020-formula-1-champagne-supplier-price-and-size-for-the-grand-prix-podium-ceremony/</a:t>
            </a:r>
            <a:endParaRPr lang="en-US" sz="1200" dirty="0">
              <a:effectLst/>
              <a:latin typeface="Inria Serif"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[Photograph of Rearview Mirror]. (n.d.). [Digital Image] Retrieved from https://mailninjas.com/automotive-direct-mail/is-the-key-to-the-future-in-the-rearview-mirror/</a:t>
            </a: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Rodriguez, V. (Photographer). (n.d.) [Digital Image] Retrieved from https://www.countryliving.com/uk/create/food-and-drink/news/a2675/why-first-glass-champagne-gets-you-drunker/</a:t>
            </a:r>
          </a:p>
        </p:txBody>
      </p:sp>
    </p:spTree>
    <p:extLst>
      <p:ext uri="{BB962C8B-B14F-4D97-AF65-F5344CB8AC3E}">
        <p14:creationId xmlns:p14="http://schemas.microsoft.com/office/powerpoint/2010/main" val="264716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sp>
        <p:nvSpPr>
          <p:cNvPr id="3" name="TextBox 2">
            <a:extLst>
              <a:ext uri="{FF2B5EF4-FFF2-40B4-BE49-F238E27FC236}">
                <a16:creationId xmlns:a16="http://schemas.microsoft.com/office/drawing/2014/main" id="{EE0F2072-A443-40D0-A09F-2FD8F1A4C293}"/>
              </a:ext>
            </a:extLst>
          </p:cNvPr>
          <p:cNvSpPr txBox="1"/>
          <p:nvPr/>
        </p:nvSpPr>
        <p:spPr>
          <a:xfrm>
            <a:off x="2761672" y="646546"/>
            <a:ext cx="3620655" cy="338554"/>
          </a:xfrm>
          <a:prstGeom prst="rect">
            <a:avLst/>
          </a:prstGeom>
          <a:noFill/>
        </p:spPr>
        <p:txBody>
          <a:bodyPr wrap="square" rtlCol="0">
            <a:spAutoFit/>
          </a:bodyPr>
          <a:lstStyle/>
          <a:p>
            <a:pPr algn="ctr"/>
            <a:r>
              <a:rPr lang="en-US" sz="1600" b="1" dirty="0">
                <a:latin typeface="Inria Serif" panose="020B0604020202020204" charset="0"/>
              </a:rPr>
              <a:t>References</a:t>
            </a:r>
          </a:p>
        </p:txBody>
      </p:sp>
      <p:sp>
        <p:nvSpPr>
          <p:cNvPr id="4" name="TextBox 3">
            <a:extLst>
              <a:ext uri="{FF2B5EF4-FFF2-40B4-BE49-F238E27FC236}">
                <a16:creationId xmlns:a16="http://schemas.microsoft.com/office/drawing/2014/main" id="{E12FA21E-9972-49D1-90EE-0F30613941D7}"/>
              </a:ext>
            </a:extLst>
          </p:cNvPr>
          <p:cNvSpPr txBox="1"/>
          <p:nvPr/>
        </p:nvSpPr>
        <p:spPr>
          <a:xfrm>
            <a:off x="729673" y="1126836"/>
            <a:ext cx="7730836" cy="2166683"/>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Tavani, R. (Photographer). (n.d.) [Digital Image] Retrieved from </a:t>
            </a:r>
            <a:r>
              <a:rPr lang="en-US" sz="1200" u="sng" dirty="0">
                <a:solidFill>
                  <a:srgbClr val="0563C1"/>
                </a:solidFill>
                <a:effectLst/>
                <a:latin typeface="Inria Serif" panose="020B0604020202020204" charset="0"/>
                <a:ea typeface="Calibri" panose="020F0502020204030204" pitchFamily="34" charset="0"/>
                <a:cs typeface="Times New Roman" panose="02020603050405020304" pitchFamily="18" charset="0"/>
                <a:hlinkClick r:id="rId3"/>
              </a:rPr>
              <a:t>https://unsplash.com/s/photos/growing</a:t>
            </a:r>
            <a:endParaRPr lang="en-US" sz="1200" dirty="0">
              <a:effectLst/>
              <a:latin typeface="Inria Serif"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UGA Marine Extension and Georgia Sea Grant. (Photographer). (n.d.) [Digital Image] Retrieved from </a:t>
            </a:r>
            <a:r>
              <a:rPr lang="en-US" sz="1200" u="sng" dirty="0">
                <a:solidFill>
                  <a:srgbClr val="0563C1"/>
                </a:solidFill>
                <a:effectLst/>
                <a:latin typeface="Inria Serif" panose="020B0604020202020204" charset="0"/>
                <a:ea typeface="Calibri" panose="020F0502020204030204" pitchFamily="34" charset="0"/>
                <a:cs typeface="Times New Roman" panose="02020603050405020304" pitchFamily="18" charset="0"/>
                <a:hlinkClick r:id="rId4"/>
              </a:rPr>
              <a:t>https://www.savannahnow.com/story/lifestyle/2020/12/04/georgias-coastal-marshlands-protection-act-legacy-50/3814587001/</a:t>
            </a:r>
            <a:endParaRPr lang="en-US" sz="1200" dirty="0">
              <a:effectLst/>
              <a:latin typeface="Inria Serif"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Inria Serif" panose="020B0604020202020204" charset="0"/>
                <a:ea typeface="Calibri" panose="020F0502020204030204" pitchFamily="34" charset="0"/>
                <a:cs typeface="Times New Roman" panose="02020603050405020304" pitchFamily="18" charset="0"/>
              </a:rPr>
              <a:t>Visit Savannah. (Photographer). (n.d.). [Digital Image] Retrieved from https://www.visitsavannah.com/list/things-to-do-river-street</a:t>
            </a:r>
          </a:p>
          <a:p>
            <a:pPr marL="0" marR="0">
              <a:lnSpc>
                <a:spcPct val="107000"/>
              </a:lnSpc>
              <a:spcBef>
                <a:spcPts val="0"/>
              </a:spcBef>
              <a:spcAft>
                <a:spcPts val="800"/>
              </a:spcAft>
            </a:pPr>
            <a:r>
              <a:rPr lang="en-US" sz="1200" dirty="0" err="1">
                <a:effectLst/>
                <a:latin typeface="Inria Serif" panose="020B0604020202020204" charset="0"/>
                <a:ea typeface="Calibri" panose="020F0502020204030204" pitchFamily="34" charset="0"/>
                <a:cs typeface="Times New Roman" panose="02020603050405020304" pitchFamily="18" charset="0"/>
              </a:rPr>
              <a:t>Waack</a:t>
            </a:r>
            <a:r>
              <a:rPr lang="en-US" sz="1200" dirty="0">
                <a:effectLst/>
                <a:latin typeface="Inria Serif" panose="020B0604020202020204" charset="0"/>
                <a:ea typeface="Calibri" panose="020F0502020204030204" pitchFamily="34" charset="0"/>
                <a:cs typeface="Times New Roman" panose="02020603050405020304" pitchFamily="18" charset="0"/>
              </a:rPr>
              <a:t>, S. (2015, October 27). </a:t>
            </a:r>
            <a:r>
              <a:rPr lang="en-US" sz="1200" i="1" dirty="0">
                <a:effectLst/>
                <a:latin typeface="Inria Serif" panose="020B0604020202020204" charset="0"/>
                <a:ea typeface="Calibri" panose="020F0502020204030204" pitchFamily="34" charset="0"/>
                <a:cs typeface="Times New Roman" panose="02020603050405020304" pitchFamily="18" charset="0"/>
              </a:rPr>
              <a:t>Hattie Effect Size List - 256 influences related to achievement </a:t>
            </a:r>
            <a:r>
              <a:rPr lang="en-US" sz="1200" dirty="0">
                <a:effectLst/>
                <a:latin typeface="Inria Serif" panose="020B0604020202020204" charset="0"/>
                <a:ea typeface="Calibri" panose="020F0502020204030204" pitchFamily="34" charset="0"/>
                <a:cs typeface="Times New Roman" panose="02020603050405020304" pitchFamily="18" charset="0"/>
              </a:rPr>
              <a:t>. VISIBLE LEARNING. Retrieved April 7, 2022, from https://visible-learning.org/hattie-ranking-influences-effect-sizes-learning-achievement/ </a:t>
            </a:r>
          </a:p>
        </p:txBody>
      </p:sp>
    </p:spTree>
    <p:extLst>
      <p:ext uri="{BB962C8B-B14F-4D97-AF65-F5344CB8AC3E}">
        <p14:creationId xmlns:p14="http://schemas.microsoft.com/office/powerpoint/2010/main" val="209594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p:nvPr/>
        </p:nvSpPr>
        <p:spPr>
          <a:xfrm>
            <a:off x="455690" y="4009306"/>
            <a:ext cx="768234" cy="68961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Credits</a:t>
            </a:r>
            <a:endParaRPr/>
          </a:p>
        </p:txBody>
      </p:sp>
      <p:sp>
        <p:nvSpPr>
          <p:cNvPr id="405" name="Google Shape;405;p36"/>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406" name="Google Shape;406;p3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Presentation design</a:t>
            </a:r>
            <a:endParaRPr/>
          </a:p>
        </p:txBody>
      </p:sp>
      <p:sp>
        <p:nvSpPr>
          <p:cNvPr id="412" name="Google Shape;412;p37"/>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This presentation uses the following typographies:</a:t>
            </a:r>
            <a:endParaRPr sz="1800"/>
          </a:p>
          <a:p>
            <a:pPr marL="457200" lvl="0" indent="-342900" algn="l" rtl="0">
              <a:lnSpc>
                <a:spcPct val="115000"/>
              </a:lnSpc>
              <a:spcBef>
                <a:spcPts val="600"/>
              </a:spcBef>
              <a:spcAft>
                <a:spcPts val="0"/>
              </a:spcAft>
              <a:buSzPts val="1800"/>
              <a:buChar char="▫"/>
            </a:pPr>
            <a:r>
              <a:rPr lang="en" sz="1800"/>
              <a:t>Titles: Playfair Display</a:t>
            </a:r>
            <a:endParaRPr sz="1800"/>
          </a:p>
          <a:p>
            <a:pPr marL="457200" lvl="0" indent="-342900" algn="l" rtl="0">
              <a:lnSpc>
                <a:spcPct val="115000"/>
              </a:lnSpc>
              <a:spcBef>
                <a:spcPts val="0"/>
              </a:spcBef>
              <a:spcAft>
                <a:spcPts val="0"/>
              </a:spcAft>
              <a:buSzPts val="1800"/>
              <a:buChar char="▫"/>
            </a:pPr>
            <a:r>
              <a:rPr lang="en" sz="1800"/>
              <a:t>Body copy: Inria Serif</a:t>
            </a:r>
            <a:endParaRPr sz="1800"/>
          </a:p>
          <a:p>
            <a:pPr marL="0" lvl="0" indent="0" algn="l" rtl="0">
              <a:lnSpc>
                <a:spcPct val="115000"/>
              </a:lnSpc>
              <a:spcBef>
                <a:spcPts val="600"/>
              </a:spcBef>
              <a:spcAft>
                <a:spcPts val="0"/>
              </a:spcAft>
              <a:buNone/>
            </a:pPr>
            <a:r>
              <a:rPr lang="en" sz="1800"/>
              <a:t>Download for free at:</a:t>
            </a:r>
            <a:br>
              <a:rPr lang="en" sz="1800"/>
            </a:br>
            <a:r>
              <a:rPr lang="en" sz="1800" u="sng">
                <a:solidFill>
                  <a:schemeClr val="hlink"/>
                </a:solidFill>
                <a:hlinkClick r:id="rId3"/>
              </a:rPr>
              <a:t>https://www.fontsquirrel.com/fonts/playfair-display</a:t>
            </a:r>
            <a:endParaRPr sz="1800"/>
          </a:p>
          <a:p>
            <a:pPr marL="0" lvl="0" indent="0" algn="l" rtl="0">
              <a:lnSpc>
                <a:spcPct val="115000"/>
              </a:lnSpc>
              <a:spcBef>
                <a:spcPts val="600"/>
              </a:spcBef>
              <a:spcAft>
                <a:spcPts val="0"/>
              </a:spcAft>
              <a:buNone/>
            </a:pPr>
            <a:r>
              <a:rPr lang="en" sz="1800" u="sng">
                <a:solidFill>
                  <a:schemeClr val="hlink"/>
                </a:solidFill>
                <a:hlinkClick r:id="rId4"/>
              </a:rPr>
              <a:t>https://www.fontsquirrel.com/fonts/inria-serif</a:t>
            </a:r>
            <a:endParaRPr sz="1800"/>
          </a:p>
          <a:p>
            <a:pPr marL="0" lvl="0" indent="0" algn="l" rtl="0">
              <a:lnSpc>
                <a:spcPct val="115000"/>
              </a:lnSpc>
              <a:spcBef>
                <a:spcPts val="600"/>
              </a:spcBef>
              <a:spcAft>
                <a:spcPts val="600"/>
              </a:spcAft>
              <a:buNone/>
            </a:pPr>
            <a:endParaRPr sz="1800"/>
          </a:p>
        </p:txBody>
      </p:sp>
      <p:sp>
        <p:nvSpPr>
          <p:cNvPr id="413" name="Google Shape;413;p37"/>
          <p:cNvSpPr txBox="1"/>
          <p:nvPr/>
        </p:nvSpPr>
        <p:spPr>
          <a:xfrm>
            <a:off x="2763000" y="4104575"/>
            <a:ext cx="5925300" cy="53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Inria Serif Light"/>
                <a:ea typeface="Inria Serif Light"/>
                <a:cs typeface="Inria Serif Light"/>
                <a:sym typeface="Inria Serif Light"/>
              </a:rPr>
              <a:t>You don’t need to keep this slide in your presentation. It’s only here to serve you as a design guide if you need to create new slides or download the fonts to edit the presentation in PowerPoint®</a:t>
            </a:r>
            <a:endParaRPr sz="1200">
              <a:solidFill>
                <a:schemeClr val="dk1"/>
              </a:solidFill>
              <a:latin typeface="Inria Serif Light"/>
              <a:ea typeface="Inria Serif Light"/>
              <a:cs typeface="Inria Serif Light"/>
              <a:sym typeface="Inria Serif Light"/>
            </a:endParaRPr>
          </a:p>
          <a:p>
            <a:pPr marL="0" lvl="0" indent="0" algn="l" rtl="0">
              <a:spcBef>
                <a:spcPts val="0"/>
              </a:spcBef>
              <a:spcAft>
                <a:spcPts val="0"/>
              </a:spcAft>
              <a:buClr>
                <a:schemeClr val="dk1"/>
              </a:buClr>
              <a:buSzPts val="1100"/>
              <a:buFont typeface="Arial"/>
              <a:buNone/>
            </a:pPr>
            <a:endParaRPr sz="1200">
              <a:solidFill>
                <a:schemeClr val="dk1"/>
              </a:solidFill>
              <a:latin typeface="Inria Serif Light"/>
              <a:ea typeface="Inria Serif Light"/>
              <a:cs typeface="Inria Serif Light"/>
              <a:sym typeface="Inria Serif Light"/>
            </a:endParaRPr>
          </a:p>
          <a:p>
            <a:pPr marL="0" lvl="0" indent="0" algn="l" rtl="0">
              <a:spcBef>
                <a:spcPts val="0"/>
              </a:spcBef>
              <a:spcAft>
                <a:spcPts val="0"/>
              </a:spcAft>
              <a:buNone/>
            </a:pPr>
            <a:endParaRPr sz="1200">
              <a:solidFill>
                <a:schemeClr val="dk1"/>
              </a:solidFill>
              <a:latin typeface="Inria Serif Light"/>
              <a:ea typeface="Inria Serif Light"/>
              <a:cs typeface="Inria Serif Light"/>
              <a:sym typeface="Inria Serif Light"/>
            </a:endParaRPr>
          </a:p>
        </p:txBody>
      </p:sp>
      <p:sp>
        <p:nvSpPr>
          <p:cNvPr id="414" name="Google Shape;414;p3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pSp>
        <p:nvGrpSpPr>
          <p:cNvPr id="712" name="Google Shape;712;p48"/>
          <p:cNvGrpSpPr/>
          <p:nvPr/>
        </p:nvGrpSpPr>
        <p:grpSpPr>
          <a:xfrm>
            <a:off x="873409" y="613617"/>
            <a:ext cx="299494" cy="390670"/>
            <a:chOff x="590250" y="244200"/>
            <a:chExt cx="407975" cy="532175"/>
          </a:xfrm>
        </p:grpSpPr>
        <p:sp>
          <p:nvSpPr>
            <p:cNvPr id="713" name="Google Shape;713;p4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649925" y="590050"/>
              <a:ext cx="133975" cy="25"/>
            </a:xfrm>
            <a:custGeom>
              <a:avLst/>
              <a:gdLst/>
              <a:ahLst/>
              <a:cxnLst/>
              <a:rect l="l" t="t" r="r" b="b"/>
              <a:pathLst>
                <a:path w="5359" h="1" fill="none" extrusionOk="0">
                  <a:moveTo>
                    <a:pt x="5358"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649925" y="5346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649925" y="4798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649925" y="4244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654800" y="244200"/>
              <a:ext cx="25" cy="51175"/>
            </a:xfrm>
            <a:custGeom>
              <a:avLst/>
              <a:gdLst/>
              <a:ahLst/>
              <a:cxnLst/>
              <a:rect l="l" t="t" r="r" b="b"/>
              <a:pathLst>
                <a:path w="1" h="2047" fill="none" extrusionOk="0">
                  <a:moveTo>
                    <a:pt x="0" y="1"/>
                  </a:moveTo>
                  <a:lnTo>
                    <a:pt x="0"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a:off x="737600" y="244200"/>
              <a:ext cx="25" cy="51175"/>
            </a:xfrm>
            <a:custGeom>
              <a:avLst/>
              <a:gdLst/>
              <a:ahLst/>
              <a:cxnLst/>
              <a:rect l="l" t="t" r="r" b="b"/>
              <a:pathLst>
                <a:path w="1" h="2047" fill="none" extrusionOk="0">
                  <a:moveTo>
                    <a:pt x="1" y="1"/>
                  </a:moveTo>
                  <a:lnTo>
                    <a:pt x="1"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820400" y="244200"/>
              <a:ext cx="25" cy="51175"/>
            </a:xfrm>
            <a:custGeom>
              <a:avLst/>
              <a:gdLst/>
              <a:ahLst/>
              <a:cxnLst/>
              <a:rect l="l" t="t" r="r" b="b"/>
              <a:pathLst>
                <a:path w="1" h="2047" fill="none" extrusionOk="0">
                  <a:moveTo>
                    <a:pt x="1" y="1"/>
                  </a:moveTo>
                  <a:lnTo>
                    <a:pt x="1"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903225" y="244200"/>
              <a:ext cx="25" cy="51175"/>
            </a:xfrm>
            <a:custGeom>
              <a:avLst/>
              <a:gdLst/>
              <a:ahLst/>
              <a:cxnLst/>
              <a:rect l="l" t="t" r="r" b="b"/>
              <a:pathLst>
                <a:path w="1" h="2047" fill="none" extrusionOk="0">
                  <a:moveTo>
                    <a:pt x="0" y="1"/>
                  </a:moveTo>
                  <a:lnTo>
                    <a:pt x="0"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48"/>
          <p:cNvGrpSpPr/>
          <p:nvPr/>
        </p:nvGrpSpPr>
        <p:grpSpPr>
          <a:xfrm>
            <a:off x="1356135" y="671281"/>
            <a:ext cx="325427" cy="270883"/>
            <a:chOff x="1247825" y="322750"/>
            <a:chExt cx="443300" cy="369000"/>
          </a:xfrm>
        </p:grpSpPr>
        <p:sp>
          <p:nvSpPr>
            <p:cNvPr id="728" name="Google Shape;728;p48"/>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8"/>
          <p:cNvGrpSpPr/>
          <p:nvPr/>
        </p:nvGrpSpPr>
        <p:grpSpPr>
          <a:xfrm>
            <a:off x="1856755" y="669941"/>
            <a:ext cx="311112" cy="273562"/>
            <a:chOff x="1929775" y="320925"/>
            <a:chExt cx="423800" cy="372650"/>
          </a:xfrm>
        </p:grpSpPr>
        <p:sp>
          <p:nvSpPr>
            <p:cNvPr id="734" name="Google Shape;734;p48"/>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48"/>
          <p:cNvSpPr/>
          <p:nvPr/>
        </p:nvSpPr>
        <p:spPr>
          <a:xfrm>
            <a:off x="2378436" y="660113"/>
            <a:ext cx="254788" cy="293236"/>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2889351" y="661012"/>
            <a:ext cx="219918" cy="29143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48"/>
          <p:cNvGrpSpPr/>
          <p:nvPr/>
        </p:nvGrpSpPr>
        <p:grpSpPr>
          <a:xfrm>
            <a:off x="3839081" y="639091"/>
            <a:ext cx="294136" cy="335245"/>
            <a:chOff x="4630125" y="278900"/>
            <a:chExt cx="400675" cy="456675"/>
          </a:xfrm>
        </p:grpSpPr>
        <p:sp>
          <p:nvSpPr>
            <p:cNvPr id="742" name="Google Shape;742;p48"/>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48"/>
          <p:cNvSpPr/>
          <p:nvPr/>
        </p:nvSpPr>
        <p:spPr>
          <a:xfrm>
            <a:off x="4311223" y="659672"/>
            <a:ext cx="337044" cy="29411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48"/>
          <p:cNvGrpSpPr/>
          <p:nvPr/>
        </p:nvGrpSpPr>
        <p:grpSpPr>
          <a:xfrm>
            <a:off x="877887" y="1116458"/>
            <a:ext cx="299476" cy="365196"/>
            <a:chOff x="596350" y="929175"/>
            <a:chExt cx="407950" cy="497475"/>
          </a:xfrm>
        </p:grpSpPr>
        <p:sp>
          <p:nvSpPr>
            <p:cNvPr id="748" name="Google Shape;748;p4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48"/>
          <p:cNvGrpSpPr/>
          <p:nvPr/>
        </p:nvGrpSpPr>
        <p:grpSpPr>
          <a:xfrm>
            <a:off x="1859874" y="1169661"/>
            <a:ext cx="304872" cy="261046"/>
            <a:chOff x="1934025" y="1001650"/>
            <a:chExt cx="415300" cy="355600"/>
          </a:xfrm>
        </p:grpSpPr>
        <p:sp>
          <p:nvSpPr>
            <p:cNvPr id="756" name="Google Shape;756;p48"/>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 name="Google Shape;760;p48"/>
          <p:cNvSpPr/>
          <p:nvPr/>
        </p:nvSpPr>
        <p:spPr>
          <a:xfrm>
            <a:off x="2352521" y="1147775"/>
            <a:ext cx="306634" cy="304853"/>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2846441" y="1162971"/>
            <a:ext cx="305753" cy="27446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3344380" y="1165210"/>
            <a:ext cx="296815" cy="269984"/>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3847696" y="1167890"/>
            <a:ext cx="277141" cy="26462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48"/>
          <p:cNvGrpSpPr/>
          <p:nvPr/>
        </p:nvGrpSpPr>
        <p:grpSpPr>
          <a:xfrm>
            <a:off x="4326726" y="1149988"/>
            <a:ext cx="305753" cy="306193"/>
            <a:chOff x="5294400" y="974850"/>
            <a:chExt cx="416500" cy="417100"/>
          </a:xfrm>
        </p:grpSpPr>
        <p:sp>
          <p:nvSpPr>
            <p:cNvPr id="765" name="Google Shape;765;p48"/>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48"/>
          <p:cNvGrpSpPr/>
          <p:nvPr/>
        </p:nvGrpSpPr>
        <p:grpSpPr>
          <a:xfrm>
            <a:off x="4783538" y="1115577"/>
            <a:ext cx="379053" cy="369216"/>
            <a:chOff x="5916675" y="927975"/>
            <a:chExt cx="516350" cy="502950"/>
          </a:xfrm>
        </p:grpSpPr>
        <p:sp>
          <p:nvSpPr>
            <p:cNvPr id="768" name="Google Shape;768;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48"/>
          <p:cNvGrpSpPr/>
          <p:nvPr/>
        </p:nvGrpSpPr>
        <p:grpSpPr>
          <a:xfrm>
            <a:off x="854635" y="1682779"/>
            <a:ext cx="341503" cy="230654"/>
            <a:chOff x="564675" y="1700625"/>
            <a:chExt cx="465200" cy="314200"/>
          </a:xfrm>
        </p:grpSpPr>
        <p:sp>
          <p:nvSpPr>
            <p:cNvPr id="771" name="Google Shape;771;p48"/>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8"/>
          <p:cNvGrpSpPr/>
          <p:nvPr/>
        </p:nvGrpSpPr>
        <p:grpSpPr>
          <a:xfrm>
            <a:off x="1348097" y="1626455"/>
            <a:ext cx="341503" cy="334364"/>
            <a:chOff x="1236875" y="1623900"/>
            <a:chExt cx="465200" cy="455475"/>
          </a:xfrm>
        </p:grpSpPr>
        <p:sp>
          <p:nvSpPr>
            <p:cNvPr id="775" name="Google Shape;775;p48"/>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a:off x="1402500" y="1810225"/>
              <a:ext cx="133975" cy="25"/>
            </a:xfrm>
            <a:custGeom>
              <a:avLst/>
              <a:gdLst/>
              <a:ahLst/>
              <a:cxnLst/>
              <a:rect l="l" t="t" r="r" b="b"/>
              <a:pathLst>
                <a:path w="5359" h="1" fill="none" extrusionOk="0">
                  <a:moveTo>
                    <a:pt x="0" y="0"/>
                  </a:moveTo>
                  <a:lnTo>
                    <a:pt x="535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1402500" y="1844325"/>
              <a:ext cx="133975" cy="25"/>
            </a:xfrm>
            <a:custGeom>
              <a:avLst/>
              <a:gdLst/>
              <a:ahLst/>
              <a:cxnLst/>
              <a:rect l="l" t="t" r="r" b="b"/>
              <a:pathLst>
                <a:path w="5359" h="1" fill="none" extrusionOk="0">
                  <a:moveTo>
                    <a:pt x="0" y="0"/>
                  </a:moveTo>
                  <a:lnTo>
                    <a:pt x="535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a:off x="1402500" y="1878425"/>
              <a:ext cx="85250" cy="25"/>
            </a:xfrm>
            <a:custGeom>
              <a:avLst/>
              <a:gdLst/>
              <a:ahLst/>
              <a:cxnLst/>
              <a:rect l="l" t="t" r="r" b="b"/>
              <a:pathLst>
                <a:path w="3410" h="1" fill="none" extrusionOk="0">
                  <a:moveTo>
                    <a:pt x="0" y="0"/>
                  </a:moveTo>
                  <a:lnTo>
                    <a:pt x="341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8"/>
          <p:cNvGrpSpPr/>
          <p:nvPr/>
        </p:nvGrpSpPr>
        <p:grpSpPr>
          <a:xfrm>
            <a:off x="1852277" y="1633613"/>
            <a:ext cx="320068" cy="320049"/>
            <a:chOff x="1923675" y="1633650"/>
            <a:chExt cx="436000" cy="435975"/>
          </a:xfrm>
        </p:grpSpPr>
        <p:sp>
          <p:nvSpPr>
            <p:cNvPr id="783" name="Google Shape;783;p4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48"/>
          <p:cNvGrpSpPr/>
          <p:nvPr/>
        </p:nvGrpSpPr>
        <p:grpSpPr>
          <a:xfrm>
            <a:off x="2344399" y="1632273"/>
            <a:ext cx="322729" cy="322729"/>
            <a:chOff x="2594050" y="1631825"/>
            <a:chExt cx="439625" cy="439625"/>
          </a:xfrm>
        </p:grpSpPr>
        <p:sp>
          <p:nvSpPr>
            <p:cNvPr id="790" name="Google Shape;790;p4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48"/>
          <p:cNvSpPr/>
          <p:nvPr/>
        </p:nvSpPr>
        <p:spPr>
          <a:xfrm>
            <a:off x="2852241" y="1646614"/>
            <a:ext cx="294136" cy="294136"/>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5" name="Google Shape;795;p48"/>
          <p:cNvGrpSpPr/>
          <p:nvPr/>
        </p:nvGrpSpPr>
        <p:grpSpPr>
          <a:xfrm>
            <a:off x="3361715" y="1608139"/>
            <a:ext cx="261945" cy="370996"/>
            <a:chOff x="3979850" y="1598950"/>
            <a:chExt cx="356825" cy="505375"/>
          </a:xfrm>
        </p:grpSpPr>
        <p:sp>
          <p:nvSpPr>
            <p:cNvPr id="796" name="Google Shape;796;p4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48"/>
          <p:cNvGrpSpPr/>
          <p:nvPr/>
        </p:nvGrpSpPr>
        <p:grpSpPr>
          <a:xfrm>
            <a:off x="3813608" y="1687698"/>
            <a:ext cx="345082" cy="211880"/>
            <a:chOff x="4595425" y="1707325"/>
            <a:chExt cx="470075" cy="288625"/>
          </a:xfrm>
        </p:grpSpPr>
        <p:sp>
          <p:nvSpPr>
            <p:cNvPr id="799" name="Google Shape;799;p48"/>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48"/>
          <p:cNvGrpSpPr/>
          <p:nvPr/>
        </p:nvGrpSpPr>
        <p:grpSpPr>
          <a:xfrm>
            <a:off x="4323606" y="1635852"/>
            <a:ext cx="312011" cy="315571"/>
            <a:chOff x="5290150" y="1636700"/>
            <a:chExt cx="425025" cy="429875"/>
          </a:xfrm>
        </p:grpSpPr>
        <p:sp>
          <p:nvSpPr>
            <p:cNvPr id="805" name="Google Shape;805;p48"/>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8"/>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48"/>
          <p:cNvGrpSpPr/>
          <p:nvPr/>
        </p:nvGrpSpPr>
        <p:grpSpPr>
          <a:xfrm>
            <a:off x="4816169" y="1626455"/>
            <a:ext cx="313791" cy="329005"/>
            <a:chOff x="5961125" y="1623900"/>
            <a:chExt cx="427450" cy="448175"/>
          </a:xfrm>
        </p:grpSpPr>
        <p:sp>
          <p:nvSpPr>
            <p:cNvPr id="808" name="Google Shape;808;p48"/>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8"/>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8"/>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8"/>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8"/>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8"/>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8"/>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48"/>
          <p:cNvGrpSpPr/>
          <p:nvPr/>
        </p:nvGrpSpPr>
        <p:grpSpPr>
          <a:xfrm>
            <a:off x="5298894" y="1634952"/>
            <a:ext cx="335245" cy="317370"/>
            <a:chOff x="6618700" y="1635475"/>
            <a:chExt cx="456675" cy="432325"/>
          </a:xfrm>
        </p:grpSpPr>
        <p:sp>
          <p:nvSpPr>
            <p:cNvPr id="816" name="Google Shape;816;p4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8"/>
          <p:cNvGrpSpPr/>
          <p:nvPr/>
        </p:nvGrpSpPr>
        <p:grpSpPr>
          <a:xfrm>
            <a:off x="892624" y="2144510"/>
            <a:ext cx="265524" cy="285179"/>
            <a:chOff x="616425" y="2329600"/>
            <a:chExt cx="361700" cy="388475"/>
          </a:xfrm>
        </p:grpSpPr>
        <p:sp>
          <p:nvSpPr>
            <p:cNvPr id="822" name="Google Shape;822;p4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8"/>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8"/>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48"/>
          <p:cNvGrpSpPr/>
          <p:nvPr/>
        </p:nvGrpSpPr>
        <p:grpSpPr>
          <a:xfrm>
            <a:off x="1378947" y="2147189"/>
            <a:ext cx="279821" cy="279821"/>
            <a:chOff x="1278900" y="2333250"/>
            <a:chExt cx="381175" cy="381175"/>
          </a:xfrm>
        </p:grpSpPr>
        <p:sp>
          <p:nvSpPr>
            <p:cNvPr id="831" name="Google Shape;831;p4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8"/>
          <p:cNvGrpSpPr/>
          <p:nvPr/>
        </p:nvGrpSpPr>
        <p:grpSpPr>
          <a:xfrm>
            <a:off x="1872391" y="2147189"/>
            <a:ext cx="279839" cy="279821"/>
            <a:chOff x="1951075" y="2333250"/>
            <a:chExt cx="381200" cy="381175"/>
          </a:xfrm>
        </p:grpSpPr>
        <p:sp>
          <p:nvSpPr>
            <p:cNvPr id="836" name="Google Shape;836;p4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48"/>
          <p:cNvGrpSpPr/>
          <p:nvPr/>
        </p:nvGrpSpPr>
        <p:grpSpPr>
          <a:xfrm>
            <a:off x="2365853" y="2147189"/>
            <a:ext cx="279821" cy="279821"/>
            <a:chOff x="2623275" y="2333250"/>
            <a:chExt cx="381175" cy="381175"/>
          </a:xfrm>
        </p:grpSpPr>
        <p:sp>
          <p:nvSpPr>
            <p:cNvPr id="841" name="Google Shape;841;p48"/>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8"/>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8"/>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8"/>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48"/>
          <p:cNvGrpSpPr/>
          <p:nvPr/>
        </p:nvGrpSpPr>
        <p:grpSpPr>
          <a:xfrm>
            <a:off x="2924576" y="2098922"/>
            <a:ext cx="149298" cy="372794"/>
            <a:chOff x="3384375" y="2267500"/>
            <a:chExt cx="203375" cy="507825"/>
          </a:xfrm>
        </p:grpSpPr>
        <p:sp>
          <p:nvSpPr>
            <p:cNvPr id="846" name="Google Shape;846;p48"/>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8"/>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8"/>
          <p:cNvGrpSpPr/>
          <p:nvPr/>
        </p:nvGrpSpPr>
        <p:grpSpPr>
          <a:xfrm>
            <a:off x="3924898" y="2146290"/>
            <a:ext cx="122485" cy="278040"/>
            <a:chOff x="4747025" y="2332025"/>
            <a:chExt cx="166850" cy="378750"/>
          </a:xfrm>
        </p:grpSpPr>
        <p:sp>
          <p:nvSpPr>
            <p:cNvPr id="849" name="Google Shape;849;p48"/>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8"/>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48"/>
          <p:cNvGrpSpPr/>
          <p:nvPr/>
        </p:nvGrpSpPr>
        <p:grpSpPr>
          <a:xfrm>
            <a:off x="3429215" y="2100702"/>
            <a:ext cx="126944" cy="369216"/>
            <a:chOff x="4071800" y="2269925"/>
            <a:chExt cx="172925" cy="502950"/>
          </a:xfrm>
        </p:grpSpPr>
        <p:sp>
          <p:nvSpPr>
            <p:cNvPr id="852" name="Google Shape;852;p48"/>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8"/>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48"/>
          <p:cNvSpPr/>
          <p:nvPr/>
        </p:nvSpPr>
        <p:spPr>
          <a:xfrm>
            <a:off x="4339835" y="2139654"/>
            <a:ext cx="279821" cy="29501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48"/>
          <p:cNvGrpSpPr/>
          <p:nvPr/>
        </p:nvGrpSpPr>
        <p:grpSpPr>
          <a:xfrm>
            <a:off x="4824666" y="2144950"/>
            <a:ext cx="302174" cy="284299"/>
            <a:chOff x="5972700" y="2330200"/>
            <a:chExt cx="411625" cy="387275"/>
          </a:xfrm>
        </p:grpSpPr>
        <p:sp>
          <p:nvSpPr>
            <p:cNvPr id="856" name="Google Shape;856;p4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48"/>
          <p:cNvGrpSpPr/>
          <p:nvPr/>
        </p:nvGrpSpPr>
        <p:grpSpPr>
          <a:xfrm>
            <a:off x="977560" y="2606222"/>
            <a:ext cx="95672" cy="348661"/>
            <a:chOff x="732125" y="2958550"/>
            <a:chExt cx="130325" cy="474950"/>
          </a:xfrm>
        </p:grpSpPr>
        <p:sp>
          <p:nvSpPr>
            <p:cNvPr id="859" name="Google Shape;859;p48"/>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8"/>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8"/>
            <p:cNvSpPr/>
            <p:nvPr/>
          </p:nvSpPr>
          <p:spPr>
            <a:xfrm>
              <a:off x="802750" y="3129050"/>
              <a:ext cx="13425" cy="25"/>
            </a:xfrm>
            <a:custGeom>
              <a:avLst/>
              <a:gdLst/>
              <a:ahLst/>
              <a:cxnLst/>
              <a:rect l="l" t="t" r="r" b="b"/>
              <a:pathLst>
                <a:path w="537" h="1" fill="none" extrusionOk="0">
                  <a:moveTo>
                    <a:pt x="536"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8"/>
            <p:cNvSpPr/>
            <p:nvPr/>
          </p:nvSpPr>
          <p:spPr>
            <a:xfrm>
              <a:off x="802750" y="3162525"/>
              <a:ext cx="13425" cy="25"/>
            </a:xfrm>
            <a:custGeom>
              <a:avLst/>
              <a:gdLst/>
              <a:ahLst/>
              <a:cxnLst/>
              <a:rect l="l" t="t" r="r" b="b"/>
              <a:pathLst>
                <a:path w="537" h="1" fill="none" extrusionOk="0">
                  <a:moveTo>
                    <a:pt x="536"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8"/>
            <p:cNvSpPr/>
            <p:nvPr/>
          </p:nvSpPr>
          <p:spPr>
            <a:xfrm>
              <a:off x="802750" y="3196025"/>
              <a:ext cx="13425" cy="25"/>
            </a:xfrm>
            <a:custGeom>
              <a:avLst/>
              <a:gdLst/>
              <a:ahLst/>
              <a:cxnLst/>
              <a:rect l="l" t="t" r="r" b="b"/>
              <a:pathLst>
                <a:path w="537" h="1" fill="none" extrusionOk="0">
                  <a:moveTo>
                    <a:pt x="536"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8"/>
            <p:cNvSpPr/>
            <p:nvPr/>
          </p:nvSpPr>
          <p:spPr>
            <a:xfrm>
              <a:off x="802750" y="3229500"/>
              <a:ext cx="13425" cy="25"/>
            </a:xfrm>
            <a:custGeom>
              <a:avLst/>
              <a:gdLst/>
              <a:ahLst/>
              <a:cxnLst/>
              <a:rect l="l" t="t" r="r" b="b"/>
              <a:pathLst>
                <a:path w="537" h="1" fill="none" extrusionOk="0">
                  <a:moveTo>
                    <a:pt x="536"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8"/>
            <p:cNvSpPr/>
            <p:nvPr/>
          </p:nvSpPr>
          <p:spPr>
            <a:xfrm>
              <a:off x="802750" y="3263000"/>
              <a:ext cx="13425" cy="25"/>
            </a:xfrm>
            <a:custGeom>
              <a:avLst/>
              <a:gdLst/>
              <a:ahLst/>
              <a:cxnLst/>
              <a:rect l="l" t="t" r="r" b="b"/>
              <a:pathLst>
                <a:path w="537" h="1" fill="none" extrusionOk="0">
                  <a:moveTo>
                    <a:pt x="536"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8"/>
            <p:cNvSpPr/>
            <p:nvPr/>
          </p:nvSpPr>
          <p:spPr>
            <a:xfrm>
              <a:off x="802750" y="3296475"/>
              <a:ext cx="13425" cy="25"/>
            </a:xfrm>
            <a:custGeom>
              <a:avLst/>
              <a:gdLst/>
              <a:ahLst/>
              <a:cxnLst/>
              <a:rect l="l" t="t" r="r" b="b"/>
              <a:pathLst>
                <a:path w="537" h="1" fill="none" extrusionOk="0">
                  <a:moveTo>
                    <a:pt x="536"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48"/>
          <p:cNvSpPr/>
          <p:nvPr/>
        </p:nvSpPr>
        <p:spPr>
          <a:xfrm>
            <a:off x="1865741" y="2592445"/>
            <a:ext cx="293236" cy="376373"/>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p:nvPr/>
        </p:nvSpPr>
        <p:spPr>
          <a:xfrm>
            <a:off x="1410253" y="2592445"/>
            <a:ext cx="217257" cy="376373"/>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48"/>
          <p:cNvGrpSpPr/>
          <p:nvPr/>
        </p:nvGrpSpPr>
        <p:grpSpPr>
          <a:xfrm>
            <a:off x="2336360" y="2617398"/>
            <a:ext cx="338824" cy="320949"/>
            <a:chOff x="2583100" y="2973775"/>
            <a:chExt cx="461550" cy="437200"/>
          </a:xfrm>
        </p:grpSpPr>
        <p:sp>
          <p:nvSpPr>
            <p:cNvPr id="870" name="Google Shape;870;p48"/>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48"/>
          <p:cNvSpPr/>
          <p:nvPr/>
        </p:nvSpPr>
        <p:spPr>
          <a:xfrm>
            <a:off x="3830701" y="2625077"/>
            <a:ext cx="311112" cy="311112"/>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8"/>
          <p:cNvGrpSpPr/>
          <p:nvPr/>
        </p:nvGrpSpPr>
        <p:grpSpPr>
          <a:xfrm>
            <a:off x="4292315" y="2641991"/>
            <a:ext cx="379952" cy="282500"/>
            <a:chOff x="5247525" y="3007275"/>
            <a:chExt cx="517575" cy="384825"/>
          </a:xfrm>
        </p:grpSpPr>
        <p:sp>
          <p:nvSpPr>
            <p:cNvPr id="874" name="Google Shape;874;p48"/>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8"/>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48"/>
          <p:cNvGrpSpPr/>
          <p:nvPr/>
        </p:nvGrpSpPr>
        <p:grpSpPr>
          <a:xfrm>
            <a:off x="3341160" y="2625896"/>
            <a:ext cx="299476" cy="305753"/>
            <a:chOff x="3951850" y="2985350"/>
            <a:chExt cx="407950" cy="416500"/>
          </a:xfrm>
        </p:grpSpPr>
        <p:sp>
          <p:nvSpPr>
            <p:cNvPr id="877" name="Google Shape;877;p4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48"/>
          <p:cNvGrpSpPr/>
          <p:nvPr/>
        </p:nvGrpSpPr>
        <p:grpSpPr>
          <a:xfrm>
            <a:off x="857773" y="3140812"/>
            <a:ext cx="346862" cy="266405"/>
            <a:chOff x="568950" y="3686775"/>
            <a:chExt cx="472500" cy="362900"/>
          </a:xfrm>
        </p:grpSpPr>
        <p:sp>
          <p:nvSpPr>
            <p:cNvPr id="882" name="Google Shape;882;p4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48"/>
          <p:cNvSpPr/>
          <p:nvPr/>
        </p:nvSpPr>
        <p:spPr>
          <a:xfrm>
            <a:off x="4855210" y="2610779"/>
            <a:ext cx="236013" cy="339723"/>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48"/>
          <p:cNvGrpSpPr/>
          <p:nvPr/>
        </p:nvGrpSpPr>
        <p:grpSpPr>
          <a:xfrm>
            <a:off x="1353914" y="3163165"/>
            <a:ext cx="329886" cy="221717"/>
            <a:chOff x="1244800" y="3717225"/>
            <a:chExt cx="449375" cy="302025"/>
          </a:xfrm>
        </p:grpSpPr>
        <p:sp>
          <p:nvSpPr>
            <p:cNvPr id="887" name="Google Shape;887;p48"/>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8"/>
            <p:cNvSpPr/>
            <p:nvPr/>
          </p:nvSpPr>
          <p:spPr>
            <a:xfrm>
              <a:off x="1244800" y="3795150"/>
              <a:ext cx="449375" cy="25"/>
            </a:xfrm>
            <a:custGeom>
              <a:avLst/>
              <a:gdLst/>
              <a:ahLst/>
              <a:cxnLst/>
              <a:rect l="l" t="t" r="r" b="b"/>
              <a:pathLst>
                <a:path w="17975" h="1" fill="none" extrusionOk="0">
                  <a:moveTo>
                    <a:pt x="17974"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8"/>
            <p:cNvSpPr/>
            <p:nvPr/>
          </p:nvSpPr>
          <p:spPr>
            <a:xfrm>
              <a:off x="1244800" y="3853000"/>
              <a:ext cx="449375" cy="25"/>
            </a:xfrm>
            <a:custGeom>
              <a:avLst/>
              <a:gdLst/>
              <a:ahLst/>
              <a:cxnLst/>
              <a:rect l="l" t="t" r="r" b="b"/>
              <a:pathLst>
                <a:path w="17975" h="1" fill="none" extrusionOk="0">
                  <a:moveTo>
                    <a:pt x="0" y="0"/>
                  </a:moveTo>
                  <a:lnTo>
                    <a:pt x="17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8"/>
            <p:cNvSpPr/>
            <p:nvPr/>
          </p:nvSpPr>
          <p:spPr>
            <a:xfrm>
              <a:off x="1302625" y="3893800"/>
              <a:ext cx="161375" cy="25"/>
            </a:xfrm>
            <a:custGeom>
              <a:avLst/>
              <a:gdLst/>
              <a:ahLst/>
              <a:cxnLst/>
              <a:rect l="l" t="t" r="r" b="b"/>
              <a:pathLst>
                <a:path w="6455" h="1" fill="none" extrusionOk="0">
                  <a:moveTo>
                    <a:pt x="6455"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8"/>
            <p:cNvSpPr/>
            <p:nvPr/>
          </p:nvSpPr>
          <p:spPr>
            <a:xfrm>
              <a:off x="1302625" y="3933975"/>
              <a:ext cx="110250" cy="25"/>
            </a:xfrm>
            <a:custGeom>
              <a:avLst/>
              <a:gdLst/>
              <a:ahLst/>
              <a:cxnLst/>
              <a:rect l="l" t="t" r="r" b="b"/>
              <a:pathLst>
                <a:path w="4410" h="1" fill="none" extrusionOk="0">
                  <a:moveTo>
                    <a:pt x="4409" y="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8"/>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48"/>
          <p:cNvGrpSpPr/>
          <p:nvPr/>
        </p:nvGrpSpPr>
        <p:grpSpPr>
          <a:xfrm>
            <a:off x="1851836" y="3146171"/>
            <a:ext cx="320949" cy="250769"/>
            <a:chOff x="1923075" y="3694075"/>
            <a:chExt cx="437200" cy="341600"/>
          </a:xfrm>
        </p:grpSpPr>
        <p:sp>
          <p:nvSpPr>
            <p:cNvPr id="894" name="Google Shape;894;p48"/>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8"/>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8"/>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8"/>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8"/>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8"/>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8"/>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8"/>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8"/>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48"/>
          <p:cNvGrpSpPr/>
          <p:nvPr/>
        </p:nvGrpSpPr>
        <p:grpSpPr>
          <a:xfrm>
            <a:off x="2348418" y="3142151"/>
            <a:ext cx="314690" cy="258366"/>
            <a:chOff x="2599525" y="3688600"/>
            <a:chExt cx="428675" cy="351950"/>
          </a:xfrm>
        </p:grpSpPr>
        <p:sp>
          <p:nvSpPr>
            <p:cNvPr id="904" name="Google Shape;904;p48"/>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8"/>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8"/>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48"/>
          <p:cNvGrpSpPr/>
          <p:nvPr/>
        </p:nvGrpSpPr>
        <p:grpSpPr>
          <a:xfrm>
            <a:off x="2857076" y="3124276"/>
            <a:ext cx="291456" cy="287419"/>
            <a:chOff x="3292425" y="3664250"/>
            <a:chExt cx="397025" cy="391525"/>
          </a:xfrm>
        </p:grpSpPr>
        <p:sp>
          <p:nvSpPr>
            <p:cNvPr id="908" name="Google Shape;908;p48"/>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8"/>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8"/>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48"/>
          <p:cNvGrpSpPr/>
          <p:nvPr/>
        </p:nvGrpSpPr>
        <p:grpSpPr>
          <a:xfrm>
            <a:off x="3326845" y="3161367"/>
            <a:ext cx="322747" cy="234233"/>
            <a:chOff x="3932350" y="3714775"/>
            <a:chExt cx="439650" cy="319075"/>
          </a:xfrm>
        </p:grpSpPr>
        <p:sp>
          <p:nvSpPr>
            <p:cNvPr id="912" name="Google Shape;912;p48"/>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8"/>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8"/>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48"/>
          <p:cNvGrpSpPr/>
          <p:nvPr/>
        </p:nvGrpSpPr>
        <p:grpSpPr>
          <a:xfrm>
            <a:off x="3820307" y="3161367"/>
            <a:ext cx="322729" cy="234233"/>
            <a:chOff x="4604550" y="3714775"/>
            <a:chExt cx="439625" cy="319075"/>
          </a:xfrm>
        </p:grpSpPr>
        <p:sp>
          <p:nvSpPr>
            <p:cNvPr id="918" name="Google Shape;918;p48"/>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8"/>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8"/>
          <p:cNvGrpSpPr/>
          <p:nvPr/>
        </p:nvGrpSpPr>
        <p:grpSpPr>
          <a:xfrm>
            <a:off x="4325386" y="3137233"/>
            <a:ext cx="308432" cy="274021"/>
            <a:chOff x="5292575" y="3681900"/>
            <a:chExt cx="420150" cy="373275"/>
          </a:xfrm>
        </p:grpSpPr>
        <p:sp>
          <p:nvSpPr>
            <p:cNvPr id="921" name="Google Shape;921;p48"/>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8"/>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8"/>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8"/>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8"/>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8"/>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8"/>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48"/>
          <p:cNvGrpSpPr/>
          <p:nvPr/>
        </p:nvGrpSpPr>
        <p:grpSpPr>
          <a:xfrm>
            <a:off x="4801413" y="3102363"/>
            <a:ext cx="343302" cy="343302"/>
            <a:chOff x="5941025" y="3634400"/>
            <a:chExt cx="467650" cy="467650"/>
          </a:xfrm>
        </p:grpSpPr>
        <p:sp>
          <p:nvSpPr>
            <p:cNvPr id="929"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48"/>
          <p:cNvGrpSpPr/>
          <p:nvPr/>
        </p:nvGrpSpPr>
        <p:grpSpPr>
          <a:xfrm>
            <a:off x="5316788" y="3124276"/>
            <a:ext cx="299476" cy="299494"/>
            <a:chOff x="6643075" y="3664250"/>
            <a:chExt cx="407950" cy="407975"/>
          </a:xfrm>
        </p:grpSpPr>
        <p:sp>
          <p:nvSpPr>
            <p:cNvPr id="936" name="Google Shape;936;p4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48"/>
          <p:cNvGrpSpPr/>
          <p:nvPr/>
        </p:nvGrpSpPr>
        <p:grpSpPr>
          <a:xfrm>
            <a:off x="863132" y="3605222"/>
            <a:ext cx="324527" cy="324509"/>
            <a:chOff x="576250" y="4319400"/>
            <a:chExt cx="442075" cy="442050"/>
          </a:xfrm>
        </p:grpSpPr>
        <p:sp>
          <p:nvSpPr>
            <p:cNvPr id="939" name="Google Shape;939;p4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48"/>
          <p:cNvSpPr/>
          <p:nvPr/>
        </p:nvSpPr>
        <p:spPr>
          <a:xfrm>
            <a:off x="1343209" y="3668363"/>
            <a:ext cx="351340" cy="19846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8"/>
          <p:cNvSpPr/>
          <p:nvPr/>
        </p:nvSpPr>
        <p:spPr>
          <a:xfrm>
            <a:off x="3343939" y="3618736"/>
            <a:ext cx="297696" cy="297714"/>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8"/>
          <p:cNvSpPr/>
          <p:nvPr/>
        </p:nvSpPr>
        <p:spPr>
          <a:xfrm>
            <a:off x="2850460" y="3637511"/>
            <a:ext cx="297696" cy="260165"/>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8"/>
          <p:cNvSpPr/>
          <p:nvPr/>
        </p:nvSpPr>
        <p:spPr>
          <a:xfrm>
            <a:off x="3836079" y="3617396"/>
            <a:ext cx="300375" cy="300394"/>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48"/>
          <p:cNvGrpSpPr/>
          <p:nvPr/>
        </p:nvGrpSpPr>
        <p:grpSpPr>
          <a:xfrm>
            <a:off x="4307511" y="3621757"/>
            <a:ext cx="344183" cy="284299"/>
            <a:chOff x="5268225" y="4341925"/>
            <a:chExt cx="468850" cy="387275"/>
          </a:xfrm>
        </p:grpSpPr>
        <p:sp>
          <p:nvSpPr>
            <p:cNvPr id="948" name="Google Shape;948;p48"/>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8"/>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8"/>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8"/>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8"/>
            <p:cNvSpPr/>
            <p:nvPr/>
          </p:nvSpPr>
          <p:spPr>
            <a:xfrm>
              <a:off x="5447225" y="4615925"/>
              <a:ext cx="110850" cy="25"/>
            </a:xfrm>
            <a:custGeom>
              <a:avLst/>
              <a:gdLst/>
              <a:ahLst/>
              <a:cxnLst/>
              <a:rect l="l" t="t" r="r" b="b"/>
              <a:pathLst>
                <a:path w="4434" h="1" fill="none" extrusionOk="0">
                  <a:moveTo>
                    <a:pt x="1" y="0"/>
                  </a:moveTo>
                  <a:lnTo>
                    <a:pt x="443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8"/>
            <p:cNvSpPr/>
            <p:nvPr/>
          </p:nvSpPr>
          <p:spPr>
            <a:xfrm>
              <a:off x="5439925" y="4589125"/>
              <a:ext cx="125450" cy="25"/>
            </a:xfrm>
            <a:custGeom>
              <a:avLst/>
              <a:gdLst/>
              <a:ahLst/>
              <a:cxnLst/>
              <a:rect l="l" t="t" r="r" b="b"/>
              <a:pathLst>
                <a:path w="5018" h="1" fill="none" extrusionOk="0">
                  <a:moveTo>
                    <a:pt x="1" y="0"/>
                  </a:moveTo>
                  <a:lnTo>
                    <a:pt x="501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8"/>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48"/>
          <p:cNvGrpSpPr/>
          <p:nvPr/>
        </p:nvGrpSpPr>
        <p:grpSpPr>
          <a:xfrm>
            <a:off x="4818408" y="3612820"/>
            <a:ext cx="309313" cy="309313"/>
            <a:chOff x="5964175" y="4329750"/>
            <a:chExt cx="421350" cy="421350"/>
          </a:xfrm>
        </p:grpSpPr>
        <p:sp>
          <p:nvSpPr>
            <p:cNvPr id="957" name="Google Shape;957;p48"/>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8"/>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48"/>
          <p:cNvGrpSpPr/>
          <p:nvPr/>
        </p:nvGrpSpPr>
        <p:grpSpPr>
          <a:xfrm>
            <a:off x="1356135" y="4106282"/>
            <a:ext cx="325427" cy="314690"/>
            <a:chOff x="1247825" y="5001950"/>
            <a:chExt cx="443300" cy="428675"/>
          </a:xfrm>
        </p:grpSpPr>
        <p:sp>
          <p:nvSpPr>
            <p:cNvPr id="960" name="Google Shape;960;p48"/>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48"/>
          <p:cNvGrpSpPr/>
          <p:nvPr/>
        </p:nvGrpSpPr>
        <p:grpSpPr>
          <a:xfrm>
            <a:off x="1878649" y="4090627"/>
            <a:ext cx="267323" cy="340622"/>
            <a:chOff x="1959600" y="4980625"/>
            <a:chExt cx="364150" cy="464000"/>
          </a:xfrm>
        </p:grpSpPr>
        <p:sp>
          <p:nvSpPr>
            <p:cNvPr id="967" name="Google Shape;967;p48"/>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2053375" y="5121275"/>
              <a:ext cx="176600" cy="25"/>
            </a:xfrm>
            <a:custGeom>
              <a:avLst/>
              <a:gdLst/>
              <a:ahLst/>
              <a:cxnLst/>
              <a:rect l="l" t="t" r="r" b="b"/>
              <a:pathLst>
                <a:path w="7064" h="1" fill="none" extrusionOk="0">
                  <a:moveTo>
                    <a:pt x="1" y="1"/>
                  </a:moveTo>
                  <a:lnTo>
                    <a:pt x="706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48"/>
          <p:cNvGrpSpPr/>
          <p:nvPr/>
        </p:nvGrpSpPr>
        <p:grpSpPr>
          <a:xfrm>
            <a:off x="2352456" y="4103602"/>
            <a:ext cx="306634" cy="315131"/>
            <a:chOff x="2605025" y="4998300"/>
            <a:chExt cx="417700" cy="429275"/>
          </a:xfrm>
        </p:grpSpPr>
        <p:sp>
          <p:nvSpPr>
            <p:cNvPr id="975" name="Google Shape;975;p48"/>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48"/>
          <p:cNvGrpSpPr/>
          <p:nvPr/>
        </p:nvGrpSpPr>
        <p:grpSpPr>
          <a:xfrm>
            <a:off x="2815966" y="4106282"/>
            <a:ext cx="366536" cy="305294"/>
            <a:chOff x="3236425" y="5001950"/>
            <a:chExt cx="499300" cy="415875"/>
          </a:xfrm>
        </p:grpSpPr>
        <p:sp>
          <p:nvSpPr>
            <p:cNvPr id="979" name="Google Shape;979;p48"/>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3294875" y="5330725"/>
              <a:ext cx="382400" cy="25"/>
            </a:xfrm>
            <a:custGeom>
              <a:avLst/>
              <a:gdLst/>
              <a:ahLst/>
              <a:cxnLst/>
              <a:rect l="l" t="t" r="r" b="b"/>
              <a:pathLst>
                <a:path w="15296" h="1" fill="none" extrusionOk="0">
                  <a:moveTo>
                    <a:pt x="0" y="1"/>
                  </a:moveTo>
                  <a:lnTo>
                    <a:pt x="152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8"/>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8"/>
          <p:cNvGrpSpPr/>
          <p:nvPr/>
        </p:nvGrpSpPr>
        <p:grpSpPr>
          <a:xfrm>
            <a:off x="3353217" y="4090627"/>
            <a:ext cx="278940" cy="332125"/>
            <a:chOff x="3968275" y="4980625"/>
            <a:chExt cx="379975" cy="452425"/>
          </a:xfrm>
        </p:grpSpPr>
        <p:sp>
          <p:nvSpPr>
            <p:cNvPr id="986" name="Google Shape;986;p48"/>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8"/>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8"/>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8"/>
          <p:cNvGrpSpPr/>
          <p:nvPr/>
        </p:nvGrpSpPr>
        <p:grpSpPr>
          <a:xfrm>
            <a:off x="4799174" y="4164826"/>
            <a:ext cx="353139" cy="192224"/>
            <a:chOff x="5937975" y="5081700"/>
            <a:chExt cx="481050" cy="261850"/>
          </a:xfrm>
        </p:grpSpPr>
        <p:sp>
          <p:nvSpPr>
            <p:cNvPr id="990" name="Google Shape;990;p48"/>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8"/>
          <p:cNvGrpSpPr/>
          <p:nvPr/>
        </p:nvGrpSpPr>
        <p:grpSpPr>
          <a:xfrm>
            <a:off x="5339123" y="4127736"/>
            <a:ext cx="253448" cy="291438"/>
            <a:chOff x="6673500" y="5031175"/>
            <a:chExt cx="345250" cy="397000"/>
          </a:xfrm>
        </p:grpSpPr>
        <p:sp>
          <p:nvSpPr>
            <p:cNvPr id="994" name="Google Shape;994;p48"/>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8"/>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8"/>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8"/>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48"/>
          <p:cNvGrpSpPr/>
          <p:nvPr/>
        </p:nvGrpSpPr>
        <p:grpSpPr>
          <a:xfrm>
            <a:off x="3323284" y="655626"/>
            <a:ext cx="338824" cy="302174"/>
            <a:chOff x="3927500" y="301425"/>
            <a:chExt cx="461550" cy="411625"/>
          </a:xfrm>
        </p:grpSpPr>
        <p:sp>
          <p:nvSpPr>
            <p:cNvPr id="1000" name="Google Shape;1000;p48"/>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8"/>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8"/>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8"/>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8"/>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8"/>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8"/>
            <p:cNvSpPr/>
            <p:nvPr/>
          </p:nvSpPr>
          <p:spPr>
            <a:xfrm>
              <a:off x="3970725" y="558375"/>
              <a:ext cx="1850" cy="12200"/>
            </a:xfrm>
            <a:custGeom>
              <a:avLst/>
              <a:gdLst/>
              <a:ahLst/>
              <a:cxnLst/>
              <a:rect l="l" t="t" r="r" b="b"/>
              <a:pathLst>
                <a:path w="74" h="488" fill="none" extrusionOk="0">
                  <a:moveTo>
                    <a:pt x="0" y="488"/>
                  </a:moveTo>
                  <a:lnTo>
                    <a:pt x="7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8"/>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8"/>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8"/>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8"/>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8"/>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8"/>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8"/>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8"/>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8"/>
            <p:cNvSpPr/>
            <p:nvPr/>
          </p:nvSpPr>
          <p:spPr>
            <a:xfrm>
              <a:off x="4141800" y="502975"/>
              <a:ext cx="3700" cy="11600"/>
            </a:xfrm>
            <a:custGeom>
              <a:avLst/>
              <a:gdLst/>
              <a:ahLst/>
              <a:cxnLst/>
              <a:rect l="l" t="t" r="r" b="b"/>
              <a:pathLst>
                <a:path w="148" h="464" fill="none" extrusionOk="0">
                  <a:moveTo>
                    <a:pt x="1" y="0"/>
                  </a:moveTo>
                  <a:lnTo>
                    <a:pt x="147" y="4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8"/>
            <p:cNvSpPr/>
            <p:nvPr/>
          </p:nvSpPr>
          <p:spPr>
            <a:xfrm>
              <a:off x="4150950" y="533425"/>
              <a:ext cx="3675" cy="11575"/>
            </a:xfrm>
            <a:custGeom>
              <a:avLst/>
              <a:gdLst/>
              <a:ahLst/>
              <a:cxnLst/>
              <a:rect l="l" t="t" r="r" b="b"/>
              <a:pathLst>
                <a:path w="147" h="463" fill="none" extrusionOk="0">
                  <a:moveTo>
                    <a:pt x="0" y="0"/>
                  </a:moveTo>
                  <a:lnTo>
                    <a:pt x="146" y="4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8"/>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8"/>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8"/>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8"/>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8"/>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8"/>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8"/>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8"/>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8"/>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8"/>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48"/>
          <p:cNvGrpSpPr/>
          <p:nvPr/>
        </p:nvGrpSpPr>
        <p:grpSpPr>
          <a:xfrm>
            <a:off x="5321248" y="661444"/>
            <a:ext cx="290557" cy="290557"/>
            <a:chOff x="6649150" y="309350"/>
            <a:chExt cx="395800" cy="395800"/>
          </a:xfrm>
        </p:grpSpPr>
        <p:sp>
          <p:nvSpPr>
            <p:cNvPr id="1028" name="Google Shape;1028;p4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8"/>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8"/>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8"/>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8"/>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8"/>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8"/>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8"/>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8"/>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8"/>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8"/>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8"/>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8"/>
          <p:cNvGrpSpPr/>
          <p:nvPr/>
        </p:nvGrpSpPr>
        <p:grpSpPr>
          <a:xfrm>
            <a:off x="4825547" y="668143"/>
            <a:ext cx="295035" cy="279380"/>
            <a:chOff x="5973900" y="318475"/>
            <a:chExt cx="401900" cy="380575"/>
          </a:xfrm>
        </p:grpSpPr>
        <p:sp>
          <p:nvSpPr>
            <p:cNvPr id="1052" name="Google Shape;1052;p48"/>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6024450" y="57300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6024450" y="514550"/>
              <a:ext cx="300800" cy="25"/>
            </a:xfrm>
            <a:custGeom>
              <a:avLst/>
              <a:gdLst/>
              <a:ahLst/>
              <a:cxnLst/>
              <a:rect l="l" t="t" r="r" b="b"/>
              <a:pathLst>
                <a:path w="12032" h="1" fill="none" extrusionOk="0">
                  <a:moveTo>
                    <a:pt x="0" y="0"/>
                  </a:moveTo>
                  <a:lnTo>
                    <a:pt x="1203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626495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6204675" y="456100"/>
              <a:ext cx="25" cy="175375"/>
            </a:xfrm>
            <a:custGeom>
              <a:avLst/>
              <a:gdLst/>
              <a:ahLst/>
              <a:cxnLst/>
              <a:rect l="l" t="t" r="r" b="b"/>
              <a:pathLst>
                <a:path w="1" h="7015" fill="none" extrusionOk="0">
                  <a:moveTo>
                    <a:pt x="0" y="0"/>
                  </a:moveTo>
                  <a:lnTo>
                    <a:pt x="0"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6145000"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6084725" y="456100"/>
              <a:ext cx="25" cy="175375"/>
            </a:xfrm>
            <a:custGeom>
              <a:avLst/>
              <a:gdLst/>
              <a:ahLst/>
              <a:cxnLst/>
              <a:rect l="l" t="t" r="r" b="b"/>
              <a:pathLst>
                <a:path w="1" h="7015" fill="none" extrusionOk="0">
                  <a:moveTo>
                    <a:pt x="1" y="0"/>
                  </a:moveTo>
                  <a:lnTo>
                    <a:pt x="1" y="701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8"/>
          <p:cNvGrpSpPr/>
          <p:nvPr/>
        </p:nvGrpSpPr>
        <p:grpSpPr>
          <a:xfrm>
            <a:off x="1371349" y="1116458"/>
            <a:ext cx="299476" cy="365196"/>
            <a:chOff x="1268550" y="929175"/>
            <a:chExt cx="407950" cy="497475"/>
          </a:xfrm>
        </p:grpSpPr>
        <p:sp>
          <p:nvSpPr>
            <p:cNvPr id="1067" name="Google Shape;1067;p48"/>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48"/>
          <p:cNvGrpSpPr/>
          <p:nvPr/>
        </p:nvGrpSpPr>
        <p:grpSpPr>
          <a:xfrm>
            <a:off x="5289516" y="1130314"/>
            <a:ext cx="354020" cy="339723"/>
            <a:chOff x="6605925" y="948050"/>
            <a:chExt cx="482250" cy="462775"/>
          </a:xfrm>
        </p:grpSpPr>
        <p:sp>
          <p:nvSpPr>
            <p:cNvPr id="1071" name="Google Shape;1071;p48"/>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6847025" y="948050"/>
              <a:ext cx="25" cy="23775"/>
            </a:xfrm>
            <a:custGeom>
              <a:avLst/>
              <a:gdLst/>
              <a:ahLst/>
              <a:cxnLst/>
              <a:rect l="l" t="t" r="r" b="b"/>
              <a:pathLst>
                <a:path w="1" h="951" fill="none" extrusionOk="0">
                  <a:moveTo>
                    <a:pt x="1" y="95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8"/>
            <p:cNvSpPr/>
            <p:nvPr/>
          </p:nvSpPr>
          <p:spPr>
            <a:xfrm>
              <a:off x="6847025" y="1001025"/>
              <a:ext cx="25" cy="183900"/>
            </a:xfrm>
            <a:custGeom>
              <a:avLst/>
              <a:gdLst/>
              <a:ahLst/>
              <a:cxnLst/>
              <a:rect l="l" t="t" r="r" b="b"/>
              <a:pathLst>
                <a:path w="1" h="7356" fill="none" extrusionOk="0">
                  <a:moveTo>
                    <a:pt x="1" y="1"/>
                  </a:moveTo>
                  <a:lnTo>
                    <a:pt x="1" y="735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8"/>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8"/>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48"/>
          <p:cNvGrpSpPr/>
          <p:nvPr/>
        </p:nvGrpSpPr>
        <p:grpSpPr>
          <a:xfrm>
            <a:off x="5372213" y="2136453"/>
            <a:ext cx="188627" cy="299054"/>
            <a:chOff x="6718575" y="2318625"/>
            <a:chExt cx="256950" cy="407375"/>
          </a:xfrm>
        </p:grpSpPr>
        <p:sp>
          <p:nvSpPr>
            <p:cNvPr id="1078" name="Google Shape;1078;p4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48"/>
          <p:cNvGrpSpPr/>
          <p:nvPr/>
        </p:nvGrpSpPr>
        <p:grpSpPr>
          <a:xfrm>
            <a:off x="2840540" y="2684000"/>
            <a:ext cx="317370" cy="193123"/>
            <a:chOff x="3269900" y="3064500"/>
            <a:chExt cx="432325" cy="263075"/>
          </a:xfrm>
        </p:grpSpPr>
        <p:sp>
          <p:nvSpPr>
            <p:cNvPr id="1087" name="Google Shape;1087;p48"/>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8"/>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8"/>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48"/>
          <p:cNvGrpSpPr/>
          <p:nvPr/>
        </p:nvGrpSpPr>
        <p:grpSpPr>
          <a:xfrm>
            <a:off x="5350740" y="2624996"/>
            <a:ext cx="231553" cy="325427"/>
            <a:chOff x="6689325" y="2984125"/>
            <a:chExt cx="315425" cy="443300"/>
          </a:xfrm>
        </p:grpSpPr>
        <p:sp>
          <p:nvSpPr>
            <p:cNvPr id="1091" name="Google Shape;1091;p48"/>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6761175" y="3117475"/>
              <a:ext cx="25" cy="261850"/>
            </a:xfrm>
            <a:custGeom>
              <a:avLst/>
              <a:gdLst/>
              <a:ahLst/>
              <a:cxnLst/>
              <a:rect l="l" t="t" r="r" b="b"/>
              <a:pathLst>
                <a:path w="1" h="10474" fill="none" extrusionOk="0">
                  <a:moveTo>
                    <a:pt x="1" y="10473"/>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6847025" y="3117475"/>
              <a:ext cx="25" cy="261850"/>
            </a:xfrm>
            <a:custGeom>
              <a:avLst/>
              <a:gdLst/>
              <a:ahLst/>
              <a:cxnLst/>
              <a:rect l="l" t="t" r="r" b="b"/>
              <a:pathLst>
                <a:path w="1" h="10474" fill="none" extrusionOk="0">
                  <a:moveTo>
                    <a:pt x="1" y="1"/>
                  </a:moveTo>
                  <a:lnTo>
                    <a:pt x="1" y="1047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6932875" y="3117475"/>
              <a:ext cx="25" cy="261850"/>
            </a:xfrm>
            <a:custGeom>
              <a:avLst/>
              <a:gdLst/>
              <a:ahLst/>
              <a:cxnLst/>
              <a:rect l="l" t="t" r="r" b="b"/>
              <a:pathLst>
                <a:path w="1" h="10474" fill="none" extrusionOk="0">
                  <a:moveTo>
                    <a:pt x="1" y="1"/>
                  </a:moveTo>
                  <a:lnTo>
                    <a:pt x="1" y="1047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8"/>
          <p:cNvGrpSpPr/>
          <p:nvPr/>
        </p:nvGrpSpPr>
        <p:grpSpPr>
          <a:xfrm>
            <a:off x="1899663" y="3581088"/>
            <a:ext cx="223956" cy="362058"/>
            <a:chOff x="1988225" y="4286525"/>
            <a:chExt cx="305075" cy="493200"/>
          </a:xfrm>
        </p:grpSpPr>
        <p:sp>
          <p:nvSpPr>
            <p:cNvPr id="1097" name="Google Shape;1097;p48"/>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2161750" y="4522750"/>
              <a:ext cx="25" cy="256975"/>
            </a:xfrm>
            <a:custGeom>
              <a:avLst/>
              <a:gdLst/>
              <a:ahLst/>
              <a:cxnLst/>
              <a:rect l="l" t="t" r="r" b="b"/>
              <a:pathLst>
                <a:path w="1" h="10279" fill="none" extrusionOk="0">
                  <a:moveTo>
                    <a:pt x="1" y="10279"/>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8"/>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8"/>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8"/>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48"/>
          <p:cNvGrpSpPr/>
          <p:nvPr/>
        </p:nvGrpSpPr>
        <p:grpSpPr>
          <a:xfrm>
            <a:off x="2374791" y="3606562"/>
            <a:ext cx="270442" cy="342403"/>
            <a:chOff x="2635450" y="4321225"/>
            <a:chExt cx="368400" cy="466425"/>
          </a:xfrm>
        </p:grpSpPr>
        <p:sp>
          <p:nvSpPr>
            <p:cNvPr id="1105" name="Google Shape;1105;p48"/>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819350" y="4321225"/>
              <a:ext cx="25" cy="347075"/>
            </a:xfrm>
            <a:custGeom>
              <a:avLst/>
              <a:gdLst/>
              <a:ahLst/>
              <a:cxnLst/>
              <a:rect l="l" t="t" r="r" b="b"/>
              <a:pathLst>
                <a:path w="1" h="13883" fill="none" extrusionOk="0">
                  <a:moveTo>
                    <a:pt x="0" y="13883"/>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48"/>
          <p:cNvGrpSpPr/>
          <p:nvPr/>
        </p:nvGrpSpPr>
        <p:grpSpPr>
          <a:xfrm>
            <a:off x="5316788" y="3598064"/>
            <a:ext cx="299476" cy="335245"/>
            <a:chOff x="6643075" y="4309650"/>
            <a:chExt cx="407950" cy="456675"/>
          </a:xfrm>
        </p:grpSpPr>
        <p:sp>
          <p:nvSpPr>
            <p:cNvPr id="1112" name="Google Shape;1112;p48"/>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6847025" y="4414975"/>
              <a:ext cx="25" cy="145550"/>
            </a:xfrm>
            <a:custGeom>
              <a:avLst/>
              <a:gdLst/>
              <a:ahLst/>
              <a:cxnLst/>
              <a:rect l="l" t="t" r="r" b="b"/>
              <a:pathLst>
                <a:path w="1" h="5822" fill="none" extrusionOk="0">
                  <a:moveTo>
                    <a:pt x="1" y="1"/>
                  </a:moveTo>
                  <a:lnTo>
                    <a:pt x="1" y="582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48"/>
          <p:cNvGrpSpPr/>
          <p:nvPr/>
        </p:nvGrpSpPr>
        <p:grpSpPr>
          <a:xfrm>
            <a:off x="4282037" y="4071412"/>
            <a:ext cx="395148" cy="379053"/>
            <a:chOff x="5233525" y="4954450"/>
            <a:chExt cx="538275" cy="516350"/>
          </a:xfrm>
        </p:grpSpPr>
        <p:sp>
          <p:nvSpPr>
            <p:cNvPr id="1122" name="Google Shape;1122;p48"/>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8"/>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8"/>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8"/>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48"/>
          <p:cNvGrpSpPr/>
          <p:nvPr/>
        </p:nvGrpSpPr>
        <p:grpSpPr>
          <a:xfrm>
            <a:off x="3784997" y="4078111"/>
            <a:ext cx="402305" cy="365655"/>
            <a:chOff x="4556450" y="4963575"/>
            <a:chExt cx="548025" cy="498100"/>
          </a:xfrm>
        </p:grpSpPr>
        <p:sp>
          <p:nvSpPr>
            <p:cNvPr id="1134" name="Google Shape;1134;p48"/>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8"/>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8"/>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8"/>
          <p:cNvGrpSpPr/>
          <p:nvPr/>
        </p:nvGrpSpPr>
        <p:grpSpPr>
          <a:xfrm>
            <a:off x="830501" y="4157228"/>
            <a:ext cx="388889" cy="215018"/>
            <a:chOff x="531800" y="5071350"/>
            <a:chExt cx="529750" cy="292900"/>
          </a:xfrm>
        </p:grpSpPr>
        <p:sp>
          <p:nvSpPr>
            <p:cNvPr id="1140" name="Google Shape;1140;p4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8"/>
          <p:cNvGrpSpPr/>
          <p:nvPr/>
        </p:nvGrpSpPr>
        <p:grpSpPr>
          <a:xfrm>
            <a:off x="6819483" y="2202660"/>
            <a:ext cx="379053" cy="369216"/>
            <a:chOff x="5916675" y="927975"/>
            <a:chExt cx="516350" cy="502950"/>
          </a:xfrm>
        </p:grpSpPr>
        <p:sp>
          <p:nvSpPr>
            <p:cNvPr id="1148" name="Google Shape;1148;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48"/>
          <p:cNvGrpSpPr/>
          <p:nvPr/>
        </p:nvGrpSpPr>
        <p:grpSpPr>
          <a:xfrm>
            <a:off x="6047149" y="2819156"/>
            <a:ext cx="942803" cy="918336"/>
            <a:chOff x="5916675" y="927975"/>
            <a:chExt cx="516350" cy="502950"/>
          </a:xfrm>
        </p:grpSpPr>
        <p:sp>
          <p:nvSpPr>
            <p:cNvPr id="1151" name="Google Shape;1151;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6B26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6B26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48"/>
          <p:cNvGrpSpPr/>
          <p:nvPr/>
        </p:nvGrpSpPr>
        <p:grpSpPr>
          <a:xfrm>
            <a:off x="6047535" y="2202660"/>
            <a:ext cx="379053" cy="369216"/>
            <a:chOff x="5916675" y="927975"/>
            <a:chExt cx="516350" cy="502950"/>
          </a:xfrm>
        </p:grpSpPr>
        <p:sp>
          <p:nvSpPr>
            <p:cNvPr id="1154" name="Google Shape;1154;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6987302" y="2409113"/>
            <a:ext cx="351340" cy="19846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8"/>
          <p:cNvSpPr/>
          <p:nvPr/>
        </p:nvSpPr>
        <p:spPr>
          <a:xfrm>
            <a:off x="6215354" y="2409113"/>
            <a:ext cx="351340" cy="19846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8"/>
          <p:cNvSpPr/>
          <p:nvPr/>
        </p:nvSpPr>
        <p:spPr>
          <a:xfrm>
            <a:off x="6464741" y="3332774"/>
            <a:ext cx="873876" cy="493632"/>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9FC5E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1160" name="Google Shape;1160;p48"/>
          <p:cNvSpPr txBox="1">
            <a:spLocks noGrp="1"/>
          </p:cNvSpPr>
          <p:nvPr>
            <p:ph type="body" idx="4294967295"/>
          </p:nvPr>
        </p:nvSpPr>
        <p:spPr>
          <a:xfrm>
            <a:off x="6026350" y="595324"/>
            <a:ext cx="2129400" cy="1332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a:t>SlidesCarnival icons are editable shapes. </a:t>
            </a:r>
            <a:br>
              <a:rPr lang="en" sz="900"/>
            </a:br>
            <a:br>
              <a:rPr lang="en" sz="900"/>
            </a:br>
            <a:r>
              <a:rPr lang="en" sz="900"/>
              <a:t>This means that you can:</a:t>
            </a:r>
            <a:endParaRPr sz="900"/>
          </a:p>
          <a:p>
            <a:pPr marL="457200" lvl="0" indent="-285750" algn="l" rtl="0">
              <a:lnSpc>
                <a:spcPct val="100000"/>
              </a:lnSpc>
              <a:spcBef>
                <a:spcPts val="0"/>
              </a:spcBef>
              <a:spcAft>
                <a:spcPts val="0"/>
              </a:spcAft>
              <a:buSzPts val="900"/>
              <a:buChar char="▫"/>
            </a:pPr>
            <a:r>
              <a:rPr lang="en" sz="900"/>
              <a:t>Resize them without losing quality.</a:t>
            </a:r>
            <a:endParaRPr sz="900"/>
          </a:p>
          <a:p>
            <a:pPr marL="457200" lvl="0" indent="-285750" algn="l" rtl="0">
              <a:lnSpc>
                <a:spcPct val="100000"/>
              </a:lnSpc>
              <a:spcBef>
                <a:spcPts val="0"/>
              </a:spcBef>
              <a:spcAft>
                <a:spcPts val="0"/>
              </a:spcAft>
              <a:buSzPts val="900"/>
              <a:buChar char="▫"/>
            </a:pPr>
            <a:r>
              <a:rPr lang="en" sz="900"/>
              <a:t>Change fill color and opacity.</a:t>
            </a:r>
            <a:endParaRPr sz="900"/>
          </a:p>
          <a:p>
            <a:pPr marL="457200" lvl="0" indent="-285750" algn="l" rtl="0">
              <a:lnSpc>
                <a:spcPct val="100000"/>
              </a:lnSpc>
              <a:spcBef>
                <a:spcPts val="0"/>
              </a:spcBef>
              <a:spcAft>
                <a:spcPts val="0"/>
              </a:spcAft>
              <a:buSzPts val="900"/>
              <a:buChar char="▫"/>
            </a:pPr>
            <a:r>
              <a:rPr lang="en" sz="900"/>
              <a:t>Change line color, width and style.</a:t>
            </a:r>
            <a:endParaRPr sz="900"/>
          </a:p>
          <a:p>
            <a:pPr marL="0" lvl="0" indent="0" algn="l" rtl="0">
              <a:lnSpc>
                <a:spcPct val="100000"/>
              </a:lnSpc>
              <a:spcBef>
                <a:spcPts val="0"/>
              </a:spcBef>
              <a:spcAft>
                <a:spcPts val="0"/>
              </a:spcAft>
              <a:buNone/>
            </a:pPr>
            <a:r>
              <a:rPr lang="en" sz="900"/>
              <a:t>Isn’t that nice? :)</a:t>
            </a:r>
            <a:br>
              <a:rPr lang="en" sz="900"/>
            </a:br>
            <a:br>
              <a:rPr lang="en" sz="900"/>
            </a:br>
            <a:r>
              <a:rPr lang="en" sz="900"/>
              <a:t>Examples:</a:t>
            </a:r>
            <a:endParaRPr sz="900"/>
          </a:p>
        </p:txBody>
      </p:sp>
      <p:sp>
        <p:nvSpPr>
          <p:cNvPr id="1161" name="Google Shape;1161;p48"/>
          <p:cNvSpPr txBox="1">
            <a:spLocks noGrp="1"/>
          </p:cNvSpPr>
          <p:nvPr>
            <p:ph type="body" idx="4294967295"/>
          </p:nvPr>
        </p:nvSpPr>
        <p:spPr>
          <a:xfrm>
            <a:off x="6026350" y="4011646"/>
            <a:ext cx="2129400" cy="49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dirty="0"/>
              <a:t>Find more icons at </a:t>
            </a:r>
            <a:r>
              <a:rPr lang="en" sz="900" u="sng" dirty="0">
                <a:hlinkClick r:id="rId3"/>
              </a:rPr>
              <a:t>slidescarnival.com/extra-free-resources-icons-and-maps</a:t>
            </a:r>
            <a:endParaRPr sz="900" dirty="0"/>
          </a:p>
          <a:p>
            <a:pPr marL="0" lvl="0" indent="0" algn="l" rtl="0">
              <a:spcBef>
                <a:spcPts val="600"/>
              </a:spcBef>
              <a:spcAft>
                <a:spcPts val="600"/>
              </a:spcAft>
              <a:buNone/>
            </a:pPr>
            <a:endParaRPr sz="9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3E67A-6C00-4201-9692-1656E49EB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dirty="0"/>
          </a:p>
        </p:txBody>
      </p:sp>
      <p:pic>
        <p:nvPicPr>
          <p:cNvPr id="4098" name="Picture 2" descr="Why the first glass of champagne gets you drunker than the rest">
            <a:extLst>
              <a:ext uri="{FF2B5EF4-FFF2-40B4-BE49-F238E27FC236}">
                <a16:creationId xmlns:a16="http://schemas.microsoft.com/office/drawing/2014/main" id="{9A8785DA-A791-4DA9-8D0B-B703D6F38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59" y="1186365"/>
            <a:ext cx="4163723" cy="2770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in a space suit&#10;&#10;Description automatically generated with low confidence">
            <a:extLst>
              <a:ext uri="{FF2B5EF4-FFF2-40B4-BE49-F238E27FC236}">
                <a16:creationId xmlns:a16="http://schemas.microsoft.com/office/drawing/2014/main" id="{C5861E19-A486-4461-BA17-BB400043E282}"/>
              </a:ext>
            </a:extLst>
          </p:cNvPr>
          <p:cNvPicPr>
            <a:picLocks noChangeAspect="1"/>
          </p:cNvPicPr>
          <p:nvPr/>
        </p:nvPicPr>
        <p:blipFill>
          <a:blip r:embed="rId4"/>
          <a:stretch>
            <a:fillRect/>
          </a:stretch>
        </p:blipFill>
        <p:spPr>
          <a:xfrm>
            <a:off x="5169943" y="840281"/>
            <a:ext cx="3316398" cy="3462936"/>
          </a:xfrm>
          <a:prstGeom prst="rect">
            <a:avLst/>
          </a:prstGeom>
        </p:spPr>
      </p:pic>
      <p:sp>
        <p:nvSpPr>
          <p:cNvPr id="5" name="TextBox 4">
            <a:extLst>
              <a:ext uri="{FF2B5EF4-FFF2-40B4-BE49-F238E27FC236}">
                <a16:creationId xmlns:a16="http://schemas.microsoft.com/office/drawing/2014/main" id="{5EA0063B-39F6-4065-9D9A-CD5666FF9370}"/>
              </a:ext>
            </a:extLst>
          </p:cNvPr>
          <p:cNvSpPr txBox="1"/>
          <p:nvPr/>
        </p:nvSpPr>
        <p:spPr>
          <a:xfrm>
            <a:off x="3789575" y="3957134"/>
            <a:ext cx="1031807" cy="215444"/>
          </a:xfrm>
          <a:prstGeom prst="rect">
            <a:avLst/>
          </a:prstGeom>
          <a:noFill/>
        </p:spPr>
        <p:txBody>
          <a:bodyPr wrap="square" rtlCol="0">
            <a:spAutoFit/>
          </a:bodyPr>
          <a:lstStyle/>
          <a:p>
            <a:r>
              <a:rPr lang="en-US" sz="800" dirty="0">
                <a:latin typeface="Inria Serif" panose="020B0604020202020204" charset="0"/>
              </a:rPr>
              <a:t>(Rodriguez, n.d.)</a:t>
            </a:r>
          </a:p>
        </p:txBody>
      </p:sp>
      <p:sp>
        <p:nvSpPr>
          <p:cNvPr id="6" name="TextBox 5">
            <a:extLst>
              <a:ext uri="{FF2B5EF4-FFF2-40B4-BE49-F238E27FC236}">
                <a16:creationId xmlns:a16="http://schemas.microsoft.com/office/drawing/2014/main" id="{90C7BE60-628A-4079-9905-1BB050E380BB}"/>
              </a:ext>
            </a:extLst>
          </p:cNvPr>
          <p:cNvSpPr txBox="1"/>
          <p:nvPr/>
        </p:nvSpPr>
        <p:spPr>
          <a:xfrm>
            <a:off x="6627044" y="4303217"/>
            <a:ext cx="1922714" cy="215444"/>
          </a:xfrm>
          <a:prstGeom prst="rect">
            <a:avLst/>
          </a:prstGeom>
          <a:noFill/>
        </p:spPr>
        <p:txBody>
          <a:bodyPr wrap="square" rtlCol="0">
            <a:spAutoFit/>
          </a:bodyPr>
          <a:lstStyle/>
          <a:p>
            <a:r>
              <a:rPr lang="en-US" sz="800" dirty="0">
                <a:latin typeface="Inria Serif" panose="020B0604020202020204" charset="0"/>
              </a:rPr>
              <a:t>(Photograph of Race Car Driver, n.d.)</a:t>
            </a:r>
          </a:p>
        </p:txBody>
      </p:sp>
    </p:spTree>
    <p:extLst>
      <p:ext uri="{BB962C8B-B14F-4D97-AF65-F5344CB8AC3E}">
        <p14:creationId xmlns:p14="http://schemas.microsoft.com/office/powerpoint/2010/main" val="16047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3E67A-6C00-4201-9692-1656E49EB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dirty="0"/>
          </a:p>
        </p:txBody>
      </p:sp>
      <p:pic>
        <p:nvPicPr>
          <p:cNvPr id="5122" name="Picture 2" descr="Is the key to the future in the Rearview Mirror?">
            <a:extLst>
              <a:ext uri="{FF2B5EF4-FFF2-40B4-BE49-F238E27FC236}">
                <a16:creationId xmlns:a16="http://schemas.microsoft.com/office/drawing/2014/main" id="{ECB38F75-4384-41D3-A718-02D614C71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34" y="1096024"/>
            <a:ext cx="7246532" cy="2951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816F95-A52B-473D-A42D-E85F9751B18B}"/>
              </a:ext>
            </a:extLst>
          </p:cNvPr>
          <p:cNvSpPr txBox="1"/>
          <p:nvPr/>
        </p:nvSpPr>
        <p:spPr>
          <a:xfrm>
            <a:off x="6249971" y="4047476"/>
            <a:ext cx="2035837" cy="215444"/>
          </a:xfrm>
          <a:prstGeom prst="rect">
            <a:avLst/>
          </a:prstGeom>
          <a:noFill/>
        </p:spPr>
        <p:txBody>
          <a:bodyPr wrap="square" rtlCol="0">
            <a:spAutoFit/>
          </a:bodyPr>
          <a:lstStyle/>
          <a:p>
            <a:r>
              <a:rPr lang="en-US" sz="800" dirty="0">
                <a:latin typeface="Inria Serif" panose="020B0604020202020204" charset="0"/>
              </a:rPr>
              <a:t>(Photograph of Rearview Mirror, n.d.)</a:t>
            </a:r>
          </a:p>
        </p:txBody>
      </p:sp>
    </p:spTree>
    <p:extLst>
      <p:ext uri="{BB962C8B-B14F-4D97-AF65-F5344CB8AC3E}">
        <p14:creationId xmlns:p14="http://schemas.microsoft.com/office/powerpoint/2010/main" val="14166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4" name="Google Shape;873;p48">
            <a:extLst>
              <a:ext uri="{FF2B5EF4-FFF2-40B4-BE49-F238E27FC236}">
                <a16:creationId xmlns:a16="http://schemas.microsoft.com/office/drawing/2014/main" id="{5D283F61-73CE-4DC0-8DFD-D4647A48740B}"/>
              </a:ext>
            </a:extLst>
          </p:cNvPr>
          <p:cNvGrpSpPr/>
          <p:nvPr/>
        </p:nvGrpSpPr>
        <p:grpSpPr>
          <a:xfrm>
            <a:off x="455700" y="3999819"/>
            <a:ext cx="846627" cy="735472"/>
            <a:chOff x="5247525" y="3007275"/>
            <a:chExt cx="517575" cy="384825"/>
          </a:xfrm>
          <a:solidFill>
            <a:schemeClr val="lt1"/>
          </a:solidFill>
        </p:grpSpPr>
        <p:sp>
          <p:nvSpPr>
            <p:cNvPr id="15" name="Google Shape;874;p48">
              <a:extLst>
                <a:ext uri="{FF2B5EF4-FFF2-40B4-BE49-F238E27FC236}">
                  <a16:creationId xmlns:a16="http://schemas.microsoft.com/office/drawing/2014/main" id="{A9AE18FC-71B1-4083-B950-04BD8363791A}"/>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5;p48">
              <a:extLst>
                <a:ext uri="{FF2B5EF4-FFF2-40B4-BE49-F238E27FC236}">
                  <a16:creationId xmlns:a16="http://schemas.microsoft.com/office/drawing/2014/main" id="{83797AC0-8D05-4F63-AD26-28F931D0F603}"/>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873;p48">
            <a:extLst>
              <a:ext uri="{FF2B5EF4-FFF2-40B4-BE49-F238E27FC236}">
                <a16:creationId xmlns:a16="http://schemas.microsoft.com/office/drawing/2014/main" id="{AE57BE1E-371D-4D22-A166-A23810702198}"/>
              </a:ext>
            </a:extLst>
          </p:cNvPr>
          <p:cNvGrpSpPr/>
          <p:nvPr/>
        </p:nvGrpSpPr>
        <p:grpSpPr>
          <a:xfrm>
            <a:off x="455700" y="2628192"/>
            <a:ext cx="846627" cy="735472"/>
            <a:chOff x="5247525" y="3007275"/>
            <a:chExt cx="517575" cy="384825"/>
          </a:xfrm>
          <a:solidFill>
            <a:schemeClr val="lt1"/>
          </a:solidFill>
        </p:grpSpPr>
        <p:sp>
          <p:nvSpPr>
            <p:cNvPr id="21" name="Google Shape;874;p48">
              <a:extLst>
                <a:ext uri="{FF2B5EF4-FFF2-40B4-BE49-F238E27FC236}">
                  <a16:creationId xmlns:a16="http://schemas.microsoft.com/office/drawing/2014/main" id="{BEBB6D1C-77E5-4A48-AD84-55C5BA94EA89}"/>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5;p48">
              <a:extLst>
                <a:ext uri="{FF2B5EF4-FFF2-40B4-BE49-F238E27FC236}">
                  <a16:creationId xmlns:a16="http://schemas.microsoft.com/office/drawing/2014/main" id="{567DCACD-EAAE-498D-A9B1-B11F66483A5A}"/>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873;p48">
            <a:extLst>
              <a:ext uri="{FF2B5EF4-FFF2-40B4-BE49-F238E27FC236}">
                <a16:creationId xmlns:a16="http://schemas.microsoft.com/office/drawing/2014/main" id="{984EDC61-8361-414E-835A-E09D8EF58F88}"/>
              </a:ext>
            </a:extLst>
          </p:cNvPr>
          <p:cNvGrpSpPr/>
          <p:nvPr/>
        </p:nvGrpSpPr>
        <p:grpSpPr>
          <a:xfrm rot="10800000">
            <a:off x="619336" y="3387375"/>
            <a:ext cx="1028272" cy="935482"/>
            <a:chOff x="5247525" y="3007275"/>
            <a:chExt cx="517575" cy="384825"/>
          </a:xfrm>
          <a:solidFill>
            <a:schemeClr val="lt1"/>
          </a:solidFill>
        </p:grpSpPr>
        <p:sp>
          <p:nvSpPr>
            <p:cNvPr id="27" name="Google Shape;874;p48">
              <a:extLst>
                <a:ext uri="{FF2B5EF4-FFF2-40B4-BE49-F238E27FC236}">
                  <a16:creationId xmlns:a16="http://schemas.microsoft.com/office/drawing/2014/main" id="{7F34CE9E-4C91-40B7-B280-3ED9AE5405A7}"/>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5;p48">
              <a:extLst>
                <a:ext uri="{FF2B5EF4-FFF2-40B4-BE49-F238E27FC236}">
                  <a16:creationId xmlns:a16="http://schemas.microsoft.com/office/drawing/2014/main" id="{145B16B8-C87F-495D-804C-36196802C8B8}"/>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19BC5187-A2EF-4518-B061-DA6CA38FE7C3}"/>
              </a:ext>
            </a:extLst>
          </p:cNvPr>
          <p:cNvGrpSpPr/>
          <p:nvPr/>
        </p:nvGrpSpPr>
        <p:grpSpPr>
          <a:xfrm>
            <a:off x="2829776" y="1511077"/>
            <a:ext cx="5359780" cy="584775"/>
            <a:chOff x="2829776" y="1511077"/>
            <a:chExt cx="5359780" cy="584775"/>
          </a:xfrm>
        </p:grpSpPr>
        <p:sp>
          <p:nvSpPr>
            <p:cNvPr id="33" name="Google Shape;872;p48">
              <a:extLst>
                <a:ext uri="{FF2B5EF4-FFF2-40B4-BE49-F238E27FC236}">
                  <a16:creationId xmlns:a16="http://schemas.microsoft.com/office/drawing/2014/main" id="{980B7C41-29E7-407C-9300-996B44FE46D9}"/>
                </a:ext>
              </a:extLst>
            </p:cNvPr>
            <p:cNvSpPr/>
            <p:nvPr/>
          </p:nvSpPr>
          <p:spPr>
            <a:xfrm>
              <a:off x="2829776" y="1647909"/>
              <a:ext cx="311112" cy="311112"/>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chemeClr val="tx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46A34CBF-9D8E-44E1-8110-3CF6DE49B534}"/>
                </a:ext>
              </a:extLst>
            </p:cNvPr>
            <p:cNvSpPr txBox="1"/>
            <p:nvPr/>
          </p:nvSpPr>
          <p:spPr>
            <a:xfrm>
              <a:off x="3463636" y="1511077"/>
              <a:ext cx="4725920" cy="584775"/>
            </a:xfrm>
            <a:prstGeom prst="rect">
              <a:avLst/>
            </a:prstGeom>
            <a:noFill/>
          </p:spPr>
          <p:txBody>
            <a:bodyPr wrap="square" rtlCol="0">
              <a:spAutoFit/>
            </a:bodyPr>
            <a:lstStyle/>
            <a:p>
              <a:r>
                <a:rPr lang="en-US" sz="3200" b="1" dirty="0">
                  <a:latin typeface="Inria Serif" panose="020B0604020202020204" charset="0"/>
                </a:rPr>
                <a:t>Knowledge</a:t>
              </a:r>
            </a:p>
          </p:txBody>
        </p:sp>
      </p:grpSp>
      <p:grpSp>
        <p:nvGrpSpPr>
          <p:cNvPr id="36" name="Group 35">
            <a:extLst>
              <a:ext uri="{FF2B5EF4-FFF2-40B4-BE49-F238E27FC236}">
                <a16:creationId xmlns:a16="http://schemas.microsoft.com/office/drawing/2014/main" id="{D9DC4905-7BBF-4025-8541-3C45EF820D26}"/>
              </a:ext>
            </a:extLst>
          </p:cNvPr>
          <p:cNvGrpSpPr/>
          <p:nvPr/>
        </p:nvGrpSpPr>
        <p:grpSpPr>
          <a:xfrm>
            <a:off x="2829776" y="2322336"/>
            <a:ext cx="5359780" cy="584775"/>
            <a:chOff x="2829776" y="1511077"/>
            <a:chExt cx="5359780" cy="584775"/>
          </a:xfrm>
        </p:grpSpPr>
        <p:sp>
          <p:nvSpPr>
            <p:cNvPr id="37" name="Google Shape;872;p48">
              <a:extLst>
                <a:ext uri="{FF2B5EF4-FFF2-40B4-BE49-F238E27FC236}">
                  <a16:creationId xmlns:a16="http://schemas.microsoft.com/office/drawing/2014/main" id="{7A8556AA-D2BD-464B-A042-7AEAF95DA623}"/>
                </a:ext>
              </a:extLst>
            </p:cNvPr>
            <p:cNvSpPr/>
            <p:nvPr/>
          </p:nvSpPr>
          <p:spPr>
            <a:xfrm>
              <a:off x="2829776" y="1647909"/>
              <a:ext cx="311112" cy="311112"/>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chemeClr val="tx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TextBox 37">
              <a:extLst>
                <a:ext uri="{FF2B5EF4-FFF2-40B4-BE49-F238E27FC236}">
                  <a16:creationId xmlns:a16="http://schemas.microsoft.com/office/drawing/2014/main" id="{EE825B89-68A0-42F3-B389-A90113E8926E}"/>
                </a:ext>
              </a:extLst>
            </p:cNvPr>
            <p:cNvSpPr txBox="1"/>
            <p:nvPr/>
          </p:nvSpPr>
          <p:spPr>
            <a:xfrm>
              <a:off x="3463636" y="1511077"/>
              <a:ext cx="4725920" cy="584775"/>
            </a:xfrm>
            <a:prstGeom prst="rect">
              <a:avLst/>
            </a:prstGeom>
            <a:noFill/>
          </p:spPr>
          <p:txBody>
            <a:bodyPr wrap="square" rtlCol="0">
              <a:spAutoFit/>
            </a:bodyPr>
            <a:lstStyle/>
            <a:p>
              <a:r>
                <a:rPr lang="en-US" sz="3200" b="1" dirty="0">
                  <a:latin typeface="Inria Serif" panose="020B0604020202020204" charset="0"/>
                </a:rPr>
                <a:t>Circumstances</a:t>
              </a:r>
            </a:p>
          </p:txBody>
        </p:sp>
      </p:grpSp>
      <p:grpSp>
        <p:nvGrpSpPr>
          <p:cNvPr id="39" name="Group 38">
            <a:extLst>
              <a:ext uri="{FF2B5EF4-FFF2-40B4-BE49-F238E27FC236}">
                <a16:creationId xmlns:a16="http://schemas.microsoft.com/office/drawing/2014/main" id="{F5A23578-E180-489E-A153-3A1934E80F4B}"/>
              </a:ext>
            </a:extLst>
          </p:cNvPr>
          <p:cNvGrpSpPr/>
          <p:nvPr/>
        </p:nvGrpSpPr>
        <p:grpSpPr>
          <a:xfrm>
            <a:off x="2829776" y="3133323"/>
            <a:ext cx="5359780" cy="584775"/>
            <a:chOff x="2829776" y="1511077"/>
            <a:chExt cx="5359780" cy="584775"/>
          </a:xfrm>
        </p:grpSpPr>
        <p:sp>
          <p:nvSpPr>
            <p:cNvPr id="40" name="Google Shape;872;p48">
              <a:extLst>
                <a:ext uri="{FF2B5EF4-FFF2-40B4-BE49-F238E27FC236}">
                  <a16:creationId xmlns:a16="http://schemas.microsoft.com/office/drawing/2014/main" id="{2D31CD26-CFF6-4EA1-9A25-A512953F37A6}"/>
                </a:ext>
              </a:extLst>
            </p:cNvPr>
            <p:cNvSpPr/>
            <p:nvPr/>
          </p:nvSpPr>
          <p:spPr>
            <a:xfrm>
              <a:off x="2829776" y="1647909"/>
              <a:ext cx="311112" cy="311112"/>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chemeClr val="tx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TextBox 40">
              <a:extLst>
                <a:ext uri="{FF2B5EF4-FFF2-40B4-BE49-F238E27FC236}">
                  <a16:creationId xmlns:a16="http://schemas.microsoft.com/office/drawing/2014/main" id="{84458F7E-2409-491C-9624-89542F831E77}"/>
                </a:ext>
              </a:extLst>
            </p:cNvPr>
            <p:cNvSpPr txBox="1"/>
            <p:nvPr/>
          </p:nvSpPr>
          <p:spPr>
            <a:xfrm>
              <a:off x="3463636" y="1511077"/>
              <a:ext cx="4725920" cy="584775"/>
            </a:xfrm>
            <a:prstGeom prst="rect">
              <a:avLst/>
            </a:prstGeom>
            <a:noFill/>
          </p:spPr>
          <p:txBody>
            <a:bodyPr wrap="square" rtlCol="0">
              <a:spAutoFit/>
            </a:bodyPr>
            <a:lstStyle/>
            <a:p>
              <a:r>
                <a:rPr lang="en-US" sz="3200" b="1" dirty="0">
                  <a:latin typeface="Inria Serif" panose="020B0604020202020204" charset="0"/>
                </a:rPr>
                <a:t>Perspective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ctrTitle" idx="4294967295"/>
          </p:nvPr>
        </p:nvSpPr>
        <p:spPr>
          <a:xfrm>
            <a:off x="730610" y="1991896"/>
            <a:ext cx="3195000" cy="115970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dirty="0">
                <a:solidFill>
                  <a:schemeClr val="tx2">
                    <a:lumMod val="25000"/>
                  </a:schemeClr>
                </a:solidFill>
              </a:rPr>
              <a:t>Teacher </a:t>
            </a:r>
            <a:br>
              <a:rPr lang="en" sz="4000" dirty="0">
                <a:solidFill>
                  <a:schemeClr val="tx2">
                    <a:lumMod val="25000"/>
                  </a:schemeClr>
                </a:solidFill>
              </a:rPr>
            </a:br>
            <a:r>
              <a:rPr lang="en" sz="4000" dirty="0">
                <a:solidFill>
                  <a:schemeClr val="tx2">
                    <a:lumMod val="25000"/>
                  </a:schemeClr>
                </a:solidFill>
              </a:rPr>
              <a:t>Burnout</a:t>
            </a:r>
            <a:endParaRPr sz="4000" dirty="0">
              <a:solidFill>
                <a:schemeClr val="tx2">
                  <a:lumMod val="25000"/>
                </a:schemeClr>
              </a:solidFill>
            </a:endParaRPr>
          </a:p>
        </p:txBody>
      </p:sp>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6146" name="Picture 2" descr="Apple Desk Pictures | Download Free Images on Unsplash">
            <a:extLst>
              <a:ext uri="{FF2B5EF4-FFF2-40B4-BE49-F238E27FC236}">
                <a16:creationId xmlns:a16="http://schemas.microsoft.com/office/drawing/2014/main" id="{B8E5A1E9-95E6-403D-9D5C-792D512D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118" y="808325"/>
            <a:ext cx="5290272" cy="3526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22DEB9-C640-4B3D-B231-2773EB9559AB}"/>
              </a:ext>
            </a:extLst>
          </p:cNvPr>
          <p:cNvSpPr txBox="1"/>
          <p:nvPr/>
        </p:nvSpPr>
        <p:spPr>
          <a:xfrm>
            <a:off x="7678604" y="4335173"/>
            <a:ext cx="907612" cy="215444"/>
          </a:xfrm>
          <a:prstGeom prst="rect">
            <a:avLst/>
          </a:prstGeom>
          <a:noFill/>
        </p:spPr>
        <p:txBody>
          <a:bodyPr wrap="square" rtlCol="0">
            <a:spAutoFit/>
          </a:bodyPr>
          <a:lstStyle/>
          <a:p>
            <a:r>
              <a:rPr lang="en-US" sz="800" dirty="0">
                <a:latin typeface="Inria Serif" panose="020B0604020202020204" charset="0"/>
              </a:rPr>
              <a:t>(Nieves,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ctrTitle" idx="4294967295"/>
          </p:nvPr>
        </p:nvSpPr>
        <p:spPr>
          <a:xfrm>
            <a:off x="730610" y="1991896"/>
            <a:ext cx="3195000" cy="115970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dirty="0">
                <a:solidFill>
                  <a:schemeClr val="tx2">
                    <a:lumMod val="25000"/>
                  </a:schemeClr>
                </a:solidFill>
              </a:rPr>
              <a:t>Teacher </a:t>
            </a:r>
            <a:br>
              <a:rPr lang="en" sz="4000" dirty="0">
                <a:solidFill>
                  <a:schemeClr val="tx2">
                    <a:lumMod val="25000"/>
                  </a:schemeClr>
                </a:solidFill>
              </a:rPr>
            </a:br>
            <a:r>
              <a:rPr lang="en" sz="4000" dirty="0">
                <a:solidFill>
                  <a:schemeClr val="tx2">
                    <a:lumMod val="25000"/>
                  </a:schemeClr>
                </a:solidFill>
              </a:rPr>
              <a:t>Burnout</a:t>
            </a:r>
            <a:endParaRPr sz="4000" dirty="0">
              <a:solidFill>
                <a:schemeClr val="tx2">
                  <a:lumMod val="25000"/>
                </a:schemeClr>
              </a:solidFill>
            </a:endParaRPr>
          </a:p>
        </p:txBody>
      </p:sp>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3" name="Picture 2" descr="A picture containing sky, outdoor, water, sunset&#10;&#10;Description automatically generated">
            <a:extLst>
              <a:ext uri="{FF2B5EF4-FFF2-40B4-BE49-F238E27FC236}">
                <a16:creationId xmlns:a16="http://schemas.microsoft.com/office/drawing/2014/main" id="{9BD76EED-C5D8-43A0-AB24-A360D695C373}"/>
              </a:ext>
            </a:extLst>
          </p:cNvPr>
          <p:cNvPicPr>
            <a:picLocks noChangeAspect="1"/>
          </p:cNvPicPr>
          <p:nvPr/>
        </p:nvPicPr>
        <p:blipFill>
          <a:blip r:embed="rId3"/>
          <a:stretch>
            <a:fillRect/>
          </a:stretch>
        </p:blipFill>
        <p:spPr>
          <a:xfrm>
            <a:off x="3925610" y="666171"/>
            <a:ext cx="3776732" cy="3811155"/>
          </a:xfrm>
          <a:prstGeom prst="rect">
            <a:avLst/>
          </a:prstGeom>
        </p:spPr>
      </p:pic>
    </p:spTree>
    <p:extLst>
      <p:ext uri="{BB962C8B-B14F-4D97-AF65-F5344CB8AC3E}">
        <p14:creationId xmlns:p14="http://schemas.microsoft.com/office/powerpoint/2010/main" val="9889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5" name="Picture 2" descr="The Burnout Epidemic: The Rise of Chronic Stress and How We Can Fix It:  Moss, Jennifer: 9781647820367: Amazon.com: Books">
            <a:extLst>
              <a:ext uri="{FF2B5EF4-FFF2-40B4-BE49-F238E27FC236}">
                <a16:creationId xmlns:a16="http://schemas.microsoft.com/office/drawing/2014/main" id="{0FE8140C-5281-4900-B711-D31170003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161" y="651163"/>
            <a:ext cx="2585678" cy="3841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EE9E01-0DCC-444D-B6DE-78FFB67A7AA3}"/>
              </a:ext>
            </a:extLst>
          </p:cNvPr>
          <p:cNvSpPr txBox="1"/>
          <p:nvPr/>
        </p:nvSpPr>
        <p:spPr>
          <a:xfrm>
            <a:off x="7758660" y="4472306"/>
            <a:ext cx="929640" cy="215444"/>
          </a:xfrm>
          <a:prstGeom prst="rect">
            <a:avLst/>
          </a:prstGeom>
          <a:noFill/>
        </p:spPr>
        <p:txBody>
          <a:bodyPr wrap="square" rtlCol="0">
            <a:spAutoFit/>
          </a:bodyPr>
          <a:lstStyle/>
          <a:p>
            <a:r>
              <a:rPr lang="en-US" sz="800" dirty="0">
                <a:latin typeface="Inria Serif" panose="020B0604020202020204" charset="0"/>
              </a:rPr>
              <a:t>(Moss, 2021)</a:t>
            </a:r>
          </a:p>
        </p:txBody>
      </p:sp>
    </p:spTree>
    <p:extLst>
      <p:ext uri="{BB962C8B-B14F-4D97-AF65-F5344CB8AC3E}">
        <p14:creationId xmlns:p14="http://schemas.microsoft.com/office/powerpoint/2010/main" val="1636399165"/>
      </p:ext>
    </p:extLst>
  </p:cSld>
  <p:clrMapOvr>
    <a:masterClrMapping/>
  </p:clrMapOvr>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5386</Words>
  <Application>Microsoft Office PowerPoint</Application>
  <PresentationFormat>On-screen Show (16:9)</PresentationFormat>
  <Paragraphs>269</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Symbol</vt:lpstr>
      <vt:lpstr>Playfair Display</vt:lpstr>
      <vt:lpstr>Inria Serif</vt:lpstr>
      <vt:lpstr>Inria Serif Light</vt:lpstr>
      <vt:lpstr>Arial</vt:lpstr>
      <vt:lpstr>Playfair Display Regular</vt:lpstr>
      <vt:lpstr>Courier New</vt:lpstr>
      <vt:lpstr>Paulina template</vt:lpstr>
      <vt:lpstr>A Golden Opportunity</vt:lpstr>
      <vt:lpstr>PowerPoint Presentation</vt:lpstr>
      <vt:lpstr>PowerPoint Presentation</vt:lpstr>
      <vt:lpstr>PowerPoint Presentation</vt:lpstr>
      <vt:lpstr>PowerPoint Presentation</vt:lpstr>
      <vt:lpstr>PowerPoint Presentation</vt:lpstr>
      <vt:lpstr>Teacher  Burnout</vt:lpstr>
      <vt:lpstr>Teacher  Burnout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Collective Efficacy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lpstr>Presentation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Cherie Dennis</dc:creator>
  <cp:lastModifiedBy>Cherie Dennis</cp:lastModifiedBy>
  <cp:revision>59</cp:revision>
  <dcterms:modified xsi:type="dcterms:W3CDTF">2022-04-21T11:35:49Z</dcterms:modified>
</cp:coreProperties>
</file>