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11"/>
  </p:notesMasterIdLst>
  <p:sldIdLst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102475" cy="9388475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58A4"/>
    <a:srgbClr val="000000"/>
    <a:srgbClr val="094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435EA5-3E79-4267-92C2-BF5D0536F71A}" v="20" dt="2022-04-15T00:36:46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593" autoAdjust="0"/>
  </p:normalViewPr>
  <p:slideViewPr>
    <p:cSldViewPr snapToGrid="0">
      <p:cViewPr varScale="1">
        <p:scale>
          <a:sx n="49" d="100"/>
          <a:sy n="49" d="100"/>
        </p:scale>
        <p:origin x="125" y="62"/>
      </p:cViewPr>
      <p:guideLst/>
    </p:cSldViewPr>
  </p:slideViewPr>
  <p:outlineViewPr>
    <p:cViewPr>
      <p:scale>
        <a:sx n="33" d="100"/>
        <a:sy n="33" d="100"/>
      </p:scale>
      <p:origin x="0" y="-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807A3-D540-4FEB-ACCD-DC2BF87CE31C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4E55E-FF3E-4149-B4B7-70A73666B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D33D8D-2AE0-1242-AE06-6B40B1F64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179657-2069-F447-8141-E4DFD444F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9591D-FD30-DA4A-9960-35B7116A8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CA9FAC-BAB6-C246-89BC-2606DC1EC5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2475" y="5565261"/>
            <a:ext cx="2065398" cy="113181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18CBC52-6530-314A-A122-86F461DE64DC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ABA626F-0360-B049-B513-BD8E2BBBBEBB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49F8A3-6F6B-6D46-B9A4-E1C19702D98A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0F61DC3-9D1B-714F-B210-BCA30A4217AB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6E58E05-B6C9-3A4C-82A6-5FA3E744B351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2D61F54-3B12-194D-873E-CCB90FFCC80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91804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B641-817A-354F-9ADD-1E67E822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3" y="365125"/>
            <a:ext cx="10335228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06BF7-0B31-9D48-8985-A79867633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8574" y="1825625"/>
            <a:ext cx="4899949" cy="4135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179FB-AE92-AF4C-89CC-B01B8FA75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257800" cy="4135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A74E512-2892-954C-8A0B-0EDD95590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7DB970E-79C8-D74D-BFCC-444D5F9B45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0A55FC2-6AD0-9644-B0F2-A09BF6FDE9B7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942E08-2E08-6E46-8D1F-B96E29B550DC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2D4B15-1B3A-A340-A117-2069694508F8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0803A9C-D477-9E42-BDFF-6825F91E2FC8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0924F1A-DDED-E143-946C-381E1C934C8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BE71CCE-6C58-FD4E-A946-4CD6715915DF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5399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BA3B-A499-2E47-8150-D181B46A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0" y="365125"/>
            <a:ext cx="10336818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83529-DAFC-1147-A5D6-70E708ABC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8572" y="1681163"/>
            <a:ext cx="497900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63D84-4173-B044-B43C-57F1E2B246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8570" y="2505075"/>
            <a:ext cx="4979005" cy="3456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DCEEE3-B129-2241-8865-37C8D5BFC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681163"/>
            <a:ext cx="516096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83B2E-7114-A944-8756-A48A33684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6" y="2505075"/>
            <a:ext cx="5160961" cy="34562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6A9678-B7BA-8147-A2C1-D57175E9A4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4F96D9-83CF-3F4C-B2D8-64A40D438E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52E748F2-67A8-8140-A236-9274093CD681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2387102-CA84-2C4E-BB9B-197A478CAD6D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115AF3-4CC3-5D4B-8908-34F013BA13DE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362F276-5889-4C41-A34E-25278A62131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3F5D4A8-0CD2-5F49-B6DE-5C7BD562943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DB6EC88-6276-4742-9984-EE9C534D83A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199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8B60-4320-BD41-A23D-9881A7DDC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997" y="365125"/>
            <a:ext cx="10346803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ED1145-C602-C24B-B1AB-F385B8A341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9A0B55-BA00-394D-92D2-AB7833C6D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85B08848-CECB-E748-A3CA-CE695AFBE475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CCB325-71CD-8E4B-A00D-622871C4211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9F771F7-8F1C-A044-94C0-679FEE50F013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D224A36-1EDE-3349-8FF6-84C64F5AB1A4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28717E4-FB0F-1143-AB47-C4A364C045BE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C8F01FBF-C4DA-414C-9226-A13CF75D190C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04388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5A93-23C3-0746-A715-D64C3AD28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13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1BE06-20B9-5947-B648-4DF552BBB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4A443-8FC6-1342-B280-DB3551A63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34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0EED81-B82A-B747-AE28-CB73B8C2E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E93CD1-E881-424A-B8FF-22DB41E085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78F804A-2072-1D44-8377-B5662A69B560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F60F1C-6E2D-2542-B253-365280E7CE06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851B1AF-95E6-9B43-AB7C-104D79B69FDB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449035B-37ED-9946-B912-A069C9028A02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1A931A9-D254-C04D-BB0A-5B6E8F37C019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00BC07F-CD45-234D-9E2F-BE3563A28625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20746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C0B69-71D6-4445-AF21-1F5367AC9F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68F0B79-0C5F-C446-A2DD-FD0EBFCBB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1428C91C-012E-9445-80D1-A3C3DF892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13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735E7FF-08F1-C14B-8703-3F75F329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3413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6A0C610-EB47-4143-AA2A-BA7BADD522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4CB1FFBC-61FF-9A41-B6A9-0733BB47074F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0563FDA-9870-154E-90CD-D8BF9E467629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146C673-354A-5A45-A2DE-5B707450E5F9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9C93BD-1BE7-DB43-9F49-3FA711B2CE3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62B19FE-AF25-EE4E-81D5-C5A12A9EE31D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EB3BBD5-88DD-C344-A0A0-AC41198C6316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40997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10C99-323D-B54B-977E-C6B2D8A1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8572" y="365125"/>
            <a:ext cx="10335228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499C75-9876-0B46-AEC2-8E12066D4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18570" y="1825625"/>
            <a:ext cx="10335229" cy="4048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0535AB-C9B3-2448-A691-A060D8085B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242A62-A080-0747-BEFD-E28A32789A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1AA8735-EC2F-2842-81EB-3E8B021C521A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B6AB9FD-17D2-7147-B0EB-37687BCF258A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BB6FD5-4B6B-AA4F-BAC6-4B90AAA4CCDA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E99926-89B7-9941-B16D-9DC3C9A4259A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9843EEC-4B42-054E-A1A3-C944651ACB3C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D9615E6-08EC-9F46-A83B-290507DACCE8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776180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02BF20-1D85-0340-896C-175051B23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29440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F3749-B231-4344-BD8F-44301C84D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996" y="365125"/>
            <a:ext cx="7565503" cy="55294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548ACB-CE25-5747-95D3-4D92963AA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D6425B4-BE9D-AC47-8A12-2F41D2F8D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E1CA8C8-F587-2148-B835-FE8EFB9CD2F0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379A7F5-1E38-1442-A70A-77374F052959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27568B-5692-B744-BE33-34339ADF1CCC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3E0D8E0-D7A2-0B41-AFED-AC34D6C32C8D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6FFCEF-FF59-EE47-8918-A6147954A3EE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466509F-4920-C648-B878-22C63E68DBC6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357150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ECACE1D-D749-1448-B288-BA41DDD90F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558" r="5772" b="22682"/>
          <a:stretch/>
        </p:blipFill>
        <p:spPr>
          <a:xfrm>
            <a:off x="4409667" y="0"/>
            <a:ext cx="7782333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6A4B0FC-CEDC-2F4F-B098-8ABDDCD6AE74}"/>
              </a:ext>
            </a:extLst>
          </p:cNvPr>
          <p:cNvSpPr txBox="1"/>
          <p:nvPr userDrawn="1"/>
        </p:nvSpPr>
        <p:spPr>
          <a:xfrm>
            <a:off x="6073138" y="5303447"/>
            <a:ext cx="573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3600" b="1" i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FB2617-9E97-5F41-AC27-C280E9EB05CC}"/>
              </a:ext>
            </a:extLst>
          </p:cNvPr>
          <p:cNvSpPr txBox="1"/>
          <p:nvPr userDrawn="1"/>
        </p:nvSpPr>
        <p:spPr>
          <a:xfrm>
            <a:off x="6055208" y="5285517"/>
            <a:ext cx="5737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36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3018D3C-8322-3948-8F89-460A1FE1CC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129" y="4916135"/>
            <a:ext cx="2621923" cy="143678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FDFCB34-42B9-ED45-AEBD-6EF6958D13AA}"/>
              </a:ext>
            </a:extLst>
          </p:cNvPr>
          <p:cNvSpPr txBox="1"/>
          <p:nvPr userDrawn="1"/>
        </p:nvSpPr>
        <p:spPr>
          <a:xfrm>
            <a:off x="502528" y="1084109"/>
            <a:ext cx="28876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 b="1" i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FA931C-229E-6649-96CF-CD2E46ACEB6F}"/>
              </a:ext>
            </a:extLst>
          </p:cNvPr>
          <p:cNvSpPr txBox="1"/>
          <p:nvPr userDrawn="1"/>
        </p:nvSpPr>
        <p:spPr>
          <a:xfrm>
            <a:off x="2208279" y="1773621"/>
            <a:ext cx="2195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@georgiadeptofed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534DB3-4BB3-EE4A-81E3-882C0321E4A5}"/>
              </a:ext>
            </a:extLst>
          </p:cNvPr>
          <p:cNvSpPr txBox="1"/>
          <p:nvPr userDrawn="1"/>
        </p:nvSpPr>
        <p:spPr>
          <a:xfrm>
            <a:off x="1065278" y="2401594"/>
            <a:ext cx="5139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youtube.com/c/GeorgiaDepartmentofEducation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A856A19-2FF6-DA43-88D4-5AAA6D0F13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5421" y="1649807"/>
            <a:ext cx="1648437" cy="57615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E510AEB-0251-6F4D-BEF3-1734B0E0F73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3129" y="2287976"/>
            <a:ext cx="538810" cy="55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52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8E2EA7-9B0A-F74C-A822-40A3E7DBD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3" b="10499"/>
          <a:stretch/>
        </p:blipFill>
        <p:spPr>
          <a:xfrm>
            <a:off x="249383" y="100457"/>
            <a:ext cx="4588888" cy="67575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7FD2752-9C3D-D24A-8560-57C632C9E58E}"/>
              </a:ext>
            </a:extLst>
          </p:cNvPr>
          <p:cNvSpPr txBox="1"/>
          <p:nvPr userDrawn="1"/>
        </p:nvSpPr>
        <p:spPr>
          <a:xfrm>
            <a:off x="4791920" y="1492304"/>
            <a:ext cx="62338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Offering a holistic education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 our state.</a:t>
            </a:r>
          </a:p>
          <a:p>
            <a:pPr algn="l"/>
            <a:endParaRPr lang="en-US" sz="2400">
              <a:solidFill>
                <a:srgbClr val="44883E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F83A88-BE27-FE4D-9A58-5536A430F353}"/>
              </a:ext>
            </a:extLst>
          </p:cNvPr>
          <p:cNvSpPr txBox="1"/>
          <p:nvPr userDrawn="1"/>
        </p:nvSpPr>
        <p:spPr>
          <a:xfrm>
            <a:off x="5304901" y="4969573"/>
            <a:ext cx="288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i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AB7B59-DF88-0C44-9399-1C0861BBB9F6}"/>
              </a:ext>
            </a:extLst>
          </p:cNvPr>
          <p:cNvSpPr txBox="1"/>
          <p:nvPr userDrawn="1"/>
        </p:nvSpPr>
        <p:spPr>
          <a:xfrm>
            <a:off x="6277931" y="5583943"/>
            <a:ext cx="1903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@georgiadeptofed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A32536-CB82-6C40-BA18-133C8317701D}"/>
              </a:ext>
            </a:extLst>
          </p:cNvPr>
          <p:cNvSpPr txBox="1"/>
          <p:nvPr userDrawn="1"/>
        </p:nvSpPr>
        <p:spPr>
          <a:xfrm>
            <a:off x="5315615" y="6076845"/>
            <a:ext cx="2873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youtube.com/georgiadeptofed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83A3B4-65C2-B841-ABCB-556BC839D8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98538" y="4969574"/>
            <a:ext cx="2806185" cy="15377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E41D77-5E70-8A40-8333-FCB105C655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38219" y="5488432"/>
            <a:ext cx="1462862" cy="5112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8DA98D-B8E9-2A47-8143-28D49C551F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38322" y="5995822"/>
            <a:ext cx="478153" cy="4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2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F8EA9F8-4EB4-4141-A55A-AFFD7351C26B}"/>
              </a:ext>
            </a:extLst>
          </p:cNvPr>
          <p:cNvSpPr txBox="1"/>
          <p:nvPr userDrawn="1"/>
        </p:nvSpPr>
        <p:spPr>
          <a:xfrm>
            <a:off x="823947" y="647661"/>
            <a:ext cx="62338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Preparing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>
                <a:solidFill>
                  <a:srgbClr val="3DB8CF"/>
                </a:solidFill>
                <a:latin typeface="Arial Black" panose="020B0A04020102020204" pitchFamily="34" charset="0"/>
              </a:rPr>
              <a:t>for life</a:t>
            </a:r>
            <a:r>
              <a:rPr lang="en-US" sz="5400">
                <a:solidFill>
                  <a:srgbClr val="3DB8CF"/>
                </a:solidFill>
                <a:latin typeface="Arial Black" panose="020B0A04020102020204" pitchFamily="34" charset="0"/>
              </a:rPr>
              <a:t>.</a:t>
            </a:r>
            <a:endParaRPr lang="en-US" sz="8800">
              <a:solidFill>
                <a:srgbClr val="3DB8CF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466700-001A-1944-9CB8-C38F1267CF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691" y="4969574"/>
            <a:ext cx="2806185" cy="15377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49CB94-2EA3-EA4E-A3E8-31D86DBED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637" b="9350"/>
          <a:stretch/>
        </p:blipFill>
        <p:spPr>
          <a:xfrm>
            <a:off x="8057020" y="142096"/>
            <a:ext cx="3927162" cy="67159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CC7ABE-AE1E-5147-8902-937CDCDE3AFC}"/>
              </a:ext>
            </a:extLst>
          </p:cNvPr>
          <p:cNvSpPr txBox="1"/>
          <p:nvPr userDrawn="1"/>
        </p:nvSpPr>
        <p:spPr>
          <a:xfrm>
            <a:off x="867691" y="2936238"/>
            <a:ext cx="2887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www.gadoe.org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CDB1F1-E1A3-294F-B166-8DD886BD96FA}"/>
              </a:ext>
            </a:extLst>
          </p:cNvPr>
          <p:cNvSpPr txBox="1"/>
          <p:nvPr userDrawn="1"/>
        </p:nvSpPr>
        <p:spPr>
          <a:xfrm>
            <a:off x="2444834" y="3503800"/>
            <a:ext cx="2887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@georgiadeptofed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AC2528-BBA1-FA40-94D3-AC9BD46C7885}"/>
              </a:ext>
            </a:extLst>
          </p:cNvPr>
          <p:cNvSpPr txBox="1"/>
          <p:nvPr userDrawn="1"/>
        </p:nvSpPr>
        <p:spPr>
          <a:xfrm>
            <a:off x="1386525" y="3996856"/>
            <a:ext cx="566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youtube.com/c/GeorgiaDepartmentofEducation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99CE37-65B0-4940-BA7B-E1091D7E11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129" y="3455097"/>
            <a:ext cx="1462862" cy="5112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BAB10A-A074-074B-B3E2-497C2826E4B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09232" y="3962487"/>
            <a:ext cx="478153" cy="4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4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1CC59-6D58-3245-9A8E-D789AEE4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365125"/>
            <a:ext cx="10207906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1F4A6-D337-D74B-9D16-26A55442E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892" y="1825625"/>
            <a:ext cx="10207907" cy="4135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16AF50-2D63-2840-932E-F9F826E101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19D4BD-15D4-C541-A432-13C6719DBA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F5F5A58-9164-234F-89A4-62E74793C90B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758328-D10A-A149-8922-C097747F7DA1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EAF6AFC-E5D5-6C48-89D0-2FA9DFFD49F8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48B0CF-B6CF-F941-8116-4D560B812269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2F5AA3D-F927-7546-A84D-682A6E58F8E6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1EF87C5-8273-2C40-BEC7-069C9963E84D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325139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890184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1956" y="1122363"/>
            <a:ext cx="1055183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1956" y="3602040"/>
            <a:ext cx="10551832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5447" y="5919346"/>
            <a:ext cx="1738343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890184" y="6306084"/>
            <a:ext cx="8921704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890185" y="6399859"/>
            <a:ext cx="11480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469043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24F57B-988E-DF48-95CC-12162DB82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868"/>
          <a:stretch/>
        </p:blipFill>
        <p:spPr>
          <a:xfrm>
            <a:off x="-909" y="159342"/>
            <a:ext cx="3510728" cy="61467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380" y="726832"/>
            <a:ext cx="8725037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1380" y="2841946"/>
            <a:ext cx="8725037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8074" y="5919346"/>
            <a:ext cx="1738343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4"/>
            <a:ext cx="9754515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1143413-3208-B848-8E62-DD6AED7FE731}"/>
              </a:ext>
            </a:extLst>
          </p:cNvPr>
          <p:cNvSpPr txBox="1"/>
          <p:nvPr userDrawn="1"/>
        </p:nvSpPr>
        <p:spPr>
          <a:xfrm>
            <a:off x="832812" y="6399859"/>
            <a:ext cx="11480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105823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96EF8B3-6F3D-9646-BE7C-BAE01D591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31"/>
          <a:stretch/>
        </p:blipFill>
        <p:spPr>
          <a:xfrm>
            <a:off x="2" y="1251061"/>
            <a:ext cx="3841196" cy="52926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380" y="726832"/>
            <a:ext cx="8725037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1380" y="2841946"/>
            <a:ext cx="8725037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8074" y="5919346"/>
            <a:ext cx="1738343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4"/>
            <a:ext cx="9754515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1143413-3208-B848-8E62-DD6AED7FE731}"/>
              </a:ext>
            </a:extLst>
          </p:cNvPr>
          <p:cNvSpPr txBox="1"/>
          <p:nvPr userDrawn="1"/>
        </p:nvSpPr>
        <p:spPr>
          <a:xfrm>
            <a:off x="832812" y="6399859"/>
            <a:ext cx="11480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388245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5977ABD-0DF5-F147-AD3B-BCC6D27BB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29"/>
          <a:stretch/>
        </p:blipFill>
        <p:spPr>
          <a:xfrm>
            <a:off x="9049820" y="1399531"/>
            <a:ext cx="3142181" cy="50559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88" y="726832"/>
            <a:ext cx="8725037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88" y="2841946"/>
            <a:ext cx="8725037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43" y="5919346"/>
            <a:ext cx="1738343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2437485" y="6306084"/>
            <a:ext cx="9754515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349129-BD40-B545-8AF5-31B3765D9801}"/>
              </a:ext>
            </a:extLst>
          </p:cNvPr>
          <p:cNvSpPr txBox="1"/>
          <p:nvPr userDrawn="1"/>
        </p:nvSpPr>
        <p:spPr>
          <a:xfrm>
            <a:off x="2309712" y="6354188"/>
            <a:ext cx="1140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</p:spTree>
    <p:extLst>
      <p:ext uri="{BB962C8B-B14F-4D97-AF65-F5344CB8AC3E}">
        <p14:creationId xmlns:p14="http://schemas.microsoft.com/office/powerpoint/2010/main" val="1208546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970F26-56FE-6A4E-9A8A-0363CCFBC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961"/>
          <a:stretch/>
        </p:blipFill>
        <p:spPr>
          <a:xfrm>
            <a:off x="7941735" y="1236381"/>
            <a:ext cx="4250268" cy="50925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89" y="726832"/>
            <a:ext cx="8159979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9089" y="2841946"/>
            <a:ext cx="8159979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143" y="5919346"/>
            <a:ext cx="1738343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2437485" y="6306084"/>
            <a:ext cx="9754515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349129-BD40-B545-8AF5-31B3765D9801}"/>
              </a:ext>
            </a:extLst>
          </p:cNvPr>
          <p:cNvSpPr txBox="1"/>
          <p:nvPr userDrawn="1"/>
        </p:nvSpPr>
        <p:spPr>
          <a:xfrm>
            <a:off x="2309712" y="6354188"/>
            <a:ext cx="11406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</p:spTree>
    <p:extLst>
      <p:ext uri="{BB962C8B-B14F-4D97-AF65-F5344CB8AC3E}">
        <p14:creationId xmlns:p14="http://schemas.microsoft.com/office/powerpoint/2010/main" val="20782305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12C5B11-206E-A94B-9F51-FB5C3DAE1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4" b="13764"/>
          <a:stretch/>
        </p:blipFill>
        <p:spPr>
          <a:xfrm>
            <a:off x="285326" y="2537127"/>
            <a:ext cx="5963076" cy="37764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483" y="0"/>
            <a:ext cx="8725037" cy="17780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3483" y="1884548"/>
            <a:ext cx="8725037" cy="130061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58074" y="5919346"/>
            <a:ext cx="1738343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4"/>
            <a:ext cx="9754515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AEF3D64-B4A9-F448-94C2-B2BAD28044CD}"/>
              </a:ext>
            </a:extLst>
          </p:cNvPr>
          <p:cNvSpPr txBox="1"/>
          <p:nvPr userDrawn="1"/>
        </p:nvSpPr>
        <p:spPr>
          <a:xfrm>
            <a:off x="580253" y="6380318"/>
            <a:ext cx="8325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Offering a holistic education to </a:t>
            </a:r>
            <a:r>
              <a:rPr lang="en-US" sz="140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in our state.</a:t>
            </a:r>
          </a:p>
        </p:txBody>
      </p:sp>
    </p:spTree>
    <p:extLst>
      <p:ext uri="{BB962C8B-B14F-4D97-AF65-F5344CB8AC3E}">
        <p14:creationId xmlns:p14="http://schemas.microsoft.com/office/powerpoint/2010/main" val="3241589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890184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956" y="1122363"/>
            <a:ext cx="10551832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01956" y="3602040"/>
            <a:ext cx="10551832" cy="182607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5447" y="5919346"/>
            <a:ext cx="1738343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890184" y="6306084"/>
            <a:ext cx="8921704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890185" y="6399859"/>
            <a:ext cx="11480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553377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890184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5447" y="5919346"/>
            <a:ext cx="1738343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890184" y="6306084"/>
            <a:ext cx="8921704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890185" y="6399859"/>
            <a:ext cx="11480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6833052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890184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5447" y="5919346"/>
            <a:ext cx="1738343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890184" y="6306084"/>
            <a:ext cx="8921704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890185" y="6399859"/>
            <a:ext cx="11480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1145EA-2137-994B-BBB4-AEF651F0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933" y="365129"/>
            <a:ext cx="10515600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273F2C-B56E-1448-A968-1AE943C71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993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E7C3349-83FE-1F4E-9A67-A833CAD4A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3933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8768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890184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5447" y="5919346"/>
            <a:ext cx="1738343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890184" y="6306084"/>
            <a:ext cx="8921704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890185" y="6399859"/>
            <a:ext cx="11480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1D425C-28A2-F246-9D2C-6FF1CABE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88" y="365129"/>
            <a:ext cx="10515600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8797758-712C-CA47-9AAD-8D87A079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65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DA051F1-16CB-594F-896E-279C2F338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65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5C91733-E4B6-3044-B559-580D870D4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90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68E3110-1878-B24C-B8C9-BD0E1DE69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90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139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B9C602-1F54-BC4B-878D-16CEED6211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1570"/>
          <a:stretch/>
        </p:blipFill>
        <p:spPr>
          <a:xfrm>
            <a:off x="-682" y="-46652"/>
            <a:ext cx="2900189" cy="6360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726832"/>
            <a:ext cx="8487507" cy="1987336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6"/>
            <a:ext cx="8487507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C666F30-D852-0B4E-A935-F660EADE9D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2475" y="5565261"/>
            <a:ext cx="2065398" cy="11318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0E20EC4-CD97-1846-9B01-3F910711F97B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CCD7AC2-036B-6941-BDDB-7EEFFED4CE51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653C6B-8C66-7C42-A4A6-5162664D9D69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04F5DC4-64C1-C844-9C9A-C89E3FCF5A7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CEAC47C-F1BA-D743-A543-17ABCF4819E7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007DE16-227F-C245-83D4-CA66BC7F6F40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5070186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890184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5447" y="5919346"/>
            <a:ext cx="1738343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890184" y="6306084"/>
            <a:ext cx="8921704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890185" y="6399859"/>
            <a:ext cx="11480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1D425C-28A2-F246-9D2C-6FF1CABE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588" y="365129"/>
            <a:ext cx="10515600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7129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890184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5447" y="5919346"/>
            <a:ext cx="1738343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890184" y="6306084"/>
            <a:ext cx="8921704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890185" y="6399859"/>
            <a:ext cx="11480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F2E79BC-81AF-9144-BDB5-D54993A9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872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1AD19F5-871C-A44B-A284-188DD7CED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5271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ADF3A92-409A-2A48-AF1B-D30F181F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187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188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890184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5447" y="5919346"/>
            <a:ext cx="1738343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890184" y="6306084"/>
            <a:ext cx="8921704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890185" y="6399859"/>
            <a:ext cx="11480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853109-6E4B-7F4B-A6E7-D8968A8F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56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C58DC6A-D81D-E840-835B-24F9F38C0F6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521855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9887510-8376-764D-A87A-29793D98E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78456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6921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890184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5447" y="5919346"/>
            <a:ext cx="1738343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890184" y="6306084"/>
            <a:ext cx="8921704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890185" y="6399859"/>
            <a:ext cx="11480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3C7E1F-5681-4D44-9301-B3D9F3F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067" y="365129"/>
            <a:ext cx="10515600" cy="13255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Vertical Text Placeholder 2">
            <a:extLst>
              <a:ext uri="{FF2B5EF4-FFF2-40B4-BE49-F238E27FC236}">
                <a16:creationId xmlns:a16="http://schemas.microsoft.com/office/drawing/2014/main" id="{2C382DC9-1021-B345-AEB1-6804033EB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26067" y="1825625"/>
            <a:ext cx="10515600" cy="40937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1208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890184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5447" y="5919346"/>
            <a:ext cx="1738343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890184" y="6306084"/>
            <a:ext cx="8921704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890185" y="6399859"/>
            <a:ext cx="11480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>
                <a:solidFill>
                  <a:srgbClr val="1186CA"/>
                </a:solidFill>
              </a:rPr>
              <a:t>|</a:t>
            </a:r>
            <a:r>
              <a:rPr lang="en-US" sz="11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/>
          </a:p>
        </p:txBody>
      </p:sp>
      <p:sp>
        <p:nvSpPr>
          <p:cNvPr id="12" name="Vertical Title 1">
            <a:extLst>
              <a:ext uri="{FF2B5EF4-FFF2-40B4-BE49-F238E27FC236}">
                <a16:creationId xmlns:a16="http://schemas.microsoft.com/office/drawing/2014/main" id="{B04BA713-2669-AC4A-BD2F-89DB64E61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78902" y="2889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F6267AEC-654B-0447-B66B-919ABFA90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92202" y="2889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9389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ding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0452308-E201-CE44-A275-57BDEC443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" r="15488" b="24702"/>
          <a:stretch/>
        </p:blipFill>
        <p:spPr>
          <a:xfrm>
            <a:off x="3781692" y="190504"/>
            <a:ext cx="8410309" cy="6667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014B7D-9BAD-464F-A2A6-2BAA8F556D93}"/>
              </a:ext>
            </a:extLst>
          </p:cNvPr>
          <p:cNvSpPr txBox="1"/>
          <p:nvPr userDrawn="1"/>
        </p:nvSpPr>
        <p:spPr>
          <a:xfrm>
            <a:off x="5650605" y="5575568"/>
            <a:ext cx="6913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2800" b="1" i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2DE396-28AF-274A-901E-75484B2FB745}"/>
              </a:ext>
            </a:extLst>
          </p:cNvPr>
          <p:cNvSpPr txBox="1"/>
          <p:nvPr userDrawn="1"/>
        </p:nvSpPr>
        <p:spPr>
          <a:xfrm>
            <a:off x="5629000" y="5559365"/>
            <a:ext cx="6913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28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7142" y="5056094"/>
            <a:ext cx="2985396" cy="12269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826341" y="1890558"/>
            <a:ext cx="4684747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513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5736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ding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E1A602B-DFBD-884B-9FE7-E714CE763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60" b="10499"/>
          <a:stretch/>
        </p:blipFill>
        <p:spPr>
          <a:xfrm>
            <a:off x="3" y="100460"/>
            <a:ext cx="5367293" cy="67575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239" y="5352787"/>
            <a:ext cx="2541612" cy="10445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6738637" y="3515892"/>
            <a:ext cx="4684747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513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78CFFA2-5DC0-0641-A4FC-09095DE1B02F}"/>
              </a:ext>
            </a:extLst>
          </p:cNvPr>
          <p:cNvSpPr txBox="1"/>
          <p:nvPr userDrawn="1"/>
        </p:nvSpPr>
        <p:spPr>
          <a:xfrm>
            <a:off x="4321744" y="1056805"/>
            <a:ext cx="684127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Offering a holistic education to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 our state.</a:t>
            </a:r>
          </a:p>
          <a:p>
            <a:pPr algn="l"/>
            <a:endParaRPr lang="en-US" sz="1800">
              <a:solidFill>
                <a:srgbClr val="4488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83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ding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839" y="5352787"/>
            <a:ext cx="2541612" cy="10445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906173" y="3327400"/>
            <a:ext cx="4684747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513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35847DE-6313-664A-86A5-1E114CC90FF8}"/>
              </a:ext>
            </a:extLst>
          </p:cNvPr>
          <p:cNvSpPr txBox="1"/>
          <p:nvPr userDrawn="1"/>
        </p:nvSpPr>
        <p:spPr>
          <a:xfrm>
            <a:off x="844598" y="800988"/>
            <a:ext cx="83118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Preparing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>
                <a:solidFill>
                  <a:srgbClr val="3DB8CF"/>
                </a:solidFill>
                <a:latin typeface="Arial Black" panose="020B0A04020102020204" pitchFamily="34" charset="0"/>
              </a:rPr>
              <a:t>for life</a:t>
            </a:r>
            <a:r>
              <a:rPr lang="en-US" sz="4400">
                <a:solidFill>
                  <a:srgbClr val="3DB8CF"/>
                </a:solidFill>
                <a:latin typeface="Arial Black" panose="020B0A04020102020204" pitchFamily="34" charset="0"/>
              </a:rPr>
              <a:t>.</a:t>
            </a:r>
            <a:endParaRPr lang="en-US" sz="7200">
              <a:solidFill>
                <a:srgbClr val="3DB8CF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C1CAB2-25CA-0B41-9D45-E0DE935F9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88" r="637" b="2344"/>
          <a:stretch/>
        </p:blipFill>
        <p:spPr>
          <a:xfrm>
            <a:off x="7278363" y="342900"/>
            <a:ext cx="4729188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8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781A20-A2BE-4B42-8064-F9B450D083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31"/>
          <a:stretch/>
        </p:blipFill>
        <p:spPr>
          <a:xfrm>
            <a:off x="0" y="661645"/>
            <a:ext cx="3201730" cy="5882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2493" y="726832"/>
            <a:ext cx="8496838" cy="1987336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2493" y="2841946"/>
            <a:ext cx="8496838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587E36-892D-EE4D-BFD8-FDFB73B207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2475" y="5565261"/>
            <a:ext cx="2065398" cy="113181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499443D-2D5E-2442-88F8-55635781510F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0B8F4B-A8C1-E34E-BE9C-E19725BF69FD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0F98552-52F4-9047-AF2B-B564254B6122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2832512-5415-9F4A-B3DE-A1835FD042C1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6512A3A-AA39-464C-BDFF-3917ADF83DE3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2746B0C-6E9A-E349-9824-476F78973D02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7335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53EC34-2F36-E44A-9A57-AD70BB3D4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29"/>
          <a:stretch/>
        </p:blipFill>
        <p:spPr>
          <a:xfrm>
            <a:off x="9451240" y="575421"/>
            <a:ext cx="2740760" cy="5880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C1DC9E-E8B2-D747-A215-2B86C89FCFE5}"/>
              </a:ext>
            </a:extLst>
          </p:cNvPr>
          <p:cNvSpPr/>
          <p:nvPr userDrawn="1"/>
        </p:nvSpPr>
        <p:spPr>
          <a:xfrm>
            <a:off x="8407897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503" y="726832"/>
            <a:ext cx="8372835" cy="1987336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2505" y="2841946"/>
            <a:ext cx="8372832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D51B361-A4F8-C64A-A354-648A749D2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504" y="5486883"/>
            <a:ext cx="2065398" cy="1131813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DE45EDE-C757-6544-A7DD-F5A4716C796F}"/>
              </a:ext>
            </a:extLst>
          </p:cNvPr>
          <p:cNvSpPr txBox="1"/>
          <p:nvPr userDrawn="1"/>
        </p:nvSpPr>
        <p:spPr>
          <a:xfrm>
            <a:off x="2915206" y="6354188"/>
            <a:ext cx="855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94C8D7-CE32-CE44-AA98-755454A3A1C2}"/>
              </a:ext>
            </a:extLst>
          </p:cNvPr>
          <p:cNvGrpSpPr/>
          <p:nvPr userDrawn="1"/>
        </p:nvGrpSpPr>
        <p:grpSpPr>
          <a:xfrm rot="10800000">
            <a:off x="3005961" y="6313578"/>
            <a:ext cx="9186039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5DE533-51EA-3D49-9C03-14DC69679354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E12ED5D-7CD9-5741-B9D5-5B76973F24E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D4DA276-7B32-684F-88ED-9DCC6143510D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86B2FB-C4DF-DF4C-9237-74F5513C2B4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490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5C45B6-46B0-184E-B18F-A2920A9AB4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973"/>
          <a:stretch/>
        </p:blipFill>
        <p:spPr>
          <a:xfrm>
            <a:off x="9787114" y="3286580"/>
            <a:ext cx="2404885" cy="35714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11" y="726832"/>
            <a:ext cx="8156392" cy="1987336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2511" y="2841946"/>
            <a:ext cx="8156392" cy="1887372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E285805-BC06-6048-92FB-92AA0CDB2774}"/>
              </a:ext>
            </a:extLst>
          </p:cNvPr>
          <p:cNvSpPr/>
          <p:nvPr userDrawn="1"/>
        </p:nvSpPr>
        <p:spPr>
          <a:xfrm>
            <a:off x="5643182" y="6354188"/>
            <a:ext cx="2968534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61E1373-7937-2D41-AA02-6110B044F58F}"/>
              </a:ext>
            </a:extLst>
          </p:cNvPr>
          <p:cNvSpPr/>
          <p:nvPr userDrawn="1"/>
        </p:nvSpPr>
        <p:spPr>
          <a:xfrm>
            <a:off x="5643181" y="6354188"/>
            <a:ext cx="3073873" cy="319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C43CA85-BDBA-ED4E-A0FE-4908A66332BA}"/>
              </a:ext>
            </a:extLst>
          </p:cNvPr>
          <p:cNvSpPr txBox="1"/>
          <p:nvPr userDrawn="1"/>
        </p:nvSpPr>
        <p:spPr>
          <a:xfrm>
            <a:off x="379090" y="6354188"/>
            <a:ext cx="8555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8F5E018-A0F6-9343-A232-8119B9C069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392" y="5186465"/>
            <a:ext cx="1885095" cy="103300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85BEC16-9E99-3A47-9C9B-240C70D382D9}"/>
              </a:ext>
            </a:extLst>
          </p:cNvPr>
          <p:cNvGrpSpPr/>
          <p:nvPr userDrawn="1"/>
        </p:nvGrpSpPr>
        <p:grpSpPr>
          <a:xfrm>
            <a:off x="2" y="6313580"/>
            <a:ext cx="8638902" cy="45719"/>
            <a:chOff x="1" y="6313580"/>
            <a:chExt cx="9186039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D6E2621-548B-B248-A4EE-018114110B86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7EDAD6-2D3C-D54A-BB31-5AEEA25107FF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6E636B7-92A6-EA45-8DB5-6BABC9AF0A89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028E30D-8498-324D-B321-3E24F0817316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4992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973EFB-3179-894F-AF60-3B5447DFF3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888" b="13764"/>
          <a:stretch/>
        </p:blipFill>
        <p:spPr>
          <a:xfrm>
            <a:off x="0" y="1484521"/>
            <a:ext cx="5243802" cy="4829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A5B066-8059-C949-AEA0-571E7B4D7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91" y="498699"/>
            <a:ext cx="10664079" cy="1514769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52442A-998D-BA4A-B87F-38712FA6CF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17311" y="2272081"/>
            <a:ext cx="6622020" cy="245723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CE7E7B-4B24-094C-871A-7212D713BF16}"/>
              </a:ext>
            </a:extLst>
          </p:cNvPr>
          <p:cNvSpPr txBox="1"/>
          <p:nvPr userDrawn="1"/>
        </p:nvSpPr>
        <p:spPr>
          <a:xfrm>
            <a:off x="762179" y="6380315"/>
            <a:ext cx="6778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Offering a holistic education to </a:t>
            </a:r>
            <a:r>
              <a:rPr lang="en-US" sz="140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in our state.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6DC8929-E461-364A-90E2-5A2AF6C241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62475" y="5565261"/>
            <a:ext cx="2065398" cy="113181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7A57C96-3294-4645-BCFF-553D44360C35}"/>
              </a:ext>
            </a:extLst>
          </p:cNvPr>
          <p:cNvGrpSpPr/>
          <p:nvPr userDrawn="1"/>
        </p:nvGrpSpPr>
        <p:grpSpPr>
          <a:xfrm>
            <a:off x="1" y="6313580"/>
            <a:ext cx="9186039" cy="45719"/>
            <a:chOff x="1" y="6313580"/>
            <a:chExt cx="9186039" cy="4571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1E0B0A-46A3-3244-95AE-9E847C9A2AA5}"/>
                </a:ext>
              </a:extLst>
            </p:cNvPr>
            <p:cNvSpPr/>
            <p:nvPr userDrawn="1"/>
          </p:nvSpPr>
          <p:spPr>
            <a:xfrm flipV="1">
              <a:off x="1" y="6313580"/>
              <a:ext cx="456173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F75C0E-7DC7-074E-9B0E-3DD130488456}"/>
                </a:ext>
              </a:extLst>
            </p:cNvPr>
            <p:cNvSpPr/>
            <p:nvPr userDrawn="1"/>
          </p:nvSpPr>
          <p:spPr>
            <a:xfrm flipV="1">
              <a:off x="4561730" y="6313582"/>
              <a:ext cx="2224017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FF0CB4E-DC96-B846-B0AE-8FF4E69FDEF7}"/>
                </a:ext>
              </a:extLst>
            </p:cNvPr>
            <p:cNvSpPr/>
            <p:nvPr userDrawn="1"/>
          </p:nvSpPr>
          <p:spPr>
            <a:xfrm flipV="1">
              <a:off x="6785748" y="6313582"/>
              <a:ext cx="1418031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A955CAB-B66C-164E-B593-B44C8B1DF111}"/>
                </a:ext>
              </a:extLst>
            </p:cNvPr>
            <p:cNvSpPr/>
            <p:nvPr userDrawn="1"/>
          </p:nvSpPr>
          <p:spPr>
            <a:xfrm flipV="1">
              <a:off x="8203779" y="6313583"/>
              <a:ext cx="982261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939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A6980-D001-A04C-A711-17C6436B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92" y="725764"/>
            <a:ext cx="10155258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A0E84-26B4-CF4A-9B8A-8FE4CE88B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192" y="3702952"/>
            <a:ext cx="10155258" cy="12367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29510F-94E5-244D-832F-DFCD80EF8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62475" y="5565261"/>
            <a:ext cx="2065398" cy="11318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1CDB5D-E207-2542-BDCE-33614D184A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677C477-C855-B04D-A35A-996E84E00F05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9586D58-39F8-5E46-A02D-39EE80D2F178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785722B-B8C5-8F41-8376-79561CFA8C14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6BB8C3B-1B16-3C48-8DBD-5CB463ECF8BC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6B9F5C-6C72-ED4D-9E0A-B11647644EBA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7B858D0-0FA5-4745-BFCB-6DD69CAB5FCF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43408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8B70E16-E646-A842-945B-CC0849DCD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83970" y="5961295"/>
            <a:ext cx="1310904" cy="7183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46F0A3-27A7-D946-8A9D-84D6C05D60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1" y="0"/>
            <a:ext cx="667638" cy="6858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C35F5A8-7B72-C840-B7FB-643C09A11EFB}"/>
              </a:ext>
            </a:extLst>
          </p:cNvPr>
          <p:cNvGrpSpPr/>
          <p:nvPr userDrawn="1"/>
        </p:nvGrpSpPr>
        <p:grpSpPr>
          <a:xfrm>
            <a:off x="667639" y="6313581"/>
            <a:ext cx="8518401" cy="45719"/>
            <a:chOff x="667640" y="6313581"/>
            <a:chExt cx="7276742" cy="4571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F65F714-91C2-814E-B057-4D55B33450E7}"/>
                </a:ext>
              </a:extLst>
            </p:cNvPr>
            <p:cNvSpPr/>
            <p:nvPr userDrawn="1"/>
          </p:nvSpPr>
          <p:spPr>
            <a:xfrm flipV="1">
              <a:off x="667640" y="6313581"/>
              <a:ext cx="3326482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213A6A-7E76-3042-834C-825CE97144DE}"/>
                </a:ext>
              </a:extLst>
            </p:cNvPr>
            <p:cNvSpPr/>
            <p:nvPr userDrawn="1"/>
          </p:nvSpPr>
          <p:spPr>
            <a:xfrm flipV="1">
              <a:off x="3994121" y="6313582"/>
              <a:ext cx="1899840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394062-B705-DF48-B693-61F07BBE7413}"/>
                </a:ext>
              </a:extLst>
            </p:cNvPr>
            <p:cNvSpPr/>
            <p:nvPr userDrawn="1"/>
          </p:nvSpPr>
          <p:spPr>
            <a:xfrm flipV="1">
              <a:off x="5893961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65F638D-F77C-5C42-BC39-2A64B6B44C1C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EAAB75B-0332-8843-BEB0-BE9E2727A0AA}"/>
              </a:ext>
            </a:extLst>
          </p:cNvPr>
          <p:cNvSpPr txBox="1"/>
          <p:nvPr userDrawn="1"/>
        </p:nvSpPr>
        <p:spPr>
          <a:xfrm>
            <a:off x="500001" y="6399856"/>
            <a:ext cx="8777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400" b="1">
                <a:solidFill>
                  <a:srgbClr val="1186CA"/>
                </a:solidFill>
              </a:rPr>
              <a:t>|</a:t>
            </a:r>
            <a:r>
              <a:rPr lang="en-US" sz="1400" b="1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400" b="1" i="1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6282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F79BD0-8707-0E44-988E-38DBD59EB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B678A1-AE6C-BC48-91DE-D41D7CA16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8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  <p:sldLayoutId id="2147483702" r:id="rId20"/>
    <p:sldLayoutId id="2147483703" r:id="rId21"/>
    <p:sldLayoutId id="2147483704" r:id="rId22"/>
    <p:sldLayoutId id="2147483705" r:id="rId23"/>
    <p:sldLayoutId id="2147483706" r:id="rId24"/>
    <p:sldLayoutId id="2147483707" r:id="rId25"/>
    <p:sldLayoutId id="2147483708" r:id="rId26"/>
    <p:sldLayoutId id="2147483709" r:id="rId27"/>
    <p:sldLayoutId id="2147483710" r:id="rId28"/>
    <p:sldLayoutId id="2147483711" r:id="rId29"/>
    <p:sldLayoutId id="2147483712" r:id="rId30"/>
    <p:sldLayoutId id="2147483713" r:id="rId31"/>
    <p:sldLayoutId id="2147483714" r:id="rId32"/>
    <p:sldLayoutId id="2147483715" r:id="rId33"/>
    <p:sldLayoutId id="2147483716" r:id="rId34"/>
    <p:sldLayoutId id="2147483717" r:id="rId35"/>
    <p:sldLayoutId id="2147483718" r:id="rId36"/>
    <p:sldLayoutId id="2147483719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44883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F30-4F11-45D4-B283-EA119349D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638"/>
            <a:ext cx="9144000" cy="2387600"/>
          </a:xfrm>
        </p:spPr>
        <p:txBody>
          <a:bodyPr/>
          <a:lstStyle/>
          <a:p>
            <a:r>
              <a:rPr lang="en-US" dirty="0"/>
              <a:t>Spring Bootstrap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54515-2341-4DC5-BC3C-8510C5606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71755"/>
            <a:ext cx="9144000" cy="1826077"/>
          </a:xfrm>
        </p:spPr>
        <p:txBody>
          <a:bodyPr/>
          <a:lstStyle/>
          <a:p>
            <a:r>
              <a:rPr lang="en-US" dirty="0"/>
              <a:t>Richard Woods</a:t>
            </a:r>
          </a:p>
          <a:p>
            <a:r>
              <a:rPr lang="en-US" dirty="0"/>
              <a:t>State School Superintendent</a:t>
            </a:r>
          </a:p>
        </p:txBody>
      </p:sp>
      <p:pic>
        <p:nvPicPr>
          <p:cNvPr id="5" name="Picture 4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282E5D29-7DDE-42A9-8748-9C80CDB0A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63" y="3793976"/>
            <a:ext cx="2469310" cy="1645805"/>
          </a:xfrm>
          <a:prstGeom prst="rect">
            <a:avLst/>
          </a:prstGeom>
        </p:spPr>
      </p:pic>
      <p:pic>
        <p:nvPicPr>
          <p:cNvPr id="7" name="Picture 6" descr="A picture containing person, child, sitting, floor&#10;&#10;Description automatically generated">
            <a:extLst>
              <a:ext uri="{FF2B5EF4-FFF2-40B4-BE49-F238E27FC236}">
                <a16:creationId xmlns:a16="http://schemas.microsoft.com/office/drawing/2014/main" id="{3C9E7BCE-071C-4303-8636-6F021AFF2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690" y="3793977"/>
            <a:ext cx="2469310" cy="1645805"/>
          </a:xfrm>
          <a:prstGeom prst="rect">
            <a:avLst/>
          </a:prstGeom>
        </p:spPr>
      </p:pic>
      <p:pic>
        <p:nvPicPr>
          <p:cNvPr id="9" name="Picture 8" descr="A group of people sitting together&#10;&#10;Description automatically generated with medium confidence">
            <a:extLst>
              <a:ext uri="{FF2B5EF4-FFF2-40B4-BE49-F238E27FC236}">
                <a16:creationId xmlns:a16="http://schemas.microsoft.com/office/drawing/2014/main" id="{A49EB4A5-E41C-4F08-A2C0-574539F00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17" y="3798227"/>
            <a:ext cx="2469310" cy="1645805"/>
          </a:xfrm>
          <a:prstGeom prst="rect">
            <a:avLst/>
          </a:prstGeom>
        </p:spPr>
      </p:pic>
      <p:pic>
        <p:nvPicPr>
          <p:cNvPr id="11" name="Picture 10" descr="A group of children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id="{9F018FB3-5744-437F-A02F-F76C5F02BD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44" y="3798227"/>
            <a:ext cx="2469310" cy="16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6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86BD6-E9CC-429D-9FAE-DBB0552F8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555" y="111023"/>
            <a:ext cx="10346803" cy="1325563"/>
          </a:xfrm>
        </p:spPr>
        <p:txBody>
          <a:bodyPr>
            <a:normAutofit/>
          </a:bodyPr>
          <a:lstStyle/>
          <a:p>
            <a:r>
              <a:rPr lang="en-US" dirty="0"/>
              <a:t>Good News in Georgia Education</a:t>
            </a:r>
            <a:br>
              <a:rPr lang="en-US" dirty="0"/>
            </a:br>
            <a:r>
              <a:rPr lang="en-US" sz="2800" dirty="0">
                <a:solidFill>
                  <a:schemeClr val="accent1">
                    <a:lumMod val="25000"/>
                    <a:lumOff val="75000"/>
                  </a:schemeClr>
                </a:solidFill>
              </a:rPr>
              <a:t>(Despite the pandemic)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47FF732-E595-44A7-BB88-BA017EE3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55" y="1612030"/>
            <a:ext cx="6110156" cy="126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72CD7B95-E624-4C57-90FB-190A456F9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98" y="3129563"/>
            <a:ext cx="6538357" cy="134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DA355C5-34ED-43AA-B6A2-1BDC0ED56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09" y="4735427"/>
            <a:ext cx="6538357" cy="1348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6418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A7EAD-F145-4360-813F-B94C4E59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386" y="155374"/>
            <a:ext cx="10335228" cy="1325563"/>
          </a:xfrm>
        </p:spPr>
        <p:txBody>
          <a:bodyPr/>
          <a:lstStyle/>
          <a:p>
            <a:r>
              <a:rPr lang="en-US" dirty="0"/>
              <a:t>2022 Legislative Session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369C22-A64D-457F-B294-BB75AC106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8574" y="2251587"/>
            <a:ext cx="4899949" cy="3542560"/>
          </a:xfrm>
        </p:spPr>
        <p:txBody>
          <a:bodyPr>
            <a:normAutofit/>
          </a:bodyPr>
          <a:lstStyle/>
          <a:p>
            <a:r>
              <a:rPr lang="en-US" b="1" dirty="0"/>
              <a:t>PASSED: </a:t>
            </a:r>
            <a:r>
              <a:rPr lang="en-US" dirty="0"/>
              <a:t>$2,000 completion of Governor Kemp’s $5,000 teacher pay raise, $2,000 supplement for FY22</a:t>
            </a:r>
          </a:p>
          <a:p>
            <a:r>
              <a:rPr lang="en-US" b="1" dirty="0"/>
              <a:t>PASSED: </a:t>
            </a:r>
            <a:r>
              <a:rPr lang="en-US" dirty="0"/>
              <a:t>Allowing districts to utilize retired educators full-time to fill high-need teaching positions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E15910E-E040-40C1-8B08-0740752716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9"/>
          <a:stretch/>
        </p:blipFill>
        <p:spPr>
          <a:xfrm>
            <a:off x="6166051" y="1395721"/>
            <a:ext cx="4940220" cy="69494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94010A-ED54-4DC0-91F4-D7087207BA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9"/>
          <a:stretch/>
        </p:blipFill>
        <p:spPr>
          <a:xfrm>
            <a:off x="978303" y="1395720"/>
            <a:ext cx="4940220" cy="694945"/>
          </a:xfrm>
          <a:prstGeom prst="rect">
            <a:avLst/>
          </a:prstGeom>
        </p:spPr>
      </p:pic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D566CDC-0840-464B-9FA4-0A7C24B790AE}"/>
              </a:ext>
            </a:extLst>
          </p:cNvPr>
          <p:cNvSpPr txBox="1">
            <a:spLocks/>
          </p:cNvSpPr>
          <p:nvPr/>
        </p:nvSpPr>
        <p:spPr>
          <a:xfrm>
            <a:off x="6186186" y="2220861"/>
            <a:ext cx="4899949" cy="1435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PASSED: </a:t>
            </a:r>
            <a:r>
              <a:rPr lang="en-US" dirty="0"/>
              <a:t>Full funding of QBE</a:t>
            </a:r>
          </a:p>
          <a:p>
            <a:r>
              <a:rPr lang="en-US" b="1" dirty="0"/>
              <a:t>PASSED: </a:t>
            </a:r>
            <a:r>
              <a:rPr lang="en-US" dirty="0"/>
              <a:t>Elimination of COVID-era austerity cuts</a:t>
            </a:r>
            <a:endParaRPr lang="en-US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E58FE3-3AAD-4A6F-A152-D013F64FCD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9"/>
          <a:stretch/>
        </p:blipFill>
        <p:spPr>
          <a:xfrm>
            <a:off x="6166050" y="3675394"/>
            <a:ext cx="4940220" cy="694945"/>
          </a:xfrm>
          <a:prstGeom prst="rect">
            <a:avLst/>
          </a:prstGeom>
        </p:spPr>
      </p:pic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B3767493-EB54-4BBA-B4A9-31202A59DBD8}"/>
              </a:ext>
            </a:extLst>
          </p:cNvPr>
          <p:cNvSpPr txBox="1">
            <a:spLocks/>
          </p:cNvSpPr>
          <p:nvPr/>
        </p:nvSpPr>
        <p:spPr>
          <a:xfrm>
            <a:off x="6166049" y="4519556"/>
            <a:ext cx="5396685" cy="180258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PASSED: </a:t>
            </a:r>
            <a:r>
              <a:rPr lang="en-US" dirty="0"/>
              <a:t>Parent’s Bill of Rights</a:t>
            </a:r>
          </a:p>
          <a:p>
            <a:r>
              <a:rPr lang="en-US" b="1" dirty="0"/>
              <a:t>PASSED: </a:t>
            </a:r>
            <a:r>
              <a:rPr lang="en-US" dirty="0"/>
              <a:t>Removing divisive concepts and obscene materials</a:t>
            </a:r>
          </a:p>
          <a:p>
            <a:r>
              <a:rPr lang="en-US" b="1" dirty="0"/>
              <a:t>PASSED: </a:t>
            </a:r>
            <a:r>
              <a:rPr lang="en-US" dirty="0"/>
              <a:t>Mental health funding and resources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4281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0CCB4-4BB1-45EA-B1EA-1C7189DFB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05" y="124744"/>
            <a:ext cx="10073803" cy="1325563"/>
          </a:xfrm>
        </p:spPr>
        <p:txBody>
          <a:bodyPr>
            <a:normAutofit/>
          </a:bodyPr>
          <a:lstStyle/>
          <a:p>
            <a:r>
              <a:rPr lang="en-US" dirty="0"/>
              <a:t>USED Waiver Update: 2022 CCRPI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AE19F-02FA-4A3E-859F-135479B07FB8}"/>
              </a:ext>
            </a:extLst>
          </p:cNvPr>
          <p:cNvSpPr/>
          <p:nvPr/>
        </p:nvSpPr>
        <p:spPr>
          <a:xfrm>
            <a:off x="1307805" y="1573619"/>
            <a:ext cx="3391786" cy="4252740"/>
          </a:xfrm>
          <a:prstGeom prst="rect">
            <a:avLst/>
          </a:prstGeom>
          <a:ln w="57150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E3BA1-1690-43B9-8DA6-A7B935636739}"/>
              </a:ext>
            </a:extLst>
          </p:cNvPr>
          <p:cNvSpPr/>
          <p:nvPr/>
        </p:nvSpPr>
        <p:spPr>
          <a:xfrm>
            <a:off x="4861502" y="1573619"/>
            <a:ext cx="3391786" cy="4252740"/>
          </a:xfrm>
          <a:prstGeom prst="rect">
            <a:avLst/>
          </a:prstGeom>
          <a:ln w="57150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25FF74-4FE6-4F27-AE2A-2F4C89D7AEEC}"/>
              </a:ext>
            </a:extLst>
          </p:cNvPr>
          <p:cNvSpPr/>
          <p:nvPr/>
        </p:nvSpPr>
        <p:spPr>
          <a:xfrm>
            <a:off x="8415199" y="1573619"/>
            <a:ext cx="3391786" cy="4252740"/>
          </a:xfrm>
          <a:prstGeom prst="rect">
            <a:avLst/>
          </a:prstGeom>
          <a:ln w="57150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D680EA1-26CB-4F3E-BD33-2B11C541EB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558A4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57" y="1738626"/>
            <a:ext cx="1512482" cy="1512482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0AC82DE7-A95D-4A48-99DC-B1418AE0340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85" y="1779622"/>
            <a:ext cx="1512482" cy="15124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5C5395-83BA-47C9-BD2D-91E22E15090C}"/>
              </a:ext>
            </a:extLst>
          </p:cNvPr>
          <p:cNvSpPr txBox="1"/>
          <p:nvPr/>
        </p:nvSpPr>
        <p:spPr>
          <a:xfrm>
            <a:off x="1335614" y="3299047"/>
            <a:ext cx="33917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No summative rating</a:t>
            </a:r>
            <a:r>
              <a:rPr lang="en-US" sz="2800" dirty="0"/>
              <a:t> (100 point) for districts and schools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582C05-021C-488F-854F-D686C597975D}"/>
              </a:ext>
            </a:extLst>
          </p:cNvPr>
          <p:cNvSpPr txBox="1"/>
          <p:nvPr/>
        </p:nvSpPr>
        <p:spPr>
          <a:xfrm>
            <a:off x="8415199" y="3299047"/>
            <a:ext cx="339178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Establishing </a:t>
            </a:r>
            <a:r>
              <a:rPr lang="en-US" sz="2800" b="1" dirty="0"/>
              <a:t>new,</a:t>
            </a:r>
          </a:p>
          <a:p>
            <a:pPr algn="ctr"/>
            <a:r>
              <a:rPr lang="en-US" sz="2800" b="1" dirty="0"/>
              <a:t>post-pandemic baselines</a:t>
            </a:r>
            <a:r>
              <a:rPr lang="en-US" sz="2800" dirty="0"/>
              <a:t> for performance</a:t>
            </a:r>
          </a:p>
          <a:p>
            <a:pPr algn="ctr"/>
            <a:r>
              <a:rPr lang="en-US" dirty="0"/>
              <a:t>(ex: Closing Gaps &amp; </a:t>
            </a:r>
          </a:p>
          <a:p>
            <a:pPr algn="ctr"/>
            <a:r>
              <a:rPr lang="en-US" dirty="0"/>
              <a:t>Student Growth in ELA &amp; Math)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95DD41-C293-4F84-8B23-04CBF8A86A01}"/>
              </a:ext>
            </a:extLst>
          </p:cNvPr>
          <p:cNvGrpSpPr/>
          <p:nvPr/>
        </p:nvGrpSpPr>
        <p:grpSpPr>
          <a:xfrm>
            <a:off x="5446461" y="1690688"/>
            <a:ext cx="2056894" cy="1624124"/>
            <a:chOff x="5647016" y="1796903"/>
            <a:chExt cx="2166251" cy="1738424"/>
          </a:xfrm>
        </p:grpSpPr>
        <p:pic>
          <p:nvPicPr>
            <p:cNvPr id="14" name="Picture 1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00F2EFE-1872-4E96-9DF0-06187C04D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016" y="2496190"/>
              <a:ext cx="805983" cy="805983"/>
            </a:xfrm>
            <a:prstGeom prst="rect">
              <a:avLst/>
            </a:prstGeom>
          </p:spPr>
        </p:pic>
        <p:pic>
          <p:nvPicPr>
            <p:cNvPr id="16" name="Picture 1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8AA8CF59-7608-4A09-963C-3231B8043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4843" y="1796903"/>
              <a:ext cx="1738424" cy="1738424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C65A3B8-B890-4A96-8136-875BAA9143F6}"/>
              </a:ext>
            </a:extLst>
          </p:cNvPr>
          <p:cNvSpPr txBox="1"/>
          <p:nvPr/>
        </p:nvSpPr>
        <p:spPr>
          <a:xfrm>
            <a:off x="4889311" y="3314812"/>
            <a:ext cx="33917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Temporarily </a:t>
            </a:r>
            <a:r>
              <a:rPr lang="en-US" sz="2800" b="1" dirty="0"/>
              <a:t>suspending indicators impacted by the pandemic  </a:t>
            </a:r>
          </a:p>
          <a:p>
            <a:pPr algn="ctr"/>
            <a:r>
              <a:rPr lang="en-US" dirty="0"/>
              <a:t>(ex: Attendance &amp; SAT/ACT rates)</a:t>
            </a:r>
          </a:p>
        </p:txBody>
      </p:sp>
    </p:spTree>
    <p:extLst>
      <p:ext uri="{BB962C8B-B14F-4D97-AF65-F5344CB8AC3E}">
        <p14:creationId xmlns:p14="http://schemas.microsoft.com/office/powerpoint/2010/main" val="292265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CE88-5F22-4C09-88BA-3F5AEEBC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231561"/>
            <a:ext cx="568642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Taking things off </a:t>
            </a:r>
            <a:r>
              <a:rPr lang="en-US" u="sng" dirty="0"/>
              <a:t>your</a:t>
            </a:r>
            <a:r>
              <a:rPr lang="en-US" dirty="0"/>
              <a:t> plates…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A7F61-7FA8-4C0E-8DA2-61999EC16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421" y="231561"/>
            <a:ext cx="3735732" cy="5583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</a:rPr>
              <a:t>Compassion Over Compliance</a:t>
            </a:r>
          </a:p>
          <a:p>
            <a:r>
              <a:rPr lang="en-US" sz="2400" dirty="0"/>
              <a:t>Fought for maximum testing and accountability flexibility and relief</a:t>
            </a:r>
          </a:p>
          <a:p>
            <a:r>
              <a:rPr lang="en-US" sz="2400" dirty="0"/>
              <a:t>Granted maximum flexibility to districts</a:t>
            </a:r>
          </a:p>
          <a:p>
            <a:r>
              <a:rPr lang="en-US" sz="2400" dirty="0"/>
              <a:t>Extended performance contracts</a:t>
            </a:r>
          </a:p>
          <a:p>
            <a:r>
              <a:rPr lang="en-US" sz="2400" dirty="0"/>
              <a:t>Fought for maximum flexibility for the use of federal ESSER funds</a:t>
            </a:r>
          </a:p>
          <a:p>
            <a:r>
              <a:rPr lang="en-US" sz="2400" dirty="0"/>
              <a:t>Staff bonuses and full education funding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BA087-3703-4950-9AC1-266822C53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305"/>
          <a:stretch/>
        </p:blipFill>
        <p:spPr>
          <a:xfrm>
            <a:off x="1145894" y="1690688"/>
            <a:ext cx="6594608" cy="46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55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CCE88-5F22-4C09-88BA-3F5AEEBC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5894" y="231561"/>
            <a:ext cx="10402259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are we taking off our teachers’ plates?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A7F61-7FA8-4C0E-8DA2-61999EC16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2421" y="1115114"/>
            <a:ext cx="3735732" cy="5018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u="sng" dirty="0">
                <a:solidFill>
                  <a:schemeClr val="accent5">
                    <a:lumMod val="75000"/>
                  </a:schemeClr>
                </a:solidFill>
              </a:rPr>
              <a:t>Invest in People</a:t>
            </a:r>
          </a:p>
          <a:p>
            <a:r>
              <a:rPr lang="en-US" sz="2400" dirty="0"/>
              <a:t>We are not going to program our way out of the pandemic.</a:t>
            </a:r>
          </a:p>
          <a:p>
            <a:r>
              <a:rPr lang="en-US" sz="2400" dirty="0"/>
              <a:t>Districts have record flexibility – how much is reaching the classroom?</a:t>
            </a:r>
          </a:p>
          <a:p>
            <a:r>
              <a:rPr lang="en-US" sz="2400" dirty="0"/>
              <a:t>Districts have record funding and resources – how much is reaching the classroom?</a:t>
            </a:r>
          </a:p>
          <a:p>
            <a:r>
              <a:rPr lang="en-US" sz="2400" dirty="0"/>
              <a:t>What are we rolling off?</a:t>
            </a:r>
          </a:p>
          <a:p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CBA087-3703-4950-9AC1-266822C531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305"/>
          <a:stretch/>
        </p:blipFill>
        <p:spPr>
          <a:xfrm>
            <a:off x="1145894" y="1690688"/>
            <a:ext cx="6594608" cy="462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98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"/>
</p:tagLst>
</file>

<file path=ppt/theme/theme1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0285C"/>
      </a:accent1>
      <a:accent2>
        <a:srgbClr val="EF6400"/>
      </a:accent2>
      <a:accent3>
        <a:srgbClr val="A5A5A5"/>
      </a:accent3>
      <a:accent4>
        <a:srgbClr val="FFC000"/>
      </a:accent4>
      <a:accent5>
        <a:srgbClr val="0066B2"/>
      </a:accent5>
      <a:accent6>
        <a:srgbClr val="4A8D2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aDOE PPT Widescreen template 2-15-2019" id="{FC00E98D-5131-42B1-90B2-47D6AA053776}" vid="{2FA6FEE6-D501-40AD-93CF-CBEB7722CF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00E87087863E4E88FD21DB497DD25D" ma:contentTypeVersion="10" ma:contentTypeDescription="Create a new document." ma:contentTypeScope="" ma:versionID="60dc8281478853561b324fbf1a71c76a">
  <xsd:schema xmlns:xsd="http://www.w3.org/2001/XMLSchema" xmlns:xs="http://www.w3.org/2001/XMLSchema" xmlns:p="http://schemas.microsoft.com/office/2006/metadata/properties" xmlns:ns3="25e41744-4cdc-42d6-8bca-525faf97200c" xmlns:ns4="f8d05cfd-c464-4350-bf50-87f0c1523b2f" targetNamespace="http://schemas.microsoft.com/office/2006/metadata/properties" ma:root="true" ma:fieldsID="c2958cdf6f457a75d42ef165c89c6d33" ns3:_="" ns4:_="">
    <xsd:import namespace="25e41744-4cdc-42d6-8bca-525faf97200c"/>
    <xsd:import namespace="f8d05cfd-c464-4350-bf50-87f0c1523b2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e41744-4cdc-42d6-8bca-525faf97200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05cfd-c464-4350-bf50-87f0c1523b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A9CCFD-1813-4ABE-9095-583887E671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D1559E-BC82-46A6-B29F-402F789445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e41744-4cdc-42d6-8bca-525faf97200c"/>
    <ds:schemaRef ds:uri="f8d05cfd-c464-4350-bf50-87f0c1523b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E6A31A1-EE9A-4CFC-B68E-F8401AFB01B4}">
  <ds:schemaRefs>
    <ds:schemaRef ds:uri="http://purl.org/dc/dcmitype/"/>
    <ds:schemaRef ds:uri="25e41744-4cdc-42d6-8bca-525faf97200c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8d05cfd-c464-4350-bf50-87f0c1523b2f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GaDOE PPT Widescreen template 2-15-2019</Template>
  <TotalTime>861</TotalTime>
  <Words>244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1_Office Theme</vt:lpstr>
      <vt:lpstr>Spring Bootstrap 2022</vt:lpstr>
      <vt:lpstr>Good News in Georgia Education (Despite the pandemic)</vt:lpstr>
      <vt:lpstr>2022 Legislative Session</vt:lpstr>
      <vt:lpstr>USED Waiver Update: 2022 CCRPI</vt:lpstr>
      <vt:lpstr>Taking things off your plates…</vt:lpstr>
      <vt:lpstr>What are we taking off our teachers’ plates?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Sharquinta Tuggle</dc:creator>
  <cp:lastModifiedBy>Meghan Frick</cp:lastModifiedBy>
  <cp:revision>77</cp:revision>
  <cp:lastPrinted>2019-11-01T19:02:13Z</cp:lastPrinted>
  <dcterms:created xsi:type="dcterms:W3CDTF">2019-10-23T13:00:04Z</dcterms:created>
  <dcterms:modified xsi:type="dcterms:W3CDTF">2022-04-19T15:28:20Z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0x0101005400E87087863E4E88FD21DB497DD25D</vt:lpwstr>
  </property>
  <property fmtid="{D5CDD505-2E9C-101B-9397-08002B2CF9AE}" pid="3" name="ArticulateGUID">
    <vt:lpwstr>0E1565A7-0667-49FA-8F84-E0D621B340A9</vt:lpwstr>
  </property>
  <property fmtid="{D5CDD505-2E9C-101B-9397-08002B2CF9AE}" pid="4" name="ArticulatePath">
    <vt:lpwstr>https://shealy.sharepoint.com/sites/SDEVirtualILCJuly302020/Shared Documents/General/2020 Fall VILC_Presentation Template</vt:lpwstr>
  </property>
</Properties>
</file>