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75" r:id="rId6"/>
    <p:sldId id="272" r:id="rId7"/>
    <p:sldId id="278" r:id="rId8"/>
    <p:sldId id="279" r:id="rId9"/>
    <p:sldId id="280" r:id="rId10"/>
    <p:sldId id="281" r:id="rId11"/>
    <p:sldId id="282" r:id="rId12"/>
    <p:sldId id="276" r:id="rId13"/>
    <p:sldId id="271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760D"/>
    <a:srgbClr val="2D3E50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E3CC-DD0A-4299-9CB2-DEF00E5DC69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205-080F-4DD1-AD94-2FCA2B1FA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8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E3CC-DD0A-4299-9CB2-DEF00E5DC69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205-080F-4DD1-AD94-2FCA2B1FA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17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E3CC-DD0A-4299-9CB2-DEF00E5DC69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205-080F-4DD1-AD94-2FCA2B1FA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9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E3CC-DD0A-4299-9CB2-DEF00E5DC69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205-080F-4DD1-AD94-2FCA2B1FA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4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E3CC-DD0A-4299-9CB2-DEF00E5DC69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205-080F-4DD1-AD94-2FCA2B1FA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4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E3CC-DD0A-4299-9CB2-DEF00E5DC69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205-080F-4DD1-AD94-2FCA2B1FA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8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E3CC-DD0A-4299-9CB2-DEF00E5DC69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205-080F-4DD1-AD94-2FCA2B1FA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5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E3CC-DD0A-4299-9CB2-DEF00E5DC69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205-080F-4DD1-AD94-2FCA2B1FA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7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E3CC-DD0A-4299-9CB2-DEF00E5DC69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205-080F-4DD1-AD94-2FCA2B1FA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8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E3CC-DD0A-4299-9CB2-DEF00E5DC69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205-080F-4DD1-AD94-2FCA2B1FA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2E3CC-DD0A-4299-9CB2-DEF00E5DC69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8205-080F-4DD1-AD94-2FCA2B1FA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9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2E3CC-DD0A-4299-9CB2-DEF00E5DC698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8205-080F-4DD1-AD94-2FCA2B1FA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4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apsc.com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310261"/>
            <a:ext cx="10163173" cy="62469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400550"/>
            <a:ext cx="4886325" cy="447675"/>
          </a:xfrm>
          <a:prstGeom prst="rect">
            <a:avLst/>
          </a:prstGeom>
          <a:gradFill>
            <a:gsLst>
              <a:gs pos="0">
                <a:srgbClr val="D3AF55"/>
              </a:gs>
              <a:gs pos="47000">
                <a:srgbClr val="FEEA94"/>
              </a:gs>
              <a:gs pos="96000">
                <a:srgbClr val="D3AF55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506200" y="2691548"/>
            <a:ext cx="685800" cy="3299677"/>
          </a:xfrm>
          <a:prstGeom prst="rect">
            <a:avLst/>
          </a:prstGeom>
          <a:gradFill>
            <a:gsLst>
              <a:gs pos="0">
                <a:srgbClr val="D3AF55"/>
              </a:gs>
              <a:gs pos="47000">
                <a:srgbClr val="FEEA94"/>
              </a:gs>
              <a:gs pos="96000">
                <a:srgbClr val="D3AF55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91548"/>
            <a:ext cx="4886325" cy="1761389"/>
          </a:xfrm>
          <a:solidFill>
            <a:srgbClr val="740000"/>
          </a:solidFill>
        </p:spPr>
        <p:txBody>
          <a:bodyPr anchor="ctr"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2021 Fall Bootstrap Conference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29175"/>
            <a:ext cx="4886325" cy="1162050"/>
          </a:xfrm>
          <a:solidFill>
            <a:srgbClr val="2D3E50"/>
          </a:solidFill>
        </p:spPr>
        <p:txBody>
          <a:bodyPr/>
          <a:lstStyle/>
          <a:p>
            <a:pPr algn="l"/>
            <a:r>
              <a:rPr lang="en-US" dirty="0" smtClean="0"/>
              <a:t>  </a:t>
            </a:r>
            <a:r>
              <a:rPr lang="en-US" b="1" dirty="0" smtClean="0">
                <a:solidFill>
                  <a:schemeClr val="bg1"/>
                </a:solidFill>
              </a:rPr>
              <a:t>Matt Arthur – </a:t>
            </a:r>
            <a:r>
              <a:rPr lang="en-US" sz="1800" b="1" dirty="0" smtClean="0">
                <a:solidFill>
                  <a:schemeClr val="bg1"/>
                </a:solidFill>
              </a:rPr>
              <a:t>Executive Secretary, </a:t>
            </a:r>
            <a:r>
              <a:rPr lang="en-US" sz="1800" b="1" dirty="0" err="1" smtClean="0">
                <a:solidFill>
                  <a:schemeClr val="bg1"/>
                </a:solidFill>
              </a:rPr>
              <a:t>GaPSC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" y="666708"/>
            <a:ext cx="3904736" cy="14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75636" y="591127"/>
            <a:ext cx="1616364" cy="1385455"/>
          </a:xfrm>
          <a:prstGeom prst="rect">
            <a:avLst/>
          </a:prstGeom>
          <a:gradFill>
            <a:gsLst>
              <a:gs pos="0">
                <a:srgbClr val="D3AF55"/>
              </a:gs>
              <a:gs pos="47000">
                <a:srgbClr val="FEEA94"/>
              </a:gs>
              <a:gs pos="96000">
                <a:srgbClr val="D3AF55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118" y="591127"/>
            <a:ext cx="9694506" cy="64633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830B0B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Supporting the Pipeline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7118" y="1452117"/>
            <a:ext cx="10022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830B0B"/>
                </a:solidFill>
                <a:latin typeface="Trebuchet MS" panose="020B0603020202020204"/>
              </a:rPr>
              <a:t>GaPSC Webcast Series; News and Announcements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30B0B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1451" y="2036892"/>
            <a:ext cx="928582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i="1" dirty="0" smtClean="0">
                <a:solidFill>
                  <a:schemeClr val="bg1"/>
                </a:solidFill>
              </a:rPr>
              <a:t>Enhanced Website - </a:t>
            </a:r>
            <a:r>
              <a:rPr lang="en-US" sz="2800" i="1" dirty="0" smtClean="0">
                <a:solidFill>
                  <a:schemeClr val="bg1"/>
                </a:solidFill>
                <a:hlinkClick r:id="rId2"/>
              </a:rPr>
              <a:t>www.gapsc.com</a:t>
            </a:r>
            <a:endParaRPr lang="en-US" sz="2800" i="1" dirty="0" smtClean="0">
              <a:solidFill>
                <a:schemeClr val="bg1"/>
              </a:solidFill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7048" t="16400" r="9307" b="10448"/>
          <a:stretch/>
        </p:blipFill>
        <p:spPr bwMode="auto">
          <a:xfrm>
            <a:off x="2565400" y="2611915"/>
            <a:ext cx="6553200" cy="3807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ight Arrow 9"/>
          <p:cNvSpPr/>
          <p:nvPr/>
        </p:nvSpPr>
        <p:spPr>
          <a:xfrm rot="8796897">
            <a:off x="8584919" y="2423830"/>
            <a:ext cx="775218" cy="497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678014">
            <a:off x="1969560" y="6174784"/>
            <a:ext cx="775218" cy="488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310261"/>
            <a:ext cx="10163173" cy="62469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400550"/>
            <a:ext cx="4886325" cy="447675"/>
          </a:xfrm>
          <a:prstGeom prst="rect">
            <a:avLst/>
          </a:prstGeom>
          <a:gradFill>
            <a:gsLst>
              <a:gs pos="0">
                <a:srgbClr val="D3AF55"/>
              </a:gs>
              <a:gs pos="47000">
                <a:srgbClr val="FEEA94"/>
              </a:gs>
              <a:gs pos="96000">
                <a:srgbClr val="D3AF55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506200" y="2691548"/>
            <a:ext cx="685800" cy="3299677"/>
          </a:xfrm>
          <a:prstGeom prst="rect">
            <a:avLst/>
          </a:prstGeom>
          <a:gradFill>
            <a:gsLst>
              <a:gs pos="0">
                <a:srgbClr val="D3AF55"/>
              </a:gs>
              <a:gs pos="47000">
                <a:srgbClr val="FEEA94"/>
              </a:gs>
              <a:gs pos="96000">
                <a:srgbClr val="D3AF55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91548"/>
            <a:ext cx="4886325" cy="1761389"/>
          </a:xfrm>
          <a:solidFill>
            <a:srgbClr val="740000"/>
          </a:solidFill>
        </p:spPr>
        <p:txBody>
          <a:bodyPr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2021 Fall Bootstrap Conference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29175"/>
            <a:ext cx="4886325" cy="1162050"/>
          </a:xfrm>
          <a:solidFill>
            <a:srgbClr val="2D3E50"/>
          </a:solidFill>
        </p:spPr>
        <p:txBody>
          <a:bodyPr/>
          <a:lstStyle/>
          <a:p>
            <a:pPr algn="l"/>
            <a:r>
              <a:rPr lang="en-US" dirty="0" smtClean="0"/>
              <a:t>  </a:t>
            </a:r>
            <a:r>
              <a:rPr lang="en-US" b="1" dirty="0" smtClean="0">
                <a:solidFill>
                  <a:schemeClr val="bg1"/>
                </a:solidFill>
              </a:rPr>
              <a:t>Matt Arthur – </a:t>
            </a:r>
            <a:r>
              <a:rPr lang="en-US" sz="1800" b="1" dirty="0" smtClean="0">
                <a:solidFill>
                  <a:schemeClr val="bg1"/>
                </a:solidFill>
              </a:rPr>
              <a:t>Executive Secretary, </a:t>
            </a:r>
            <a:r>
              <a:rPr lang="en-US" sz="1800" b="1" dirty="0" err="1" smtClean="0">
                <a:solidFill>
                  <a:schemeClr val="bg1"/>
                </a:solidFill>
              </a:rPr>
              <a:t>GaPSC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0" y="666708"/>
            <a:ext cx="3904736" cy="14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950914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52501"/>
            <a:ext cx="12192000" cy="355600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9575"/>
            <a:ext cx="10515600" cy="75565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Working Together to Support the Pipeline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Pentagon 5"/>
          <p:cNvSpPr/>
          <p:nvPr/>
        </p:nvSpPr>
        <p:spPr>
          <a:xfrm rot="5400000">
            <a:off x="10367962" y="195262"/>
            <a:ext cx="1181100" cy="790575"/>
          </a:xfrm>
          <a:prstGeom prst="homePlate">
            <a:avLst/>
          </a:prstGeom>
          <a:gradFill>
            <a:gsLst>
              <a:gs pos="0">
                <a:srgbClr val="D3AF55"/>
              </a:gs>
              <a:gs pos="47000">
                <a:srgbClr val="FEEA94"/>
              </a:gs>
              <a:gs pos="96000">
                <a:srgbClr val="D3AF55"/>
              </a:gs>
            </a:gsLst>
            <a:lin ang="2520000" scaled="0"/>
          </a:gradFill>
          <a:ln>
            <a:noFill/>
          </a:ln>
          <a:effectLst>
            <a:outerShdw blurRad="127000" dist="63500" dir="3000000" algn="ctr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5868777" y="7948757"/>
            <a:ext cx="1639586" cy="813194"/>
            <a:chOff x="2322812" y="21562"/>
            <a:chExt cx="1639586" cy="813194"/>
          </a:xfrm>
        </p:grpSpPr>
        <p:sp>
          <p:nvSpPr>
            <p:cNvPr id="37" name="Rounded Rectangle 36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38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Induction</a:t>
              </a:r>
            </a:p>
          </p:txBody>
        </p:sp>
      </p:grpSp>
      <p:sp>
        <p:nvSpPr>
          <p:cNvPr id="44" name="Chevron 43"/>
          <p:cNvSpPr/>
          <p:nvPr/>
        </p:nvSpPr>
        <p:spPr>
          <a:xfrm rot="7662246">
            <a:off x="8288013" y="8031873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hevron 44"/>
          <p:cNvSpPr/>
          <p:nvPr/>
        </p:nvSpPr>
        <p:spPr>
          <a:xfrm rot="13360240">
            <a:off x="4610778" y="8019120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87949" y="2740682"/>
            <a:ext cx="1144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/>
              </a:rPr>
              <a:t>Retention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29830" y="2719596"/>
            <a:ext cx="112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/>
              </a:rPr>
              <a:t>Induction</a:t>
            </a:r>
          </a:p>
        </p:txBody>
      </p: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3094542" y="2718009"/>
            <a:ext cx="135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/>
              </a:rPr>
              <a:t>Preparation</a:t>
            </a:r>
          </a:p>
        </p:txBody>
      </p:sp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8396791" y="2740682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sto MT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/>
              </a:rPr>
              <a:t>Renewal</a:t>
            </a: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1548317" y="2719596"/>
            <a:ext cx="1392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/>
              </a:rPr>
              <a:t>Recruitment</a:t>
            </a: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4510592" y="2730709"/>
            <a:ext cx="1406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sto MT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sto MT"/>
              </a:rPr>
              <a:t>Certification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1614992" y="3135760"/>
            <a:ext cx="8439150" cy="320675"/>
          </a:xfrm>
          <a:custGeom>
            <a:avLst/>
            <a:gdLst>
              <a:gd name="T0" fmla="*/ 0 w 5593"/>
              <a:gd name="T1" fmla="*/ 46 h 202"/>
              <a:gd name="T2" fmla="*/ 5460 w 5593"/>
              <a:gd name="T3" fmla="*/ 46 h 202"/>
              <a:gd name="T4" fmla="*/ 5460 w 5593"/>
              <a:gd name="T5" fmla="*/ 0 h 202"/>
              <a:gd name="T6" fmla="*/ 5593 w 5593"/>
              <a:gd name="T7" fmla="*/ 101 h 202"/>
              <a:gd name="T8" fmla="*/ 5460 w 5593"/>
              <a:gd name="T9" fmla="*/ 202 h 202"/>
              <a:gd name="T10" fmla="*/ 5460 w 5593"/>
              <a:gd name="T11" fmla="*/ 159 h 202"/>
              <a:gd name="T12" fmla="*/ 0 w 5593"/>
              <a:gd name="T13" fmla="*/ 159 h 202"/>
              <a:gd name="T14" fmla="*/ 0 w 5593"/>
              <a:gd name="T15" fmla="*/ 4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93" h="202">
                <a:moveTo>
                  <a:pt x="0" y="46"/>
                </a:moveTo>
                <a:lnTo>
                  <a:pt x="5460" y="46"/>
                </a:lnTo>
                <a:lnTo>
                  <a:pt x="5460" y="0"/>
                </a:lnTo>
                <a:lnTo>
                  <a:pt x="5593" y="101"/>
                </a:lnTo>
                <a:lnTo>
                  <a:pt x="5460" y="202"/>
                </a:lnTo>
                <a:lnTo>
                  <a:pt x="5460" y="159"/>
                </a:lnTo>
                <a:lnTo>
                  <a:pt x="0" y="159"/>
                </a:lnTo>
                <a:lnTo>
                  <a:pt x="0" y="4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Flowchart: Off-page Connector 18"/>
          <p:cNvSpPr/>
          <p:nvPr/>
        </p:nvSpPr>
        <p:spPr>
          <a:xfrm flipV="1">
            <a:off x="9269123" y="3096645"/>
            <a:ext cx="236537" cy="363538"/>
          </a:xfrm>
          <a:prstGeom prst="flowChartOffpageConnector">
            <a:avLst/>
          </a:prstGeom>
          <a:solidFill>
            <a:srgbClr val="E7C581"/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0" name="Flowchart: Off-page Connector 19"/>
          <p:cNvSpPr/>
          <p:nvPr/>
        </p:nvSpPr>
        <p:spPr>
          <a:xfrm flipV="1">
            <a:off x="7903080" y="3100596"/>
            <a:ext cx="236537" cy="363538"/>
          </a:xfrm>
          <a:prstGeom prst="flowChartOffpageConnector">
            <a:avLst/>
          </a:prstGeom>
          <a:solidFill>
            <a:srgbClr val="E7C581"/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1" name="Flowchart: Off-page Connector 20"/>
          <p:cNvSpPr/>
          <p:nvPr/>
        </p:nvSpPr>
        <p:spPr>
          <a:xfrm flipV="1">
            <a:off x="6450517" y="3113296"/>
            <a:ext cx="236538" cy="363538"/>
          </a:xfrm>
          <a:prstGeom prst="flowChartOffpageConnector">
            <a:avLst/>
          </a:prstGeom>
          <a:solidFill>
            <a:srgbClr val="E7C581"/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2" name="Flowchart: Off-page Connector 21"/>
          <p:cNvSpPr/>
          <p:nvPr/>
        </p:nvSpPr>
        <p:spPr>
          <a:xfrm flipV="1">
            <a:off x="5045580" y="3100596"/>
            <a:ext cx="234950" cy="363538"/>
          </a:xfrm>
          <a:prstGeom prst="flowChartOffpageConnector">
            <a:avLst/>
          </a:prstGeom>
          <a:solidFill>
            <a:srgbClr val="E7C581"/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3" name="Flowchart: Off-page Connector 22"/>
          <p:cNvSpPr/>
          <p:nvPr/>
        </p:nvSpPr>
        <p:spPr>
          <a:xfrm flipV="1">
            <a:off x="3577143" y="3087896"/>
            <a:ext cx="234950" cy="363538"/>
          </a:xfrm>
          <a:prstGeom prst="flowChartOffpageConnector">
            <a:avLst/>
          </a:prstGeom>
          <a:solidFill>
            <a:srgbClr val="E7C581"/>
          </a:solidFill>
          <a:ln w="15875" cap="rnd" cmpd="sng" algn="ctr">
            <a:solidFill>
              <a:srgbClr val="BC451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24" name="Flowchart: Off-page Connector 23"/>
          <p:cNvSpPr/>
          <p:nvPr/>
        </p:nvSpPr>
        <p:spPr>
          <a:xfrm flipV="1">
            <a:off x="2091243" y="3087896"/>
            <a:ext cx="236538" cy="363538"/>
          </a:xfrm>
          <a:prstGeom prst="flowChartOffpageConnector">
            <a:avLst/>
          </a:prstGeom>
          <a:solidFill>
            <a:srgbClr val="E7C581"/>
          </a:solidFill>
          <a:ln w="15875" cap="rnd" cmpd="sng" algn="ctr">
            <a:solidFill>
              <a:srgbClr val="A81C1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sto MT" panose="020406030505050303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7304" y="1691865"/>
            <a:ext cx="5395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830B0B"/>
                </a:solidFill>
              </a:rPr>
              <a:t>Support Across the Continuum</a:t>
            </a:r>
          </a:p>
        </p:txBody>
      </p:sp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91" y="3947016"/>
            <a:ext cx="3910245" cy="255855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3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950914"/>
          </a:xfrm>
          <a:prstGeom prst="rect">
            <a:avLst/>
          </a:prstGeom>
          <a:solidFill>
            <a:srgbClr val="7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952501"/>
            <a:ext cx="12192000" cy="355600"/>
          </a:xfrm>
          <a:prstGeom prst="rect">
            <a:avLst/>
          </a:prstGeom>
          <a:solidFill>
            <a:srgbClr val="2D3E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9575"/>
            <a:ext cx="10515600" cy="75565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Working Together to Support the Pipeline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Pentagon 5"/>
          <p:cNvSpPr/>
          <p:nvPr/>
        </p:nvSpPr>
        <p:spPr>
          <a:xfrm rot="5400000">
            <a:off x="10367962" y="195262"/>
            <a:ext cx="1181100" cy="790575"/>
          </a:xfrm>
          <a:prstGeom prst="homePlate">
            <a:avLst/>
          </a:prstGeom>
          <a:gradFill>
            <a:gsLst>
              <a:gs pos="0">
                <a:srgbClr val="D3AF55"/>
              </a:gs>
              <a:gs pos="47000">
                <a:srgbClr val="FEEA94"/>
              </a:gs>
              <a:gs pos="96000">
                <a:srgbClr val="D3AF55"/>
              </a:gs>
            </a:gsLst>
            <a:lin ang="2520000" scaled="0"/>
          </a:gradFill>
          <a:ln>
            <a:noFill/>
          </a:ln>
          <a:effectLst>
            <a:outerShdw blurRad="127000" dist="63500" dir="3000000" algn="ctr" rotWithShape="0">
              <a:schemeClr val="tx1"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5868777" y="7948757"/>
            <a:ext cx="1639586" cy="813194"/>
            <a:chOff x="2322812" y="21562"/>
            <a:chExt cx="1639586" cy="813194"/>
          </a:xfrm>
        </p:grpSpPr>
        <p:sp>
          <p:nvSpPr>
            <p:cNvPr id="37" name="Rounded Rectangle 36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38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Induction</a:t>
              </a:r>
            </a:p>
          </p:txBody>
        </p:sp>
      </p:grpSp>
      <p:sp>
        <p:nvSpPr>
          <p:cNvPr id="44" name="Chevron 43"/>
          <p:cNvSpPr/>
          <p:nvPr/>
        </p:nvSpPr>
        <p:spPr>
          <a:xfrm rot="7662246">
            <a:off x="8288013" y="8031873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hevron 44"/>
          <p:cNvSpPr/>
          <p:nvPr/>
        </p:nvSpPr>
        <p:spPr>
          <a:xfrm rot="13360240">
            <a:off x="4610778" y="8019120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852804" y="1857937"/>
            <a:ext cx="4295576" cy="4392270"/>
          </a:xfrm>
          <a:prstGeom prst="ellipse">
            <a:avLst/>
          </a:prstGeom>
          <a:gradFill>
            <a:gsLst>
              <a:gs pos="100000">
                <a:sysClr val="window" lastClr="FFFFFF">
                  <a:alpha val="90000"/>
                </a:sysClr>
              </a:gs>
              <a:gs pos="0">
                <a:sysClr val="window" lastClr="FFFFFF">
                  <a:lumMod val="95000"/>
                  <a:alpha val="95000"/>
                </a:sysClr>
              </a:gs>
            </a:gsLst>
            <a:lin ang="162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0" dist="762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99" y="2905646"/>
            <a:ext cx="2869136" cy="197109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6" name="Picture 15"/>
          <p:cNvPicPr/>
          <p:nvPr/>
        </p:nvPicPr>
        <p:blipFill rotWithShape="1">
          <a:blip r:embed="rId3"/>
          <a:srcRect l="47477" t="50848" r="34015" b="29553"/>
          <a:stretch/>
        </p:blipFill>
        <p:spPr bwMode="auto">
          <a:xfrm>
            <a:off x="381000" y="2816746"/>
            <a:ext cx="3086100" cy="1907654"/>
          </a:xfrm>
          <a:prstGeom prst="rect">
            <a:avLst/>
          </a:prstGeom>
          <a:ln>
            <a:solidFill>
              <a:srgbClr val="FFC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45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val 85"/>
          <p:cNvSpPr/>
          <p:nvPr/>
        </p:nvSpPr>
        <p:spPr>
          <a:xfrm>
            <a:off x="3852804" y="1857937"/>
            <a:ext cx="4295576" cy="4392270"/>
          </a:xfrm>
          <a:prstGeom prst="ellipse">
            <a:avLst/>
          </a:prstGeom>
          <a:gradFill>
            <a:gsLst>
              <a:gs pos="100000">
                <a:sysClr val="window" lastClr="FFFFFF">
                  <a:alpha val="90000"/>
                </a:sysClr>
              </a:gs>
              <a:gs pos="0">
                <a:sysClr val="window" lastClr="FFFFFF">
                  <a:lumMod val="95000"/>
                  <a:alpha val="95000"/>
                </a:sysClr>
              </a:gs>
            </a:gsLst>
            <a:lin ang="162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0" dist="762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75636" y="591127"/>
            <a:ext cx="1616364" cy="1385455"/>
          </a:xfrm>
          <a:prstGeom prst="rect">
            <a:avLst/>
          </a:prstGeom>
          <a:gradFill>
            <a:gsLst>
              <a:gs pos="0">
                <a:srgbClr val="D3AF55"/>
              </a:gs>
              <a:gs pos="47000">
                <a:srgbClr val="FEEA94"/>
              </a:gs>
              <a:gs pos="96000">
                <a:srgbClr val="D3AF55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741" y="570045"/>
            <a:ext cx="9694506" cy="64633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830B0B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Supporting the Pipeline: Recruitment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2" name="Chevron 71"/>
          <p:cNvSpPr/>
          <p:nvPr/>
        </p:nvSpPr>
        <p:spPr>
          <a:xfrm rot="2164393">
            <a:off x="7416243" y="1822240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181412" y="1548425"/>
            <a:ext cx="1639586" cy="813194"/>
            <a:chOff x="2330150" y="172984"/>
            <a:chExt cx="1639586" cy="813194"/>
          </a:xfrm>
        </p:grpSpPr>
        <p:sp>
          <p:nvSpPr>
            <p:cNvPr id="79" name="Rounded Rectangle 78"/>
            <p:cNvSpPr/>
            <p:nvPr/>
          </p:nvSpPr>
          <p:spPr>
            <a:xfrm>
              <a:off x="2330150" y="172984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80" name="Rounded Rectangle 4"/>
            <p:cNvSpPr/>
            <p:nvPr/>
          </p:nvSpPr>
          <p:spPr>
            <a:xfrm>
              <a:off x="2386649" y="212681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Recruitment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92584" y="2578464"/>
            <a:ext cx="4515595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solidFill>
                  <a:srgbClr val="830B0B"/>
                </a:solidFill>
                <a:latin typeface="Trebuchet MS" panose="020B0603020202020204"/>
              </a:rPr>
              <a:t>Military Veterans and Spouses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sz="2200" b="1" dirty="0" smtClean="0">
              <a:solidFill>
                <a:srgbClr val="830B0B"/>
              </a:solidFill>
              <a:latin typeface="Trebuchet MS" panose="020B0603020202020204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solidFill>
                  <a:srgbClr val="830B0B"/>
                </a:solidFill>
                <a:latin typeface="Trebuchet MS" panose="020B0603020202020204"/>
              </a:rPr>
              <a:t>HBCU Collaborative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sz="2200" b="1" dirty="0" smtClean="0">
              <a:solidFill>
                <a:srgbClr val="830B0B"/>
              </a:solidFill>
              <a:latin typeface="Trebuchet MS" panose="020B0603020202020204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solidFill>
                  <a:srgbClr val="830B0B"/>
                </a:solidFill>
                <a:latin typeface="Trebuchet MS" panose="020B0603020202020204"/>
              </a:rPr>
              <a:t>Paraprofessional “At Home”</a:t>
            </a:r>
          </a:p>
          <a:p>
            <a:pPr defTabSz="457200">
              <a:defRPr/>
            </a:pPr>
            <a:r>
              <a:rPr lang="en-US" sz="2200" b="1" dirty="0" smtClean="0">
                <a:solidFill>
                  <a:srgbClr val="830B0B"/>
                </a:solidFill>
                <a:latin typeface="Trebuchet MS" panose="020B0603020202020204"/>
              </a:rPr>
              <a:t>   Testing Option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sz="2400" b="1" dirty="0" smtClean="0">
              <a:solidFill>
                <a:srgbClr val="830B0B"/>
              </a:solidFill>
              <a:latin typeface="Trebuchet MS" panose="020B060302020202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20998" y="4054072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sz="2200" b="1" dirty="0">
              <a:solidFill>
                <a:srgbClr val="830B0B"/>
              </a:solidFill>
              <a:latin typeface="Trebuchet MS" panose="020B0603020202020204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830B0B"/>
                </a:solidFill>
                <a:latin typeface="Trebuchet MS" panose="020B0603020202020204"/>
              </a:rPr>
              <a:t>New PAA Composite Score Policy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sz="2200" b="1" dirty="0">
              <a:solidFill>
                <a:srgbClr val="830B0B"/>
              </a:solidFill>
              <a:latin typeface="Trebuchet MS" panose="020B0603020202020204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830B0B"/>
                </a:solidFill>
                <a:latin typeface="Trebuchet MS" panose="020B0603020202020204"/>
              </a:rPr>
              <a:t>Limited Flexibility </a:t>
            </a:r>
            <a:r>
              <a:rPr lang="en-US" sz="2200" b="1" dirty="0" smtClean="0">
                <a:solidFill>
                  <a:srgbClr val="830B0B"/>
                </a:solidFill>
                <a:latin typeface="Trebuchet MS" panose="020B0603020202020204"/>
              </a:rPr>
              <a:t>Option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sz="2200" b="1" dirty="0">
              <a:solidFill>
                <a:srgbClr val="830B0B"/>
              </a:solidFill>
              <a:latin typeface="Trebuchet MS" panose="020B060302020202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830B0B"/>
                </a:solidFill>
                <a:latin typeface="Trebuchet MS" panose="020B0603020202020204"/>
              </a:rPr>
              <a:t>Recruitment </a:t>
            </a:r>
            <a:r>
              <a:rPr lang="en-US" sz="2200" b="1" dirty="0" smtClean="0">
                <a:solidFill>
                  <a:srgbClr val="830B0B"/>
                </a:solidFill>
                <a:latin typeface="Trebuchet MS" panose="020B0603020202020204"/>
              </a:rPr>
              <a:t>Webcasts</a:t>
            </a:r>
            <a:endParaRPr lang="en-US" sz="2200" b="1" dirty="0">
              <a:solidFill>
                <a:srgbClr val="830B0B"/>
              </a:solidFill>
              <a:latin typeface="Trebuchet MS" panose="020B0603020202020204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rgbClr val="830B0B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28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val 85"/>
          <p:cNvSpPr/>
          <p:nvPr/>
        </p:nvSpPr>
        <p:spPr>
          <a:xfrm>
            <a:off x="3852804" y="1857937"/>
            <a:ext cx="4295576" cy="4392270"/>
          </a:xfrm>
          <a:prstGeom prst="ellipse">
            <a:avLst/>
          </a:prstGeom>
          <a:gradFill>
            <a:gsLst>
              <a:gs pos="100000">
                <a:sysClr val="window" lastClr="FFFFFF">
                  <a:alpha val="90000"/>
                </a:sysClr>
              </a:gs>
              <a:gs pos="0">
                <a:sysClr val="window" lastClr="FFFFFF">
                  <a:lumMod val="95000"/>
                  <a:alpha val="95000"/>
                </a:sysClr>
              </a:gs>
            </a:gsLst>
            <a:lin ang="162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0" dist="762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75636" y="591127"/>
            <a:ext cx="1616364" cy="1385455"/>
          </a:xfrm>
          <a:prstGeom prst="rect">
            <a:avLst/>
          </a:prstGeom>
          <a:gradFill>
            <a:gsLst>
              <a:gs pos="0">
                <a:srgbClr val="D3AF55"/>
              </a:gs>
              <a:gs pos="47000">
                <a:srgbClr val="FEEA94"/>
              </a:gs>
              <a:gs pos="96000">
                <a:srgbClr val="D3AF55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741" y="570045"/>
            <a:ext cx="9694506" cy="64633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830B0B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Supporting the Pipeline: Preparation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7647896" y="2652199"/>
            <a:ext cx="1639586" cy="813194"/>
            <a:chOff x="2322812" y="21562"/>
            <a:chExt cx="1639586" cy="813194"/>
          </a:xfrm>
        </p:grpSpPr>
        <p:sp>
          <p:nvSpPr>
            <p:cNvPr id="64" name="Rounded Rectangle 63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65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Preparation</a:t>
              </a:r>
            </a:p>
          </p:txBody>
        </p:sp>
      </p:grpSp>
      <p:sp>
        <p:nvSpPr>
          <p:cNvPr id="72" name="Chevron 71"/>
          <p:cNvSpPr/>
          <p:nvPr/>
        </p:nvSpPr>
        <p:spPr>
          <a:xfrm rot="2164393">
            <a:off x="7416243" y="1822240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Chevron 72"/>
          <p:cNvSpPr/>
          <p:nvPr/>
        </p:nvSpPr>
        <p:spPr>
          <a:xfrm rot="5400000">
            <a:off x="8409150" y="3758993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181412" y="1548425"/>
            <a:ext cx="1639586" cy="813194"/>
            <a:chOff x="2330150" y="172984"/>
            <a:chExt cx="1639586" cy="813194"/>
          </a:xfrm>
        </p:grpSpPr>
        <p:sp>
          <p:nvSpPr>
            <p:cNvPr id="79" name="Rounded Rectangle 78"/>
            <p:cNvSpPr/>
            <p:nvPr/>
          </p:nvSpPr>
          <p:spPr>
            <a:xfrm>
              <a:off x="2330150" y="172984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80" name="Rounded Rectangle 4"/>
            <p:cNvSpPr/>
            <p:nvPr/>
          </p:nvSpPr>
          <p:spPr>
            <a:xfrm>
              <a:off x="2386649" y="212681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Recruitment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69741" y="2326053"/>
            <a:ext cx="4610558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endParaRPr lang="en-US" sz="2200" b="1" dirty="0" smtClean="0">
              <a:solidFill>
                <a:srgbClr val="830B0B"/>
              </a:solidFill>
              <a:latin typeface="Trebuchet MS" panose="020B0603020202020204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solidFill>
                  <a:srgbClr val="830B0B"/>
                </a:solidFill>
                <a:latin typeface="Trebuchet MS" panose="020B0603020202020204"/>
              </a:rPr>
              <a:t>Program Reviews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sz="2200" b="1" dirty="0" smtClean="0">
              <a:solidFill>
                <a:srgbClr val="830B0B"/>
              </a:solidFill>
              <a:latin typeface="Trebuchet MS" panose="020B0603020202020204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solidFill>
                  <a:srgbClr val="830B0B"/>
                </a:solidFill>
                <a:latin typeface="Trebuchet MS" panose="020B0603020202020204"/>
              </a:rPr>
              <a:t>Preparation </a:t>
            </a:r>
            <a:r>
              <a:rPr lang="en-US" sz="2200" b="1" dirty="0">
                <a:solidFill>
                  <a:srgbClr val="830B0B"/>
                </a:solidFill>
                <a:latin typeface="Trebuchet MS" panose="020B0603020202020204"/>
              </a:rPr>
              <a:t>Program </a:t>
            </a:r>
          </a:p>
          <a:p>
            <a:pPr lvl="0" defTabSz="457200">
              <a:defRPr/>
            </a:pPr>
            <a:r>
              <a:rPr lang="en-US" sz="2200" b="1" dirty="0">
                <a:solidFill>
                  <a:srgbClr val="830B0B"/>
                </a:solidFill>
                <a:latin typeface="Trebuchet MS" panose="020B0603020202020204"/>
              </a:rPr>
              <a:t>   Effectiveness Measures (PPEMs)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sz="2200" b="1" dirty="0" smtClean="0">
              <a:solidFill>
                <a:srgbClr val="830B0B"/>
              </a:solidFill>
              <a:latin typeface="Trebuchet MS" panose="020B0603020202020204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sz="2200" b="1" dirty="0">
              <a:solidFill>
                <a:srgbClr val="830B0B"/>
              </a:solidFill>
              <a:latin typeface="Trebuchet MS" panose="020B0603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3136" y="4737070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solidFill>
                  <a:srgbClr val="830B0B"/>
                </a:solidFill>
                <a:latin typeface="Trebuchet MS" panose="020B0603020202020204"/>
              </a:rPr>
              <a:t>P20 </a:t>
            </a:r>
            <a:r>
              <a:rPr lang="en-US" sz="2200" b="1" dirty="0" err="1" smtClean="0">
                <a:solidFill>
                  <a:srgbClr val="830B0B"/>
                </a:solidFill>
                <a:latin typeface="Trebuchet MS" panose="020B0603020202020204"/>
              </a:rPr>
              <a:t>Collaboratives</a:t>
            </a:r>
            <a:endParaRPr lang="en-US" sz="2200" b="1" dirty="0">
              <a:solidFill>
                <a:srgbClr val="830B0B"/>
              </a:solidFill>
              <a:latin typeface="Trebuchet MS" panose="020B060302020202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en-US" sz="2200" b="1" dirty="0">
              <a:solidFill>
                <a:srgbClr val="830B0B"/>
              </a:solidFill>
              <a:latin typeface="Trebuchet MS" panose="020B060302020202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solidFill>
                  <a:srgbClr val="830B0B"/>
                </a:solidFill>
                <a:latin typeface="Trebuchet MS" panose="020B0603020202020204"/>
              </a:rPr>
              <a:t>Advanced Degrees </a:t>
            </a:r>
          </a:p>
          <a:p>
            <a:pPr defTabSz="457200">
              <a:defRPr/>
            </a:pPr>
            <a:r>
              <a:rPr lang="en-US" sz="2200" b="1" dirty="0" smtClean="0">
                <a:solidFill>
                  <a:srgbClr val="830B0B"/>
                </a:solidFill>
                <a:latin typeface="Trebuchet MS" panose="020B0603020202020204"/>
              </a:rPr>
              <a:t>    and Endorsements</a:t>
            </a:r>
            <a:endParaRPr lang="en-US" sz="2200" b="1" dirty="0">
              <a:solidFill>
                <a:srgbClr val="830B0B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8189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val 85"/>
          <p:cNvSpPr/>
          <p:nvPr/>
        </p:nvSpPr>
        <p:spPr>
          <a:xfrm>
            <a:off x="3852804" y="1857937"/>
            <a:ext cx="4295576" cy="4392270"/>
          </a:xfrm>
          <a:prstGeom prst="ellipse">
            <a:avLst/>
          </a:prstGeom>
          <a:gradFill>
            <a:gsLst>
              <a:gs pos="100000">
                <a:sysClr val="window" lastClr="FFFFFF">
                  <a:alpha val="90000"/>
                </a:sysClr>
              </a:gs>
              <a:gs pos="0">
                <a:sysClr val="window" lastClr="FFFFFF">
                  <a:lumMod val="95000"/>
                  <a:alpha val="95000"/>
                </a:sysClr>
              </a:gs>
            </a:gsLst>
            <a:lin ang="162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0" dist="762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75636" y="591127"/>
            <a:ext cx="1616364" cy="1385455"/>
          </a:xfrm>
          <a:prstGeom prst="rect">
            <a:avLst/>
          </a:prstGeom>
          <a:gradFill>
            <a:gsLst>
              <a:gs pos="0">
                <a:srgbClr val="D3AF55"/>
              </a:gs>
              <a:gs pos="47000">
                <a:srgbClr val="FEEA94"/>
              </a:gs>
              <a:gs pos="96000">
                <a:srgbClr val="D3AF55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741" y="570045"/>
            <a:ext cx="9694506" cy="64633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830B0B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Supporting the Pipeline: Certification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746252" y="4507971"/>
            <a:ext cx="1639586" cy="813194"/>
            <a:chOff x="5331368" y="2924821"/>
            <a:chExt cx="1639586" cy="813194"/>
          </a:xfrm>
        </p:grpSpPr>
        <p:sp>
          <p:nvSpPr>
            <p:cNvPr id="61" name="Rounded Rectangle 60"/>
            <p:cNvSpPr/>
            <p:nvPr/>
          </p:nvSpPr>
          <p:spPr>
            <a:xfrm>
              <a:off x="5331368" y="2924821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62" name="Rounded Rectangle 4"/>
            <p:cNvSpPr/>
            <p:nvPr/>
          </p:nvSpPr>
          <p:spPr>
            <a:xfrm>
              <a:off x="5340984" y="2955576"/>
              <a:ext cx="1629970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Licensure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647896" y="2652199"/>
            <a:ext cx="1639586" cy="813194"/>
            <a:chOff x="2322812" y="21562"/>
            <a:chExt cx="1639586" cy="813194"/>
          </a:xfrm>
        </p:grpSpPr>
        <p:sp>
          <p:nvSpPr>
            <p:cNvPr id="64" name="Rounded Rectangle 63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65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Preparation</a:t>
              </a:r>
            </a:p>
          </p:txBody>
        </p:sp>
      </p:grpSp>
      <p:sp>
        <p:nvSpPr>
          <p:cNvPr id="72" name="Chevron 71"/>
          <p:cNvSpPr/>
          <p:nvPr/>
        </p:nvSpPr>
        <p:spPr>
          <a:xfrm rot="2164393">
            <a:off x="7416243" y="1822240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Chevron 72"/>
          <p:cNvSpPr/>
          <p:nvPr/>
        </p:nvSpPr>
        <p:spPr>
          <a:xfrm rot="5400000">
            <a:off x="8409150" y="3758993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Chevron 73"/>
          <p:cNvSpPr/>
          <p:nvPr/>
        </p:nvSpPr>
        <p:spPr>
          <a:xfrm rot="7662246">
            <a:off x="7600648" y="5772901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181412" y="1548425"/>
            <a:ext cx="1639586" cy="813194"/>
            <a:chOff x="2330150" y="172984"/>
            <a:chExt cx="1639586" cy="813194"/>
          </a:xfrm>
        </p:grpSpPr>
        <p:sp>
          <p:nvSpPr>
            <p:cNvPr id="79" name="Rounded Rectangle 78"/>
            <p:cNvSpPr/>
            <p:nvPr/>
          </p:nvSpPr>
          <p:spPr>
            <a:xfrm>
              <a:off x="2330150" y="172984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80" name="Rounded Rectangle 4"/>
            <p:cNvSpPr/>
            <p:nvPr/>
          </p:nvSpPr>
          <p:spPr>
            <a:xfrm>
              <a:off x="2386649" y="212681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Recruitment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703394" y="4494698"/>
            <a:ext cx="1639586" cy="813194"/>
            <a:chOff x="5331368" y="2924821"/>
            <a:chExt cx="1639586" cy="813194"/>
          </a:xfrm>
        </p:grpSpPr>
        <p:sp>
          <p:nvSpPr>
            <p:cNvPr id="31" name="Rounded Rectangle 30"/>
            <p:cNvSpPr/>
            <p:nvPr/>
          </p:nvSpPr>
          <p:spPr>
            <a:xfrm>
              <a:off x="5331368" y="2924821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32" name="Rounded Rectangle 4"/>
            <p:cNvSpPr/>
            <p:nvPr/>
          </p:nvSpPr>
          <p:spPr>
            <a:xfrm>
              <a:off x="5340984" y="2955576"/>
              <a:ext cx="1629970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Licensure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05038" y="2638926"/>
            <a:ext cx="1639586" cy="813194"/>
            <a:chOff x="2322812" y="21562"/>
            <a:chExt cx="1639586" cy="813194"/>
          </a:xfrm>
        </p:grpSpPr>
        <p:sp>
          <p:nvSpPr>
            <p:cNvPr id="34" name="Rounded Rectangle 33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35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Preparation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138554" y="1535152"/>
            <a:ext cx="1639586" cy="813194"/>
            <a:chOff x="2330150" y="172984"/>
            <a:chExt cx="1639586" cy="813194"/>
          </a:xfrm>
        </p:grpSpPr>
        <p:sp>
          <p:nvSpPr>
            <p:cNvPr id="47" name="Rounded Rectangle 46"/>
            <p:cNvSpPr/>
            <p:nvPr/>
          </p:nvSpPr>
          <p:spPr>
            <a:xfrm>
              <a:off x="2330150" y="172984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48" name="Rounded Rectangle 4"/>
            <p:cNvSpPr/>
            <p:nvPr/>
          </p:nvSpPr>
          <p:spPr>
            <a:xfrm>
              <a:off x="2386649" y="212681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Recruitment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91604" y="269189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830B0B"/>
                </a:solidFill>
                <a:latin typeface="Trebuchet MS" panose="020B0603020202020204"/>
              </a:rPr>
              <a:t>Paperless Certification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rgbClr val="830B0B"/>
              </a:solidFill>
              <a:latin typeface="Trebuchet MS" panose="020B0603020202020204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830B0B"/>
                </a:solidFill>
                <a:latin typeface="Trebuchet MS" panose="020B0603020202020204"/>
              </a:rPr>
              <a:t>Certificate Renewals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rgbClr val="830B0B"/>
              </a:solidFill>
              <a:latin typeface="Trebuchet MS" panose="020B0603020202020204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830B0B"/>
                </a:solidFill>
                <a:latin typeface="Trebuchet MS" panose="020B0603020202020204"/>
              </a:rPr>
              <a:t>Conversion of Induction </a:t>
            </a:r>
          </a:p>
          <a:p>
            <a:pPr lvl="0" defTabSz="457200">
              <a:defRPr/>
            </a:pPr>
            <a:r>
              <a:rPr lang="en-US" sz="2400" b="1" dirty="0">
                <a:solidFill>
                  <a:srgbClr val="830B0B"/>
                </a:solidFill>
                <a:latin typeface="Trebuchet MS" panose="020B0603020202020204"/>
              </a:rPr>
              <a:t> </a:t>
            </a:r>
            <a:r>
              <a:rPr lang="en-US" sz="2400" b="1" dirty="0" smtClean="0">
                <a:solidFill>
                  <a:srgbClr val="830B0B"/>
                </a:solidFill>
                <a:latin typeface="Trebuchet MS" panose="020B0603020202020204"/>
              </a:rPr>
              <a:t>  Certificates </a:t>
            </a:r>
          </a:p>
          <a:p>
            <a:pPr lvl="0" defTabSz="457200">
              <a:defRPr/>
            </a:pPr>
            <a:endParaRPr lang="en-US" sz="2400" b="1" dirty="0">
              <a:solidFill>
                <a:srgbClr val="830B0B"/>
              </a:solidFill>
              <a:latin typeface="Trebuchet MS" panose="020B0603020202020204"/>
            </a:endParaRPr>
          </a:p>
          <a:p>
            <a:pPr marL="342900" lvl="0" indent="-342900" defTabSz="4572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830B0B"/>
                </a:solidFill>
                <a:latin typeface="Trebuchet MS" panose="020B0603020202020204"/>
              </a:rPr>
              <a:t>Certificate Upgrades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79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val 85"/>
          <p:cNvSpPr/>
          <p:nvPr/>
        </p:nvSpPr>
        <p:spPr>
          <a:xfrm>
            <a:off x="3852804" y="1857937"/>
            <a:ext cx="4295576" cy="4392270"/>
          </a:xfrm>
          <a:prstGeom prst="ellipse">
            <a:avLst/>
          </a:prstGeom>
          <a:gradFill>
            <a:gsLst>
              <a:gs pos="100000">
                <a:sysClr val="window" lastClr="FFFFFF">
                  <a:alpha val="90000"/>
                </a:sysClr>
              </a:gs>
              <a:gs pos="0">
                <a:sysClr val="window" lastClr="FFFFFF">
                  <a:lumMod val="95000"/>
                  <a:alpha val="95000"/>
                </a:sysClr>
              </a:gs>
            </a:gsLst>
            <a:lin ang="162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0" dist="762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75636" y="591127"/>
            <a:ext cx="1616364" cy="1385455"/>
          </a:xfrm>
          <a:prstGeom prst="rect">
            <a:avLst/>
          </a:prstGeom>
          <a:gradFill>
            <a:gsLst>
              <a:gs pos="0">
                <a:srgbClr val="D3AF55"/>
              </a:gs>
              <a:gs pos="47000">
                <a:srgbClr val="FEEA94"/>
              </a:gs>
              <a:gs pos="96000">
                <a:srgbClr val="D3AF55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741" y="570045"/>
            <a:ext cx="9694506" cy="630942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830B0B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Supporting the Pipeline: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Induction 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&amp;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Retention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746252" y="4507971"/>
            <a:ext cx="1639586" cy="813194"/>
            <a:chOff x="5331368" y="2924821"/>
            <a:chExt cx="1639586" cy="813194"/>
          </a:xfrm>
        </p:grpSpPr>
        <p:sp>
          <p:nvSpPr>
            <p:cNvPr id="61" name="Rounded Rectangle 60"/>
            <p:cNvSpPr/>
            <p:nvPr/>
          </p:nvSpPr>
          <p:spPr>
            <a:xfrm>
              <a:off x="5331368" y="2924821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62" name="Rounded Rectangle 4"/>
            <p:cNvSpPr/>
            <p:nvPr/>
          </p:nvSpPr>
          <p:spPr>
            <a:xfrm>
              <a:off x="5340984" y="2955576"/>
              <a:ext cx="1629970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Licensure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647896" y="2652199"/>
            <a:ext cx="1639586" cy="813194"/>
            <a:chOff x="2322812" y="21562"/>
            <a:chExt cx="1639586" cy="813194"/>
          </a:xfrm>
        </p:grpSpPr>
        <p:sp>
          <p:nvSpPr>
            <p:cNvPr id="64" name="Rounded Rectangle 63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65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Preparation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81412" y="5689785"/>
            <a:ext cx="1639586" cy="813194"/>
            <a:chOff x="2322812" y="21562"/>
            <a:chExt cx="1639586" cy="813194"/>
          </a:xfrm>
        </p:grpSpPr>
        <p:sp>
          <p:nvSpPr>
            <p:cNvPr id="67" name="Rounded Rectangle 66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68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Induction</a:t>
              </a:r>
            </a:p>
          </p:txBody>
        </p:sp>
      </p:grpSp>
      <p:sp>
        <p:nvSpPr>
          <p:cNvPr id="72" name="Chevron 71"/>
          <p:cNvSpPr/>
          <p:nvPr/>
        </p:nvSpPr>
        <p:spPr>
          <a:xfrm rot="2164393">
            <a:off x="7416243" y="1822240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Chevron 72"/>
          <p:cNvSpPr/>
          <p:nvPr/>
        </p:nvSpPr>
        <p:spPr>
          <a:xfrm rot="5400000">
            <a:off x="8409150" y="3758993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Chevron 73"/>
          <p:cNvSpPr/>
          <p:nvPr/>
        </p:nvSpPr>
        <p:spPr>
          <a:xfrm rot="7662246">
            <a:off x="7600648" y="5772901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181412" y="1548425"/>
            <a:ext cx="1639586" cy="813194"/>
            <a:chOff x="2330150" y="172984"/>
            <a:chExt cx="1639586" cy="813194"/>
          </a:xfrm>
        </p:grpSpPr>
        <p:sp>
          <p:nvSpPr>
            <p:cNvPr id="79" name="Rounded Rectangle 78"/>
            <p:cNvSpPr/>
            <p:nvPr/>
          </p:nvSpPr>
          <p:spPr>
            <a:xfrm>
              <a:off x="2330150" y="172984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80" name="Rounded Rectangle 4"/>
            <p:cNvSpPr/>
            <p:nvPr/>
          </p:nvSpPr>
          <p:spPr>
            <a:xfrm>
              <a:off x="2386649" y="212681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Recruitment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703394" y="4494698"/>
            <a:ext cx="1639586" cy="813194"/>
            <a:chOff x="5331368" y="2924821"/>
            <a:chExt cx="1639586" cy="813194"/>
          </a:xfrm>
        </p:grpSpPr>
        <p:sp>
          <p:nvSpPr>
            <p:cNvPr id="31" name="Rounded Rectangle 30"/>
            <p:cNvSpPr/>
            <p:nvPr/>
          </p:nvSpPr>
          <p:spPr>
            <a:xfrm>
              <a:off x="5331368" y="2924821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32" name="Rounded Rectangle 4"/>
            <p:cNvSpPr/>
            <p:nvPr/>
          </p:nvSpPr>
          <p:spPr>
            <a:xfrm>
              <a:off x="5340984" y="2955576"/>
              <a:ext cx="1629970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Licensure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05038" y="2638926"/>
            <a:ext cx="1639586" cy="813194"/>
            <a:chOff x="2322812" y="21562"/>
            <a:chExt cx="1639586" cy="813194"/>
          </a:xfrm>
        </p:grpSpPr>
        <p:sp>
          <p:nvSpPr>
            <p:cNvPr id="34" name="Rounded Rectangle 33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35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Preparation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38554" y="5676512"/>
            <a:ext cx="1639586" cy="813194"/>
            <a:chOff x="2322812" y="21562"/>
            <a:chExt cx="1639586" cy="813194"/>
          </a:xfrm>
        </p:grpSpPr>
        <p:sp>
          <p:nvSpPr>
            <p:cNvPr id="37" name="Rounded Rectangle 36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38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Induction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138554" y="1535152"/>
            <a:ext cx="1639586" cy="813194"/>
            <a:chOff x="2330150" y="172984"/>
            <a:chExt cx="1639586" cy="813194"/>
          </a:xfrm>
        </p:grpSpPr>
        <p:sp>
          <p:nvSpPr>
            <p:cNvPr id="47" name="Rounded Rectangle 46"/>
            <p:cNvSpPr/>
            <p:nvPr/>
          </p:nvSpPr>
          <p:spPr>
            <a:xfrm>
              <a:off x="2330150" y="172984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48" name="Rounded Rectangle 4"/>
            <p:cNvSpPr/>
            <p:nvPr/>
          </p:nvSpPr>
          <p:spPr>
            <a:xfrm>
              <a:off x="2386649" y="212681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Recruitment</a:t>
              </a:r>
            </a:p>
          </p:txBody>
        </p:sp>
      </p:grpSp>
      <p:sp>
        <p:nvSpPr>
          <p:cNvPr id="49" name="Chevron 48"/>
          <p:cNvSpPr/>
          <p:nvPr/>
        </p:nvSpPr>
        <p:spPr>
          <a:xfrm rot="13360240">
            <a:off x="3880555" y="5746875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Chevron 49"/>
          <p:cNvSpPr/>
          <p:nvPr/>
        </p:nvSpPr>
        <p:spPr>
          <a:xfrm rot="16200000">
            <a:off x="3174432" y="3740837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576230" y="4471221"/>
            <a:ext cx="1639586" cy="813194"/>
            <a:chOff x="2347569" y="21562"/>
            <a:chExt cx="1639586" cy="813194"/>
          </a:xfrm>
        </p:grpSpPr>
        <p:sp>
          <p:nvSpPr>
            <p:cNvPr id="52" name="Rounded Rectangle 51"/>
            <p:cNvSpPr/>
            <p:nvPr/>
          </p:nvSpPr>
          <p:spPr>
            <a:xfrm>
              <a:off x="2347569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53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Retention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73283" y="1976582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830B0B"/>
                </a:solidFill>
                <a:latin typeface="Trebuchet MS" panose="020B0603020202020204"/>
              </a:rPr>
              <a:t>Paraprofessional Ethics Modules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rgbClr val="830B0B"/>
              </a:solidFill>
              <a:latin typeface="Trebuchet MS" panose="020B0603020202020204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rgbClr val="830B0B"/>
                </a:solidFill>
                <a:latin typeface="Trebuchet MS" panose="020B0603020202020204"/>
              </a:rPr>
              <a:t>Guidelines for Appropriate Use of Social Media and in Remote Learning Environments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rgbClr val="830B0B"/>
              </a:solidFill>
              <a:latin typeface="Trebuchet MS" panose="020B0603020202020204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rgbClr val="830B0B"/>
              </a:solidFill>
              <a:latin typeface="Trebuchet MS" panose="020B0603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6045" y="5600883"/>
            <a:ext cx="3560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830B0B"/>
                </a:solidFill>
                <a:latin typeface="Trebuchet MS" panose="020B0603020202020204"/>
              </a:rPr>
              <a:t>Professional </a:t>
            </a:r>
            <a:r>
              <a:rPr lang="en-US" sz="2400" b="1" dirty="0" smtClean="0">
                <a:solidFill>
                  <a:srgbClr val="830B0B"/>
                </a:solidFill>
                <a:latin typeface="Trebuchet MS" panose="020B0603020202020204"/>
              </a:rPr>
              <a:t>Learning</a:t>
            </a:r>
          </a:p>
          <a:p>
            <a:pPr lvl="0" defTabSz="457200">
              <a:defRPr/>
            </a:pPr>
            <a:r>
              <a:rPr lang="en-US" sz="2400" b="1" dirty="0" smtClean="0">
                <a:solidFill>
                  <a:srgbClr val="830B0B"/>
                </a:solidFill>
                <a:latin typeface="Trebuchet MS" panose="020B0603020202020204"/>
              </a:rPr>
              <a:t>   Events</a:t>
            </a:r>
            <a:endParaRPr lang="en-US" sz="2400" b="1" dirty="0">
              <a:solidFill>
                <a:srgbClr val="830B0B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524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val 85"/>
          <p:cNvSpPr/>
          <p:nvPr/>
        </p:nvSpPr>
        <p:spPr>
          <a:xfrm>
            <a:off x="3852804" y="1857937"/>
            <a:ext cx="4295576" cy="4392270"/>
          </a:xfrm>
          <a:prstGeom prst="ellipse">
            <a:avLst/>
          </a:prstGeom>
          <a:gradFill>
            <a:gsLst>
              <a:gs pos="100000">
                <a:sysClr val="window" lastClr="FFFFFF">
                  <a:alpha val="90000"/>
                </a:sysClr>
              </a:gs>
              <a:gs pos="0">
                <a:sysClr val="window" lastClr="FFFFFF">
                  <a:lumMod val="95000"/>
                  <a:alpha val="95000"/>
                </a:sysClr>
              </a:gs>
            </a:gsLst>
            <a:lin ang="162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0" dist="762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75636" y="591127"/>
            <a:ext cx="1616364" cy="1385455"/>
          </a:xfrm>
          <a:prstGeom prst="rect">
            <a:avLst/>
          </a:prstGeom>
          <a:gradFill>
            <a:gsLst>
              <a:gs pos="0">
                <a:srgbClr val="D3AF55"/>
              </a:gs>
              <a:gs pos="47000">
                <a:srgbClr val="FEEA94"/>
              </a:gs>
              <a:gs pos="96000">
                <a:srgbClr val="D3AF55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741" y="570045"/>
            <a:ext cx="9694506" cy="64633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830B0B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AGENCY IMPACT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746252" y="4507971"/>
            <a:ext cx="1639586" cy="813194"/>
            <a:chOff x="5331368" y="2924821"/>
            <a:chExt cx="1639586" cy="813194"/>
          </a:xfrm>
        </p:grpSpPr>
        <p:sp>
          <p:nvSpPr>
            <p:cNvPr id="61" name="Rounded Rectangle 60"/>
            <p:cNvSpPr/>
            <p:nvPr/>
          </p:nvSpPr>
          <p:spPr>
            <a:xfrm>
              <a:off x="5331368" y="2924821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62" name="Rounded Rectangle 4"/>
            <p:cNvSpPr/>
            <p:nvPr/>
          </p:nvSpPr>
          <p:spPr>
            <a:xfrm>
              <a:off x="5340984" y="2955576"/>
              <a:ext cx="1629970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Licensure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647896" y="2652199"/>
            <a:ext cx="1639586" cy="813194"/>
            <a:chOff x="2322812" y="21562"/>
            <a:chExt cx="1639586" cy="813194"/>
          </a:xfrm>
        </p:grpSpPr>
        <p:sp>
          <p:nvSpPr>
            <p:cNvPr id="64" name="Rounded Rectangle 63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65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Preparation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81412" y="5689785"/>
            <a:ext cx="1639586" cy="813194"/>
            <a:chOff x="2322812" y="21562"/>
            <a:chExt cx="1639586" cy="813194"/>
          </a:xfrm>
        </p:grpSpPr>
        <p:sp>
          <p:nvSpPr>
            <p:cNvPr id="67" name="Rounded Rectangle 66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68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Induction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641782" y="4526008"/>
            <a:ext cx="1639586" cy="813194"/>
            <a:chOff x="2347569" y="21562"/>
            <a:chExt cx="1639586" cy="813194"/>
          </a:xfrm>
        </p:grpSpPr>
        <p:sp>
          <p:nvSpPr>
            <p:cNvPr id="70" name="Rounded Rectangle 69"/>
            <p:cNvSpPr/>
            <p:nvPr/>
          </p:nvSpPr>
          <p:spPr>
            <a:xfrm>
              <a:off x="2347569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71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Retention</a:t>
              </a:r>
            </a:p>
          </p:txBody>
        </p:sp>
      </p:grpSp>
      <p:sp>
        <p:nvSpPr>
          <p:cNvPr id="72" name="Chevron 71"/>
          <p:cNvSpPr/>
          <p:nvPr/>
        </p:nvSpPr>
        <p:spPr>
          <a:xfrm rot="2164393">
            <a:off x="7416243" y="1822240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Chevron 72"/>
          <p:cNvSpPr/>
          <p:nvPr/>
        </p:nvSpPr>
        <p:spPr>
          <a:xfrm rot="5400000">
            <a:off x="8409150" y="3758993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Chevron 73"/>
          <p:cNvSpPr/>
          <p:nvPr/>
        </p:nvSpPr>
        <p:spPr>
          <a:xfrm rot="7662246">
            <a:off x="7600648" y="5772901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Chevron 74"/>
          <p:cNvSpPr/>
          <p:nvPr/>
        </p:nvSpPr>
        <p:spPr>
          <a:xfrm rot="13360240">
            <a:off x="3923413" y="5760148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Chevron 75"/>
          <p:cNvSpPr/>
          <p:nvPr/>
        </p:nvSpPr>
        <p:spPr>
          <a:xfrm rot="16200000">
            <a:off x="3174432" y="3740837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181412" y="1548425"/>
            <a:ext cx="1639586" cy="813194"/>
            <a:chOff x="2330150" y="172984"/>
            <a:chExt cx="1639586" cy="813194"/>
          </a:xfrm>
        </p:grpSpPr>
        <p:sp>
          <p:nvSpPr>
            <p:cNvPr id="79" name="Rounded Rectangle 78"/>
            <p:cNvSpPr/>
            <p:nvPr/>
          </p:nvSpPr>
          <p:spPr>
            <a:xfrm>
              <a:off x="2330150" y="172984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80" name="Rounded Rectangle 4"/>
            <p:cNvSpPr/>
            <p:nvPr/>
          </p:nvSpPr>
          <p:spPr>
            <a:xfrm>
              <a:off x="2386649" y="212681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Recruitment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749752" y="2638092"/>
            <a:ext cx="1639586" cy="813194"/>
            <a:chOff x="2322812" y="21562"/>
            <a:chExt cx="1639586" cy="813194"/>
          </a:xfrm>
        </p:grpSpPr>
        <p:sp>
          <p:nvSpPr>
            <p:cNvPr id="82" name="Rounded Rectangle 81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83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Renewal</a:t>
              </a:r>
            </a:p>
          </p:txBody>
        </p:sp>
      </p:grpSp>
      <p:sp>
        <p:nvSpPr>
          <p:cNvPr id="84" name="Chevron 83"/>
          <p:cNvSpPr/>
          <p:nvPr/>
        </p:nvSpPr>
        <p:spPr>
          <a:xfrm rot="19176694">
            <a:off x="4166555" y="1759044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703394" y="4494698"/>
            <a:ext cx="1639586" cy="813194"/>
            <a:chOff x="5331368" y="2924821"/>
            <a:chExt cx="1639586" cy="813194"/>
          </a:xfrm>
        </p:grpSpPr>
        <p:sp>
          <p:nvSpPr>
            <p:cNvPr id="31" name="Rounded Rectangle 30"/>
            <p:cNvSpPr/>
            <p:nvPr/>
          </p:nvSpPr>
          <p:spPr>
            <a:xfrm>
              <a:off x="5331368" y="2924821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32" name="Rounded Rectangle 4"/>
            <p:cNvSpPr/>
            <p:nvPr/>
          </p:nvSpPr>
          <p:spPr>
            <a:xfrm>
              <a:off x="5340984" y="2955576"/>
              <a:ext cx="1629970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Licensure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05038" y="2638926"/>
            <a:ext cx="1639586" cy="813194"/>
            <a:chOff x="2322812" y="21562"/>
            <a:chExt cx="1639586" cy="813194"/>
          </a:xfrm>
        </p:grpSpPr>
        <p:sp>
          <p:nvSpPr>
            <p:cNvPr id="34" name="Rounded Rectangle 33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35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Preparation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38554" y="5676512"/>
            <a:ext cx="1639586" cy="813194"/>
            <a:chOff x="2322812" y="21562"/>
            <a:chExt cx="1639586" cy="813194"/>
          </a:xfrm>
        </p:grpSpPr>
        <p:sp>
          <p:nvSpPr>
            <p:cNvPr id="37" name="Rounded Rectangle 36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38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Induction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598924" y="4512735"/>
            <a:ext cx="1639586" cy="813194"/>
            <a:chOff x="2347569" y="21562"/>
            <a:chExt cx="1639586" cy="813194"/>
          </a:xfrm>
        </p:grpSpPr>
        <p:sp>
          <p:nvSpPr>
            <p:cNvPr id="40" name="Rounded Rectangle 39"/>
            <p:cNvSpPr/>
            <p:nvPr/>
          </p:nvSpPr>
          <p:spPr>
            <a:xfrm>
              <a:off x="2347569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41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Retention</a:t>
              </a:r>
            </a:p>
          </p:txBody>
        </p:sp>
      </p:grpSp>
      <p:sp>
        <p:nvSpPr>
          <p:cNvPr id="42" name="Chevron 41"/>
          <p:cNvSpPr/>
          <p:nvPr/>
        </p:nvSpPr>
        <p:spPr>
          <a:xfrm rot="2164393">
            <a:off x="7373385" y="1808967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Chevron 42"/>
          <p:cNvSpPr/>
          <p:nvPr/>
        </p:nvSpPr>
        <p:spPr>
          <a:xfrm rot="5400000">
            <a:off x="8366292" y="3745720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Chevron 43"/>
          <p:cNvSpPr/>
          <p:nvPr/>
        </p:nvSpPr>
        <p:spPr>
          <a:xfrm rot="7662246">
            <a:off x="7557790" y="5759628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hevron 44"/>
          <p:cNvSpPr/>
          <p:nvPr/>
        </p:nvSpPr>
        <p:spPr>
          <a:xfrm rot="13360240">
            <a:off x="3880555" y="5746875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138554" y="1535152"/>
            <a:ext cx="1639586" cy="813194"/>
            <a:chOff x="2330150" y="172984"/>
            <a:chExt cx="1639586" cy="813194"/>
          </a:xfrm>
        </p:grpSpPr>
        <p:sp>
          <p:nvSpPr>
            <p:cNvPr id="47" name="Rounded Rectangle 46"/>
            <p:cNvSpPr/>
            <p:nvPr/>
          </p:nvSpPr>
          <p:spPr>
            <a:xfrm>
              <a:off x="2330150" y="172984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48" name="Rounded Rectangle 4"/>
            <p:cNvSpPr/>
            <p:nvPr/>
          </p:nvSpPr>
          <p:spPr>
            <a:xfrm>
              <a:off x="2386649" y="212681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Recruitment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5879" y="1962582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solidFill>
                  <a:srgbClr val="830B0B"/>
                </a:solidFill>
                <a:latin typeface="Trebuchet MS" panose="020B0603020202020204"/>
              </a:rPr>
              <a:t>Maximizing the Role of </a:t>
            </a:r>
          </a:p>
          <a:p>
            <a:pPr lvl="0" defTabSz="457200">
              <a:defRPr/>
            </a:pPr>
            <a:r>
              <a:rPr lang="en-US" sz="2200" b="1" dirty="0" smtClean="0">
                <a:solidFill>
                  <a:srgbClr val="830B0B"/>
                </a:solidFill>
                <a:latin typeface="Trebuchet MS" panose="020B0603020202020204"/>
              </a:rPr>
              <a:t>   Teacher Leaders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sz="2200" b="1" dirty="0" smtClean="0">
              <a:solidFill>
                <a:srgbClr val="830B0B"/>
              </a:solidFill>
              <a:latin typeface="Trebuchet MS" panose="020B0603020202020204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solidFill>
                  <a:srgbClr val="830B0B"/>
                </a:solidFill>
                <a:latin typeface="Trebuchet MS" panose="020B0603020202020204"/>
              </a:rPr>
              <a:t>VPLCs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endParaRPr lang="en-US" sz="2200" b="1" dirty="0" smtClean="0">
              <a:solidFill>
                <a:srgbClr val="830B0B"/>
              </a:solidFill>
              <a:latin typeface="Trebuchet MS" panose="020B0603020202020204"/>
            </a:endParaRP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200" b="1" dirty="0" smtClean="0">
                <a:solidFill>
                  <a:srgbClr val="830B0B"/>
                </a:solidFill>
                <a:latin typeface="Trebuchet MS" panose="020B0603020202020204"/>
              </a:rPr>
              <a:t>P20 </a:t>
            </a:r>
            <a:r>
              <a:rPr lang="en-US" sz="2200" b="1" dirty="0" err="1" smtClean="0">
                <a:solidFill>
                  <a:srgbClr val="830B0B"/>
                </a:solidFill>
                <a:latin typeface="Trebuchet MS" panose="020B0603020202020204"/>
              </a:rPr>
              <a:t>Collaboratives</a:t>
            </a:r>
            <a:endParaRPr lang="en-US" sz="2200" b="1" dirty="0">
              <a:solidFill>
                <a:srgbClr val="830B0B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619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val 85"/>
          <p:cNvSpPr/>
          <p:nvPr/>
        </p:nvSpPr>
        <p:spPr>
          <a:xfrm>
            <a:off x="3852804" y="1857937"/>
            <a:ext cx="4295576" cy="4392270"/>
          </a:xfrm>
          <a:prstGeom prst="ellipse">
            <a:avLst/>
          </a:prstGeom>
          <a:gradFill>
            <a:gsLst>
              <a:gs pos="100000">
                <a:sysClr val="window" lastClr="FFFFFF">
                  <a:alpha val="90000"/>
                </a:sysClr>
              </a:gs>
              <a:gs pos="0">
                <a:sysClr val="window" lastClr="FFFFFF">
                  <a:lumMod val="95000"/>
                  <a:alpha val="95000"/>
                </a:sysClr>
              </a:gs>
            </a:gsLst>
            <a:lin ang="16200000" scaled="0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>
            <a:outerShdw blurRad="508000" dist="762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75636" y="591127"/>
            <a:ext cx="1616364" cy="1385455"/>
          </a:xfrm>
          <a:prstGeom prst="rect">
            <a:avLst/>
          </a:prstGeom>
          <a:gradFill>
            <a:gsLst>
              <a:gs pos="0">
                <a:srgbClr val="D3AF55"/>
              </a:gs>
              <a:gs pos="47000">
                <a:srgbClr val="FEEA94"/>
              </a:gs>
              <a:gs pos="96000">
                <a:srgbClr val="D3AF55"/>
              </a:gs>
            </a:gsLst>
            <a:lin ang="25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741" y="570045"/>
            <a:ext cx="9694506" cy="64633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830B0B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Supporting the Pipeline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 rot="20661169">
            <a:off x="2590354" y="3553909"/>
            <a:ext cx="67344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 smtClean="0">
                <a:ln w="11430" cmpd="sng">
                  <a:solidFill>
                    <a:srgbClr val="5B9BD5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5B9BD5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5B9BD5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5B9BD5">
                      <a:satMod val="220000"/>
                      <a:alpha val="35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Partnerships</a:t>
            </a:r>
            <a:endParaRPr kumimoji="0" lang="en-US" sz="4800" b="1" i="0" u="none" strike="noStrike" kern="1200" cap="none" spc="300" normalizeH="0" baseline="0" noProof="0" dirty="0">
              <a:ln w="11430" cmpd="sng">
                <a:solidFill>
                  <a:srgbClr val="5B9BD5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5B9BD5">
                      <a:tint val="83000"/>
                      <a:shade val="100000"/>
                      <a:satMod val="200000"/>
                    </a:srgbClr>
                  </a:gs>
                  <a:gs pos="75000">
                    <a:srgbClr val="5B9BD5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5B9BD5">
                    <a:satMod val="220000"/>
                    <a:alpha val="35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746252" y="4507971"/>
            <a:ext cx="1639586" cy="813194"/>
            <a:chOff x="5331368" y="2924821"/>
            <a:chExt cx="1639586" cy="813194"/>
          </a:xfrm>
        </p:grpSpPr>
        <p:sp>
          <p:nvSpPr>
            <p:cNvPr id="61" name="Rounded Rectangle 60"/>
            <p:cNvSpPr/>
            <p:nvPr/>
          </p:nvSpPr>
          <p:spPr>
            <a:xfrm>
              <a:off x="5331368" y="2924821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62" name="Rounded Rectangle 4"/>
            <p:cNvSpPr/>
            <p:nvPr/>
          </p:nvSpPr>
          <p:spPr>
            <a:xfrm>
              <a:off x="5340984" y="2955576"/>
              <a:ext cx="1629970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Licensure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647896" y="2652199"/>
            <a:ext cx="1639586" cy="813194"/>
            <a:chOff x="2322812" y="21562"/>
            <a:chExt cx="1639586" cy="813194"/>
          </a:xfrm>
        </p:grpSpPr>
        <p:sp>
          <p:nvSpPr>
            <p:cNvPr id="64" name="Rounded Rectangle 63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65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Preparation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81412" y="5689785"/>
            <a:ext cx="1639586" cy="813194"/>
            <a:chOff x="2322812" y="21562"/>
            <a:chExt cx="1639586" cy="813194"/>
          </a:xfrm>
        </p:grpSpPr>
        <p:sp>
          <p:nvSpPr>
            <p:cNvPr id="67" name="Rounded Rectangle 66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68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Induction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641782" y="4526008"/>
            <a:ext cx="1639586" cy="813194"/>
            <a:chOff x="2347569" y="21562"/>
            <a:chExt cx="1639586" cy="813194"/>
          </a:xfrm>
        </p:grpSpPr>
        <p:sp>
          <p:nvSpPr>
            <p:cNvPr id="70" name="Rounded Rectangle 69"/>
            <p:cNvSpPr/>
            <p:nvPr/>
          </p:nvSpPr>
          <p:spPr>
            <a:xfrm>
              <a:off x="2347569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71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Retention</a:t>
              </a:r>
            </a:p>
          </p:txBody>
        </p:sp>
      </p:grpSp>
      <p:sp>
        <p:nvSpPr>
          <p:cNvPr id="72" name="Chevron 71"/>
          <p:cNvSpPr/>
          <p:nvPr/>
        </p:nvSpPr>
        <p:spPr>
          <a:xfrm rot="2164393">
            <a:off x="7416243" y="1822240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Chevron 72"/>
          <p:cNvSpPr/>
          <p:nvPr/>
        </p:nvSpPr>
        <p:spPr>
          <a:xfrm rot="5400000">
            <a:off x="8409150" y="3758993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Chevron 73"/>
          <p:cNvSpPr/>
          <p:nvPr/>
        </p:nvSpPr>
        <p:spPr>
          <a:xfrm rot="7662246">
            <a:off x="7600648" y="5772901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Chevron 74"/>
          <p:cNvSpPr/>
          <p:nvPr/>
        </p:nvSpPr>
        <p:spPr>
          <a:xfrm rot="13360240">
            <a:off x="3923413" y="5760148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Chevron 75"/>
          <p:cNvSpPr/>
          <p:nvPr/>
        </p:nvSpPr>
        <p:spPr>
          <a:xfrm rot="16200000">
            <a:off x="3174432" y="3740837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181412" y="1548425"/>
            <a:ext cx="1639586" cy="813194"/>
            <a:chOff x="2330150" y="172984"/>
            <a:chExt cx="1639586" cy="813194"/>
          </a:xfrm>
        </p:grpSpPr>
        <p:sp>
          <p:nvSpPr>
            <p:cNvPr id="79" name="Rounded Rectangle 78"/>
            <p:cNvSpPr/>
            <p:nvPr/>
          </p:nvSpPr>
          <p:spPr>
            <a:xfrm>
              <a:off x="2330150" y="172984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80" name="Rounded Rectangle 4"/>
            <p:cNvSpPr/>
            <p:nvPr/>
          </p:nvSpPr>
          <p:spPr>
            <a:xfrm>
              <a:off x="2386649" y="212681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Recruitment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749752" y="2638092"/>
            <a:ext cx="1639586" cy="813194"/>
            <a:chOff x="2322812" y="21562"/>
            <a:chExt cx="1639586" cy="813194"/>
          </a:xfrm>
        </p:grpSpPr>
        <p:sp>
          <p:nvSpPr>
            <p:cNvPr id="82" name="Rounded Rectangle 81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83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Renewal</a:t>
              </a:r>
            </a:p>
          </p:txBody>
        </p:sp>
      </p:grpSp>
      <p:sp>
        <p:nvSpPr>
          <p:cNvPr id="84" name="Chevron 83"/>
          <p:cNvSpPr/>
          <p:nvPr/>
        </p:nvSpPr>
        <p:spPr>
          <a:xfrm rot="19176694">
            <a:off x="4166555" y="1759044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703394" y="4494698"/>
            <a:ext cx="1639586" cy="813194"/>
            <a:chOff x="5331368" y="2924821"/>
            <a:chExt cx="1639586" cy="813194"/>
          </a:xfrm>
        </p:grpSpPr>
        <p:sp>
          <p:nvSpPr>
            <p:cNvPr id="31" name="Rounded Rectangle 30"/>
            <p:cNvSpPr/>
            <p:nvPr/>
          </p:nvSpPr>
          <p:spPr>
            <a:xfrm>
              <a:off x="5331368" y="2924821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32" name="Rounded Rectangle 4"/>
            <p:cNvSpPr/>
            <p:nvPr/>
          </p:nvSpPr>
          <p:spPr>
            <a:xfrm>
              <a:off x="5340984" y="2955576"/>
              <a:ext cx="1629970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Licensure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05038" y="2638926"/>
            <a:ext cx="1639586" cy="813194"/>
            <a:chOff x="2322812" y="21562"/>
            <a:chExt cx="1639586" cy="813194"/>
          </a:xfrm>
        </p:grpSpPr>
        <p:sp>
          <p:nvSpPr>
            <p:cNvPr id="34" name="Rounded Rectangle 33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35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Preparation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38554" y="5676512"/>
            <a:ext cx="1639586" cy="813194"/>
            <a:chOff x="2322812" y="21562"/>
            <a:chExt cx="1639586" cy="813194"/>
          </a:xfrm>
        </p:grpSpPr>
        <p:sp>
          <p:nvSpPr>
            <p:cNvPr id="37" name="Rounded Rectangle 36"/>
            <p:cNvSpPr/>
            <p:nvPr/>
          </p:nvSpPr>
          <p:spPr>
            <a:xfrm>
              <a:off x="2322812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38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Induction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598924" y="4512735"/>
            <a:ext cx="1639586" cy="813194"/>
            <a:chOff x="2347569" y="21562"/>
            <a:chExt cx="1639586" cy="813194"/>
          </a:xfrm>
        </p:grpSpPr>
        <p:sp>
          <p:nvSpPr>
            <p:cNvPr id="40" name="Rounded Rectangle 39"/>
            <p:cNvSpPr/>
            <p:nvPr/>
          </p:nvSpPr>
          <p:spPr>
            <a:xfrm>
              <a:off x="2347569" y="21562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41" name="Rounded Rectangle 4"/>
            <p:cNvSpPr/>
            <p:nvPr/>
          </p:nvSpPr>
          <p:spPr>
            <a:xfrm>
              <a:off x="2362509" y="61259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Retention</a:t>
              </a:r>
            </a:p>
          </p:txBody>
        </p:sp>
      </p:grpSp>
      <p:sp>
        <p:nvSpPr>
          <p:cNvPr id="42" name="Chevron 41"/>
          <p:cNvSpPr/>
          <p:nvPr/>
        </p:nvSpPr>
        <p:spPr>
          <a:xfrm rot="2164393">
            <a:off x="7373385" y="1808967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Chevron 42"/>
          <p:cNvSpPr/>
          <p:nvPr/>
        </p:nvSpPr>
        <p:spPr>
          <a:xfrm rot="5400000">
            <a:off x="8366292" y="3745720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Chevron 43"/>
          <p:cNvSpPr/>
          <p:nvPr/>
        </p:nvSpPr>
        <p:spPr>
          <a:xfrm rot="7662246">
            <a:off x="7557790" y="5759628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Chevron 44"/>
          <p:cNvSpPr/>
          <p:nvPr/>
        </p:nvSpPr>
        <p:spPr>
          <a:xfrm rot="13360240">
            <a:off x="3880555" y="5746875"/>
            <a:ext cx="443182" cy="451409"/>
          </a:xfrm>
          <a:prstGeom prst="chevron">
            <a:avLst/>
          </a:prstGeom>
          <a:solidFill>
            <a:srgbClr val="A9BEC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138554" y="1535152"/>
            <a:ext cx="1639586" cy="813194"/>
            <a:chOff x="2330150" y="172984"/>
            <a:chExt cx="1639586" cy="813194"/>
          </a:xfrm>
        </p:grpSpPr>
        <p:sp>
          <p:nvSpPr>
            <p:cNvPr id="47" name="Rounded Rectangle 46"/>
            <p:cNvSpPr/>
            <p:nvPr/>
          </p:nvSpPr>
          <p:spPr>
            <a:xfrm>
              <a:off x="2330150" y="172984"/>
              <a:ext cx="1639586" cy="813194"/>
            </a:xfrm>
            <a:prstGeom prst="roundRect">
              <a:avLst/>
            </a:prstGeom>
            <a:solidFill>
              <a:srgbClr val="5B9BD5"/>
            </a:solidFill>
            <a:ln>
              <a:noFill/>
            </a:ln>
            <a:effectLst/>
          </p:spPr>
        </p:sp>
        <p:sp>
          <p:nvSpPr>
            <p:cNvPr id="48" name="Rounded Rectangle 4"/>
            <p:cNvSpPr/>
            <p:nvPr/>
          </p:nvSpPr>
          <p:spPr>
            <a:xfrm>
              <a:off x="2386649" y="212681"/>
              <a:ext cx="1560192" cy="733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Recruitment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85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30F857ADCCF4D8DDE3AEA04F3B71C" ma:contentTypeVersion="13" ma:contentTypeDescription="Create a new document." ma:contentTypeScope="" ma:versionID="884c783c0d2eb601e8e6a7f171518010">
  <xsd:schema xmlns:xsd="http://www.w3.org/2001/XMLSchema" xmlns:xs="http://www.w3.org/2001/XMLSchema" xmlns:p="http://schemas.microsoft.com/office/2006/metadata/properties" xmlns:ns3="0d9d9177-55ae-4b21-b14c-11e0235a42b0" xmlns:ns4="290261e6-7b12-452f-a1c8-9b453903df61" targetNamespace="http://schemas.microsoft.com/office/2006/metadata/properties" ma:root="true" ma:fieldsID="60af428ba0c68ec309d3377fece2b51f" ns3:_="" ns4:_="">
    <xsd:import namespace="0d9d9177-55ae-4b21-b14c-11e0235a42b0"/>
    <xsd:import namespace="290261e6-7b12-452f-a1c8-9b453903df6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9d9177-55ae-4b21-b14c-11e0235a42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0261e6-7b12-452f-a1c8-9b453903d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2B88E4-3795-4B7E-AA1E-B2C5706E02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B09565-7D5F-4FAD-8720-90213864266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290261e6-7b12-452f-a1c8-9b453903df61"/>
    <ds:schemaRef ds:uri="0d9d9177-55ae-4b21-b14c-11e0235a42b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F0904A-9D92-41AB-B90C-93EE5F4253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9d9177-55ae-4b21-b14c-11e0235a42b0"/>
    <ds:schemaRef ds:uri="290261e6-7b12-452f-a1c8-9b453903df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212</Words>
  <Application>Microsoft Office PowerPoint</Application>
  <PresentationFormat>Widescreen</PresentationFormat>
  <Paragraphs>107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Calisto MT</vt:lpstr>
      <vt:lpstr>Century Gothic</vt:lpstr>
      <vt:lpstr>Trebuchet MS</vt:lpstr>
      <vt:lpstr>Office Theme</vt:lpstr>
      <vt:lpstr> 2021 Fall Bootstrap Conference</vt:lpstr>
      <vt:lpstr>Working Together to Support the Pipeline</vt:lpstr>
      <vt:lpstr>Working Together to Support the Pipeline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2021 Fall Bootstrap Conference</vt:lpstr>
    </vt:vector>
  </TitlesOfParts>
  <Company>GAPSC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Adams</dc:creator>
  <cp:lastModifiedBy>Matt Arthur</cp:lastModifiedBy>
  <cp:revision>42</cp:revision>
  <dcterms:created xsi:type="dcterms:W3CDTF">2021-08-11T16:22:31Z</dcterms:created>
  <dcterms:modified xsi:type="dcterms:W3CDTF">2021-10-18T22:05:46Z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0x01010077730F857ADCCF4D8DDE3AEA04F3B71C</vt:lpwstr>
  </property>
</Properties>
</file>