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  <p:embeddedFont>
      <p:font typeface="PT Serif"/>
      <p:regular r:id="rId38"/>
      <p:bold r:id="rId39"/>
      <p:italic r:id="rId40"/>
      <p:boldItalic r:id="rId41"/>
    </p:embeddedFont>
    <p:embeddedFont>
      <p:font typeface="Bree Serif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erif-italic.fntdata"/><Relationship Id="rId20" Type="http://schemas.openxmlformats.org/officeDocument/2006/relationships/slide" Target="slides/slide15.xml"/><Relationship Id="rId42" Type="http://schemas.openxmlformats.org/officeDocument/2006/relationships/font" Target="fonts/BreeSerif-regular.fntdata"/><Relationship Id="rId41" Type="http://schemas.openxmlformats.org/officeDocument/2006/relationships/font" Target="fonts/PTSerif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39" Type="http://schemas.openxmlformats.org/officeDocument/2006/relationships/font" Target="fonts/PTSerif-bold.fntdata"/><Relationship Id="rId16" Type="http://schemas.openxmlformats.org/officeDocument/2006/relationships/slide" Target="slides/slide11.xml"/><Relationship Id="rId38" Type="http://schemas.openxmlformats.org/officeDocument/2006/relationships/font" Target="fonts/PTSerif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945e592c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945e592c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92f69829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92f69829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92f69829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92f69829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251bb473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251bb473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b9a0b074_1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b9a0b074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23630543_1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23630543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b9a0b074_1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b9a0b074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7388d5b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f7388d5b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92f69829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92f69829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b9a0b074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b9a0b074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5b15f0a3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5b15f0a3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23630543_5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23630543_5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2363054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2363054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92f6982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92f6982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9166612f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9166612f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251bb473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251bb473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965474a9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965474a9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b9a0b074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b9a0b07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92f69829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92f69829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hyperlink" Target="http://heathbrothers.com/presentations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145850" y="358675"/>
            <a:ext cx="8852298" cy="44261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903750" y="2092700"/>
            <a:ext cx="7336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1"/>
                </a:solidFill>
              </a:rPr>
              <a:t>Center for Puppetry Arts</a:t>
            </a:r>
            <a:endParaRPr sz="4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/>
        </p:nvSpPr>
        <p:spPr>
          <a:xfrm>
            <a:off x="891000" y="1107000"/>
            <a:ext cx="7441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</a:rPr>
              <a:t>The Center has been doing virtual field trips since </a:t>
            </a:r>
            <a:r>
              <a:rPr lang="en" sz="3400">
                <a:solidFill>
                  <a:schemeClr val="accent4"/>
                </a:solidFill>
              </a:rPr>
              <a:t>1998</a:t>
            </a:r>
            <a:endParaRPr sz="3400">
              <a:solidFill>
                <a:schemeClr val="accent4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500" y="1919900"/>
            <a:ext cx="2308500" cy="29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882000" y="1215925"/>
            <a:ext cx="73800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4"/>
                </a:solidFill>
              </a:rPr>
              <a:t>50 </a:t>
            </a:r>
            <a:r>
              <a:rPr lang="en" sz="3400">
                <a:solidFill>
                  <a:schemeClr val="dk1"/>
                </a:solidFill>
              </a:rPr>
              <a:t>States</a:t>
            </a:r>
            <a:endParaRPr sz="3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</a:rPr>
              <a:t>94 </a:t>
            </a:r>
            <a:r>
              <a:rPr lang="en" sz="3400">
                <a:solidFill>
                  <a:schemeClr val="accent4"/>
                </a:solidFill>
              </a:rPr>
              <a:t>Countries</a:t>
            </a:r>
            <a:r>
              <a:rPr lang="en" sz="3400">
                <a:solidFill>
                  <a:schemeClr val="dk1"/>
                </a:solidFill>
              </a:rPr>
              <a:t> </a:t>
            </a:r>
            <a:endParaRPr sz="3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250" y="1045150"/>
            <a:ext cx="5005727" cy="286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25" y="393575"/>
            <a:ext cx="7627025" cy="45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250" y="575550"/>
            <a:ext cx="1650050" cy="6678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720" y="468955"/>
            <a:ext cx="1400747" cy="8810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0500" y="1521833"/>
            <a:ext cx="2495549" cy="5913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2049" y="747049"/>
            <a:ext cx="1650050" cy="98094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</a:t>
            </a:r>
            <a:r>
              <a:rPr lang="en">
                <a:solidFill>
                  <a:schemeClr val="accent4"/>
                </a:solidFill>
              </a:rPr>
              <a:t> in-person</a:t>
            </a:r>
            <a:r>
              <a:rPr lang="en"/>
              <a:t> uses a different skill set than teaching </a:t>
            </a:r>
            <a:r>
              <a:rPr lang="en">
                <a:solidFill>
                  <a:schemeClr val="accent4"/>
                </a:solidFill>
              </a:rPr>
              <a:t>online</a:t>
            </a:r>
            <a:r>
              <a:rPr lang="en"/>
              <a:t>.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idx="1" type="subTitle"/>
          </p:nvPr>
        </p:nvSpPr>
        <p:spPr>
          <a:xfrm>
            <a:off x="265500" y="653700"/>
            <a:ext cx="3208800" cy="383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Hands on learning</a:t>
            </a:r>
            <a:endParaRPr b="1" sz="4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46" name="Google Shape;146;p26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47" name="Google Shape;14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148" name="Google Shape;148;p26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26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If one example isn’t sufficient to help people understand the breadth of your idea, pick a couple of examples.</a:t>
              </a:r>
              <a:endParaRPr b="1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50" name="Google Shape;15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1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5754200" y="405450"/>
            <a:ext cx="3112500" cy="226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Puppet Building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grpSp>
        <p:nvGrpSpPr>
          <p:cNvPr id="156" name="Google Shape;156;p27"/>
          <p:cNvGrpSpPr/>
          <p:nvPr/>
        </p:nvGrpSpPr>
        <p:grpSpPr>
          <a:xfrm>
            <a:off x="6311188" y="2436560"/>
            <a:ext cx="2212050" cy="2537801"/>
            <a:chOff x="12057050" y="287688"/>
            <a:chExt cx="2212050" cy="2537801"/>
          </a:xfrm>
        </p:grpSpPr>
        <p:pic>
          <p:nvPicPr>
            <p:cNvPr id="157" name="Google Shape;15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57050" y="32049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158" name="Google Shape;158;p27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154826">
              <a:off x="12624438" y="311744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27"/>
            <p:cNvSpPr txBox="1"/>
            <p:nvPr/>
          </p:nvSpPr>
          <p:spPr>
            <a:xfrm>
              <a:off x="12131750" y="570993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Learning about rod puppets and a tradition called Sogobo in Mali Africa</a:t>
              </a:r>
              <a:endParaRPr b="1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00" y="405450"/>
            <a:ext cx="4962575" cy="39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66" name="Google Shape;166;p28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Good luck!</a:t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8" name="Google Shape;168;p28"/>
          <p:cNvSpPr txBox="1"/>
          <p:nvPr>
            <p:ph idx="4294967295" type="body"/>
          </p:nvPr>
        </p:nvSpPr>
        <p:spPr>
          <a:xfrm>
            <a:off x="2855550" y="1377478"/>
            <a:ext cx="3432900" cy="16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We hope you’ll use these tips to go out and deliver a memorable pitch for your product </a:t>
            </a:r>
            <a:br>
              <a:rPr lang="en" sz="12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or service!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For more (free) presentation tips relevant to other types of messages, go to</a:t>
            </a:r>
            <a:br>
              <a:rPr lang="en" sz="12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heathbrothers.com/presentations</a:t>
            </a:r>
            <a:endParaRPr sz="1200" u="sng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Book titled, &quot;Made To Stick,&quot; standing on its side" id="169" name="Google Shape;1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950" y="3083225"/>
            <a:ext cx="1184925" cy="15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2855550" y="3495513"/>
            <a:ext cx="21030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For more about making your ideas stick with others, check out our book!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775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374925" y="867025"/>
            <a:ext cx="1980300" cy="330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Inuit Students in </a:t>
            </a:r>
            <a:r>
              <a:rPr lang="en" sz="2900">
                <a:solidFill>
                  <a:schemeClr val="accent4"/>
                </a:solidFill>
              </a:rPr>
              <a:t>rural Canada</a:t>
            </a:r>
            <a:r>
              <a:rPr lang="en" sz="2900">
                <a:solidFill>
                  <a:schemeClr val="dk1"/>
                </a:solidFill>
              </a:rPr>
              <a:t> showing their Eagle Mask</a:t>
            </a:r>
            <a:endParaRPr sz="3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515700" y="909275"/>
            <a:ext cx="2604000" cy="116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60"/>
              <a:t>Mr. Kolache’s Long List</a:t>
            </a:r>
            <a:endParaRPr sz="3160"/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515675" y="2279975"/>
            <a:ext cx="2604000" cy="22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accent4"/>
                </a:solidFill>
              </a:rPr>
              <a:t>Health and Nutrition Puppet Show</a:t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355950"/>
            <a:ext cx="5719501" cy="3786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idx="4294967295" type="title"/>
          </p:nvPr>
        </p:nvSpPr>
        <p:spPr>
          <a:xfrm>
            <a:off x="265500" y="754200"/>
            <a:ext cx="7890900" cy="253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Virtual Field Trips are</a:t>
            </a:r>
            <a:r>
              <a:rPr lang="en" sz="3300">
                <a:solidFill>
                  <a:schemeClr val="lt2"/>
                </a:solidFill>
              </a:rPr>
              <a:t> </a:t>
            </a:r>
            <a:r>
              <a:rPr lang="en" sz="3300">
                <a:solidFill>
                  <a:schemeClr val="accent4"/>
                </a:solidFill>
              </a:rPr>
              <a:t>accessible</a:t>
            </a:r>
            <a:r>
              <a:rPr lang="en" sz="3300">
                <a:solidFill>
                  <a:schemeClr val="lt2"/>
                </a:solidFill>
              </a:rPr>
              <a:t> </a:t>
            </a:r>
            <a:r>
              <a:rPr lang="en" sz="3300"/>
              <a:t>and </a:t>
            </a:r>
            <a:r>
              <a:rPr lang="en" sz="3300">
                <a:solidFill>
                  <a:schemeClr val="accent4"/>
                </a:solidFill>
              </a:rPr>
              <a:t>cost effective</a:t>
            </a:r>
            <a:endParaRPr sz="4900">
              <a:solidFill>
                <a:schemeClr val="accent4"/>
              </a:solidFill>
            </a:endParaRPr>
          </a:p>
        </p:txBody>
      </p:sp>
      <p:grpSp>
        <p:nvGrpSpPr>
          <p:cNvPr id="190" name="Google Shape;190;p31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91" name="Google Shape;191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192" name="Google Shape;192;p31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1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We bring the Center to you...Virtually!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4294967295" type="title"/>
          </p:nvPr>
        </p:nvSpPr>
        <p:spPr>
          <a:xfrm>
            <a:off x="535775" y="391325"/>
            <a:ext cx="51972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S</a:t>
            </a:r>
            <a:r>
              <a:rPr lang="en" sz="3600"/>
              <a:t>URPRISE</a:t>
            </a:r>
            <a:r>
              <a:rPr lang="en" sz="3600">
                <a:solidFill>
                  <a:schemeClr val="dk1"/>
                </a:solidFill>
              </a:rPr>
              <a:t>!</a:t>
            </a:r>
            <a:endParaRPr sz="2400"/>
          </a:p>
        </p:txBody>
      </p:sp>
      <p:sp>
        <p:nvSpPr>
          <p:cNvPr id="61" name="Google Shape;61;p14"/>
          <p:cNvSpPr txBox="1"/>
          <p:nvPr>
            <p:ph idx="4294967295" type="title"/>
          </p:nvPr>
        </p:nvSpPr>
        <p:spPr>
          <a:xfrm>
            <a:off x="535775" y="1480150"/>
            <a:ext cx="5197200" cy="30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75" y="1243275"/>
            <a:ext cx="6176026" cy="37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/>
          <p:nvPr/>
        </p:nvSpPr>
        <p:spPr>
          <a:xfrm>
            <a:off x="283000" y="297900"/>
            <a:ext cx="4547700" cy="45477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2"/>
          <p:cNvSpPr txBox="1"/>
          <p:nvPr>
            <p:ph idx="4294967295" type="body"/>
          </p:nvPr>
        </p:nvSpPr>
        <p:spPr>
          <a:xfrm>
            <a:off x="481300" y="529650"/>
            <a:ext cx="4151100" cy="40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</a:rPr>
              <a:t>Then, Marcos discovered Google Translate</a:t>
            </a:r>
            <a:endParaRPr b="1" sz="2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 has his visiting customers speak their camera issues into the app.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</a:rPr>
              <a:t>He’s able to give them a friendly,  personalized experience by understanding exactly what they need.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0" y="354192"/>
            <a:ext cx="8708598" cy="44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113" y="2464017"/>
            <a:ext cx="2212050" cy="25049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32"/>
          <p:cNvGrpSpPr/>
          <p:nvPr/>
        </p:nvGrpSpPr>
        <p:grpSpPr>
          <a:xfrm>
            <a:off x="1015138" y="2356360"/>
            <a:ext cx="1929000" cy="2400543"/>
            <a:chOff x="6944800" y="287688"/>
            <a:chExt cx="1929000" cy="2400543"/>
          </a:xfrm>
        </p:grpSpPr>
        <p:pic>
          <p:nvPicPr>
            <p:cNvPr descr="Piece of duct tape sticking a note to the slide" id="203" name="Google Shape;203;p32"/>
            <p:cNvPicPr preferRelativeResize="0"/>
            <p:nvPr/>
          </p:nvPicPr>
          <p:blipFill rotWithShape="1">
            <a:blip r:embed="rId5">
              <a:alphaModFix/>
            </a:blip>
            <a:srcRect b="10011" l="9244" r="2118" t="5926"/>
            <a:stretch/>
          </p:blipFill>
          <p:spPr>
            <a:xfrm rot="154826">
              <a:off x="7302788" y="311744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32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Mr. Jeffery</a:t>
              </a:r>
              <a:endPara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DL Creative Lead </a:t>
              </a:r>
              <a:endPara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68" name="Google Shape;68;p15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" name="Google Shape;70;p15"/>
          <p:cNvSpPr txBox="1"/>
          <p:nvPr>
            <p:ph idx="4294967295" type="body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t/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2300" y="1035150"/>
            <a:ext cx="2407476" cy="361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825" y="754163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225" y="7541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2463" y="2771825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225" y="152400"/>
            <a:ext cx="385281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87675" y="909050"/>
            <a:ext cx="18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387675" y="1136325"/>
            <a:ext cx="20856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Study for The Cellist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Artist:Amedeo Modigliani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260849" y="654000"/>
            <a:ext cx="8622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</a:t>
            </a:r>
            <a:r>
              <a:rPr lang="en"/>
              <a:t>benefits</a:t>
            </a:r>
            <a:r>
              <a:rPr lang="en"/>
              <a:t> of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lang="en">
                <a:solidFill>
                  <a:schemeClr val="accent4"/>
                </a:solidFill>
              </a:rPr>
              <a:t>field trips</a:t>
            </a:r>
            <a:r>
              <a:rPr lang="en"/>
              <a:t> </a:t>
            </a:r>
            <a:endParaRPr b="0" sz="2400"/>
          </a:p>
        </p:txBody>
      </p:sp>
      <p:grpSp>
        <p:nvGrpSpPr>
          <p:cNvPr id="91" name="Google Shape;91;p18"/>
          <p:cNvGrpSpPr/>
          <p:nvPr/>
        </p:nvGrpSpPr>
        <p:grpSpPr>
          <a:xfrm>
            <a:off x="6122954" y="2045368"/>
            <a:ext cx="2870798" cy="2955693"/>
            <a:chOff x="6803275" y="395363"/>
            <a:chExt cx="2212050" cy="2537076"/>
          </a:xfrm>
        </p:grpSpPr>
        <p:pic>
          <p:nvPicPr>
            <p:cNvPr id="92" name="Google Shape;9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ece of duct tape sticking a note to the slide" id="93" name="Google Shape;93;p18"/>
            <p:cNvPicPr preferRelativeResize="0"/>
            <p:nvPr/>
          </p:nvPicPr>
          <p:blipFill rotWithShape="1">
            <a:blip r:embed="rId4">
              <a:alphaModFix/>
            </a:blip>
            <a:srcRect b="10011" l="9244" r="2118" t="5926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8"/>
            <p:cNvSpPr txBox="1"/>
            <p:nvPr/>
          </p:nvSpPr>
          <p:spPr>
            <a:xfrm>
              <a:off x="6887984" y="661288"/>
              <a:ext cx="1913700" cy="21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202124"/>
                </a:buClr>
                <a:buSzPts val="1300"/>
                <a:buFont typeface="Roboto"/>
                <a:buChar char="●"/>
              </a:pPr>
              <a:r>
                <a:rPr lang="en" sz="13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Academic Growth. </a:t>
              </a:r>
              <a:endParaRPr sz="1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124"/>
                </a:buClr>
                <a:buSzPts val="1300"/>
                <a:buFont typeface="Roboto"/>
                <a:buChar char="●"/>
              </a:pPr>
              <a:r>
                <a:rPr lang="en" sz="13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Deepened Engagement. </a:t>
              </a:r>
              <a:endParaRPr sz="1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124"/>
                </a:buClr>
                <a:buSzPts val="1300"/>
                <a:buFont typeface="Roboto"/>
                <a:buChar char="●"/>
              </a:pPr>
              <a:r>
                <a:rPr lang="en" sz="13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Real-World Experiences and Cultural Growth. ...</a:t>
              </a:r>
              <a:endParaRPr sz="1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124"/>
                </a:buClr>
                <a:buSzPts val="1200"/>
                <a:buFont typeface="Roboto"/>
                <a:buChar char="●"/>
              </a:pPr>
              <a:r>
                <a:rPr lang="en" sz="13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Enhanced Critical Thinking</a:t>
              </a:r>
              <a:r>
                <a:rPr lang="en" sz="12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300"/>
                </a:spcBef>
                <a:spcAft>
                  <a:spcPts val="800"/>
                </a:spcAft>
                <a:buNone/>
              </a:pPr>
              <a:r>
                <a:t/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r>
              <a:rPr lang="en" sz="24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o </a:t>
            </a:r>
            <a:r>
              <a:rPr lang="en"/>
              <a:t>VIRTUAL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FIELD TRIPS</a:t>
            </a:r>
            <a:r>
              <a:rPr b="0" lang="en" sz="2400">
                <a:solidFill>
                  <a:schemeClr val="accent4"/>
                </a:solidFill>
              </a:rPr>
              <a:t> </a:t>
            </a:r>
            <a:endParaRPr b="0" sz="2400">
              <a:solidFill>
                <a:schemeClr val="accent4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626" y="0"/>
            <a:ext cx="41228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06" name="Google Shape;106;p20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Virtual Field trips</a:t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20"/>
          <p:cNvSpPr txBox="1"/>
          <p:nvPr>
            <p:ph idx="4294967295" type="body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200">
                <a:latin typeface="Raleway"/>
                <a:ea typeface="Raleway"/>
                <a:cs typeface="Raleway"/>
                <a:sym typeface="Raleway"/>
              </a:rPr>
              <a:t>Give students the ability to connect to experts in the field they are studying no matter where in the world they are. 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72200" cy="45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6654775" y="1047525"/>
            <a:ext cx="2266800" cy="29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1978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Jim and Kermit at the ribbon ceremony  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