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6"/>
  </p:notesMasterIdLst>
  <p:sldIdLst>
    <p:sldId id="2352" r:id="rId2"/>
    <p:sldId id="262" r:id="rId3"/>
    <p:sldId id="272" r:id="rId4"/>
    <p:sldId id="2319" r:id="rId5"/>
    <p:sldId id="2324" r:id="rId6"/>
    <p:sldId id="2340" r:id="rId7"/>
    <p:sldId id="2351" r:id="rId8"/>
    <p:sldId id="2337" r:id="rId9"/>
    <p:sldId id="2334" r:id="rId10"/>
    <p:sldId id="279" r:id="rId11"/>
    <p:sldId id="280" r:id="rId12"/>
    <p:sldId id="281" r:id="rId13"/>
    <p:sldId id="2341" r:id="rId14"/>
    <p:sldId id="344" r:id="rId15"/>
  </p:sldIdLst>
  <p:sldSz cx="12192000" cy="6858000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4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62" d="100"/>
          <a:sy n="162" d="100"/>
        </p:scale>
        <p:origin x="112" y="2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'Presentation info'!$O$18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'Presentation info'!$M$19:$N$26</c:f>
              <c:multiLvlStrCache>
                <c:ptCount val="8"/>
                <c:lvl>
                  <c:pt idx="0">
                    <c:v>BCES*</c:v>
                  </c:pt>
                  <c:pt idx="1">
                    <c:v>BCMS</c:v>
                  </c:pt>
                  <c:pt idx="2">
                    <c:v>GWC**</c:v>
                  </c:pt>
                  <c:pt idx="3">
                    <c:v>FMES</c:v>
                  </c:pt>
                  <c:pt idx="4">
                    <c:v>MES</c:v>
                  </c:pt>
                  <c:pt idx="5">
                    <c:v>RHES</c:v>
                  </c:pt>
                  <c:pt idx="6">
                    <c:v>RHMS</c:v>
                  </c:pt>
                  <c:pt idx="7">
                    <c:v>Total</c:v>
                  </c:pt>
                </c:lvl>
                <c:lvl>
                  <c:pt idx="0">
                    <c:v>Proficient/ Distinguished</c:v>
                  </c:pt>
                </c:lvl>
              </c:multiLvlStrCache>
            </c:multiLvlStrRef>
          </c:cat>
          <c:val>
            <c:numRef>
              <c:f>'Presentation info'!$O$19:$O$26</c:f>
              <c:numCache>
                <c:formatCode>0.0%</c:formatCode>
                <c:ptCount val="8"/>
                <c:pt idx="0">
                  <c:v>0.35900000000000004</c:v>
                </c:pt>
                <c:pt idx="1">
                  <c:v>0.21299999999999999</c:v>
                </c:pt>
                <c:pt idx="2">
                  <c:v>0.54400000000000004</c:v>
                </c:pt>
                <c:pt idx="3">
                  <c:v>0</c:v>
                </c:pt>
                <c:pt idx="4">
                  <c:v>0.57200000000000006</c:v>
                </c:pt>
                <c:pt idx="5">
                  <c:v>0.44</c:v>
                </c:pt>
                <c:pt idx="6">
                  <c:v>0.41899999999999998</c:v>
                </c:pt>
                <c:pt idx="7">
                  <c:v>0.41200000000000003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8BB-4670-975D-85527A8852C6}"/>
            </c:ext>
          </c:extLst>
        </c:ser>
        <c:ser>
          <c:idx val="1"/>
          <c:order val="1"/>
          <c:tx>
            <c:strRef>
              <c:f>'Presentation info'!$P$18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'Presentation info'!$M$19:$N$26</c:f>
              <c:multiLvlStrCache>
                <c:ptCount val="8"/>
                <c:lvl>
                  <c:pt idx="0">
                    <c:v>BCES*</c:v>
                  </c:pt>
                  <c:pt idx="1">
                    <c:v>BCMS</c:v>
                  </c:pt>
                  <c:pt idx="2">
                    <c:v>GWC**</c:v>
                  </c:pt>
                  <c:pt idx="3">
                    <c:v>FMES</c:v>
                  </c:pt>
                  <c:pt idx="4">
                    <c:v>MES</c:v>
                  </c:pt>
                  <c:pt idx="5">
                    <c:v>RHES</c:v>
                  </c:pt>
                  <c:pt idx="6">
                    <c:v>RHMS</c:v>
                  </c:pt>
                  <c:pt idx="7">
                    <c:v>Total</c:v>
                  </c:pt>
                </c:lvl>
                <c:lvl>
                  <c:pt idx="0">
                    <c:v>Proficient/ Distinguished</c:v>
                  </c:pt>
                </c:lvl>
              </c:multiLvlStrCache>
            </c:multiLvlStrRef>
          </c:cat>
          <c:val>
            <c:numRef>
              <c:f>'Presentation info'!$P$19:$P$26</c:f>
              <c:numCache>
                <c:formatCode>0.0%</c:formatCode>
                <c:ptCount val="8"/>
                <c:pt idx="0">
                  <c:v>0.443</c:v>
                </c:pt>
                <c:pt idx="1">
                  <c:v>0.36</c:v>
                </c:pt>
                <c:pt idx="2">
                  <c:v>0.56400000000000006</c:v>
                </c:pt>
                <c:pt idx="3">
                  <c:v>0</c:v>
                </c:pt>
                <c:pt idx="4">
                  <c:v>0.66100000000000003</c:v>
                </c:pt>
                <c:pt idx="5">
                  <c:v>0.50900000000000001</c:v>
                </c:pt>
                <c:pt idx="6">
                  <c:v>0.61299999999999999</c:v>
                </c:pt>
                <c:pt idx="7">
                  <c:v>0.55800000000000005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8BB-4670-975D-85527A8852C6}"/>
            </c:ext>
          </c:extLst>
        </c:ser>
        <c:ser>
          <c:idx val="2"/>
          <c:order val="2"/>
          <c:tx>
            <c:strRef>
              <c:f>'Presentation info'!$Q$18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'Presentation info'!$M$19:$N$26</c:f>
              <c:multiLvlStrCache>
                <c:ptCount val="8"/>
                <c:lvl>
                  <c:pt idx="0">
                    <c:v>BCES*</c:v>
                  </c:pt>
                  <c:pt idx="1">
                    <c:v>BCMS</c:v>
                  </c:pt>
                  <c:pt idx="2">
                    <c:v>GWC**</c:v>
                  </c:pt>
                  <c:pt idx="3">
                    <c:v>FMES</c:v>
                  </c:pt>
                  <c:pt idx="4">
                    <c:v>MES</c:v>
                  </c:pt>
                  <c:pt idx="5">
                    <c:v>RHES</c:v>
                  </c:pt>
                  <c:pt idx="6">
                    <c:v>RHMS</c:v>
                  </c:pt>
                  <c:pt idx="7">
                    <c:v>Total</c:v>
                  </c:pt>
                </c:lvl>
                <c:lvl>
                  <c:pt idx="0">
                    <c:v>Proficient/ Distinguished</c:v>
                  </c:pt>
                </c:lvl>
              </c:multiLvlStrCache>
            </c:multiLvlStrRef>
          </c:cat>
          <c:val>
            <c:numRef>
              <c:f>'Presentation info'!$Q$19:$Q$26</c:f>
              <c:numCache>
                <c:formatCode>0.0%</c:formatCode>
                <c:ptCount val="8"/>
                <c:pt idx="0">
                  <c:v>0.39900000000000002</c:v>
                </c:pt>
                <c:pt idx="1">
                  <c:v>0.371</c:v>
                </c:pt>
                <c:pt idx="2">
                  <c:v>0.55299999999999994</c:v>
                </c:pt>
                <c:pt idx="3">
                  <c:v>0.62</c:v>
                </c:pt>
                <c:pt idx="4">
                  <c:v>0.67300000000000004</c:v>
                </c:pt>
                <c:pt idx="5">
                  <c:v>0.45700000000000002</c:v>
                </c:pt>
                <c:pt idx="6">
                  <c:v>0.61299999999999999</c:v>
                </c:pt>
                <c:pt idx="7">
                  <c:v>0.55100000000000005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8BB-4670-975D-85527A8852C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668758160"/>
        <c:axId val="668758816"/>
      </c:barChart>
      <c:catAx>
        <c:axId val="668758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758816"/>
        <c:crosses val="autoZero"/>
        <c:auto val="1"/>
        <c:lblAlgn val="ctr"/>
        <c:lblOffset val="100"/>
        <c:noMultiLvlLbl val="0"/>
      </c:catAx>
      <c:valAx>
        <c:axId val="6687588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687581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'Presentation info'!$O$4</c:f>
              <c:strCache>
                <c:ptCount val="1"/>
                <c:pt idx="0">
                  <c:v>2018-2019</c:v>
                </c:pt>
              </c:strCache>
            </c:strRef>
          </c:tx>
          <c:spPr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'Presentation info'!$M$5:$N$12</c:f>
              <c:multiLvlStrCache>
                <c:ptCount val="8"/>
                <c:lvl>
                  <c:pt idx="0">
                    <c:v>BCES*</c:v>
                  </c:pt>
                  <c:pt idx="1">
                    <c:v>BCMS</c:v>
                  </c:pt>
                  <c:pt idx="2">
                    <c:v>GWC**</c:v>
                  </c:pt>
                  <c:pt idx="3">
                    <c:v>FMES</c:v>
                  </c:pt>
                  <c:pt idx="4">
                    <c:v>MES</c:v>
                  </c:pt>
                  <c:pt idx="5">
                    <c:v>RHES</c:v>
                  </c:pt>
                  <c:pt idx="6">
                    <c:v>RHMS</c:v>
                  </c:pt>
                  <c:pt idx="7">
                    <c:v>Total</c:v>
                  </c:pt>
                </c:lvl>
                <c:lvl>
                  <c:pt idx="0">
                    <c:v>Proficient/ Distinguished</c:v>
                  </c:pt>
                </c:lvl>
              </c:multiLvlStrCache>
            </c:multiLvlStrRef>
          </c:cat>
          <c:val>
            <c:numRef>
              <c:f>'Presentation info'!$O$5:$O$12</c:f>
              <c:numCache>
                <c:formatCode>0.0%</c:formatCode>
                <c:ptCount val="8"/>
                <c:pt idx="0">
                  <c:v>0.33799999999999997</c:v>
                </c:pt>
                <c:pt idx="1">
                  <c:v>0.253</c:v>
                </c:pt>
                <c:pt idx="2">
                  <c:v>0.51600000000000001</c:v>
                </c:pt>
                <c:pt idx="4">
                  <c:v>0.53899999999999992</c:v>
                </c:pt>
                <c:pt idx="5">
                  <c:v>0.39600000000000002</c:v>
                </c:pt>
                <c:pt idx="6">
                  <c:v>0.54600000000000004</c:v>
                </c:pt>
                <c:pt idx="7">
                  <c:v>0.46599999999999997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058-4092-9DAF-06FC6C6D0275}"/>
            </c:ext>
          </c:extLst>
        </c:ser>
        <c:ser>
          <c:idx val="1"/>
          <c:order val="1"/>
          <c:tx>
            <c:strRef>
              <c:f>'Presentation info'!$P$4</c:f>
              <c:strCache>
                <c:ptCount val="1"/>
                <c:pt idx="0">
                  <c:v>2019-2020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multiLvlStrRef>
              <c:f>'Presentation info'!$M$5:$N$12</c:f>
              <c:multiLvlStrCache>
                <c:ptCount val="8"/>
                <c:lvl>
                  <c:pt idx="0">
                    <c:v>BCES*</c:v>
                  </c:pt>
                  <c:pt idx="1">
                    <c:v>BCMS</c:v>
                  </c:pt>
                  <c:pt idx="2">
                    <c:v>GWC**</c:v>
                  </c:pt>
                  <c:pt idx="3">
                    <c:v>FMES</c:v>
                  </c:pt>
                  <c:pt idx="4">
                    <c:v>MES</c:v>
                  </c:pt>
                  <c:pt idx="5">
                    <c:v>RHES</c:v>
                  </c:pt>
                  <c:pt idx="6">
                    <c:v>RHMS</c:v>
                  </c:pt>
                  <c:pt idx="7">
                    <c:v>Total</c:v>
                  </c:pt>
                </c:lvl>
                <c:lvl>
                  <c:pt idx="0">
                    <c:v>Proficient/ Distinguished</c:v>
                  </c:pt>
                </c:lvl>
              </c:multiLvlStrCache>
            </c:multiLvlStrRef>
          </c:cat>
          <c:val>
            <c:numRef>
              <c:f>'Presentation info'!$P$5:$P$12</c:f>
              <c:numCache>
                <c:formatCode>0.0%</c:formatCode>
                <c:ptCount val="8"/>
                <c:pt idx="0">
                  <c:v>0.45627745664739883</c:v>
                </c:pt>
                <c:pt idx="1">
                  <c:v>0.32700000000000001</c:v>
                </c:pt>
                <c:pt idx="2">
                  <c:v>0.51200000000000001</c:v>
                </c:pt>
                <c:pt idx="3">
                  <c:v>0</c:v>
                </c:pt>
                <c:pt idx="4">
                  <c:v>0.66200000000000003</c:v>
                </c:pt>
                <c:pt idx="5">
                  <c:v>0.55699999999999994</c:v>
                </c:pt>
                <c:pt idx="6">
                  <c:v>0.55999999999999994</c:v>
                </c:pt>
                <c:pt idx="7">
                  <c:v>0.53700000000000003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058-4092-9DAF-06FC6C6D0275}"/>
            </c:ext>
          </c:extLst>
        </c:ser>
        <c:ser>
          <c:idx val="2"/>
          <c:order val="2"/>
          <c:tx>
            <c:strRef>
              <c:f>'Presentation info'!$Q$4</c:f>
              <c:strCache>
                <c:ptCount val="1"/>
                <c:pt idx="0">
                  <c:v>2020-2021</c:v>
                </c:pt>
              </c:strCache>
            </c:strRef>
          </c:tx>
          <c:spPr>
            <a:solidFill>
              <a:schemeClr val="accent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multiLvlStrRef>
              <c:f>'Presentation info'!$M$5:$N$12</c:f>
              <c:multiLvlStrCache>
                <c:ptCount val="8"/>
                <c:lvl>
                  <c:pt idx="0">
                    <c:v>BCES*</c:v>
                  </c:pt>
                  <c:pt idx="1">
                    <c:v>BCMS</c:v>
                  </c:pt>
                  <c:pt idx="2">
                    <c:v>GWC**</c:v>
                  </c:pt>
                  <c:pt idx="3">
                    <c:v>FMES</c:v>
                  </c:pt>
                  <c:pt idx="4">
                    <c:v>MES</c:v>
                  </c:pt>
                  <c:pt idx="5">
                    <c:v>RHES</c:v>
                  </c:pt>
                  <c:pt idx="6">
                    <c:v>RHMS</c:v>
                  </c:pt>
                  <c:pt idx="7">
                    <c:v>Total</c:v>
                  </c:pt>
                </c:lvl>
                <c:lvl>
                  <c:pt idx="0">
                    <c:v>Proficient/ Distinguished</c:v>
                  </c:pt>
                </c:lvl>
              </c:multiLvlStrCache>
            </c:multiLvlStrRef>
          </c:cat>
          <c:val>
            <c:numRef>
              <c:f>'Presentation info'!$Q$5:$Q$12</c:f>
              <c:numCache>
                <c:formatCode>0.0%</c:formatCode>
                <c:ptCount val="8"/>
                <c:pt idx="0">
                  <c:v>0.312</c:v>
                </c:pt>
                <c:pt idx="1">
                  <c:v>0.33200000000000002</c:v>
                </c:pt>
                <c:pt idx="2">
                  <c:v>0.441</c:v>
                </c:pt>
                <c:pt idx="3">
                  <c:v>0.54099999999999993</c:v>
                </c:pt>
                <c:pt idx="4">
                  <c:v>0.57599999999999996</c:v>
                </c:pt>
                <c:pt idx="5">
                  <c:v>0.46799999999999997</c:v>
                </c:pt>
                <c:pt idx="6">
                  <c:v>0.501</c:v>
                </c:pt>
                <c:pt idx="7">
                  <c:v>0.46599999999999997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058-4092-9DAF-06FC6C6D02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514481136"/>
        <c:axId val="514473592"/>
      </c:barChart>
      <c:catAx>
        <c:axId val="5144811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473592"/>
        <c:crosses val="autoZero"/>
        <c:auto val="1"/>
        <c:lblAlgn val="ctr"/>
        <c:lblOffset val="100"/>
        <c:noMultiLvlLbl val="0"/>
      </c:catAx>
      <c:valAx>
        <c:axId val="51447359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14481136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5797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43F61D8E-9762-4DA1-81AD-491196101401}" type="datetimeFigureOut">
              <a:rPr lang="en-US" smtClean="0"/>
              <a:t>4/19/2021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06438" y="1160463"/>
            <a:ext cx="5572125" cy="31337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67781"/>
            <a:ext cx="5588000" cy="3655457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5796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01AAAD72-96C4-498E-BA91-EED1DE0D6F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7495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3B0CF2-7F87-4E02-A248-870047730F9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133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2" name="Rectangle 1"/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" name="Straight Connector 4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 userDrawn="1"/>
        </p:nvCxnSpPr>
        <p:spPr>
          <a:xfrm flipV="1">
            <a:off x="3048" y="5937956"/>
            <a:ext cx="8241" cy="56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itle 8"/>
          <p:cNvSpPr>
            <a:spLocks noGrp="1"/>
          </p:cNvSpPr>
          <p:nvPr>
            <p:ph type="ctrTitle" hasCustomPrompt="1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tx2"/>
                </a:solidFill>
                <a:effectLst/>
                <a:latin typeface="Franklin Gothic Heavy" panose="020B0903020102020204" pitchFamily="34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Title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 hasCustomPrompt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Text</a:t>
            </a: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>
          <a:xfrm>
            <a:off x="8565157" y="6505363"/>
            <a:ext cx="3626843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Committed to Excellence and Success in ALL We Do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809114-9FF2-472C-A6BF-378E827833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" y="6255788"/>
            <a:ext cx="1110551" cy="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602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E44F0143-D339-4F98-8BE5-B86FF9447BED}"/>
              </a:ext>
            </a:extLst>
          </p:cNvPr>
          <p:cNvGrpSpPr/>
          <p:nvPr userDrawn="1"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65813A-6734-423A-B6FA-EB914928B4EA}"/>
                </a:ext>
              </a:extLst>
            </p:cNvPr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A6E9DF58-802D-4EDA-AE8B-58F88A6406DE}"/>
                </a:ext>
              </a:extLst>
            </p:cNvPr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kumimoji="0"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Franklin Gothic Medium" panose="020B0603020102020204" pitchFamily="34" charset="0"/>
              </a:defRPr>
            </a:lvl1pPr>
            <a:lvl2pPr>
              <a:defRPr>
                <a:latin typeface="Franklin Gothic Medium" panose="020B0603020102020204" pitchFamily="34" charset="0"/>
              </a:defRPr>
            </a:lvl2pPr>
            <a:lvl3pPr>
              <a:defRPr>
                <a:latin typeface="Franklin Gothic Medium" panose="020B0603020102020204" pitchFamily="34" charset="0"/>
              </a:defRPr>
            </a:lvl3pPr>
            <a:lvl4pPr>
              <a:defRPr>
                <a:latin typeface="Franklin Gothic Medium" panose="020B0603020102020204" pitchFamily="34" charset="0"/>
              </a:defRPr>
            </a:lvl4pPr>
            <a:lvl5pPr>
              <a:defRPr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52320C-7C20-4F24-872C-7CF4AEBC37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" y="6255788"/>
            <a:ext cx="1110551" cy="566249"/>
          </a:xfrm>
          <a:prstGeom prst="rect">
            <a:avLst/>
          </a:prstGeom>
        </p:spPr>
      </p:pic>
      <p:sp>
        <p:nvSpPr>
          <p:cNvPr id="11" name="Footer Placeholder 18">
            <a:extLst>
              <a:ext uri="{FF2B5EF4-FFF2-40B4-BE49-F238E27FC236}">
                <a16:creationId xmlns:a16="http://schemas.microsoft.com/office/drawing/2014/main" id="{DC377FD7-0E64-40FE-B27D-1F541921C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70175" y="6356349"/>
            <a:ext cx="3518777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Committed to Excellence and Success in ALL We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44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1E37B34-9965-440B-87EA-B278A5F056C5}"/>
              </a:ext>
            </a:extLst>
          </p:cNvPr>
          <p:cNvGrpSpPr/>
          <p:nvPr userDrawn="1"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42FC9F6-E00E-4F99-A520-93DBCB1CF617}"/>
                </a:ext>
              </a:extLst>
            </p:cNvPr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234A39D-1403-4461-A82B-C61B31F0F71E}"/>
                </a:ext>
              </a:extLst>
            </p:cNvPr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tx2"/>
                </a:solidFill>
                <a:effectLst/>
                <a:latin typeface="Franklin Gothic Heavy" panose="020B0903020102020204" pitchFamily="34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  <a:latin typeface="Franklin Gothic Medium" panose="020B0603020102020204" pitchFamily="34" charset="0"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dirty="0"/>
              <a:t>Edit Master text styles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FF39DAA-DFDA-4365-B557-1B21CAF776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" y="6255788"/>
            <a:ext cx="1110551" cy="566249"/>
          </a:xfrm>
          <a:prstGeom prst="rect">
            <a:avLst/>
          </a:prstGeom>
        </p:spPr>
      </p:pic>
      <p:sp>
        <p:nvSpPr>
          <p:cNvPr id="8" name="Footer Placeholder 18">
            <a:extLst>
              <a:ext uri="{FF2B5EF4-FFF2-40B4-BE49-F238E27FC236}">
                <a16:creationId xmlns:a16="http://schemas.microsoft.com/office/drawing/2014/main" id="{0A8176AA-1F90-414A-8DFC-5D519D63DF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78487" y="6356349"/>
            <a:ext cx="351046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en-US"/>
              <a:t>Committed to Excellence and Success in ALL We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388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8565C521-1546-4176-8B18-80C614B542AC}"/>
              </a:ext>
            </a:extLst>
          </p:cNvPr>
          <p:cNvGrpSpPr/>
          <p:nvPr userDrawn="1"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536A9B4-15E1-49B0-916A-4E62A4671F9E}"/>
                </a:ext>
              </a:extLst>
            </p:cNvPr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A78A1923-BE1C-4BFA-918D-09833C221FBF}"/>
                </a:ext>
              </a:extLst>
            </p:cNvPr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>
                <a:latin typeface="Franklin Gothic Heavy" panose="020B0903020102020204" pitchFamily="34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>
                <a:latin typeface="Franklin Gothic Medium" panose="020B0603020102020204" pitchFamily="34" charset="0"/>
              </a:defRPr>
            </a:lvl1pPr>
            <a:lvl2pPr>
              <a:defRPr sz="2400">
                <a:latin typeface="Franklin Gothic Medium" panose="020B0603020102020204" pitchFamily="34" charset="0"/>
              </a:defRPr>
            </a:lvl2pPr>
            <a:lvl3pPr>
              <a:defRPr sz="2000">
                <a:latin typeface="Franklin Gothic Medium" panose="020B0603020102020204" pitchFamily="34" charset="0"/>
              </a:defRPr>
            </a:lvl3pPr>
            <a:lvl4pPr>
              <a:defRPr sz="1800">
                <a:latin typeface="Franklin Gothic Medium" panose="020B0603020102020204" pitchFamily="34" charset="0"/>
              </a:defRPr>
            </a:lvl4pPr>
            <a:lvl5pPr>
              <a:defRPr sz="1800"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>
                <a:latin typeface="Franklin Gothic Medium" panose="020B0603020102020204" pitchFamily="34" charset="0"/>
              </a:defRPr>
            </a:lvl1pPr>
            <a:lvl2pPr>
              <a:defRPr sz="2400">
                <a:latin typeface="Franklin Gothic Medium" panose="020B0603020102020204" pitchFamily="34" charset="0"/>
              </a:defRPr>
            </a:lvl2pPr>
            <a:lvl3pPr>
              <a:defRPr sz="2000">
                <a:latin typeface="Franklin Gothic Medium" panose="020B0603020102020204" pitchFamily="34" charset="0"/>
              </a:defRPr>
            </a:lvl3pPr>
            <a:lvl4pPr>
              <a:defRPr sz="1800">
                <a:latin typeface="Franklin Gothic Medium" panose="020B0603020102020204" pitchFamily="34" charset="0"/>
              </a:defRPr>
            </a:lvl4pPr>
            <a:lvl5pPr>
              <a:defRPr sz="1800">
                <a:latin typeface="Franklin Gothic Medium" panose="020B0603020102020204" pitchFamily="34" charset="0"/>
              </a:defRPr>
            </a:lvl5pPr>
          </a:lstStyle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C025118-EFBE-4015-8DE7-0307A7E071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" y="6255788"/>
            <a:ext cx="1110551" cy="566249"/>
          </a:xfrm>
          <a:prstGeom prst="rect">
            <a:avLst/>
          </a:prstGeom>
        </p:spPr>
      </p:pic>
      <p:sp>
        <p:nvSpPr>
          <p:cNvPr id="9" name="Footer Placeholder 18">
            <a:extLst>
              <a:ext uri="{FF2B5EF4-FFF2-40B4-BE49-F238E27FC236}">
                <a16:creationId xmlns:a16="http://schemas.microsoft.com/office/drawing/2014/main" id="{F28C83CE-42CB-429F-B465-A3AB73D04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20299" y="6356349"/>
            <a:ext cx="3568654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Committed to Excellence and Success in ALL We Do</a:t>
            </a:r>
          </a:p>
        </p:txBody>
      </p:sp>
    </p:spTree>
    <p:extLst>
      <p:ext uri="{BB962C8B-B14F-4D97-AF65-F5344CB8AC3E}">
        <p14:creationId xmlns:p14="http://schemas.microsoft.com/office/powerpoint/2010/main" val="3248217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3A1B134F-B941-485D-8F29-31D24A4AD38A}"/>
              </a:ext>
            </a:extLst>
          </p:cNvPr>
          <p:cNvGrpSpPr/>
          <p:nvPr userDrawn="1"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F64D16C-1A91-4270-875F-590E92275DE8}"/>
                </a:ext>
              </a:extLst>
            </p:cNvPr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1F6A2DDE-BFC6-459C-A536-312456EC68C1}"/>
                </a:ext>
              </a:extLst>
            </p:cNvPr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dirty="0"/>
              <a:t>Edit Master text styles</a:t>
            </a:r>
          </a:p>
          <a:p>
            <a:pPr lvl="1" eaLnBrk="1" latinLnBrk="0" hangingPunct="1"/>
            <a:r>
              <a:rPr lang="en-US" dirty="0"/>
              <a:t>Second level</a:t>
            </a:r>
          </a:p>
          <a:p>
            <a:pPr lvl="2" eaLnBrk="1" latinLnBrk="0" hangingPunct="1"/>
            <a:r>
              <a:rPr lang="en-US" dirty="0"/>
              <a:t>Third level</a:t>
            </a:r>
          </a:p>
          <a:p>
            <a:pPr lvl="3" eaLnBrk="1" latinLnBrk="0" hangingPunct="1"/>
            <a:r>
              <a:rPr lang="en-US" dirty="0"/>
              <a:t>Fourth level</a:t>
            </a:r>
          </a:p>
          <a:p>
            <a:pPr lvl="4" eaLnBrk="1" latinLnBrk="0" hangingPunct="1"/>
            <a:r>
              <a:rPr lang="en-US" dirty="0"/>
              <a:t>Fifth level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1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Footer Placeholder 18">
            <a:extLst>
              <a:ext uri="{FF2B5EF4-FFF2-40B4-BE49-F238E27FC236}">
                <a16:creationId xmlns:a16="http://schemas.microsoft.com/office/drawing/2014/main" id="{0F48598D-5A3D-4AEB-85DC-E2C1870734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65157" y="6456912"/>
            <a:ext cx="3626843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Committed to Excellence and Success in ALL We Do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F12C9AB-6710-4CE5-80BA-1893254B496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" y="6255788"/>
            <a:ext cx="1110551" cy="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875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FD17A21A-65DF-4A60-9C69-DB060E37D21F}"/>
              </a:ext>
            </a:extLst>
          </p:cNvPr>
          <p:cNvGrpSpPr/>
          <p:nvPr userDrawn="1"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504D8D76-68A3-4F91-B37A-2591F6F456CE}"/>
                </a:ext>
              </a:extLst>
            </p:cNvPr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FBA00C2-0355-4BEC-81EE-7B3F0B69AE87}"/>
                </a:ext>
              </a:extLst>
            </p:cNvPr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Franklin Gothic Heavy" panose="020B0903020102020204" pitchFamily="34" charset="0"/>
                <a:ea typeface="+mj-ea"/>
                <a:cs typeface="+mj-cs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6" name="Footer Placeholder 18">
            <a:extLst>
              <a:ext uri="{FF2B5EF4-FFF2-40B4-BE49-F238E27FC236}">
                <a16:creationId xmlns:a16="http://schemas.microsoft.com/office/drawing/2014/main" id="{9FB00336-20F6-4D82-97A6-A23F583B5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70423" y="6356349"/>
            <a:ext cx="361853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Committed to Excellence and Success in ALL We Do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5050A59-83DF-4A64-A2D1-8A54C11B212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" y="6255788"/>
            <a:ext cx="1110551" cy="566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475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763DF455-974F-452C-9003-CAB3E5F0AF8A}"/>
              </a:ext>
            </a:extLst>
          </p:cNvPr>
          <p:cNvGrpSpPr/>
          <p:nvPr userDrawn="1"/>
        </p:nvGrpSpPr>
        <p:grpSpPr>
          <a:xfrm>
            <a:off x="0" y="6208894"/>
            <a:ext cx="12192000" cy="649106"/>
            <a:chOff x="0" y="6208894"/>
            <a:chExt cx="12192000" cy="64910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F68CD7-B31B-45F3-9DF5-85290B310917}"/>
                </a:ext>
              </a:extLst>
            </p:cNvPr>
            <p:cNvSpPr/>
            <p:nvPr/>
          </p:nvSpPr>
          <p:spPr>
            <a:xfrm>
              <a:off x="3048" y="6220178"/>
              <a:ext cx="12188952" cy="637822"/>
            </a:xfrm>
            <a:prstGeom prst="rect">
              <a:avLst/>
            </a:prstGeom>
            <a:ln>
              <a:noFill/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AE58B99E-6FB8-42C2-87C4-DA989A10C84C}"/>
                </a:ext>
              </a:extLst>
            </p:cNvPr>
            <p:cNvCxnSpPr/>
            <p:nvPr/>
          </p:nvCxnSpPr>
          <p:spPr>
            <a:xfrm>
              <a:off x="0" y="6208894"/>
              <a:ext cx="12192000" cy="0"/>
            </a:xfrm>
            <a:prstGeom prst="line">
              <a:avLst/>
            </a:prstGeom>
            <a:ln w="127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D48BBA73-AD0D-462D-B2EB-89EEFE894AB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" y="6255788"/>
            <a:ext cx="1110551" cy="566249"/>
          </a:xfrm>
          <a:prstGeom prst="rect">
            <a:avLst/>
          </a:prstGeom>
        </p:spPr>
      </p:pic>
      <p:sp>
        <p:nvSpPr>
          <p:cNvPr id="6" name="Footer Placeholder 18">
            <a:extLst>
              <a:ext uri="{FF2B5EF4-FFF2-40B4-BE49-F238E27FC236}">
                <a16:creationId xmlns:a16="http://schemas.microsoft.com/office/drawing/2014/main" id="{11890BEA-8876-481A-9E73-03FE857C1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53549" y="6356349"/>
            <a:ext cx="3535403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Committed to Excellence and Success in ALL We Do</a:t>
            </a:r>
          </a:p>
        </p:txBody>
      </p:sp>
    </p:spTree>
    <p:extLst>
      <p:ext uri="{BB962C8B-B14F-4D97-AF65-F5344CB8AC3E}">
        <p14:creationId xmlns:p14="http://schemas.microsoft.com/office/powerpoint/2010/main" val="3372373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2"/>
          <p:cNvSpPr txBox="1">
            <a:spLocks noGrp="1"/>
          </p:cNvSpPr>
          <p:nvPr>
            <p:ph idx="1"/>
          </p:nvPr>
        </p:nvSpPr>
        <p:spPr/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/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en-US" dirty="0"/>
          </a:p>
        </p:txBody>
      </p:sp>
      <p:sp>
        <p:nvSpPr>
          <p:cNvPr id="4" name="Footer Placeholder 4"/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Committed to Excellence and Success in ALL We Do</a:t>
            </a:r>
            <a:endParaRPr lang="en-US" dirty="0"/>
          </a:p>
        </p:txBody>
      </p:sp>
      <p:sp>
        <p:nvSpPr>
          <p:cNvPr id="5" name="Slide Number Placeholder 5"/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7508D843-D5CF-465E-955F-F7A76CC1A611}" type="slidenum"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5796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-29028" y="-7144"/>
            <a:ext cx="12240731" cy="6879658"/>
            <a:chOff x="0" y="-21658"/>
            <a:chExt cx="12240731" cy="6879658"/>
          </a:xfrm>
        </p:grpSpPr>
        <p:sp>
          <p:nvSpPr>
            <p:cNvPr id="26" name="Rectangle 25"/>
            <p:cNvSpPr/>
            <p:nvPr/>
          </p:nvSpPr>
          <p:spPr>
            <a:xfrm>
              <a:off x="31633" y="0"/>
              <a:ext cx="12188952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0" y="-21658"/>
              <a:ext cx="12240731" cy="1041400"/>
              <a:chOff x="-25356" y="-7144"/>
              <a:chExt cx="12240731" cy="1041400"/>
            </a:xfrm>
          </p:grpSpPr>
          <p:sp>
            <p:nvSpPr>
              <p:cNvPr id="28" name="Freeform 27"/>
              <p:cNvSpPr>
                <a:spLocks/>
              </p:cNvSpPr>
              <p:nvPr/>
            </p:nvSpPr>
            <p:spPr bwMode="auto">
              <a:xfrm>
                <a:off x="-12700" y="-7144"/>
                <a:ext cx="12217400" cy="1041400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6" y="2"/>
                  </a:cxn>
                  <a:cxn ang="0">
                    <a:pos x="2542" y="0"/>
                  </a:cxn>
                  <a:cxn ang="0">
                    <a:pos x="4374" y="367"/>
                  </a:cxn>
                  <a:cxn ang="0">
                    <a:pos x="5766" y="55"/>
                  </a:cxn>
                  <a:cxn ang="0">
                    <a:pos x="5772" y="213"/>
                  </a:cxn>
                  <a:cxn ang="0">
                    <a:pos x="4302" y="439"/>
                  </a:cxn>
                  <a:cxn ang="0">
                    <a:pos x="1488" y="201"/>
                  </a:cxn>
                  <a:cxn ang="0">
                    <a:pos x="0" y="656"/>
                  </a:cxn>
                  <a:cxn ang="0">
                    <a:pos x="6" y="2"/>
                  </a:cxn>
                </a:cxnLst>
                <a:rect l="0" t="0" r="0" b="0"/>
                <a:pathLst>
                  <a:path w="5772" h="656">
                    <a:moveTo>
                      <a:pt x="6" y="2"/>
                    </a:moveTo>
                    <a:lnTo>
                      <a:pt x="2542" y="0"/>
                    </a:lnTo>
                    <a:cubicBezTo>
                      <a:pt x="2746" y="101"/>
                      <a:pt x="3828" y="367"/>
                      <a:pt x="4374" y="367"/>
                    </a:cubicBezTo>
                    <a:cubicBezTo>
                      <a:pt x="4920" y="367"/>
                      <a:pt x="5526" y="152"/>
                      <a:pt x="5766" y="55"/>
                    </a:cubicBezTo>
                    <a:lnTo>
                      <a:pt x="5772" y="213"/>
                    </a:lnTo>
                    <a:cubicBezTo>
                      <a:pt x="5670" y="257"/>
                      <a:pt x="5016" y="441"/>
                      <a:pt x="4302" y="439"/>
                    </a:cubicBezTo>
                    <a:cubicBezTo>
                      <a:pt x="3588" y="437"/>
                      <a:pt x="2205" y="165"/>
                      <a:pt x="1488" y="201"/>
                    </a:cubicBezTo>
                    <a:cubicBezTo>
                      <a:pt x="750" y="209"/>
                      <a:pt x="270" y="482"/>
                      <a:pt x="0" y="656"/>
                    </a:cubicBezTo>
                    <a:lnTo>
                      <a:pt x="6" y="2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2">
                      <a:shade val="50000"/>
                      <a:alpha val="45000"/>
                      <a:satMod val="120000"/>
                    </a:schemeClr>
                  </a:gs>
                  <a:gs pos="100000">
                    <a:schemeClr val="accent3">
                      <a:shade val="80000"/>
                      <a:alpha val="55000"/>
                      <a:satMod val="155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Freeform 28"/>
              <p:cNvSpPr>
                <a:spLocks/>
              </p:cNvSpPr>
              <p:nvPr/>
            </p:nvSpPr>
            <p:spPr bwMode="auto">
              <a:xfrm>
                <a:off x="5842000" y="-7144"/>
                <a:ext cx="6350000" cy="638175"/>
              </a:xfrm>
              <a:custGeom>
                <a:avLst>
                  <a:gd name="A1" fmla="val 0"/>
                  <a:gd name="A2" fmla="val 0"/>
                  <a:gd name="A3" fmla="val 0"/>
                  <a:gd name="A4" fmla="val 0"/>
                  <a:gd name="A5" fmla="val 0"/>
                  <a:gd name="A6" fmla="val 0"/>
                  <a:gd name="A7" fmla="val 0"/>
                  <a:gd name="A8" fmla="val 0"/>
                </a:avLst>
                <a:gdLst/>
                <a:ahLst/>
                <a:cxnLst>
                  <a:cxn ang="0">
                    <a:pos x="0" y="0"/>
                  </a:cxn>
                  <a:cxn ang="0">
                    <a:pos x="1668" y="564"/>
                  </a:cxn>
                  <a:cxn ang="0">
                    <a:pos x="3000" y="186"/>
                  </a:cxn>
                  <a:cxn ang="0">
                    <a:pos x="3000" y="6"/>
                  </a:cxn>
                  <a:cxn ang="0">
                    <a:pos x="0" y="0"/>
                  </a:cxn>
                </a:cxnLst>
                <a:rect l="0" t="0" r="0" b="0"/>
                <a:pathLst>
                  <a:path w="3000" h="595">
                    <a:moveTo>
                      <a:pt x="0" y="0"/>
                    </a:moveTo>
                    <a:cubicBezTo>
                      <a:pt x="174" y="102"/>
                      <a:pt x="1168" y="533"/>
                      <a:pt x="1668" y="564"/>
                    </a:cubicBezTo>
                    <a:cubicBezTo>
                      <a:pt x="2168" y="595"/>
                      <a:pt x="2778" y="279"/>
                      <a:pt x="3000" y="186"/>
                    </a:cubicBezTo>
                    <a:lnTo>
                      <a:pt x="3000" y="6"/>
                    </a:lnTo>
                    <a:lnTo>
                      <a:pt x="0" y="0"/>
                    </a:lnTo>
                    <a:close/>
                  </a:path>
                </a:pathLst>
              </a:custGeom>
              <a:gradFill>
                <a:gsLst>
                  <a:gs pos="0">
                    <a:schemeClr val="accent3">
                      <a:shade val="50000"/>
                      <a:alpha val="30000"/>
                      <a:satMod val="130000"/>
                    </a:schemeClr>
                  </a:gs>
                  <a:gs pos="80000">
                    <a:schemeClr val="accent2">
                      <a:shade val="75000"/>
                      <a:alpha val="45000"/>
                      <a:satMod val="140000"/>
                    </a:schemeClr>
                  </a:gs>
                </a:gsLst>
                <a:lin ang="5400000" scaled="1"/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anchor="t" compatLnSpc="1"/>
              <a:lstStyle/>
              <a:p>
                <a:pPr marL="0" algn="l" rtl="0" eaLnBrk="1" latinLnBrk="0" hangingPunct="1"/>
                <a:endParaRPr kumimoji="0" lang="en-US" sz="1800">
                  <a:solidFill>
                    <a:schemeClr val="tx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grpSp>
            <p:nvGrpSpPr>
              <p:cNvPr id="31" name="Group 30"/>
              <p:cNvGrpSpPr/>
              <p:nvPr/>
            </p:nvGrpSpPr>
            <p:grpSpPr>
              <a:xfrm>
                <a:off x="-25356" y="202408"/>
                <a:ext cx="12240731" cy="649224"/>
                <a:chOff x="-19045" y="216550"/>
                <a:chExt cx="9180548" cy="649224"/>
              </a:xfrm>
            </p:grpSpPr>
            <p:sp>
              <p:nvSpPr>
                <p:cNvPr id="32" name="Freeform 31"/>
                <p:cNvSpPr>
                  <a:spLocks/>
                </p:cNvSpPr>
                <p:nvPr/>
              </p:nvSpPr>
              <p:spPr bwMode="auto">
                <a:xfrm rot="21435692">
                  <a:off x="-19045" y="216550"/>
                  <a:ext cx="9163050" cy="649224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966"/>
                    </a:cxn>
                    <a:cxn ang="0">
                      <a:pos x="1608" y="282"/>
                    </a:cxn>
                    <a:cxn ang="0">
                      <a:pos x="4110" y="1008"/>
                    </a:cxn>
                    <a:cxn ang="0">
                      <a:pos x="5772" y="0"/>
                    </a:cxn>
                  </a:cxnLst>
                  <a:rect l="0" t="0" r="0" b="0"/>
                  <a:pathLst>
                    <a:path w="5772" h="1055">
                      <a:moveTo>
                        <a:pt x="0" y="966"/>
                      </a:moveTo>
                      <a:cubicBezTo>
                        <a:pt x="282" y="738"/>
                        <a:pt x="923" y="275"/>
                        <a:pt x="1608" y="282"/>
                      </a:cubicBezTo>
                      <a:cubicBezTo>
                        <a:pt x="2293" y="289"/>
                        <a:pt x="3416" y="1055"/>
                        <a:pt x="4110" y="1008"/>
                      </a:cubicBezTo>
                      <a:cubicBezTo>
                        <a:pt x="4804" y="961"/>
                        <a:pt x="5426" y="210"/>
                        <a:pt x="5772" y="0"/>
                      </a:cubicBezTo>
                    </a:path>
                  </a:pathLst>
                </a:custGeom>
                <a:noFill/>
                <a:ln w="10795" cap="flat" cmpd="sng" algn="ctr">
                  <a:gradFill>
                    <a:gsLst>
                      <a:gs pos="74000">
                        <a:schemeClr val="accent3">
                          <a:shade val="75000"/>
                        </a:schemeClr>
                      </a:gs>
                      <a:gs pos="86000">
                        <a:schemeClr val="tx1">
                          <a:alpha val="29000"/>
                        </a:schemeClr>
                      </a:gs>
                      <a:gs pos="16000">
                        <a:schemeClr val="accent2">
                          <a:shade val="75000"/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/>
                </a:p>
              </p:txBody>
            </p:sp>
            <p:sp>
              <p:nvSpPr>
                <p:cNvPr id="33" name="Freeform 32"/>
                <p:cNvSpPr>
                  <a:spLocks/>
                </p:cNvSpPr>
                <p:nvPr/>
              </p:nvSpPr>
              <p:spPr bwMode="auto">
                <a:xfrm rot="21435692">
                  <a:off x="-14309" y="290003"/>
                  <a:ext cx="9175812" cy="530352"/>
                </a:xfrm>
                <a:custGeom>
                  <a:avLst>
                    <a:gd name="A1" fmla="val 0"/>
                    <a:gd name="A2" fmla="val 0"/>
                    <a:gd name="A3" fmla="val 0"/>
                    <a:gd name="A4" fmla="val 0"/>
                    <a:gd name="A5" fmla="val 0"/>
                    <a:gd name="A6" fmla="val 0"/>
                    <a:gd name="A7" fmla="val 0"/>
                    <a:gd name="A8" fmla="val 0"/>
                  </a:avLst>
                  <a:gdLst/>
                  <a:ahLst/>
                  <a:cxnLst>
                    <a:cxn ang="0">
                      <a:pos x="0" y="732"/>
                    </a:cxn>
                    <a:cxn ang="0">
                      <a:pos x="1638" y="228"/>
                    </a:cxn>
                    <a:cxn ang="0">
                      <a:pos x="4122" y="816"/>
                    </a:cxn>
                    <a:cxn ang="0">
                      <a:pos x="5766" y="0"/>
                    </a:cxn>
                  </a:cxnLst>
                  <a:rect l="0" t="0" r="0" b="0"/>
                  <a:pathLst>
                    <a:path w="5766" h="854">
                      <a:moveTo>
                        <a:pt x="0" y="732"/>
                      </a:moveTo>
                      <a:cubicBezTo>
                        <a:pt x="273" y="647"/>
                        <a:pt x="951" y="214"/>
                        <a:pt x="1638" y="228"/>
                      </a:cubicBezTo>
                      <a:cubicBezTo>
                        <a:pt x="2325" y="242"/>
                        <a:pt x="3434" y="854"/>
                        <a:pt x="4122" y="816"/>
                      </a:cubicBezTo>
                      <a:cubicBezTo>
                        <a:pt x="4810" y="778"/>
                        <a:pt x="5424" y="170"/>
                        <a:pt x="5766" y="0"/>
                      </a:cubicBezTo>
                    </a:path>
                  </a:pathLst>
                </a:custGeom>
                <a:noFill/>
                <a:ln w="9525" cap="flat" cmpd="sng" algn="ctr">
                  <a:gradFill>
                    <a:gsLst>
                      <a:gs pos="74000">
                        <a:schemeClr val="accent4"/>
                      </a:gs>
                      <a:gs pos="44000">
                        <a:schemeClr val="accent1"/>
                      </a:gs>
                      <a:gs pos="33000">
                        <a:schemeClr val="accent2">
                          <a:alpha val="56000"/>
                        </a:schemeClr>
                      </a:gs>
                    </a:gsLst>
                    <a:lin ang="5400000" scaled="1"/>
                  </a:gra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anchor="t" compatLnSpc="1"/>
                <a:lstStyle/>
                <a:p>
                  <a:endParaRPr kumimoji="0" lang="en-US" sz="1800"/>
                </a:p>
              </p:txBody>
            </p:sp>
          </p:grpSp>
        </p:grpSp>
      </p:grp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dirty="0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609600" y="1935480"/>
            <a:ext cx="109728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dirty="0"/>
              <a:t>Edit Master text styles</a:t>
            </a:r>
          </a:p>
          <a:p>
            <a:pPr lvl="1" eaLnBrk="1" latinLnBrk="0" hangingPunct="1"/>
            <a:r>
              <a:rPr kumimoji="0" lang="en-US" dirty="0"/>
              <a:t>Second level</a:t>
            </a:r>
          </a:p>
          <a:p>
            <a:pPr lvl="2" eaLnBrk="1" latinLnBrk="0" hangingPunct="1"/>
            <a:r>
              <a:rPr kumimoji="0" lang="en-US" dirty="0"/>
              <a:t>Third level</a:t>
            </a:r>
          </a:p>
          <a:p>
            <a:pPr lvl="3" eaLnBrk="1" latinLnBrk="0" hangingPunct="1"/>
            <a:r>
              <a:rPr kumimoji="0" lang="en-US" dirty="0"/>
              <a:t>Fourth level</a:t>
            </a:r>
          </a:p>
          <a:p>
            <a:pPr lvl="4" eaLnBrk="1" latinLnBrk="0" hangingPunct="1"/>
            <a:r>
              <a:rPr kumimoji="0" lang="en-US" dirty="0"/>
              <a:t>Fifth level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294433-A918-4010-BC05-62A212896C9C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98" y="6255788"/>
            <a:ext cx="1110551" cy="566249"/>
          </a:xfrm>
          <a:prstGeom prst="rect">
            <a:avLst/>
          </a:prstGeom>
        </p:spPr>
      </p:pic>
      <p:sp>
        <p:nvSpPr>
          <p:cNvPr id="16" name="Footer Placeholder 18">
            <a:extLst>
              <a:ext uri="{FF2B5EF4-FFF2-40B4-BE49-F238E27FC236}">
                <a16:creationId xmlns:a16="http://schemas.microsoft.com/office/drawing/2014/main" id="{EBE49230-15E3-4392-8A3E-3950241339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565157" y="6456912"/>
            <a:ext cx="3626843" cy="365125"/>
          </a:xfrm>
          <a:prstGeom prst="rect">
            <a:avLst/>
          </a:prstGeom>
        </p:spPr>
        <p:txBody>
          <a:bodyPr/>
          <a:lstStyle>
            <a:lvl1pPr>
              <a:defRPr sz="1200">
                <a:latin typeface="Franklin Gothic Book" panose="020B0503020102020204" pitchFamily="34" charset="0"/>
              </a:defRPr>
            </a:lvl1pPr>
          </a:lstStyle>
          <a:p>
            <a:r>
              <a:rPr lang="en-US" dirty="0"/>
              <a:t>Committed to Excellence and Success in ALL We Do</a:t>
            </a:r>
          </a:p>
        </p:txBody>
      </p:sp>
    </p:spTree>
    <p:extLst>
      <p:ext uri="{BB962C8B-B14F-4D97-AF65-F5344CB8AC3E}">
        <p14:creationId xmlns:p14="http://schemas.microsoft.com/office/powerpoint/2010/main" val="3348660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Franklin Gothic Heavy" panose="020B0903020102020204" pitchFamily="34" charset="0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>
            <a:lumMod val="50000"/>
          </a:schemeClr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>
            <a:lumMod val="50000"/>
          </a:schemeClr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>
            <a:lumMod val="50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>
            <a:lumMod val="75000"/>
          </a:schemeClr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Franklin Gothic Medium" panose="020B0603020102020204" pitchFamily="34" charset="0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>
            <a:lumMod val="50000"/>
          </a:schemeClr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>
            <a:lumMod val="75000"/>
          </a:schemeClr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0" algn="l" rtl="0" eaLnBrk="1" latinLnBrk="0" hangingPunct="1">
        <a:spcBef>
          <a:spcPct val="20000"/>
        </a:spcBef>
        <a:buClr>
          <a:schemeClr val="tx2"/>
        </a:buClr>
        <a:buFontTx/>
        <a:buNone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eg"/><Relationship Id="rId11" Type="http://schemas.openxmlformats.org/officeDocument/2006/relationships/image" Target="../media/image38.png"/><Relationship Id="rId5" Type="http://schemas.openxmlformats.org/officeDocument/2006/relationships/image" Target="../media/image32.jpe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emf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E4B68-B8D2-4820-A765-13D037193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42809" y="566556"/>
            <a:ext cx="10468864" cy="964276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From the COUNTRY to the COAST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4E15F-3680-4162-AC5D-909CB9A8D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Committed to Excellence and Success in ALL We Do</a:t>
            </a:r>
            <a:endParaRPr lang="en-US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A2AC397-E7CC-4571-A233-3E0D8819E2C1}"/>
              </a:ext>
            </a:extLst>
          </p:cNvPr>
          <p:cNvSpPr txBox="1">
            <a:spLocks/>
          </p:cNvSpPr>
          <p:nvPr/>
        </p:nvSpPr>
        <p:spPr>
          <a:xfrm>
            <a:off x="707136" y="2423218"/>
            <a:ext cx="10472928" cy="3350029"/>
          </a:xfrm>
          <a:prstGeom prst="rect">
            <a:avLst/>
          </a:prstGeom>
        </p:spPr>
        <p:txBody>
          <a:bodyPr vert="horz" lIns="0" rIns="18288">
            <a:normAutofit/>
          </a:bodyPr>
          <a:lstStyle>
            <a:lvl1pPr marL="0" marR="45720" indent="0" algn="r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95000"/>
              <a:buFont typeface="Wingdings 2"/>
              <a:buNone/>
              <a:defRPr kumimoji="0" sz="26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1pPr>
            <a:lvl2pPr marL="457200" indent="0" algn="ctr" rtl="0" eaLnBrk="1" latinLnBrk="0" hangingPunct="1">
              <a:spcBef>
                <a:spcPct val="20000"/>
              </a:spcBef>
              <a:buClr>
                <a:schemeClr val="accent1">
                  <a:lumMod val="50000"/>
                </a:schemeClr>
              </a:buClr>
              <a:buSzPct val="85000"/>
              <a:buFont typeface="Wingdings 2"/>
              <a:buNone/>
              <a:defRPr kumimoji="0" sz="24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2pPr>
            <a:lvl3pPr marL="914400" indent="0" algn="ctr" rtl="0" eaLnBrk="1" latinLnBrk="0" hangingPunct="1">
              <a:spcBef>
                <a:spcPct val="20000"/>
              </a:spcBef>
              <a:buClr>
                <a:schemeClr val="accent2">
                  <a:lumMod val="50000"/>
                </a:schemeClr>
              </a:buClr>
              <a:buSzPct val="70000"/>
              <a:buFont typeface="Wingdings 2"/>
              <a:buNone/>
              <a:defRPr kumimoji="0" sz="21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3pPr>
            <a:lvl4pPr marL="1371600" indent="0" algn="ctr" rtl="0" eaLnBrk="1" latinLnBrk="0" hangingPunct="1">
              <a:spcBef>
                <a:spcPct val="20000"/>
              </a:spcBef>
              <a:buClr>
                <a:schemeClr val="accent3">
                  <a:lumMod val="50000"/>
                </a:schemeClr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4pPr>
            <a:lvl5pPr marL="1828800" indent="0" algn="ctr" rtl="0" eaLnBrk="1" latinLnBrk="0" hangingPunct="1">
              <a:spcBef>
                <a:spcPct val="20000"/>
              </a:spcBef>
              <a:buClr>
                <a:schemeClr val="accent4">
                  <a:lumMod val="75000"/>
                </a:schemeClr>
              </a:buClr>
              <a:buSzPct val="65000"/>
              <a:buFont typeface="Wingdings 2"/>
              <a:buNone/>
              <a:defRPr kumimoji="0" sz="2000" kern="1200">
                <a:solidFill>
                  <a:schemeClr val="tx1"/>
                </a:solidFill>
                <a:latin typeface="Franklin Gothic Medium" panose="020B0603020102020204" pitchFamily="34" charset="0"/>
                <a:ea typeface="+mn-ea"/>
                <a:cs typeface="+mn-cs"/>
              </a:defRPr>
            </a:lvl5pPr>
            <a:lvl6pPr marL="2286000" indent="0" algn="ctr" rtl="0" eaLnBrk="1" latinLnBrk="0" hangingPunct="1">
              <a:spcBef>
                <a:spcPct val="20000"/>
              </a:spcBef>
              <a:buClr>
                <a:schemeClr val="accent5">
                  <a:lumMod val="50000"/>
                </a:schemeClr>
              </a:buClr>
              <a:buSzPct val="80000"/>
              <a:buFont typeface="Wingdings 2"/>
              <a:buNone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rtl="0" eaLnBrk="1" latinLnBrk="0" hangingPunct="1">
              <a:spcBef>
                <a:spcPct val="20000"/>
              </a:spcBef>
              <a:buClr>
                <a:schemeClr val="accent6">
                  <a:lumMod val="75000"/>
                </a:schemeClr>
              </a:buClr>
              <a:buSzPct val="80000"/>
              <a:buFont typeface="Wingdings 2"/>
              <a:buNone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rtl="0" eaLnBrk="1" latinLnBrk="0" hangingPunct="1">
              <a:spcBef>
                <a:spcPct val="20000"/>
              </a:spcBef>
              <a:buClr>
                <a:schemeClr val="tx2"/>
              </a:buClr>
              <a:buNone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rtl="0" eaLnBrk="1" latinLnBrk="0" hangingPunct="1">
              <a:spcBef>
                <a:spcPct val="20000"/>
              </a:spcBef>
              <a:buClr>
                <a:schemeClr val="tx2"/>
              </a:buClr>
              <a:buFontTx/>
              <a:buNone/>
              <a:defRPr kumimoji="0"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/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clrChange>
              <a:clrFrom>
                <a:srgbClr val="9AA2A4"/>
              </a:clrFrom>
              <a:clrTo>
                <a:srgbClr val="9AA2A4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  <a14:imgEffect>
                      <a14:saturation sat="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13907" y="2537969"/>
            <a:ext cx="3414139" cy="3617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l="-240" t="24042" r="240" b="-589"/>
          <a:stretch/>
        </p:blipFill>
        <p:spPr>
          <a:xfrm rot="546821">
            <a:off x="7170260" y="2762388"/>
            <a:ext cx="4353395" cy="2719306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Picture 2" descr="Pembroke, GA Commercial Real Estate for Sale &amp; Lease - 3 Properties | Point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19"/>
          <a:stretch/>
        </p:blipFill>
        <p:spPr bwMode="auto">
          <a:xfrm rot="21290573">
            <a:off x="320463" y="3033947"/>
            <a:ext cx="4772502" cy="2573363"/>
          </a:xfrm>
          <a:prstGeom prst="rect">
            <a:avLst/>
          </a:prstGeom>
          <a:noFill/>
          <a:ln w="57150">
            <a:noFill/>
          </a:ln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066" b="89669" l="9615" r="9951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7679" y="2469489"/>
            <a:ext cx="3291841" cy="37546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667" b="98222" l="893" r="9776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6132" y="3558741"/>
            <a:ext cx="1122219" cy="1127229"/>
          </a:xfrm>
          <a:prstGeom prst="rect">
            <a:avLst/>
          </a:prstGeom>
        </p:spPr>
      </p:pic>
      <p:sp>
        <p:nvSpPr>
          <p:cNvPr id="14" name="5-Point Star 13"/>
          <p:cNvSpPr/>
          <p:nvPr/>
        </p:nvSpPr>
        <p:spPr>
          <a:xfrm>
            <a:off x="7037632" y="4754919"/>
            <a:ext cx="224443" cy="182610"/>
          </a:xfrm>
          <a:prstGeom prst="star5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6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14783" y="1554923"/>
            <a:ext cx="8607288" cy="4731028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Austerity reduction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High growth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Redistricting four elementary schools to open new 1,250 student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Design and construct a new 3,000+ student high school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Guaranteed Viable Curriculum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Standards Based Report Card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Employer-supported childcare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331" y="-194295"/>
            <a:ext cx="11891394" cy="989607"/>
          </a:xfrm>
        </p:spPr>
        <p:txBody>
          <a:bodyPr>
            <a:noAutofit/>
          </a:bodyPr>
          <a:lstStyle/>
          <a:p>
            <a:r>
              <a:rPr lang="en-US" sz="4500" dirty="0"/>
              <a:t>Additional Opportunities vs. Challenges</a:t>
            </a:r>
          </a:p>
        </p:txBody>
      </p:sp>
    </p:spTree>
    <p:extLst>
      <p:ext uri="{BB962C8B-B14F-4D97-AF65-F5344CB8AC3E}">
        <p14:creationId xmlns:p14="http://schemas.microsoft.com/office/powerpoint/2010/main" val="159612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EE02-E624-427C-B327-37419AC2B7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967" y="-351718"/>
            <a:ext cx="10972800" cy="1143000"/>
          </a:xfrm>
        </p:spPr>
        <p:txBody>
          <a:bodyPr>
            <a:normAutofit/>
          </a:bodyPr>
          <a:lstStyle/>
          <a:p>
            <a:r>
              <a:rPr lang="en-US" sz="4500" dirty="0"/>
              <a:t>Frances Meeks Elementary School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934A74-E618-4779-BBC3-59A5422A9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Committed to Excellence and Success in ALL We Do</a:t>
            </a:r>
            <a:endParaRPr lang="en-US" dirty="0"/>
          </a:p>
        </p:txBody>
      </p:sp>
      <p:pic>
        <p:nvPicPr>
          <p:cNvPr id="5" name="Picture 2" descr="https://scontent-atl3-2.xx.fbcdn.net/v/t1.0-9/p960x960/94317330_103386918022042_1677099804699656192_o.jpg?_nc_cat=111&amp;ccb=1-3&amp;_nc_sid=e3f864&amp;_nc_ohc=DF7RPG-uzNcAX9ExCLE&amp;_nc_ht=scontent-atl3-2.xx&amp;tp=6&amp;oh=ee3c49c1415bfb8930e850c3c6661eb4&amp;oe=606B0F9C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063" y="1327825"/>
            <a:ext cx="7701697" cy="4331359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4653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0945BC-1657-47B6-A302-A62497444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74" y="-332861"/>
            <a:ext cx="10972800" cy="1143000"/>
          </a:xfrm>
        </p:spPr>
        <p:txBody>
          <a:bodyPr>
            <a:normAutofit/>
          </a:bodyPr>
          <a:lstStyle/>
          <a:p>
            <a:r>
              <a:rPr lang="en-US" sz="4500" dirty="0"/>
              <a:t>Richmond Hill High School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A56E3-D4F9-4584-B0B3-B538DB8D56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Committed to Excellence and Success in ALL We Do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EA5E024-B7A7-4F1F-A8C4-D97D8544DC1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078" t="1764" r="16346" b="1482"/>
          <a:stretch/>
        </p:blipFill>
        <p:spPr>
          <a:xfrm rot="5400000">
            <a:off x="3908305" y="-719958"/>
            <a:ext cx="4308615" cy="860640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35160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C7C95E-A5F9-4001-9413-4C11D27529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85" y="-131154"/>
            <a:ext cx="11604486" cy="933174"/>
          </a:xfrm>
        </p:spPr>
        <p:txBody>
          <a:bodyPr>
            <a:normAutofit/>
          </a:bodyPr>
          <a:lstStyle/>
          <a:p>
            <a:r>
              <a:rPr lang="en-US" sz="4500" dirty="0"/>
              <a:t>Leadership</a:t>
            </a:r>
            <a:r>
              <a:rPr lang="en-US" dirty="0"/>
              <a:t> Takeaways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B644D8-4656-4CC7-BAC2-0DCD3FEDA1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180" y="941871"/>
            <a:ext cx="11072220" cy="5313156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 principalship is the most important position in your school system</a:t>
            </a:r>
          </a:p>
          <a:p>
            <a:r>
              <a:rPr lang="en-US" dirty="0"/>
              <a:t>Grow your own</a:t>
            </a:r>
          </a:p>
          <a:p>
            <a:r>
              <a:rPr lang="en-US" dirty="0"/>
              <a:t>The leadership screening process is paramount – the fit and match challenge</a:t>
            </a:r>
          </a:p>
          <a:p>
            <a:r>
              <a:rPr lang="en-US" dirty="0"/>
              <a:t>Continuous improvement</a:t>
            </a:r>
          </a:p>
          <a:p>
            <a:r>
              <a:rPr lang="en-US" dirty="0"/>
              <a:t>Plan, evaluate, analyze and plan some more</a:t>
            </a:r>
          </a:p>
          <a:p>
            <a:r>
              <a:rPr lang="en-US" dirty="0"/>
              <a:t>Do not react – you are not a puppet</a:t>
            </a:r>
          </a:p>
          <a:p>
            <a:r>
              <a:rPr lang="en-US" dirty="0"/>
              <a:t>Support, support, and more support</a:t>
            </a:r>
          </a:p>
          <a:p>
            <a:r>
              <a:rPr lang="en-US" dirty="0"/>
              <a:t>Climate, culture, and people</a:t>
            </a:r>
          </a:p>
          <a:p>
            <a:r>
              <a:rPr lang="en-US" dirty="0"/>
              <a:t>The questions you ask are many times more important than the statements you make</a:t>
            </a:r>
          </a:p>
          <a:p>
            <a:r>
              <a:rPr lang="en-US" dirty="0"/>
              <a:t>Never use the word because</a:t>
            </a:r>
          </a:p>
          <a:p>
            <a:r>
              <a:rPr lang="en-US" dirty="0"/>
              <a:t>Your RESA does matter</a:t>
            </a:r>
          </a:p>
          <a:p>
            <a:r>
              <a:rPr lang="en-US" dirty="0"/>
              <a:t>School Board effectiveness has never been more important!</a:t>
            </a:r>
          </a:p>
          <a:p>
            <a:r>
              <a:rPr lang="en-US" b="0" i="0" dirty="0">
                <a:solidFill>
                  <a:srgbClr val="202124"/>
                </a:solidFill>
                <a:effectLst/>
              </a:rPr>
              <a:t>“Any business that doesn't create </a:t>
            </a:r>
            <a:r>
              <a:rPr lang="en-US" b="1" i="0" dirty="0">
                <a:solidFill>
                  <a:srgbClr val="202124"/>
                </a:solidFill>
                <a:effectLst/>
              </a:rPr>
              <a:t>value</a:t>
            </a:r>
            <a:r>
              <a:rPr lang="en-US" b="0" i="0" dirty="0">
                <a:solidFill>
                  <a:srgbClr val="202124"/>
                </a:solidFill>
                <a:effectLst/>
              </a:rPr>
              <a:t> for those it touches, even if it appears successful on the surface, isn't long for this world,"</a:t>
            </a:r>
            <a:r>
              <a:rPr lang="en-US" dirty="0"/>
              <a:t> Jeff Bezos - Amazon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76444B-160B-4527-BAB1-C6840422F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Committed to Excellence and Success in ALL We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62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05000" y="1600201"/>
            <a:ext cx="8407893" cy="4526279"/>
          </a:xfrm>
        </p:spPr>
        <p:txBody>
          <a:bodyPr>
            <a:normAutofit/>
          </a:bodyPr>
          <a:lstStyle/>
          <a:p>
            <a:pPr marL="45720" indent="0" algn="ctr">
              <a:buNone/>
            </a:pPr>
            <a:r>
              <a:rPr lang="en-US" sz="1400" dirty="0"/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93090" y="-122515"/>
            <a:ext cx="12188951" cy="838508"/>
          </a:xfrm>
        </p:spPr>
        <p:txBody>
          <a:bodyPr>
            <a:noAutofit/>
          </a:bodyPr>
          <a:lstStyle/>
          <a:p>
            <a:r>
              <a:rPr lang="en-US" sz="4400" dirty="0"/>
              <a:t>Everything does rise and fall on leadership!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EB990F-340F-4DE1-88E1-90511E34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Committed to Excellence and Success in ALL We Do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11" name="Picture 10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2AD15ACF-A8E5-4646-A67A-A84B56E9096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83982">
            <a:off x="1101342" y="1265354"/>
            <a:ext cx="1972462" cy="2629949"/>
          </a:xfrm>
          <a:prstGeom prst="rect">
            <a:avLst/>
          </a:prstGeom>
        </p:spPr>
      </p:pic>
      <p:pic>
        <p:nvPicPr>
          <p:cNvPr id="19" name="Picture 18" descr="A picture containing table, sitting, cake, book&#10;&#10;Description automatically generated">
            <a:extLst>
              <a:ext uri="{FF2B5EF4-FFF2-40B4-BE49-F238E27FC236}">
                <a16:creationId xmlns:a16="http://schemas.microsoft.com/office/drawing/2014/main" id="{F3A64397-3993-468A-B5B4-D41C740173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3708" y="1157778"/>
            <a:ext cx="1905000" cy="1905000"/>
          </a:xfrm>
          <a:prstGeom prst="rect">
            <a:avLst/>
          </a:prstGeom>
        </p:spPr>
      </p:pic>
      <p:pic>
        <p:nvPicPr>
          <p:cNvPr id="25" name="Picture 24" descr="A picture containing woman, holding, young, room&#10;&#10;Description automatically generated">
            <a:extLst>
              <a:ext uri="{FF2B5EF4-FFF2-40B4-BE49-F238E27FC236}">
                <a16:creationId xmlns:a16="http://schemas.microsoft.com/office/drawing/2014/main" id="{355C53EF-B126-4D09-95C3-8BCDC31A7F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66247">
            <a:off x="412639" y="3840115"/>
            <a:ext cx="1542700" cy="2056933"/>
          </a:xfrm>
          <a:prstGeom prst="rect">
            <a:avLst/>
          </a:prstGeom>
        </p:spPr>
      </p:pic>
      <p:pic>
        <p:nvPicPr>
          <p:cNvPr id="27" name="Picture 26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D8CD1F60-6666-4365-B869-A2E85F8962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8681">
            <a:off x="6539006" y="1403554"/>
            <a:ext cx="2421797" cy="1614531"/>
          </a:xfrm>
          <a:prstGeom prst="rect">
            <a:avLst/>
          </a:prstGeom>
        </p:spPr>
      </p:pic>
      <p:pic>
        <p:nvPicPr>
          <p:cNvPr id="29" name="Picture 28" descr="A person that is standing in a room&#10;&#10;Description automatically generated">
            <a:extLst>
              <a:ext uri="{FF2B5EF4-FFF2-40B4-BE49-F238E27FC236}">
                <a16:creationId xmlns:a16="http://schemas.microsoft.com/office/drawing/2014/main" id="{C8066B2E-EB9D-426D-AFD9-2C12BECB559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19" t="13747" r="13618" b="22998"/>
          <a:stretch/>
        </p:blipFill>
        <p:spPr>
          <a:xfrm>
            <a:off x="10351799" y="3911981"/>
            <a:ext cx="1681552" cy="2227699"/>
          </a:xfrm>
          <a:prstGeom prst="rect">
            <a:avLst/>
          </a:prstGeom>
        </p:spPr>
      </p:pic>
      <p:pic>
        <p:nvPicPr>
          <p:cNvPr id="31" name="Picture 30" descr="A picture containing person, child, sitting, boy&#10;&#10;Description automatically generated">
            <a:extLst>
              <a:ext uri="{FF2B5EF4-FFF2-40B4-BE49-F238E27FC236}">
                <a16:creationId xmlns:a16="http://schemas.microsoft.com/office/drawing/2014/main" id="{F99D7808-0014-457F-8662-4FA3A7EA000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6" r="6833" b="31896"/>
          <a:stretch/>
        </p:blipFill>
        <p:spPr>
          <a:xfrm rot="533278">
            <a:off x="4966202" y="2258771"/>
            <a:ext cx="1542700" cy="1837885"/>
          </a:xfrm>
          <a:prstGeom prst="rect">
            <a:avLst/>
          </a:prstGeom>
        </p:spPr>
      </p:pic>
      <p:pic>
        <p:nvPicPr>
          <p:cNvPr id="2051" name="Picture 2050" descr="A group of people in a room&#10;&#10;Description automatically generated">
            <a:extLst>
              <a:ext uri="{FF2B5EF4-FFF2-40B4-BE49-F238E27FC236}">
                <a16:creationId xmlns:a16="http://schemas.microsoft.com/office/drawing/2014/main" id="{E6188132-F444-438B-9545-6387CFD16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9728" y="3904292"/>
            <a:ext cx="3312195" cy="2208130"/>
          </a:xfrm>
          <a:prstGeom prst="rect">
            <a:avLst/>
          </a:prstGeom>
        </p:spPr>
      </p:pic>
      <p:pic>
        <p:nvPicPr>
          <p:cNvPr id="21" name="Picture 20" descr="A group of people around a table with a cake&#10;&#10;Description automatically generated">
            <a:extLst>
              <a:ext uri="{FF2B5EF4-FFF2-40B4-BE49-F238E27FC236}">
                <a16:creationId xmlns:a16="http://schemas.microsoft.com/office/drawing/2014/main" id="{FF464F7F-EB34-48AB-8039-2EF584B3F5A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75" y="1470122"/>
            <a:ext cx="2872825" cy="2154619"/>
          </a:xfrm>
          <a:prstGeom prst="rect">
            <a:avLst/>
          </a:prstGeom>
        </p:spPr>
      </p:pic>
      <p:pic>
        <p:nvPicPr>
          <p:cNvPr id="23" name="Picture 2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B62048DB-F674-467D-8760-0329F399392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" t="16887" r="18614" b="4711"/>
          <a:stretch/>
        </p:blipFill>
        <p:spPr>
          <a:xfrm>
            <a:off x="7632274" y="3121869"/>
            <a:ext cx="2730297" cy="20659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DBF151-11DF-4DCD-96A7-7194CB8374B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04881">
            <a:off x="1901607" y="3815656"/>
            <a:ext cx="2777382" cy="1871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443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3828" y="55695"/>
            <a:ext cx="7627049" cy="6133070"/>
          </a:xfrm>
        </p:spPr>
      </p:pic>
      <p:sp>
        <p:nvSpPr>
          <p:cNvPr id="9" name="Right Arrow 8"/>
          <p:cNvSpPr/>
          <p:nvPr/>
        </p:nvSpPr>
        <p:spPr>
          <a:xfrm>
            <a:off x="1100264" y="2337642"/>
            <a:ext cx="3260271" cy="1295400"/>
          </a:xfrm>
          <a:prstGeom prst="rightArrow">
            <a:avLst>
              <a:gd name="adj1" fmla="val 63187"/>
              <a:gd name="adj2" fmla="val 50000"/>
            </a:avLst>
          </a:prstGeom>
          <a:ln w="28575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Fort Stewart makes up 39% of Bryan County with 109,050 acres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8938199" y="2869893"/>
            <a:ext cx="2057400" cy="804412"/>
          </a:xfrm>
          <a:prstGeom prst="roundRect">
            <a:avLst/>
          </a:prstGeom>
          <a:ln w="28575"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+mn-ea"/>
                <a:cs typeface="+mn-cs"/>
              </a:rPr>
              <a:t>Bryan County 282,752 total acres</a:t>
            </a:r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85E9F215-F750-4C4E-99CF-754DD9803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673223" y="6492875"/>
            <a:ext cx="3518777" cy="365125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Committed to Excellence and Success in ALL We Do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82FCC9E-1456-42F5-8735-AAB9A2985C27}"/>
              </a:ext>
            </a:extLst>
          </p:cNvPr>
          <p:cNvSpPr txBox="1"/>
          <p:nvPr/>
        </p:nvSpPr>
        <p:spPr>
          <a:xfrm>
            <a:off x="247240" y="1660049"/>
            <a:ext cx="1562706" cy="369332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CCRPI - 85.4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08840A-CFD5-476C-BA5A-52CDB6E0A7E8}"/>
              </a:ext>
            </a:extLst>
          </p:cNvPr>
          <p:cNvSpPr txBox="1"/>
          <p:nvPr/>
        </p:nvSpPr>
        <p:spPr>
          <a:xfrm>
            <a:off x="9768206" y="1044648"/>
            <a:ext cx="2210688" cy="646331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Financial Efficiency</a:t>
            </a:r>
          </a:p>
          <a:p>
            <a:pPr algn="ctr"/>
            <a:r>
              <a:rPr lang="en-US" dirty="0"/>
              <a:t>4.5 STARS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6CDBD-8DC7-4472-A58B-C79C5BC11CCE}"/>
              </a:ext>
            </a:extLst>
          </p:cNvPr>
          <p:cNvSpPr txBox="1"/>
          <p:nvPr/>
        </p:nvSpPr>
        <p:spPr>
          <a:xfrm>
            <a:off x="173516" y="4657627"/>
            <a:ext cx="2287127" cy="369332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Growth - 3% to 5%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DBB5B3D-3361-4363-8E32-913A2D0657E3}"/>
              </a:ext>
            </a:extLst>
          </p:cNvPr>
          <p:cNvSpPr txBox="1"/>
          <p:nvPr/>
        </p:nvSpPr>
        <p:spPr>
          <a:xfrm>
            <a:off x="9966200" y="5568352"/>
            <a:ext cx="1979909" cy="369332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dirty="0"/>
              <a:t>Students - 10,000</a:t>
            </a:r>
          </a:p>
        </p:txBody>
      </p:sp>
    </p:spTree>
    <p:extLst>
      <p:ext uri="{BB962C8B-B14F-4D97-AF65-F5344CB8AC3E}">
        <p14:creationId xmlns:p14="http://schemas.microsoft.com/office/powerpoint/2010/main" val="246714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01600" y="5531272"/>
            <a:ext cx="12077147" cy="824948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Franklin Gothic Heavy" panose="020B0903020102020204" pitchFamily="34" charset="0"/>
              </a:rPr>
              <a:t>Steadily Leading in an Uncertain Environment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7EC7DBD-3912-4F04-B3BA-643AF986A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Committed to Excellence and Success in ALL We Do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D6427E-06D9-4797-A538-FFFB8B3CED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57448">
            <a:off x="9282483" y="1586297"/>
            <a:ext cx="2655894" cy="19877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73F3D1E-E13B-4AF1-8733-C84FD564E6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1343086">
            <a:off x="1952997" y="1607539"/>
            <a:ext cx="3253000" cy="21754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600253F-D6A5-4D4A-AF45-9BC7CBC5C3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126914">
            <a:off x="3176463" y="3403165"/>
            <a:ext cx="3283851" cy="19497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77A6736-1B02-4812-AE75-014E30BE679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1390" r="21390"/>
          <a:stretch/>
        </p:blipFill>
        <p:spPr>
          <a:xfrm rot="20434725">
            <a:off x="614880" y="2787914"/>
            <a:ext cx="2139733" cy="2804621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A4ED2AE7-1818-4CD9-9F1F-D924BEB2C6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4785">
            <a:off x="6365967" y="1682716"/>
            <a:ext cx="2535169" cy="3383605"/>
          </a:xfrm>
          <a:prstGeom prst="rect">
            <a:avLst/>
          </a:prstGeom>
        </p:spPr>
      </p:pic>
      <p:pic>
        <p:nvPicPr>
          <p:cNvPr id="11" name="Picture 10" descr="A person wearing a mask&#10;&#10;Description automatically generated with low confidence">
            <a:extLst>
              <a:ext uri="{FF2B5EF4-FFF2-40B4-BE49-F238E27FC236}">
                <a16:creationId xmlns:a16="http://schemas.microsoft.com/office/drawing/2014/main" id="{39558558-A384-4DA8-93A2-E3F2352989C4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32214">
            <a:off x="9056195" y="2886423"/>
            <a:ext cx="1875262" cy="2579157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241475" y="86114"/>
            <a:ext cx="11785600" cy="1386528"/>
          </a:xfrm>
        </p:spPr>
        <p:txBody>
          <a:bodyPr>
            <a:normAutofit/>
          </a:bodyPr>
          <a:lstStyle/>
          <a:p>
            <a:pPr algn="l"/>
            <a:r>
              <a:rPr lang="en-US" sz="4500" dirty="0"/>
              <a:t>THE IMPERFECT STORM:  </a:t>
            </a:r>
            <a:br>
              <a:rPr lang="en-US" sz="4500" dirty="0"/>
            </a:br>
            <a:r>
              <a:rPr lang="en-US" sz="4500" dirty="0"/>
              <a:t>Pandemic, Politics, and Public Schools </a:t>
            </a:r>
          </a:p>
        </p:txBody>
      </p:sp>
    </p:spTree>
    <p:extLst>
      <p:ext uri="{BB962C8B-B14F-4D97-AF65-F5344CB8AC3E}">
        <p14:creationId xmlns:p14="http://schemas.microsoft.com/office/powerpoint/2010/main" val="354962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52F267-4FA4-46AA-AC5E-BEABCB32B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281" y="-411950"/>
            <a:ext cx="10972800" cy="1143000"/>
          </a:xfrm>
        </p:spPr>
        <p:txBody>
          <a:bodyPr>
            <a:normAutofit/>
          </a:bodyPr>
          <a:lstStyle/>
          <a:p>
            <a:r>
              <a:rPr lang="en-US" sz="4500" dirty="0"/>
              <a:t>The Calm Before the Storm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B1223-3E03-4C11-A200-1FD3A1B87A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4359" y="1443409"/>
            <a:ext cx="10972800" cy="4389120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/>
              <a:t>2019–2020 School Year</a:t>
            </a:r>
          </a:p>
          <a:p>
            <a:r>
              <a:rPr lang="en-US" sz="2400" dirty="0"/>
              <a:t>March 5 - 7</a:t>
            </a:r>
            <a:r>
              <a:rPr lang="en-US" sz="2400" baseline="30000" dirty="0"/>
              <a:t>th</a:t>
            </a:r>
            <a:r>
              <a:rPr lang="en-US" sz="2400" dirty="0"/>
              <a:t> 2020 – Board retreat</a:t>
            </a:r>
          </a:p>
          <a:p>
            <a:r>
              <a:rPr lang="en-US" sz="2400" dirty="0"/>
              <a:t>Outstanding plan for 2020-2021</a:t>
            </a:r>
          </a:p>
          <a:p>
            <a:r>
              <a:rPr lang="en-US" sz="2400" dirty="0"/>
              <a:t>Strong budget</a:t>
            </a:r>
          </a:p>
          <a:p>
            <a:r>
              <a:rPr lang="en-US" sz="2400" dirty="0"/>
              <a:t>Looking forward to:</a:t>
            </a:r>
          </a:p>
          <a:p>
            <a:pPr lvl="1"/>
            <a:r>
              <a:rPr lang="en-US" dirty="0"/>
              <a:t>Graduation</a:t>
            </a:r>
          </a:p>
          <a:p>
            <a:pPr lvl="1"/>
            <a:r>
              <a:rPr lang="en-US" dirty="0"/>
              <a:t>Prom</a:t>
            </a:r>
          </a:p>
          <a:p>
            <a:pPr lvl="1"/>
            <a:r>
              <a:rPr lang="en-US" dirty="0"/>
              <a:t>Spring break</a:t>
            </a:r>
          </a:p>
          <a:p>
            <a:pPr lvl="1"/>
            <a:r>
              <a:rPr lang="en-US" dirty="0"/>
              <a:t>Summer vacations</a:t>
            </a:r>
          </a:p>
          <a:p>
            <a:r>
              <a:rPr lang="en-US" sz="2400" dirty="0"/>
              <a:t>Performance – historical highs</a:t>
            </a:r>
          </a:p>
          <a:p>
            <a:r>
              <a:rPr lang="en-US" sz="2400" dirty="0"/>
              <a:t>March 18, 2020</a:t>
            </a:r>
          </a:p>
          <a:p>
            <a:r>
              <a:rPr lang="en-US" sz="2400" dirty="0"/>
              <a:t>Reinvent public education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63A1A7-9566-434E-9300-1335BFFA1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Committed to Excellence and Success in ALL We Do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20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4530B-07D5-4594-879A-CFEAB3B758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732" y="-319242"/>
            <a:ext cx="11948727" cy="1033901"/>
          </a:xfrm>
        </p:spPr>
        <p:txBody>
          <a:bodyPr>
            <a:normAutofit/>
          </a:bodyPr>
          <a:lstStyle/>
          <a:p>
            <a:r>
              <a:rPr lang="en-US" sz="4500" dirty="0"/>
              <a:t>Guidance</a:t>
            </a:r>
            <a:r>
              <a:rPr lang="en-US" sz="4500"/>
              <a:t>, Politics, </a:t>
            </a:r>
            <a:r>
              <a:rPr lang="en-US" sz="4500" dirty="0"/>
              <a:t>and Science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FFA79-64BE-4991-8E65-968780E7C0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41119" y="712816"/>
            <a:ext cx="3717175" cy="5432367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endParaRPr lang="en-US" sz="900" dirty="0">
              <a:effectLst/>
            </a:endParaRPr>
          </a:p>
          <a:p>
            <a:r>
              <a:rPr lang="en-US" sz="900" dirty="0"/>
              <a:t>Center for Disease Control and Prevention (CDC)</a:t>
            </a:r>
          </a:p>
          <a:p>
            <a:r>
              <a:rPr lang="en-US" sz="900" dirty="0"/>
              <a:t>Department of Public Health (DPH)</a:t>
            </a:r>
          </a:p>
          <a:p>
            <a:r>
              <a:rPr lang="en-US" sz="900" dirty="0"/>
              <a:t>Georgia Department of Education (DOE)</a:t>
            </a:r>
          </a:p>
          <a:p>
            <a:r>
              <a:rPr lang="en-US" sz="900" dirty="0"/>
              <a:t>Governors Office of Student Achievement (GOSA)</a:t>
            </a:r>
          </a:p>
          <a:p>
            <a:r>
              <a:rPr lang="en-US" sz="900" dirty="0"/>
              <a:t>Governors Office</a:t>
            </a:r>
          </a:p>
          <a:p>
            <a:r>
              <a:rPr lang="en-US" sz="900" dirty="0"/>
              <a:t>US Department of Education</a:t>
            </a:r>
          </a:p>
          <a:p>
            <a:r>
              <a:rPr lang="en-US" sz="900" dirty="0"/>
              <a:t>White House</a:t>
            </a:r>
          </a:p>
          <a:p>
            <a:r>
              <a:rPr lang="en-US" sz="900" dirty="0"/>
              <a:t>Memorandums</a:t>
            </a:r>
          </a:p>
          <a:p>
            <a:r>
              <a:rPr lang="en-US" sz="900" dirty="0"/>
              <a:t>Executive Orders</a:t>
            </a:r>
          </a:p>
          <a:p>
            <a:r>
              <a:rPr lang="en-US" sz="900" dirty="0"/>
              <a:t>Georgia’s K-12 Restart Working Group</a:t>
            </a:r>
          </a:p>
          <a:p>
            <a:r>
              <a:rPr lang="en-US" sz="900" dirty="0"/>
              <a:t>Georgia’s Path to Recovery</a:t>
            </a:r>
          </a:p>
          <a:p>
            <a:r>
              <a:rPr lang="en-US" sz="900" dirty="0"/>
              <a:t>National Medical groups</a:t>
            </a:r>
          </a:p>
          <a:p>
            <a:r>
              <a:rPr lang="en-US" sz="900" dirty="0"/>
              <a:t>Local Doctors</a:t>
            </a:r>
          </a:p>
          <a:p>
            <a:r>
              <a:rPr lang="en-US" sz="900" dirty="0"/>
              <a:t>Symptoms</a:t>
            </a:r>
          </a:p>
          <a:p>
            <a:r>
              <a:rPr lang="en-US" sz="900" dirty="0"/>
              <a:t>Close contact</a:t>
            </a:r>
          </a:p>
          <a:p>
            <a:r>
              <a:rPr lang="en-US" sz="900" dirty="0"/>
              <a:t>Six feet</a:t>
            </a:r>
          </a:p>
          <a:p>
            <a:r>
              <a:rPr lang="en-US" sz="900" dirty="0"/>
              <a:t>15 cumulative minutes</a:t>
            </a:r>
          </a:p>
          <a:p>
            <a:r>
              <a:rPr lang="en-US" sz="900" dirty="0"/>
              <a:t>Quarantining</a:t>
            </a:r>
          </a:p>
          <a:p>
            <a:r>
              <a:rPr lang="en-US" sz="900" dirty="0"/>
              <a:t>Isolation</a:t>
            </a:r>
          </a:p>
          <a:p>
            <a:r>
              <a:rPr lang="en-US" sz="900" dirty="0"/>
              <a:t>Phased mitigation</a:t>
            </a:r>
          </a:p>
          <a:p>
            <a:r>
              <a:rPr lang="en-US" sz="900" dirty="0"/>
              <a:t>COVID Testing</a:t>
            </a:r>
          </a:p>
          <a:p>
            <a:r>
              <a:rPr lang="en-US" sz="900" dirty="0"/>
              <a:t>Community Spread</a:t>
            </a:r>
          </a:p>
          <a:p>
            <a:r>
              <a:rPr lang="en-US" sz="900" dirty="0"/>
              <a:t>14-Day</a:t>
            </a:r>
          </a:p>
          <a:p>
            <a:r>
              <a:rPr lang="en-US" sz="900" dirty="0"/>
              <a:t>7-Day</a:t>
            </a:r>
          </a:p>
          <a:p>
            <a:r>
              <a:rPr lang="en-US" sz="900" dirty="0"/>
              <a:t>Families First Coronavirus Response Act</a:t>
            </a:r>
          </a:p>
          <a:p>
            <a:r>
              <a:rPr lang="en-US" sz="900" dirty="0"/>
              <a:t>Emergency Paid Sick Leave Act</a:t>
            </a:r>
          </a:p>
          <a:p>
            <a:r>
              <a:rPr lang="en-US" sz="900" dirty="0"/>
              <a:t>CARES I, II, and III</a:t>
            </a:r>
          </a:p>
          <a:p>
            <a:r>
              <a:rPr lang="en-US" sz="900" dirty="0"/>
              <a:t>Masks </a:t>
            </a:r>
          </a:p>
          <a:p>
            <a:r>
              <a:rPr lang="en-US" sz="900" dirty="0"/>
              <a:t>PPE</a:t>
            </a:r>
          </a:p>
          <a:p>
            <a:r>
              <a:rPr lang="en-US" sz="900" dirty="0"/>
              <a:t>Social Distancing</a:t>
            </a:r>
          </a:p>
          <a:p>
            <a:r>
              <a:rPr lang="en-US" sz="900" dirty="0"/>
              <a:t>Cleaning</a:t>
            </a:r>
          </a:p>
          <a:p>
            <a:r>
              <a:rPr lang="en-US" sz="900" dirty="0"/>
              <a:t>Ventilation</a:t>
            </a:r>
          </a:p>
          <a:p>
            <a:endParaRPr lang="en-US" sz="9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B41144-1AB9-4ED2-8977-78A1408AD6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Committed to Excellence and Success in ALL We Do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7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8F5E7ECE-2E4B-4770-BBA8-D2292ABE6C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6197" y="1105593"/>
            <a:ext cx="5594613" cy="509608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3ACE20-EEB7-4198-BB71-428C93BFB9EB}"/>
              </a:ext>
            </a:extLst>
          </p:cNvPr>
          <p:cNvSpPr txBox="1"/>
          <p:nvPr/>
        </p:nvSpPr>
        <p:spPr>
          <a:xfrm>
            <a:off x="9313589" y="1013722"/>
            <a:ext cx="2690191" cy="307777"/>
          </a:xfrm>
          <a:prstGeom prst="rect">
            <a:avLst/>
          </a:prstGeom>
          <a:noFill/>
          <a:ln>
            <a:solidFill>
              <a:schemeClr val="bg2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1400" b="1" dirty="0"/>
              <a:t>The COVID 1,000-piece puzzle</a:t>
            </a:r>
          </a:p>
        </p:txBody>
      </p:sp>
    </p:spTree>
    <p:extLst>
      <p:ext uri="{BB962C8B-B14F-4D97-AF65-F5344CB8AC3E}">
        <p14:creationId xmlns:p14="http://schemas.microsoft.com/office/powerpoint/2010/main" val="330049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Logo, company name&#10;&#10;Description automatically generated">
            <a:extLst>
              <a:ext uri="{FF2B5EF4-FFF2-40B4-BE49-F238E27FC236}">
                <a16:creationId xmlns:a16="http://schemas.microsoft.com/office/drawing/2014/main" id="{9298B43B-9667-46AE-A532-F699DD84E7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454" y="2089355"/>
            <a:ext cx="1751302" cy="1121830"/>
          </a:xfr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8604654-B3FB-48C0-A2BF-E5E155EAAB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 panose="020B0503020102020204" pitchFamily="34" charset="0"/>
                <a:ea typeface="+mn-ea"/>
                <a:cs typeface="+mn-cs"/>
              </a:rPr>
              <a:t>Committed to Excellence and Success in ALL We Do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 panose="020B0503020102020204" pitchFamily="34" charset="0"/>
              <a:ea typeface="+mn-ea"/>
              <a:cs typeface="+mn-cs"/>
            </a:endParaRPr>
          </a:p>
        </p:txBody>
      </p:sp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75F7966E-9BD2-468A-8C14-63D51CD81A0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3" y="4558012"/>
            <a:ext cx="2639549" cy="1478147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58DE082D-A61C-4856-AABD-6859760EAA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892" y="4633233"/>
            <a:ext cx="2417559" cy="1450536"/>
          </a:xfrm>
          <a:prstGeom prst="rect">
            <a:avLst/>
          </a:prstGeom>
        </p:spPr>
      </p:pic>
      <p:pic>
        <p:nvPicPr>
          <p:cNvPr id="14" name="Picture 1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06B103-E46C-4DBF-ACFD-FA6496E5E3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569" y="541733"/>
            <a:ext cx="2887969" cy="1537750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58AA221E-F1C8-4B63-8992-78E8273F27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175" y="2373117"/>
            <a:ext cx="1987537" cy="1987537"/>
          </a:xfrm>
          <a:prstGeom prst="rect">
            <a:avLst/>
          </a:prstGeom>
        </p:spPr>
      </p:pic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1FCD8AF1-C5F7-412A-84CC-1892ECF1C2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247" y="452138"/>
            <a:ext cx="2466975" cy="1847850"/>
          </a:xfrm>
          <a:prstGeom prst="rect">
            <a:avLst/>
          </a:prstGeom>
        </p:spPr>
      </p:pic>
      <p:pic>
        <p:nvPicPr>
          <p:cNvPr id="20" name="Picture 19" descr="Logo, company name&#10;&#10;Description automatically generated">
            <a:extLst>
              <a:ext uri="{FF2B5EF4-FFF2-40B4-BE49-F238E27FC236}">
                <a16:creationId xmlns:a16="http://schemas.microsoft.com/office/drawing/2014/main" id="{1B44E4CA-AE02-4C29-BA6E-1C26C1B33D7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222" y="541733"/>
            <a:ext cx="2533224" cy="1578805"/>
          </a:xfrm>
          <a:prstGeom prst="rect">
            <a:avLst/>
          </a:prstGeom>
        </p:spPr>
      </p:pic>
      <p:pic>
        <p:nvPicPr>
          <p:cNvPr id="22" name="Picture 21" descr="A picture containing text, tableware, clipart, dishware&#10;&#10;Description automatically generated">
            <a:extLst>
              <a:ext uri="{FF2B5EF4-FFF2-40B4-BE49-F238E27FC236}">
                <a16:creationId xmlns:a16="http://schemas.microsoft.com/office/drawing/2014/main" id="{59A6EF14-3BDD-4421-A479-64F481CBC41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163" y="4957211"/>
            <a:ext cx="3810000" cy="1143000"/>
          </a:xfrm>
          <a:prstGeom prst="rect">
            <a:avLst/>
          </a:prstGeom>
        </p:spPr>
      </p:pic>
      <p:pic>
        <p:nvPicPr>
          <p:cNvPr id="24" name="Picture 23" descr="Logo, company name&#10;&#10;Description automatically generated">
            <a:extLst>
              <a:ext uri="{FF2B5EF4-FFF2-40B4-BE49-F238E27FC236}">
                <a16:creationId xmlns:a16="http://schemas.microsoft.com/office/drawing/2014/main" id="{4E90BF79-3F8F-42B9-B626-B2AD18FD75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550" y="3052619"/>
            <a:ext cx="2215954" cy="146253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40CFE746-C753-4FE5-B971-595861440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4047" y="2516015"/>
            <a:ext cx="184785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84301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F4B403-81FD-412F-A400-F42877034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37472" y="-425187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en-US" sz="4500" dirty="0"/>
              <a:t>Navigating a 100-year storm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EC6E9-99D8-4BE9-B35A-62773A0097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168" y="1472393"/>
            <a:ext cx="10972800" cy="438912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Study, Study and Study Again</a:t>
            </a:r>
          </a:p>
          <a:p>
            <a:r>
              <a:rPr lang="en-US" dirty="0"/>
              <a:t>Communication, Communication and More Communication</a:t>
            </a:r>
          </a:p>
          <a:p>
            <a:r>
              <a:rPr lang="en-US" dirty="0"/>
              <a:t>The PLAN</a:t>
            </a:r>
          </a:p>
          <a:p>
            <a:r>
              <a:rPr lang="en-US" dirty="0"/>
              <a:t>The OPENING</a:t>
            </a:r>
          </a:p>
          <a:p>
            <a:r>
              <a:rPr lang="en-US" dirty="0"/>
              <a:t>First Semester</a:t>
            </a:r>
          </a:p>
          <a:p>
            <a:r>
              <a:rPr lang="en-US" dirty="0"/>
              <a:t>Second Semester</a:t>
            </a:r>
          </a:p>
          <a:p>
            <a:r>
              <a:rPr lang="en-US" dirty="0"/>
              <a:t>A Vaccine and a Variant</a:t>
            </a:r>
          </a:p>
          <a:p>
            <a:r>
              <a:rPr lang="en-US" dirty="0"/>
              <a:t>Finishing Strong</a:t>
            </a:r>
          </a:p>
          <a:p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Day of School 2021</a:t>
            </a:r>
          </a:p>
          <a:p>
            <a:r>
              <a:rPr lang="en-US" dirty="0"/>
              <a:t>The Accountability Challenge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6722CF5-1E03-4E57-B16D-3EB275BFB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Committed to Excellence and Success in ALL We Do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97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EA9B1-95A8-48FE-B4F6-993DB6F2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544" y="-16196"/>
            <a:ext cx="11166764" cy="733955"/>
          </a:xfrm>
        </p:spPr>
        <p:txBody>
          <a:bodyPr>
            <a:normAutofit fontScale="90000"/>
          </a:bodyPr>
          <a:lstStyle/>
          <a:p>
            <a:r>
              <a:rPr lang="en-US" dirty="0"/>
              <a:t>Winter MAP Reading (3-year Comparison)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B5E500-B673-49C8-9F53-1DA6E98459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Committed to Excellence and Success in ALL We Do</a:t>
            </a:r>
            <a:endParaRPr lang="en-US" dirty="0"/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468C6690-8B08-4E38-8A4C-95351BD47960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517289" y="1500189"/>
          <a:ext cx="11296759" cy="45915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18095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7CEB5-5FFC-49D9-9AEA-38F34D9F73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324" y="-546755"/>
            <a:ext cx="11636035" cy="1367790"/>
          </a:xfrm>
        </p:spPr>
        <p:txBody>
          <a:bodyPr>
            <a:noAutofit/>
          </a:bodyPr>
          <a:lstStyle/>
          <a:p>
            <a:r>
              <a:rPr lang="en-US" sz="4500" dirty="0"/>
              <a:t>Winter MAP Math (3-year Comparison)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4679344-18B7-43A6-99DF-25F774EEF3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Committed to Excellence and Success in ALL We Do</a:t>
            </a:r>
            <a:endParaRPr lang="en-US" dirty="0"/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976D8815-461D-4CA2-B9E4-A9127C07955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96389" y="1515291"/>
          <a:ext cx="11086011" cy="45299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71609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esentation on brainstorming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none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Business brainstorming presentation.potx" id="{DE77CA07-3D7A-4CF2-AF02-587F794CB3CB}" vid="{13C2A94F-C0A1-4622-B71C-29A3B00D5E0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631</TotalTime>
  <Words>558</Words>
  <Application>Microsoft Office PowerPoint</Application>
  <PresentationFormat>Widescreen</PresentationFormat>
  <Paragraphs>111</Paragraphs>
  <Slides>14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Cambria</vt:lpstr>
      <vt:lpstr>Franklin Gothic Book</vt:lpstr>
      <vt:lpstr>Franklin Gothic Heavy</vt:lpstr>
      <vt:lpstr>Franklin Gothic Medium</vt:lpstr>
      <vt:lpstr>Palatino Linotype</vt:lpstr>
      <vt:lpstr>Wingdings 2</vt:lpstr>
      <vt:lpstr>Presentation on brainstorming</vt:lpstr>
      <vt:lpstr>From the COUNTRY to the COAST</vt:lpstr>
      <vt:lpstr>PowerPoint Presentation</vt:lpstr>
      <vt:lpstr>THE IMPERFECT STORM:   Pandemic, Politics, and Public Schools </vt:lpstr>
      <vt:lpstr>The Calm Before the Storm</vt:lpstr>
      <vt:lpstr>Guidance, Politics, and Science</vt:lpstr>
      <vt:lpstr>PowerPoint Presentation</vt:lpstr>
      <vt:lpstr>Navigating a 100-year storm</vt:lpstr>
      <vt:lpstr>Winter MAP Reading (3-year Comparison)</vt:lpstr>
      <vt:lpstr>Winter MAP Math (3-year Comparison)</vt:lpstr>
      <vt:lpstr>Additional Opportunities vs. Challenges</vt:lpstr>
      <vt:lpstr>Frances Meeks Elementary School</vt:lpstr>
      <vt:lpstr>Richmond Hill High School</vt:lpstr>
      <vt:lpstr>Leadership Takeaways</vt:lpstr>
      <vt:lpstr>Everything does rise and fall on leadership!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Paul T. Brooksher</dc:creator>
  <cp:lastModifiedBy>Paul T. Brooksher</cp:lastModifiedBy>
  <cp:revision>38</cp:revision>
  <cp:lastPrinted>2021-04-19T20:24:08Z</cp:lastPrinted>
  <dcterms:created xsi:type="dcterms:W3CDTF">2021-04-18T13:23:34Z</dcterms:created>
  <dcterms:modified xsi:type="dcterms:W3CDTF">2021-04-19T20:43:37Z</dcterms:modified>
</cp:coreProperties>
</file>