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39"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817093-36DD-455B-8DD3-9715BAB93BBF}" type="datetimeFigureOut">
              <a:rPr lang="en-US" smtClean="0"/>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99E050-811D-445E-83C6-10C8EDDD0505}" type="slidenum">
              <a:rPr lang="en-US" smtClean="0"/>
              <a:t>‹#›</a:t>
            </a:fld>
            <a:endParaRPr lang="en-US"/>
          </a:p>
        </p:txBody>
      </p:sp>
    </p:spTree>
    <p:extLst>
      <p:ext uri="{BB962C8B-B14F-4D97-AF65-F5344CB8AC3E}">
        <p14:creationId xmlns:p14="http://schemas.microsoft.com/office/powerpoint/2010/main" val="1651509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817093-36DD-455B-8DD3-9715BAB93BBF}" type="datetimeFigureOut">
              <a:rPr lang="en-US" smtClean="0"/>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99E050-811D-445E-83C6-10C8EDDD0505}" type="slidenum">
              <a:rPr lang="en-US" smtClean="0"/>
              <a:t>‹#›</a:t>
            </a:fld>
            <a:endParaRPr lang="en-US"/>
          </a:p>
        </p:txBody>
      </p:sp>
    </p:spTree>
    <p:extLst>
      <p:ext uri="{BB962C8B-B14F-4D97-AF65-F5344CB8AC3E}">
        <p14:creationId xmlns:p14="http://schemas.microsoft.com/office/powerpoint/2010/main" val="264663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8D817093-36DD-455B-8DD3-9715BAB93BBF}" type="datetimeFigureOut">
              <a:rPr lang="en-US" smtClean="0"/>
              <a:t>4/20/2021</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3499E050-811D-445E-83C6-10C8EDDD0505}" type="slidenum">
              <a:rPr lang="en-US" smtClean="0"/>
              <a:t>‹#›</a:t>
            </a:fld>
            <a:endParaRPr lang="en-US"/>
          </a:p>
        </p:txBody>
      </p:sp>
    </p:spTree>
    <p:extLst>
      <p:ext uri="{BB962C8B-B14F-4D97-AF65-F5344CB8AC3E}">
        <p14:creationId xmlns:p14="http://schemas.microsoft.com/office/powerpoint/2010/main" val="1065311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817093-36DD-455B-8DD3-9715BAB93BBF}" type="datetimeFigureOut">
              <a:rPr lang="en-US" smtClean="0"/>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99E050-811D-445E-83C6-10C8EDDD0505}" type="slidenum">
              <a:rPr lang="en-US" smtClean="0"/>
              <a:t>‹#›</a:t>
            </a:fld>
            <a:endParaRPr lang="en-US"/>
          </a:p>
        </p:txBody>
      </p:sp>
    </p:spTree>
    <p:extLst>
      <p:ext uri="{BB962C8B-B14F-4D97-AF65-F5344CB8AC3E}">
        <p14:creationId xmlns:p14="http://schemas.microsoft.com/office/powerpoint/2010/main" val="1076555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8D817093-36DD-455B-8DD3-9715BAB93BBF}" type="datetimeFigureOut">
              <a:rPr lang="en-US" smtClean="0"/>
              <a:t>4/20/2021</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499E050-811D-445E-83C6-10C8EDDD0505}" type="slidenum">
              <a:rPr lang="en-US" smtClean="0"/>
              <a:t>‹#›</a:t>
            </a:fld>
            <a:endParaRPr lang="en-US"/>
          </a:p>
        </p:txBody>
      </p:sp>
    </p:spTree>
    <p:extLst>
      <p:ext uri="{BB962C8B-B14F-4D97-AF65-F5344CB8AC3E}">
        <p14:creationId xmlns:p14="http://schemas.microsoft.com/office/powerpoint/2010/main" val="54582332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817093-36DD-455B-8DD3-9715BAB93BBF}" type="datetimeFigureOut">
              <a:rPr lang="en-US" smtClean="0"/>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99E050-811D-445E-83C6-10C8EDDD0505}" type="slidenum">
              <a:rPr lang="en-US" smtClean="0"/>
              <a:t>‹#›</a:t>
            </a:fld>
            <a:endParaRPr lang="en-US"/>
          </a:p>
        </p:txBody>
      </p:sp>
    </p:spTree>
    <p:extLst>
      <p:ext uri="{BB962C8B-B14F-4D97-AF65-F5344CB8AC3E}">
        <p14:creationId xmlns:p14="http://schemas.microsoft.com/office/powerpoint/2010/main" val="2040119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817093-36DD-455B-8DD3-9715BAB93BBF}" type="datetimeFigureOut">
              <a:rPr lang="en-US" smtClean="0"/>
              <a:t>4/20/2021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99E050-811D-445E-83C6-10C8EDDD0505}" type="slidenum">
              <a:rPr lang="en-US" smtClean="0"/>
              <a:t>‹#›</a:t>
            </a:fld>
            <a:endParaRPr lang="en-US"/>
          </a:p>
        </p:txBody>
      </p:sp>
    </p:spTree>
    <p:extLst>
      <p:ext uri="{BB962C8B-B14F-4D97-AF65-F5344CB8AC3E}">
        <p14:creationId xmlns:p14="http://schemas.microsoft.com/office/powerpoint/2010/main" val="335077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817093-36DD-455B-8DD3-9715BAB93BBF}" type="datetimeFigureOut">
              <a:rPr lang="en-US" smtClean="0"/>
              <a:t>4/20/2021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99E050-811D-445E-83C6-10C8EDDD0505}" type="slidenum">
              <a:rPr lang="en-US" smtClean="0"/>
              <a:t>‹#›</a:t>
            </a:fld>
            <a:endParaRPr lang="en-US"/>
          </a:p>
        </p:txBody>
      </p:sp>
    </p:spTree>
    <p:extLst>
      <p:ext uri="{BB962C8B-B14F-4D97-AF65-F5344CB8AC3E}">
        <p14:creationId xmlns:p14="http://schemas.microsoft.com/office/powerpoint/2010/main" val="4217596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817093-36DD-455B-8DD3-9715BAB93BBF}" type="datetimeFigureOut">
              <a:rPr lang="en-US" smtClean="0"/>
              <a:t>4/20/2021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99E050-811D-445E-83C6-10C8EDDD0505}" type="slidenum">
              <a:rPr lang="en-US" smtClean="0"/>
              <a:t>‹#›</a:t>
            </a:fld>
            <a:endParaRPr lang="en-US"/>
          </a:p>
        </p:txBody>
      </p:sp>
    </p:spTree>
    <p:extLst>
      <p:ext uri="{BB962C8B-B14F-4D97-AF65-F5344CB8AC3E}">
        <p14:creationId xmlns:p14="http://schemas.microsoft.com/office/powerpoint/2010/main" val="3027461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817093-36DD-455B-8DD3-9715BAB93BBF}" type="datetimeFigureOut">
              <a:rPr lang="en-US" smtClean="0"/>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99E050-811D-445E-83C6-10C8EDDD0505}" type="slidenum">
              <a:rPr lang="en-US" smtClean="0"/>
              <a:t>‹#›</a:t>
            </a:fld>
            <a:endParaRPr lang="en-US"/>
          </a:p>
        </p:txBody>
      </p:sp>
    </p:spTree>
    <p:extLst>
      <p:ext uri="{BB962C8B-B14F-4D97-AF65-F5344CB8AC3E}">
        <p14:creationId xmlns:p14="http://schemas.microsoft.com/office/powerpoint/2010/main" val="793975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817093-36DD-455B-8DD3-9715BAB93BBF}" type="datetimeFigureOut">
              <a:rPr lang="en-US" smtClean="0"/>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99E050-811D-445E-83C6-10C8EDDD0505}" type="slidenum">
              <a:rPr lang="en-US" smtClean="0"/>
              <a:t>‹#›</a:t>
            </a:fld>
            <a:endParaRPr lang="en-US"/>
          </a:p>
        </p:txBody>
      </p:sp>
    </p:spTree>
    <p:extLst>
      <p:ext uri="{BB962C8B-B14F-4D97-AF65-F5344CB8AC3E}">
        <p14:creationId xmlns:p14="http://schemas.microsoft.com/office/powerpoint/2010/main" val="3242740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8D817093-36DD-455B-8DD3-9715BAB93BBF}" type="datetimeFigureOut">
              <a:rPr lang="en-US" smtClean="0"/>
              <a:t>4/20/2021</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499E050-811D-445E-83C6-10C8EDDD0505}" type="slidenum">
              <a:rPr lang="en-US" smtClean="0"/>
              <a:t>‹#›</a:t>
            </a:fld>
            <a:endParaRPr lang="en-US"/>
          </a:p>
        </p:txBody>
      </p:sp>
    </p:spTree>
    <p:extLst>
      <p:ext uri="{BB962C8B-B14F-4D97-AF65-F5344CB8AC3E}">
        <p14:creationId xmlns:p14="http://schemas.microsoft.com/office/powerpoint/2010/main" val="312999502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jzauner@gssaweb.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D691A-5F54-4C0F-BCD4-330599F5605B}"/>
              </a:ext>
            </a:extLst>
          </p:cNvPr>
          <p:cNvSpPr>
            <a:spLocks noGrp="1"/>
          </p:cNvSpPr>
          <p:nvPr>
            <p:ph type="ctrTitle"/>
          </p:nvPr>
        </p:nvSpPr>
        <p:spPr/>
        <p:txBody>
          <a:bodyPr/>
          <a:lstStyle/>
          <a:p>
            <a:r>
              <a:rPr lang="en-US" dirty="0"/>
              <a:t>Legislative Update </a:t>
            </a:r>
            <a:br>
              <a:rPr lang="en-US" dirty="0"/>
            </a:br>
            <a:r>
              <a:rPr lang="en-US" dirty="0"/>
              <a:t>2021 </a:t>
            </a:r>
          </a:p>
        </p:txBody>
      </p:sp>
      <p:sp>
        <p:nvSpPr>
          <p:cNvPr id="3" name="Subtitle 2">
            <a:extLst>
              <a:ext uri="{FF2B5EF4-FFF2-40B4-BE49-F238E27FC236}">
                <a16:creationId xmlns:a16="http://schemas.microsoft.com/office/drawing/2014/main" id="{CD3DB236-2997-4FBA-83F0-EAA36BE97B4F}"/>
              </a:ext>
            </a:extLst>
          </p:cNvPr>
          <p:cNvSpPr>
            <a:spLocks noGrp="1"/>
          </p:cNvSpPr>
          <p:nvPr>
            <p:ph type="subTitle" idx="1"/>
          </p:nvPr>
        </p:nvSpPr>
        <p:spPr/>
        <p:txBody>
          <a:bodyPr/>
          <a:lstStyle/>
          <a:p>
            <a:r>
              <a:rPr lang="en-US" dirty="0"/>
              <a:t>GSSA Spring Bootstrap</a:t>
            </a:r>
          </a:p>
          <a:p>
            <a:r>
              <a:rPr lang="en-US" dirty="0"/>
              <a:t>Executive Director</a:t>
            </a:r>
          </a:p>
          <a:p>
            <a:r>
              <a:rPr lang="en-US" dirty="0"/>
              <a:t>John Zauner</a:t>
            </a:r>
          </a:p>
        </p:txBody>
      </p:sp>
    </p:spTree>
    <p:extLst>
      <p:ext uri="{BB962C8B-B14F-4D97-AF65-F5344CB8AC3E}">
        <p14:creationId xmlns:p14="http://schemas.microsoft.com/office/powerpoint/2010/main" val="1273686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B562B-A057-4228-8994-469CC2FCB445}"/>
              </a:ext>
            </a:extLst>
          </p:cNvPr>
          <p:cNvSpPr>
            <a:spLocks noGrp="1"/>
          </p:cNvSpPr>
          <p:nvPr>
            <p:ph type="title"/>
          </p:nvPr>
        </p:nvSpPr>
        <p:spPr/>
        <p:txBody>
          <a:bodyPr/>
          <a:lstStyle/>
          <a:p>
            <a:r>
              <a:rPr lang="en-US" dirty="0"/>
              <a:t>Questions </a:t>
            </a:r>
            <a:r>
              <a:rPr lang="en-US"/>
              <a:t>or Comments</a:t>
            </a:r>
            <a:endParaRPr lang="en-US" dirty="0"/>
          </a:p>
        </p:txBody>
      </p:sp>
      <p:sp>
        <p:nvSpPr>
          <p:cNvPr id="3" name="Content Placeholder 2">
            <a:extLst>
              <a:ext uri="{FF2B5EF4-FFF2-40B4-BE49-F238E27FC236}">
                <a16:creationId xmlns:a16="http://schemas.microsoft.com/office/drawing/2014/main" id="{D0D4DD9A-5673-4ACF-890F-9F766C38FC05}"/>
              </a:ext>
            </a:extLst>
          </p:cNvPr>
          <p:cNvSpPr>
            <a:spLocks noGrp="1"/>
          </p:cNvSpPr>
          <p:nvPr>
            <p:ph idx="1"/>
          </p:nvPr>
        </p:nvSpPr>
        <p:spPr/>
        <p:txBody>
          <a:bodyPr/>
          <a:lstStyle/>
          <a:p>
            <a:r>
              <a:rPr lang="en-US" dirty="0"/>
              <a:t>Contact:</a:t>
            </a:r>
          </a:p>
          <a:p>
            <a:r>
              <a:rPr lang="en-US" dirty="0"/>
              <a:t>John F Zauner</a:t>
            </a:r>
          </a:p>
          <a:p>
            <a:r>
              <a:rPr lang="en-US" dirty="0"/>
              <a:t>Executive Director</a:t>
            </a:r>
          </a:p>
          <a:p>
            <a:r>
              <a:rPr lang="en-US" dirty="0"/>
              <a:t>GSSA </a:t>
            </a:r>
          </a:p>
          <a:p>
            <a:r>
              <a:rPr lang="en-US" dirty="0">
                <a:hlinkClick r:id="rId2"/>
              </a:rPr>
              <a:t>jzauner@gssaweb.com</a:t>
            </a:r>
            <a:endParaRPr lang="en-US" dirty="0"/>
          </a:p>
          <a:p>
            <a:r>
              <a:rPr lang="en-US" dirty="0"/>
              <a:t>678.382.3856 cell</a:t>
            </a:r>
          </a:p>
        </p:txBody>
      </p:sp>
    </p:spTree>
    <p:extLst>
      <p:ext uri="{BB962C8B-B14F-4D97-AF65-F5344CB8AC3E}">
        <p14:creationId xmlns:p14="http://schemas.microsoft.com/office/powerpoint/2010/main" val="1835300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1539D-14E1-46BA-A41F-3D7AB2ADEF0A}"/>
              </a:ext>
            </a:extLst>
          </p:cNvPr>
          <p:cNvSpPr>
            <a:spLocks noGrp="1"/>
          </p:cNvSpPr>
          <p:nvPr>
            <p:ph type="title"/>
          </p:nvPr>
        </p:nvSpPr>
        <p:spPr/>
        <p:txBody>
          <a:bodyPr/>
          <a:lstStyle/>
          <a:p>
            <a:pPr algn="ctr"/>
            <a:r>
              <a:rPr lang="en-US" dirty="0"/>
              <a:t>The Good, the bad, the Ugly of the 2021 Session</a:t>
            </a:r>
          </a:p>
        </p:txBody>
      </p:sp>
      <p:sp>
        <p:nvSpPr>
          <p:cNvPr id="3" name="Content Placeholder 2">
            <a:extLst>
              <a:ext uri="{FF2B5EF4-FFF2-40B4-BE49-F238E27FC236}">
                <a16:creationId xmlns:a16="http://schemas.microsoft.com/office/drawing/2014/main" id="{2FCE6633-9C59-4F8A-B278-58D2874252B0}"/>
              </a:ext>
            </a:extLst>
          </p:cNvPr>
          <p:cNvSpPr>
            <a:spLocks noGrp="1"/>
          </p:cNvSpPr>
          <p:nvPr>
            <p:ph idx="1"/>
          </p:nvPr>
        </p:nvSpPr>
        <p:spPr/>
        <p:txBody>
          <a:bodyPr>
            <a:normAutofit/>
          </a:bodyPr>
          <a:lstStyle/>
          <a:p>
            <a:r>
              <a:rPr lang="en-US" sz="2400" dirty="0"/>
              <a:t>The good news is the FY22 Budget passed and K-12 Education is in reasonably good shape with a reduction of QBE austerity of by 60%.</a:t>
            </a:r>
          </a:p>
          <a:p>
            <a:r>
              <a:rPr lang="en-US" sz="2400" dirty="0"/>
              <a:t>The bad news is SB 47 (special needs voucher expansion) passed both. chambers and has been sent to the Governor’s desk.</a:t>
            </a:r>
          </a:p>
          <a:p>
            <a:r>
              <a:rPr lang="en-US" sz="2400" dirty="0"/>
              <a:t>The ugly news is political rhetoric still reigns and facts have little impact on the decisions of our some of our politicians. </a:t>
            </a:r>
          </a:p>
          <a:p>
            <a:r>
              <a:rPr lang="en-US" sz="2400" dirty="0"/>
              <a:t>The crystal ball of future sessions remains like “ground hog day”. We see things repeat themselves over and over.  HB 60 is an example of this……</a:t>
            </a:r>
          </a:p>
        </p:txBody>
      </p:sp>
    </p:spTree>
    <p:extLst>
      <p:ext uri="{BB962C8B-B14F-4D97-AF65-F5344CB8AC3E}">
        <p14:creationId xmlns:p14="http://schemas.microsoft.com/office/powerpoint/2010/main" val="208754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95144-EC24-4332-A494-A12F355B7F25}"/>
              </a:ext>
            </a:extLst>
          </p:cNvPr>
          <p:cNvSpPr>
            <a:spLocks noGrp="1"/>
          </p:cNvSpPr>
          <p:nvPr>
            <p:ph type="title"/>
          </p:nvPr>
        </p:nvSpPr>
        <p:spPr/>
        <p:txBody>
          <a:bodyPr/>
          <a:lstStyle/>
          <a:p>
            <a:r>
              <a:rPr lang="en-US" dirty="0"/>
              <a:t>K-12 Key Bills that Passed</a:t>
            </a:r>
            <a:r>
              <a:rPr lang="en-US" sz="1600" dirty="0"/>
              <a:t>…(mostly good news, some bad mixed-in)</a:t>
            </a:r>
          </a:p>
        </p:txBody>
      </p:sp>
      <p:sp>
        <p:nvSpPr>
          <p:cNvPr id="3" name="Content Placeholder 2">
            <a:extLst>
              <a:ext uri="{FF2B5EF4-FFF2-40B4-BE49-F238E27FC236}">
                <a16:creationId xmlns:a16="http://schemas.microsoft.com/office/drawing/2014/main" id="{750609F6-DE93-4390-AA48-DB37002F270C}"/>
              </a:ext>
            </a:extLst>
          </p:cNvPr>
          <p:cNvSpPr>
            <a:spLocks noGrp="1"/>
          </p:cNvSpPr>
          <p:nvPr>
            <p:ph idx="1"/>
          </p:nvPr>
        </p:nvSpPr>
        <p:spPr/>
        <p:txBody>
          <a:bodyPr>
            <a:normAutofit fontScale="92500"/>
          </a:bodyPr>
          <a:lstStyle/>
          <a:p>
            <a:r>
              <a:rPr lang="en-US" u="sng" dirty="0"/>
              <a:t>SB 47-  </a:t>
            </a:r>
            <a:r>
              <a:rPr lang="en-US" dirty="0" err="1"/>
              <a:t>sen.</a:t>
            </a:r>
            <a:r>
              <a:rPr lang="en-US" dirty="0"/>
              <a:t> Gooch - Expansion of the Special needs voucher. Will now include Section 504 students with a list to be developed by GADOE of other maladies that  will qualify.</a:t>
            </a:r>
          </a:p>
          <a:p>
            <a:r>
              <a:rPr lang="en-US" u="sng" dirty="0"/>
              <a:t>SB 42 </a:t>
            </a:r>
            <a:r>
              <a:rPr lang="en-US" dirty="0"/>
              <a:t>– </a:t>
            </a:r>
            <a:r>
              <a:rPr lang="en-US" dirty="0" err="1"/>
              <a:t>sen.</a:t>
            </a:r>
            <a:r>
              <a:rPr lang="en-US" dirty="0"/>
              <a:t> Mullis - Dexter Mosely Act (formerly Tim Tebow) included in this bill.  For a student to participate in extra -curricular </a:t>
            </a:r>
            <a:r>
              <a:rPr lang="en-US" dirty="0" err="1"/>
              <a:t>activites</a:t>
            </a:r>
            <a:r>
              <a:rPr lang="en-US" dirty="0"/>
              <a:t>, they must be enrolled in at least one course in the local school.  Also the Climate rating of each school  district took another hit by requiring posting of discipline data on the districts website. </a:t>
            </a:r>
          </a:p>
          <a:p>
            <a:r>
              <a:rPr lang="en-US" u="sng" dirty="0"/>
              <a:t>SB 59 </a:t>
            </a:r>
            <a:r>
              <a:rPr lang="en-US" dirty="0"/>
              <a:t>–  </a:t>
            </a:r>
            <a:r>
              <a:rPr lang="en-US" dirty="0" err="1"/>
              <a:t>sen.</a:t>
            </a:r>
            <a:r>
              <a:rPr lang="en-US" dirty="0"/>
              <a:t> Albers - Charter school funding adjusted and health care options now available, Federal funding now included although the language is vague.  (proportionate funding?) </a:t>
            </a:r>
          </a:p>
          <a:p>
            <a:r>
              <a:rPr lang="en-US" u="sng" dirty="0"/>
              <a:t>SB 246 </a:t>
            </a:r>
            <a:r>
              <a:rPr lang="en-US" dirty="0"/>
              <a:t>–  </a:t>
            </a:r>
            <a:r>
              <a:rPr lang="en-US" dirty="0" err="1"/>
              <a:t>sen.</a:t>
            </a:r>
            <a:r>
              <a:rPr lang="en-US" dirty="0"/>
              <a:t> Brass - The Learning Pod Protection Act </a:t>
            </a:r>
          </a:p>
          <a:p>
            <a:r>
              <a:rPr lang="en-US" u="sng" dirty="0"/>
              <a:t>SB 204 </a:t>
            </a:r>
            <a:r>
              <a:rPr lang="en-US" dirty="0"/>
              <a:t>– </a:t>
            </a:r>
            <a:r>
              <a:rPr lang="en-US" dirty="0" err="1"/>
              <a:t>sen.</a:t>
            </a:r>
            <a:r>
              <a:rPr lang="en-US" dirty="0"/>
              <a:t> </a:t>
            </a:r>
            <a:r>
              <a:rPr lang="en-US" dirty="0" err="1"/>
              <a:t>Tippins</a:t>
            </a:r>
            <a:r>
              <a:rPr lang="en-US" dirty="0"/>
              <a:t> – award HS diploma </a:t>
            </a:r>
          </a:p>
        </p:txBody>
      </p:sp>
    </p:spTree>
    <p:extLst>
      <p:ext uri="{BB962C8B-B14F-4D97-AF65-F5344CB8AC3E}">
        <p14:creationId xmlns:p14="http://schemas.microsoft.com/office/powerpoint/2010/main" val="922735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E5243-1CF4-4C9D-86A7-C5909ACC5AED}"/>
              </a:ext>
            </a:extLst>
          </p:cNvPr>
          <p:cNvSpPr>
            <a:spLocks noGrp="1"/>
          </p:cNvSpPr>
          <p:nvPr>
            <p:ph type="title"/>
          </p:nvPr>
        </p:nvSpPr>
        <p:spPr/>
        <p:txBody>
          <a:bodyPr/>
          <a:lstStyle/>
          <a:p>
            <a:r>
              <a:rPr lang="en-US" dirty="0"/>
              <a:t>Additional Legislation passed</a:t>
            </a:r>
            <a:r>
              <a:rPr lang="en-US" sz="2000" dirty="0"/>
              <a:t>…..(cont.)</a:t>
            </a:r>
          </a:p>
        </p:txBody>
      </p:sp>
      <p:sp>
        <p:nvSpPr>
          <p:cNvPr id="3" name="Content Placeholder 2">
            <a:extLst>
              <a:ext uri="{FF2B5EF4-FFF2-40B4-BE49-F238E27FC236}">
                <a16:creationId xmlns:a16="http://schemas.microsoft.com/office/drawing/2014/main" id="{91B239CC-0EFF-49E4-BAD2-3B0B5E2C6431}"/>
              </a:ext>
            </a:extLst>
          </p:cNvPr>
          <p:cNvSpPr>
            <a:spLocks noGrp="1"/>
          </p:cNvSpPr>
          <p:nvPr>
            <p:ph idx="1"/>
          </p:nvPr>
        </p:nvSpPr>
        <p:spPr/>
        <p:txBody>
          <a:bodyPr/>
          <a:lstStyle/>
          <a:p>
            <a:r>
              <a:rPr lang="en-US" u="sng" dirty="0"/>
              <a:t>HB 282  </a:t>
            </a:r>
            <a:r>
              <a:rPr lang="en-US" dirty="0"/>
              <a:t>rep. Meeks – changes definition of contiguous when referencing timberland property. When  application is made identify property that is separated by a boundary can be considered contiguous. </a:t>
            </a:r>
            <a:r>
              <a:rPr lang="en-US" dirty="0" err="1"/>
              <a:t>Bonifide</a:t>
            </a:r>
            <a:r>
              <a:rPr lang="en-US" dirty="0"/>
              <a:t> timberland use. </a:t>
            </a:r>
          </a:p>
          <a:p>
            <a:r>
              <a:rPr lang="en-US" u="sng" dirty="0"/>
              <a:t>HB 287  </a:t>
            </a:r>
            <a:r>
              <a:rPr lang="en-US" dirty="0"/>
              <a:t>- rep. Bonnie Rich -  requires tobacco and vaping  content to be added to current drug and alcohol courses for K-12.  Human trafficking awareness course development by GADOE grades 6-12. Can be a part of Health and PE. </a:t>
            </a:r>
          </a:p>
          <a:p>
            <a:r>
              <a:rPr lang="en-US" u="sng" dirty="0"/>
              <a:t>HB 32 </a:t>
            </a:r>
            <a:r>
              <a:rPr lang="en-US" dirty="0"/>
              <a:t>– rep. Belton – Tax credit to attract teachers to rural  and high needs areas.</a:t>
            </a:r>
          </a:p>
        </p:txBody>
      </p:sp>
    </p:spTree>
    <p:extLst>
      <p:ext uri="{BB962C8B-B14F-4D97-AF65-F5344CB8AC3E}">
        <p14:creationId xmlns:p14="http://schemas.microsoft.com/office/powerpoint/2010/main" val="4124445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57B36-7C93-4A48-946E-253713705FF9}"/>
              </a:ext>
            </a:extLst>
          </p:cNvPr>
          <p:cNvSpPr>
            <a:spLocks noGrp="1"/>
          </p:cNvSpPr>
          <p:nvPr>
            <p:ph type="title"/>
          </p:nvPr>
        </p:nvSpPr>
        <p:spPr/>
        <p:txBody>
          <a:bodyPr/>
          <a:lstStyle/>
          <a:p>
            <a:pPr algn="ctr"/>
            <a:r>
              <a:rPr lang="en-US" dirty="0"/>
              <a:t>Always good news, What did not bills  pass</a:t>
            </a:r>
          </a:p>
        </p:txBody>
      </p:sp>
      <p:sp>
        <p:nvSpPr>
          <p:cNvPr id="3" name="Content Placeholder 2">
            <a:extLst>
              <a:ext uri="{FF2B5EF4-FFF2-40B4-BE49-F238E27FC236}">
                <a16:creationId xmlns:a16="http://schemas.microsoft.com/office/drawing/2014/main" id="{7A9A504B-96E1-410A-9C2E-33174A3ED03B}"/>
              </a:ext>
            </a:extLst>
          </p:cNvPr>
          <p:cNvSpPr>
            <a:spLocks noGrp="1"/>
          </p:cNvSpPr>
          <p:nvPr>
            <p:ph idx="1"/>
          </p:nvPr>
        </p:nvSpPr>
        <p:spPr/>
        <p:txBody>
          <a:bodyPr>
            <a:normAutofit fontScale="92500" lnSpcReduction="10000"/>
          </a:bodyPr>
          <a:lstStyle/>
          <a:p>
            <a:r>
              <a:rPr lang="en-US" u="sng" dirty="0"/>
              <a:t>HB60</a:t>
            </a:r>
            <a:r>
              <a:rPr lang="en-US" dirty="0"/>
              <a:t>  - rep. Cantrell - Voucher legislation creating Education Savings Account program. QBE would have followed the child with no accountability or transparency.</a:t>
            </a:r>
          </a:p>
          <a:p>
            <a:r>
              <a:rPr lang="en-US" u="sng" dirty="0"/>
              <a:t>HB 385 </a:t>
            </a:r>
            <a:r>
              <a:rPr lang="en-US" dirty="0"/>
              <a:t>– rep. Blackmon – Allows retired teachers in certain high need areas as identified by GADOE to return to work FT. Allows teachers who return to work to continue to participate in receiving TRS retirement benefits but no accrual of additional retirement credits. Local districts would be required to pay employer and employee share of TRS.</a:t>
            </a:r>
          </a:p>
          <a:p>
            <a:r>
              <a:rPr lang="en-US" u="sng" dirty="0"/>
              <a:t>HB 120 </a:t>
            </a:r>
            <a:r>
              <a:rPr lang="en-US" dirty="0"/>
              <a:t>rep. Carpenter – Provides students in the Deferred of Childhood Arrivals (DACA) to participate in the in state tuition at a GA technical college or university. Residential requirements apply dated by 2013 and student must have earned a HS diploma or GED. Any student who is over the age of 30 or has been convicted of certain crimes would be ineligible. </a:t>
            </a:r>
          </a:p>
          <a:p>
            <a:r>
              <a:rPr lang="en-US" u="sng" dirty="0"/>
              <a:t>HB 134 </a:t>
            </a:r>
            <a:r>
              <a:rPr lang="en-US" dirty="0"/>
              <a:t>– Open and public meetings. Cyber Security discussions and planning  protected. Any vote on decisions (contracts) must be public. </a:t>
            </a:r>
          </a:p>
          <a:p>
            <a:endParaRPr lang="en-US" dirty="0"/>
          </a:p>
        </p:txBody>
      </p:sp>
    </p:spTree>
    <p:extLst>
      <p:ext uri="{BB962C8B-B14F-4D97-AF65-F5344CB8AC3E}">
        <p14:creationId xmlns:p14="http://schemas.microsoft.com/office/powerpoint/2010/main" val="3951666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1EE47-9936-458F-A57E-3908C92F29E8}"/>
              </a:ext>
            </a:extLst>
          </p:cNvPr>
          <p:cNvSpPr>
            <a:spLocks noGrp="1"/>
          </p:cNvSpPr>
          <p:nvPr>
            <p:ph type="title"/>
          </p:nvPr>
        </p:nvSpPr>
        <p:spPr/>
        <p:txBody>
          <a:bodyPr/>
          <a:lstStyle/>
          <a:p>
            <a:r>
              <a:rPr lang="en-US" dirty="0"/>
              <a:t>Continue the good News -Bills that did not pass</a:t>
            </a:r>
            <a:r>
              <a:rPr lang="en-US" sz="2000" dirty="0"/>
              <a:t>….(hooray!) danger – they are still alive! </a:t>
            </a:r>
          </a:p>
        </p:txBody>
      </p:sp>
      <p:sp>
        <p:nvSpPr>
          <p:cNvPr id="3" name="Content Placeholder 2">
            <a:extLst>
              <a:ext uri="{FF2B5EF4-FFF2-40B4-BE49-F238E27FC236}">
                <a16:creationId xmlns:a16="http://schemas.microsoft.com/office/drawing/2014/main" id="{0B4C1794-822D-4FA6-8666-68FC65750277}"/>
              </a:ext>
            </a:extLst>
          </p:cNvPr>
          <p:cNvSpPr>
            <a:spLocks noGrp="1"/>
          </p:cNvSpPr>
          <p:nvPr>
            <p:ph idx="1"/>
          </p:nvPr>
        </p:nvSpPr>
        <p:spPr/>
        <p:txBody>
          <a:bodyPr>
            <a:normAutofit lnSpcReduction="10000"/>
          </a:bodyPr>
          <a:lstStyle/>
          <a:p>
            <a:r>
              <a:rPr lang="en-US" u="sng" dirty="0"/>
              <a:t>HB 352 </a:t>
            </a:r>
            <a:r>
              <a:rPr lang="en-US" dirty="0"/>
              <a:t>- rep. </a:t>
            </a:r>
            <a:r>
              <a:rPr lang="en-US" dirty="0" err="1"/>
              <a:t>Momtahan</a:t>
            </a:r>
            <a:r>
              <a:rPr lang="en-US" dirty="0"/>
              <a:t> – Creates a statewide floating homestead exemption that caps an increase in assessed value of property by one-half the % increase in the CPI. Extends appeal filing from 45 days to 180 days.  Allows owner to submit a certified appraisal conducted within six months prior to March 1 in place of county valuation.  </a:t>
            </a:r>
          </a:p>
          <a:p>
            <a:r>
              <a:rPr lang="en-US" u="sng" dirty="0"/>
              <a:t>HB 142 </a:t>
            </a:r>
            <a:r>
              <a:rPr lang="en-US" dirty="0"/>
              <a:t>– rep. Carpenter – increases the cap on tax credits for student scholarship organizations (SSO) from $100 million to $150 million. Raises cap on tax credits to shareholders, partners, and members of a limited liability company from $10, 000 to $25,000.</a:t>
            </a:r>
          </a:p>
          <a:p>
            <a:r>
              <a:rPr lang="en-US" u="sng" dirty="0"/>
              <a:t>HB 109 </a:t>
            </a:r>
            <a:r>
              <a:rPr lang="en-US" dirty="0"/>
              <a:t>rep. H. Clark – sexual abuse holding “entities” liable for their employees who commit these acts on children. Waives sovereign immunity for government immunity protection provided to individuals, employees, volunteers, and entities such as schools….</a:t>
            </a:r>
          </a:p>
        </p:txBody>
      </p:sp>
    </p:spTree>
    <p:extLst>
      <p:ext uri="{BB962C8B-B14F-4D97-AF65-F5344CB8AC3E}">
        <p14:creationId xmlns:p14="http://schemas.microsoft.com/office/powerpoint/2010/main" val="3386969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A41AC-A2AA-4A2C-B727-462832AC3EC1}"/>
              </a:ext>
            </a:extLst>
          </p:cNvPr>
          <p:cNvSpPr>
            <a:spLocks noGrp="1"/>
          </p:cNvSpPr>
          <p:nvPr>
            <p:ph type="title"/>
          </p:nvPr>
        </p:nvSpPr>
        <p:spPr/>
        <p:txBody>
          <a:bodyPr/>
          <a:lstStyle/>
          <a:p>
            <a:r>
              <a:rPr lang="en-US" dirty="0"/>
              <a:t>Bills that did </a:t>
            </a:r>
            <a:r>
              <a:rPr lang="en-US" u="sng" dirty="0"/>
              <a:t>not</a:t>
            </a:r>
            <a:r>
              <a:rPr lang="en-US" dirty="0"/>
              <a:t> pass…..2021 session</a:t>
            </a:r>
          </a:p>
        </p:txBody>
      </p:sp>
      <p:sp>
        <p:nvSpPr>
          <p:cNvPr id="3" name="Content Placeholder 2">
            <a:extLst>
              <a:ext uri="{FF2B5EF4-FFF2-40B4-BE49-F238E27FC236}">
                <a16:creationId xmlns:a16="http://schemas.microsoft.com/office/drawing/2014/main" id="{C9D2CF4D-AC62-4784-9D53-F280053D15BA}"/>
              </a:ext>
            </a:extLst>
          </p:cNvPr>
          <p:cNvSpPr>
            <a:spLocks noGrp="1"/>
          </p:cNvSpPr>
          <p:nvPr>
            <p:ph idx="1"/>
          </p:nvPr>
        </p:nvSpPr>
        <p:spPr/>
        <p:txBody>
          <a:bodyPr>
            <a:normAutofit lnSpcReduction="10000"/>
          </a:bodyPr>
          <a:lstStyle/>
          <a:p>
            <a:r>
              <a:rPr lang="en-US" u="sng" dirty="0"/>
              <a:t>HB 248 </a:t>
            </a:r>
            <a:r>
              <a:rPr lang="en-US" dirty="0"/>
              <a:t>-  rep. A. Powell – allows local governing authorities to request permits for speed cameras that are in front of your schools. Removes from schools the authority to apply for these permits. </a:t>
            </a:r>
          </a:p>
          <a:p>
            <a:r>
              <a:rPr lang="en-US" u="sng" dirty="0"/>
              <a:t>SB 240 </a:t>
            </a:r>
            <a:r>
              <a:rPr lang="en-US" dirty="0"/>
              <a:t>– </a:t>
            </a:r>
            <a:r>
              <a:rPr lang="en-US" dirty="0" err="1"/>
              <a:t>sen.</a:t>
            </a:r>
            <a:r>
              <a:rPr lang="en-US" dirty="0"/>
              <a:t> Sally Harrell – requires local districts as a condition of graduation for 11</a:t>
            </a:r>
            <a:r>
              <a:rPr lang="en-US" baseline="30000" dirty="0"/>
              <a:t>th</a:t>
            </a:r>
            <a:r>
              <a:rPr lang="en-US" dirty="0"/>
              <a:t> or 12</a:t>
            </a:r>
            <a:r>
              <a:rPr lang="en-US" baseline="30000" dirty="0"/>
              <a:t>th</a:t>
            </a:r>
            <a:r>
              <a:rPr lang="en-US" dirty="0"/>
              <a:t> graders to complete an instructional program on the critical role elections play in GA and US.  </a:t>
            </a:r>
          </a:p>
          <a:p>
            <a:r>
              <a:rPr lang="en-US" u="sng" dirty="0"/>
              <a:t>SB 3</a:t>
            </a:r>
            <a:r>
              <a:rPr lang="en-US" dirty="0"/>
              <a:t> – </a:t>
            </a:r>
            <a:r>
              <a:rPr lang="en-US" dirty="0" err="1"/>
              <a:t>sen.</a:t>
            </a:r>
            <a:r>
              <a:rPr lang="en-US" dirty="0"/>
              <a:t> L. Jackson – raises the minimum dropout age from 16 to 17. </a:t>
            </a:r>
          </a:p>
          <a:p>
            <a:r>
              <a:rPr lang="en-US" u="sng" dirty="0"/>
              <a:t>SB 106 </a:t>
            </a:r>
            <a:r>
              <a:rPr lang="en-US" dirty="0"/>
              <a:t>– </a:t>
            </a:r>
            <a:r>
              <a:rPr lang="en-US" dirty="0" err="1"/>
              <a:t>sen.</a:t>
            </a:r>
            <a:r>
              <a:rPr lang="en-US" dirty="0"/>
              <a:t> G. Davenport – Encourages districts to provide wraparound services before expelling or suspending a student.</a:t>
            </a:r>
          </a:p>
          <a:p>
            <a:r>
              <a:rPr lang="en-US" u="sng" dirty="0"/>
              <a:t>SB 226 </a:t>
            </a:r>
            <a:r>
              <a:rPr lang="en-US" dirty="0"/>
              <a:t>– </a:t>
            </a:r>
            <a:r>
              <a:rPr lang="en-US" dirty="0" err="1"/>
              <a:t>sen.</a:t>
            </a:r>
            <a:r>
              <a:rPr lang="en-US" dirty="0"/>
              <a:t>  J. </a:t>
            </a:r>
            <a:r>
              <a:rPr lang="en-US" dirty="0" err="1"/>
              <a:t>Anaviatarte</a:t>
            </a:r>
            <a:r>
              <a:rPr lang="en-US" dirty="0"/>
              <a:t> - requires school boards to adopt complaint resolution policies for a parent who is concerned about content ( materials)  that could be harmful to minors.  </a:t>
            </a:r>
          </a:p>
        </p:txBody>
      </p:sp>
    </p:spTree>
    <p:extLst>
      <p:ext uri="{BB962C8B-B14F-4D97-AF65-F5344CB8AC3E}">
        <p14:creationId xmlns:p14="http://schemas.microsoft.com/office/powerpoint/2010/main" val="104953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54A82-8FB3-4D31-A7DA-55BD452A3041}"/>
              </a:ext>
            </a:extLst>
          </p:cNvPr>
          <p:cNvSpPr>
            <a:spLocks noGrp="1"/>
          </p:cNvSpPr>
          <p:nvPr>
            <p:ph type="title"/>
          </p:nvPr>
        </p:nvSpPr>
        <p:spPr/>
        <p:txBody>
          <a:bodyPr/>
          <a:lstStyle/>
          <a:p>
            <a:r>
              <a:rPr lang="en-US" dirty="0"/>
              <a:t>HB 81 FY22 Appropriations</a:t>
            </a:r>
          </a:p>
        </p:txBody>
      </p:sp>
      <p:sp>
        <p:nvSpPr>
          <p:cNvPr id="3" name="Content Placeholder 2">
            <a:extLst>
              <a:ext uri="{FF2B5EF4-FFF2-40B4-BE49-F238E27FC236}">
                <a16:creationId xmlns:a16="http://schemas.microsoft.com/office/drawing/2014/main" id="{3F2D7098-E912-4D9E-AB12-FFA9A0EE4E7A}"/>
              </a:ext>
            </a:extLst>
          </p:cNvPr>
          <p:cNvSpPr>
            <a:spLocks noGrp="1"/>
          </p:cNvSpPr>
          <p:nvPr>
            <p:ph idx="1"/>
          </p:nvPr>
        </p:nvSpPr>
        <p:spPr/>
        <p:txBody>
          <a:bodyPr/>
          <a:lstStyle/>
          <a:p>
            <a:r>
              <a:rPr lang="en-US" dirty="0"/>
              <a:t>TRS adjustment going from 19.06% to 19.81%</a:t>
            </a:r>
          </a:p>
          <a:p>
            <a:r>
              <a:rPr lang="en-US" dirty="0"/>
              <a:t>Increase in charter facility grants to $1 million9 (state)</a:t>
            </a:r>
          </a:p>
          <a:p>
            <a:r>
              <a:rPr lang="en-US" dirty="0"/>
              <a:t>Increase in computer fund SB48 (2019 session) screening mandate and state agency dyslexia specialist (state)</a:t>
            </a:r>
          </a:p>
          <a:p>
            <a:r>
              <a:rPr lang="en-US" dirty="0"/>
              <a:t>Increase funds for a pilot program to provide access to STEM and AP STEM virtual courses to students in rural Georgia without district. (state)</a:t>
            </a:r>
          </a:p>
          <a:p>
            <a:r>
              <a:rPr lang="en-US" dirty="0"/>
              <a:t>Increase Pupil transportation  by $180,000 of a total budget of $136,362,090. </a:t>
            </a:r>
          </a:p>
          <a:p>
            <a:r>
              <a:rPr lang="en-US" dirty="0"/>
              <a:t>Increase formula funds for Equalization grants by $72,000,000. </a:t>
            </a:r>
          </a:p>
          <a:p>
            <a:r>
              <a:rPr lang="en-US" dirty="0"/>
              <a:t>Reduce funds for formula for 21-22 school year declining enrollment by $110, 561, 954.  Increase in training and experience and health insurance by $58,166,829.</a:t>
            </a:r>
          </a:p>
        </p:txBody>
      </p:sp>
    </p:spTree>
    <p:extLst>
      <p:ext uri="{BB962C8B-B14F-4D97-AF65-F5344CB8AC3E}">
        <p14:creationId xmlns:p14="http://schemas.microsoft.com/office/powerpoint/2010/main" val="3582471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83381-6651-4B4D-A6EB-3B7C48C71711}"/>
              </a:ext>
            </a:extLst>
          </p:cNvPr>
          <p:cNvSpPr>
            <a:spLocks noGrp="1"/>
          </p:cNvSpPr>
          <p:nvPr>
            <p:ph type="title"/>
          </p:nvPr>
        </p:nvSpPr>
        <p:spPr/>
        <p:txBody>
          <a:bodyPr/>
          <a:lstStyle/>
          <a:p>
            <a:r>
              <a:rPr lang="en-US" dirty="0"/>
              <a:t>HB 81 Appropriations for FY22 </a:t>
            </a:r>
            <a:r>
              <a:rPr lang="en-US" sz="2400" dirty="0"/>
              <a:t>(</a:t>
            </a:r>
            <a:r>
              <a:rPr lang="en-US" sz="2400" dirty="0" err="1"/>
              <a:t>cont</a:t>
            </a:r>
            <a:r>
              <a:rPr lang="en-US" sz="2400" dirty="0"/>
              <a:t>)</a:t>
            </a:r>
          </a:p>
        </p:txBody>
      </p:sp>
      <p:sp>
        <p:nvSpPr>
          <p:cNvPr id="3" name="Content Placeholder 2">
            <a:extLst>
              <a:ext uri="{FF2B5EF4-FFF2-40B4-BE49-F238E27FC236}">
                <a16:creationId xmlns:a16="http://schemas.microsoft.com/office/drawing/2014/main" id="{BE2EF3CC-3E15-4964-8A0D-507B53BF906A}"/>
              </a:ext>
            </a:extLst>
          </p:cNvPr>
          <p:cNvSpPr>
            <a:spLocks noGrp="1"/>
          </p:cNvSpPr>
          <p:nvPr>
            <p:ph idx="1"/>
          </p:nvPr>
        </p:nvSpPr>
        <p:spPr/>
        <p:txBody>
          <a:bodyPr/>
          <a:lstStyle/>
          <a:p>
            <a:r>
              <a:rPr lang="en-US" dirty="0"/>
              <a:t>Increase formula funds for T &amp;E and Health Insurance by $113,617,112.</a:t>
            </a:r>
          </a:p>
          <a:p>
            <a:r>
              <a:rPr lang="en-US" dirty="0"/>
              <a:t>Increase in funds to offset austerity for K-12 by $554,905,095. </a:t>
            </a:r>
          </a:p>
          <a:p>
            <a:r>
              <a:rPr lang="en-US" dirty="0"/>
              <a:t>IN BUDGET DOCS is statement of recognizing Cares Act funding $</a:t>
            </a:r>
            <a:r>
              <a:rPr lang="en-US"/>
              <a:t>4.2 billion. </a:t>
            </a:r>
          </a:p>
        </p:txBody>
      </p:sp>
    </p:spTree>
    <p:extLst>
      <p:ext uri="{BB962C8B-B14F-4D97-AF65-F5344CB8AC3E}">
        <p14:creationId xmlns:p14="http://schemas.microsoft.com/office/powerpoint/2010/main" val="7329333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246</TotalTime>
  <Words>1126</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Corbel</vt:lpstr>
      <vt:lpstr>Wingdings</vt:lpstr>
      <vt:lpstr>Banded</vt:lpstr>
      <vt:lpstr>Legislative Update  2021 </vt:lpstr>
      <vt:lpstr>The Good, the bad, the Ugly of the 2021 Session</vt:lpstr>
      <vt:lpstr>K-12 Key Bills that Passed…(mostly good news, some bad mixed-in)</vt:lpstr>
      <vt:lpstr>Additional Legislation passed…..(cont.)</vt:lpstr>
      <vt:lpstr>Always good news, What did not bills  pass</vt:lpstr>
      <vt:lpstr>Continue the good News -Bills that did not pass….(hooray!) danger – they are still alive! </vt:lpstr>
      <vt:lpstr>Bills that did not pass…..2021 session</vt:lpstr>
      <vt:lpstr>HB 81 FY22 Appropriations</vt:lpstr>
      <vt:lpstr>HB 81 Appropriations for FY22 (cont)</vt:lpstr>
      <vt:lpstr>Questions or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Legislative Update  2021</dc:title>
  <dc:creator>John Francis Zauner</dc:creator>
  <cp:lastModifiedBy>John Zauner</cp:lastModifiedBy>
  <cp:revision>23</cp:revision>
  <dcterms:created xsi:type="dcterms:W3CDTF">2021-04-12T15:52:06Z</dcterms:created>
  <dcterms:modified xsi:type="dcterms:W3CDTF">2021-04-20T18:32:35Z</dcterms:modified>
</cp:coreProperties>
</file>