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sldIdLst>
    <p:sldId id="257" r:id="rId2"/>
    <p:sldId id="353" r:id="rId3"/>
    <p:sldId id="357" r:id="rId4"/>
    <p:sldId id="362" r:id="rId5"/>
    <p:sldId id="350" r:id="rId6"/>
    <p:sldId id="336" r:id="rId7"/>
    <p:sldId id="348" r:id="rId8"/>
    <p:sldId id="361" r:id="rId9"/>
    <p:sldId id="345" r:id="rId10"/>
    <p:sldId id="343" r:id="rId11"/>
    <p:sldId id="359" r:id="rId12"/>
    <p:sldId id="317" r:id="rId13"/>
    <p:sldId id="360" r:id="rId14"/>
    <p:sldId id="341" r:id="rId15"/>
    <p:sldId id="342" r:id="rId16"/>
    <p:sldId id="352" r:id="rId17"/>
    <p:sldId id="354" r:id="rId18"/>
    <p:sldId id="358" r:id="rId19"/>
    <p:sldId id="273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as, Brooke" initials="LB" lastIdx="1" clrIdx="0">
    <p:extLst>
      <p:ext uri="{19B8F6BF-5375-455C-9EA6-DF929625EA0E}">
        <p15:presenceInfo xmlns:p15="http://schemas.microsoft.com/office/powerpoint/2012/main" userId="Lucas, Brook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48ACE"/>
    <a:srgbClr val="7EA9D4"/>
    <a:srgbClr val="ED7E33"/>
    <a:srgbClr val="87A4D9"/>
    <a:srgbClr val="799AD5"/>
    <a:srgbClr val="3BB377"/>
    <a:srgbClr val="FFFF66"/>
    <a:srgbClr val="CCFF33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96" autoAdjust="0"/>
    <p:restoredTop sz="94362" autoAdjust="0"/>
  </p:normalViewPr>
  <p:slideViewPr>
    <p:cSldViewPr snapToGrid="0">
      <p:cViewPr varScale="1">
        <p:scale>
          <a:sx n="94" d="100"/>
          <a:sy n="94" d="100"/>
        </p:scale>
        <p:origin x="390" y="12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638"/>
    </p:cViewPr>
  </p:sorterViewPr>
  <p:notesViewPr>
    <p:cSldViewPr snapToGrid="0">
      <p:cViewPr varScale="1">
        <p:scale>
          <a:sx n="78" d="100"/>
          <a:sy n="78" d="100"/>
        </p:scale>
        <p:origin x="274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331362249990983E-2"/>
          <c:y val="0.13232202161575951"/>
          <c:w val="0.89519795095150767"/>
          <c:h val="0.69067463357933589"/>
        </c:manualLayout>
      </c:layout>
      <c:lineChart>
        <c:grouping val="standard"/>
        <c:varyColors val="0"/>
        <c:ser>
          <c:idx val="1"/>
          <c:order val="0"/>
          <c:tx>
            <c:strRef>
              <c:f>Sheet1!$D$4</c:f>
              <c:strCache>
                <c:ptCount val="1"/>
                <c:pt idx="0">
                  <c:v>Actively Contributing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5"/>
              </a:solidFill>
              <a:ln w="9525">
                <a:solidFill>
                  <a:schemeClr val="accent5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Sheet1!$B$6:$B$17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Sheet1!$D$6:$D$17</c:f>
              <c:numCache>
                <c:formatCode>#,##0</c:formatCode>
                <c:ptCount val="12"/>
                <c:pt idx="0">
                  <c:v>226559</c:v>
                </c:pt>
                <c:pt idx="1">
                  <c:v>222043</c:v>
                </c:pt>
                <c:pt idx="2">
                  <c:v>216167</c:v>
                </c:pt>
                <c:pt idx="3">
                  <c:v>213674</c:v>
                </c:pt>
                <c:pt idx="4">
                  <c:v>209865</c:v>
                </c:pt>
                <c:pt idx="5">
                  <c:v>209855</c:v>
                </c:pt>
                <c:pt idx="6">
                  <c:v>214012</c:v>
                </c:pt>
                <c:pt idx="7">
                  <c:v>218214</c:v>
                </c:pt>
                <c:pt idx="8">
                  <c:v>222917</c:v>
                </c:pt>
                <c:pt idx="9">
                  <c:v>226061</c:v>
                </c:pt>
                <c:pt idx="10">
                  <c:v>229268</c:v>
                </c:pt>
                <c:pt idx="11">
                  <c:v>232284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CF7-4D9E-9525-AD5AC07CF8F9}"/>
            </c:ext>
          </c:extLst>
        </c:ser>
        <c:ser>
          <c:idx val="2"/>
          <c:order val="1"/>
          <c:tx>
            <c:strRef>
              <c:f>Sheet1!$E$4</c:f>
              <c:strCache>
                <c:ptCount val="1"/>
                <c:pt idx="0">
                  <c:v>Retirees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4"/>
              </a:solidFill>
              <a:ln w="9525">
                <a:solidFill>
                  <a:schemeClr val="accent4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Sheet1!$B$6:$B$17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Sheet1!$E$6:$E$17</c:f>
              <c:numCache>
                <c:formatCode>#,##0</c:formatCode>
                <c:ptCount val="12"/>
                <c:pt idx="0">
                  <c:v>84149</c:v>
                </c:pt>
                <c:pt idx="1">
                  <c:v>88780</c:v>
                </c:pt>
                <c:pt idx="2">
                  <c:v>92180</c:v>
                </c:pt>
                <c:pt idx="3">
                  <c:v>99235</c:v>
                </c:pt>
                <c:pt idx="4">
                  <c:v>103198</c:v>
                </c:pt>
                <c:pt idx="5">
                  <c:v>108100</c:v>
                </c:pt>
                <c:pt idx="6">
                  <c:v>113066</c:v>
                </c:pt>
                <c:pt idx="7">
                  <c:v>117918</c:v>
                </c:pt>
                <c:pt idx="8">
                  <c:v>122629</c:v>
                </c:pt>
                <c:pt idx="9">
                  <c:v>127223</c:v>
                </c:pt>
                <c:pt idx="10">
                  <c:v>131802</c:v>
                </c:pt>
                <c:pt idx="11">
                  <c:v>135619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CF7-4D9E-9525-AD5AC07CF8F9}"/>
            </c:ext>
          </c:extLst>
        </c:ser>
        <c:ser>
          <c:idx val="0"/>
          <c:order val="2"/>
          <c:tx>
            <c:strRef>
              <c:f>Sheet1!$C$4</c:f>
              <c:strCache>
                <c:ptCount val="1"/>
                <c:pt idx="0">
                  <c:v>Active Status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6"/>
              </a:solidFill>
              <a:ln w="9525">
                <a:solidFill>
                  <a:schemeClr val="accent6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Sheet1!$B$6:$B$17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Sheet1!$C$6:$C$17</c:f>
              <c:numCache>
                <c:formatCode>#,##0</c:formatCode>
                <c:ptCount val="12"/>
                <c:pt idx="0">
                  <c:v>272794</c:v>
                </c:pt>
                <c:pt idx="1">
                  <c:v>253868</c:v>
                </c:pt>
                <c:pt idx="2">
                  <c:v>258117</c:v>
                </c:pt>
                <c:pt idx="3">
                  <c:v>244195</c:v>
                </c:pt>
                <c:pt idx="4">
                  <c:v>239758</c:v>
                </c:pt>
                <c:pt idx="5">
                  <c:v>239741</c:v>
                </c:pt>
                <c:pt idx="6">
                  <c:v>244169</c:v>
                </c:pt>
                <c:pt idx="7">
                  <c:v>249969</c:v>
                </c:pt>
                <c:pt idx="8">
                  <c:v>256330</c:v>
                </c:pt>
                <c:pt idx="9">
                  <c:v>261556</c:v>
                </c:pt>
                <c:pt idx="10">
                  <c:v>271991</c:v>
                </c:pt>
                <c:pt idx="11">
                  <c:v>276915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CF7-4D9E-9525-AD5AC07CF8F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0823480"/>
        <c:axId val="210824264"/>
      </c:lineChart>
      <c:catAx>
        <c:axId val="210823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824264"/>
        <c:crosses val="autoZero"/>
        <c:auto val="1"/>
        <c:lblAlgn val="ctr"/>
        <c:lblOffset val="100"/>
        <c:noMultiLvlLbl val="0"/>
      </c:catAx>
      <c:valAx>
        <c:axId val="210824264"/>
        <c:scaling>
          <c:orientation val="minMax"/>
          <c:min val="10000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823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Average</a:t>
            </a:r>
            <a:r>
              <a:rPr lang="en-US" sz="1600" b="1" baseline="0" dirty="0"/>
              <a:t> Yearly Retiree Benefit – Top Ten Counties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'FY2020'!$B$1</c:f>
              <c:strCache>
                <c:ptCount val="1"/>
                <c:pt idx="0">
                  <c:v>Active_TRS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'FY2020'!$A$2:$A$11</c:f>
              <c:strCache>
                <c:ptCount val="10"/>
                <c:pt idx="0">
                  <c:v>Oconee</c:v>
                </c:pt>
                <c:pt idx="1">
                  <c:v>Fulton</c:v>
                </c:pt>
                <c:pt idx="2">
                  <c:v>Clarke</c:v>
                </c:pt>
                <c:pt idx="3">
                  <c:v>DeKalb</c:v>
                </c:pt>
                <c:pt idx="4">
                  <c:v>Greene</c:v>
                </c:pt>
                <c:pt idx="5">
                  <c:v>Rabun</c:v>
                </c:pt>
                <c:pt idx="6">
                  <c:v>Fayette</c:v>
                </c:pt>
                <c:pt idx="7">
                  <c:v>Dawson</c:v>
                </c:pt>
                <c:pt idx="8">
                  <c:v>Morgan</c:v>
                </c:pt>
                <c:pt idx="9">
                  <c:v>Towns</c:v>
                </c:pt>
              </c:strCache>
            </c:strRef>
          </c:cat>
          <c:val>
            <c:numRef>
              <c:f>'FY2020'!$B$2:$B$11</c:f>
            </c:numRef>
          </c:val>
          <c:extLst>
            <c:ext xmlns:c16="http://schemas.microsoft.com/office/drawing/2014/chart" uri="{C3380CC4-5D6E-409C-BE32-E72D297353CC}">
              <c16:uniqueId val="{00000000-76C0-42F0-9B19-B9F75A12C790}"/>
            </c:ext>
          </c:extLst>
        </c:ser>
        <c:ser>
          <c:idx val="1"/>
          <c:order val="1"/>
          <c:tx>
            <c:strRef>
              <c:f>'FY2020'!$C$1</c:f>
              <c:strCache>
                <c:ptCount val="1"/>
                <c:pt idx="0">
                  <c:v>Retired_TRS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'FY2020'!$A$2:$A$11</c:f>
              <c:strCache>
                <c:ptCount val="10"/>
                <c:pt idx="0">
                  <c:v>Oconee</c:v>
                </c:pt>
                <c:pt idx="1">
                  <c:v>Fulton</c:v>
                </c:pt>
                <c:pt idx="2">
                  <c:v>Clarke</c:v>
                </c:pt>
                <c:pt idx="3">
                  <c:v>DeKalb</c:v>
                </c:pt>
                <c:pt idx="4">
                  <c:v>Greene</c:v>
                </c:pt>
                <c:pt idx="5">
                  <c:v>Rabun</c:v>
                </c:pt>
                <c:pt idx="6">
                  <c:v>Fayette</c:v>
                </c:pt>
                <c:pt idx="7">
                  <c:v>Dawson</c:v>
                </c:pt>
                <c:pt idx="8">
                  <c:v>Morgan</c:v>
                </c:pt>
                <c:pt idx="9">
                  <c:v>Towns</c:v>
                </c:pt>
              </c:strCache>
            </c:strRef>
          </c:cat>
          <c:val>
            <c:numRef>
              <c:f>'FY2020'!$C$2:$C$11</c:f>
            </c:numRef>
          </c:val>
          <c:extLst>
            <c:ext xmlns:c16="http://schemas.microsoft.com/office/drawing/2014/chart" uri="{C3380CC4-5D6E-409C-BE32-E72D297353CC}">
              <c16:uniqueId val="{00000001-76C0-42F0-9B19-B9F75A12C790}"/>
            </c:ext>
          </c:extLst>
        </c:ser>
        <c:ser>
          <c:idx val="2"/>
          <c:order val="2"/>
          <c:tx>
            <c:strRef>
              <c:f>'FY2020'!$D$1</c:f>
              <c:strCache>
                <c:ptCount val="1"/>
                <c:pt idx="0">
                  <c:v>Retiree Annual Payroll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'FY2020'!$A$2:$A$11</c:f>
              <c:strCache>
                <c:ptCount val="10"/>
                <c:pt idx="0">
                  <c:v>Oconee</c:v>
                </c:pt>
                <c:pt idx="1">
                  <c:v>Fulton</c:v>
                </c:pt>
                <c:pt idx="2">
                  <c:v>Clarke</c:v>
                </c:pt>
                <c:pt idx="3">
                  <c:v>DeKalb</c:v>
                </c:pt>
                <c:pt idx="4">
                  <c:v>Greene</c:v>
                </c:pt>
                <c:pt idx="5">
                  <c:v>Rabun</c:v>
                </c:pt>
                <c:pt idx="6">
                  <c:v>Fayette</c:v>
                </c:pt>
                <c:pt idx="7">
                  <c:v>Dawson</c:v>
                </c:pt>
                <c:pt idx="8">
                  <c:v>Morgan</c:v>
                </c:pt>
                <c:pt idx="9">
                  <c:v>Towns</c:v>
                </c:pt>
              </c:strCache>
            </c:strRef>
          </c:cat>
          <c:val>
            <c:numRef>
              <c:f>'FY2020'!$D$2:$D$11</c:f>
            </c:numRef>
          </c:val>
          <c:extLst>
            <c:ext xmlns:c16="http://schemas.microsoft.com/office/drawing/2014/chart" uri="{C3380CC4-5D6E-409C-BE32-E72D297353CC}">
              <c16:uniqueId val="{00000002-76C0-42F0-9B19-B9F75A12C790}"/>
            </c:ext>
          </c:extLst>
        </c:ser>
        <c:ser>
          <c:idx val="3"/>
          <c:order val="3"/>
          <c:tx>
            <c:strRef>
              <c:f>'FY2020'!$E$1</c:f>
              <c:strCache>
                <c:ptCount val="1"/>
                <c:pt idx="0">
                  <c:v>Avg Ret $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'FY2020'!$A$2:$A$11</c:f>
              <c:strCache>
                <c:ptCount val="10"/>
                <c:pt idx="0">
                  <c:v>Oconee</c:v>
                </c:pt>
                <c:pt idx="1">
                  <c:v>Fulton</c:v>
                </c:pt>
                <c:pt idx="2">
                  <c:v>Clarke</c:v>
                </c:pt>
                <c:pt idx="3">
                  <c:v>DeKalb</c:v>
                </c:pt>
                <c:pt idx="4">
                  <c:v>Greene</c:v>
                </c:pt>
                <c:pt idx="5">
                  <c:v>Rabun</c:v>
                </c:pt>
                <c:pt idx="6">
                  <c:v>Fayette</c:v>
                </c:pt>
                <c:pt idx="7">
                  <c:v>Dawson</c:v>
                </c:pt>
                <c:pt idx="8">
                  <c:v>Morgan</c:v>
                </c:pt>
                <c:pt idx="9">
                  <c:v>Towns</c:v>
                </c:pt>
              </c:strCache>
            </c:strRef>
          </c:cat>
          <c:val>
            <c:numRef>
              <c:f>'FY2020'!$E$2:$E$11</c:f>
              <c:numCache>
                <c:formatCode>"$"#,##0</c:formatCode>
                <c:ptCount val="10"/>
                <c:pt idx="0">
                  <c:v>44728.146986734057</c:v>
                </c:pt>
                <c:pt idx="1">
                  <c:v>44036.402462275102</c:v>
                </c:pt>
                <c:pt idx="2">
                  <c:v>43903.306894318521</c:v>
                </c:pt>
                <c:pt idx="3">
                  <c:v>43480.731116599309</c:v>
                </c:pt>
                <c:pt idx="4">
                  <c:v>43039.797449275356</c:v>
                </c:pt>
                <c:pt idx="5">
                  <c:v>42047.682177650429</c:v>
                </c:pt>
                <c:pt idx="6">
                  <c:v>41056.034938332508</c:v>
                </c:pt>
                <c:pt idx="7">
                  <c:v>40134.188338658147</c:v>
                </c:pt>
                <c:pt idx="8">
                  <c:v>40037.857182448039</c:v>
                </c:pt>
                <c:pt idx="9">
                  <c:v>39956.408109090909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C0-42F0-9B19-B9F75A12C7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25310000"/>
        <c:axId val="2025315408"/>
      </c:barChart>
      <c:catAx>
        <c:axId val="2025310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5315408"/>
        <c:crosses val="autoZero"/>
        <c:auto val="1"/>
        <c:lblAlgn val="ctr"/>
        <c:lblOffset val="100"/>
        <c:noMultiLvlLbl val="0"/>
      </c:catAx>
      <c:valAx>
        <c:axId val="2025315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5310000"/>
        <c:crosses val="autoZero"/>
        <c:crossBetween val="between"/>
      </c:valAx>
      <c:spPr>
        <a:noFill/>
        <a:ln w="19050"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Net Position - Rolling 12 Months</a:t>
            </a:r>
          </a:p>
          <a:p>
            <a:pPr>
              <a:defRPr/>
            </a:pPr>
            <a:r>
              <a:rPr lang="en-US" sz="800"/>
              <a:t>(in thousands)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'Financial Services'!$B$71</c:f>
              <c:strCache>
                <c:ptCount val="1"/>
                <c:pt idx="0">
                  <c:v> Net Position 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>
              <a:noFill/>
            </a:ln>
            <a:effectLst>
              <a:innerShdw dist="12700" dir="16200000">
                <a:schemeClr val="lt1"/>
              </a:innerShdw>
            </a:effectLst>
          </c:spPr>
          <c:cat>
            <c:strRef>
              <c:f>'Financial Services'!$A$72:$A$83</c:f>
              <c:strCache>
                <c:ptCount val="12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  <c:pt idx="6">
                  <c:v>September</c:v>
                </c:pt>
                <c:pt idx="7">
                  <c:v>October</c:v>
                </c:pt>
                <c:pt idx="8">
                  <c:v>November</c:v>
                </c:pt>
                <c:pt idx="9">
                  <c:v>December</c:v>
                </c:pt>
                <c:pt idx="10">
                  <c:v>January</c:v>
                </c:pt>
                <c:pt idx="11">
                  <c:v>February</c:v>
                </c:pt>
              </c:strCache>
            </c:strRef>
          </c:cat>
          <c:val>
            <c:numRef>
              <c:f>'Financial Services'!$B$72:$B$83</c:f>
              <c:numCache>
                <c:formatCode>_(* #,##0_);_(* \(#,##0\);_(* "-"??_);_(@_)</c:formatCode>
                <c:ptCount val="12"/>
                <c:pt idx="0">
                  <c:v>71476382</c:v>
                </c:pt>
                <c:pt idx="1">
                  <c:v>77117245</c:v>
                </c:pt>
                <c:pt idx="2">
                  <c:v>79736613</c:v>
                </c:pt>
                <c:pt idx="3">
                  <c:v>81161558</c:v>
                </c:pt>
                <c:pt idx="4">
                  <c:v>84225977</c:v>
                </c:pt>
                <c:pt idx="5">
                  <c:v>87441762</c:v>
                </c:pt>
                <c:pt idx="6">
                  <c:v>85281225</c:v>
                </c:pt>
                <c:pt idx="7">
                  <c:v>84050959</c:v>
                </c:pt>
                <c:pt idx="8">
                  <c:v>91230165</c:v>
                </c:pt>
                <c:pt idx="9">
                  <c:v>94180393</c:v>
                </c:pt>
                <c:pt idx="10">
                  <c:v>93690004</c:v>
                </c:pt>
                <c:pt idx="11">
                  <c:v>95518506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0A-4309-B6B3-26CF76C24A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8918624"/>
        <c:axId val="478913920"/>
      </c:areaChart>
      <c:catAx>
        <c:axId val="47891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8913920"/>
        <c:crosses val="autoZero"/>
        <c:auto val="1"/>
        <c:lblAlgn val="ctr"/>
        <c:lblOffset val="100"/>
        <c:noMultiLvlLbl val="0"/>
      </c:catAx>
      <c:valAx>
        <c:axId val="478913920"/>
        <c:scaling>
          <c:orientation val="minMax"/>
          <c:min val="7100000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(* #,##0_);_(* \(#,##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89186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2540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TRS Total Returns</a:t>
            </a:r>
            <a:r>
              <a:rPr lang="en-US" b="1" baseline="0" dirty="0">
                <a:latin typeface="Calibri" panose="020F0502020204030204" pitchFamily="34" charset="0"/>
                <a:cs typeface="Calibri" panose="020F0502020204030204" pitchFamily="34" charset="0"/>
              </a:rPr>
              <a:t> By Time Periods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Sheet1!$A$2:$A$9</c:f>
              <c:strCache>
                <c:ptCount val="8"/>
                <c:pt idx="0">
                  <c:v>1 Year</c:v>
                </c:pt>
                <c:pt idx="1">
                  <c:v>3 Year</c:v>
                </c:pt>
                <c:pt idx="2">
                  <c:v>5 Year</c:v>
                </c:pt>
                <c:pt idx="3">
                  <c:v>10 Year</c:v>
                </c:pt>
                <c:pt idx="4">
                  <c:v>15 Year</c:v>
                </c:pt>
                <c:pt idx="5">
                  <c:v>20 Year</c:v>
                </c:pt>
                <c:pt idx="6">
                  <c:v>25 Year</c:v>
                </c:pt>
                <c:pt idx="7">
                  <c:v>30 Year</c:v>
                </c:pt>
              </c:strCache>
            </c:strRef>
          </c:cat>
          <c:val>
            <c:numRef>
              <c:f>Sheet1!$B$2:$B$9</c:f>
              <c:numCache>
                <c:formatCode>0.00%</c:formatCode>
                <c:ptCount val="8"/>
                <c:pt idx="0">
                  <c:v>5.4155268746972185E-2</c:v>
                </c:pt>
                <c:pt idx="1">
                  <c:v>7.0433405451892694E-2</c:v>
                </c:pt>
                <c:pt idx="2">
                  <c:v>6.9421884434891057E-2</c:v>
                </c:pt>
                <c:pt idx="3">
                  <c:v>9.0832621330265706E-2</c:v>
                </c:pt>
                <c:pt idx="4">
                  <c:v>6.8609003388628409E-2</c:v>
                </c:pt>
                <c:pt idx="5">
                  <c:v>5.74484094517278E-2</c:v>
                </c:pt>
                <c:pt idx="6">
                  <c:v>7.7012363030797282E-2</c:v>
                </c:pt>
                <c:pt idx="7">
                  <c:v>8.3220403830783982E-2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3A-4F9F-917D-AE87621CAA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24630912"/>
        <c:axId val="2124631328"/>
        <c:axId val="0"/>
      </c:bar3DChart>
      <c:catAx>
        <c:axId val="2124630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4631328"/>
        <c:crosses val="autoZero"/>
        <c:auto val="1"/>
        <c:lblAlgn val="ctr"/>
        <c:lblOffset val="100"/>
        <c:noMultiLvlLbl val="0"/>
      </c:catAx>
      <c:valAx>
        <c:axId val="2124631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4630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1270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56980591568831"/>
          <c:y val="0.18686753282172383"/>
          <c:w val="0.61301317533328104"/>
          <c:h val="0.77392930313414299"/>
        </c:manualLayout>
      </c:layout>
      <c:doughnutChart>
        <c:varyColors val="1"/>
        <c:ser>
          <c:idx val="0"/>
          <c:order val="0"/>
          <c:spPr>
            <a:solidFill>
              <a:srgbClr val="5B9BD5">
                <a:alpha val="80000"/>
              </a:srgbClr>
            </a:solidFill>
          </c:spPr>
          <c:dPt>
            <c:idx val="0"/>
            <c:bubble3D val="0"/>
            <c:spPr>
              <a:solidFill>
                <a:srgbClr val="5B9BD5">
                  <a:alpha val="80000"/>
                </a:srgbClr>
              </a:soli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AD1-4BAD-BAFB-8938AEC53737}"/>
              </c:ext>
            </c:extLst>
          </c:dPt>
          <c:dPt>
            <c:idx val="1"/>
            <c:bubble3D val="0"/>
            <c:spPr>
              <a:solidFill>
                <a:srgbClr val="5B9BD5">
                  <a:lumMod val="50000"/>
                  <a:alpha val="80000"/>
                </a:srgbClr>
              </a:soli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AD1-4BAD-BAFB-8938AEC53737}"/>
              </c:ext>
            </c:extLst>
          </c:dPt>
          <c:dPt>
            <c:idx val="2"/>
            <c:bubble3D val="0"/>
            <c:spPr>
              <a:solidFill>
                <a:srgbClr val="5B9BD5">
                  <a:lumMod val="40000"/>
                  <a:lumOff val="60000"/>
                  <a:alpha val="80000"/>
                </a:srgbClr>
              </a:soli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AD1-4BAD-BAFB-8938AEC53737}"/>
              </c:ext>
            </c:extLst>
          </c:dPt>
          <c:dPt>
            <c:idx val="3"/>
            <c:bubble3D val="0"/>
            <c:spPr>
              <a:solidFill>
                <a:srgbClr val="5B9BD5">
                  <a:lumMod val="75000"/>
                  <a:alpha val="80000"/>
                </a:srgbClr>
              </a:soli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AD1-4BAD-BAFB-8938AEC53737}"/>
              </c:ext>
            </c:extLst>
          </c:dPt>
          <c:dPt>
            <c:idx val="4"/>
            <c:bubble3D val="0"/>
            <c:spPr>
              <a:solidFill>
                <a:srgbClr val="5B9BD5">
                  <a:alpha val="80000"/>
                </a:srgbClr>
              </a:soli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AD1-4BAD-BAFB-8938AEC53737}"/>
              </c:ext>
            </c:extLst>
          </c:dPt>
          <c:dPt>
            <c:idx val="5"/>
            <c:bubble3D val="0"/>
            <c:spPr>
              <a:solidFill>
                <a:srgbClr val="5B9BD5">
                  <a:lumMod val="40000"/>
                  <a:lumOff val="60000"/>
                  <a:alpha val="80000"/>
                </a:srgbClr>
              </a:soli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AD1-4BAD-BAFB-8938AEC53737}"/>
              </c:ext>
            </c:extLst>
          </c:dPt>
          <c:dPt>
            <c:idx val="6"/>
            <c:bubble3D val="0"/>
            <c:spPr>
              <a:solidFill>
                <a:srgbClr val="5B9BD5">
                  <a:lumMod val="20000"/>
                  <a:lumOff val="80000"/>
                  <a:alpha val="80000"/>
                </a:srgbClr>
              </a:soli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EAD1-4BAD-BAFB-8938AEC53737}"/>
              </c:ext>
            </c:extLst>
          </c:dPt>
          <c:dLbls>
            <c:dLbl>
              <c:idx val="0"/>
              <c:layout>
                <c:manualLayout>
                  <c:x val="4.9041464016597834E-3"/>
                  <c:y val="2.056785066292633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086525779766473"/>
                      <c:h val="0.201314894657007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AD1-4BAD-BAFB-8938AEC53737}"/>
                </c:ext>
              </c:extLst>
            </c:dLbl>
            <c:dLbl>
              <c:idx val="1"/>
              <c:layout>
                <c:manualLayout>
                  <c:x val="-0.12991043020631846"/>
                  <c:y val="9.41276362312950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577429735696227"/>
                      <c:h val="0.131937747883443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AD1-4BAD-BAFB-8938AEC53737}"/>
                </c:ext>
              </c:extLst>
            </c:dLbl>
            <c:dLbl>
              <c:idx val="2"/>
              <c:layout>
                <c:manualLayout>
                  <c:x val="-0.154015401540154"/>
                  <c:y val="8.762321007745000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AD1-4BAD-BAFB-8938AEC53737}"/>
                </c:ext>
              </c:extLst>
            </c:dLbl>
            <c:dLbl>
              <c:idx val="3"/>
              <c:layout>
                <c:manualLayout>
                  <c:x val="-0.15502341869792494"/>
                  <c:y val="-3.44088120987044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AD1-4BAD-BAFB-8938AEC53737}"/>
                </c:ext>
              </c:extLst>
            </c:dLbl>
            <c:dLbl>
              <c:idx val="4"/>
              <c:layout>
                <c:manualLayout>
                  <c:x val="-0.13050660222619731"/>
                  <c:y val="-8.895213541708178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17317534101162"/>
                      <c:h val="0.104923267372760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EAD1-4BAD-BAFB-8938AEC53737}"/>
                </c:ext>
              </c:extLst>
            </c:dLbl>
            <c:dLbl>
              <c:idx val="5"/>
              <c:layout>
                <c:manualLayout>
                  <c:x val="-8.8745257464212648E-2"/>
                  <c:y val="-0.1198004247722726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32739418009801"/>
                      <c:h val="0.16780563547153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EAD1-4BAD-BAFB-8938AEC53737}"/>
                </c:ext>
              </c:extLst>
            </c:dLbl>
            <c:dLbl>
              <c:idx val="6"/>
              <c:layout>
                <c:manualLayout>
                  <c:x val="-1.5172072675390146E-3"/>
                  <c:y val="-0.1659540640266498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253568632661791"/>
                      <c:h val="0.144055645433366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EAD1-4BAD-BAFB-8938AEC537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Sheet1!$B$7:$B$13</c:f>
              <c:strCache>
                <c:ptCount val="7"/>
                <c:pt idx="0">
                  <c:v>Maximum Plan</c:v>
                </c:pt>
                <c:pt idx="1">
                  <c:v>Option 1</c:v>
                </c:pt>
                <c:pt idx="2">
                  <c:v>Option 2</c:v>
                </c:pt>
                <c:pt idx="3">
                  <c:v>Option 3</c:v>
                </c:pt>
                <c:pt idx="4">
                  <c:v>Option 4</c:v>
                </c:pt>
                <c:pt idx="5">
                  <c:v>Option 2 Pop-Up</c:v>
                </c:pt>
                <c:pt idx="6">
                  <c:v>Option 3 Pop-Up</c:v>
                </c:pt>
              </c:strCache>
            </c:strRef>
          </c:cat>
          <c:val>
            <c:numRef>
              <c:f>Sheet1!$C$7:$C$13</c:f>
              <c:numCache>
                <c:formatCode>_(* #,##0_);_(* \(#,##0\);_(* "-"_);_(@_)</c:formatCode>
                <c:ptCount val="7"/>
                <c:pt idx="0">
                  <c:v>79523</c:v>
                </c:pt>
                <c:pt idx="1">
                  <c:v>6164</c:v>
                </c:pt>
                <c:pt idx="2">
                  <c:v>18944</c:v>
                </c:pt>
                <c:pt idx="3">
                  <c:v>6983</c:v>
                </c:pt>
                <c:pt idx="4">
                  <c:v>1923</c:v>
                </c:pt>
                <c:pt idx="5">
                  <c:v>15021</c:v>
                </c:pt>
                <c:pt idx="6">
                  <c:v>7700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AD1-4BAD-BAFB-8938AEC53737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  <c:holeSize val="46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01414036534923E-2"/>
          <c:y val="0.11581451985817276"/>
          <c:w val="0.70173987096527435"/>
          <c:h val="0.788054830872399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 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# OF SERVICE RETIREMENTS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#,##0">
                  <c:v>6240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84-405C-9F51-1C4675DCE1D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 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# OF SERVICE RETIREMENTS 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 formatCode="#,##0">
                  <c:v>6450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84-405C-9F51-1C4675DCE1D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FY 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# OF SERVICE RETIREMENTS 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 formatCode="#,##0">
                  <c:v>6289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84-405C-9F51-1C4675DCE1D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FY 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# OF SERVICE RETIREMENTS 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6116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E84-405C-9F51-1C4675DCE1D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05755888"/>
        <c:axId val="605756280"/>
      </c:barChart>
      <c:catAx>
        <c:axId val="60575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756280"/>
        <c:crosses val="autoZero"/>
        <c:auto val="1"/>
        <c:lblAlgn val="ctr"/>
        <c:lblOffset val="100"/>
        <c:noMultiLvlLbl val="0"/>
      </c:catAx>
      <c:valAx>
        <c:axId val="605756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755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>
      <a:gsLst>
        <a:gs pos="0">
          <a:schemeClr val="accent3">
            <a:lumMod val="5000"/>
            <a:lumOff val="95000"/>
          </a:schemeClr>
        </a:gs>
        <a:gs pos="74000">
          <a:schemeClr val="accent3">
            <a:lumMod val="45000"/>
            <a:lumOff val="55000"/>
          </a:schemeClr>
        </a:gs>
        <a:gs pos="83000">
          <a:schemeClr val="accent3">
            <a:lumMod val="45000"/>
            <a:lumOff val="55000"/>
          </a:schemeClr>
        </a:gs>
        <a:gs pos="100000">
          <a:schemeClr val="accent3">
            <a:lumMod val="30000"/>
            <a:lumOff val="70000"/>
          </a:schemeClr>
        </a:gs>
      </a:gsLst>
      <a:lin ang="5400000" scaled="1"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FISCAL YEAR COMPARISON DATA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Sheet1!$B$2:$B$12</c:f>
              <c:numCache>
                <c:formatCode>#,##0</c:formatCode>
                <c:ptCount val="11"/>
                <c:pt idx="0">
                  <c:v>5954</c:v>
                </c:pt>
                <c:pt idx="1">
                  <c:v>6276</c:v>
                </c:pt>
                <c:pt idx="2">
                  <c:v>6482</c:v>
                </c:pt>
                <c:pt idx="3">
                  <c:v>7224</c:v>
                </c:pt>
                <c:pt idx="4">
                  <c:v>6146</c:v>
                </c:pt>
                <c:pt idx="5">
                  <c:v>6394</c:v>
                </c:pt>
                <c:pt idx="6">
                  <c:v>6461</c:v>
                </c:pt>
                <c:pt idx="7">
                  <c:v>6240</c:v>
                </c:pt>
                <c:pt idx="8">
                  <c:v>6450</c:v>
                </c:pt>
                <c:pt idx="9">
                  <c:v>6289</c:v>
                </c:pt>
                <c:pt idx="10" formatCode="General">
                  <c:v>6116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71E-463B-8DE8-EFE470F1255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40661408"/>
        <c:axId val="840663368"/>
      </c:lineChart>
      <c:catAx>
        <c:axId val="840661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0663368"/>
        <c:crosses val="autoZero"/>
        <c:auto val="1"/>
        <c:lblAlgn val="ctr"/>
        <c:lblOffset val="100"/>
        <c:noMultiLvlLbl val="0"/>
      </c:catAx>
      <c:valAx>
        <c:axId val="840663368"/>
        <c:scaling>
          <c:orientation val="minMax"/>
        </c:scaling>
        <c:delete val="0"/>
        <c:axPos val="l"/>
        <c:majorGridlines>
          <c:spPr>
            <a:ln w="13017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066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111125" cap="flat" cmpd="dbl" algn="ctr">
      <a:solidFill>
        <a:schemeClr val="accent2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New Retirement</a:t>
            </a:r>
            <a:r>
              <a:rPr lang="en-US" b="1" baseline="0" dirty="0"/>
              <a:t> Comparisons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'New Retirement'!$B$63</c:f>
              <c:strCache>
                <c:ptCount val="1"/>
                <c:pt idx="0">
                  <c:v>RETIRED- FY20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'New Retirement'!$A$64:$A$72</c:f>
              <c:strCache>
                <c:ptCount val="9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  <c:pt idx="6">
                  <c:v>JANUARY</c:v>
                </c:pt>
                <c:pt idx="7">
                  <c:v>FEBRUARY</c:v>
                </c:pt>
                <c:pt idx="8">
                  <c:v>MARCH</c:v>
                </c:pt>
              </c:strCache>
            </c:strRef>
          </c:cat>
          <c:val>
            <c:numRef>
              <c:f>'New Retirement'!$B$64:$B$72</c:f>
              <c:numCache>
                <c:formatCode>General</c:formatCode>
                <c:ptCount val="9"/>
                <c:pt idx="0">
                  <c:v>753</c:v>
                </c:pt>
                <c:pt idx="1">
                  <c:v>328</c:v>
                </c:pt>
                <c:pt idx="2">
                  <c:v>250</c:v>
                </c:pt>
                <c:pt idx="3">
                  <c:v>217</c:v>
                </c:pt>
                <c:pt idx="4">
                  <c:v>227</c:v>
                </c:pt>
                <c:pt idx="5">
                  <c:v>214</c:v>
                </c:pt>
                <c:pt idx="6">
                  <c:v>499</c:v>
                </c:pt>
                <c:pt idx="7">
                  <c:v>218</c:v>
                </c:pt>
                <c:pt idx="8">
                  <c:v>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D7-486B-A232-DFEE5DAD9437}"/>
            </c:ext>
          </c:extLst>
        </c:ser>
        <c:ser>
          <c:idx val="1"/>
          <c:order val="1"/>
          <c:tx>
            <c:strRef>
              <c:f>'New Retirement'!$C$63</c:f>
              <c:strCache>
                <c:ptCount val="1"/>
                <c:pt idx="0">
                  <c:v>RETIRED- FY21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'New Retirement'!$A$64:$A$72</c:f>
              <c:strCache>
                <c:ptCount val="9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  <c:pt idx="6">
                  <c:v>JANUARY</c:v>
                </c:pt>
                <c:pt idx="7">
                  <c:v>FEBRUARY</c:v>
                </c:pt>
                <c:pt idx="8">
                  <c:v>MARCH</c:v>
                </c:pt>
              </c:strCache>
            </c:strRef>
          </c:cat>
          <c:val>
            <c:numRef>
              <c:f>'New Retirement'!$C$64:$C$72</c:f>
              <c:numCache>
                <c:formatCode>General</c:formatCode>
                <c:ptCount val="9"/>
                <c:pt idx="0">
                  <c:v>678</c:v>
                </c:pt>
                <c:pt idx="1">
                  <c:v>473</c:v>
                </c:pt>
                <c:pt idx="2">
                  <c:v>441</c:v>
                </c:pt>
                <c:pt idx="3">
                  <c:v>344</c:v>
                </c:pt>
                <c:pt idx="4">
                  <c:v>246</c:v>
                </c:pt>
                <c:pt idx="5">
                  <c:v>315</c:v>
                </c:pt>
                <c:pt idx="6">
                  <c:v>747</c:v>
                </c:pt>
                <c:pt idx="7">
                  <c:v>238</c:v>
                </c:pt>
                <c:pt idx="8">
                  <c:v>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D7-486B-A232-DFEE5DAD94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90884319"/>
        <c:axId val="1690886399"/>
      </c:barChart>
      <c:catAx>
        <c:axId val="16908843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0886399"/>
        <c:crosses val="autoZero"/>
        <c:auto val="1"/>
        <c:lblAlgn val="ctr"/>
        <c:lblOffset val="100"/>
        <c:noMultiLvlLbl val="0"/>
      </c:catAx>
      <c:valAx>
        <c:axId val="16908863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088431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Beneficiary Deaths COVID</a:t>
            </a:r>
            <a:r>
              <a:rPr lang="en-US" sz="2000" b="1" baseline="0" dirty="0"/>
              <a:t> Era</a:t>
            </a:r>
            <a:endParaRPr lang="en-US" sz="2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'Death Comparison'!$N$2</c:f>
              <c:strCache>
                <c:ptCount val="1"/>
                <c:pt idx="0">
                  <c:v>FY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'Death Comparison'!$M$3:$M$10</c:f>
              <c:strCache>
                <c:ptCount val="8"/>
                <c:pt idx="0">
                  <c:v>July 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  <c:pt idx="6">
                  <c:v>January</c:v>
                </c:pt>
                <c:pt idx="7">
                  <c:v>February</c:v>
                </c:pt>
              </c:strCache>
            </c:strRef>
          </c:cat>
          <c:val>
            <c:numRef>
              <c:f>'Death Comparison'!$N$3:$N$10</c:f>
              <c:numCache>
                <c:formatCode>General</c:formatCode>
                <c:ptCount val="8"/>
                <c:pt idx="0">
                  <c:v>224</c:v>
                </c:pt>
                <c:pt idx="1">
                  <c:v>232</c:v>
                </c:pt>
                <c:pt idx="2">
                  <c:v>223</c:v>
                </c:pt>
                <c:pt idx="3">
                  <c:v>261</c:v>
                </c:pt>
                <c:pt idx="4">
                  <c:v>209</c:v>
                </c:pt>
                <c:pt idx="5">
                  <c:v>163</c:v>
                </c:pt>
                <c:pt idx="6">
                  <c:v>277</c:v>
                </c:pt>
                <c:pt idx="7">
                  <c:v>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98-43B7-A2E1-43B07E3293D6}"/>
            </c:ext>
          </c:extLst>
        </c:ser>
        <c:ser>
          <c:idx val="1"/>
          <c:order val="1"/>
          <c:tx>
            <c:strRef>
              <c:f>'Death Comparison'!$O$2</c:f>
              <c:strCache>
                <c:ptCount val="1"/>
                <c:pt idx="0">
                  <c:v>FY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'Death Comparison'!$M$3:$M$10</c:f>
              <c:strCache>
                <c:ptCount val="8"/>
                <c:pt idx="0">
                  <c:v>July 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  <c:pt idx="6">
                  <c:v>January</c:v>
                </c:pt>
                <c:pt idx="7">
                  <c:v>February</c:v>
                </c:pt>
              </c:strCache>
            </c:strRef>
          </c:cat>
          <c:val>
            <c:numRef>
              <c:f>'Death Comparison'!$O$3:$O$10</c:f>
              <c:numCache>
                <c:formatCode>General</c:formatCode>
                <c:ptCount val="8"/>
                <c:pt idx="0">
                  <c:v>303</c:v>
                </c:pt>
                <c:pt idx="1">
                  <c:v>311</c:v>
                </c:pt>
                <c:pt idx="2">
                  <c:v>277</c:v>
                </c:pt>
                <c:pt idx="3">
                  <c:v>281</c:v>
                </c:pt>
                <c:pt idx="4">
                  <c:v>236</c:v>
                </c:pt>
                <c:pt idx="5">
                  <c:v>325</c:v>
                </c:pt>
                <c:pt idx="6">
                  <c:v>426</c:v>
                </c:pt>
                <c:pt idx="7">
                  <c:v>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98-43B7-A2E1-43B07E3293D6}"/>
            </c:ext>
          </c:extLst>
        </c:ser>
        <c:ser>
          <c:idx val="2"/>
          <c:order val="2"/>
          <c:tx>
            <c:strRef>
              <c:f>'Death Comparison'!$P$2</c:f>
              <c:strCache>
                <c:ptCount val="1"/>
                <c:pt idx="0">
                  <c:v>Difference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'Death Comparison'!$M$3:$M$10</c:f>
              <c:strCache>
                <c:ptCount val="8"/>
                <c:pt idx="0">
                  <c:v>July 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  <c:pt idx="6">
                  <c:v>January</c:v>
                </c:pt>
                <c:pt idx="7">
                  <c:v>February</c:v>
                </c:pt>
              </c:strCache>
            </c:strRef>
          </c:cat>
          <c:val>
            <c:numRef>
              <c:f>'Death Comparison'!$P$3:$P$10</c:f>
              <c:numCache>
                <c:formatCode>General</c:formatCode>
                <c:ptCount val="8"/>
                <c:pt idx="0">
                  <c:v>79</c:v>
                </c:pt>
                <c:pt idx="1">
                  <c:v>79</c:v>
                </c:pt>
                <c:pt idx="2">
                  <c:v>54</c:v>
                </c:pt>
                <c:pt idx="3">
                  <c:v>20</c:v>
                </c:pt>
                <c:pt idx="4">
                  <c:v>27</c:v>
                </c:pt>
                <c:pt idx="5">
                  <c:v>162</c:v>
                </c:pt>
                <c:pt idx="6">
                  <c:v>149</c:v>
                </c:pt>
                <c:pt idx="7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98-43B7-A2E1-43B07E3293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93093168"/>
        <c:axId val="85564896"/>
        <c:axId val="0"/>
      </c:bar3DChart>
      <c:catAx>
        <c:axId val="209309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64896"/>
        <c:crosses val="autoZero"/>
        <c:auto val="1"/>
        <c:lblAlgn val="ctr"/>
        <c:lblOffset val="100"/>
        <c:noMultiLvlLbl val="0"/>
      </c:catAx>
      <c:valAx>
        <c:axId val="85564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309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5875">
      <a:solidFill>
        <a:schemeClr val="accent6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9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effectLst>
        <a:innerShdw dist="12700" dir="16200000">
          <a:schemeClr val="lt1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effectLst>
        <a:innerShdw dist="12700" dir="16200000">
          <a:schemeClr val="lt1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0.05738</cdr:x>
      <cdr:y>0.90137</cdr:y>
    </cdr:from>
    <cdr:to>
      <cdr:x>0.27752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6726" y="4700589"/>
          <a:ext cx="1790700" cy="514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0.04685</cdr:x>
      <cdr:y>0.89319</cdr:y>
    </cdr:from>
    <cdr:to>
      <cdr:x>1</cdr:x>
      <cdr:y>0.9625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55658" y="4798302"/>
          <a:ext cx="7235768" cy="3723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 b="0" dirty="0">
              <a:solidFill>
                <a:srgbClr val="1C476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Active</a:t>
          </a:r>
          <a:r>
            <a:rPr lang="en-US" sz="1000" b="0" baseline="0" dirty="0">
              <a:solidFill>
                <a:srgbClr val="1C476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Status = Contributions Received During Last 4 Years</a:t>
          </a:r>
        </a:p>
        <a:p xmlns:a="http://schemas.openxmlformats.org/drawingml/2006/main">
          <a:r>
            <a:rPr lang="en-US" sz="1000" b="0" baseline="0" dirty="0">
              <a:solidFill>
                <a:srgbClr val="1C476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Actively Contributing = Contributions Received Anytime During Prior 4-Month Period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0.36577</cdr:x>
      <cdr:y>0.13412</cdr:y>
    </cdr:from>
    <cdr:to>
      <cdr:x>0.63199</cdr:x>
      <cdr:y>0.19132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40659" y="840259"/>
          <a:ext cx="2940908" cy="3583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0.26622</cdr:x>
      <cdr:y>0.1144</cdr:y>
    </cdr:from>
    <cdr:to>
      <cdr:x>0.77852</cdr:x>
      <cdr:y>0.20907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40908" y="716702"/>
          <a:ext cx="5659394" cy="5930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800" b="1" dirty="0"/>
            <a:t>SERVICE RETIREMENTS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32" tIns="46564" rIns="93132" bIns="4656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3" y="0"/>
            <a:ext cx="3037840" cy="466434"/>
          </a:xfrm>
          <a:prstGeom prst="rect">
            <a:avLst/>
          </a:prstGeom>
        </p:spPr>
        <p:txBody>
          <a:bodyPr vert="horz" lIns="93132" tIns="46564" rIns="93132" bIns="46564" rtlCol="0"/>
          <a:lstStyle>
            <a:lvl1pPr algn="r">
              <a:defRPr sz="1200"/>
            </a:lvl1pPr>
          </a:lstStyle>
          <a:p>
            <a:fld id="{BE97C65E-0CF0-4474-8A14-2794AF664F1D}" type="datetimeFigureOut">
              <a:rPr lang="en-US" smtClean="0"/>
              <a:t>4/14/2021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2" tIns="46564" rIns="93132" bIns="4656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7"/>
            <a:ext cx="5608320" cy="3660458"/>
          </a:xfrm>
          <a:prstGeom prst="rect">
            <a:avLst/>
          </a:prstGeom>
        </p:spPr>
        <p:txBody>
          <a:bodyPr vert="horz" lIns="93132" tIns="46564" rIns="93132" bIns="4656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32" tIns="46564" rIns="93132" bIns="4656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3" y="8829967"/>
            <a:ext cx="3037840" cy="466433"/>
          </a:xfrm>
          <a:prstGeom prst="rect">
            <a:avLst/>
          </a:prstGeom>
        </p:spPr>
        <p:txBody>
          <a:bodyPr vert="horz" lIns="93132" tIns="46564" rIns="93132" bIns="46564" rtlCol="0" anchor="b"/>
          <a:lstStyle>
            <a:lvl1pPr algn="r">
              <a:defRPr sz="1200"/>
            </a:lvl1pPr>
          </a:lstStyle>
          <a:p>
            <a:fld id="{145DD103-0778-4433-BC68-603F3829A2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958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B2045-2105-42D7-90C4-F11703F3910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421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DD103-0778-4433-BC68-603F3829A2A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994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67, 63, 59.5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DD103-0778-4433-BC68-603F3829A2A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61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DD103-0778-4433-BC68-603F3829A2A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323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DD103-0778-4433-BC68-603F3829A2A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413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DD103-0778-4433-BC68-603F3829A2A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481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177A9-C3A0-4E7A-BF9C-B6727AA90E09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‹#›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69F67-F322-4EEE-9D67-7E8C4DCAD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056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2CE20-7326-4E6D-BFA3-FBE2AF38DAAF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‹#›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69F67-F322-4EEE-9D67-7E8C4DCAD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254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F9025-F35A-4387-9D93-1B378B17B41F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‹#›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69F67-F322-4EEE-9D67-7E8C4DCAD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808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2A3A9-982A-4B2F-9DFE-1FAEFDF47385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38357AA-0210-4AF8-B049-59768C28FC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-95183"/>
            <a:ext cx="10210800" cy="13698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79269"/>
            <a:ext cx="1349721" cy="71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20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52B9-DEE0-4F85-9BAE-015311710268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‹#›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69F67-F322-4EEE-9D67-7E8C4DCAD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936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AC87-001C-44F4-A792-96A3AEA0D12A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‹#›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69F67-F322-4EEE-9D67-7E8C4DCAD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484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A185-27C5-481F-8CD8-6D2C5D206894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‹#›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69F67-F322-4EEE-9D67-7E8C4DCAD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390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9007B-A517-4BAB-8ABA-88D6A63F3F21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‹#›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69F67-F322-4EEE-9D67-7E8C4DCAD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64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202D-0153-4D9E-878F-4C9B01E88A3D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‹#›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69F67-F322-4EEE-9D67-7E8C4DCAD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908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DE0DE-A6E9-44B1-9BD8-622CFE141E0F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‹#›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69F67-F322-4EEE-9D67-7E8C4DCAD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796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110B-FE6A-4773-878F-1CD39B75EABE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‹#›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69F67-F322-4EEE-9D67-7E8C4DCAD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322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0EA6F-D522-4C12-8395-D85DB31F5350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‹#›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69F67-F322-4EEE-9D67-7E8C4DCAD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816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9" Type="http://schemas.openxmlformats.org/officeDocument/2006/relationships/image" Target="../media/image44.png"/><Relationship Id="rId21" Type="http://schemas.openxmlformats.org/officeDocument/2006/relationships/image" Target="../media/image26.png"/><Relationship Id="rId34" Type="http://schemas.openxmlformats.org/officeDocument/2006/relationships/image" Target="../media/image39.png"/><Relationship Id="rId42" Type="http://schemas.openxmlformats.org/officeDocument/2006/relationships/image" Target="../media/image47.png"/><Relationship Id="rId47" Type="http://schemas.openxmlformats.org/officeDocument/2006/relationships/image" Target="../media/image52.png"/><Relationship Id="rId50" Type="http://schemas.openxmlformats.org/officeDocument/2006/relationships/image" Target="../media/image55.png"/><Relationship Id="rId55" Type="http://schemas.openxmlformats.org/officeDocument/2006/relationships/image" Target="../media/image60.png"/><Relationship Id="rId63" Type="http://schemas.openxmlformats.org/officeDocument/2006/relationships/image" Target="../media/image6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41" Type="http://schemas.openxmlformats.org/officeDocument/2006/relationships/image" Target="../media/image46.png"/><Relationship Id="rId54" Type="http://schemas.openxmlformats.org/officeDocument/2006/relationships/image" Target="../media/image59.png"/><Relationship Id="rId6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37" Type="http://schemas.openxmlformats.org/officeDocument/2006/relationships/image" Target="../media/image42.png"/><Relationship Id="rId40" Type="http://schemas.openxmlformats.org/officeDocument/2006/relationships/image" Target="../media/image45.png"/><Relationship Id="rId45" Type="http://schemas.openxmlformats.org/officeDocument/2006/relationships/image" Target="../media/image50.png"/><Relationship Id="rId53" Type="http://schemas.openxmlformats.org/officeDocument/2006/relationships/image" Target="../media/image58.png"/><Relationship Id="rId58" Type="http://schemas.openxmlformats.org/officeDocument/2006/relationships/image" Target="../media/image63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49" Type="http://schemas.openxmlformats.org/officeDocument/2006/relationships/image" Target="../media/image54.png"/><Relationship Id="rId57" Type="http://schemas.openxmlformats.org/officeDocument/2006/relationships/image" Target="../media/image62.png"/><Relationship Id="rId61" Type="http://schemas.openxmlformats.org/officeDocument/2006/relationships/image" Target="../media/image66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4" Type="http://schemas.openxmlformats.org/officeDocument/2006/relationships/image" Target="../media/image49.png"/><Relationship Id="rId52" Type="http://schemas.openxmlformats.org/officeDocument/2006/relationships/image" Target="../media/image57.png"/><Relationship Id="rId60" Type="http://schemas.openxmlformats.org/officeDocument/2006/relationships/image" Target="../media/image65.png"/><Relationship Id="rId65" Type="http://schemas.openxmlformats.org/officeDocument/2006/relationships/image" Target="../media/image70.jp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40.png"/><Relationship Id="rId43" Type="http://schemas.openxmlformats.org/officeDocument/2006/relationships/image" Target="../media/image48.png"/><Relationship Id="rId48" Type="http://schemas.openxmlformats.org/officeDocument/2006/relationships/image" Target="../media/image53.png"/><Relationship Id="rId56" Type="http://schemas.openxmlformats.org/officeDocument/2006/relationships/image" Target="../media/image61.png"/><Relationship Id="rId64" Type="http://schemas.openxmlformats.org/officeDocument/2006/relationships/image" Target="../media/image69.png"/><Relationship Id="rId8" Type="http://schemas.openxmlformats.org/officeDocument/2006/relationships/image" Target="../media/image13.png"/><Relationship Id="rId51" Type="http://schemas.openxmlformats.org/officeDocument/2006/relationships/image" Target="../media/image56.png"/><Relationship Id="rId3" Type="http://schemas.openxmlformats.org/officeDocument/2006/relationships/image" Target="../media/image8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38" Type="http://schemas.openxmlformats.org/officeDocument/2006/relationships/image" Target="../media/image43.png"/><Relationship Id="rId46" Type="http://schemas.openxmlformats.org/officeDocument/2006/relationships/image" Target="../media/image51.png"/><Relationship Id="rId59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510B91-AAD7-4279-BE56-A7C529E9E8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25" r="7236" b="30884"/>
          <a:stretch/>
        </p:blipFill>
        <p:spPr>
          <a:xfrm>
            <a:off x="563902" y="3027835"/>
            <a:ext cx="2244990" cy="1837764"/>
          </a:xfrm>
          <a:prstGeom prst="rect">
            <a:avLst/>
          </a:prstGeom>
        </p:spPr>
      </p:pic>
      <p:pic>
        <p:nvPicPr>
          <p:cNvPr id="7" name="Picture 6" descr="white logo0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9261" y="235098"/>
            <a:ext cx="755961" cy="8671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29" y="-17928"/>
            <a:ext cx="9233647" cy="18377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40419" y="2607889"/>
            <a:ext cx="52631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GSSA Bootstrap</a:t>
            </a:r>
          </a:p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TRS Update</a:t>
            </a:r>
          </a:p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April 22, 2021</a:t>
            </a:r>
          </a:p>
          <a:p>
            <a:pPr algn="ctr"/>
            <a:endParaRPr lang="en-US" sz="2400" i="1" spc="-1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i="1" spc="-150" dirty="0">
                <a:latin typeface="Calibri" panose="020F0502020204030204" pitchFamily="34" charset="0"/>
                <a:cs typeface="Calibri" panose="020F0502020204030204" pitchFamily="34" charset="0"/>
              </a:rPr>
              <a:t>L. C. (Buster) Evans</a:t>
            </a:r>
          </a:p>
          <a:p>
            <a:pPr algn="ctr"/>
            <a:r>
              <a:rPr lang="en-US" sz="2400" i="1" spc="-150" dirty="0">
                <a:latin typeface="Calibri" panose="020F0502020204030204" pitchFamily="34" charset="0"/>
                <a:cs typeface="Calibri" panose="020F0502020204030204" pitchFamily="34" charset="0"/>
              </a:rPr>
              <a:t>Executive Director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634" y="394839"/>
            <a:ext cx="1328063" cy="7073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6027F9F-DE96-47EB-B313-5E7F5196F568}"/>
              </a:ext>
            </a:extLst>
          </p:cNvPr>
          <p:cNvSpPr/>
          <p:nvPr/>
        </p:nvSpPr>
        <p:spPr>
          <a:xfrm>
            <a:off x="563902" y="332788"/>
            <a:ext cx="32993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TRS Updates!</a:t>
            </a:r>
            <a:endParaRPr lang="en-US" sz="4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C733FAB-BBAF-4D9C-A5CA-F24067C92BB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67" r="57313"/>
          <a:stretch/>
        </p:blipFill>
        <p:spPr>
          <a:xfrm>
            <a:off x="6335110" y="2896161"/>
            <a:ext cx="2116110" cy="210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44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F61FFBE-1C2B-4C96-9FE0-FC8A7F04F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90" y="-196784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TRS Investment Returns!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C136094-858A-490E-87F8-21BD87AA8C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226710"/>
              </p:ext>
            </p:extLst>
          </p:nvPr>
        </p:nvGraphicFramePr>
        <p:xfrm>
          <a:off x="345223" y="1947570"/>
          <a:ext cx="1219200" cy="3225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13610728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22075130"/>
                    </a:ext>
                  </a:extLst>
                </a:gridCol>
              </a:tblGrid>
              <a:tr h="32194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TRS Total Return ending 6/30/2020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496873"/>
                  </a:ext>
                </a:extLst>
              </a:tr>
              <a:tr h="3219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 Year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5.42%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2831004"/>
                  </a:ext>
                </a:extLst>
              </a:tr>
              <a:tr h="3219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3 Year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7.04%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45923694"/>
                  </a:ext>
                </a:extLst>
              </a:tr>
              <a:tr h="3219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5 Year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6.94%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55145468"/>
                  </a:ext>
                </a:extLst>
              </a:tr>
              <a:tr h="3219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10 Year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9.08%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52204202"/>
                  </a:ext>
                </a:extLst>
              </a:tr>
              <a:tr h="3219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15 Year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6.86%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0505275"/>
                  </a:ext>
                </a:extLst>
              </a:tr>
              <a:tr h="3219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20 Year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5.74%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53394547"/>
                  </a:ext>
                </a:extLst>
              </a:tr>
              <a:tr h="3219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25 Year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7.70%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69275616"/>
                  </a:ext>
                </a:extLst>
              </a:tr>
              <a:tr h="3219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30 Year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8.32%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87690746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5340839"/>
              </p:ext>
            </p:extLst>
          </p:nvPr>
        </p:nvGraphicFramePr>
        <p:xfrm>
          <a:off x="1564423" y="2062976"/>
          <a:ext cx="3330962" cy="3109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2791" y="1289195"/>
            <a:ext cx="3273201" cy="42043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3990" y="5493566"/>
            <a:ext cx="534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Georgia’s one year return for FY 2020 was among the best in the nation.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Longer term returns continue to generally exceed assumed rates of return.</a:t>
            </a:r>
          </a:p>
        </p:txBody>
      </p:sp>
    </p:spTree>
    <p:extLst>
      <p:ext uri="{BB962C8B-B14F-4D97-AF65-F5344CB8AC3E}">
        <p14:creationId xmlns:p14="http://schemas.microsoft.com/office/powerpoint/2010/main" val="4039232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5" y="36576"/>
            <a:ext cx="8686800" cy="11116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Plan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&amp; Retirement Information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936C27B-636F-48A0-99D3-750CAA4A65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7353640"/>
              </p:ext>
            </p:extLst>
          </p:nvPr>
        </p:nvGraphicFramePr>
        <p:xfrm>
          <a:off x="122663" y="1782396"/>
          <a:ext cx="4632245" cy="4562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9E7793F-1C21-4634-9C87-0F50ECA952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665979"/>
              </p:ext>
            </p:extLst>
          </p:nvPr>
        </p:nvGraphicFramePr>
        <p:xfrm>
          <a:off x="4754908" y="1782396"/>
          <a:ext cx="4160492" cy="456233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972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3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2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862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February 1, 2021</a:t>
                      </a:r>
                      <a:endParaRPr lang="en-US" sz="14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March 1, </a:t>
                      </a:r>
                      <a:r>
                        <a:rPr lang="en-US" sz="14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069">
                <a:tc>
                  <a:txBody>
                    <a:bodyPr/>
                    <a:lstStyle/>
                    <a:p>
                      <a:r>
                        <a:rPr lang="en-US" sz="1400" b="1" i="1" dirty="0">
                          <a:latin typeface="+mn-lt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Service</a:t>
                      </a:r>
                      <a:r>
                        <a:rPr lang="en-US" sz="1400" b="1" i="1" baseline="0" dirty="0">
                          <a:latin typeface="+mn-lt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Retirees</a:t>
                      </a:r>
                      <a:endParaRPr lang="en-US" sz="1400" b="1" i="1" dirty="0">
                        <a:latin typeface="+mn-lt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123,192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123,064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069">
                <a:tc>
                  <a:txBody>
                    <a:bodyPr/>
                    <a:lstStyle/>
                    <a:p>
                      <a:r>
                        <a:rPr lang="en-US" sz="1400" b="1" i="1" dirty="0">
                          <a:latin typeface="+mn-lt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Avg. Monthly Benefit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$3,432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$3,430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069">
                <a:tc>
                  <a:txBody>
                    <a:bodyPr/>
                    <a:lstStyle/>
                    <a:p>
                      <a:r>
                        <a:rPr lang="en-US" sz="1400" b="1" i="1" dirty="0">
                          <a:latin typeface="+mn-lt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Avg. Service Credit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25.70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25.70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5069">
                <a:tc>
                  <a:txBody>
                    <a:bodyPr/>
                    <a:lstStyle/>
                    <a:p>
                      <a:r>
                        <a:rPr lang="en-US" sz="1400" b="1" i="1" dirty="0">
                          <a:latin typeface="+mn-lt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Avg. Age at Retirement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5069">
                <a:tc>
                  <a:txBody>
                    <a:bodyPr/>
                    <a:lstStyle/>
                    <a:p>
                      <a:r>
                        <a:rPr lang="en-US" sz="1400" b="1" i="1" dirty="0">
                          <a:latin typeface="+mn-lt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Avg. Age at Payment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3294">
                <a:tc>
                  <a:txBody>
                    <a:bodyPr/>
                    <a:lstStyle/>
                    <a:p>
                      <a:r>
                        <a:rPr lang="en-US" sz="1400" b="1" i="1" baseline="0" dirty="0">
                          <a:latin typeface="+mn-lt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Total Benefit Payroll  </a:t>
                      </a:r>
                    </a:p>
                    <a:p>
                      <a:endParaRPr lang="en-US" sz="1400" b="1" i="1" dirty="0">
                        <a:latin typeface="+mn-lt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$452.6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$452.0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5069">
                <a:tc>
                  <a:txBody>
                    <a:bodyPr/>
                    <a:lstStyle/>
                    <a:p>
                      <a:r>
                        <a:rPr lang="en-US" sz="1400" b="1" i="1" dirty="0">
                          <a:latin typeface="+mn-lt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99%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99%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TextBox 1">
            <a:extLst>
              <a:ext uri="{FF2B5EF4-FFF2-40B4-BE49-F238E27FC236}">
                <a16:creationId xmlns:a16="http://schemas.microsoft.com/office/drawing/2014/main" id="{4ABA1EE0-52D6-4DE4-9FED-9B29D0C16C34}"/>
              </a:ext>
            </a:extLst>
          </p:cNvPr>
          <p:cNvSpPr txBox="1"/>
          <p:nvPr/>
        </p:nvSpPr>
        <p:spPr>
          <a:xfrm>
            <a:off x="2026092" y="3985595"/>
            <a:ext cx="825387" cy="82002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i="1" dirty="0">
                <a:latin typeface="Arial Black" panose="020B0A04020102020204" pitchFamily="34" charset="0"/>
                <a:cs typeface="Arial" panose="020B0604020202020204" pitchFamily="34" charset="0"/>
              </a:rPr>
              <a:t>March 1, 2021</a:t>
            </a:r>
          </a:p>
          <a:p>
            <a:pPr algn="ctr"/>
            <a:endParaRPr lang="en-US" sz="900" i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900" i="1" dirty="0">
                <a:latin typeface="Arial Black" panose="020B0A04020102020204" pitchFamily="34" charset="0"/>
                <a:cs typeface="Arial" panose="020B0604020202020204" pitchFamily="34" charset="0"/>
              </a:rPr>
              <a:t>137,089</a:t>
            </a:r>
          </a:p>
          <a:p>
            <a:pPr algn="ctr"/>
            <a:r>
              <a:rPr lang="en-US" sz="900" i="1" dirty="0">
                <a:latin typeface="Arial Black" panose="020B0A04020102020204" pitchFamily="34" charset="0"/>
                <a:cs typeface="Arial" panose="020B0604020202020204" pitchFamily="34" charset="0"/>
              </a:rPr>
              <a:t>Total</a:t>
            </a:r>
          </a:p>
          <a:p>
            <a:pPr algn="ctr"/>
            <a:r>
              <a:rPr lang="en-US" sz="900" i="1" dirty="0">
                <a:latin typeface="Arial Black" panose="020B0A04020102020204" pitchFamily="34" charset="0"/>
                <a:cs typeface="Arial" panose="020B0604020202020204" pitchFamily="34" charset="0"/>
              </a:rPr>
              <a:t>Payees</a:t>
            </a:r>
          </a:p>
        </p:txBody>
      </p:sp>
    </p:spTree>
    <p:extLst>
      <p:ext uri="{BB962C8B-B14F-4D97-AF65-F5344CB8AC3E}">
        <p14:creationId xmlns:p14="http://schemas.microsoft.com/office/powerpoint/2010/main" val="549606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7484" y="0"/>
            <a:ext cx="3291041" cy="14156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TRS Update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3D30C1A-0FDF-4C6F-BFEC-C6C9A9890C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5236084"/>
              </p:ext>
            </p:extLst>
          </p:nvPr>
        </p:nvGraphicFramePr>
        <p:xfrm>
          <a:off x="268942" y="1415656"/>
          <a:ext cx="8575521" cy="5019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20">
            <a:extLst>
              <a:ext uri="{FF2B5EF4-FFF2-40B4-BE49-F238E27FC236}">
                <a16:creationId xmlns:a16="http://schemas.microsoft.com/office/drawing/2014/main" id="{374890F4-5854-4A57-AE21-CEC6C4B93D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985917"/>
              </p:ext>
            </p:extLst>
          </p:nvPr>
        </p:nvGraphicFramePr>
        <p:xfrm>
          <a:off x="2865583" y="2901017"/>
          <a:ext cx="5648497" cy="2835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6B0A8901-C233-4004-9271-E445753ABEC3}"/>
              </a:ext>
            </a:extLst>
          </p:cNvPr>
          <p:cNvSpPr/>
          <p:nvPr/>
        </p:nvSpPr>
        <p:spPr>
          <a:xfrm>
            <a:off x="981102" y="474776"/>
            <a:ext cx="40175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Fewer Retirements?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37370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7484" y="0"/>
            <a:ext cx="7390740" cy="685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TRS Update</a:t>
            </a: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6652755"/>
              </p:ext>
            </p:extLst>
          </p:nvPr>
        </p:nvGraphicFramePr>
        <p:xfrm>
          <a:off x="791737" y="1415657"/>
          <a:ext cx="7850458" cy="4851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6723B9B0-BCD9-4259-BAFE-9F96BC06231C}"/>
              </a:ext>
            </a:extLst>
          </p:cNvPr>
          <p:cNvSpPr/>
          <p:nvPr/>
        </p:nvSpPr>
        <p:spPr>
          <a:xfrm>
            <a:off x="791737" y="490896"/>
            <a:ext cx="41247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 2021 Retirements</a:t>
            </a:r>
          </a:p>
        </p:txBody>
      </p:sp>
    </p:spTree>
    <p:extLst>
      <p:ext uri="{BB962C8B-B14F-4D97-AF65-F5344CB8AC3E}">
        <p14:creationId xmlns:p14="http://schemas.microsoft.com/office/powerpoint/2010/main" val="121372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36576"/>
            <a:ext cx="6069104" cy="11116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Increased Deaths???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4266535"/>
              </p:ext>
            </p:extLst>
          </p:nvPr>
        </p:nvGraphicFramePr>
        <p:xfrm>
          <a:off x="1014760" y="2012808"/>
          <a:ext cx="7210657" cy="3985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4200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40621"/>
            <a:ext cx="6069104" cy="11116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Retired Deaths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39732"/>
            <a:ext cx="4204710" cy="42811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316" y="1639732"/>
            <a:ext cx="4335323" cy="428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65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7999F-1537-4A94-A18E-7C46F6757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" y="-161925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Legislative Update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325563"/>
            <a:ext cx="9144000" cy="5400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happened?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HB 385 return to work…sent to actuary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SB 267 beneficiary change bill heard but no action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Pension reform?  Not a topic this session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Employer contribution rates - FY 2022 @ 19.81% and relatively stable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Teacher bonuses:</a:t>
            </a:r>
          </a:p>
          <a:p>
            <a:pPr marL="1371600" lvl="2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subject to TRS contributions</a:t>
            </a:r>
          </a:p>
          <a:p>
            <a:pPr marL="1371600" lvl="2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to retirees returning to work at 49% ($490)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159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7999F-1537-4A94-A18E-7C46F6757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 Questions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8650" y="1325563"/>
            <a:ext cx="8247721" cy="4923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can I retire?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much will my benefit be?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about my insurance?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I go back to work for a TRS employer after I retire?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types of service credit can I purchase?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there be changes to the TRS plan?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about the $1,000 bonuses?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302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7999F-1537-4A94-A18E-7C46F6757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59" y="-141289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Favorite Stat!!!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8650" y="1325563"/>
            <a:ext cx="8247721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of March 31, 2021, 67 of our beneficiaries are over 100… and 4 of them are men!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57602">
            <a:off x="585583" y="2729593"/>
            <a:ext cx="3646270" cy="29352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685" y="3572459"/>
            <a:ext cx="4760060" cy="24921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44431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DEA981-76B7-4737-B13B-DAB859C531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2" b="15833"/>
          <a:stretch/>
        </p:blipFill>
        <p:spPr>
          <a:xfrm rot="20978525">
            <a:off x="-19050" y="1562025"/>
            <a:ext cx="5020235" cy="32980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36576"/>
            <a:ext cx="5934635" cy="5468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80371" y="2875002"/>
            <a:ext cx="79956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85549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7999F-1537-4A94-A18E-7C46F6757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89" y="0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TRS Overview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8388" y="1559739"/>
            <a:ext cx="8526501" cy="4893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Founded in 1943 operational in 1945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serve:  K-12, Most College and University, Technical Colleges, County Extension Agents, and Public Libraries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 400,000 Members (140,000 retired; 240,000 active; 30,000+ active non-contributing/other) 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</a:t>
            </a:r>
            <a:r>
              <a:rPr lang="en-US" sz="2400" b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largest pension system in nation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Assets over $98 billion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Funded at 77%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$5 billion annual payroll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4FC22B-0140-47E0-A08D-20B920674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073" y="4359782"/>
            <a:ext cx="3373521" cy="225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34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5547855" y="1452254"/>
            <a:ext cx="855951" cy="829974"/>
            <a:chOff x="4096511" y="1422565"/>
            <a:chExt cx="1255395" cy="1217295"/>
          </a:xfrm>
        </p:grpSpPr>
        <p:sp>
          <p:nvSpPr>
            <p:cNvPr id="6" name="object 6"/>
            <p:cNvSpPr/>
            <p:nvPr/>
          </p:nvSpPr>
          <p:spPr>
            <a:xfrm>
              <a:off x="4197845" y="1434363"/>
              <a:ext cx="1052449" cy="802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4181563" y="2612821"/>
              <a:ext cx="1085011" cy="151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4108310" y="1422565"/>
              <a:ext cx="1231519" cy="121720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4096511" y="1428470"/>
              <a:ext cx="1255115" cy="120540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5250294" y="1442389"/>
              <a:ext cx="95427" cy="117043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4102417" y="1442389"/>
              <a:ext cx="95427" cy="117043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207040" y="4098980"/>
            <a:ext cx="925253" cy="408230"/>
          </a:xfrm>
          <a:prstGeom prst="rect">
            <a:avLst/>
          </a:prstGeom>
        </p:spPr>
        <p:txBody>
          <a:bodyPr vert="horz" wrap="square" lIns="0" tIns="48491" rIns="0" bIns="0" rtlCol="0">
            <a:spAutoFit/>
          </a:bodyPr>
          <a:lstStyle/>
          <a:p>
            <a:pPr algn="ctr">
              <a:spcBef>
                <a:spcPts val="382"/>
              </a:spcBef>
            </a:pPr>
            <a:r>
              <a:rPr sz="800" b="1" dirty="0">
                <a:solidFill>
                  <a:srgbClr val="A39061"/>
                </a:solidFill>
                <a:cs typeface="Calibri"/>
              </a:rPr>
              <a:t>Ms. Marion R. Fedrick</a:t>
            </a:r>
            <a:endParaRPr sz="800" dirty="0">
              <a:cs typeface="Calibri"/>
            </a:endParaRPr>
          </a:p>
          <a:p>
            <a:pPr marL="90056" marR="87458" indent="-866" algn="ctr">
              <a:lnSpc>
                <a:spcPct val="102099"/>
              </a:lnSpc>
              <a:spcBef>
                <a:spcPts val="244"/>
              </a:spcBef>
            </a:pPr>
            <a:r>
              <a:rPr sz="682" spc="-4" dirty="0">
                <a:solidFill>
                  <a:srgbClr val="231F20"/>
                </a:solidFill>
                <a:cs typeface="Arial"/>
              </a:rPr>
              <a:t>Appointed </a:t>
            </a:r>
            <a:r>
              <a:rPr sz="682" dirty="0">
                <a:solidFill>
                  <a:srgbClr val="231F20"/>
                </a:solidFill>
                <a:cs typeface="Arial"/>
              </a:rPr>
              <a:t>by </a:t>
            </a:r>
            <a:r>
              <a:rPr sz="682" spc="-4" dirty="0">
                <a:solidFill>
                  <a:srgbClr val="231F20"/>
                </a:solidFill>
                <a:cs typeface="Arial"/>
              </a:rPr>
              <a:t>the  Board </a:t>
            </a:r>
            <a:r>
              <a:rPr sz="682" spc="4" dirty="0">
                <a:solidFill>
                  <a:srgbClr val="231F20"/>
                </a:solidFill>
                <a:cs typeface="Arial"/>
              </a:rPr>
              <a:t>of</a:t>
            </a:r>
            <a:r>
              <a:rPr sz="682" spc="-41" dirty="0">
                <a:solidFill>
                  <a:srgbClr val="231F20"/>
                </a:solidFill>
                <a:cs typeface="Arial"/>
              </a:rPr>
              <a:t> </a:t>
            </a:r>
            <a:r>
              <a:rPr sz="682" spc="4" dirty="0">
                <a:solidFill>
                  <a:srgbClr val="231F20"/>
                </a:solidFill>
                <a:cs typeface="Arial"/>
              </a:rPr>
              <a:t>Regents</a:t>
            </a:r>
            <a:endParaRPr sz="682" dirty="0"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205809" y="3276900"/>
            <a:ext cx="853354" cy="820882"/>
            <a:chOff x="2450160" y="4244847"/>
            <a:chExt cx="1251585" cy="1203960"/>
          </a:xfrm>
        </p:grpSpPr>
        <p:sp>
          <p:nvSpPr>
            <p:cNvPr id="15" name="object 15"/>
            <p:cNvSpPr/>
            <p:nvPr/>
          </p:nvSpPr>
          <p:spPr>
            <a:xfrm>
              <a:off x="2550553" y="4256646"/>
              <a:ext cx="1050607" cy="835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2537955" y="5423242"/>
              <a:ext cx="1075816" cy="1376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2461945" y="4244847"/>
              <a:ext cx="1227835" cy="12039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2450160" y="4250740"/>
              <a:ext cx="1251407" cy="119217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3601161" y="4265002"/>
              <a:ext cx="90893" cy="115823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2456052" y="4265002"/>
              <a:ext cx="94500" cy="115823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969220" y="5882729"/>
            <a:ext cx="1243711" cy="408230"/>
          </a:xfrm>
          <a:prstGeom prst="rect">
            <a:avLst/>
          </a:prstGeom>
        </p:spPr>
        <p:txBody>
          <a:bodyPr vert="horz" wrap="square" lIns="0" tIns="48491" rIns="0" bIns="0" rtlCol="0">
            <a:spAutoFit/>
          </a:bodyPr>
          <a:lstStyle/>
          <a:p>
            <a:pPr algn="ctr">
              <a:spcBef>
                <a:spcPts val="382"/>
              </a:spcBef>
            </a:pPr>
            <a:r>
              <a:rPr lang="en-US" sz="800" b="1" dirty="0">
                <a:solidFill>
                  <a:srgbClr val="A39061"/>
                </a:solidFill>
                <a:cs typeface="Calibri"/>
              </a:rPr>
              <a:t>Mr. Christopher M. Swanson</a:t>
            </a:r>
            <a:endParaRPr sz="800" dirty="0">
              <a:cs typeface="Calibri"/>
            </a:endParaRPr>
          </a:p>
          <a:p>
            <a:pPr marL="160629" marR="148505" algn="ctr">
              <a:lnSpc>
                <a:spcPct val="102099"/>
              </a:lnSpc>
              <a:spcBef>
                <a:spcPts val="244"/>
              </a:spcBef>
            </a:pPr>
            <a:r>
              <a:rPr sz="682" spc="7" dirty="0">
                <a:solidFill>
                  <a:srgbClr val="231F20"/>
                </a:solidFill>
                <a:cs typeface="Arial"/>
              </a:rPr>
              <a:t>Appointed </a:t>
            </a:r>
            <a:r>
              <a:rPr sz="682" spc="4" dirty="0">
                <a:solidFill>
                  <a:srgbClr val="231F20"/>
                </a:solidFill>
                <a:cs typeface="Arial"/>
              </a:rPr>
              <a:t>by</a:t>
            </a:r>
            <a:r>
              <a:rPr sz="682" spc="-48" dirty="0">
                <a:solidFill>
                  <a:srgbClr val="231F20"/>
                </a:solidFill>
                <a:cs typeface="Arial"/>
              </a:rPr>
              <a:t> </a:t>
            </a:r>
            <a:r>
              <a:rPr sz="682" spc="4" dirty="0">
                <a:solidFill>
                  <a:srgbClr val="231F20"/>
                </a:solidFill>
                <a:cs typeface="Arial"/>
              </a:rPr>
              <a:t>the  </a:t>
            </a:r>
            <a:r>
              <a:rPr sz="682" spc="7" dirty="0">
                <a:solidFill>
                  <a:srgbClr val="231F20"/>
                </a:solidFill>
                <a:cs typeface="Arial"/>
              </a:rPr>
              <a:t>Governor</a:t>
            </a:r>
            <a:endParaRPr sz="682" dirty="0"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14262" y="6329177"/>
            <a:ext cx="838633" cy="222468"/>
          </a:xfrm>
          <a:prstGeom prst="rect">
            <a:avLst/>
          </a:prstGeom>
        </p:spPr>
        <p:txBody>
          <a:bodyPr vert="horz" wrap="square" lIns="0" tIns="8226" rIns="0" bIns="0" rtlCol="0">
            <a:spAutoFit/>
          </a:bodyPr>
          <a:lstStyle/>
          <a:p>
            <a:pPr marL="246789" marR="3463" indent="-238562">
              <a:lnSpc>
                <a:spcPct val="102099"/>
              </a:lnSpc>
              <a:spcBef>
                <a:spcPts val="64"/>
              </a:spcBef>
            </a:pPr>
            <a:r>
              <a:rPr sz="682" spc="-7" dirty="0">
                <a:solidFill>
                  <a:srgbClr val="231F20"/>
                </a:solidFill>
                <a:cs typeface="Arial"/>
              </a:rPr>
              <a:t>3-Year </a:t>
            </a:r>
            <a:r>
              <a:rPr sz="682" spc="-13" dirty="0">
                <a:solidFill>
                  <a:srgbClr val="231F20"/>
                </a:solidFill>
                <a:cs typeface="Arial"/>
              </a:rPr>
              <a:t>Term </a:t>
            </a:r>
            <a:r>
              <a:rPr sz="682" spc="4" dirty="0">
                <a:solidFill>
                  <a:srgbClr val="231F20"/>
                </a:solidFill>
                <a:cs typeface="Arial"/>
              </a:rPr>
              <a:t>Expiring  </a:t>
            </a:r>
            <a:r>
              <a:rPr lang="en-US" sz="682" spc="4" dirty="0">
                <a:solidFill>
                  <a:srgbClr val="231F20"/>
                </a:solidFill>
                <a:cs typeface="Arial"/>
              </a:rPr>
              <a:t>06/30/24</a:t>
            </a:r>
            <a:endParaRPr sz="682" dirty="0"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179037" y="4969879"/>
            <a:ext cx="847292" cy="833438"/>
            <a:chOff x="2421661" y="6811365"/>
            <a:chExt cx="1242695" cy="1222375"/>
          </a:xfrm>
        </p:grpSpPr>
        <p:sp>
          <p:nvSpPr>
            <p:cNvPr id="24" name="object 24"/>
            <p:cNvSpPr/>
            <p:nvPr/>
          </p:nvSpPr>
          <p:spPr>
            <a:xfrm>
              <a:off x="2516263" y="6823151"/>
              <a:ext cx="1052982" cy="1066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2515476" y="8010347"/>
              <a:ext cx="1054557" cy="1099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2433447" y="6811365"/>
              <a:ext cx="1218603" cy="122177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2421661" y="6817258"/>
              <a:ext cx="1242187" cy="120997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2427554" y="6833819"/>
              <a:ext cx="75031" cy="12495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3570033" y="7885722"/>
              <a:ext cx="82016" cy="12462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2427554" y="6833819"/>
              <a:ext cx="88709" cy="117652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2569070" y="6817258"/>
              <a:ext cx="1026706" cy="2432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32" name="object 32"/>
            <p:cNvSpPr/>
            <p:nvPr/>
          </p:nvSpPr>
          <p:spPr>
            <a:xfrm>
              <a:off x="3641953" y="6893356"/>
              <a:ext cx="8051" cy="1842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33" name="object 33"/>
            <p:cNvSpPr/>
            <p:nvPr/>
          </p:nvSpPr>
          <p:spPr>
            <a:xfrm>
              <a:off x="3569246" y="6833819"/>
              <a:ext cx="82803" cy="124955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6882430" y="4124436"/>
            <a:ext cx="925253" cy="315512"/>
          </a:xfrm>
          <a:prstGeom prst="rect">
            <a:avLst/>
          </a:prstGeom>
        </p:spPr>
        <p:txBody>
          <a:bodyPr vert="horz" wrap="square" lIns="0" tIns="48491" rIns="0" bIns="0" rtlCol="0">
            <a:spAutoFit/>
          </a:bodyPr>
          <a:lstStyle/>
          <a:p>
            <a:pPr algn="ctr">
              <a:spcBef>
                <a:spcPts val="382"/>
              </a:spcBef>
            </a:pPr>
            <a:r>
              <a:rPr sz="800" b="1" dirty="0">
                <a:solidFill>
                  <a:srgbClr val="A39061"/>
                </a:solidFill>
                <a:cs typeface="Calibri"/>
              </a:rPr>
              <a:t>Mr. Steven N. McCoy</a:t>
            </a:r>
            <a:endParaRPr sz="800" dirty="0">
              <a:cs typeface="Calibri"/>
            </a:endParaRPr>
          </a:p>
          <a:p>
            <a:pPr marL="5629" algn="ctr">
              <a:spcBef>
                <a:spcPts val="262"/>
              </a:spcBef>
            </a:pPr>
            <a:r>
              <a:rPr sz="682" spc="7" dirty="0">
                <a:solidFill>
                  <a:srgbClr val="231F20"/>
                </a:solidFill>
                <a:cs typeface="Arial"/>
              </a:rPr>
              <a:t>State</a:t>
            </a:r>
            <a:r>
              <a:rPr sz="682" spc="-24" dirty="0">
                <a:solidFill>
                  <a:srgbClr val="231F20"/>
                </a:solidFill>
                <a:cs typeface="Arial"/>
              </a:rPr>
              <a:t> </a:t>
            </a:r>
            <a:r>
              <a:rPr sz="682" spc="7" dirty="0">
                <a:solidFill>
                  <a:srgbClr val="231F20"/>
                </a:solidFill>
                <a:cs typeface="Arial"/>
              </a:rPr>
              <a:t>Treasurer</a:t>
            </a:r>
            <a:endParaRPr sz="682" dirty="0"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994115" y="4502877"/>
            <a:ext cx="747713" cy="115458"/>
          </a:xfrm>
          <a:prstGeom prst="rect">
            <a:avLst/>
          </a:prstGeom>
        </p:spPr>
        <p:txBody>
          <a:bodyPr vert="horz" wrap="square" lIns="0" tIns="10391" rIns="0" bIns="0" rtlCol="0">
            <a:spAutoFit/>
          </a:bodyPr>
          <a:lstStyle/>
          <a:p>
            <a:pPr marL="8659">
              <a:spcBef>
                <a:spcPts val="82"/>
              </a:spcBef>
            </a:pPr>
            <a:r>
              <a:rPr sz="682" spc="4" dirty="0">
                <a:solidFill>
                  <a:srgbClr val="231F20"/>
                </a:solidFill>
                <a:cs typeface="Arial"/>
              </a:rPr>
              <a:t>Ex-Officio</a:t>
            </a:r>
            <a:r>
              <a:rPr sz="682" spc="-37" dirty="0">
                <a:solidFill>
                  <a:srgbClr val="231F20"/>
                </a:solidFill>
                <a:cs typeface="Arial"/>
              </a:rPr>
              <a:t> </a:t>
            </a:r>
            <a:r>
              <a:rPr sz="682" spc="7" dirty="0">
                <a:solidFill>
                  <a:srgbClr val="231F20"/>
                </a:solidFill>
                <a:cs typeface="Arial"/>
              </a:rPr>
              <a:t>Member</a:t>
            </a:r>
            <a:endParaRPr sz="682" dirty="0"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6883859" y="3252102"/>
            <a:ext cx="858116" cy="841231"/>
            <a:chOff x="5759487" y="4242815"/>
            <a:chExt cx="1258570" cy="1233805"/>
          </a:xfrm>
        </p:grpSpPr>
        <p:sp>
          <p:nvSpPr>
            <p:cNvPr id="37" name="object 37"/>
            <p:cNvSpPr/>
            <p:nvPr/>
          </p:nvSpPr>
          <p:spPr>
            <a:xfrm>
              <a:off x="5851702" y="4254614"/>
              <a:ext cx="1073924" cy="11696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38" name="object 38"/>
            <p:cNvSpPr/>
            <p:nvPr/>
          </p:nvSpPr>
          <p:spPr>
            <a:xfrm>
              <a:off x="5843574" y="5448934"/>
              <a:ext cx="1090180" cy="15659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39" name="object 39"/>
            <p:cNvSpPr/>
            <p:nvPr/>
          </p:nvSpPr>
          <p:spPr>
            <a:xfrm>
              <a:off x="5771273" y="4242815"/>
              <a:ext cx="1234782" cy="1233576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40" name="object 40"/>
            <p:cNvSpPr/>
            <p:nvPr/>
          </p:nvSpPr>
          <p:spPr>
            <a:xfrm>
              <a:off x="5759487" y="4248708"/>
              <a:ext cx="1258354" cy="1221778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41" name="object 41"/>
            <p:cNvSpPr/>
            <p:nvPr/>
          </p:nvSpPr>
          <p:spPr>
            <a:xfrm>
              <a:off x="6925627" y="4266310"/>
              <a:ext cx="86321" cy="1182624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42" name="object 42"/>
            <p:cNvSpPr/>
            <p:nvPr/>
          </p:nvSpPr>
          <p:spPr>
            <a:xfrm>
              <a:off x="5765380" y="4266310"/>
              <a:ext cx="86321" cy="1182624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1335936" y="4098980"/>
            <a:ext cx="823046" cy="408230"/>
          </a:xfrm>
          <a:prstGeom prst="rect">
            <a:avLst/>
          </a:prstGeom>
        </p:spPr>
        <p:txBody>
          <a:bodyPr vert="horz" wrap="square" lIns="0" tIns="48491" rIns="0" bIns="0" rtlCol="0">
            <a:spAutoFit/>
          </a:bodyPr>
          <a:lstStyle/>
          <a:p>
            <a:pPr algn="ctr">
              <a:spcBef>
                <a:spcPts val="382"/>
              </a:spcBef>
            </a:pPr>
            <a:r>
              <a:rPr lang="en-US" sz="800" b="1" dirty="0">
                <a:solidFill>
                  <a:srgbClr val="A39061"/>
                </a:solidFill>
                <a:cs typeface="Calibri"/>
              </a:rPr>
              <a:t>Ms. Miriam Shook</a:t>
            </a:r>
            <a:endParaRPr sz="800" dirty="0">
              <a:cs typeface="Calibri"/>
            </a:endParaRPr>
          </a:p>
          <a:p>
            <a:pPr marL="103478" marR="103045" algn="ctr">
              <a:lnSpc>
                <a:spcPct val="102099"/>
              </a:lnSpc>
              <a:spcBef>
                <a:spcPts val="244"/>
              </a:spcBef>
            </a:pPr>
            <a:r>
              <a:rPr sz="682" spc="-11" dirty="0">
                <a:solidFill>
                  <a:srgbClr val="231F20"/>
                </a:solidFill>
                <a:cs typeface="Arial"/>
              </a:rPr>
              <a:t>Appointed</a:t>
            </a:r>
            <a:r>
              <a:rPr sz="682" spc="-92" dirty="0">
                <a:solidFill>
                  <a:srgbClr val="231F20"/>
                </a:solidFill>
                <a:cs typeface="Arial"/>
              </a:rPr>
              <a:t> </a:t>
            </a:r>
            <a:r>
              <a:rPr sz="682" spc="-13" dirty="0">
                <a:solidFill>
                  <a:srgbClr val="231F20"/>
                </a:solidFill>
                <a:cs typeface="Arial"/>
              </a:rPr>
              <a:t>by</a:t>
            </a:r>
            <a:r>
              <a:rPr sz="682" spc="-88" dirty="0">
                <a:solidFill>
                  <a:srgbClr val="231F20"/>
                </a:solidFill>
                <a:cs typeface="Arial"/>
              </a:rPr>
              <a:t> </a:t>
            </a:r>
            <a:r>
              <a:rPr sz="682" spc="-34" dirty="0">
                <a:solidFill>
                  <a:srgbClr val="231F20"/>
                </a:solidFill>
                <a:cs typeface="Arial"/>
              </a:rPr>
              <a:t>the  </a:t>
            </a:r>
            <a:r>
              <a:rPr sz="682" spc="-31" dirty="0">
                <a:solidFill>
                  <a:srgbClr val="231F20"/>
                </a:solidFill>
                <a:cs typeface="Arial"/>
              </a:rPr>
              <a:t>Governor</a:t>
            </a:r>
            <a:endParaRPr sz="682" dirty="0"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402172" y="4567401"/>
            <a:ext cx="838200" cy="222468"/>
          </a:xfrm>
          <a:prstGeom prst="rect">
            <a:avLst/>
          </a:prstGeom>
        </p:spPr>
        <p:txBody>
          <a:bodyPr vert="horz" wrap="square" lIns="0" tIns="8226" rIns="0" bIns="0" rtlCol="0">
            <a:spAutoFit/>
          </a:bodyPr>
          <a:lstStyle/>
          <a:p>
            <a:pPr marL="246789" marR="3463" indent="-238562">
              <a:lnSpc>
                <a:spcPct val="102099"/>
              </a:lnSpc>
              <a:spcBef>
                <a:spcPts val="64"/>
              </a:spcBef>
            </a:pPr>
            <a:r>
              <a:rPr sz="682" spc="-7" dirty="0">
                <a:solidFill>
                  <a:srgbClr val="231F20"/>
                </a:solidFill>
                <a:cs typeface="Arial"/>
              </a:rPr>
              <a:t>3-Year </a:t>
            </a:r>
            <a:r>
              <a:rPr sz="682" spc="-13" dirty="0">
                <a:solidFill>
                  <a:srgbClr val="231F20"/>
                </a:solidFill>
                <a:cs typeface="Arial"/>
              </a:rPr>
              <a:t>Term </a:t>
            </a:r>
            <a:r>
              <a:rPr sz="682" spc="4" dirty="0">
                <a:solidFill>
                  <a:srgbClr val="231F20"/>
                </a:solidFill>
                <a:cs typeface="Arial"/>
              </a:rPr>
              <a:t>Expiring  06/30/23</a:t>
            </a:r>
            <a:endParaRPr sz="682" dirty="0">
              <a:cs typeface="Arial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5016598" y="4968205"/>
            <a:ext cx="871105" cy="848591"/>
            <a:chOff x="4043311" y="6811365"/>
            <a:chExt cx="1277620" cy="1244600"/>
          </a:xfrm>
        </p:grpSpPr>
        <p:sp>
          <p:nvSpPr>
            <p:cNvPr id="53" name="object 53"/>
            <p:cNvSpPr/>
            <p:nvPr/>
          </p:nvSpPr>
          <p:spPr>
            <a:xfrm>
              <a:off x="4137761" y="6823151"/>
              <a:ext cx="1088682" cy="10731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54" name="object 54"/>
            <p:cNvSpPr/>
            <p:nvPr/>
          </p:nvSpPr>
          <p:spPr>
            <a:xfrm>
              <a:off x="4128147" y="8028698"/>
              <a:ext cx="1107909" cy="15265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55" name="object 55"/>
            <p:cNvSpPr/>
            <p:nvPr/>
          </p:nvSpPr>
          <p:spPr>
            <a:xfrm>
              <a:off x="4055097" y="6811365"/>
              <a:ext cx="1254010" cy="1244384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56" name="object 56"/>
            <p:cNvSpPr/>
            <p:nvPr/>
          </p:nvSpPr>
          <p:spPr>
            <a:xfrm>
              <a:off x="5251818" y="6833882"/>
              <a:ext cx="69075" cy="124891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57" name="object 57"/>
            <p:cNvSpPr/>
            <p:nvPr/>
          </p:nvSpPr>
          <p:spPr>
            <a:xfrm>
              <a:off x="4043311" y="6817258"/>
              <a:ext cx="1277581" cy="1232598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58" name="object 58"/>
            <p:cNvSpPr/>
            <p:nvPr/>
          </p:nvSpPr>
          <p:spPr>
            <a:xfrm>
              <a:off x="4049204" y="6833882"/>
              <a:ext cx="74917" cy="124891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59" name="object 59"/>
            <p:cNvSpPr/>
            <p:nvPr/>
          </p:nvSpPr>
          <p:spPr>
            <a:xfrm>
              <a:off x="5226443" y="6833882"/>
              <a:ext cx="88557" cy="1194816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60" name="object 60"/>
            <p:cNvSpPr/>
            <p:nvPr/>
          </p:nvSpPr>
          <p:spPr>
            <a:xfrm>
              <a:off x="4049204" y="6833882"/>
              <a:ext cx="88557" cy="1194816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5012582" y="5889352"/>
            <a:ext cx="871077" cy="408230"/>
          </a:xfrm>
          <a:prstGeom prst="rect">
            <a:avLst/>
          </a:prstGeom>
        </p:spPr>
        <p:txBody>
          <a:bodyPr vert="horz" wrap="square" lIns="0" tIns="48491" rIns="0" bIns="0" rtlCol="0">
            <a:spAutoFit/>
          </a:bodyPr>
          <a:lstStyle/>
          <a:p>
            <a:pPr algn="ctr">
              <a:spcBef>
                <a:spcPts val="382"/>
              </a:spcBef>
            </a:pPr>
            <a:r>
              <a:rPr sz="800" b="1" dirty="0">
                <a:solidFill>
                  <a:srgbClr val="A39061"/>
                </a:solidFill>
                <a:cs typeface="Calibri"/>
              </a:rPr>
              <a:t>Dr. Jason L. Branch</a:t>
            </a:r>
            <a:endParaRPr sz="800" dirty="0">
              <a:cs typeface="Calibri"/>
            </a:endParaRPr>
          </a:p>
          <a:p>
            <a:pPr marL="38967" marR="33771" algn="ctr">
              <a:lnSpc>
                <a:spcPct val="102099"/>
              </a:lnSpc>
              <a:spcBef>
                <a:spcPts val="244"/>
              </a:spcBef>
            </a:pPr>
            <a:r>
              <a:rPr sz="682" spc="7" dirty="0">
                <a:solidFill>
                  <a:srgbClr val="231F20"/>
                </a:solidFill>
                <a:cs typeface="Arial"/>
              </a:rPr>
              <a:t>Appointed </a:t>
            </a:r>
            <a:r>
              <a:rPr sz="682" spc="4" dirty="0">
                <a:solidFill>
                  <a:srgbClr val="231F20"/>
                </a:solidFill>
                <a:cs typeface="Arial"/>
              </a:rPr>
              <a:t>by</a:t>
            </a:r>
            <a:r>
              <a:rPr sz="682" spc="-48" dirty="0">
                <a:solidFill>
                  <a:srgbClr val="231F20"/>
                </a:solidFill>
                <a:cs typeface="Arial"/>
              </a:rPr>
              <a:t> </a:t>
            </a:r>
            <a:r>
              <a:rPr sz="682" spc="4" dirty="0">
                <a:solidFill>
                  <a:srgbClr val="231F20"/>
                </a:solidFill>
                <a:cs typeface="Arial"/>
              </a:rPr>
              <a:t>the  </a:t>
            </a:r>
            <a:r>
              <a:rPr sz="682" spc="7" dirty="0">
                <a:solidFill>
                  <a:srgbClr val="231F20"/>
                </a:solidFill>
                <a:cs typeface="Arial"/>
              </a:rPr>
              <a:t>Governor</a:t>
            </a:r>
            <a:endParaRPr sz="682" dirty="0"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086109" y="6355558"/>
            <a:ext cx="838633" cy="222468"/>
          </a:xfrm>
          <a:prstGeom prst="rect">
            <a:avLst/>
          </a:prstGeom>
        </p:spPr>
        <p:txBody>
          <a:bodyPr vert="horz" wrap="square" lIns="0" tIns="8226" rIns="0" bIns="0" rtlCol="0">
            <a:spAutoFit/>
          </a:bodyPr>
          <a:lstStyle/>
          <a:p>
            <a:pPr marL="246789" marR="3463" indent="-238562">
              <a:lnSpc>
                <a:spcPct val="102099"/>
              </a:lnSpc>
              <a:spcBef>
                <a:spcPts val="64"/>
              </a:spcBef>
            </a:pPr>
            <a:r>
              <a:rPr sz="682" spc="-7" dirty="0">
                <a:solidFill>
                  <a:srgbClr val="231F20"/>
                </a:solidFill>
                <a:cs typeface="Arial"/>
              </a:rPr>
              <a:t>3-Year </a:t>
            </a:r>
            <a:r>
              <a:rPr sz="682" spc="-13" dirty="0">
                <a:solidFill>
                  <a:srgbClr val="231F20"/>
                </a:solidFill>
                <a:cs typeface="Arial"/>
              </a:rPr>
              <a:t>Term </a:t>
            </a:r>
            <a:r>
              <a:rPr sz="682" spc="4" dirty="0">
                <a:solidFill>
                  <a:srgbClr val="231F20"/>
                </a:solidFill>
                <a:cs typeface="Arial"/>
              </a:rPr>
              <a:t>Expiring  06/30/21</a:t>
            </a:r>
            <a:endParaRPr sz="682" dirty="0"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110386" y="4113784"/>
            <a:ext cx="806312" cy="315512"/>
          </a:xfrm>
          <a:prstGeom prst="rect">
            <a:avLst/>
          </a:prstGeom>
        </p:spPr>
        <p:txBody>
          <a:bodyPr vert="horz" wrap="square" lIns="0" tIns="48491" rIns="0" bIns="0" rtlCol="0">
            <a:spAutoFit/>
          </a:bodyPr>
          <a:lstStyle/>
          <a:p>
            <a:pPr algn="ctr">
              <a:spcBef>
                <a:spcPts val="382"/>
              </a:spcBef>
            </a:pPr>
            <a:r>
              <a:rPr sz="800" b="1" dirty="0">
                <a:solidFill>
                  <a:srgbClr val="A39061"/>
                </a:solidFill>
                <a:cs typeface="Calibri"/>
              </a:rPr>
              <a:t>Mr. Greg S. Griffin</a:t>
            </a:r>
            <a:endParaRPr sz="800" dirty="0">
              <a:cs typeface="Calibri"/>
            </a:endParaRPr>
          </a:p>
          <a:p>
            <a:pPr algn="ctr">
              <a:spcBef>
                <a:spcPts val="262"/>
              </a:spcBef>
            </a:pPr>
            <a:r>
              <a:rPr sz="682" spc="7" dirty="0">
                <a:solidFill>
                  <a:srgbClr val="231F20"/>
                </a:solidFill>
                <a:cs typeface="Arial"/>
              </a:rPr>
              <a:t>State</a:t>
            </a:r>
            <a:r>
              <a:rPr sz="682" spc="-48" dirty="0">
                <a:solidFill>
                  <a:srgbClr val="231F20"/>
                </a:solidFill>
                <a:cs typeface="Arial"/>
              </a:rPr>
              <a:t> </a:t>
            </a:r>
            <a:r>
              <a:rPr sz="682" spc="4" dirty="0">
                <a:solidFill>
                  <a:srgbClr val="231F20"/>
                </a:solidFill>
                <a:cs typeface="Arial"/>
              </a:rPr>
              <a:t>Auditor</a:t>
            </a:r>
            <a:endParaRPr sz="682" dirty="0"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127406" y="4507900"/>
            <a:ext cx="747713" cy="115458"/>
          </a:xfrm>
          <a:prstGeom prst="rect">
            <a:avLst/>
          </a:prstGeom>
        </p:spPr>
        <p:txBody>
          <a:bodyPr vert="horz" wrap="square" lIns="0" tIns="10391" rIns="0" bIns="0" rtlCol="0">
            <a:spAutoFit/>
          </a:bodyPr>
          <a:lstStyle/>
          <a:p>
            <a:pPr marL="8659">
              <a:spcBef>
                <a:spcPts val="82"/>
              </a:spcBef>
            </a:pPr>
            <a:r>
              <a:rPr sz="682" spc="7" dirty="0">
                <a:solidFill>
                  <a:srgbClr val="231F20"/>
                </a:solidFill>
                <a:cs typeface="Arial"/>
              </a:rPr>
              <a:t>Ex-Oﬃcio</a:t>
            </a:r>
            <a:r>
              <a:rPr sz="682" spc="-34" dirty="0">
                <a:solidFill>
                  <a:srgbClr val="231F20"/>
                </a:solidFill>
                <a:cs typeface="Arial"/>
              </a:rPr>
              <a:t> </a:t>
            </a:r>
            <a:r>
              <a:rPr sz="682" spc="7" dirty="0">
                <a:solidFill>
                  <a:srgbClr val="231F20"/>
                </a:solidFill>
                <a:cs typeface="Arial"/>
              </a:rPr>
              <a:t>Member</a:t>
            </a:r>
            <a:endParaRPr sz="682" dirty="0">
              <a:cs typeface="Arial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5077787" y="3277120"/>
            <a:ext cx="847292" cy="840798"/>
            <a:chOff x="4109427" y="4238752"/>
            <a:chExt cx="1242695" cy="1233170"/>
          </a:xfrm>
        </p:grpSpPr>
        <p:sp>
          <p:nvSpPr>
            <p:cNvPr id="66" name="object 66"/>
            <p:cNvSpPr/>
            <p:nvPr/>
          </p:nvSpPr>
          <p:spPr>
            <a:xfrm>
              <a:off x="4204042" y="4250537"/>
              <a:ext cx="1052969" cy="10668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67" name="object 67"/>
            <p:cNvSpPr/>
            <p:nvPr/>
          </p:nvSpPr>
          <p:spPr>
            <a:xfrm>
              <a:off x="4206468" y="5449925"/>
              <a:ext cx="1048118" cy="9664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68" name="object 68"/>
            <p:cNvSpPr/>
            <p:nvPr/>
          </p:nvSpPr>
          <p:spPr>
            <a:xfrm>
              <a:off x="4121226" y="4238752"/>
              <a:ext cx="1218603" cy="1232623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69" name="object 69"/>
            <p:cNvSpPr/>
            <p:nvPr/>
          </p:nvSpPr>
          <p:spPr>
            <a:xfrm>
              <a:off x="4109427" y="4261205"/>
              <a:ext cx="82842" cy="1188719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70" name="object 70"/>
            <p:cNvSpPr/>
            <p:nvPr/>
          </p:nvSpPr>
          <p:spPr>
            <a:xfrm>
              <a:off x="4115333" y="4244644"/>
              <a:ext cx="1236294" cy="1220838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71" name="object 71"/>
            <p:cNvSpPr/>
            <p:nvPr/>
          </p:nvSpPr>
          <p:spPr>
            <a:xfrm>
              <a:off x="5254586" y="4261205"/>
              <a:ext cx="91135" cy="1188719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72" name="object 72"/>
            <p:cNvSpPr/>
            <p:nvPr/>
          </p:nvSpPr>
          <p:spPr>
            <a:xfrm>
              <a:off x="4119664" y="4261205"/>
              <a:ext cx="86804" cy="1188719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</p:grpSp>
      <p:grpSp>
        <p:nvGrpSpPr>
          <p:cNvPr id="73" name="object 73"/>
          <p:cNvGrpSpPr/>
          <p:nvPr/>
        </p:nvGrpSpPr>
        <p:grpSpPr>
          <a:xfrm>
            <a:off x="2737454" y="1464732"/>
            <a:ext cx="847292" cy="833438"/>
            <a:chOff x="2451341" y="1388097"/>
            <a:chExt cx="1242695" cy="1222375"/>
          </a:xfrm>
        </p:grpSpPr>
        <p:sp>
          <p:nvSpPr>
            <p:cNvPr id="74" name="object 74"/>
            <p:cNvSpPr/>
            <p:nvPr/>
          </p:nvSpPr>
          <p:spPr>
            <a:xfrm>
              <a:off x="2545956" y="1399895"/>
              <a:ext cx="1052969" cy="10655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75" name="object 75"/>
            <p:cNvSpPr/>
            <p:nvPr/>
          </p:nvSpPr>
          <p:spPr>
            <a:xfrm>
              <a:off x="2545156" y="2587091"/>
              <a:ext cx="1054569" cy="10998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76" name="object 76"/>
            <p:cNvSpPr/>
            <p:nvPr/>
          </p:nvSpPr>
          <p:spPr>
            <a:xfrm>
              <a:off x="2463139" y="1388097"/>
              <a:ext cx="1218603" cy="1221778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77" name="object 77"/>
            <p:cNvSpPr/>
            <p:nvPr/>
          </p:nvSpPr>
          <p:spPr>
            <a:xfrm>
              <a:off x="2451341" y="1394002"/>
              <a:ext cx="1242199" cy="1209979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78" name="object 78"/>
            <p:cNvSpPr/>
            <p:nvPr/>
          </p:nvSpPr>
          <p:spPr>
            <a:xfrm>
              <a:off x="3580218" y="1398130"/>
              <a:ext cx="102362" cy="1188961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79" name="object 79"/>
            <p:cNvSpPr/>
            <p:nvPr/>
          </p:nvSpPr>
          <p:spPr>
            <a:xfrm>
              <a:off x="2457246" y="1410550"/>
              <a:ext cx="88709" cy="1176540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1322623" y="5868529"/>
            <a:ext cx="846946" cy="408230"/>
          </a:xfrm>
          <a:prstGeom prst="rect">
            <a:avLst/>
          </a:prstGeom>
        </p:spPr>
        <p:txBody>
          <a:bodyPr vert="horz" wrap="square" lIns="0" tIns="48491" rIns="0" bIns="0" rtlCol="0">
            <a:spAutoFit/>
          </a:bodyPr>
          <a:lstStyle/>
          <a:p>
            <a:pPr algn="ctr">
              <a:spcBef>
                <a:spcPts val="382"/>
              </a:spcBef>
            </a:pPr>
            <a:r>
              <a:rPr sz="800" b="1" dirty="0">
                <a:solidFill>
                  <a:srgbClr val="A39061"/>
                </a:solidFill>
                <a:cs typeface="Calibri"/>
              </a:rPr>
              <a:t>Dr. William G. Sloan</a:t>
            </a:r>
            <a:endParaRPr sz="800" dirty="0">
              <a:cs typeface="Calibri"/>
            </a:endParaRPr>
          </a:p>
          <a:p>
            <a:pPr marL="56718" marR="51522" algn="ctr">
              <a:lnSpc>
                <a:spcPct val="102099"/>
              </a:lnSpc>
              <a:spcBef>
                <a:spcPts val="244"/>
              </a:spcBef>
            </a:pPr>
            <a:r>
              <a:rPr sz="682" spc="7" dirty="0">
                <a:solidFill>
                  <a:srgbClr val="231F20"/>
                </a:solidFill>
                <a:cs typeface="Arial"/>
              </a:rPr>
              <a:t>Appointed </a:t>
            </a:r>
            <a:r>
              <a:rPr sz="682" spc="4" dirty="0">
                <a:solidFill>
                  <a:srgbClr val="231F20"/>
                </a:solidFill>
                <a:cs typeface="Arial"/>
              </a:rPr>
              <a:t>by</a:t>
            </a:r>
            <a:r>
              <a:rPr sz="682" spc="-48" dirty="0">
                <a:solidFill>
                  <a:srgbClr val="231F20"/>
                </a:solidFill>
                <a:cs typeface="Arial"/>
              </a:rPr>
              <a:t> </a:t>
            </a:r>
            <a:r>
              <a:rPr sz="682" spc="4" dirty="0">
                <a:solidFill>
                  <a:srgbClr val="231F20"/>
                </a:solidFill>
                <a:cs typeface="Arial"/>
              </a:rPr>
              <a:t>the  </a:t>
            </a:r>
            <a:r>
              <a:rPr sz="682" spc="7" dirty="0">
                <a:solidFill>
                  <a:srgbClr val="231F20"/>
                </a:solidFill>
                <a:cs typeface="Arial"/>
              </a:rPr>
              <a:t>Governor</a:t>
            </a:r>
            <a:endParaRPr sz="682" dirty="0"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379843" y="6323380"/>
            <a:ext cx="838633" cy="222468"/>
          </a:xfrm>
          <a:prstGeom prst="rect">
            <a:avLst/>
          </a:prstGeom>
        </p:spPr>
        <p:txBody>
          <a:bodyPr vert="horz" wrap="square" lIns="0" tIns="8226" rIns="0" bIns="0" rtlCol="0">
            <a:spAutoFit/>
          </a:bodyPr>
          <a:lstStyle/>
          <a:p>
            <a:pPr marL="246789" marR="3463" indent="-238562">
              <a:lnSpc>
                <a:spcPct val="102099"/>
              </a:lnSpc>
              <a:spcBef>
                <a:spcPts val="64"/>
              </a:spcBef>
            </a:pPr>
            <a:r>
              <a:rPr sz="682" spc="-7" dirty="0">
                <a:solidFill>
                  <a:srgbClr val="231F20"/>
                </a:solidFill>
                <a:cs typeface="Arial"/>
              </a:rPr>
              <a:t>3-Year </a:t>
            </a:r>
            <a:r>
              <a:rPr sz="682" spc="-13" dirty="0">
                <a:solidFill>
                  <a:srgbClr val="231F20"/>
                </a:solidFill>
                <a:cs typeface="Arial"/>
              </a:rPr>
              <a:t>Term </a:t>
            </a:r>
            <a:r>
              <a:rPr sz="682" spc="4" dirty="0">
                <a:solidFill>
                  <a:srgbClr val="231F20"/>
                </a:solidFill>
                <a:cs typeface="Arial"/>
              </a:rPr>
              <a:t>Expiring  06/30/23</a:t>
            </a:r>
            <a:endParaRPr sz="682" dirty="0">
              <a:cs typeface="Arial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1327891" y="4980324"/>
            <a:ext cx="847292" cy="833438"/>
            <a:chOff x="766787" y="6813892"/>
            <a:chExt cx="1242695" cy="1222375"/>
          </a:xfrm>
        </p:grpSpPr>
        <p:sp>
          <p:nvSpPr>
            <p:cNvPr id="83" name="object 83"/>
            <p:cNvSpPr/>
            <p:nvPr/>
          </p:nvSpPr>
          <p:spPr>
            <a:xfrm>
              <a:off x="861390" y="6825678"/>
              <a:ext cx="1052982" cy="10667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84" name="object 84"/>
            <p:cNvSpPr/>
            <p:nvPr/>
          </p:nvSpPr>
          <p:spPr>
            <a:xfrm>
              <a:off x="860602" y="8012874"/>
              <a:ext cx="1054557" cy="10998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85" name="object 85"/>
            <p:cNvSpPr/>
            <p:nvPr/>
          </p:nvSpPr>
          <p:spPr>
            <a:xfrm>
              <a:off x="778586" y="6813892"/>
              <a:ext cx="1218603" cy="1221778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86" name="object 86"/>
            <p:cNvSpPr/>
            <p:nvPr/>
          </p:nvSpPr>
          <p:spPr>
            <a:xfrm>
              <a:off x="769251" y="6836346"/>
              <a:ext cx="66713" cy="97955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87" name="object 87"/>
            <p:cNvSpPr/>
            <p:nvPr/>
          </p:nvSpPr>
          <p:spPr>
            <a:xfrm>
              <a:off x="766787" y="6819785"/>
              <a:ext cx="1242187" cy="1209992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88" name="object 88"/>
            <p:cNvSpPr/>
            <p:nvPr/>
          </p:nvSpPr>
          <p:spPr>
            <a:xfrm>
              <a:off x="1915159" y="7888261"/>
              <a:ext cx="82029" cy="124612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89" name="object 89"/>
            <p:cNvSpPr/>
            <p:nvPr/>
          </p:nvSpPr>
          <p:spPr>
            <a:xfrm>
              <a:off x="772680" y="6836346"/>
              <a:ext cx="88709" cy="1176528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90" name="object 90"/>
            <p:cNvSpPr/>
            <p:nvPr/>
          </p:nvSpPr>
          <p:spPr>
            <a:xfrm>
              <a:off x="914196" y="6819785"/>
              <a:ext cx="1013866" cy="16560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91" name="object 91"/>
            <p:cNvSpPr/>
            <p:nvPr/>
          </p:nvSpPr>
          <p:spPr>
            <a:xfrm>
              <a:off x="1875155" y="6820433"/>
              <a:ext cx="122034" cy="140868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92" name="object 92"/>
            <p:cNvSpPr/>
            <p:nvPr/>
          </p:nvSpPr>
          <p:spPr>
            <a:xfrm>
              <a:off x="1928063" y="6836346"/>
              <a:ext cx="69126" cy="84404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</p:grpSp>
      <p:grpSp>
        <p:nvGrpSpPr>
          <p:cNvPr id="93" name="object 93"/>
          <p:cNvGrpSpPr/>
          <p:nvPr/>
        </p:nvGrpSpPr>
        <p:grpSpPr>
          <a:xfrm>
            <a:off x="6891895" y="4938113"/>
            <a:ext cx="853354" cy="846859"/>
            <a:chOff x="5743879" y="6813892"/>
            <a:chExt cx="1251585" cy="1242060"/>
          </a:xfrm>
        </p:grpSpPr>
        <p:sp>
          <p:nvSpPr>
            <p:cNvPr id="94" name="object 94"/>
            <p:cNvSpPr/>
            <p:nvPr/>
          </p:nvSpPr>
          <p:spPr>
            <a:xfrm>
              <a:off x="5855672" y="8043684"/>
              <a:ext cx="1027833" cy="12065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95" name="object 95"/>
            <p:cNvSpPr/>
            <p:nvPr/>
          </p:nvSpPr>
          <p:spPr>
            <a:xfrm>
              <a:off x="5844718" y="6813892"/>
              <a:ext cx="1049742" cy="16687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96" name="object 96"/>
            <p:cNvSpPr/>
            <p:nvPr/>
          </p:nvSpPr>
          <p:spPr>
            <a:xfrm>
              <a:off x="5743879" y="6830580"/>
              <a:ext cx="1251419" cy="1213103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</p:grpSp>
      <p:sp>
        <p:nvSpPr>
          <p:cNvPr id="97" name="object 97"/>
          <p:cNvSpPr txBox="1"/>
          <p:nvPr/>
        </p:nvSpPr>
        <p:spPr>
          <a:xfrm>
            <a:off x="6917304" y="5889352"/>
            <a:ext cx="868348" cy="408230"/>
          </a:xfrm>
          <a:prstGeom prst="rect">
            <a:avLst/>
          </a:prstGeom>
        </p:spPr>
        <p:txBody>
          <a:bodyPr vert="horz" wrap="square" lIns="0" tIns="48491" rIns="0" bIns="0" rtlCol="0">
            <a:spAutoFit/>
          </a:bodyPr>
          <a:lstStyle/>
          <a:p>
            <a:pPr algn="ctr">
              <a:spcBef>
                <a:spcPts val="382"/>
              </a:spcBef>
            </a:pPr>
            <a:r>
              <a:rPr sz="800" b="1" dirty="0">
                <a:solidFill>
                  <a:srgbClr val="A39061"/>
                </a:solidFill>
                <a:cs typeface="Calibri"/>
              </a:rPr>
              <a:t>Mr. Kenneth Dyer</a:t>
            </a:r>
            <a:endParaRPr sz="800" dirty="0">
              <a:cs typeface="Calibri"/>
            </a:endParaRPr>
          </a:p>
          <a:p>
            <a:pPr marL="14721" marR="9526" algn="ctr">
              <a:lnSpc>
                <a:spcPct val="102099"/>
              </a:lnSpc>
              <a:spcBef>
                <a:spcPts val="244"/>
              </a:spcBef>
            </a:pPr>
            <a:r>
              <a:rPr sz="682" spc="7" dirty="0">
                <a:solidFill>
                  <a:srgbClr val="231F20"/>
                </a:solidFill>
                <a:cs typeface="Arial"/>
              </a:rPr>
              <a:t>Appointed </a:t>
            </a:r>
            <a:r>
              <a:rPr sz="682" spc="4" dirty="0">
                <a:solidFill>
                  <a:srgbClr val="231F20"/>
                </a:solidFill>
                <a:cs typeface="Arial"/>
              </a:rPr>
              <a:t>by</a:t>
            </a:r>
            <a:r>
              <a:rPr sz="682" spc="-48" dirty="0">
                <a:solidFill>
                  <a:srgbClr val="231F20"/>
                </a:solidFill>
                <a:cs typeface="Arial"/>
              </a:rPr>
              <a:t> </a:t>
            </a:r>
            <a:r>
              <a:rPr sz="682" spc="4" dirty="0">
                <a:solidFill>
                  <a:srgbClr val="231F20"/>
                </a:solidFill>
                <a:cs typeface="Arial"/>
              </a:rPr>
              <a:t>the  </a:t>
            </a:r>
            <a:r>
              <a:rPr sz="682" spc="7" dirty="0">
                <a:solidFill>
                  <a:srgbClr val="231F20"/>
                </a:solidFill>
                <a:cs typeface="Arial"/>
              </a:rPr>
              <a:t>Governor</a:t>
            </a:r>
            <a:endParaRPr sz="682" dirty="0"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6968118" y="6321762"/>
            <a:ext cx="838200" cy="222468"/>
          </a:xfrm>
          <a:prstGeom prst="rect">
            <a:avLst/>
          </a:prstGeom>
        </p:spPr>
        <p:txBody>
          <a:bodyPr vert="horz" wrap="square" lIns="0" tIns="8226" rIns="0" bIns="0" rtlCol="0">
            <a:spAutoFit/>
          </a:bodyPr>
          <a:lstStyle/>
          <a:p>
            <a:pPr marL="246789" marR="3463" indent="-238562">
              <a:lnSpc>
                <a:spcPct val="102099"/>
              </a:lnSpc>
              <a:spcBef>
                <a:spcPts val="64"/>
              </a:spcBef>
            </a:pPr>
            <a:r>
              <a:rPr sz="682" spc="-7" dirty="0">
                <a:solidFill>
                  <a:srgbClr val="231F20"/>
                </a:solidFill>
                <a:cs typeface="Arial"/>
              </a:rPr>
              <a:t>3-Year </a:t>
            </a:r>
            <a:r>
              <a:rPr sz="682" spc="-13" dirty="0">
                <a:solidFill>
                  <a:srgbClr val="231F20"/>
                </a:solidFill>
                <a:cs typeface="Arial"/>
              </a:rPr>
              <a:t>Term </a:t>
            </a:r>
            <a:r>
              <a:rPr sz="682" spc="4" dirty="0">
                <a:solidFill>
                  <a:srgbClr val="231F20"/>
                </a:solidFill>
                <a:cs typeface="Arial"/>
              </a:rPr>
              <a:t>Expiring  06/30/23</a:t>
            </a:r>
            <a:endParaRPr sz="682" dirty="0"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2592853" y="2406017"/>
            <a:ext cx="1186350" cy="465914"/>
          </a:xfrm>
          <a:prstGeom prst="rect">
            <a:avLst/>
          </a:prstGeom>
        </p:spPr>
        <p:txBody>
          <a:bodyPr vert="horz" wrap="square" lIns="0" tIns="39831" rIns="0" bIns="0" rtlCol="0">
            <a:spAutoFit/>
          </a:bodyPr>
          <a:lstStyle/>
          <a:p>
            <a:pPr marL="8659" marR="3463" algn="ctr">
              <a:lnSpc>
                <a:spcPct val="76900"/>
              </a:lnSpc>
              <a:spcBef>
                <a:spcPts val="313"/>
              </a:spcBef>
            </a:pPr>
            <a:r>
              <a:rPr sz="800" b="1" dirty="0">
                <a:solidFill>
                  <a:srgbClr val="A39061"/>
                </a:solidFill>
                <a:cs typeface="Calibri"/>
              </a:rPr>
              <a:t>Ms.</a:t>
            </a:r>
            <a:r>
              <a:rPr lang="en-US" sz="800" b="1" dirty="0">
                <a:solidFill>
                  <a:srgbClr val="A39061"/>
                </a:solidFill>
                <a:cs typeface="Calibri"/>
              </a:rPr>
              <a:t> </a:t>
            </a:r>
            <a:r>
              <a:rPr sz="800" b="1" dirty="0">
                <a:solidFill>
                  <a:srgbClr val="A39061"/>
                </a:solidFill>
                <a:cs typeface="Calibri"/>
              </a:rPr>
              <a:t>Deborah</a:t>
            </a:r>
            <a:r>
              <a:rPr lang="en-US" sz="800" b="1" dirty="0">
                <a:solidFill>
                  <a:srgbClr val="A39061"/>
                </a:solidFill>
                <a:cs typeface="Calibri"/>
              </a:rPr>
              <a:t> </a:t>
            </a:r>
            <a:r>
              <a:rPr sz="800" b="1" dirty="0">
                <a:solidFill>
                  <a:srgbClr val="A39061"/>
                </a:solidFill>
                <a:cs typeface="Calibri"/>
              </a:rPr>
              <a:t>K.</a:t>
            </a:r>
            <a:r>
              <a:rPr lang="en-US" sz="800" b="1" dirty="0">
                <a:solidFill>
                  <a:srgbClr val="A39061"/>
                </a:solidFill>
                <a:cs typeface="Calibri"/>
              </a:rPr>
              <a:t> </a:t>
            </a:r>
            <a:r>
              <a:rPr sz="800" b="1" dirty="0">
                <a:solidFill>
                  <a:srgbClr val="A39061"/>
                </a:solidFill>
                <a:cs typeface="Calibri"/>
              </a:rPr>
              <a:t>Simonds  Chair</a:t>
            </a:r>
            <a:endParaRPr sz="800" dirty="0">
              <a:cs typeface="Calibri"/>
            </a:endParaRPr>
          </a:p>
          <a:p>
            <a:pPr marL="102612" marR="96118" algn="ctr">
              <a:lnSpc>
                <a:spcPct val="102099"/>
              </a:lnSpc>
              <a:spcBef>
                <a:spcPts val="214"/>
              </a:spcBef>
            </a:pPr>
            <a:r>
              <a:rPr sz="682" spc="-27" dirty="0">
                <a:solidFill>
                  <a:srgbClr val="231F20"/>
                </a:solidFill>
                <a:cs typeface="Arial"/>
              </a:rPr>
              <a:t>Elected </a:t>
            </a:r>
            <a:r>
              <a:rPr sz="682" spc="-13" dirty="0">
                <a:solidFill>
                  <a:srgbClr val="231F20"/>
                </a:solidFill>
                <a:cs typeface="Arial"/>
              </a:rPr>
              <a:t>by </a:t>
            </a:r>
            <a:r>
              <a:rPr sz="682" spc="-34" dirty="0">
                <a:solidFill>
                  <a:srgbClr val="231F20"/>
                </a:solidFill>
                <a:cs typeface="Arial"/>
              </a:rPr>
              <a:t>the  </a:t>
            </a:r>
            <a:r>
              <a:rPr sz="682" spc="-24" dirty="0">
                <a:solidFill>
                  <a:srgbClr val="231F20"/>
                </a:solidFill>
                <a:cs typeface="Arial"/>
              </a:rPr>
              <a:t>Board</a:t>
            </a:r>
            <a:r>
              <a:rPr sz="682" spc="-95" dirty="0">
                <a:solidFill>
                  <a:srgbClr val="231F20"/>
                </a:solidFill>
                <a:cs typeface="Arial"/>
              </a:rPr>
              <a:t> </a:t>
            </a:r>
            <a:r>
              <a:rPr sz="682" spc="-13" dirty="0">
                <a:solidFill>
                  <a:srgbClr val="231F20"/>
                </a:solidFill>
                <a:cs typeface="Arial"/>
              </a:rPr>
              <a:t>of</a:t>
            </a:r>
            <a:r>
              <a:rPr sz="682" spc="-99" dirty="0">
                <a:solidFill>
                  <a:srgbClr val="231F20"/>
                </a:solidFill>
                <a:cs typeface="Arial"/>
              </a:rPr>
              <a:t> </a:t>
            </a:r>
            <a:r>
              <a:rPr sz="682" spc="-34" dirty="0">
                <a:solidFill>
                  <a:srgbClr val="231F20"/>
                </a:solidFill>
                <a:cs typeface="Arial"/>
              </a:rPr>
              <a:t>Trustees</a:t>
            </a:r>
            <a:endParaRPr sz="682" dirty="0"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5452137" y="2413154"/>
            <a:ext cx="1186350" cy="465914"/>
          </a:xfrm>
          <a:prstGeom prst="rect">
            <a:avLst/>
          </a:prstGeom>
        </p:spPr>
        <p:txBody>
          <a:bodyPr vert="horz" wrap="square" lIns="0" tIns="39831" rIns="0" bIns="0" rtlCol="0">
            <a:spAutoFit/>
          </a:bodyPr>
          <a:lstStyle/>
          <a:p>
            <a:pPr marL="8659" marR="3463" algn="ctr">
              <a:lnSpc>
                <a:spcPct val="76900"/>
              </a:lnSpc>
              <a:spcBef>
                <a:spcPts val="313"/>
              </a:spcBef>
            </a:pPr>
            <a:r>
              <a:rPr sz="800" b="1" dirty="0">
                <a:solidFill>
                  <a:srgbClr val="A39061"/>
                </a:solidFill>
                <a:cs typeface="Calibri" panose="020F0502020204030204" pitchFamily="34" charset="0"/>
              </a:rPr>
              <a:t>Mr.</a:t>
            </a:r>
            <a:r>
              <a:rPr lang="en-US" sz="800" b="1" dirty="0">
                <a:solidFill>
                  <a:srgbClr val="A39061"/>
                </a:solidFill>
                <a:cs typeface="Calibri" panose="020F0502020204030204" pitchFamily="34" charset="0"/>
              </a:rPr>
              <a:t> </a:t>
            </a:r>
            <a:r>
              <a:rPr sz="800" b="1" dirty="0">
                <a:solidFill>
                  <a:srgbClr val="A39061"/>
                </a:solidFill>
                <a:cs typeface="Calibri" panose="020F0502020204030204" pitchFamily="34" charset="0"/>
              </a:rPr>
              <a:t>Thomas</a:t>
            </a:r>
            <a:r>
              <a:rPr lang="en-US" sz="800" b="1" dirty="0">
                <a:solidFill>
                  <a:srgbClr val="A39061"/>
                </a:solidFill>
                <a:cs typeface="Calibri" panose="020F0502020204030204" pitchFamily="34" charset="0"/>
              </a:rPr>
              <a:t> </a:t>
            </a:r>
            <a:r>
              <a:rPr sz="800" b="1" dirty="0">
                <a:solidFill>
                  <a:srgbClr val="A39061"/>
                </a:solidFill>
                <a:cs typeface="Calibri" panose="020F0502020204030204" pitchFamily="34" charset="0"/>
              </a:rPr>
              <a:t>W.</a:t>
            </a:r>
            <a:r>
              <a:rPr lang="en-US" sz="800" b="1" dirty="0">
                <a:solidFill>
                  <a:srgbClr val="A39061"/>
                </a:solidFill>
                <a:cs typeface="Calibri" panose="020F0502020204030204" pitchFamily="34" charset="0"/>
              </a:rPr>
              <a:t> </a:t>
            </a:r>
            <a:r>
              <a:rPr sz="800" b="1" dirty="0">
                <a:solidFill>
                  <a:srgbClr val="A39061"/>
                </a:solidFill>
                <a:cs typeface="Calibri" panose="020F0502020204030204" pitchFamily="34" charset="0"/>
              </a:rPr>
              <a:t>Norwood  Vice</a:t>
            </a:r>
            <a:r>
              <a:rPr lang="en-US" sz="800" b="1" dirty="0">
                <a:solidFill>
                  <a:srgbClr val="A39061"/>
                </a:solidFill>
                <a:cs typeface="Calibri" panose="020F0502020204030204" pitchFamily="34" charset="0"/>
              </a:rPr>
              <a:t> </a:t>
            </a:r>
            <a:r>
              <a:rPr sz="800" b="1" dirty="0">
                <a:solidFill>
                  <a:srgbClr val="A39061"/>
                </a:solidFill>
                <a:cs typeface="Calibri" panose="020F0502020204030204" pitchFamily="34" charset="0"/>
              </a:rPr>
              <a:t>Chair</a:t>
            </a:r>
            <a:endParaRPr sz="800" dirty="0">
              <a:cs typeface="Calibri" panose="020F0502020204030204" pitchFamily="34" charset="0"/>
            </a:endParaRPr>
          </a:p>
          <a:p>
            <a:pPr marL="106508" marR="100447" algn="ctr">
              <a:lnSpc>
                <a:spcPct val="102099"/>
              </a:lnSpc>
              <a:spcBef>
                <a:spcPts val="214"/>
              </a:spcBef>
            </a:pPr>
            <a:r>
              <a:rPr sz="682" spc="-27" dirty="0">
                <a:solidFill>
                  <a:srgbClr val="231F20"/>
                </a:solidFill>
                <a:cs typeface="Calibri" panose="020F0502020204030204" pitchFamily="34" charset="0"/>
              </a:rPr>
              <a:t>Elected </a:t>
            </a:r>
            <a:r>
              <a:rPr sz="682" spc="-13" dirty="0">
                <a:solidFill>
                  <a:srgbClr val="231F20"/>
                </a:solidFill>
                <a:cs typeface="Calibri" panose="020F0502020204030204" pitchFamily="34" charset="0"/>
              </a:rPr>
              <a:t>by </a:t>
            </a:r>
            <a:r>
              <a:rPr sz="682" spc="-34" dirty="0">
                <a:solidFill>
                  <a:srgbClr val="231F20"/>
                </a:solidFill>
                <a:cs typeface="Calibri" panose="020F0502020204030204" pitchFamily="34" charset="0"/>
              </a:rPr>
              <a:t>the  </a:t>
            </a:r>
            <a:r>
              <a:rPr sz="682" spc="-24" dirty="0">
                <a:solidFill>
                  <a:srgbClr val="231F20"/>
                </a:solidFill>
                <a:cs typeface="Calibri" panose="020F0502020204030204" pitchFamily="34" charset="0"/>
              </a:rPr>
              <a:t>Board</a:t>
            </a:r>
            <a:r>
              <a:rPr sz="682" spc="-95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682" spc="-13" dirty="0">
                <a:solidFill>
                  <a:srgbClr val="231F20"/>
                </a:solidFill>
                <a:cs typeface="Calibri" panose="020F0502020204030204" pitchFamily="34" charset="0"/>
              </a:rPr>
              <a:t>of</a:t>
            </a:r>
            <a:r>
              <a:rPr sz="682" spc="-99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682" spc="-34" dirty="0">
                <a:solidFill>
                  <a:srgbClr val="231F20"/>
                </a:solidFill>
                <a:cs typeface="Calibri" panose="020F0502020204030204" pitchFamily="34" charset="0"/>
              </a:rPr>
              <a:t>Trustees</a:t>
            </a:r>
            <a:endParaRPr sz="682" dirty="0">
              <a:cs typeface="Calibri" panose="020F0502020204030204" pitchFamily="34" charset="0"/>
            </a:endParaRPr>
          </a:p>
        </p:txBody>
      </p:sp>
      <p:sp>
        <p:nvSpPr>
          <p:cNvPr id="105" name="object 2">
            <a:extLst>
              <a:ext uri="{FF2B5EF4-FFF2-40B4-BE49-F238E27FC236}">
                <a16:creationId xmlns:a16="http://schemas.microsoft.com/office/drawing/2014/main" id="{5D8F274A-78BF-47F5-AC88-64469C37B6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5902" y="21237"/>
            <a:ext cx="4419880" cy="688424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lang="en-US" b="1" spc="22" dirty="0">
                <a:solidFill>
                  <a:schemeClr val="bg1"/>
                </a:solidFill>
                <a:latin typeface="+mn-lt"/>
              </a:rPr>
              <a:t>Board of Trustees</a:t>
            </a:r>
            <a:endParaRPr b="1" spc="22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85" b="17366"/>
          <a:stretch/>
        </p:blipFill>
        <p:spPr>
          <a:xfrm>
            <a:off x="1379843" y="3268121"/>
            <a:ext cx="743389" cy="7967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B4D710-CE36-4284-A26E-24CDA2F747C0}"/>
              </a:ext>
            </a:extLst>
          </p:cNvPr>
          <p:cNvSpPr txBox="1"/>
          <p:nvPr/>
        </p:nvSpPr>
        <p:spPr>
          <a:xfrm>
            <a:off x="2745498" y="2907301"/>
            <a:ext cx="925253" cy="301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80" dirty="0"/>
              <a:t>3-Year Term Expiring</a:t>
            </a:r>
          </a:p>
          <a:p>
            <a:pPr algn="ctr"/>
            <a:r>
              <a:rPr lang="en-US" sz="680" dirty="0"/>
              <a:t>06/30/21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5824B8E-B50C-41FB-BAF6-AC23956B6839}"/>
              </a:ext>
            </a:extLst>
          </p:cNvPr>
          <p:cNvSpPr txBox="1"/>
          <p:nvPr/>
        </p:nvSpPr>
        <p:spPr>
          <a:xfrm>
            <a:off x="3186028" y="4535350"/>
            <a:ext cx="925253" cy="301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80" dirty="0"/>
              <a:t>3-Year Term Expiring</a:t>
            </a:r>
          </a:p>
          <a:p>
            <a:pPr algn="ctr"/>
            <a:r>
              <a:rPr lang="en-US" sz="680" dirty="0"/>
              <a:t>06/30/21</a:t>
            </a:r>
          </a:p>
        </p:txBody>
      </p:sp>
      <p:sp>
        <p:nvSpPr>
          <p:cNvPr id="104" name="object 44">
            <a:extLst>
              <a:ext uri="{FF2B5EF4-FFF2-40B4-BE49-F238E27FC236}">
                <a16:creationId xmlns:a16="http://schemas.microsoft.com/office/drawing/2014/main" id="{0DA73818-A868-40D7-9ED4-96405E9BE284}"/>
              </a:ext>
            </a:extLst>
          </p:cNvPr>
          <p:cNvSpPr txBox="1"/>
          <p:nvPr/>
        </p:nvSpPr>
        <p:spPr>
          <a:xfrm>
            <a:off x="5605845" y="2944271"/>
            <a:ext cx="838200" cy="222468"/>
          </a:xfrm>
          <a:prstGeom prst="rect">
            <a:avLst/>
          </a:prstGeom>
        </p:spPr>
        <p:txBody>
          <a:bodyPr vert="horz" wrap="square" lIns="0" tIns="8226" rIns="0" bIns="0" rtlCol="0">
            <a:spAutoFit/>
          </a:bodyPr>
          <a:lstStyle/>
          <a:p>
            <a:pPr marL="246789" marR="3463" indent="-238562">
              <a:lnSpc>
                <a:spcPct val="102099"/>
              </a:lnSpc>
              <a:spcBef>
                <a:spcPts val="64"/>
              </a:spcBef>
            </a:pPr>
            <a:r>
              <a:rPr sz="682" spc="-7" dirty="0">
                <a:solidFill>
                  <a:srgbClr val="231F20"/>
                </a:solidFill>
                <a:cs typeface="Arial"/>
              </a:rPr>
              <a:t>3-Year </a:t>
            </a:r>
            <a:r>
              <a:rPr sz="682" spc="-13" dirty="0">
                <a:solidFill>
                  <a:srgbClr val="231F20"/>
                </a:solidFill>
                <a:cs typeface="Arial"/>
              </a:rPr>
              <a:t>Term </a:t>
            </a:r>
            <a:r>
              <a:rPr sz="682" spc="4" dirty="0">
                <a:solidFill>
                  <a:srgbClr val="231F20"/>
                </a:solidFill>
                <a:cs typeface="Arial"/>
              </a:rPr>
              <a:t>Expiring  06/30/23</a:t>
            </a:r>
            <a:endParaRPr sz="682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7702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object 49">
            <a:extLst>
              <a:ext uri="{FF2B5EF4-FFF2-40B4-BE49-F238E27FC236}">
                <a16:creationId xmlns:a16="http://schemas.microsoft.com/office/drawing/2014/main" id="{B880FF62-7E90-460D-BB19-BAD4789C18D0}"/>
              </a:ext>
            </a:extLst>
          </p:cNvPr>
          <p:cNvSpPr/>
          <p:nvPr/>
        </p:nvSpPr>
        <p:spPr>
          <a:xfrm>
            <a:off x="6655495" y="4068976"/>
            <a:ext cx="1329201" cy="66923"/>
          </a:xfrm>
          <a:custGeom>
            <a:avLst/>
            <a:gdLst/>
            <a:ahLst/>
            <a:cxnLst/>
            <a:rect l="l" t="t" r="r" b="b"/>
            <a:pathLst>
              <a:path w="1968500" h="45720">
                <a:moveTo>
                  <a:pt x="1945525" y="0"/>
                </a:moveTo>
                <a:lnTo>
                  <a:pt x="22859" y="0"/>
                </a:lnTo>
                <a:lnTo>
                  <a:pt x="13962" y="1796"/>
                </a:lnTo>
                <a:lnTo>
                  <a:pt x="6696" y="6696"/>
                </a:lnTo>
                <a:lnTo>
                  <a:pt x="1796" y="13962"/>
                </a:lnTo>
                <a:lnTo>
                  <a:pt x="0" y="22860"/>
                </a:lnTo>
                <a:lnTo>
                  <a:pt x="1796" y="31757"/>
                </a:lnTo>
                <a:lnTo>
                  <a:pt x="6696" y="39023"/>
                </a:lnTo>
                <a:lnTo>
                  <a:pt x="13962" y="43923"/>
                </a:lnTo>
                <a:lnTo>
                  <a:pt x="22859" y="45720"/>
                </a:lnTo>
                <a:lnTo>
                  <a:pt x="1945525" y="45720"/>
                </a:lnTo>
                <a:lnTo>
                  <a:pt x="1954423" y="43923"/>
                </a:lnTo>
                <a:lnTo>
                  <a:pt x="1961689" y="39023"/>
                </a:lnTo>
                <a:lnTo>
                  <a:pt x="1966589" y="31757"/>
                </a:lnTo>
                <a:lnTo>
                  <a:pt x="1968385" y="22860"/>
                </a:lnTo>
                <a:lnTo>
                  <a:pt x="1966589" y="13962"/>
                </a:lnTo>
                <a:lnTo>
                  <a:pt x="1961689" y="6696"/>
                </a:lnTo>
                <a:lnTo>
                  <a:pt x="1954423" y="1796"/>
                </a:lnTo>
                <a:lnTo>
                  <a:pt x="1945525" y="0"/>
                </a:lnTo>
                <a:close/>
              </a:path>
            </a:pathLst>
          </a:custGeom>
          <a:solidFill>
            <a:srgbClr val="931A1D"/>
          </a:solidFill>
        </p:spPr>
        <p:txBody>
          <a:bodyPr wrap="square" lIns="0" tIns="0" rIns="0" bIns="0" rtlCol="0"/>
          <a:lstStyle/>
          <a:p>
            <a:pPr marL="0" marR="0" lvl="0" indent="0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9" name="object 49">
            <a:extLst>
              <a:ext uri="{FF2B5EF4-FFF2-40B4-BE49-F238E27FC236}">
                <a16:creationId xmlns:a16="http://schemas.microsoft.com/office/drawing/2014/main" id="{F3D37F60-51FA-4660-85FB-4E8C253F11BB}"/>
              </a:ext>
            </a:extLst>
          </p:cNvPr>
          <p:cNvSpPr/>
          <p:nvPr/>
        </p:nvSpPr>
        <p:spPr>
          <a:xfrm>
            <a:off x="6655495" y="4812490"/>
            <a:ext cx="1355646" cy="79176"/>
          </a:xfrm>
          <a:custGeom>
            <a:avLst/>
            <a:gdLst/>
            <a:ahLst/>
            <a:cxnLst/>
            <a:rect l="l" t="t" r="r" b="b"/>
            <a:pathLst>
              <a:path w="1968500" h="45720">
                <a:moveTo>
                  <a:pt x="1945525" y="0"/>
                </a:moveTo>
                <a:lnTo>
                  <a:pt x="22859" y="0"/>
                </a:lnTo>
                <a:lnTo>
                  <a:pt x="13962" y="1796"/>
                </a:lnTo>
                <a:lnTo>
                  <a:pt x="6696" y="6696"/>
                </a:lnTo>
                <a:lnTo>
                  <a:pt x="1796" y="13962"/>
                </a:lnTo>
                <a:lnTo>
                  <a:pt x="0" y="22860"/>
                </a:lnTo>
                <a:lnTo>
                  <a:pt x="1796" y="31757"/>
                </a:lnTo>
                <a:lnTo>
                  <a:pt x="6696" y="39023"/>
                </a:lnTo>
                <a:lnTo>
                  <a:pt x="13962" y="43923"/>
                </a:lnTo>
                <a:lnTo>
                  <a:pt x="22859" y="45720"/>
                </a:lnTo>
                <a:lnTo>
                  <a:pt x="1945525" y="45720"/>
                </a:lnTo>
                <a:lnTo>
                  <a:pt x="1954423" y="43923"/>
                </a:lnTo>
                <a:lnTo>
                  <a:pt x="1961689" y="39023"/>
                </a:lnTo>
                <a:lnTo>
                  <a:pt x="1966589" y="31757"/>
                </a:lnTo>
                <a:lnTo>
                  <a:pt x="1968385" y="22860"/>
                </a:lnTo>
                <a:lnTo>
                  <a:pt x="1966589" y="13962"/>
                </a:lnTo>
                <a:lnTo>
                  <a:pt x="1961689" y="6696"/>
                </a:lnTo>
                <a:lnTo>
                  <a:pt x="1954423" y="1796"/>
                </a:lnTo>
                <a:lnTo>
                  <a:pt x="1945525" y="0"/>
                </a:lnTo>
                <a:close/>
              </a:path>
            </a:pathLst>
          </a:custGeom>
          <a:solidFill>
            <a:srgbClr val="931A1D"/>
          </a:solidFill>
        </p:spPr>
        <p:txBody>
          <a:bodyPr wrap="square" lIns="0" tIns="0" rIns="0" bIns="0" rtlCol="0"/>
          <a:lstStyle/>
          <a:p>
            <a:pPr marL="0" marR="0" lvl="0" indent="0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2" name="object 25">
            <a:extLst>
              <a:ext uri="{FF2B5EF4-FFF2-40B4-BE49-F238E27FC236}">
                <a16:creationId xmlns:a16="http://schemas.microsoft.com/office/drawing/2014/main" id="{355F25A3-29AD-44E3-AA9E-0712C4AE1AEE}"/>
              </a:ext>
            </a:extLst>
          </p:cNvPr>
          <p:cNvSpPr/>
          <p:nvPr/>
        </p:nvSpPr>
        <p:spPr>
          <a:xfrm>
            <a:off x="6095844" y="4959574"/>
            <a:ext cx="690282" cy="718296"/>
          </a:xfrm>
          <a:custGeom>
            <a:avLst/>
            <a:gdLst/>
            <a:ahLst/>
            <a:cxnLst/>
            <a:rect l="l" t="t" r="r" b="b"/>
            <a:pathLst>
              <a:path w="782320" h="814070">
                <a:moveTo>
                  <a:pt x="781811" y="0"/>
                </a:moveTo>
                <a:lnTo>
                  <a:pt x="0" y="0"/>
                </a:lnTo>
                <a:lnTo>
                  <a:pt x="0" y="813815"/>
                </a:lnTo>
                <a:lnTo>
                  <a:pt x="781811" y="813815"/>
                </a:lnTo>
                <a:lnTo>
                  <a:pt x="781811" y="0"/>
                </a:lnTo>
                <a:close/>
              </a:path>
            </a:pathLst>
          </a:custGeom>
          <a:solidFill>
            <a:srgbClr val="231F20">
              <a:alpha val="75000"/>
            </a:srgbClr>
          </a:solidFill>
        </p:spPr>
        <p:txBody>
          <a:bodyPr wrap="square" lIns="0" tIns="0" rIns="0" bIns="0" rtlCol="0"/>
          <a:lstStyle/>
          <a:p>
            <a:pPr marL="0" marR="0" lvl="0" indent="0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180" name="object 31">
            <a:extLst>
              <a:ext uri="{FF2B5EF4-FFF2-40B4-BE49-F238E27FC236}">
                <a16:creationId xmlns:a16="http://schemas.microsoft.com/office/drawing/2014/main" id="{98C95E58-AF6F-4E72-8C62-074FA28C1454}"/>
              </a:ext>
            </a:extLst>
          </p:cNvPr>
          <p:cNvGrpSpPr/>
          <p:nvPr/>
        </p:nvGrpSpPr>
        <p:grpSpPr>
          <a:xfrm>
            <a:off x="1568218" y="2453701"/>
            <a:ext cx="1752601" cy="597120"/>
            <a:chOff x="1228344" y="5682640"/>
            <a:chExt cx="1986280" cy="596103"/>
          </a:xfrm>
        </p:grpSpPr>
        <p:sp>
          <p:nvSpPr>
            <p:cNvPr id="181" name="object 32">
              <a:extLst>
                <a:ext uri="{FF2B5EF4-FFF2-40B4-BE49-F238E27FC236}">
                  <a16:creationId xmlns:a16="http://schemas.microsoft.com/office/drawing/2014/main" id="{CFA84D76-FAB1-451E-9D38-1C130A1D13D9}"/>
                </a:ext>
              </a:extLst>
            </p:cNvPr>
            <p:cNvSpPr/>
            <p:nvPr/>
          </p:nvSpPr>
          <p:spPr>
            <a:xfrm>
              <a:off x="1239205" y="6228918"/>
              <a:ext cx="1968500" cy="45720"/>
            </a:xfrm>
            <a:custGeom>
              <a:avLst/>
              <a:gdLst/>
              <a:ahLst/>
              <a:cxnLst/>
              <a:rect l="l" t="t" r="r" b="b"/>
              <a:pathLst>
                <a:path w="1968500" h="45720">
                  <a:moveTo>
                    <a:pt x="1945525" y="0"/>
                  </a:moveTo>
                  <a:lnTo>
                    <a:pt x="22859" y="0"/>
                  </a:lnTo>
                  <a:lnTo>
                    <a:pt x="13962" y="1796"/>
                  </a:lnTo>
                  <a:lnTo>
                    <a:pt x="6696" y="6696"/>
                  </a:lnTo>
                  <a:lnTo>
                    <a:pt x="1796" y="13962"/>
                  </a:lnTo>
                  <a:lnTo>
                    <a:pt x="0" y="22859"/>
                  </a:lnTo>
                  <a:lnTo>
                    <a:pt x="1796" y="31757"/>
                  </a:lnTo>
                  <a:lnTo>
                    <a:pt x="6696" y="39023"/>
                  </a:lnTo>
                  <a:lnTo>
                    <a:pt x="13962" y="43923"/>
                  </a:lnTo>
                  <a:lnTo>
                    <a:pt x="22859" y="45719"/>
                  </a:lnTo>
                  <a:lnTo>
                    <a:pt x="1945525" y="45719"/>
                  </a:lnTo>
                  <a:lnTo>
                    <a:pt x="1954423" y="43923"/>
                  </a:lnTo>
                  <a:lnTo>
                    <a:pt x="1961689" y="39023"/>
                  </a:lnTo>
                  <a:lnTo>
                    <a:pt x="1966589" y="31757"/>
                  </a:lnTo>
                  <a:lnTo>
                    <a:pt x="1968385" y="22859"/>
                  </a:lnTo>
                  <a:lnTo>
                    <a:pt x="1966589" y="13962"/>
                  </a:lnTo>
                  <a:lnTo>
                    <a:pt x="1961689" y="6696"/>
                  </a:lnTo>
                  <a:lnTo>
                    <a:pt x="1954423" y="1796"/>
                  </a:lnTo>
                  <a:lnTo>
                    <a:pt x="1945525" y="0"/>
                  </a:lnTo>
                  <a:close/>
                </a:path>
              </a:pathLst>
            </a:custGeom>
            <a:solidFill>
              <a:srgbClr val="931A1D"/>
            </a:solidFill>
          </p:spPr>
          <p:txBody>
            <a:bodyPr wrap="square" lIns="0" tIns="0" rIns="0" bIns="0" rtlCol="0"/>
            <a:lstStyle/>
            <a:p>
              <a:pPr marL="0" marR="0" lvl="0" indent="0" defTabSz="8068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2" name="object 33">
              <a:extLst>
                <a:ext uri="{FF2B5EF4-FFF2-40B4-BE49-F238E27FC236}">
                  <a16:creationId xmlns:a16="http://schemas.microsoft.com/office/drawing/2014/main" id="{8D86CE44-054A-49B1-AE45-93B04F23226B}"/>
                </a:ext>
              </a:extLst>
            </p:cNvPr>
            <p:cNvSpPr/>
            <p:nvPr/>
          </p:nvSpPr>
          <p:spPr>
            <a:xfrm>
              <a:off x="1228344" y="5682640"/>
              <a:ext cx="1986280" cy="596103"/>
            </a:xfrm>
            <a:custGeom>
              <a:avLst/>
              <a:gdLst/>
              <a:ahLst/>
              <a:cxnLst/>
              <a:rect l="l" t="t" r="r" b="b"/>
              <a:pathLst>
                <a:path w="1986280" h="666114">
                  <a:moveTo>
                    <a:pt x="57150" y="0"/>
                  </a:moveTo>
                  <a:lnTo>
                    <a:pt x="34906" y="4491"/>
                  </a:lnTo>
                  <a:lnTo>
                    <a:pt x="16740" y="16740"/>
                  </a:lnTo>
                  <a:lnTo>
                    <a:pt x="4491" y="34906"/>
                  </a:lnTo>
                  <a:lnTo>
                    <a:pt x="0" y="57149"/>
                  </a:lnTo>
                  <a:lnTo>
                    <a:pt x="0" y="608368"/>
                  </a:lnTo>
                  <a:lnTo>
                    <a:pt x="4491" y="630611"/>
                  </a:lnTo>
                  <a:lnTo>
                    <a:pt x="16740" y="648777"/>
                  </a:lnTo>
                  <a:lnTo>
                    <a:pt x="34906" y="661026"/>
                  </a:lnTo>
                  <a:lnTo>
                    <a:pt x="57150" y="665518"/>
                  </a:lnTo>
                  <a:lnTo>
                    <a:pt x="1929130" y="665518"/>
                  </a:lnTo>
                  <a:lnTo>
                    <a:pt x="1951373" y="661026"/>
                  </a:lnTo>
                  <a:lnTo>
                    <a:pt x="1969539" y="648777"/>
                  </a:lnTo>
                  <a:lnTo>
                    <a:pt x="1981788" y="630611"/>
                  </a:lnTo>
                  <a:lnTo>
                    <a:pt x="1986280" y="608368"/>
                  </a:lnTo>
                  <a:lnTo>
                    <a:pt x="1986280" y="57149"/>
                  </a:lnTo>
                  <a:lnTo>
                    <a:pt x="1981788" y="34906"/>
                  </a:lnTo>
                  <a:lnTo>
                    <a:pt x="1969539" y="16740"/>
                  </a:lnTo>
                  <a:lnTo>
                    <a:pt x="1951373" y="4491"/>
                  </a:lnTo>
                  <a:lnTo>
                    <a:pt x="1929130" y="0"/>
                  </a:lnTo>
                  <a:lnTo>
                    <a:pt x="57150" y="0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8068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127" y="101272"/>
            <a:ext cx="5187690" cy="688424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lang="en-US" b="1" spc="22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TRS Leadership Team</a:t>
            </a:r>
            <a:endParaRPr b="1" spc="22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7" name="object 3">
            <a:extLst>
              <a:ext uri="{FF2B5EF4-FFF2-40B4-BE49-F238E27FC236}">
                <a16:creationId xmlns:a16="http://schemas.microsoft.com/office/drawing/2014/main" id="{BF62DCAB-B9C2-4307-B1F8-DB36804B14AF}"/>
              </a:ext>
            </a:extLst>
          </p:cNvPr>
          <p:cNvGrpSpPr/>
          <p:nvPr/>
        </p:nvGrpSpPr>
        <p:grpSpPr>
          <a:xfrm>
            <a:off x="3490856" y="1473256"/>
            <a:ext cx="1989044" cy="539563"/>
            <a:chOff x="3803903" y="1669690"/>
            <a:chExt cx="2254250" cy="611505"/>
          </a:xfrm>
        </p:grpSpPr>
        <p:sp>
          <p:nvSpPr>
            <p:cNvPr id="98" name="object 4">
              <a:extLst>
                <a:ext uri="{FF2B5EF4-FFF2-40B4-BE49-F238E27FC236}">
                  <a16:creationId xmlns:a16="http://schemas.microsoft.com/office/drawing/2014/main" id="{D8C9CF09-2A16-4A82-B673-DCC5F679102A}"/>
                </a:ext>
              </a:extLst>
            </p:cNvPr>
            <p:cNvSpPr/>
            <p:nvPr/>
          </p:nvSpPr>
          <p:spPr>
            <a:xfrm>
              <a:off x="4070409" y="2188971"/>
              <a:ext cx="1968500" cy="76835"/>
            </a:xfrm>
            <a:custGeom>
              <a:avLst/>
              <a:gdLst/>
              <a:ahLst/>
              <a:cxnLst/>
              <a:rect l="l" t="t" r="r" b="b"/>
              <a:pathLst>
                <a:path w="1968500" h="76835">
                  <a:moveTo>
                    <a:pt x="1930107" y="0"/>
                  </a:moveTo>
                  <a:lnTo>
                    <a:pt x="38277" y="0"/>
                  </a:lnTo>
                  <a:lnTo>
                    <a:pt x="23376" y="3009"/>
                  </a:lnTo>
                  <a:lnTo>
                    <a:pt x="11209" y="11214"/>
                  </a:lnTo>
                  <a:lnTo>
                    <a:pt x="3007" y="23381"/>
                  </a:lnTo>
                  <a:lnTo>
                    <a:pt x="0" y="38277"/>
                  </a:lnTo>
                  <a:lnTo>
                    <a:pt x="3007" y="53181"/>
                  </a:lnTo>
                  <a:lnTo>
                    <a:pt x="11209" y="65352"/>
                  </a:lnTo>
                  <a:lnTo>
                    <a:pt x="23376" y="73558"/>
                  </a:lnTo>
                  <a:lnTo>
                    <a:pt x="38277" y="76568"/>
                  </a:lnTo>
                  <a:lnTo>
                    <a:pt x="1930107" y="76568"/>
                  </a:lnTo>
                  <a:lnTo>
                    <a:pt x="1945004" y="73558"/>
                  </a:lnTo>
                  <a:lnTo>
                    <a:pt x="1957171" y="65352"/>
                  </a:lnTo>
                  <a:lnTo>
                    <a:pt x="1965376" y="53181"/>
                  </a:lnTo>
                  <a:lnTo>
                    <a:pt x="1968385" y="38277"/>
                  </a:lnTo>
                  <a:lnTo>
                    <a:pt x="1965376" y="23381"/>
                  </a:lnTo>
                  <a:lnTo>
                    <a:pt x="1957171" y="11214"/>
                  </a:lnTo>
                  <a:lnTo>
                    <a:pt x="1945004" y="3009"/>
                  </a:lnTo>
                  <a:lnTo>
                    <a:pt x="1930107" y="0"/>
                  </a:lnTo>
                  <a:close/>
                </a:path>
              </a:pathLst>
            </a:custGeom>
            <a:solidFill>
              <a:srgbClr val="931A1D"/>
            </a:solidFill>
          </p:spPr>
          <p:txBody>
            <a:bodyPr wrap="square" lIns="0" tIns="0" rIns="0" bIns="0" rtlCol="0"/>
            <a:lstStyle/>
            <a:p>
              <a:pPr marL="0" marR="0" lvl="0" indent="0" defTabSz="8068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object 5">
              <a:extLst>
                <a:ext uri="{FF2B5EF4-FFF2-40B4-BE49-F238E27FC236}">
                  <a16:creationId xmlns:a16="http://schemas.microsoft.com/office/drawing/2014/main" id="{3A689529-EF99-49E8-83ED-745C256A8709}"/>
                </a:ext>
              </a:extLst>
            </p:cNvPr>
            <p:cNvSpPr/>
            <p:nvPr/>
          </p:nvSpPr>
          <p:spPr>
            <a:xfrm>
              <a:off x="3816603" y="1682390"/>
              <a:ext cx="2228850" cy="586105"/>
            </a:xfrm>
            <a:custGeom>
              <a:avLst/>
              <a:gdLst/>
              <a:ahLst/>
              <a:cxnLst/>
              <a:rect l="l" t="t" r="r" b="b"/>
              <a:pathLst>
                <a:path w="2228850" h="586105">
                  <a:moveTo>
                    <a:pt x="57150" y="0"/>
                  </a:moveTo>
                  <a:lnTo>
                    <a:pt x="34906" y="4491"/>
                  </a:lnTo>
                  <a:lnTo>
                    <a:pt x="16740" y="16740"/>
                  </a:lnTo>
                  <a:lnTo>
                    <a:pt x="4491" y="34906"/>
                  </a:lnTo>
                  <a:lnTo>
                    <a:pt x="0" y="57150"/>
                  </a:lnTo>
                  <a:lnTo>
                    <a:pt x="0" y="528523"/>
                  </a:lnTo>
                  <a:lnTo>
                    <a:pt x="4491" y="550772"/>
                  </a:lnTo>
                  <a:lnTo>
                    <a:pt x="16740" y="568937"/>
                  </a:lnTo>
                  <a:lnTo>
                    <a:pt x="34906" y="581183"/>
                  </a:lnTo>
                  <a:lnTo>
                    <a:pt x="57150" y="585673"/>
                  </a:lnTo>
                  <a:lnTo>
                    <a:pt x="2171446" y="585673"/>
                  </a:lnTo>
                  <a:lnTo>
                    <a:pt x="2193689" y="581183"/>
                  </a:lnTo>
                  <a:lnTo>
                    <a:pt x="2211855" y="568937"/>
                  </a:lnTo>
                  <a:lnTo>
                    <a:pt x="2224104" y="550772"/>
                  </a:lnTo>
                  <a:lnTo>
                    <a:pt x="2228596" y="528523"/>
                  </a:lnTo>
                  <a:lnTo>
                    <a:pt x="2228596" y="57150"/>
                  </a:lnTo>
                  <a:lnTo>
                    <a:pt x="2224104" y="34906"/>
                  </a:lnTo>
                  <a:lnTo>
                    <a:pt x="2211855" y="16740"/>
                  </a:lnTo>
                  <a:lnTo>
                    <a:pt x="2193689" y="4491"/>
                  </a:lnTo>
                  <a:lnTo>
                    <a:pt x="2171446" y="0"/>
                  </a:lnTo>
                  <a:lnTo>
                    <a:pt x="57150" y="0"/>
                  </a:lnTo>
                  <a:close/>
                </a:path>
              </a:pathLst>
            </a:custGeom>
            <a:ln w="253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8068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0" name="object 6">
            <a:extLst>
              <a:ext uri="{FF2B5EF4-FFF2-40B4-BE49-F238E27FC236}">
                <a16:creationId xmlns:a16="http://schemas.microsoft.com/office/drawing/2014/main" id="{03E6FEBA-919D-4E79-87FA-BC7B2D29C453}"/>
              </a:ext>
            </a:extLst>
          </p:cNvPr>
          <p:cNvSpPr txBox="1"/>
          <p:nvPr/>
        </p:nvSpPr>
        <p:spPr>
          <a:xfrm>
            <a:off x="4319329" y="1546053"/>
            <a:ext cx="1090893" cy="312446"/>
          </a:xfrm>
          <a:prstGeom prst="rect">
            <a:avLst/>
          </a:prstGeom>
        </p:spPr>
        <p:txBody>
          <a:bodyPr vert="horz" wrap="square" lIns="0" tIns="29135" rIns="0" bIns="0" rtlCol="0">
            <a:spAutoFit/>
          </a:bodyPr>
          <a:lstStyle/>
          <a:p>
            <a:pPr marL="42024" marR="4483" indent="-31378" defTabSz="806867">
              <a:lnSpc>
                <a:spcPts val="1147"/>
              </a:lnSpc>
              <a:spcBef>
                <a:spcPts val="229"/>
              </a:spcBef>
            </a:pPr>
            <a:r>
              <a:rPr sz="1059" b="1" spc="-53" dirty="0">
                <a:solidFill>
                  <a:srgbClr val="231F20"/>
                </a:solidFill>
                <a:cs typeface="Palatino Linotype"/>
              </a:rPr>
              <a:t>L.</a:t>
            </a:r>
            <a:r>
              <a:rPr sz="1059" b="1" spc="-26" dirty="0">
                <a:solidFill>
                  <a:srgbClr val="231F20"/>
                </a:solidFill>
                <a:cs typeface="Palatino Linotype"/>
              </a:rPr>
              <a:t> </a:t>
            </a:r>
            <a:r>
              <a:rPr sz="1059" b="1" spc="-35" dirty="0">
                <a:solidFill>
                  <a:srgbClr val="231F20"/>
                </a:solidFill>
                <a:cs typeface="Palatino Linotype"/>
              </a:rPr>
              <a:t>C.</a:t>
            </a:r>
            <a:r>
              <a:rPr sz="1059" b="1" spc="-26" dirty="0">
                <a:solidFill>
                  <a:srgbClr val="231F20"/>
                </a:solidFill>
                <a:cs typeface="Palatino Linotype"/>
              </a:rPr>
              <a:t> </a:t>
            </a:r>
            <a:r>
              <a:rPr sz="1059" b="1" spc="-4" dirty="0">
                <a:solidFill>
                  <a:srgbClr val="231F20"/>
                </a:solidFill>
                <a:cs typeface="Palatino Linotype"/>
              </a:rPr>
              <a:t>(</a:t>
            </a:r>
            <a:r>
              <a:rPr sz="1059" b="1" spc="-18" dirty="0">
                <a:solidFill>
                  <a:srgbClr val="231F20"/>
                </a:solidFill>
                <a:cs typeface="Palatino Linotype"/>
              </a:rPr>
              <a:t>B</a:t>
            </a:r>
            <a:r>
              <a:rPr sz="1059" b="1" spc="-84" dirty="0">
                <a:solidFill>
                  <a:srgbClr val="231F20"/>
                </a:solidFill>
                <a:cs typeface="Palatino Linotype"/>
              </a:rPr>
              <a:t>u</a:t>
            </a:r>
            <a:r>
              <a:rPr sz="1059" b="1" spc="-71" dirty="0">
                <a:solidFill>
                  <a:srgbClr val="231F20"/>
                </a:solidFill>
                <a:cs typeface="Palatino Linotype"/>
              </a:rPr>
              <a:t>s</a:t>
            </a:r>
            <a:r>
              <a:rPr sz="1059" b="1" spc="-35" dirty="0">
                <a:solidFill>
                  <a:srgbClr val="231F20"/>
                </a:solidFill>
                <a:cs typeface="Palatino Linotype"/>
              </a:rPr>
              <a:t>t</a:t>
            </a:r>
            <a:r>
              <a:rPr sz="1059" b="1" spc="-26" dirty="0">
                <a:solidFill>
                  <a:srgbClr val="231F20"/>
                </a:solidFill>
                <a:cs typeface="Palatino Linotype"/>
              </a:rPr>
              <a:t>er) </a:t>
            </a:r>
            <a:r>
              <a:rPr sz="1059" b="1" spc="-71" dirty="0">
                <a:solidFill>
                  <a:srgbClr val="231F20"/>
                </a:solidFill>
                <a:cs typeface="Palatino Linotype"/>
              </a:rPr>
              <a:t>E</a:t>
            </a:r>
            <a:r>
              <a:rPr sz="1059" b="1" spc="-93" dirty="0">
                <a:solidFill>
                  <a:srgbClr val="231F20"/>
                </a:solidFill>
                <a:cs typeface="Palatino Linotype"/>
              </a:rPr>
              <a:t>v</a:t>
            </a:r>
            <a:r>
              <a:rPr sz="1059" b="1" spc="-97" dirty="0">
                <a:solidFill>
                  <a:srgbClr val="231F20"/>
                </a:solidFill>
                <a:cs typeface="Palatino Linotype"/>
              </a:rPr>
              <a:t>a</a:t>
            </a:r>
            <a:r>
              <a:rPr sz="1059" b="1" spc="-49" dirty="0">
                <a:solidFill>
                  <a:srgbClr val="231F20"/>
                </a:solidFill>
                <a:cs typeface="Palatino Linotype"/>
              </a:rPr>
              <a:t>n</a:t>
            </a:r>
            <a:r>
              <a:rPr sz="1059" b="1" spc="-44" dirty="0">
                <a:solidFill>
                  <a:srgbClr val="231F20"/>
                </a:solidFill>
                <a:cs typeface="Palatino Linotype"/>
              </a:rPr>
              <a:t>s  </a:t>
            </a:r>
            <a:r>
              <a:rPr sz="1059" spc="-49" dirty="0">
                <a:solidFill>
                  <a:srgbClr val="231F20"/>
                </a:solidFill>
                <a:cs typeface="Palatino Linotype"/>
              </a:rPr>
              <a:t>E</a:t>
            </a:r>
            <a:r>
              <a:rPr sz="1059" spc="-53" dirty="0">
                <a:solidFill>
                  <a:srgbClr val="231F20"/>
                </a:solidFill>
                <a:cs typeface="Palatino Linotype"/>
              </a:rPr>
              <a:t>x</a:t>
            </a:r>
            <a:r>
              <a:rPr sz="1059" spc="-35" dirty="0">
                <a:solidFill>
                  <a:srgbClr val="231F20"/>
                </a:solidFill>
                <a:cs typeface="Palatino Linotype"/>
              </a:rPr>
              <a:t>ec</a:t>
            </a:r>
            <a:r>
              <a:rPr sz="1059" spc="-93" dirty="0">
                <a:solidFill>
                  <a:srgbClr val="231F20"/>
                </a:solidFill>
                <a:cs typeface="Palatino Linotype"/>
              </a:rPr>
              <a:t>u</a:t>
            </a:r>
            <a:r>
              <a:rPr sz="1059" spc="-22" dirty="0">
                <a:solidFill>
                  <a:srgbClr val="231F20"/>
                </a:solidFill>
                <a:cs typeface="Palatino Linotype"/>
              </a:rPr>
              <a:t>t</a:t>
            </a:r>
            <a:r>
              <a:rPr sz="1059" spc="-31" dirty="0">
                <a:solidFill>
                  <a:srgbClr val="231F20"/>
                </a:solidFill>
                <a:cs typeface="Palatino Linotype"/>
              </a:rPr>
              <a:t>i</a:t>
            </a:r>
            <a:r>
              <a:rPr sz="1059" spc="-119" dirty="0">
                <a:solidFill>
                  <a:srgbClr val="231F20"/>
                </a:solidFill>
                <a:cs typeface="Palatino Linotype"/>
              </a:rPr>
              <a:t>v</a:t>
            </a:r>
            <a:r>
              <a:rPr sz="1059" spc="-57" dirty="0">
                <a:solidFill>
                  <a:srgbClr val="231F20"/>
                </a:solidFill>
                <a:cs typeface="Palatino Linotype"/>
              </a:rPr>
              <a:t>e</a:t>
            </a:r>
            <a:r>
              <a:rPr sz="1059" spc="-26" dirty="0">
                <a:solidFill>
                  <a:srgbClr val="231F20"/>
                </a:solidFill>
                <a:cs typeface="Palatino Linotype"/>
              </a:rPr>
              <a:t> </a:t>
            </a:r>
            <a:r>
              <a:rPr sz="1059" spc="-44" dirty="0">
                <a:solidFill>
                  <a:srgbClr val="231F20"/>
                </a:solidFill>
                <a:cs typeface="Palatino Linotype"/>
              </a:rPr>
              <a:t>D</a:t>
            </a:r>
            <a:r>
              <a:rPr sz="1059" spc="-26" dirty="0">
                <a:solidFill>
                  <a:srgbClr val="231F20"/>
                </a:solidFill>
                <a:cs typeface="Palatino Linotype"/>
              </a:rPr>
              <a:t>i</a:t>
            </a:r>
            <a:r>
              <a:rPr sz="1059" spc="-44" dirty="0">
                <a:solidFill>
                  <a:srgbClr val="231F20"/>
                </a:solidFill>
                <a:cs typeface="Palatino Linotype"/>
              </a:rPr>
              <a:t>r</a:t>
            </a:r>
            <a:r>
              <a:rPr sz="1059" spc="-35" dirty="0">
                <a:solidFill>
                  <a:srgbClr val="231F20"/>
                </a:solidFill>
                <a:cs typeface="Palatino Linotype"/>
              </a:rPr>
              <a:t>ect</a:t>
            </a:r>
            <a:r>
              <a:rPr sz="1059" spc="-53" dirty="0">
                <a:solidFill>
                  <a:srgbClr val="231F20"/>
                </a:solidFill>
                <a:cs typeface="Palatino Linotype"/>
              </a:rPr>
              <a:t>o</a:t>
            </a:r>
            <a:r>
              <a:rPr sz="1059" spc="-26" dirty="0">
                <a:solidFill>
                  <a:srgbClr val="231F20"/>
                </a:solidFill>
                <a:cs typeface="Palatino Linotype"/>
              </a:rPr>
              <a:t>r</a:t>
            </a:r>
            <a:endParaRPr sz="1059" dirty="0">
              <a:solidFill>
                <a:prstClr val="black"/>
              </a:solidFill>
              <a:cs typeface="Palatino Linotype"/>
            </a:endParaRPr>
          </a:p>
        </p:txBody>
      </p:sp>
      <p:sp>
        <p:nvSpPr>
          <p:cNvPr id="102" name="object 8">
            <a:extLst>
              <a:ext uri="{FF2B5EF4-FFF2-40B4-BE49-F238E27FC236}">
                <a16:creationId xmlns:a16="http://schemas.microsoft.com/office/drawing/2014/main" id="{47BB179C-009C-4C7D-82E1-94F1A14C1503}"/>
              </a:ext>
            </a:extLst>
          </p:cNvPr>
          <p:cNvSpPr/>
          <p:nvPr/>
        </p:nvSpPr>
        <p:spPr>
          <a:xfrm>
            <a:off x="3368062" y="1353693"/>
            <a:ext cx="843243" cy="859491"/>
          </a:xfrm>
          <a:custGeom>
            <a:avLst/>
            <a:gdLst/>
            <a:ahLst/>
            <a:cxnLst/>
            <a:rect l="l" t="t" r="r" b="b"/>
            <a:pathLst>
              <a:path w="955675" h="974089">
                <a:moveTo>
                  <a:pt x="955548" y="0"/>
                </a:moveTo>
                <a:lnTo>
                  <a:pt x="0" y="0"/>
                </a:lnTo>
                <a:lnTo>
                  <a:pt x="0" y="973836"/>
                </a:lnTo>
                <a:lnTo>
                  <a:pt x="955548" y="973836"/>
                </a:lnTo>
                <a:lnTo>
                  <a:pt x="955548" y="0"/>
                </a:lnTo>
                <a:close/>
              </a:path>
            </a:pathLst>
          </a:custGeom>
          <a:solidFill>
            <a:srgbClr val="231F20">
              <a:alpha val="75000"/>
            </a:srgbClr>
          </a:solidFill>
        </p:spPr>
        <p:txBody>
          <a:bodyPr wrap="square" lIns="0" tIns="0" rIns="0" bIns="0" rtlCol="0"/>
          <a:lstStyle/>
          <a:p>
            <a:pPr marL="0" marR="0" lvl="0" indent="0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03" name="object 9">
            <a:extLst>
              <a:ext uri="{FF2B5EF4-FFF2-40B4-BE49-F238E27FC236}">
                <a16:creationId xmlns:a16="http://schemas.microsoft.com/office/drawing/2014/main" id="{DAC45EBC-4289-4C6F-9EB5-B1FC1F1A947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34746" y="1420443"/>
            <a:ext cx="720851" cy="735722"/>
          </a:xfrm>
          <a:prstGeom prst="rect">
            <a:avLst/>
          </a:prstGeom>
        </p:spPr>
      </p:pic>
      <p:sp>
        <p:nvSpPr>
          <p:cNvPr id="104" name="object 10">
            <a:extLst>
              <a:ext uri="{FF2B5EF4-FFF2-40B4-BE49-F238E27FC236}">
                <a16:creationId xmlns:a16="http://schemas.microsoft.com/office/drawing/2014/main" id="{9FDCBD55-FE5D-4C7F-9857-46789CC5561E}"/>
              </a:ext>
            </a:extLst>
          </p:cNvPr>
          <p:cNvSpPr/>
          <p:nvPr/>
        </p:nvSpPr>
        <p:spPr>
          <a:xfrm>
            <a:off x="6128853" y="2533793"/>
            <a:ext cx="1390119" cy="45719"/>
          </a:xfrm>
          <a:custGeom>
            <a:avLst/>
            <a:gdLst/>
            <a:ahLst/>
            <a:cxnLst/>
            <a:rect l="l" t="t" r="r" b="b"/>
            <a:pathLst>
              <a:path w="1534159" h="24764">
                <a:moveTo>
                  <a:pt x="1528381" y="0"/>
                </a:moveTo>
                <a:lnTo>
                  <a:pt x="12319" y="0"/>
                </a:lnTo>
                <a:lnTo>
                  <a:pt x="5511" y="0"/>
                </a:lnTo>
                <a:lnTo>
                  <a:pt x="0" y="5511"/>
                </a:lnTo>
                <a:lnTo>
                  <a:pt x="0" y="19126"/>
                </a:lnTo>
                <a:lnTo>
                  <a:pt x="5511" y="24638"/>
                </a:lnTo>
                <a:lnTo>
                  <a:pt x="1528381" y="24638"/>
                </a:lnTo>
                <a:lnTo>
                  <a:pt x="1533906" y="19126"/>
                </a:lnTo>
                <a:lnTo>
                  <a:pt x="1533906" y="5511"/>
                </a:lnTo>
                <a:lnTo>
                  <a:pt x="1528381" y="0"/>
                </a:lnTo>
                <a:close/>
              </a:path>
            </a:pathLst>
          </a:custGeom>
          <a:solidFill>
            <a:srgbClr val="931A1D"/>
          </a:solidFill>
        </p:spPr>
        <p:txBody>
          <a:bodyPr wrap="square" lIns="0" tIns="0" rIns="0" bIns="0" rtlCol="0"/>
          <a:lstStyle/>
          <a:p>
            <a:pPr marL="0" marR="0" lvl="0" indent="0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5" name="object 11">
            <a:extLst>
              <a:ext uri="{FF2B5EF4-FFF2-40B4-BE49-F238E27FC236}">
                <a16:creationId xmlns:a16="http://schemas.microsoft.com/office/drawing/2014/main" id="{0624D6BA-E588-456D-A4EE-1F8F811C4EBF}"/>
              </a:ext>
            </a:extLst>
          </p:cNvPr>
          <p:cNvSpPr/>
          <p:nvPr/>
        </p:nvSpPr>
        <p:spPr>
          <a:xfrm>
            <a:off x="5903034" y="2137261"/>
            <a:ext cx="1639250" cy="442251"/>
          </a:xfrm>
          <a:custGeom>
            <a:avLst/>
            <a:gdLst/>
            <a:ahLst/>
            <a:cxnLst/>
            <a:rect l="l" t="t" r="r" b="b"/>
            <a:pathLst>
              <a:path w="1551304" h="320675">
                <a:moveTo>
                  <a:pt x="57150" y="0"/>
                </a:moveTo>
                <a:lnTo>
                  <a:pt x="34906" y="4491"/>
                </a:lnTo>
                <a:lnTo>
                  <a:pt x="16740" y="16740"/>
                </a:lnTo>
                <a:lnTo>
                  <a:pt x="4491" y="34906"/>
                </a:lnTo>
                <a:lnTo>
                  <a:pt x="0" y="57150"/>
                </a:lnTo>
                <a:lnTo>
                  <a:pt x="0" y="263347"/>
                </a:lnTo>
                <a:lnTo>
                  <a:pt x="4491" y="285591"/>
                </a:lnTo>
                <a:lnTo>
                  <a:pt x="16740" y="303757"/>
                </a:lnTo>
                <a:lnTo>
                  <a:pt x="34906" y="316005"/>
                </a:lnTo>
                <a:lnTo>
                  <a:pt x="57150" y="320497"/>
                </a:lnTo>
                <a:lnTo>
                  <a:pt x="1494028" y="320497"/>
                </a:lnTo>
                <a:lnTo>
                  <a:pt x="1516271" y="316005"/>
                </a:lnTo>
                <a:lnTo>
                  <a:pt x="1534437" y="303757"/>
                </a:lnTo>
                <a:lnTo>
                  <a:pt x="1546686" y="285591"/>
                </a:lnTo>
                <a:lnTo>
                  <a:pt x="1551178" y="263347"/>
                </a:lnTo>
                <a:lnTo>
                  <a:pt x="1551178" y="57150"/>
                </a:lnTo>
                <a:lnTo>
                  <a:pt x="1546686" y="34906"/>
                </a:lnTo>
                <a:lnTo>
                  <a:pt x="1534437" y="16740"/>
                </a:lnTo>
                <a:lnTo>
                  <a:pt x="1516271" y="4491"/>
                </a:lnTo>
                <a:lnTo>
                  <a:pt x="1494028" y="0"/>
                </a:lnTo>
                <a:lnTo>
                  <a:pt x="57150" y="0"/>
                </a:lnTo>
                <a:close/>
              </a:path>
            </a:pathLst>
          </a:custGeom>
          <a:ln w="254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marL="0" marR="0" lvl="0" indent="0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107" name="object 13">
            <a:extLst>
              <a:ext uri="{FF2B5EF4-FFF2-40B4-BE49-F238E27FC236}">
                <a16:creationId xmlns:a16="http://schemas.microsoft.com/office/drawing/2014/main" id="{C3ABB292-92BD-40F8-B7F2-0F45CC8472E7}"/>
              </a:ext>
            </a:extLst>
          </p:cNvPr>
          <p:cNvGrpSpPr/>
          <p:nvPr/>
        </p:nvGrpSpPr>
        <p:grpSpPr>
          <a:xfrm>
            <a:off x="1209809" y="5751694"/>
            <a:ext cx="1775012" cy="596713"/>
            <a:chOff x="1215644" y="6544355"/>
            <a:chExt cx="2011680" cy="676275"/>
          </a:xfrm>
        </p:grpSpPr>
        <p:sp>
          <p:nvSpPr>
            <p:cNvPr id="108" name="object 14">
              <a:extLst>
                <a:ext uri="{FF2B5EF4-FFF2-40B4-BE49-F238E27FC236}">
                  <a16:creationId xmlns:a16="http://schemas.microsoft.com/office/drawing/2014/main" id="{CBB52AD4-95F3-4602-9982-6C7358895162}"/>
                </a:ext>
              </a:extLst>
            </p:cNvPr>
            <p:cNvSpPr/>
            <p:nvPr/>
          </p:nvSpPr>
          <p:spPr>
            <a:xfrm>
              <a:off x="1231503" y="7150602"/>
              <a:ext cx="1968500" cy="45720"/>
            </a:xfrm>
            <a:custGeom>
              <a:avLst/>
              <a:gdLst/>
              <a:ahLst/>
              <a:cxnLst/>
              <a:rect l="l" t="t" r="r" b="b"/>
              <a:pathLst>
                <a:path w="1968500" h="45720">
                  <a:moveTo>
                    <a:pt x="1945525" y="0"/>
                  </a:moveTo>
                  <a:lnTo>
                    <a:pt x="22859" y="0"/>
                  </a:lnTo>
                  <a:lnTo>
                    <a:pt x="13962" y="1796"/>
                  </a:lnTo>
                  <a:lnTo>
                    <a:pt x="6696" y="6696"/>
                  </a:lnTo>
                  <a:lnTo>
                    <a:pt x="1796" y="13962"/>
                  </a:lnTo>
                  <a:lnTo>
                    <a:pt x="0" y="22860"/>
                  </a:lnTo>
                  <a:lnTo>
                    <a:pt x="1796" y="31757"/>
                  </a:lnTo>
                  <a:lnTo>
                    <a:pt x="6696" y="39023"/>
                  </a:lnTo>
                  <a:lnTo>
                    <a:pt x="13962" y="43923"/>
                  </a:lnTo>
                  <a:lnTo>
                    <a:pt x="22859" y="45720"/>
                  </a:lnTo>
                  <a:lnTo>
                    <a:pt x="1945525" y="45720"/>
                  </a:lnTo>
                  <a:lnTo>
                    <a:pt x="1954423" y="43923"/>
                  </a:lnTo>
                  <a:lnTo>
                    <a:pt x="1961689" y="39023"/>
                  </a:lnTo>
                  <a:lnTo>
                    <a:pt x="1966589" y="31757"/>
                  </a:lnTo>
                  <a:lnTo>
                    <a:pt x="1968385" y="22860"/>
                  </a:lnTo>
                  <a:lnTo>
                    <a:pt x="1966589" y="13962"/>
                  </a:lnTo>
                  <a:lnTo>
                    <a:pt x="1961689" y="6696"/>
                  </a:lnTo>
                  <a:lnTo>
                    <a:pt x="1954423" y="1796"/>
                  </a:lnTo>
                  <a:lnTo>
                    <a:pt x="1945525" y="0"/>
                  </a:lnTo>
                  <a:close/>
                </a:path>
              </a:pathLst>
            </a:custGeom>
            <a:solidFill>
              <a:srgbClr val="931A1D"/>
            </a:solidFill>
          </p:spPr>
          <p:txBody>
            <a:bodyPr wrap="square" lIns="0" tIns="0" rIns="0" bIns="0" rtlCol="0"/>
            <a:lstStyle/>
            <a:p>
              <a:pPr marL="0" marR="0" lvl="0" indent="0" defTabSz="8068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object 15">
              <a:extLst>
                <a:ext uri="{FF2B5EF4-FFF2-40B4-BE49-F238E27FC236}">
                  <a16:creationId xmlns:a16="http://schemas.microsoft.com/office/drawing/2014/main" id="{F9BD2851-840F-472F-B5CA-180F043BFC2A}"/>
                </a:ext>
              </a:extLst>
            </p:cNvPr>
            <p:cNvSpPr/>
            <p:nvPr/>
          </p:nvSpPr>
          <p:spPr>
            <a:xfrm>
              <a:off x="1228344" y="6557055"/>
              <a:ext cx="1986280" cy="650875"/>
            </a:xfrm>
            <a:custGeom>
              <a:avLst/>
              <a:gdLst/>
              <a:ahLst/>
              <a:cxnLst/>
              <a:rect l="l" t="t" r="r" b="b"/>
              <a:pathLst>
                <a:path w="1986280" h="650875">
                  <a:moveTo>
                    <a:pt x="57150" y="0"/>
                  </a:moveTo>
                  <a:lnTo>
                    <a:pt x="34906" y="4491"/>
                  </a:lnTo>
                  <a:lnTo>
                    <a:pt x="16740" y="16740"/>
                  </a:lnTo>
                  <a:lnTo>
                    <a:pt x="4491" y="34906"/>
                  </a:lnTo>
                  <a:lnTo>
                    <a:pt x="0" y="57150"/>
                  </a:lnTo>
                  <a:lnTo>
                    <a:pt x="0" y="593128"/>
                  </a:lnTo>
                  <a:lnTo>
                    <a:pt x="4491" y="615377"/>
                  </a:lnTo>
                  <a:lnTo>
                    <a:pt x="16740" y="633542"/>
                  </a:lnTo>
                  <a:lnTo>
                    <a:pt x="34906" y="645788"/>
                  </a:lnTo>
                  <a:lnTo>
                    <a:pt x="57150" y="650278"/>
                  </a:lnTo>
                  <a:lnTo>
                    <a:pt x="1929130" y="650278"/>
                  </a:lnTo>
                  <a:lnTo>
                    <a:pt x="1951373" y="645788"/>
                  </a:lnTo>
                  <a:lnTo>
                    <a:pt x="1969539" y="633542"/>
                  </a:lnTo>
                  <a:lnTo>
                    <a:pt x="1981788" y="615377"/>
                  </a:lnTo>
                  <a:lnTo>
                    <a:pt x="1986280" y="593128"/>
                  </a:lnTo>
                  <a:lnTo>
                    <a:pt x="1986280" y="57150"/>
                  </a:lnTo>
                  <a:lnTo>
                    <a:pt x="1981788" y="34906"/>
                  </a:lnTo>
                  <a:lnTo>
                    <a:pt x="1969539" y="16740"/>
                  </a:lnTo>
                  <a:lnTo>
                    <a:pt x="1951373" y="4491"/>
                  </a:lnTo>
                  <a:lnTo>
                    <a:pt x="1929130" y="0"/>
                  </a:lnTo>
                  <a:lnTo>
                    <a:pt x="57150" y="0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8068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1" name="object 17">
            <a:extLst>
              <a:ext uri="{FF2B5EF4-FFF2-40B4-BE49-F238E27FC236}">
                <a16:creationId xmlns:a16="http://schemas.microsoft.com/office/drawing/2014/main" id="{4AEFEE6A-4660-422E-A686-B0ED6B9BA258}"/>
              </a:ext>
            </a:extLst>
          </p:cNvPr>
          <p:cNvGrpSpPr/>
          <p:nvPr/>
        </p:nvGrpSpPr>
        <p:grpSpPr>
          <a:xfrm>
            <a:off x="1091632" y="3480810"/>
            <a:ext cx="6893064" cy="2902100"/>
            <a:chOff x="1069955" y="3972576"/>
            <a:chExt cx="7812139" cy="3289047"/>
          </a:xfrm>
        </p:grpSpPr>
        <p:sp>
          <p:nvSpPr>
            <p:cNvPr id="112" name="object 18">
              <a:extLst>
                <a:ext uri="{FF2B5EF4-FFF2-40B4-BE49-F238E27FC236}">
                  <a16:creationId xmlns:a16="http://schemas.microsoft.com/office/drawing/2014/main" id="{74AD8D5A-AFF8-4A3F-862A-079E459993A5}"/>
                </a:ext>
              </a:extLst>
            </p:cNvPr>
            <p:cNvSpPr/>
            <p:nvPr/>
          </p:nvSpPr>
          <p:spPr>
            <a:xfrm>
              <a:off x="1069955" y="6447554"/>
              <a:ext cx="782320" cy="814069"/>
            </a:xfrm>
            <a:custGeom>
              <a:avLst/>
              <a:gdLst/>
              <a:ahLst/>
              <a:cxnLst/>
              <a:rect l="l" t="t" r="r" b="b"/>
              <a:pathLst>
                <a:path w="782319" h="814070">
                  <a:moveTo>
                    <a:pt x="781812" y="0"/>
                  </a:moveTo>
                  <a:lnTo>
                    <a:pt x="0" y="0"/>
                  </a:lnTo>
                  <a:lnTo>
                    <a:pt x="0" y="813816"/>
                  </a:lnTo>
                  <a:lnTo>
                    <a:pt x="781812" y="813816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8068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113" name="object 19">
              <a:extLst>
                <a:ext uri="{FF2B5EF4-FFF2-40B4-BE49-F238E27FC236}">
                  <a16:creationId xmlns:a16="http://schemas.microsoft.com/office/drawing/2014/main" id="{3920C764-82A7-4CFA-B810-3F5CC827D97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7635" y="6507735"/>
              <a:ext cx="644651" cy="675679"/>
            </a:xfrm>
            <a:prstGeom prst="rect">
              <a:avLst/>
            </a:prstGeom>
          </p:spPr>
        </p:pic>
        <p:sp>
          <p:nvSpPr>
            <p:cNvPr id="114" name="object 20">
              <a:extLst>
                <a:ext uri="{FF2B5EF4-FFF2-40B4-BE49-F238E27FC236}">
                  <a16:creationId xmlns:a16="http://schemas.microsoft.com/office/drawing/2014/main" id="{D5979313-2CD3-4D5D-A677-633D8370C535}"/>
                </a:ext>
              </a:extLst>
            </p:cNvPr>
            <p:cNvSpPr/>
            <p:nvPr/>
          </p:nvSpPr>
          <p:spPr>
            <a:xfrm>
              <a:off x="6914389" y="3972576"/>
              <a:ext cx="1967705" cy="746997"/>
            </a:xfrm>
            <a:custGeom>
              <a:avLst/>
              <a:gdLst/>
              <a:ahLst/>
              <a:cxnLst/>
              <a:rect l="l" t="t" r="r" b="b"/>
              <a:pathLst>
                <a:path w="1986279" h="650875">
                  <a:moveTo>
                    <a:pt x="57150" y="0"/>
                  </a:moveTo>
                  <a:lnTo>
                    <a:pt x="34906" y="4491"/>
                  </a:lnTo>
                  <a:lnTo>
                    <a:pt x="16740" y="16740"/>
                  </a:lnTo>
                  <a:lnTo>
                    <a:pt x="4491" y="34906"/>
                  </a:lnTo>
                  <a:lnTo>
                    <a:pt x="0" y="57150"/>
                  </a:lnTo>
                  <a:lnTo>
                    <a:pt x="0" y="593128"/>
                  </a:lnTo>
                  <a:lnTo>
                    <a:pt x="4491" y="615377"/>
                  </a:lnTo>
                  <a:lnTo>
                    <a:pt x="16740" y="633542"/>
                  </a:lnTo>
                  <a:lnTo>
                    <a:pt x="34906" y="645788"/>
                  </a:lnTo>
                  <a:lnTo>
                    <a:pt x="57150" y="650278"/>
                  </a:lnTo>
                  <a:lnTo>
                    <a:pt x="1929130" y="650278"/>
                  </a:lnTo>
                  <a:lnTo>
                    <a:pt x="1951373" y="645788"/>
                  </a:lnTo>
                  <a:lnTo>
                    <a:pt x="1969539" y="633542"/>
                  </a:lnTo>
                  <a:lnTo>
                    <a:pt x="1981788" y="615377"/>
                  </a:lnTo>
                  <a:lnTo>
                    <a:pt x="1986280" y="593128"/>
                  </a:lnTo>
                  <a:lnTo>
                    <a:pt x="1986280" y="57150"/>
                  </a:lnTo>
                  <a:lnTo>
                    <a:pt x="1981788" y="34906"/>
                  </a:lnTo>
                  <a:lnTo>
                    <a:pt x="1969539" y="16740"/>
                  </a:lnTo>
                  <a:lnTo>
                    <a:pt x="1951373" y="4491"/>
                  </a:lnTo>
                  <a:lnTo>
                    <a:pt x="1929130" y="0"/>
                  </a:lnTo>
                  <a:lnTo>
                    <a:pt x="57150" y="0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8068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9" name="object 25">
            <a:extLst>
              <a:ext uri="{FF2B5EF4-FFF2-40B4-BE49-F238E27FC236}">
                <a16:creationId xmlns:a16="http://schemas.microsoft.com/office/drawing/2014/main" id="{9637A41B-1EA6-4171-88FD-5539D864D083}"/>
              </a:ext>
            </a:extLst>
          </p:cNvPr>
          <p:cNvSpPr/>
          <p:nvPr/>
        </p:nvSpPr>
        <p:spPr>
          <a:xfrm>
            <a:off x="6098887" y="3433592"/>
            <a:ext cx="690282" cy="718296"/>
          </a:xfrm>
          <a:custGeom>
            <a:avLst/>
            <a:gdLst/>
            <a:ahLst/>
            <a:cxnLst/>
            <a:rect l="l" t="t" r="r" b="b"/>
            <a:pathLst>
              <a:path w="782320" h="814070">
                <a:moveTo>
                  <a:pt x="781811" y="0"/>
                </a:moveTo>
                <a:lnTo>
                  <a:pt x="0" y="0"/>
                </a:lnTo>
                <a:lnTo>
                  <a:pt x="0" y="813815"/>
                </a:lnTo>
                <a:lnTo>
                  <a:pt x="781811" y="813815"/>
                </a:lnTo>
                <a:lnTo>
                  <a:pt x="781811" y="0"/>
                </a:lnTo>
                <a:close/>
              </a:path>
            </a:pathLst>
          </a:custGeom>
          <a:solidFill>
            <a:srgbClr val="231F20">
              <a:alpha val="75000"/>
            </a:srgbClr>
          </a:solidFill>
        </p:spPr>
        <p:txBody>
          <a:bodyPr wrap="square" lIns="0" tIns="0" rIns="0" bIns="0" rtlCol="0"/>
          <a:lstStyle/>
          <a:p>
            <a:pPr marL="0" marR="0" lvl="0" indent="0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20" name="object 26">
            <a:extLst>
              <a:ext uri="{FF2B5EF4-FFF2-40B4-BE49-F238E27FC236}">
                <a16:creationId xmlns:a16="http://schemas.microsoft.com/office/drawing/2014/main" id="{112B5DC2-7F59-43B3-AFC2-69E456A148D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62578" y="3469305"/>
            <a:ext cx="568810" cy="645993"/>
          </a:xfrm>
          <a:prstGeom prst="rect">
            <a:avLst/>
          </a:prstGeom>
        </p:spPr>
      </p:pic>
      <p:sp>
        <p:nvSpPr>
          <p:cNvPr id="121" name="object 27">
            <a:extLst>
              <a:ext uri="{FF2B5EF4-FFF2-40B4-BE49-F238E27FC236}">
                <a16:creationId xmlns:a16="http://schemas.microsoft.com/office/drawing/2014/main" id="{B409BE0C-0973-4500-AD21-D91B47D2D456}"/>
              </a:ext>
            </a:extLst>
          </p:cNvPr>
          <p:cNvSpPr/>
          <p:nvPr/>
        </p:nvSpPr>
        <p:spPr>
          <a:xfrm>
            <a:off x="1374316" y="3500838"/>
            <a:ext cx="1593461" cy="568138"/>
          </a:xfrm>
          <a:custGeom>
            <a:avLst/>
            <a:gdLst/>
            <a:ahLst/>
            <a:cxnLst/>
            <a:rect l="l" t="t" r="r" b="b"/>
            <a:pathLst>
              <a:path w="1986280" h="643889">
                <a:moveTo>
                  <a:pt x="57150" y="0"/>
                </a:moveTo>
                <a:lnTo>
                  <a:pt x="34906" y="4491"/>
                </a:lnTo>
                <a:lnTo>
                  <a:pt x="16740" y="16740"/>
                </a:lnTo>
                <a:lnTo>
                  <a:pt x="4491" y="34906"/>
                </a:lnTo>
                <a:lnTo>
                  <a:pt x="0" y="57150"/>
                </a:lnTo>
                <a:lnTo>
                  <a:pt x="0" y="586409"/>
                </a:lnTo>
                <a:lnTo>
                  <a:pt x="4491" y="608659"/>
                </a:lnTo>
                <a:lnTo>
                  <a:pt x="16740" y="626824"/>
                </a:lnTo>
                <a:lnTo>
                  <a:pt x="34906" y="639069"/>
                </a:lnTo>
                <a:lnTo>
                  <a:pt x="57150" y="643559"/>
                </a:lnTo>
                <a:lnTo>
                  <a:pt x="1929130" y="643559"/>
                </a:lnTo>
                <a:lnTo>
                  <a:pt x="1951373" y="639069"/>
                </a:lnTo>
                <a:lnTo>
                  <a:pt x="1969539" y="626824"/>
                </a:lnTo>
                <a:lnTo>
                  <a:pt x="1981788" y="608659"/>
                </a:lnTo>
                <a:lnTo>
                  <a:pt x="1986280" y="586409"/>
                </a:lnTo>
                <a:lnTo>
                  <a:pt x="1986280" y="57150"/>
                </a:lnTo>
                <a:lnTo>
                  <a:pt x="1981788" y="34906"/>
                </a:lnTo>
                <a:lnTo>
                  <a:pt x="1969539" y="16740"/>
                </a:lnTo>
                <a:lnTo>
                  <a:pt x="1951373" y="4491"/>
                </a:lnTo>
                <a:lnTo>
                  <a:pt x="1929130" y="0"/>
                </a:lnTo>
                <a:lnTo>
                  <a:pt x="57150" y="0"/>
                </a:lnTo>
                <a:close/>
              </a:path>
            </a:pathLst>
          </a:custGeom>
          <a:ln w="254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marL="0" marR="0" lvl="0" indent="0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5" name="object 32">
            <a:extLst>
              <a:ext uri="{FF2B5EF4-FFF2-40B4-BE49-F238E27FC236}">
                <a16:creationId xmlns:a16="http://schemas.microsoft.com/office/drawing/2014/main" id="{7893BE6E-9912-4989-B87D-0E5809A5D677}"/>
              </a:ext>
            </a:extLst>
          </p:cNvPr>
          <p:cNvSpPr/>
          <p:nvPr/>
        </p:nvSpPr>
        <p:spPr>
          <a:xfrm>
            <a:off x="1221091" y="5551253"/>
            <a:ext cx="1736912" cy="40341"/>
          </a:xfrm>
          <a:custGeom>
            <a:avLst/>
            <a:gdLst/>
            <a:ahLst/>
            <a:cxnLst/>
            <a:rect l="l" t="t" r="r" b="b"/>
            <a:pathLst>
              <a:path w="1968500" h="45720">
                <a:moveTo>
                  <a:pt x="1945525" y="0"/>
                </a:moveTo>
                <a:lnTo>
                  <a:pt x="22859" y="0"/>
                </a:lnTo>
                <a:lnTo>
                  <a:pt x="13962" y="1796"/>
                </a:lnTo>
                <a:lnTo>
                  <a:pt x="6696" y="6696"/>
                </a:lnTo>
                <a:lnTo>
                  <a:pt x="1796" y="13962"/>
                </a:lnTo>
                <a:lnTo>
                  <a:pt x="0" y="22859"/>
                </a:lnTo>
                <a:lnTo>
                  <a:pt x="1796" y="31757"/>
                </a:lnTo>
                <a:lnTo>
                  <a:pt x="6696" y="39023"/>
                </a:lnTo>
                <a:lnTo>
                  <a:pt x="13962" y="43923"/>
                </a:lnTo>
                <a:lnTo>
                  <a:pt x="22859" y="45719"/>
                </a:lnTo>
                <a:lnTo>
                  <a:pt x="1945525" y="45719"/>
                </a:lnTo>
                <a:lnTo>
                  <a:pt x="1954423" y="43923"/>
                </a:lnTo>
                <a:lnTo>
                  <a:pt x="1961689" y="39023"/>
                </a:lnTo>
                <a:lnTo>
                  <a:pt x="1966589" y="31757"/>
                </a:lnTo>
                <a:lnTo>
                  <a:pt x="1968385" y="22859"/>
                </a:lnTo>
                <a:lnTo>
                  <a:pt x="1966589" y="13962"/>
                </a:lnTo>
                <a:lnTo>
                  <a:pt x="1961689" y="6696"/>
                </a:lnTo>
                <a:lnTo>
                  <a:pt x="1954423" y="1796"/>
                </a:lnTo>
                <a:lnTo>
                  <a:pt x="1945525" y="0"/>
                </a:lnTo>
                <a:close/>
              </a:path>
            </a:pathLst>
          </a:custGeom>
          <a:solidFill>
            <a:srgbClr val="931A1D"/>
          </a:solidFill>
        </p:spPr>
        <p:txBody>
          <a:bodyPr wrap="square" lIns="0" tIns="0" rIns="0" bIns="0" rtlCol="0"/>
          <a:lstStyle/>
          <a:p>
            <a:pPr marL="0" marR="0" lvl="0" indent="0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6" name="object 33">
            <a:extLst>
              <a:ext uri="{FF2B5EF4-FFF2-40B4-BE49-F238E27FC236}">
                <a16:creationId xmlns:a16="http://schemas.microsoft.com/office/drawing/2014/main" id="{17F8A1DD-2175-44EA-892E-FB4B07EBE7DA}"/>
              </a:ext>
            </a:extLst>
          </p:cNvPr>
          <p:cNvSpPr/>
          <p:nvPr/>
        </p:nvSpPr>
        <p:spPr>
          <a:xfrm>
            <a:off x="1218304" y="5014094"/>
            <a:ext cx="1752600" cy="587748"/>
          </a:xfrm>
          <a:custGeom>
            <a:avLst/>
            <a:gdLst/>
            <a:ahLst/>
            <a:cxnLst/>
            <a:rect l="l" t="t" r="r" b="b"/>
            <a:pathLst>
              <a:path w="1986280" h="666114">
                <a:moveTo>
                  <a:pt x="57150" y="0"/>
                </a:moveTo>
                <a:lnTo>
                  <a:pt x="34906" y="4491"/>
                </a:lnTo>
                <a:lnTo>
                  <a:pt x="16740" y="16740"/>
                </a:lnTo>
                <a:lnTo>
                  <a:pt x="4491" y="34906"/>
                </a:lnTo>
                <a:lnTo>
                  <a:pt x="0" y="57149"/>
                </a:lnTo>
                <a:lnTo>
                  <a:pt x="0" y="608368"/>
                </a:lnTo>
                <a:lnTo>
                  <a:pt x="4491" y="630611"/>
                </a:lnTo>
                <a:lnTo>
                  <a:pt x="16740" y="648777"/>
                </a:lnTo>
                <a:lnTo>
                  <a:pt x="34906" y="661026"/>
                </a:lnTo>
                <a:lnTo>
                  <a:pt x="57150" y="665518"/>
                </a:lnTo>
                <a:lnTo>
                  <a:pt x="1929130" y="665518"/>
                </a:lnTo>
                <a:lnTo>
                  <a:pt x="1951373" y="661026"/>
                </a:lnTo>
                <a:lnTo>
                  <a:pt x="1969539" y="648777"/>
                </a:lnTo>
                <a:lnTo>
                  <a:pt x="1981788" y="630611"/>
                </a:lnTo>
                <a:lnTo>
                  <a:pt x="1986280" y="608368"/>
                </a:lnTo>
                <a:lnTo>
                  <a:pt x="1986280" y="57149"/>
                </a:lnTo>
                <a:lnTo>
                  <a:pt x="1981788" y="34906"/>
                </a:lnTo>
                <a:lnTo>
                  <a:pt x="1969539" y="16740"/>
                </a:lnTo>
                <a:lnTo>
                  <a:pt x="1951373" y="4491"/>
                </a:lnTo>
                <a:lnTo>
                  <a:pt x="1929130" y="0"/>
                </a:lnTo>
                <a:lnTo>
                  <a:pt x="57150" y="0"/>
                </a:lnTo>
                <a:close/>
              </a:path>
            </a:pathLst>
          </a:custGeom>
          <a:ln w="254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marL="0" marR="0" lvl="0" indent="0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1" name="object 39">
            <a:extLst>
              <a:ext uri="{FF2B5EF4-FFF2-40B4-BE49-F238E27FC236}">
                <a16:creationId xmlns:a16="http://schemas.microsoft.com/office/drawing/2014/main" id="{797F7AFA-4492-4A35-BC48-E208E8D2A5A1}"/>
              </a:ext>
            </a:extLst>
          </p:cNvPr>
          <p:cNvSpPr/>
          <p:nvPr/>
        </p:nvSpPr>
        <p:spPr>
          <a:xfrm>
            <a:off x="1217965" y="4765349"/>
            <a:ext cx="1736912" cy="40341"/>
          </a:xfrm>
          <a:custGeom>
            <a:avLst/>
            <a:gdLst/>
            <a:ahLst/>
            <a:cxnLst/>
            <a:rect l="l" t="t" r="r" b="b"/>
            <a:pathLst>
              <a:path w="1968500" h="45720">
                <a:moveTo>
                  <a:pt x="1945525" y="0"/>
                </a:moveTo>
                <a:lnTo>
                  <a:pt x="22859" y="0"/>
                </a:lnTo>
                <a:lnTo>
                  <a:pt x="13962" y="1796"/>
                </a:lnTo>
                <a:lnTo>
                  <a:pt x="6696" y="6696"/>
                </a:lnTo>
                <a:lnTo>
                  <a:pt x="1796" y="13962"/>
                </a:lnTo>
                <a:lnTo>
                  <a:pt x="0" y="22860"/>
                </a:lnTo>
                <a:lnTo>
                  <a:pt x="1796" y="31757"/>
                </a:lnTo>
                <a:lnTo>
                  <a:pt x="6696" y="39023"/>
                </a:lnTo>
                <a:lnTo>
                  <a:pt x="13962" y="43923"/>
                </a:lnTo>
                <a:lnTo>
                  <a:pt x="22859" y="45720"/>
                </a:lnTo>
                <a:lnTo>
                  <a:pt x="1945525" y="45720"/>
                </a:lnTo>
                <a:lnTo>
                  <a:pt x="1954423" y="43923"/>
                </a:lnTo>
                <a:lnTo>
                  <a:pt x="1961689" y="39023"/>
                </a:lnTo>
                <a:lnTo>
                  <a:pt x="1966589" y="31757"/>
                </a:lnTo>
                <a:lnTo>
                  <a:pt x="1968385" y="22860"/>
                </a:lnTo>
                <a:lnTo>
                  <a:pt x="1966589" y="13962"/>
                </a:lnTo>
                <a:lnTo>
                  <a:pt x="1961689" y="6696"/>
                </a:lnTo>
                <a:lnTo>
                  <a:pt x="1954423" y="1796"/>
                </a:lnTo>
                <a:lnTo>
                  <a:pt x="1945525" y="0"/>
                </a:lnTo>
                <a:close/>
              </a:path>
            </a:pathLst>
          </a:custGeom>
          <a:solidFill>
            <a:srgbClr val="931A1D"/>
          </a:solidFill>
        </p:spPr>
        <p:txBody>
          <a:bodyPr wrap="square" lIns="0" tIns="0" rIns="0" bIns="0" rtlCol="0"/>
          <a:lstStyle/>
          <a:p>
            <a:pPr marL="0" marR="0" lvl="0" indent="0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2" name="object 40">
            <a:extLst>
              <a:ext uri="{FF2B5EF4-FFF2-40B4-BE49-F238E27FC236}">
                <a16:creationId xmlns:a16="http://schemas.microsoft.com/office/drawing/2014/main" id="{47DB1F99-C2C1-4919-B708-BA20F99DB2AE}"/>
              </a:ext>
            </a:extLst>
          </p:cNvPr>
          <p:cNvSpPr/>
          <p:nvPr/>
        </p:nvSpPr>
        <p:spPr>
          <a:xfrm>
            <a:off x="1215177" y="4228189"/>
            <a:ext cx="1752601" cy="587749"/>
          </a:xfrm>
          <a:custGeom>
            <a:avLst/>
            <a:gdLst/>
            <a:ahLst/>
            <a:cxnLst/>
            <a:rect l="l" t="t" r="r" b="b"/>
            <a:pathLst>
              <a:path w="1986280" h="666114">
                <a:moveTo>
                  <a:pt x="57150" y="0"/>
                </a:moveTo>
                <a:lnTo>
                  <a:pt x="34906" y="4491"/>
                </a:lnTo>
                <a:lnTo>
                  <a:pt x="16740" y="16740"/>
                </a:lnTo>
                <a:lnTo>
                  <a:pt x="4491" y="34906"/>
                </a:lnTo>
                <a:lnTo>
                  <a:pt x="0" y="57150"/>
                </a:lnTo>
                <a:lnTo>
                  <a:pt x="0" y="608368"/>
                </a:lnTo>
                <a:lnTo>
                  <a:pt x="4491" y="630611"/>
                </a:lnTo>
                <a:lnTo>
                  <a:pt x="16740" y="648777"/>
                </a:lnTo>
                <a:lnTo>
                  <a:pt x="34906" y="661026"/>
                </a:lnTo>
                <a:lnTo>
                  <a:pt x="57150" y="665518"/>
                </a:lnTo>
                <a:lnTo>
                  <a:pt x="1929130" y="665518"/>
                </a:lnTo>
                <a:lnTo>
                  <a:pt x="1951373" y="661026"/>
                </a:lnTo>
                <a:lnTo>
                  <a:pt x="1969539" y="648777"/>
                </a:lnTo>
                <a:lnTo>
                  <a:pt x="1981788" y="630611"/>
                </a:lnTo>
                <a:lnTo>
                  <a:pt x="1986280" y="608368"/>
                </a:lnTo>
                <a:lnTo>
                  <a:pt x="1986280" y="57150"/>
                </a:lnTo>
                <a:lnTo>
                  <a:pt x="1981788" y="34906"/>
                </a:lnTo>
                <a:lnTo>
                  <a:pt x="1969539" y="16740"/>
                </a:lnTo>
                <a:lnTo>
                  <a:pt x="1951373" y="4491"/>
                </a:lnTo>
                <a:lnTo>
                  <a:pt x="1929130" y="0"/>
                </a:lnTo>
                <a:lnTo>
                  <a:pt x="57150" y="0"/>
                </a:lnTo>
                <a:close/>
              </a:path>
            </a:pathLst>
          </a:custGeom>
          <a:ln w="254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marL="0" marR="0" lvl="0" indent="0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3" name="object 41">
            <a:extLst>
              <a:ext uri="{FF2B5EF4-FFF2-40B4-BE49-F238E27FC236}">
                <a16:creationId xmlns:a16="http://schemas.microsoft.com/office/drawing/2014/main" id="{EFB08397-71C5-4B6D-9A6C-AA4DD036B4A5}"/>
              </a:ext>
            </a:extLst>
          </p:cNvPr>
          <p:cNvSpPr/>
          <p:nvPr/>
        </p:nvSpPr>
        <p:spPr>
          <a:xfrm>
            <a:off x="1092753" y="4907254"/>
            <a:ext cx="690283" cy="718296"/>
          </a:xfrm>
          <a:custGeom>
            <a:avLst/>
            <a:gdLst/>
            <a:ahLst/>
            <a:cxnLst/>
            <a:rect l="l" t="t" r="r" b="b"/>
            <a:pathLst>
              <a:path w="782319" h="814070">
                <a:moveTo>
                  <a:pt x="781812" y="0"/>
                </a:moveTo>
                <a:lnTo>
                  <a:pt x="0" y="0"/>
                </a:lnTo>
                <a:lnTo>
                  <a:pt x="0" y="813816"/>
                </a:lnTo>
                <a:lnTo>
                  <a:pt x="781812" y="813816"/>
                </a:lnTo>
                <a:lnTo>
                  <a:pt x="781812" y="0"/>
                </a:lnTo>
                <a:close/>
              </a:path>
            </a:pathLst>
          </a:custGeom>
          <a:solidFill>
            <a:srgbClr val="231F20">
              <a:alpha val="75000"/>
            </a:srgbClr>
          </a:solidFill>
        </p:spPr>
        <p:txBody>
          <a:bodyPr wrap="square" lIns="0" tIns="0" rIns="0" bIns="0" rtlCol="0"/>
          <a:lstStyle/>
          <a:p>
            <a:pPr marL="0" marR="0" lvl="0" indent="0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34" name="object 42">
            <a:extLst>
              <a:ext uri="{FF2B5EF4-FFF2-40B4-BE49-F238E27FC236}">
                <a16:creationId xmlns:a16="http://schemas.microsoft.com/office/drawing/2014/main" id="{D3D0EFCC-5A3C-4A00-8BC3-02C0CD9987DC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43924" y="4974293"/>
            <a:ext cx="568810" cy="620882"/>
          </a:xfrm>
          <a:prstGeom prst="rect">
            <a:avLst/>
          </a:prstGeom>
        </p:spPr>
      </p:pic>
      <p:sp>
        <p:nvSpPr>
          <p:cNvPr id="139" name="object 47">
            <a:extLst>
              <a:ext uri="{FF2B5EF4-FFF2-40B4-BE49-F238E27FC236}">
                <a16:creationId xmlns:a16="http://schemas.microsoft.com/office/drawing/2014/main" id="{7F3D02C0-C196-49B3-9607-AE78BE9A376E}"/>
              </a:ext>
            </a:extLst>
          </p:cNvPr>
          <p:cNvSpPr/>
          <p:nvPr/>
        </p:nvSpPr>
        <p:spPr>
          <a:xfrm>
            <a:off x="1088338" y="4153371"/>
            <a:ext cx="690282" cy="718296"/>
          </a:xfrm>
          <a:custGeom>
            <a:avLst/>
            <a:gdLst/>
            <a:ahLst/>
            <a:cxnLst/>
            <a:rect l="l" t="t" r="r" b="b"/>
            <a:pathLst>
              <a:path w="782319" h="814070">
                <a:moveTo>
                  <a:pt x="781812" y="0"/>
                </a:moveTo>
                <a:lnTo>
                  <a:pt x="0" y="0"/>
                </a:lnTo>
                <a:lnTo>
                  <a:pt x="0" y="813815"/>
                </a:lnTo>
                <a:lnTo>
                  <a:pt x="781812" y="813815"/>
                </a:lnTo>
                <a:lnTo>
                  <a:pt x="781812" y="0"/>
                </a:lnTo>
                <a:close/>
              </a:path>
            </a:pathLst>
          </a:custGeom>
          <a:solidFill>
            <a:srgbClr val="231F20">
              <a:alpha val="75000"/>
            </a:srgbClr>
          </a:solidFill>
        </p:spPr>
        <p:txBody>
          <a:bodyPr wrap="square" lIns="0" tIns="0" rIns="0" bIns="0" rtlCol="0"/>
          <a:lstStyle/>
          <a:p>
            <a:pPr marL="0" marR="0" lvl="0" indent="0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40" name="object 48">
            <a:extLst>
              <a:ext uri="{FF2B5EF4-FFF2-40B4-BE49-F238E27FC236}">
                <a16:creationId xmlns:a16="http://schemas.microsoft.com/office/drawing/2014/main" id="{EFC12404-6CF4-4B85-B73E-557C9480C419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64024" y="4186204"/>
            <a:ext cx="568810" cy="623631"/>
          </a:xfrm>
          <a:prstGeom prst="rect">
            <a:avLst/>
          </a:prstGeom>
        </p:spPr>
      </p:pic>
      <p:sp>
        <p:nvSpPr>
          <p:cNvPr id="141" name="object 49">
            <a:extLst>
              <a:ext uri="{FF2B5EF4-FFF2-40B4-BE49-F238E27FC236}">
                <a16:creationId xmlns:a16="http://schemas.microsoft.com/office/drawing/2014/main" id="{DF26A0D6-B880-4828-99A1-194F81FA80E1}"/>
              </a:ext>
            </a:extLst>
          </p:cNvPr>
          <p:cNvSpPr/>
          <p:nvPr/>
        </p:nvSpPr>
        <p:spPr>
          <a:xfrm>
            <a:off x="6261957" y="5613061"/>
            <a:ext cx="1776369" cy="45719"/>
          </a:xfrm>
          <a:custGeom>
            <a:avLst/>
            <a:gdLst/>
            <a:ahLst/>
            <a:cxnLst/>
            <a:rect l="l" t="t" r="r" b="b"/>
            <a:pathLst>
              <a:path w="1968500" h="45720">
                <a:moveTo>
                  <a:pt x="1945525" y="0"/>
                </a:moveTo>
                <a:lnTo>
                  <a:pt x="22859" y="0"/>
                </a:lnTo>
                <a:lnTo>
                  <a:pt x="13962" y="1796"/>
                </a:lnTo>
                <a:lnTo>
                  <a:pt x="6696" y="6696"/>
                </a:lnTo>
                <a:lnTo>
                  <a:pt x="1796" y="13962"/>
                </a:lnTo>
                <a:lnTo>
                  <a:pt x="0" y="22860"/>
                </a:lnTo>
                <a:lnTo>
                  <a:pt x="1796" y="31757"/>
                </a:lnTo>
                <a:lnTo>
                  <a:pt x="6696" y="39023"/>
                </a:lnTo>
                <a:lnTo>
                  <a:pt x="13962" y="43923"/>
                </a:lnTo>
                <a:lnTo>
                  <a:pt x="22859" y="45720"/>
                </a:lnTo>
                <a:lnTo>
                  <a:pt x="1945525" y="45720"/>
                </a:lnTo>
                <a:lnTo>
                  <a:pt x="1954423" y="43923"/>
                </a:lnTo>
                <a:lnTo>
                  <a:pt x="1961689" y="39023"/>
                </a:lnTo>
                <a:lnTo>
                  <a:pt x="1966589" y="31757"/>
                </a:lnTo>
                <a:lnTo>
                  <a:pt x="1968385" y="22860"/>
                </a:lnTo>
                <a:lnTo>
                  <a:pt x="1966589" y="13962"/>
                </a:lnTo>
                <a:lnTo>
                  <a:pt x="1961689" y="6696"/>
                </a:lnTo>
                <a:lnTo>
                  <a:pt x="1954423" y="1796"/>
                </a:lnTo>
                <a:lnTo>
                  <a:pt x="1945525" y="0"/>
                </a:lnTo>
                <a:close/>
              </a:path>
            </a:pathLst>
          </a:custGeom>
          <a:solidFill>
            <a:srgbClr val="931A1D"/>
          </a:solidFill>
        </p:spPr>
        <p:txBody>
          <a:bodyPr wrap="square" lIns="0" tIns="0" rIns="0" bIns="0" rtlCol="0"/>
          <a:lstStyle/>
          <a:p>
            <a:pPr marL="0" marR="0" lvl="0" indent="0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2" name="object 50">
            <a:extLst>
              <a:ext uri="{FF2B5EF4-FFF2-40B4-BE49-F238E27FC236}">
                <a16:creationId xmlns:a16="http://schemas.microsoft.com/office/drawing/2014/main" id="{CE7CA069-4C5C-484F-9A72-DB5BC2C9FDD8}"/>
              </a:ext>
            </a:extLst>
          </p:cNvPr>
          <p:cNvSpPr/>
          <p:nvPr/>
        </p:nvSpPr>
        <p:spPr>
          <a:xfrm>
            <a:off x="6235403" y="5038027"/>
            <a:ext cx="1803316" cy="623478"/>
          </a:xfrm>
          <a:custGeom>
            <a:avLst/>
            <a:gdLst/>
            <a:ahLst/>
            <a:cxnLst/>
            <a:rect l="l" t="t" r="r" b="b"/>
            <a:pathLst>
              <a:path w="1986279" h="659129">
                <a:moveTo>
                  <a:pt x="57150" y="0"/>
                </a:moveTo>
                <a:lnTo>
                  <a:pt x="34906" y="4491"/>
                </a:lnTo>
                <a:lnTo>
                  <a:pt x="16740" y="16740"/>
                </a:lnTo>
                <a:lnTo>
                  <a:pt x="4491" y="34906"/>
                </a:lnTo>
                <a:lnTo>
                  <a:pt x="0" y="57150"/>
                </a:lnTo>
                <a:lnTo>
                  <a:pt x="0" y="601649"/>
                </a:lnTo>
                <a:lnTo>
                  <a:pt x="4491" y="623893"/>
                </a:lnTo>
                <a:lnTo>
                  <a:pt x="16740" y="642059"/>
                </a:lnTo>
                <a:lnTo>
                  <a:pt x="34906" y="654308"/>
                </a:lnTo>
                <a:lnTo>
                  <a:pt x="57150" y="658799"/>
                </a:lnTo>
                <a:lnTo>
                  <a:pt x="1929130" y="658799"/>
                </a:lnTo>
                <a:lnTo>
                  <a:pt x="1951373" y="654308"/>
                </a:lnTo>
                <a:lnTo>
                  <a:pt x="1969539" y="642059"/>
                </a:lnTo>
                <a:lnTo>
                  <a:pt x="1981788" y="623893"/>
                </a:lnTo>
                <a:lnTo>
                  <a:pt x="1986280" y="601649"/>
                </a:lnTo>
                <a:lnTo>
                  <a:pt x="1986280" y="57150"/>
                </a:lnTo>
                <a:lnTo>
                  <a:pt x="1981788" y="34906"/>
                </a:lnTo>
                <a:lnTo>
                  <a:pt x="1969539" y="16740"/>
                </a:lnTo>
                <a:lnTo>
                  <a:pt x="1951373" y="4491"/>
                </a:lnTo>
                <a:lnTo>
                  <a:pt x="1929130" y="0"/>
                </a:lnTo>
                <a:lnTo>
                  <a:pt x="57150" y="0"/>
                </a:lnTo>
                <a:close/>
              </a:path>
            </a:pathLst>
          </a:custGeom>
          <a:ln w="254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marL="0" marR="0" lvl="0" indent="0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48" name="object 56">
            <a:extLst>
              <a:ext uri="{FF2B5EF4-FFF2-40B4-BE49-F238E27FC236}">
                <a16:creationId xmlns:a16="http://schemas.microsoft.com/office/drawing/2014/main" id="{E4195E71-A048-4EEE-B021-D9D99FEE14ED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62578" y="5005871"/>
            <a:ext cx="571534" cy="642004"/>
          </a:xfrm>
          <a:prstGeom prst="rect">
            <a:avLst/>
          </a:prstGeom>
        </p:spPr>
      </p:pic>
      <p:sp>
        <p:nvSpPr>
          <p:cNvPr id="149" name="object 58">
            <a:extLst>
              <a:ext uri="{FF2B5EF4-FFF2-40B4-BE49-F238E27FC236}">
                <a16:creationId xmlns:a16="http://schemas.microsoft.com/office/drawing/2014/main" id="{E14BA858-44A7-422C-AB2F-F76C39320EEA}"/>
              </a:ext>
            </a:extLst>
          </p:cNvPr>
          <p:cNvSpPr/>
          <p:nvPr/>
        </p:nvSpPr>
        <p:spPr>
          <a:xfrm>
            <a:off x="6261957" y="4288366"/>
            <a:ext cx="1752600" cy="594095"/>
          </a:xfrm>
          <a:custGeom>
            <a:avLst/>
            <a:gdLst/>
            <a:ahLst/>
            <a:cxnLst/>
            <a:rect l="l" t="t" r="r" b="b"/>
            <a:pathLst>
              <a:path w="1986279" h="666114">
                <a:moveTo>
                  <a:pt x="57150" y="0"/>
                </a:moveTo>
                <a:lnTo>
                  <a:pt x="34906" y="4491"/>
                </a:lnTo>
                <a:lnTo>
                  <a:pt x="16740" y="16740"/>
                </a:lnTo>
                <a:lnTo>
                  <a:pt x="4491" y="34906"/>
                </a:lnTo>
                <a:lnTo>
                  <a:pt x="0" y="57150"/>
                </a:lnTo>
                <a:lnTo>
                  <a:pt x="0" y="608368"/>
                </a:lnTo>
                <a:lnTo>
                  <a:pt x="4491" y="630611"/>
                </a:lnTo>
                <a:lnTo>
                  <a:pt x="16740" y="648777"/>
                </a:lnTo>
                <a:lnTo>
                  <a:pt x="34906" y="661026"/>
                </a:lnTo>
                <a:lnTo>
                  <a:pt x="57150" y="665518"/>
                </a:lnTo>
                <a:lnTo>
                  <a:pt x="1929130" y="665518"/>
                </a:lnTo>
                <a:lnTo>
                  <a:pt x="1951373" y="661026"/>
                </a:lnTo>
                <a:lnTo>
                  <a:pt x="1969539" y="648777"/>
                </a:lnTo>
                <a:lnTo>
                  <a:pt x="1981788" y="630611"/>
                </a:lnTo>
                <a:lnTo>
                  <a:pt x="1986280" y="608368"/>
                </a:lnTo>
                <a:lnTo>
                  <a:pt x="1986280" y="57150"/>
                </a:lnTo>
                <a:lnTo>
                  <a:pt x="1981788" y="34906"/>
                </a:lnTo>
                <a:lnTo>
                  <a:pt x="1969539" y="16740"/>
                </a:lnTo>
                <a:lnTo>
                  <a:pt x="1951373" y="4491"/>
                </a:lnTo>
                <a:lnTo>
                  <a:pt x="1929130" y="0"/>
                </a:lnTo>
                <a:lnTo>
                  <a:pt x="57150" y="0"/>
                </a:lnTo>
                <a:close/>
              </a:path>
            </a:pathLst>
          </a:custGeom>
          <a:ln w="254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marL="0" marR="0" lvl="0" indent="0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7" name="object 49">
            <a:extLst>
              <a:ext uri="{FF2B5EF4-FFF2-40B4-BE49-F238E27FC236}">
                <a16:creationId xmlns:a16="http://schemas.microsoft.com/office/drawing/2014/main" id="{4CA81C7A-708F-476B-9A45-13CABAC4AD2F}"/>
              </a:ext>
            </a:extLst>
          </p:cNvPr>
          <p:cNvSpPr/>
          <p:nvPr/>
        </p:nvSpPr>
        <p:spPr>
          <a:xfrm>
            <a:off x="1695642" y="4014295"/>
            <a:ext cx="1258156" cy="45719"/>
          </a:xfrm>
          <a:custGeom>
            <a:avLst/>
            <a:gdLst/>
            <a:ahLst/>
            <a:cxnLst/>
            <a:rect l="l" t="t" r="r" b="b"/>
            <a:pathLst>
              <a:path w="1968500" h="45720">
                <a:moveTo>
                  <a:pt x="1945525" y="0"/>
                </a:moveTo>
                <a:lnTo>
                  <a:pt x="22859" y="0"/>
                </a:lnTo>
                <a:lnTo>
                  <a:pt x="13962" y="1796"/>
                </a:lnTo>
                <a:lnTo>
                  <a:pt x="6696" y="6696"/>
                </a:lnTo>
                <a:lnTo>
                  <a:pt x="1796" y="13962"/>
                </a:lnTo>
                <a:lnTo>
                  <a:pt x="0" y="22860"/>
                </a:lnTo>
                <a:lnTo>
                  <a:pt x="1796" y="31757"/>
                </a:lnTo>
                <a:lnTo>
                  <a:pt x="6696" y="39023"/>
                </a:lnTo>
                <a:lnTo>
                  <a:pt x="13962" y="43923"/>
                </a:lnTo>
                <a:lnTo>
                  <a:pt x="22859" y="45720"/>
                </a:lnTo>
                <a:lnTo>
                  <a:pt x="1945525" y="45720"/>
                </a:lnTo>
                <a:lnTo>
                  <a:pt x="1954423" y="43923"/>
                </a:lnTo>
                <a:lnTo>
                  <a:pt x="1961689" y="39023"/>
                </a:lnTo>
                <a:lnTo>
                  <a:pt x="1966589" y="31757"/>
                </a:lnTo>
                <a:lnTo>
                  <a:pt x="1968385" y="22860"/>
                </a:lnTo>
                <a:lnTo>
                  <a:pt x="1966589" y="13962"/>
                </a:lnTo>
                <a:lnTo>
                  <a:pt x="1961689" y="6696"/>
                </a:lnTo>
                <a:lnTo>
                  <a:pt x="1954423" y="1796"/>
                </a:lnTo>
                <a:lnTo>
                  <a:pt x="1945525" y="0"/>
                </a:lnTo>
                <a:close/>
              </a:path>
            </a:pathLst>
          </a:custGeom>
          <a:solidFill>
            <a:srgbClr val="931A1D"/>
          </a:solidFill>
        </p:spPr>
        <p:txBody>
          <a:bodyPr wrap="square" lIns="0" tIns="0" rIns="0" bIns="0" rtlCol="0"/>
          <a:lstStyle/>
          <a:p>
            <a:pPr marL="0" marR="0" lvl="0" indent="0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151" name="object 60">
            <a:extLst>
              <a:ext uri="{FF2B5EF4-FFF2-40B4-BE49-F238E27FC236}">
                <a16:creationId xmlns:a16="http://schemas.microsoft.com/office/drawing/2014/main" id="{E43162C7-4E6B-4EC5-A82C-9A61602191D5}"/>
              </a:ext>
            </a:extLst>
          </p:cNvPr>
          <p:cNvGrpSpPr/>
          <p:nvPr/>
        </p:nvGrpSpPr>
        <p:grpSpPr>
          <a:xfrm>
            <a:off x="1089706" y="1999241"/>
            <a:ext cx="5262043" cy="4058144"/>
            <a:chOff x="1068875" y="2206192"/>
            <a:chExt cx="5963648" cy="4599230"/>
          </a:xfrm>
        </p:grpSpPr>
        <p:sp>
          <p:nvSpPr>
            <p:cNvPr id="152" name="object 61">
              <a:extLst>
                <a:ext uri="{FF2B5EF4-FFF2-40B4-BE49-F238E27FC236}">
                  <a16:creationId xmlns:a16="http://schemas.microsoft.com/office/drawing/2014/main" id="{2707FEA6-1F50-44D6-A20B-EADF91E0C293}"/>
                </a:ext>
              </a:extLst>
            </p:cNvPr>
            <p:cNvSpPr/>
            <p:nvPr/>
          </p:nvSpPr>
          <p:spPr>
            <a:xfrm>
              <a:off x="4977385" y="2206192"/>
              <a:ext cx="51815" cy="1411883"/>
            </a:xfrm>
            <a:custGeom>
              <a:avLst/>
              <a:gdLst/>
              <a:ahLst/>
              <a:cxnLst/>
              <a:rect l="l" t="t" r="r" b="b"/>
              <a:pathLst>
                <a:path h="1337310">
                  <a:moveTo>
                    <a:pt x="0" y="0"/>
                  </a:moveTo>
                  <a:lnTo>
                    <a:pt x="0" y="1336725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8068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object 62">
              <a:extLst>
                <a:ext uri="{FF2B5EF4-FFF2-40B4-BE49-F238E27FC236}">
                  <a16:creationId xmlns:a16="http://schemas.microsoft.com/office/drawing/2014/main" id="{F2E63377-F0AA-4535-BF9A-9B4858D0E447}"/>
                </a:ext>
              </a:extLst>
            </p:cNvPr>
            <p:cNvSpPr/>
            <p:nvPr/>
          </p:nvSpPr>
          <p:spPr>
            <a:xfrm>
              <a:off x="4982255" y="2625658"/>
              <a:ext cx="1386836" cy="51815"/>
            </a:xfrm>
            <a:custGeom>
              <a:avLst/>
              <a:gdLst/>
              <a:ahLst/>
              <a:cxnLst/>
              <a:rect l="l" t="t" r="r" b="b"/>
              <a:pathLst>
                <a:path w="1379220">
                  <a:moveTo>
                    <a:pt x="0" y="0"/>
                  </a:moveTo>
                  <a:lnTo>
                    <a:pt x="1378712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8068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object 63">
              <a:extLst>
                <a:ext uri="{FF2B5EF4-FFF2-40B4-BE49-F238E27FC236}">
                  <a16:creationId xmlns:a16="http://schemas.microsoft.com/office/drawing/2014/main" id="{74FDF5F5-53A2-4F55-847D-2D93E9C9C552}"/>
                </a:ext>
              </a:extLst>
            </p:cNvPr>
            <p:cNvSpPr/>
            <p:nvPr/>
          </p:nvSpPr>
          <p:spPr>
            <a:xfrm>
              <a:off x="3590552" y="3045715"/>
              <a:ext cx="1386835" cy="51815"/>
            </a:xfrm>
            <a:custGeom>
              <a:avLst/>
              <a:gdLst/>
              <a:ahLst/>
              <a:cxnLst/>
              <a:rect l="l" t="t" r="r" b="b"/>
              <a:pathLst>
                <a:path w="1379220">
                  <a:moveTo>
                    <a:pt x="0" y="0"/>
                  </a:moveTo>
                  <a:lnTo>
                    <a:pt x="1378712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8068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object 64">
              <a:extLst>
                <a:ext uri="{FF2B5EF4-FFF2-40B4-BE49-F238E27FC236}">
                  <a16:creationId xmlns:a16="http://schemas.microsoft.com/office/drawing/2014/main" id="{34560767-299B-4204-B2AF-7ACCCBF32BBF}"/>
                </a:ext>
              </a:extLst>
            </p:cNvPr>
            <p:cNvSpPr/>
            <p:nvPr/>
          </p:nvSpPr>
          <p:spPr>
            <a:xfrm>
              <a:off x="6378473" y="2228112"/>
              <a:ext cx="654050" cy="774222"/>
            </a:xfrm>
            <a:custGeom>
              <a:avLst/>
              <a:gdLst/>
              <a:ahLst/>
              <a:cxnLst/>
              <a:rect l="l" t="t" r="r" b="b"/>
              <a:pathLst>
                <a:path w="654050" h="690880">
                  <a:moveTo>
                    <a:pt x="653795" y="0"/>
                  </a:moveTo>
                  <a:lnTo>
                    <a:pt x="0" y="0"/>
                  </a:lnTo>
                  <a:lnTo>
                    <a:pt x="0" y="690372"/>
                  </a:lnTo>
                  <a:lnTo>
                    <a:pt x="653795" y="690372"/>
                  </a:lnTo>
                  <a:lnTo>
                    <a:pt x="653795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8068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156" name="object 65">
              <a:extLst>
                <a:ext uri="{FF2B5EF4-FFF2-40B4-BE49-F238E27FC236}">
                  <a16:creationId xmlns:a16="http://schemas.microsoft.com/office/drawing/2014/main" id="{E8997729-3F98-4D94-BA6A-57047E6F21F1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37732" y="2284775"/>
              <a:ext cx="538847" cy="681765"/>
            </a:xfrm>
            <a:prstGeom prst="rect">
              <a:avLst/>
            </a:prstGeom>
          </p:spPr>
        </p:pic>
        <p:sp>
          <p:nvSpPr>
            <p:cNvPr id="157" name="object 66">
              <a:extLst>
                <a:ext uri="{FF2B5EF4-FFF2-40B4-BE49-F238E27FC236}">
                  <a16:creationId xmlns:a16="http://schemas.microsoft.com/office/drawing/2014/main" id="{2B5EF3FC-3491-42E8-B7B9-8E8589ED3C42}"/>
                </a:ext>
              </a:extLst>
            </p:cNvPr>
            <p:cNvSpPr/>
            <p:nvPr/>
          </p:nvSpPr>
          <p:spPr>
            <a:xfrm>
              <a:off x="6570776" y="3610710"/>
              <a:ext cx="0" cy="2337435"/>
            </a:xfrm>
            <a:custGeom>
              <a:avLst/>
              <a:gdLst/>
              <a:ahLst/>
              <a:cxnLst/>
              <a:rect l="l" t="t" r="r" b="b"/>
              <a:pathLst>
                <a:path h="2337435">
                  <a:moveTo>
                    <a:pt x="0" y="0"/>
                  </a:moveTo>
                  <a:lnTo>
                    <a:pt x="0" y="2336952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8068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object 67">
              <a:extLst>
                <a:ext uri="{FF2B5EF4-FFF2-40B4-BE49-F238E27FC236}">
                  <a16:creationId xmlns:a16="http://schemas.microsoft.com/office/drawing/2014/main" id="{E9F70ED6-E843-4468-B660-81E576DEF80B}"/>
                </a:ext>
              </a:extLst>
            </p:cNvPr>
            <p:cNvSpPr/>
            <p:nvPr/>
          </p:nvSpPr>
          <p:spPr>
            <a:xfrm>
              <a:off x="3442715" y="3610710"/>
              <a:ext cx="0" cy="3188970"/>
            </a:xfrm>
            <a:custGeom>
              <a:avLst/>
              <a:gdLst/>
              <a:ahLst/>
              <a:cxnLst/>
              <a:rect l="l" t="t" r="r" b="b"/>
              <a:pathLst>
                <a:path h="3188970">
                  <a:moveTo>
                    <a:pt x="0" y="0"/>
                  </a:moveTo>
                  <a:lnTo>
                    <a:pt x="0" y="318836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8068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object 68">
              <a:extLst>
                <a:ext uri="{FF2B5EF4-FFF2-40B4-BE49-F238E27FC236}">
                  <a16:creationId xmlns:a16="http://schemas.microsoft.com/office/drawing/2014/main" id="{E70C5EBD-6BB0-4155-A46B-AD6FDE754748}"/>
                </a:ext>
              </a:extLst>
            </p:cNvPr>
            <p:cNvSpPr/>
            <p:nvPr/>
          </p:nvSpPr>
          <p:spPr>
            <a:xfrm>
              <a:off x="3442715" y="3611143"/>
              <a:ext cx="3133725" cy="0"/>
            </a:xfrm>
            <a:custGeom>
              <a:avLst/>
              <a:gdLst/>
              <a:ahLst/>
              <a:cxnLst/>
              <a:rect l="l" t="t" r="r" b="b"/>
              <a:pathLst>
                <a:path w="3133725">
                  <a:moveTo>
                    <a:pt x="0" y="0"/>
                  </a:moveTo>
                  <a:lnTo>
                    <a:pt x="3133344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8068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object 69">
              <a:extLst>
                <a:ext uri="{FF2B5EF4-FFF2-40B4-BE49-F238E27FC236}">
                  <a16:creationId xmlns:a16="http://schemas.microsoft.com/office/drawing/2014/main" id="{D40EB867-D5D8-46B2-B70E-7354AD387258}"/>
                </a:ext>
              </a:extLst>
            </p:cNvPr>
            <p:cNvSpPr/>
            <p:nvPr/>
          </p:nvSpPr>
          <p:spPr>
            <a:xfrm>
              <a:off x="3204774" y="5041910"/>
              <a:ext cx="237941" cy="57199"/>
            </a:xfrm>
            <a:custGeom>
              <a:avLst/>
              <a:gdLst/>
              <a:ahLst/>
              <a:cxnLst/>
              <a:rect l="l" t="t" r="r" b="b"/>
              <a:pathLst>
                <a:path w="218439">
                  <a:moveTo>
                    <a:pt x="0" y="0"/>
                  </a:moveTo>
                  <a:lnTo>
                    <a:pt x="21788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8068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object 70">
              <a:extLst>
                <a:ext uri="{FF2B5EF4-FFF2-40B4-BE49-F238E27FC236}">
                  <a16:creationId xmlns:a16="http://schemas.microsoft.com/office/drawing/2014/main" id="{0B90B089-6C0D-4120-B611-07A585E507F5}"/>
                </a:ext>
              </a:extLst>
            </p:cNvPr>
            <p:cNvSpPr/>
            <p:nvPr/>
          </p:nvSpPr>
          <p:spPr>
            <a:xfrm flipV="1">
              <a:off x="3197355" y="5896331"/>
              <a:ext cx="243177" cy="51815"/>
            </a:xfrm>
            <a:custGeom>
              <a:avLst/>
              <a:gdLst/>
              <a:ahLst/>
              <a:cxnLst/>
              <a:rect l="l" t="t" r="r" b="b"/>
              <a:pathLst>
                <a:path w="218439">
                  <a:moveTo>
                    <a:pt x="0" y="0"/>
                  </a:moveTo>
                  <a:lnTo>
                    <a:pt x="21788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8068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object 71">
              <a:extLst>
                <a:ext uri="{FF2B5EF4-FFF2-40B4-BE49-F238E27FC236}">
                  <a16:creationId xmlns:a16="http://schemas.microsoft.com/office/drawing/2014/main" id="{97B5D028-6018-4C6A-A583-6947473A199F}"/>
                </a:ext>
              </a:extLst>
            </p:cNvPr>
            <p:cNvSpPr/>
            <p:nvPr/>
          </p:nvSpPr>
          <p:spPr>
            <a:xfrm>
              <a:off x="3231187" y="6805422"/>
              <a:ext cx="218440" cy="0"/>
            </a:xfrm>
            <a:custGeom>
              <a:avLst/>
              <a:gdLst/>
              <a:ahLst/>
              <a:cxnLst/>
              <a:rect l="l" t="t" r="r" b="b"/>
              <a:pathLst>
                <a:path w="218439">
                  <a:moveTo>
                    <a:pt x="0" y="0"/>
                  </a:moveTo>
                  <a:lnTo>
                    <a:pt x="21788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8068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object 72">
              <a:extLst>
                <a:ext uri="{FF2B5EF4-FFF2-40B4-BE49-F238E27FC236}">
                  <a16:creationId xmlns:a16="http://schemas.microsoft.com/office/drawing/2014/main" id="{93EB6B54-2FE6-43B7-9CBC-33BA197E6E96}"/>
                </a:ext>
              </a:extLst>
            </p:cNvPr>
            <p:cNvSpPr/>
            <p:nvPr/>
          </p:nvSpPr>
          <p:spPr>
            <a:xfrm flipV="1">
              <a:off x="6564425" y="4189854"/>
              <a:ext cx="186421" cy="51815"/>
            </a:xfrm>
            <a:custGeom>
              <a:avLst/>
              <a:gdLst/>
              <a:ahLst/>
              <a:cxnLst/>
              <a:rect l="l" t="t" r="r" b="b"/>
              <a:pathLst>
                <a:path w="227965">
                  <a:moveTo>
                    <a:pt x="0" y="0"/>
                  </a:moveTo>
                  <a:lnTo>
                    <a:pt x="227533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8068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object 73">
              <a:extLst>
                <a:ext uri="{FF2B5EF4-FFF2-40B4-BE49-F238E27FC236}">
                  <a16:creationId xmlns:a16="http://schemas.microsoft.com/office/drawing/2014/main" id="{BE589DDF-17E4-465E-89C3-80605D432405}"/>
                </a:ext>
              </a:extLst>
            </p:cNvPr>
            <p:cNvSpPr/>
            <p:nvPr/>
          </p:nvSpPr>
          <p:spPr>
            <a:xfrm flipV="1">
              <a:off x="6563358" y="5034591"/>
              <a:ext cx="166751" cy="63837"/>
            </a:xfrm>
            <a:custGeom>
              <a:avLst/>
              <a:gdLst/>
              <a:ahLst/>
              <a:cxnLst/>
              <a:rect l="l" t="t" r="r" b="b"/>
              <a:pathLst>
                <a:path w="227965">
                  <a:moveTo>
                    <a:pt x="0" y="0"/>
                  </a:moveTo>
                  <a:lnTo>
                    <a:pt x="227533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8068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object 74">
              <a:extLst>
                <a:ext uri="{FF2B5EF4-FFF2-40B4-BE49-F238E27FC236}">
                  <a16:creationId xmlns:a16="http://schemas.microsoft.com/office/drawing/2014/main" id="{59133D89-12F8-41A7-8DEA-3FB462310237}"/>
                </a:ext>
              </a:extLst>
            </p:cNvPr>
            <p:cNvSpPr/>
            <p:nvPr/>
          </p:nvSpPr>
          <p:spPr>
            <a:xfrm>
              <a:off x="6563359" y="5941022"/>
              <a:ext cx="176954" cy="64806"/>
            </a:xfrm>
            <a:custGeom>
              <a:avLst/>
              <a:gdLst/>
              <a:ahLst/>
              <a:cxnLst/>
              <a:rect l="l" t="t" r="r" b="b"/>
              <a:pathLst>
                <a:path w="227965">
                  <a:moveTo>
                    <a:pt x="0" y="0"/>
                  </a:moveTo>
                  <a:lnTo>
                    <a:pt x="227533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8068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object 76">
              <a:extLst>
                <a:ext uri="{FF2B5EF4-FFF2-40B4-BE49-F238E27FC236}">
                  <a16:creationId xmlns:a16="http://schemas.microsoft.com/office/drawing/2014/main" id="{211E7BEA-AB84-4E75-B1C1-266B8A3754FA}"/>
                </a:ext>
              </a:extLst>
            </p:cNvPr>
            <p:cNvSpPr/>
            <p:nvPr/>
          </p:nvSpPr>
          <p:spPr>
            <a:xfrm>
              <a:off x="1068875" y="3790590"/>
              <a:ext cx="782320" cy="822960"/>
            </a:xfrm>
            <a:custGeom>
              <a:avLst/>
              <a:gdLst/>
              <a:ahLst/>
              <a:cxnLst/>
              <a:rect l="l" t="t" r="r" b="b"/>
              <a:pathLst>
                <a:path w="782319" h="822960">
                  <a:moveTo>
                    <a:pt x="781812" y="0"/>
                  </a:moveTo>
                  <a:lnTo>
                    <a:pt x="0" y="0"/>
                  </a:lnTo>
                  <a:lnTo>
                    <a:pt x="0" y="822960"/>
                  </a:lnTo>
                  <a:lnTo>
                    <a:pt x="781812" y="822960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8068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170" name="object 79">
              <a:extLst>
                <a:ext uri="{FF2B5EF4-FFF2-40B4-BE49-F238E27FC236}">
                  <a16:creationId xmlns:a16="http://schemas.microsoft.com/office/drawing/2014/main" id="{22AFD241-4137-4466-8C5F-6DBE421CB311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58054" y="3862236"/>
              <a:ext cx="620783" cy="697891"/>
            </a:xfrm>
            <a:prstGeom prst="rect">
              <a:avLst/>
            </a:prstGeom>
          </p:spPr>
        </p:pic>
      </p:grpSp>
      <p:sp>
        <p:nvSpPr>
          <p:cNvPr id="171" name="object 80">
            <a:extLst>
              <a:ext uri="{FF2B5EF4-FFF2-40B4-BE49-F238E27FC236}">
                <a16:creationId xmlns:a16="http://schemas.microsoft.com/office/drawing/2014/main" id="{018C4159-09F6-4FB2-A68C-65CE12E74465}"/>
              </a:ext>
            </a:extLst>
          </p:cNvPr>
          <p:cNvSpPr txBox="1"/>
          <p:nvPr/>
        </p:nvSpPr>
        <p:spPr>
          <a:xfrm>
            <a:off x="2308087" y="2488584"/>
            <a:ext cx="708772" cy="454344"/>
          </a:xfrm>
          <a:prstGeom prst="rect">
            <a:avLst/>
          </a:prstGeom>
        </p:spPr>
        <p:txBody>
          <a:bodyPr vert="horz" wrap="square" lIns="0" tIns="10085" rIns="0" bIns="0" rtlCol="0">
            <a:spAutoFit/>
          </a:bodyPr>
          <a:lstStyle/>
          <a:p>
            <a:pPr marL="11206" marR="4483" algn="ctr" defTabSz="806867">
              <a:lnSpc>
                <a:spcPct val="107200"/>
              </a:lnSpc>
              <a:spcBef>
                <a:spcPts val="79"/>
              </a:spcBef>
            </a:pPr>
            <a:r>
              <a:rPr sz="900" b="1" spc="-62" dirty="0">
                <a:solidFill>
                  <a:srgbClr val="231F20"/>
                </a:solidFill>
                <a:cs typeface="Palatino Linotype"/>
              </a:rPr>
              <a:t>L</a:t>
            </a:r>
            <a:r>
              <a:rPr sz="900" b="1" spc="-84" dirty="0">
                <a:solidFill>
                  <a:srgbClr val="231F20"/>
                </a:solidFill>
                <a:cs typeface="Palatino Linotype"/>
              </a:rPr>
              <a:t>a</a:t>
            </a:r>
            <a:r>
              <a:rPr sz="900" b="1" spc="-53" dirty="0">
                <a:solidFill>
                  <a:srgbClr val="231F20"/>
                </a:solidFill>
                <a:cs typeface="Palatino Linotype"/>
              </a:rPr>
              <a:t>ura</a:t>
            </a:r>
            <a:r>
              <a:rPr sz="900" b="1" spc="-26" dirty="0">
                <a:solidFill>
                  <a:srgbClr val="231F20"/>
                </a:solidFill>
                <a:cs typeface="Palatino Linotype"/>
              </a:rPr>
              <a:t> </a:t>
            </a:r>
            <a:r>
              <a:rPr sz="900" b="1" spc="-62" dirty="0">
                <a:solidFill>
                  <a:srgbClr val="231F20"/>
                </a:solidFill>
                <a:cs typeface="Palatino Linotype"/>
              </a:rPr>
              <a:t>L</a:t>
            </a:r>
            <a:r>
              <a:rPr sz="900" b="1" spc="-71" dirty="0">
                <a:solidFill>
                  <a:srgbClr val="231F20"/>
                </a:solidFill>
                <a:cs typeface="Palatino Linotype"/>
              </a:rPr>
              <a:t>a</a:t>
            </a:r>
            <a:r>
              <a:rPr sz="900" b="1" spc="-31" dirty="0">
                <a:solidFill>
                  <a:srgbClr val="231F20"/>
                </a:solidFill>
                <a:cs typeface="Palatino Linotype"/>
              </a:rPr>
              <a:t>nier  </a:t>
            </a:r>
            <a:r>
              <a:rPr sz="900" spc="-35" dirty="0">
                <a:solidFill>
                  <a:srgbClr val="231F20"/>
                </a:solidFill>
                <a:cs typeface="Palatino Linotype"/>
              </a:rPr>
              <a:t>C</a:t>
            </a:r>
            <a:r>
              <a:rPr sz="900" spc="-40" dirty="0">
                <a:solidFill>
                  <a:srgbClr val="231F20"/>
                </a:solidFill>
                <a:cs typeface="Palatino Linotype"/>
              </a:rPr>
              <a:t>hief</a:t>
            </a:r>
            <a:r>
              <a:rPr sz="900" spc="-22" dirty="0">
                <a:solidFill>
                  <a:srgbClr val="231F20"/>
                </a:solidFill>
                <a:cs typeface="Palatino Linotype"/>
              </a:rPr>
              <a:t> </a:t>
            </a:r>
            <a:r>
              <a:rPr sz="900" spc="-26" dirty="0">
                <a:solidFill>
                  <a:srgbClr val="231F20"/>
                </a:solidFill>
                <a:cs typeface="Palatino Linotype"/>
              </a:rPr>
              <a:t>Fi</a:t>
            </a:r>
            <a:r>
              <a:rPr sz="900" spc="-35" dirty="0">
                <a:solidFill>
                  <a:srgbClr val="231F20"/>
                </a:solidFill>
                <a:cs typeface="Palatino Linotype"/>
              </a:rPr>
              <a:t>n</a:t>
            </a:r>
            <a:r>
              <a:rPr sz="900" spc="-66" dirty="0">
                <a:solidFill>
                  <a:srgbClr val="231F20"/>
                </a:solidFill>
                <a:cs typeface="Palatino Linotype"/>
              </a:rPr>
              <a:t>a</a:t>
            </a:r>
            <a:r>
              <a:rPr sz="900" spc="-35" dirty="0">
                <a:solidFill>
                  <a:srgbClr val="231F20"/>
                </a:solidFill>
                <a:cs typeface="Palatino Linotype"/>
              </a:rPr>
              <a:t>n</a:t>
            </a:r>
            <a:r>
              <a:rPr sz="900" spc="-22" dirty="0">
                <a:solidFill>
                  <a:srgbClr val="231F20"/>
                </a:solidFill>
                <a:cs typeface="Palatino Linotype"/>
              </a:rPr>
              <a:t>ci</a:t>
            </a:r>
            <a:r>
              <a:rPr sz="900" spc="-53" dirty="0">
                <a:solidFill>
                  <a:srgbClr val="231F20"/>
                </a:solidFill>
                <a:cs typeface="Palatino Linotype"/>
              </a:rPr>
              <a:t>a</a:t>
            </a:r>
            <a:r>
              <a:rPr sz="900" spc="-31" dirty="0">
                <a:solidFill>
                  <a:srgbClr val="231F20"/>
                </a:solidFill>
                <a:cs typeface="Palatino Linotype"/>
              </a:rPr>
              <a:t>l  </a:t>
            </a:r>
            <a:r>
              <a:rPr sz="900" spc="-40" dirty="0">
                <a:solidFill>
                  <a:srgbClr val="231F20"/>
                </a:solidFill>
                <a:cs typeface="Palatino Linotype"/>
              </a:rPr>
              <a:t>Officer</a:t>
            </a:r>
            <a:endParaRPr sz="900" dirty="0">
              <a:solidFill>
                <a:prstClr val="black"/>
              </a:solidFill>
              <a:cs typeface="Palatino Linotype"/>
            </a:endParaRPr>
          </a:p>
        </p:txBody>
      </p:sp>
      <p:sp>
        <p:nvSpPr>
          <p:cNvPr id="173" name="object 82">
            <a:extLst>
              <a:ext uri="{FF2B5EF4-FFF2-40B4-BE49-F238E27FC236}">
                <a16:creationId xmlns:a16="http://schemas.microsoft.com/office/drawing/2014/main" id="{C9A07342-1917-4B02-BC2A-893A78F92D57}"/>
              </a:ext>
            </a:extLst>
          </p:cNvPr>
          <p:cNvSpPr/>
          <p:nvPr/>
        </p:nvSpPr>
        <p:spPr>
          <a:xfrm>
            <a:off x="1458652" y="2381711"/>
            <a:ext cx="690282" cy="718296"/>
          </a:xfrm>
          <a:custGeom>
            <a:avLst/>
            <a:gdLst/>
            <a:ahLst/>
            <a:cxnLst/>
            <a:rect l="l" t="t" r="r" b="b"/>
            <a:pathLst>
              <a:path w="782319" h="814070">
                <a:moveTo>
                  <a:pt x="781811" y="0"/>
                </a:moveTo>
                <a:lnTo>
                  <a:pt x="0" y="0"/>
                </a:lnTo>
                <a:lnTo>
                  <a:pt x="0" y="813815"/>
                </a:lnTo>
                <a:lnTo>
                  <a:pt x="781811" y="813815"/>
                </a:lnTo>
                <a:lnTo>
                  <a:pt x="781811" y="0"/>
                </a:lnTo>
                <a:close/>
              </a:path>
            </a:pathLst>
          </a:custGeom>
          <a:solidFill>
            <a:srgbClr val="231F20">
              <a:alpha val="75000"/>
            </a:srgbClr>
          </a:solidFill>
        </p:spPr>
        <p:txBody>
          <a:bodyPr wrap="square" lIns="0" tIns="0" rIns="0" bIns="0" rtlCol="0"/>
          <a:lstStyle/>
          <a:p>
            <a:pPr marL="0" marR="0" lvl="0" indent="0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5" name="object 84">
            <a:extLst>
              <a:ext uri="{FF2B5EF4-FFF2-40B4-BE49-F238E27FC236}">
                <a16:creationId xmlns:a16="http://schemas.microsoft.com/office/drawing/2014/main" id="{75B688A8-CCAF-4027-99CE-6F1980B37C62}"/>
              </a:ext>
            </a:extLst>
          </p:cNvPr>
          <p:cNvSpPr/>
          <p:nvPr/>
        </p:nvSpPr>
        <p:spPr>
          <a:xfrm>
            <a:off x="6080844" y="4200343"/>
            <a:ext cx="690282" cy="689243"/>
          </a:xfrm>
          <a:custGeom>
            <a:avLst/>
            <a:gdLst/>
            <a:ahLst/>
            <a:cxnLst/>
            <a:rect l="l" t="t" r="r" b="b"/>
            <a:pathLst>
              <a:path w="782320" h="814070">
                <a:moveTo>
                  <a:pt x="781812" y="0"/>
                </a:moveTo>
                <a:lnTo>
                  <a:pt x="0" y="0"/>
                </a:lnTo>
                <a:lnTo>
                  <a:pt x="0" y="813815"/>
                </a:lnTo>
                <a:lnTo>
                  <a:pt x="781812" y="813815"/>
                </a:lnTo>
                <a:lnTo>
                  <a:pt x="781812" y="0"/>
                </a:lnTo>
                <a:close/>
              </a:path>
            </a:pathLst>
          </a:custGeom>
          <a:solidFill>
            <a:srgbClr val="231F20">
              <a:alpha val="75000"/>
            </a:srgbClr>
          </a:solidFill>
        </p:spPr>
        <p:txBody>
          <a:bodyPr wrap="square" lIns="0" tIns="0" rIns="0" bIns="0" rtlCol="0"/>
          <a:lstStyle/>
          <a:p>
            <a:pPr marL="0" marR="0" lvl="0" indent="0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74" name="object 83">
            <a:extLst>
              <a:ext uri="{FF2B5EF4-FFF2-40B4-BE49-F238E27FC236}">
                <a16:creationId xmlns:a16="http://schemas.microsoft.com/office/drawing/2014/main" id="{476E7AF2-BFC7-462D-B3E0-F7B481B1762F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12486" y="2415077"/>
            <a:ext cx="568804" cy="654215"/>
          </a:xfrm>
          <a:prstGeom prst="rect">
            <a:avLst/>
          </a:prstGeom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A66E389B-165A-4724-BCBE-A3D24E9FF2B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49762" y="4257547"/>
            <a:ext cx="589878" cy="614119"/>
          </a:xfrm>
          <a:prstGeom prst="round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4DAAEF-DE25-44F3-ABD2-664205CAE2D2}"/>
              </a:ext>
            </a:extLst>
          </p:cNvPr>
          <p:cNvSpPr txBox="1"/>
          <p:nvPr/>
        </p:nvSpPr>
        <p:spPr>
          <a:xfrm>
            <a:off x="1766609" y="5796134"/>
            <a:ext cx="115127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/>
              <a:t>Cory Buice</a:t>
            </a:r>
          </a:p>
          <a:p>
            <a:pPr algn="ctr"/>
            <a:r>
              <a:rPr lang="en-US" sz="900" dirty="0"/>
              <a:t>Retirement Services </a:t>
            </a:r>
          </a:p>
          <a:p>
            <a:pPr algn="ctr"/>
            <a:r>
              <a:rPr lang="en-US" sz="900" dirty="0"/>
              <a:t>Director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B6FF41-DCD3-4C7C-9B6B-79CDEEBCD06B}"/>
              </a:ext>
            </a:extLst>
          </p:cNvPr>
          <p:cNvSpPr/>
          <p:nvPr/>
        </p:nvSpPr>
        <p:spPr>
          <a:xfrm>
            <a:off x="1754230" y="5054052"/>
            <a:ext cx="120627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/>
              <a:t>Dina Jones</a:t>
            </a:r>
          </a:p>
          <a:p>
            <a:pPr algn="ctr"/>
            <a:r>
              <a:rPr lang="en-US" sz="900" dirty="0"/>
              <a:t>Member Services </a:t>
            </a:r>
          </a:p>
          <a:p>
            <a:pPr algn="ctr"/>
            <a:r>
              <a:rPr lang="en-US" sz="900" dirty="0"/>
              <a:t>Director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70704F-D98A-44D2-836B-3CB05ECD340D}"/>
              </a:ext>
            </a:extLst>
          </p:cNvPr>
          <p:cNvSpPr/>
          <p:nvPr/>
        </p:nvSpPr>
        <p:spPr>
          <a:xfrm>
            <a:off x="1609031" y="4268547"/>
            <a:ext cx="147895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/>
              <a:t>Sonya Kinley</a:t>
            </a:r>
          </a:p>
          <a:p>
            <a:pPr algn="ctr"/>
            <a:r>
              <a:rPr lang="en-US" sz="900" dirty="0"/>
              <a:t>Human Services </a:t>
            </a:r>
          </a:p>
          <a:p>
            <a:pPr algn="ctr"/>
            <a:r>
              <a:rPr lang="en-US" sz="900" dirty="0"/>
              <a:t>Director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C215C6-981B-4B5D-9AF6-23ADBF321906}"/>
              </a:ext>
            </a:extLst>
          </p:cNvPr>
          <p:cNvSpPr/>
          <p:nvPr/>
        </p:nvSpPr>
        <p:spPr>
          <a:xfrm>
            <a:off x="1777895" y="3518930"/>
            <a:ext cx="115894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/>
              <a:t>Winston Buckley</a:t>
            </a:r>
          </a:p>
          <a:p>
            <a:pPr algn="ctr"/>
            <a:r>
              <a:rPr lang="en-US" sz="900" dirty="0"/>
              <a:t>Communications &amp; Outreach Director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5DF24E-0624-46D3-8A6D-0AF14B4E9320}"/>
              </a:ext>
            </a:extLst>
          </p:cNvPr>
          <p:cNvSpPr/>
          <p:nvPr/>
        </p:nvSpPr>
        <p:spPr>
          <a:xfrm>
            <a:off x="6760256" y="5107251"/>
            <a:ext cx="13353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/>
              <a:t>Gregory McQueen</a:t>
            </a:r>
          </a:p>
          <a:p>
            <a:pPr algn="ctr"/>
            <a:r>
              <a:rPr lang="en-US" sz="900" dirty="0"/>
              <a:t>Chief Technology Officer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185EF6-1F99-429F-87D1-87803947CA89}"/>
              </a:ext>
            </a:extLst>
          </p:cNvPr>
          <p:cNvSpPr/>
          <p:nvPr/>
        </p:nvSpPr>
        <p:spPr>
          <a:xfrm>
            <a:off x="7010229" y="4366044"/>
            <a:ext cx="7261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/>
              <a:t>Eddy Hicks</a:t>
            </a:r>
          </a:p>
          <a:p>
            <a:pPr algn="ctr"/>
            <a:r>
              <a:rPr lang="en-US" sz="900" dirty="0"/>
              <a:t>Controller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444D0E-8178-467B-A92C-6C22E87D75D5}"/>
              </a:ext>
            </a:extLst>
          </p:cNvPr>
          <p:cNvSpPr/>
          <p:nvPr/>
        </p:nvSpPr>
        <p:spPr>
          <a:xfrm>
            <a:off x="6709110" y="3483379"/>
            <a:ext cx="13556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/>
              <a:t>Paige Donaldson</a:t>
            </a:r>
          </a:p>
          <a:p>
            <a:pPr algn="ctr"/>
            <a:r>
              <a:rPr lang="en-US" sz="900" dirty="0"/>
              <a:t>Contact Management &amp;</a:t>
            </a:r>
          </a:p>
          <a:p>
            <a:pPr algn="ctr"/>
            <a:r>
              <a:rPr lang="en-US" sz="900" dirty="0"/>
              <a:t>Employer Services Director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6599CB-C0F3-40F5-90E5-BD6A24AF7563}"/>
              </a:ext>
            </a:extLst>
          </p:cNvPr>
          <p:cNvCxnSpPr>
            <a:cxnSpLocks/>
          </p:cNvCxnSpPr>
          <p:nvPr/>
        </p:nvCxnSpPr>
        <p:spPr>
          <a:xfrm>
            <a:off x="2967777" y="3772392"/>
            <a:ext cx="218420" cy="681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1AE574D5-9DD1-43F7-B88C-0F55E4077236}"/>
              </a:ext>
            </a:extLst>
          </p:cNvPr>
          <p:cNvSpPr/>
          <p:nvPr/>
        </p:nvSpPr>
        <p:spPr>
          <a:xfrm>
            <a:off x="6345839" y="2156165"/>
            <a:ext cx="11606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/>
              <a:t>Vonnie Stewart</a:t>
            </a:r>
          </a:p>
          <a:p>
            <a:pPr algn="ctr"/>
            <a:r>
              <a:rPr lang="en-US" sz="900" dirty="0"/>
              <a:t>Executive Assistant</a:t>
            </a:r>
          </a:p>
        </p:txBody>
      </p:sp>
    </p:spTree>
    <p:extLst>
      <p:ext uri="{BB962C8B-B14F-4D97-AF65-F5344CB8AC3E}">
        <p14:creationId xmlns:p14="http://schemas.microsoft.com/office/powerpoint/2010/main" val="2236016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A8E361-FC3C-4228-9302-30ECBD6623B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39" y="1804682"/>
            <a:ext cx="3114675" cy="31146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17999F-1537-4A94-A18E-7C46F6757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39" y="-190500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Annual Retirement Quiz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7214" y="2446072"/>
            <a:ext cx="5353749" cy="3435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average age at retirement nationally?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average age at retirement in Georgia?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average age at retirement for TRS retirees?</a:t>
            </a:r>
          </a:p>
        </p:txBody>
      </p:sp>
    </p:spTree>
    <p:extLst>
      <p:ext uri="{BB962C8B-B14F-4D97-AF65-F5344CB8AC3E}">
        <p14:creationId xmlns:p14="http://schemas.microsoft.com/office/powerpoint/2010/main" val="1265443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193" y="40621"/>
            <a:ext cx="5934635" cy="5468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TRS Update </a:t>
            </a:r>
          </a:p>
          <a:p>
            <a:endParaRPr lang="en-US" sz="4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6343245"/>
              </p:ext>
            </p:extLst>
          </p:nvPr>
        </p:nvGraphicFramePr>
        <p:xfrm>
          <a:off x="299313" y="1606494"/>
          <a:ext cx="8545374" cy="4684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430AA67B-8680-4FB9-8EEC-830E4840850A}"/>
              </a:ext>
            </a:extLst>
          </p:cNvPr>
          <p:cNvSpPr/>
          <p:nvPr/>
        </p:nvSpPr>
        <p:spPr>
          <a:xfrm>
            <a:off x="509666" y="566531"/>
            <a:ext cx="39685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 400,00 Members</a:t>
            </a:r>
          </a:p>
        </p:txBody>
      </p:sp>
    </p:spTree>
    <p:extLst>
      <p:ext uri="{BB962C8B-B14F-4D97-AF65-F5344CB8AC3E}">
        <p14:creationId xmlns:p14="http://schemas.microsoft.com/office/powerpoint/2010/main" val="1549634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0028" y="11143"/>
            <a:ext cx="5934635" cy="5468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TRS Membership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CCF19A3-5E71-4443-986C-EABF79E92E6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40028" y="1352006"/>
          <a:ext cx="8663943" cy="245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648D046-8F8B-498C-B80A-FA2382D0C4D1}"/>
              </a:ext>
            </a:extLst>
          </p:cNvPr>
          <p:cNvSpPr txBox="1"/>
          <p:nvPr/>
        </p:nvSpPr>
        <p:spPr>
          <a:xfrm>
            <a:off x="240028" y="609949"/>
            <a:ext cx="6555994" cy="7285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Analysis – Retiree Annual Benefit - FY20 Year End Tabulation</a:t>
            </a: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296F8B6A-2377-4349-B392-D1B1961564D5}"/>
              </a:ext>
            </a:extLst>
          </p:cNvPr>
          <p:cNvSpPr txBox="1"/>
          <p:nvPr/>
        </p:nvSpPr>
        <p:spPr>
          <a:xfrm>
            <a:off x="3518025" y="4099026"/>
            <a:ext cx="5188980" cy="134267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281555" marR="5080" indent="-2269490" algn="ctr">
              <a:lnSpc>
                <a:spcPts val="3030"/>
              </a:lnSpc>
              <a:spcBef>
                <a:spcPts val="470"/>
              </a:spcBef>
            </a:pPr>
            <a:r>
              <a:rPr sz="2400" b="1" spc="-10" dirty="0">
                <a:latin typeface="Calibri"/>
                <a:cs typeface="Calibri"/>
              </a:rPr>
              <a:t>Residency Maps</a:t>
            </a:r>
            <a:r>
              <a:rPr lang="en-US" sz="2400" b="1" spc="-10" dirty="0">
                <a:latin typeface="Calibri"/>
                <a:cs typeface="Calibri"/>
              </a:rPr>
              <a:t>: </a:t>
            </a:r>
          </a:p>
          <a:p>
            <a:pPr marL="2281555" marR="5080" indent="-2269490" algn="ctr">
              <a:lnSpc>
                <a:spcPts val="3030"/>
              </a:lnSpc>
              <a:spcBef>
                <a:spcPts val="470"/>
              </a:spcBef>
            </a:pPr>
            <a:r>
              <a:rPr sz="2400" b="1" spc="-15" dirty="0">
                <a:latin typeface="Calibri"/>
                <a:cs typeface="Calibri"/>
              </a:rPr>
              <a:t>Where </a:t>
            </a:r>
            <a:r>
              <a:rPr lang="en-US" sz="2400" b="1" spc="-5" dirty="0">
                <a:latin typeface="Calibri"/>
                <a:cs typeface="Calibri"/>
              </a:rPr>
              <a:t>Our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TRS </a:t>
            </a:r>
            <a:endParaRPr lang="en-US" sz="2400" b="1" spc="-15" dirty="0">
              <a:latin typeface="Calibri"/>
              <a:cs typeface="Calibri"/>
            </a:endParaRPr>
          </a:p>
          <a:p>
            <a:pPr marL="2281555" marR="5080" indent="-2269490" algn="ctr">
              <a:lnSpc>
                <a:spcPts val="3030"/>
              </a:lnSpc>
              <a:spcBef>
                <a:spcPts val="470"/>
              </a:spcBef>
            </a:pPr>
            <a:r>
              <a:rPr sz="2400" b="1" spc="-10" dirty="0">
                <a:latin typeface="Calibri"/>
                <a:cs typeface="Calibri"/>
              </a:rPr>
              <a:t>Members</a:t>
            </a:r>
            <a:r>
              <a:rPr lang="en-US" sz="2400" b="1" spc="-1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Retirees</a:t>
            </a:r>
            <a:r>
              <a:rPr sz="2400" b="1" spc="3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Reside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E2DF18-6922-4538-ACAA-27F392BFC3B8}"/>
              </a:ext>
            </a:extLst>
          </p:cNvPr>
          <p:cNvSpPr/>
          <p:nvPr/>
        </p:nvSpPr>
        <p:spPr>
          <a:xfrm>
            <a:off x="3998401" y="5605631"/>
            <a:ext cx="4012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https://www.trsga.com/residency-maps/</a:t>
            </a:r>
          </a:p>
        </p:txBody>
      </p:sp>
      <p:pic>
        <p:nvPicPr>
          <p:cNvPr id="14" name="Picture 2" descr="state">
            <a:extLst>
              <a:ext uri="{FF2B5EF4-FFF2-40B4-BE49-F238E27FC236}">
                <a16:creationId xmlns:a16="http://schemas.microsoft.com/office/drawing/2014/main" id="{A45E4AF0-FAFD-44F0-9AD3-8E2FD65B1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042" y="3880863"/>
            <a:ext cx="2559595" cy="289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425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7999F-1537-4A94-A18E-7C46F6757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89" y="0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COVID Data Trends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8388" y="1325563"/>
            <a:ext cx="8526501" cy="4198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Increased returns on investments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Fewer retirements for FY 2020 with indicators of a FY 2021 increase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Fewer “withdrawals” from members terminating employment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Increased deaths among beneficiaries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Fewer retirees wanting to “return to work” in schools</a:t>
            </a:r>
          </a:p>
          <a:p>
            <a:pPr marL="0" lvl="1" indent="-457200"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5844" y="4917688"/>
            <a:ext cx="6969512" cy="1200329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 be sure to check your named beneficiary!!!</a:t>
            </a:r>
          </a:p>
        </p:txBody>
      </p:sp>
    </p:spTree>
    <p:extLst>
      <p:ext uri="{BB962C8B-B14F-4D97-AF65-F5344CB8AC3E}">
        <p14:creationId xmlns:p14="http://schemas.microsoft.com/office/powerpoint/2010/main" val="1403413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C8898-219E-4853-8149-367CD87A4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77" y="-174627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TRS Fund Since COVID </a:t>
            </a:r>
            <a:b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3/2020 - 2/2021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99678AF-499D-4DE5-B17E-7A831D7D6C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4057496"/>
              </p:ext>
            </p:extLst>
          </p:nvPr>
        </p:nvGraphicFramePr>
        <p:xfrm>
          <a:off x="311727" y="1534160"/>
          <a:ext cx="8520546" cy="501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1150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8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77A6C3"/>
    </a:accent1>
    <a:accent2>
      <a:srgbClr val="1CADE4"/>
    </a:accent2>
    <a:accent3>
      <a:srgbClr val="2E663E"/>
    </a:accent3>
    <a:accent4>
      <a:srgbClr val="FFFF69"/>
    </a:accent4>
    <a:accent5>
      <a:srgbClr val="939149"/>
    </a:accent5>
    <a:accent6>
      <a:srgbClr val="9BD1AA"/>
    </a:accent6>
    <a:hlink>
      <a:srgbClr val="6EAC1C"/>
    </a:hlink>
    <a:folHlink>
      <a:srgbClr val="B26B0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op Shadow">
    <a:fillStyleLst>
      <a:solidFill>
        <a:schemeClr val="phClr"/>
      </a:solidFill>
      <a:gradFill rotWithShape="1">
        <a:gsLst>
          <a:gs pos="0">
            <a:schemeClr val="phClr">
              <a:tint val="10000"/>
              <a:satMod val="300000"/>
            </a:schemeClr>
          </a:gs>
          <a:gs pos="34000">
            <a:schemeClr val="phClr">
              <a:tint val="13500"/>
              <a:satMod val="250000"/>
            </a:schemeClr>
          </a:gs>
          <a:gs pos="100000">
            <a:schemeClr val="phClr">
              <a:tint val="60000"/>
              <a:satMod val="200000"/>
            </a:schemeClr>
          </a:gs>
        </a:gsLst>
        <a:path path="circle">
          <a:fillToRect l="50000" t="155000" r="50000" b="-55000"/>
        </a:path>
      </a:gradFill>
      <a:gradFill rotWithShape="1">
        <a:gsLst>
          <a:gs pos="0">
            <a:schemeClr val="phClr">
              <a:tint val="60000"/>
              <a:satMod val="160000"/>
            </a:schemeClr>
          </a:gs>
          <a:gs pos="46000">
            <a:schemeClr val="phClr">
              <a:tint val="86000"/>
              <a:satMod val="160000"/>
            </a:schemeClr>
          </a:gs>
          <a:gs pos="100000">
            <a:schemeClr val="phClr">
              <a:shade val="40000"/>
              <a:satMod val="160000"/>
            </a:schemeClr>
          </a:gs>
        </a:gsLst>
        <a:path path="circle">
          <a:fillToRect l="50000" t="155000" r="50000" b="-55000"/>
        </a:path>
      </a:gradFill>
    </a:fillStyleLst>
    <a:lnStyleLst>
      <a:ln w="9525" cap="flat" cmpd="sng" algn="ctr">
        <a:solidFill>
          <a:schemeClr val="phClr">
            <a:satMod val="120000"/>
          </a:schemeClr>
        </a:solidFill>
        <a:prstDash val="solid"/>
      </a:ln>
      <a:ln w="127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147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38100" dir="14700000" algn="t" rotWithShape="0">
            <a:srgbClr val="000000">
              <a:alpha val="60000"/>
            </a:srgbClr>
          </a:outerShdw>
        </a:effectLst>
      </a:effectStyle>
      <a:effectStyle>
        <a:effectLst>
          <a:outerShdw blurRad="53975" dist="41275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</a:sp3d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8187</TotalTime>
  <Words>802</Words>
  <Application>Microsoft Office PowerPoint</Application>
  <PresentationFormat>On-screen Show (4:3)</PresentationFormat>
  <Paragraphs>193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Cambria</vt:lpstr>
      <vt:lpstr>Palatino Linotype</vt:lpstr>
      <vt:lpstr>Times New Roman</vt:lpstr>
      <vt:lpstr>Verdana</vt:lpstr>
      <vt:lpstr>Office Theme</vt:lpstr>
      <vt:lpstr>PowerPoint Presentation</vt:lpstr>
      <vt:lpstr>TRS Overview</vt:lpstr>
      <vt:lpstr>Board of Trustees</vt:lpstr>
      <vt:lpstr>TRS Leadership Team</vt:lpstr>
      <vt:lpstr>Annual Retirement Quiz</vt:lpstr>
      <vt:lpstr>PowerPoint Presentation</vt:lpstr>
      <vt:lpstr>PowerPoint Presentation</vt:lpstr>
      <vt:lpstr>COVID Data Trends</vt:lpstr>
      <vt:lpstr>TRS Fund Since COVID  3/2020 - 2/2021</vt:lpstr>
      <vt:lpstr>TRS Investment Returns!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Legislative Update</vt:lpstr>
      <vt:lpstr>Top Questions</vt:lpstr>
      <vt:lpstr>My Favorite Stat!!!</vt:lpstr>
      <vt:lpstr>PowerPoint Presentation</vt:lpstr>
    </vt:vector>
  </TitlesOfParts>
  <Company>TRS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Evans, Buster</dc:creator>
  <cp:lastModifiedBy>Stewart, Vonnie</cp:lastModifiedBy>
  <cp:revision>459</cp:revision>
  <cp:lastPrinted>2020-09-28T15:04:40Z</cp:lastPrinted>
  <dcterms:created xsi:type="dcterms:W3CDTF">2017-05-24T13:44:41Z</dcterms:created>
  <dcterms:modified xsi:type="dcterms:W3CDTF">2021-04-14T11:59:07Z</dcterms:modified>
</cp:coreProperties>
</file>