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042" r:id="rId5"/>
    <p:sldId id="260" r:id="rId6"/>
    <p:sldId id="2040" r:id="rId7"/>
    <p:sldId id="261" r:id="rId8"/>
    <p:sldId id="258" r:id="rId9"/>
    <p:sldId id="262" r:id="rId10"/>
    <p:sldId id="263" r:id="rId11"/>
    <p:sldId id="264" r:id="rId12"/>
    <p:sldId id="2029" r:id="rId13"/>
    <p:sldId id="2030" r:id="rId14"/>
    <p:sldId id="2031" r:id="rId15"/>
    <p:sldId id="2032" r:id="rId16"/>
    <p:sldId id="265" r:id="rId17"/>
    <p:sldId id="2027" r:id="rId18"/>
    <p:sldId id="2026" r:id="rId19"/>
    <p:sldId id="1958" r:id="rId20"/>
    <p:sldId id="2039" r:id="rId21"/>
    <p:sldId id="290" r:id="rId22"/>
    <p:sldId id="266" r:id="rId23"/>
    <p:sldId id="282" r:id="rId24"/>
    <p:sldId id="285" r:id="rId25"/>
    <p:sldId id="268" r:id="rId26"/>
    <p:sldId id="283" r:id="rId27"/>
    <p:sldId id="2028" r:id="rId28"/>
    <p:sldId id="2036" r:id="rId29"/>
    <p:sldId id="2033" r:id="rId30"/>
    <p:sldId id="2034" r:id="rId31"/>
    <p:sldId id="2035" r:id="rId32"/>
    <p:sldId id="2037" r:id="rId33"/>
    <p:sldId id="203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Jones" initials="MJ" lastIdx="1" clrIdx="0">
    <p:extLst>
      <p:ext uri="{19B8F6BF-5375-455C-9EA6-DF929625EA0E}">
        <p15:presenceInfo xmlns:p15="http://schemas.microsoft.com/office/powerpoint/2012/main" userId="S::Matt.Jones@doe.k12.ga.us::97ddb226-6e47-4052-be69-1b4df3feae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94"/>
  </p:normalViewPr>
  <p:slideViewPr>
    <p:cSldViewPr snapToGrid="0" snapToObjects="1">
      <p:cViewPr varScale="1">
        <p:scale>
          <a:sx n="56" d="100"/>
          <a:sy n="56" d="100"/>
        </p:scale>
        <p:origin x="706"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lain">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D33D8D-2AE0-1242-AE06-6B40B1F6442E}"/>
              </a:ext>
            </a:extLst>
          </p:cNvPr>
          <p:cNvPicPr>
            <a:picLocks noChangeAspect="1"/>
          </p:cNvPicPr>
          <p:nvPr userDrawn="1"/>
        </p:nvPicPr>
        <p:blipFill rotWithShape="1">
          <a:blip r:embed="rId2"/>
          <a:srcRect r="4456"/>
          <a:stretch/>
        </p:blipFill>
        <p:spPr>
          <a:xfrm>
            <a:off x="1" y="0"/>
            <a:ext cx="667638" cy="6858000"/>
          </a:xfrm>
          <a:prstGeom prst="rect">
            <a:avLst/>
          </a:prstGeom>
        </p:spPr>
      </p:pic>
      <p:sp>
        <p:nvSpPr>
          <p:cNvPr id="2" name="Title 1">
            <a:extLst>
              <a:ext uri="{FF2B5EF4-FFF2-40B4-BE49-F238E27FC236}">
                <a16:creationId xmlns:a16="http://schemas.microsoft.com/office/drawing/2014/main" id="{FB179657-2069-F447-8141-E4DFD444FEEE}"/>
              </a:ext>
            </a:extLst>
          </p:cNvPr>
          <p:cNvSpPr>
            <a:spLocks noGrp="1"/>
          </p:cNvSpPr>
          <p:nvPr>
            <p:ph type="ctrTitle"/>
          </p:nvPr>
        </p:nvSpPr>
        <p:spPr>
          <a:xfrm>
            <a:off x="1524000" y="1122363"/>
            <a:ext cx="9144000" cy="2387600"/>
          </a:xfrm>
        </p:spPr>
        <p:txBody>
          <a:bodyPr anchor="ct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A39591D-FD30-DA4A-9960-35B7116A8B55}"/>
              </a:ext>
            </a:extLst>
          </p:cNvPr>
          <p:cNvSpPr>
            <a:spLocks noGrp="1"/>
          </p:cNvSpPr>
          <p:nvPr>
            <p:ph type="subTitle" idx="1"/>
          </p:nvPr>
        </p:nvSpPr>
        <p:spPr>
          <a:xfrm>
            <a:off x="1524000" y="3602037"/>
            <a:ext cx="9144000"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a:extLst>
              <a:ext uri="{FF2B5EF4-FFF2-40B4-BE49-F238E27FC236}">
                <a16:creationId xmlns:a16="http://schemas.microsoft.com/office/drawing/2014/main" id="{41CA9FAC-BAB6-C246-89BC-2606DC1EC520}"/>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7" name="Group 6">
            <a:extLst>
              <a:ext uri="{FF2B5EF4-FFF2-40B4-BE49-F238E27FC236}">
                <a16:creationId xmlns:a16="http://schemas.microsoft.com/office/drawing/2014/main" id="{918CBC52-6530-314A-A122-86F461DE64DC}"/>
              </a:ext>
            </a:extLst>
          </p:cNvPr>
          <p:cNvGrpSpPr/>
          <p:nvPr userDrawn="1"/>
        </p:nvGrpSpPr>
        <p:grpSpPr>
          <a:xfrm>
            <a:off x="667639" y="6313581"/>
            <a:ext cx="8518401" cy="45719"/>
            <a:chOff x="667640" y="6313581"/>
            <a:chExt cx="7276742" cy="45719"/>
          </a:xfrm>
        </p:grpSpPr>
        <p:sp>
          <p:nvSpPr>
            <p:cNvPr id="26" name="Rectangle 25">
              <a:extLst>
                <a:ext uri="{FF2B5EF4-FFF2-40B4-BE49-F238E27FC236}">
                  <a16:creationId xmlns:a16="http://schemas.microsoft.com/office/drawing/2014/main" id="{5ABA626F-0360-B049-B513-BD8E2BBBBEBB}"/>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E49F8A3-6F6B-6D46-B9A4-E1C19702D98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0F61DC3-9D1B-714F-B210-BCA30A4217AB}"/>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E58E05-B6C9-3A4C-82A6-5FA3E744B351}"/>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72D61F54-3B12-194D-873E-CCB90FFCC80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2" name="TextBox 11">
            <a:extLst>
              <a:ext uri="{FF2B5EF4-FFF2-40B4-BE49-F238E27FC236}">
                <a16:creationId xmlns:a16="http://schemas.microsoft.com/office/drawing/2014/main" id="{AB76A559-EDFE-2C40-8470-D8C650891B78}"/>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01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B641-817A-354F-9ADD-1E67E822341E}"/>
              </a:ext>
            </a:extLst>
          </p:cNvPr>
          <p:cNvSpPr>
            <a:spLocks noGrp="1"/>
          </p:cNvSpPr>
          <p:nvPr>
            <p:ph type="title"/>
          </p:nvPr>
        </p:nvSpPr>
        <p:spPr>
          <a:xfrm>
            <a:off x="1018573" y="365125"/>
            <a:ext cx="10335228" cy="1325563"/>
          </a:xfrm>
        </p:spPr>
        <p:txBody>
          <a:bodyPr anchor="ctr"/>
          <a:lstStyle/>
          <a:p>
            <a:r>
              <a:rPr lang="en-US" dirty="0"/>
              <a:t>Click to edit Master title style</a:t>
            </a:r>
          </a:p>
        </p:txBody>
      </p:sp>
      <p:sp>
        <p:nvSpPr>
          <p:cNvPr id="3" name="Content Placeholder 2">
            <a:extLst>
              <a:ext uri="{FF2B5EF4-FFF2-40B4-BE49-F238E27FC236}">
                <a16:creationId xmlns:a16="http://schemas.microsoft.com/office/drawing/2014/main" id="{DC306BF7-0B31-9D48-8985-A79867633DC4}"/>
              </a:ext>
            </a:extLst>
          </p:cNvPr>
          <p:cNvSpPr>
            <a:spLocks noGrp="1"/>
          </p:cNvSpPr>
          <p:nvPr>
            <p:ph sz="half" idx="1"/>
          </p:nvPr>
        </p:nvSpPr>
        <p:spPr>
          <a:xfrm>
            <a:off x="1018574" y="1825625"/>
            <a:ext cx="4899949" cy="413567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0F179FB-AE92-AF4C-89CC-B01B8FA7551F}"/>
              </a:ext>
            </a:extLst>
          </p:cNvPr>
          <p:cNvSpPr>
            <a:spLocks noGrp="1"/>
          </p:cNvSpPr>
          <p:nvPr>
            <p:ph sz="half" idx="2"/>
          </p:nvPr>
        </p:nvSpPr>
        <p:spPr>
          <a:xfrm>
            <a:off x="6096000" y="1825625"/>
            <a:ext cx="5257800" cy="413567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AA74E512-2892-954C-8A0B-0EDD95590BAA}"/>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7" name="Picture 16">
            <a:extLst>
              <a:ext uri="{FF2B5EF4-FFF2-40B4-BE49-F238E27FC236}">
                <a16:creationId xmlns:a16="http://schemas.microsoft.com/office/drawing/2014/main" id="{97DB970E-79C8-D74D-BFCC-444D5F9B4587}"/>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8" name="Group 17">
            <a:extLst>
              <a:ext uri="{FF2B5EF4-FFF2-40B4-BE49-F238E27FC236}">
                <a16:creationId xmlns:a16="http://schemas.microsoft.com/office/drawing/2014/main" id="{00A55FC2-6AD0-9644-B0F2-A09BF6FDE9B7}"/>
              </a:ext>
            </a:extLst>
          </p:cNvPr>
          <p:cNvGrpSpPr/>
          <p:nvPr userDrawn="1"/>
        </p:nvGrpSpPr>
        <p:grpSpPr>
          <a:xfrm>
            <a:off x="667639" y="6313581"/>
            <a:ext cx="8518401" cy="45719"/>
            <a:chOff x="667640" y="6313581"/>
            <a:chExt cx="7276742" cy="45719"/>
          </a:xfrm>
        </p:grpSpPr>
        <p:sp>
          <p:nvSpPr>
            <p:cNvPr id="19" name="Rectangle 18">
              <a:extLst>
                <a:ext uri="{FF2B5EF4-FFF2-40B4-BE49-F238E27FC236}">
                  <a16:creationId xmlns:a16="http://schemas.microsoft.com/office/drawing/2014/main" id="{B0942E08-2E08-6E46-8D1F-B96E29B550DC}"/>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F2D4B15-1B3A-A340-A117-2069694508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803A9C-D477-9E42-BDFF-6825F91E2FC8}"/>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924F1A-DDED-E143-946C-381E1C934C8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6BE71CCE-6C58-FD4E-A946-4CD6715915DF}"/>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3" name="TextBox 12">
            <a:extLst>
              <a:ext uri="{FF2B5EF4-FFF2-40B4-BE49-F238E27FC236}">
                <a16:creationId xmlns:a16="http://schemas.microsoft.com/office/drawing/2014/main" id="{4527049F-8AEB-5E4B-8A21-9FA6E26282D6}"/>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31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BA3B-A499-2E47-8150-D181B46A38D1}"/>
              </a:ext>
            </a:extLst>
          </p:cNvPr>
          <p:cNvSpPr>
            <a:spLocks noGrp="1"/>
          </p:cNvSpPr>
          <p:nvPr>
            <p:ph type="title"/>
          </p:nvPr>
        </p:nvSpPr>
        <p:spPr>
          <a:xfrm>
            <a:off x="1018570" y="365125"/>
            <a:ext cx="10336818" cy="1325563"/>
          </a:xfrm>
        </p:spPr>
        <p:txBody>
          <a:bodyPr anchor="ctr"/>
          <a:lstStyle/>
          <a:p>
            <a:r>
              <a:rPr lang="en-US" dirty="0"/>
              <a:t>Click to edit Master title style</a:t>
            </a:r>
          </a:p>
        </p:txBody>
      </p:sp>
      <p:sp>
        <p:nvSpPr>
          <p:cNvPr id="3" name="Text Placeholder 2">
            <a:extLst>
              <a:ext uri="{FF2B5EF4-FFF2-40B4-BE49-F238E27FC236}">
                <a16:creationId xmlns:a16="http://schemas.microsoft.com/office/drawing/2014/main" id="{23E83529-DAFC-1147-A5D6-70E708ABC04B}"/>
              </a:ext>
            </a:extLst>
          </p:cNvPr>
          <p:cNvSpPr>
            <a:spLocks noGrp="1"/>
          </p:cNvSpPr>
          <p:nvPr>
            <p:ph type="body" idx="1"/>
          </p:nvPr>
        </p:nvSpPr>
        <p:spPr>
          <a:xfrm>
            <a:off x="1018572" y="1681163"/>
            <a:ext cx="49790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AB63D84-4173-B044-B43C-57F1E2B2461A}"/>
              </a:ext>
            </a:extLst>
          </p:cNvPr>
          <p:cNvSpPr>
            <a:spLocks noGrp="1"/>
          </p:cNvSpPr>
          <p:nvPr>
            <p:ph sz="half" idx="2"/>
          </p:nvPr>
        </p:nvSpPr>
        <p:spPr>
          <a:xfrm>
            <a:off x="1018570" y="2505075"/>
            <a:ext cx="4979005" cy="34562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DCEEE3-B129-2241-8865-37C8D5BFCD44}"/>
              </a:ext>
            </a:extLst>
          </p:cNvPr>
          <p:cNvSpPr>
            <a:spLocks noGrp="1"/>
          </p:cNvSpPr>
          <p:nvPr>
            <p:ph type="body" sz="quarter" idx="3"/>
          </p:nvPr>
        </p:nvSpPr>
        <p:spPr>
          <a:xfrm>
            <a:off x="6194427" y="1681163"/>
            <a:ext cx="516096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EED83B2E-7114-A944-8756-A48A33684788}"/>
              </a:ext>
            </a:extLst>
          </p:cNvPr>
          <p:cNvSpPr>
            <a:spLocks noGrp="1"/>
          </p:cNvSpPr>
          <p:nvPr>
            <p:ph sz="quarter" idx="4"/>
          </p:nvPr>
        </p:nvSpPr>
        <p:spPr>
          <a:xfrm>
            <a:off x="6194426" y="2505075"/>
            <a:ext cx="5160961" cy="34562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6B6A9678-B7BA-8147-A2C1-D57175E9A457}"/>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9" name="Picture 18">
            <a:extLst>
              <a:ext uri="{FF2B5EF4-FFF2-40B4-BE49-F238E27FC236}">
                <a16:creationId xmlns:a16="http://schemas.microsoft.com/office/drawing/2014/main" id="{954F96D9-83CF-3F4C-B2D8-64A40D438E1E}"/>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9" name="Group 28">
            <a:extLst>
              <a:ext uri="{FF2B5EF4-FFF2-40B4-BE49-F238E27FC236}">
                <a16:creationId xmlns:a16="http://schemas.microsoft.com/office/drawing/2014/main" id="{52E748F2-67A8-8140-A236-9274093CD681}"/>
              </a:ext>
            </a:extLst>
          </p:cNvPr>
          <p:cNvGrpSpPr/>
          <p:nvPr userDrawn="1"/>
        </p:nvGrpSpPr>
        <p:grpSpPr>
          <a:xfrm>
            <a:off x="667639" y="6313581"/>
            <a:ext cx="8518401" cy="45719"/>
            <a:chOff x="667640" y="6313581"/>
            <a:chExt cx="7276742" cy="45719"/>
          </a:xfrm>
        </p:grpSpPr>
        <p:sp>
          <p:nvSpPr>
            <p:cNvPr id="30" name="Rectangle 29">
              <a:extLst>
                <a:ext uri="{FF2B5EF4-FFF2-40B4-BE49-F238E27FC236}">
                  <a16:creationId xmlns:a16="http://schemas.microsoft.com/office/drawing/2014/main" id="{F2387102-CA84-2C4E-BB9B-197A478CAD6D}"/>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9115AF3-4CC3-5D4B-8908-34F013BA13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62F276-5889-4C41-A34E-25278A6213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3F5D4A8-0CD2-5F49-B6DE-5C7BD562943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BDB6EC88-6276-4742-9984-EE9C534D83A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5" name="TextBox 14">
            <a:extLst>
              <a:ext uri="{FF2B5EF4-FFF2-40B4-BE49-F238E27FC236}">
                <a16:creationId xmlns:a16="http://schemas.microsoft.com/office/drawing/2014/main" id="{11232D71-8C8A-E146-BFD1-E32ECD72A454}"/>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744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8B60-4320-BD41-A23D-9881A7DDCC86}"/>
              </a:ext>
            </a:extLst>
          </p:cNvPr>
          <p:cNvSpPr>
            <a:spLocks noGrp="1"/>
          </p:cNvSpPr>
          <p:nvPr>
            <p:ph type="title"/>
          </p:nvPr>
        </p:nvSpPr>
        <p:spPr>
          <a:xfrm>
            <a:off x="1006997" y="365125"/>
            <a:ext cx="10346803" cy="1325563"/>
          </a:xfrm>
        </p:spPr>
        <p:txBody>
          <a:bodyPr anchor="ctr"/>
          <a:lstStyle/>
          <a:p>
            <a:r>
              <a:rPr lang="en-US" dirty="0"/>
              <a:t>Click to edit Master title style</a:t>
            </a:r>
          </a:p>
        </p:txBody>
      </p:sp>
      <p:pic>
        <p:nvPicPr>
          <p:cNvPr id="13" name="Picture 12">
            <a:extLst>
              <a:ext uri="{FF2B5EF4-FFF2-40B4-BE49-F238E27FC236}">
                <a16:creationId xmlns:a16="http://schemas.microsoft.com/office/drawing/2014/main" id="{9CED1145-C602-C24B-B1AB-F385B8A3417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5" name="Picture 14">
            <a:extLst>
              <a:ext uri="{FF2B5EF4-FFF2-40B4-BE49-F238E27FC236}">
                <a16:creationId xmlns:a16="http://schemas.microsoft.com/office/drawing/2014/main" id="{A39A0B55-BA00-394D-92D2-AB7833C6D8BC}"/>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5" name="Group 24">
            <a:extLst>
              <a:ext uri="{FF2B5EF4-FFF2-40B4-BE49-F238E27FC236}">
                <a16:creationId xmlns:a16="http://schemas.microsoft.com/office/drawing/2014/main" id="{85B08848-CECB-E748-A3CA-CE695AFBE475}"/>
              </a:ext>
            </a:extLst>
          </p:cNvPr>
          <p:cNvGrpSpPr/>
          <p:nvPr userDrawn="1"/>
        </p:nvGrpSpPr>
        <p:grpSpPr>
          <a:xfrm>
            <a:off x="667639" y="6313581"/>
            <a:ext cx="8518401" cy="45719"/>
            <a:chOff x="667640" y="6313581"/>
            <a:chExt cx="7276742" cy="45719"/>
          </a:xfrm>
        </p:grpSpPr>
        <p:sp>
          <p:nvSpPr>
            <p:cNvPr id="26" name="Rectangle 25">
              <a:extLst>
                <a:ext uri="{FF2B5EF4-FFF2-40B4-BE49-F238E27FC236}">
                  <a16:creationId xmlns:a16="http://schemas.microsoft.com/office/drawing/2014/main" id="{60CCB325-71CD-8E4B-A00D-622871C4211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9F771F7-8F1C-A044-94C0-679FEE50F013}"/>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D224A36-1EDE-3349-8FF6-84C64F5AB1A4}"/>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8717E4-FB0F-1143-AB47-C4A364C045B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C8F01FBF-C4DA-414C-9226-A13CF75D190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1" name="TextBox 10">
            <a:extLst>
              <a:ext uri="{FF2B5EF4-FFF2-40B4-BE49-F238E27FC236}">
                <a16:creationId xmlns:a16="http://schemas.microsoft.com/office/drawing/2014/main" id="{208C07FD-9DA4-1344-9742-5CC1C3ED6E1C}"/>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342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5A93-23C3-0746-A715-D64C3AD28BAE}"/>
              </a:ext>
            </a:extLst>
          </p:cNvPr>
          <p:cNvSpPr>
            <a:spLocks noGrp="1"/>
          </p:cNvSpPr>
          <p:nvPr>
            <p:ph type="title"/>
          </p:nvPr>
        </p:nvSpPr>
        <p:spPr>
          <a:xfrm>
            <a:off x="1013413" y="457200"/>
            <a:ext cx="3932237" cy="1600200"/>
          </a:xfrm>
        </p:spPr>
        <p:txBody>
          <a:bodyPr anchor="ct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161BE06-20B9-5947-B648-4DF552BBB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14A443-8FC6-1342-B280-DB3551A6312B}"/>
              </a:ext>
            </a:extLst>
          </p:cNvPr>
          <p:cNvSpPr>
            <a:spLocks noGrp="1"/>
          </p:cNvSpPr>
          <p:nvPr>
            <p:ph type="body" sz="half" idx="2"/>
          </p:nvPr>
        </p:nvSpPr>
        <p:spPr>
          <a:xfrm>
            <a:off x="10134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8" name="Picture 17">
            <a:extLst>
              <a:ext uri="{FF2B5EF4-FFF2-40B4-BE49-F238E27FC236}">
                <a16:creationId xmlns:a16="http://schemas.microsoft.com/office/drawing/2014/main" id="{6F0EED81-B82A-B747-AE28-CB73B8C2E50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20" name="Picture 19">
            <a:extLst>
              <a:ext uri="{FF2B5EF4-FFF2-40B4-BE49-F238E27FC236}">
                <a16:creationId xmlns:a16="http://schemas.microsoft.com/office/drawing/2014/main" id="{E0E93CD1-E881-424A-B8FF-22DB41E08584}"/>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1" name="Group 20">
            <a:extLst>
              <a:ext uri="{FF2B5EF4-FFF2-40B4-BE49-F238E27FC236}">
                <a16:creationId xmlns:a16="http://schemas.microsoft.com/office/drawing/2014/main" id="{678F804A-2072-1D44-8377-B5662A69B560}"/>
              </a:ext>
            </a:extLst>
          </p:cNvPr>
          <p:cNvGrpSpPr/>
          <p:nvPr userDrawn="1"/>
        </p:nvGrpSpPr>
        <p:grpSpPr>
          <a:xfrm>
            <a:off x="667639" y="6313581"/>
            <a:ext cx="8518401" cy="45719"/>
            <a:chOff x="667640" y="6313581"/>
            <a:chExt cx="7276742" cy="45719"/>
          </a:xfrm>
        </p:grpSpPr>
        <p:sp>
          <p:nvSpPr>
            <p:cNvPr id="22" name="Rectangle 21">
              <a:extLst>
                <a:ext uri="{FF2B5EF4-FFF2-40B4-BE49-F238E27FC236}">
                  <a16:creationId xmlns:a16="http://schemas.microsoft.com/office/drawing/2014/main" id="{4AF60F1C-6E2D-2542-B253-365280E7CE06}"/>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851B1AF-95E6-9B43-AB7C-104D79B69FDB}"/>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49035B-37ED-9946-B912-A069C9028A02}"/>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1A931A9-D254-C04D-BB0A-5B6E8F37C01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B00BC07F-CD45-234D-9E2F-BE3563A28625}"/>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3" name="TextBox 12">
            <a:extLst>
              <a:ext uri="{FF2B5EF4-FFF2-40B4-BE49-F238E27FC236}">
                <a16:creationId xmlns:a16="http://schemas.microsoft.com/office/drawing/2014/main" id="{A6D731A5-C57C-7242-80AC-7DE08EBA878C}"/>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209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A7C0B69-71D6-4445-AF21-1F5367AC9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18" name="Picture 17">
            <a:extLst>
              <a:ext uri="{FF2B5EF4-FFF2-40B4-BE49-F238E27FC236}">
                <a16:creationId xmlns:a16="http://schemas.microsoft.com/office/drawing/2014/main" id="{B68F0B79-0C5F-C446-A2DD-FD0EBFCBB7D5}"/>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35" name="Title 1">
            <a:extLst>
              <a:ext uri="{FF2B5EF4-FFF2-40B4-BE49-F238E27FC236}">
                <a16:creationId xmlns:a16="http://schemas.microsoft.com/office/drawing/2014/main" id="{1428C91C-012E-9445-80D1-A3C3DF892D6F}"/>
              </a:ext>
            </a:extLst>
          </p:cNvPr>
          <p:cNvSpPr>
            <a:spLocks noGrp="1"/>
          </p:cNvSpPr>
          <p:nvPr>
            <p:ph type="title"/>
          </p:nvPr>
        </p:nvSpPr>
        <p:spPr>
          <a:xfrm>
            <a:off x="1013413" y="457200"/>
            <a:ext cx="3932237" cy="1600200"/>
          </a:xfrm>
        </p:spPr>
        <p:txBody>
          <a:bodyPr anchor="ctr"/>
          <a:lstStyle>
            <a:lvl1pPr>
              <a:defRPr sz="3200"/>
            </a:lvl1pPr>
          </a:lstStyle>
          <a:p>
            <a:r>
              <a:rPr lang="en-US" dirty="0"/>
              <a:t>Click to edit Master title style</a:t>
            </a:r>
          </a:p>
        </p:txBody>
      </p:sp>
      <p:sp>
        <p:nvSpPr>
          <p:cNvPr id="36" name="Text Placeholder 3">
            <a:extLst>
              <a:ext uri="{FF2B5EF4-FFF2-40B4-BE49-F238E27FC236}">
                <a16:creationId xmlns:a16="http://schemas.microsoft.com/office/drawing/2014/main" id="{4735E7FF-08F1-C14B-8703-3F75F329583F}"/>
              </a:ext>
            </a:extLst>
          </p:cNvPr>
          <p:cNvSpPr>
            <a:spLocks noGrp="1"/>
          </p:cNvSpPr>
          <p:nvPr>
            <p:ph type="body" sz="half" idx="2"/>
          </p:nvPr>
        </p:nvSpPr>
        <p:spPr>
          <a:xfrm>
            <a:off x="10134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27" name="Picture 26">
            <a:extLst>
              <a:ext uri="{FF2B5EF4-FFF2-40B4-BE49-F238E27FC236}">
                <a16:creationId xmlns:a16="http://schemas.microsoft.com/office/drawing/2014/main" id="{E6A0C610-EB47-4143-AA2A-BA7BADD522BF}"/>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37" name="Group 36">
            <a:extLst>
              <a:ext uri="{FF2B5EF4-FFF2-40B4-BE49-F238E27FC236}">
                <a16:creationId xmlns:a16="http://schemas.microsoft.com/office/drawing/2014/main" id="{4CB1FFBC-61FF-9A41-B6A9-0733BB47074F}"/>
              </a:ext>
            </a:extLst>
          </p:cNvPr>
          <p:cNvGrpSpPr/>
          <p:nvPr userDrawn="1"/>
        </p:nvGrpSpPr>
        <p:grpSpPr>
          <a:xfrm>
            <a:off x="667639" y="6313581"/>
            <a:ext cx="8518401" cy="45719"/>
            <a:chOff x="667640" y="6313581"/>
            <a:chExt cx="7276742" cy="45719"/>
          </a:xfrm>
        </p:grpSpPr>
        <p:sp>
          <p:nvSpPr>
            <p:cNvPr id="38" name="Rectangle 37">
              <a:extLst>
                <a:ext uri="{FF2B5EF4-FFF2-40B4-BE49-F238E27FC236}">
                  <a16:creationId xmlns:a16="http://schemas.microsoft.com/office/drawing/2014/main" id="{10563FDA-9870-154E-90CD-D8BF9E46762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146C673-354A-5A45-A2DE-5B707450E5F9}"/>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29C93BD-1BE7-DB43-9F49-3FA711B2CE3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62B19FE-AF25-EE4E-81D5-C5A12A9EE31D}"/>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DEB3BBD5-88DD-C344-A0A0-AC41198C6316}"/>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3" name="TextBox 12">
            <a:extLst>
              <a:ext uri="{FF2B5EF4-FFF2-40B4-BE49-F238E27FC236}">
                <a16:creationId xmlns:a16="http://schemas.microsoft.com/office/drawing/2014/main" id="{E158DFA9-642E-494F-8F9C-723AB737F85B}"/>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1710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0C99-323D-B54B-977E-C6B2D8A1EB4B}"/>
              </a:ext>
            </a:extLst>
          </p:cNvPr>
          <p:cNvSpPr>
            <a:spLocks noGrp="1"/>
          </p:cNvSpPr>
          <p:nvPr>
            <p:ph type="title"/>
          </p:nvPr>
        </p:nvSpPr>
        <p:spPr>
          <a:xfrm>
            <a:off x="1018572" y="365125"/>
            <a:ext cx="10335228" cy="1325563"/>
          </a:xfrm>
        </p:spPr>
        <p:txBody>
          <a:bodyPr anchor="ctr"/>
          <a:lstStyle/>
          <a:p>
            <a:r>
              <a:rPr lang="en-US" dirty="0"/>
              <a:t>Click to edit Master title style</a:t>
            </a:r>
          </a:p>
        </p:txBody>
      </p:sp>
      <p:sp>
        <p:nvSpPr>
          <p:cNvPr id="3" name="Vertical Text Placeholder 2">
            <a:extLst>
              <a:ext uri="{FF2B5EF4-FFF2-40B4-BE49-F238E27FC236}">
                <a16:creationId xmlns:a16="http://schemas.microsoft.com/office/drawing/2014/main" id="{0F499C75-9876-0B46-AEC2-8E12066D4AE0}"/>
              </a:ext>
            </a:extLst>
          </p:cNvPr>
          <p:cNvSpPr>
            <a:spLocks noGrp="1"/>
          </p:cNvSpPr>
          <p:nvPr>
            <p:ph type="body" orient="vert" idx="1"/>
          </p:nvPr>
        </p:nvSpPr>
        <p:spPr>
          <a:xfrm>
            <a:off x="1018570" y="1825625"/>
            <a:ext cx="10335229" cy="4048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270535AB-C9B3-2448-A691-A060D8085B52}"/>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2D242A62-A080-0747-BEFD-E28A32789A9E}"/>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6" name="Group 25">
            <a:extLst>
              <a:ext uri="{FF2B5EF4-FFF2-40B4-BE49-F238E27FC236}">
                <a16:creationId xmlns:a16="http://schemas.microsoft.com/office/drawing/2014/main" id="{D1AA8735-EC2F-2842-81EB-3E8B021C521A}"/>
              </a:ext>
            </a:extLst>
          </p:cNvPr>
          <p:cNvGrpSpPr/>
          <p:nvPr userDrawn="1"/>
        </p:nvGrpSpPr>
        <p:grpSpPr>
          <a:xfrm>
            <a:off x="667639" y="6313581"/>
            <a:ext cx="8518401" cy="45719"/>
            <a:chOff x="667640" y="6313581"/>
            <a:chExt cx="7276742" cy="45719"/>
          </a:xfrm>
        </p:grpSpPr>
        <p:sp>
          <p:nvSpPr>
            <p:cNvPr id="27" name="Rectangle 26">
              <a:extLst>
                <a:ext uri="{FF2B5EF4-FFF2-40B4-BE49-F238E27FC236}">
                  <a16:creationId xmlns:a16="http://schemas.microsoft.com/office/drawing/2014/main" id="{7B6AB9FD-17D2-7147-B0EB-37687BCF258A}"/>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BB6FD5-4B6B-AA4F-BAC6-4B90AAA4CCD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0E99926-89B7-9941-B16D-9DC3C9A4259A}"/>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843EEC-4B42-054E-A1A3-C944651ACB3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9D9615E6-08EC-9F46-A83B-290507DACCE8}"/>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2" name="TextBox 11">
            <a:extLst>
              <a:ext uri="{FF2B5EF4-FFF2-40B4-BE49-F238E27FC236}">
                <a16:creationId xmlns:a16="http://schemas.microsoft.com/office/drawing/2014/main" id="{61174935-43A6-7B45-B907-4164AF42D925}"/>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511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2BF20-1D85-0340-896C-175051B23473}"/>
              </a:ext>
            </a:extLst>
          </p:cNvPr>
          <p:cNvSpPr>
            <a:spLocks noGrp="1"/>
          </p:cNvSpPr>
          <p:nvPr>
            <p:ph type="title" orient="vert"/>
          </p:nvPr>
        </p:nvSpPr>
        <p:spPr>
          <a:xfrm>
            <a:off x="8724900" y="365125"/>
            <a:ext cx="2628900" cy="5529440"/>
          </a:xfrm>
        </p:spPr>
        <p:txBody>
          <a:bodyPr vert="eaVert" anchor="ctr"/>
          <a:lstStyle/>
          <a:p>
            <a:r>
              <a:rPr lang="en-US" dirty="0"/>
              <a:t>Click to edit Master title style</a:t>
            </a:r>
          </a:p>
        </p:txBody>
      </p:sp>
      <p:sp>
        <p:nvSpPr>
          <p:cNvPr id="3" name="Vertical Text Placeholder 2">
            <a:extLst>
              <a:ext uri="{FF2B5EF4-FFF2-40B4-BE49-F238E27FC236}">
                <a16:creationId xmlns:a16="http://schemas.microsoft.com/office/drawing/2014/main" id="{DD7F3749-B231-4344-BD8F-44301C84DD0F}"/>
              </a:ext>
            </a:extLst>
          </p:cNvPr>
          <p:cNvSpPr>
            <a:spLocks noGrp="1"/>
          </p:cNvSpPr>
          <p:nvPr>
            <p:ph type="body" orient="vert" idx="1"/>
          </p:nvPr>
        </p:nvSpPr>
        <p:spPr>
          <a:xfrm>
            <a:off x="1006996" y="365125"/>
            <a:ext cx="7565503" cy="55294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43548ACB-CE25-5747-95D3-4D92963AA04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9" name="Picture 18">
            <a:extLst>
              <a:ext uri="{FF2B5EF4-FFF2-40B4-BE49-F238E27FC236}">
                <a16:creationId xmlns:a16="http://schemas.microsoft.com/office/drawing/2014/main" id="{5D6425B4-BE9D-AC47-8A12-2F41D2F8D363}"/>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0" name="Group 19">
            <a:extLst>
              <a:ext uri="{FF2B5EF4-FFF2-40B4-BE49-F238E27FC236}">
                <a16:creationId xmlns:a16="http://schemas.microsoft.com/office/drawing/2014/main" id="{BE1CA8C8-F587-2148-B835-FE8EFB9CD2F0}"/>
              </a:ext>
            </a:extLst>
          </p:cNvPr>
          <p:cNvGrpSpPr/>
          <p:nvPr userDrawn="1"/>
        </p:nvGrpSpPr>
        <p:grpSpPr>
          <a:xfrm>
            <a:off x="667639" y="6313581"/>
            <a:ext cx="8518401" cy="45719"/>
            <a:chOff x="667640" y="6313581"/>
            <a:chExt cx="7276742" cy="45719"/>
          </a:xfrm>
        </p:grpSpPr>
        <p:sp>
          <p:nvSpPr>
            <p:cNvPr id="21" name="Rectangle 20">
              <a:extLst>
                <a:ext uri="{FF2B5EF4-FFF2-40B4-BE49-F238E27FC236}">
                  <a16:creationId xmlns:a16="http://schemas.microsoft.com/office/drawing/2014/main" id="{C379A7F5-1E38-1442-A70A-77374F05295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827568B-5692-B744-BE33-34339ADF1CCC}"/>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E0D8E0-D7A2-0B41-AFED-AC34D6C32C8D}"/>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46FFCEF-FF59-EE47-8918-A6147954A3E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5466509F-4920-C648-B878-22C63E68DBC6}"/>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2" name="TextBox 11">
            <a:extLst>
              <a:ext uri="{FF2B5EF4-FFF2-40B4-BE49-F238E27FC236}">
                <a16:creationId xmlns:a16="http://schemas.microsoft.com/office/drawing/2014/main" id="{8D20D459-4151-C94F-8C24-3C9B127A11C8}"/>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9704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ECACE1D-D749-1448-B288-BA41DDD90FEB}"/>
              </a:ext>
            </a:extLst>
          </p:cNvPr>
          <p:cNvPicPr>
            <a:picLocks noChangeAspect="1"/>
          </p:cNvPicPr>
          <p:nvPr userDrawn="1"/>
        </p:nvPicPr>
        <p:blipFill rotWithShape="1">
          <a:blip r:embed="rId2"/>
          <a:srcRect t="11558" r="5772" b="22682"/>
          <a:stretch/>
        </p:blipFill>
        <p:spPr>
          <a:xfrm>
            <a:off x="4409667" y="0"/>
            <a:ext cx="7782333" cy="6858000"/>
          </a:xfrm>
          <a:prstGeom prst="rect">
            <a:avLst/>
          </a:prstGeom>
        </p:spPr>
      </p:pic>
      <p:sp>
        <p:nvSpPr>
          <p:cNvPr id="26" name="TextBox 25">
            <a:extLst>
              <a:ext uri="{FF2B5EF4-FFF2-40B4-BE49-F238E27FC236}">
                <a16:creationId xmlns:a16="http://schemas.microsoft.com/office/drawing/2014/main" id="{16A4B0FC-CEDC-2F4F-B098-8ABDDCD6AE74}"/>
              </a:ext>
            </a:extLst>
          </p:cNvPr>
          <p:cNvSpPr txBox="1"/>
          <p:nvPr userDrawn="1"/>
        </p:nvSpPr>
        <p:spPr>
          <a:xfrm>
            <a:off x="6073138" y="5303447"/>
            <a:ext cx="5737412" cy="1200329"/>
          </a:xfrm>
          <a:prstGeom prst="rect">
            <a:avLst/>
          </a:prstGeom>
          <a:noFill/>
        </p:spPr>
        <p:txBody>
          <a:bodyPr wrap="square" rtlCol="0">
            <a:spAutoFit/>
          </a:bodyPr>
          <a:lstStyle/>
          <a:p>
            <a:pPr algn="ctr"/>
            <a:r>
              <a:rPr lang="en-US" sz="3600" b="1" i="0" dirty="0">
                <a:solidFill>
                  <a:srgbClr val="44883E"/>
                </a:solidFill>
                <a:latin typeface="Arial Black" panose="020B0604020202020204" pitchFamily="34" charset="0"/>
                <a:cs typeface="Arial Black" panose="020B0604020202020204" pitchFamily="34" charset="0"/>
              </a:rPr>
              <a:t>EDUCATING </a:t>
            </a:r>
          </a:p>
          <a:p>
            <a:pPr algn="ctr"/>
            <a:r>
              <a:rPr lang="en-US" sz="3600" b="1" i="0" dirty="0">
                <a:solidFill>
                  <a:srgbClr val="44883E"/>
                </a:solidFill>
                <a:latin typeface="Arial Black" panose="020B0604020202020204" pitchFamily="34" charset="0"/>
                <a:cs typeface="Arial Black" panose="020B0604020202020204" pitchFamily="34" charset="0"/>
              </a:rPr>
              <a:t>GEORGIA’S FUTURE</a:t>
            </a:r>
          </a:p>
        </p:txBody>
      </p:sp>
      <p:sp>
        <p:nvSpPr>
          <p:cNvPr id="27" name="TextBox 26">
            <a:extLst>
              <a:ext uri="{FF2B5EF4-FFF2-40B4-BE49-F238E27FC236}">
                <a16:creationId xmlns:a16="http://schemas.microsoft.com/office/drawing/2014/main" id="{60FB2617-9E97-5F41-AC27-C280E9EB05CC}"/>
              </a:ext>
            </a:extLst>
          </p:cNvPr>
          <p:cNvSpPr txBox="1"/>
          <p:nvPr userDrawn="1"/>
        </p:nvSpPr>
        <p:spPr>
          <a:xfrm>
            <a:off x="6055208" y="5285517"/>
            <a:ext cx="5737412" cy="1200329"/>
          </a:xfrm>
          <a:prstGeom prst="rect">
            <a:avLst/>
          </a:prstGeom>
          <a:noFill/>
        </p:spPr>
        <p:txBody>
          <a:bodyPr wrap="square" rtlCol="0">
            <a:spAutoFit/>
          </a:bodyPr>
          <a:lstStyle/>
          <a:p>
            <a:pPr algn="ctr"/>
            <a:r>
              <a:rPr lang="en-US" sz="3600" b="1" i="0" dirty="0">
                <a:solidFill>
                  <a:schemeClr val="bg1"/>
                </a:solidFill>
                <a:latin typeface="Arial Black" panose="020B0604020202020204" pitchFamily="34" charset="0"/>
                <a:cs typeface="Arial Black" panose="020B0604020202020204" pitchFamily="34" charset="0"/>
              </a:rPr>
              <a:t>EDUCATING </a:t>
            </a:r>
          </a:p>
          <a:p>
            <a:pPr algn="ctr"/>
            <a:r>
              <a:rPr lang="en-US" sz="3600" b="1" i="0" dirty="0">
                <a:solidFill>
                  <a:schemeClr val="bg1"/>
                </a:solidFill>
                <a:latin typeface="Arial Black" panose="020B0604020202020204" pitchFamily="34" charset="0"/>
                <a:cs typeface="Arial Black" panose="020B0604020202020204" pitchFamily="34" charset="0"/>
              </a:rPr>
              <a:t>GEORGIA’S FUTURE</a:t>
            </a:r>
          </a:p>
        </p:txBody>
      </p:sp>
      <p:pic>
        <p:nvPicPr>
          <p:cNvPr id="28" name="Picture 27">
            <a:extLst>
              <a:ext uri="{FF2B5EF4-FFF2-40B4-BE49-F238E27FC236}">
                <a16:creationId xmlns:a16="http://schemas.microsoft.com/office/drawing/2014/main" id="{53018D3C-8322-3948-8F89-460A1FE1CCDD}"/>
              </a:ext>
            </a:extLst>
          </p:cNvPr>
          <p:cNvPicPr>
            <a:picLocks noChangeAspect="1"/>
          </p:cNvPicPr>
          <p:nvPr userDrawn="1"/>
        </p:nvPicPr>
        <p:blipFill>
          <a:blip r:embed="rId3"/>
          <a:stretch>
            <a:fillRect/>
          </a:stretch>
        </p:blipFill>
        <p:spPr>
          <a:xfrm>
            <a:off x="563129" y="4916135"/>
            <a:ext cx="2621923" cy="1436781"/>
          </a:xfrm>
          <a:prstGeom prst="rect">
            <a:avLst/>
          </a:prstGeom>
        </p:spPr>
      </p:pic>
      <p:sp>
        <p:nvSpPr>
          <p:cNvPr id="29" name="TextBox 28">
            <a:extLst>
              <a:ext uri="{FF2B5EF4-FFF2-40B4-BE49-F238E27FC236}">
                <a16:creationId xmlns:a16="http://schemas.microsoft.com/office/drawing/2014/main" id="{AFDFCB34-42B9-ED45-AEBD-6EF6958D13AA}"/>
              </a:ext>
            </a:extLst>
          </p:cNvPr>
          <p:cNvSpPr txBox="1"/>
          <p:nvPr userDrawn="1"/>
        </p:nvSpPr>
        <p:spPr>
          <a:xfrm>
            <a:off x="502528"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1FA931C-229E-6649-96CF-CD2E46ACEB6F}"/>
              </a:ext>
            </a:extLst>
          </p:cNvPr>
          <p:cNvSpPr txBox="1"/>
          <p:nvPr userDrawn="1"/>
        </p:nvSpPr>
        <p:spPr>
          <a:xfrm>
            <a:off x="2208279" y="1773621"/>
            <a:ext cx="2195848" cy="369332"/>
          </a:xfrm>
          <a:prstGeom prst="rect">
            <a:avLst/>
          </a:prstGeom>
          <a:noFill/>
        </p:spPr>
        <p:txBody>
          <a:bodyPr wrap="square" rtlCol="0">
            <a:spAutoFit/>
          </a:bodyPr>
          <a:lstStyle/>
          <a:p>
            <a:pPr algn="l"/>
            <a:r>
              <a:rPr lang="en-US" sz="1800" dirty="0">
                <a:solidFill>
                  <a:srgbClr val="44883E"/>
                </a:solidFill>
                <a:latin typeface="Arial" panose="020B0604020202020204" pitchFamily="34" charset="0"/>
                <a:cs typeface="Arial" panose="020B0604020202020204" pitchFamily="34" charset="0"/>
              </a:rPr>
              <a:t>@</a:t>
            </a:r>
            <a:r>
              <a:rPr lang="en-US" sz="1800" dirty="0" err="1">
                <a:solidFill>
                  <a:srgbClr val="44883E"/>
                </a:solidFill>
                <a:latin typeface="Arial" panose="020B0604020202020204" pitchFamily="34" charset="0"/>
                <a:cs typeface="Arial" panose="020B0604020202020204" pitchFamily="34" charset="0"/>
              </a:rPr>
              <a:t>georgiadeptofed</a:t>
            </a:r>
            <a:endParaRPr lang="en-US" sz="1800" dirty="0">
              <a:solidFill>
                <a:srgbClr val="44883E"/>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D534DB3-4BB3-EE4A-81E3-882C0321E4A5}"/>
              </a:ext>
            </a:extLst>
          </p:cNvPr>
          <p:cNvSpPr txBox="1"/>
          <p:nvPr userDrawn="1"/>
        </p:nvSpPr>
        <p:spPr>
          <a:xfrm>
            <a:off x="1065278" y="2401594"/>
            <a:ext cx="5139061" cy="369332"/>
          </a:xfrm>
          <a:prstGeom prst="rect">
            <a:avLst/>
          </a:prstGeom>
          <a:noFill/>
        </p:spPr>
        <p:txBody>
          <a:bodyPr wrap="square" rtlCol="0">
            <a:spAutoFit/>
          </a:bodyPr>
          <a:lstStyle/>
          <a:p>
            <a:pPr algn="l"/>
            <a:r>
              <a:rPr lang="en-US" sz="1800" dirty="0" err="1">
                <a:solidFill>
                  <a:srgbClr val="44883E"/>
                </a:solidFill>
                <a:latin typeface="Arial" panose="020B0604020202020204" pitchFamily="34" charset="0"/>
                <a:cs typeface="Arial" panose="020B0604020202020204" pitchFamily="34" charset="0"/>
              </a:rPr>
              <a:t>youtube.com</a:t>
            </a:r>
            <a:r>
              <a:rPr lang="en-US" sz="1800" dirty="0">
                <a:solidFill>
                  <a:srgbClr val="44883E"/>
                </a:solidFill>
                <a:latin typeface="Arial" panose="020B0604020202020204" pitchFamily="34" charset="0"/>
                <a:cs typeface="Arial" panose="020B0604020202020204" pitchFamily="34" charset="0"/>
              </a:rPr>
              <a:t>/c/</a:t>
            </a:r>
            <a:r>
              <a:rPr lang="en-US" sz="1800" dirty="0" err="1">
                <a:solidFill>
                  <a:srgbClr val="44883E"/>
                </a:solidFill>
                <a:latin typeface="Arial" panose="020B0604020202020204" pitchFamily="34" charset="0"/>
                <a:cs typeface="Arial" panose="020B0604020202020204" pitchFamily="34" charset="0"/>
              </a:rPr>
              <a:t>GeorgiaDepartmentofEducation</a:t>
            </a:r>
            <a:endParaRPr lang="en-US" sz="1800" dirty="0">
              <a:solidFill>
                <a:srgbClr val="44883E"/>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5A856A19-2FF6-DA43-88D4-5AAA6D0F13EA}"/>
              </a:ext>
            </a:extLst>
          </p:cNvPr>
          <p:cNvPicPr>
            <a:picLocks noChangeAspect="1"/>
          </p:cNvPicPr>
          <p:nvPr userDrawn="1"/>
        </p:nvPicPr>
        <p:blipFill>
          <a:blip r:embed="rId4"/>
          <a:stretch>
            <a:fillRect/>
          </a:stretch>
        </p:blipFill>
        <p:spPr>
          <a:xfrm>
            <a:off x="565421" y="1649807"/>
            <a:ext cx="1648437" cy="576153"/>
          </a:xfrm>
          <a:prstGeom prst="rect">
            <a:avLst/>
          </a:prstGeom>
        </p:spPr>
      </p:pic>
      <p:pic>
        <p:nvPicPr>
          <p:cNvPr id="33" name="Picture 32">
            <a:extLst>
              <a:ext uri="{FF2B5EF4-FFF2-40B4-BE49-F238E27FC236}">
                <a16:creationId xmlns:a16="http://schemas.microsoft.com/office/drawing/2014/main" id="{4E510AEB-0251-6F4D-BEF3-1734B0E0F734}"/>
              </a:ext>
            </a:extLst>
          </p:cNvPr>
          <p:cNvPicPr>
            <a:picLocks noChangeAspect="1"/>
          </p:cNvPicPr>
          <p:nvPr userDrawn="1"/>
        </p:nvPicPr>
        <p:blipFill>
          <a:blip r:embed="rId5"/>
          <a:stretch>
            <a:fillRect/>
          </a:stretch>
        </p:blipFill>
        <p:spPr>
          <a:xfrm>
            <a:off x="563129" y="2287976"/>
            <a:ext cx="538810" cy="554814"/>
          </a:xfrm>
          <a:prstGeom prst="rect">
            <a:avLst/>
          </a:prstGeom>
        </p:spPr>
      </p:pic>
    </p:spTree>
    <p:extLst>
      <p:ext uri="{BB962C8B-B14F-4D97-AF65-F5344CB8AC3E}">
        <p14:creationId xmlns:p14="http://schemas.microsoft.com/office/powerpoint/2010/main" val="3769242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8E2EA7-9B0A-F74C-A822-40A3E7DBDB7C}"/>
              </a:ext>
            </a:extLst>
          </p:cNvPr>
          <p:cNvPicPr>
            <a:picLocks noChangeAspect="1"/>
          </p:cNvPicPr>
          <p:nvPr userDrawn="1"/>
        </p:nvPicPr>
        <p:blipFill rotWithShape="1">
          <a:blip r:embed="rId2"/>
          <a:srcRect l="323" b="10499"/>
          <a:stretch/>
        </p:blipFill>
        <p:spPr>
          <a:xfrm>
            <a:off x="249383" y="100457"/>
            <a:ext cx="4588888" cy="6757543"/>
          </a:xfrm>
          <a:prstGeom prst="rect">
            <a:avLst/>
          </a:prstGeom>
        </p:spPr>
      </p:pic>
      <p:sp>
        <p:nvSpPr>
          <p:cNvPr id="19" name="TextBox 18">
            <a:extLst>
              <a:ext uri="{FF2B5EF4-FFF2-40B4-BE49-F238E27FC236}">
                <a16:creationId xmlns:a16="http://schemas.microsoft.com/office/drawing/2014/main" id="{87FD2752-9C3D-D24A-8560-57C632C9E58E}"/>
              </a:ext>
            </a:extLst>
          </p:cNvPr>
          <p:cNvSpPr txBox="1"/>
          <p:nvPr userDrawn="1"/>
        </p:nvSpPr>
        <p:spPr>
          <a:xfrm>
            <a:off x="4791920" y="1492304"/>
            <a:ext cx="6233879"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2">
                    <a:lumMod val="50000"/>
                  </a:schemeClr>
                </a:solidFill>
                <a:latin typeface="Arial Black" panose="020B0A04020102020204" pitchFamily="34" charset="0"/>
              </a:rPr>
              <a:t>Offering a holistic education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3DB8CF"/>
                </a:solidFill>
                <a:latin typeface="Arial Black" panose="020B0A04020102020204" pitchFamily="34" charset="0"/>
              </a:rPr>
              <a:t>each and every child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in our state.</a:t>
            </a:r>
          </a:p>
          <a:p>
            <a:pPr algn="l"/>
            <a:endParaRPr lang="en-US" sz="2400" dirty="0">
              <a:solidFill>
                <a:srgbClr val="44883E"/>
              </a:solidFill>
            </a:endParaRPr>
          </a:p>
        </p:txBody>
      </p:sp>
      <p:sp>
        <p:nvSpPr>
          <p:cNvPr id="20" name="TextBox 19">
            <a:extLst>
              <a:ext uri="{FF2B5EF4-FFF2-40B4-BE49-F238E27FC236}">
                <a16:creationId xmlns:a16="http://schemas.microsoft.com/office/drawing/2014/main" id="{82F83A88-BE27-FE4D-9A58-5536A430F353}"/>
              </a:ext>
            </a:extLst>
          </p:cNvPr>
          <p:cNvSpPr txBox="1"/>
          <p:nvPr userDrawn="1"/>
        </p:nvSpPr>
        <p:spPr>
          <a:xfrm>
            <a:off x="5304901" y="4969573"/>
            <a:ext cx="2887655" cy="461665"/>
          </a:xfrm>
          <a:prstGeom prst="rect">
            <a:avLst/>
          </a:prstGeom>
          <a:noFill/>
        </p:spPr>
        <p:txBody>
          <a:bodyPr wrap="square" rtlCol="0">
            <a:spAutoFit/>
          </a:bodyPr>
          <a:lstStyle/>
          <a:p>
            <a:pPr algn="r"/>
            <a:r>
              <a:rPr lang="en-US" sz="2400" b="1" i="0" dirty="0" err="1">
                <a:solidFill>
                  <a:srgbClr val="44883E"/>
                </a:solidFill>
                <a:latin typeface="Arial" panose="020B0604020202020204" pitchFamily="34" charset="0"/>
                <a:cs typeface="Arial" panose="020B0604020202020204" pitchFamily="34" charset="0"/>
              </a:rPr>
              <a:t>www.gadoe.org</a:t>
            </a:r>
            <a:endParaRPr lang="en-US" sz="24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3AB7B59-DF88-0C44-9399-1C0861BBB9F6}"/>
              </a:ext>
            </a:extLst>
          </p:cNvPr>
          <p:cNvSpPr txBox="1"/>
          <p:nvPr userDrawn="1"/>
        </p:nvSpPr>
        <p:spPr>
          <a:xfrm>
            <a:off x="6277931" y="5583943"/>
            <a:ext cx="1903050" cy="338554"/>
          </a:xfrm>
          <a:prstGeom prst="rect">
            <a:avLst/>
          </a:prstGeom>
          <a:noFill/>
        </p:spPr>
        <p:txBody>
          <a:bodyPr wrap="square" rtlCol="0">
            <a:spAutoFit/>
          </a:bodyPr>
          <a:lstStyle/>
          <a:p>
            <a:pPr algn="r"/>
            <a:r>
              <a:rPr lang="en-US" sz="1600" dirty="0">
                <a:solidFill>
                  <a:srgbClr val="44883E"/>
                </a:solidFill>
                <a:latin typeface="Arial" panose="020B0604020202020204" pitchFamily="34" charset="0"/>
                <a:cs typeface="Arial" panose="020B0604020202020204" pitchFamily="34" charset="0"/>
              </a:rPr>
              <a:t>@</a:t>
            </a:r>
            <a:r>
              <a:rPr lang="en-US" sz="1600" dirty="0" err="1">
                <a:solidFill>
                  <a:srgbClr val="44883E"/>
                </a:solidFill>
                <a:latin typeface="Arial" panose="020B0604020202020204" pitchFamily="34" charset="0"/>
                <a:cs typeface="Arial" panose="020B0604020202020204" pitchFamily="34" charset="0"/>
              </a:rPr>
              <a:t>georgiadeptofed</a:t>
            </a:r>
            <a:endParaRPr lang="en-US" sz="16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EA32536-CB82-6C40-BA18-133C8317701D}"/>
              </a:ext>
            </a:extLst>
          </p:cNvPr>
          <p:cNvSpPr txBox="1"/>
          <p:nvPr userDrawn="1"/>
        </p:nvSpPr>
        <p:spPr>
          <a:xfrm>
            <a:off x="5315615" y="6076845"/>
            <a:ext cx="2873181" cy="338554"/>
          </a:xfrm>
          <a:prstGeom prst="rect">
            <a:avLst/>
          </a:prstGeom>
          <a:noFill/>
        </p:spPr>
        <p:txBody>
          <a:bodyPr wrap="square" rtlCol="0">
            <a:spAutoFit/>
          </a:bodyPr>
          <a:lstStyle/>
          <a:p>
            <a:pPr algn="r"/>
            <a:r>
              <a:rPr lang="en-US" sz="1600" dirty="0" err="1">
                <a:solidFill>
                  <a:srgbClr val="44883E"/>
                </a:solidFill>
                <a:latin typeface="Arial" panose="020B0604020202020204" pitchFamily="34" charset="0"/>
                <a:cs typeface="Arial" panose="020B0604020202020204" pitchFamily="34" charset="0"/>
              </a:rPr>
              <a:t>youtube.com</a:t>
            </a:r>
            <a:r>
              <a:rPr lang="en-US" sz="1600" dirty="0">
                <a:solidFill>
                  <a:srgbClr val="44883E"/>
                </a:solidFill>
                <a:latin typeface="Arial" panose="020B0604020202020204" pitchFamily="34" charset="0"/>
                <a:cs typeface="Arial" panose="020B0604020202020204" pitchFamily="34" charset="0"/>
              </a:rPr>
              <a:t>/</a:t>
            </a:r>
            <a:r>
              <a:rPr lang="en-US" sz="1600" dirty="0" err="1">
                <a:solidFill>
                  <a:srgbClr val="44883E"/>
                </a:solidFill>
                <a:latin typeface="Arial" panose="020B0604020202020204" pitchFamily="34" charset="0"/>
                <a:cs typeface="Arial" panose="020B0604020202020204" pitchFamily="34" charset="0"/>
              </a:rPr>
              <a:t>georgiadeptofed</a:t>
            </a:r>
            <a:endParaRPr lang="en-US" sz="1600" dirty="0">
              <a:solidFill>
                <a:srgbClr val="44883E"/>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F783A3B4-65C2-B841-ABCB-556BC839D80C}"/>
              </a:ext>
            </a:extLst>
          </p:cNvPr>
          <p:cNvPicPr>
            <a:picLocks noChangeAspect="1"/>
          </p:cNvPicPr>
          <p:nvPr userDrawn="1"/>
        </p:nvPicPr>
        <p:blipFill>
          <a:blip r:embed="rId3"/>
          <a:stretch>
            <a:fillRect/>
          </a:stretch>
        </p:blipFill>
        <p:spPr>
          <a:xfrm>
            <a:off x="8598538" y="4969574"/>
            <a:ext cx="2806185" cy="1537754"/>
          </a:xfrm>
          <a:prstGeom prst="rect">
            <a:avLst/>
          </a:prstGeom>
        </p:spPr>
      </p:pic>
      <p:pic>
        <p:nvPicPr>
          <p:cNvPr id="25" name="Picture 24">
            <a:extLst>
              <a:ext uri="{FF2B5EF4-FFF2-40B4-BE49-F238E27FC236}">
                <a16:creationId xmlns:a16="http://schemas.microsoft.com/office/drawing/2014/main" id="{97E41D77-5E70-8A40-8333-FCB105C655D6}"/>
              </a:ext>
            </a:extLst>
          </p:cNvPr>
          <p:cNvPicPr>
            <a:picLocks noChangeAspect="1"/>
          </p:cNvPicPr>
          <p:nvPr userDrawn="1"/>
        </p:nvPicPr>
        <p:blipFill>
          <a:blip r:embed="rId4"/>
          <a:stretch>
            <a:fillRect/>
          </a:stretch>
        </p:blipFill>
        <p:spPr>
          <a:xfrm>
            <a:off x="4838219" y="5488432"/>
            <a:ext cx="1462862" cy="511292"/>
          </a:xfrm>
          <a:prstGeom prst="rect">
            <a:avLst/>
          </a:prstGeom>
        </p:spPr>
      </p:pic>
      <p:pic>
        <p:nvPicPr>
          <p:cNvPr id="27" name="Picture 26">
            <a:extLst>
              <a:ext uri="{FF2B5EF4-FFF2-40B4-BE49-F238E27FC236}">
                <a16:creationId xmlns:a16="http://schemas.microsoft.com/office/drawing/2014/main" id="{B28DA98D-B8E9-2A47-8143-28D49C551F59}"/>
              </a:ext>
            </a:extLst>
          </p:cNvPr>
          <p:cNvPicPr>
            <a:picLocks noChangeAspect="1"/>
          </p:cNvPicPr>
          <p:nvPr userDrawn="1"/>
        </p:nvPicPr>
        <p:blipFill>
          <a:blip r:embed="rId5"/>
          <a:stretch>
            <a:fillRect/>
          </a:stretch>
        </p:blipFill>
        <p:spPr>
          <a:xfrm>
            <a:off x="4838322" y="5995822"/>
            <a:ext cx="478153" cy="492355"/>
          </a:xfrm>
          <a:prstGeom prst="rect">
            <a:avLst/>
          </a:prstGeom>
        </p:spPr>
      </p:pic>
    </p:spTree>
    <p:extLst>
      <p:ext uri="{BB962C8B-B14F-4D97-AF65-F5344CB8AC3E}">
        <p14:creationId xmlns:p14="http://schemas.microsoft.com/office/powerpoint/2010/main" val="731901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F8EA9F8-4EB4-4141-A55A-AFFD7351C26B}"/>
              </a:ext>
            </a:extLst>
          </p:cNvPr>
          <p:cNvSpPr txBox="1"/>
          <p:nvPr userDrawn="1"/>
        </p:nvSpPr>
        <p:spPr>
          <a:xfrm>
            <a:off x="823947" y="647661"/>
            <a:ext cx="623387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5400" dirty="0">
                <a:solidFill>
                  <a:srgbClr val="3DB8CF"/>
                </a:solidFill>
                <a:latin typeface="Arial Black" panose="020B0A04020102020204" pitchFamily="34" charset="0"/>
              </a:rPr>
              <a:t>.</a:t>
            </a:r>
            <a:endParaRPr lang="en-US" sz="88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AC466700-001A-1944-9CB8-C38F1267CFD3}"/>
              </a:ext>
            </a:extLst>
          </p:cNvPr>
          <p:cNvPicPr>
            <a:picLocks noChangeAspect="1"/>
          </p:cNvPicPr>
          <p:nvPr userDrawn="1"/>
        </p:nvPicPr>
        <p:blipFill>
          <a:blip r:embed="rId2"/>
          <a:stretch>
            <a:fillRect/>
          </a:stretch>
        </p:blipFill>
        <p:spPr>
          <a:xfrm>
            <a:off x="867691" y="4969574"/>
            <a:ext cx="2806185" cy="1537754"/>
          </a:xfrm>
          <a:prstGeom prst="rect">
            <a:avLst/>
          </a:prstGeom>
        </p:spPr>
      </p:pic>
      <p:pic>
        <p:nvPicPr>
          <p:cNvPr id="13" name="Picture 12">
            <a:extLst>
              <a:ext uri="{FF2B5EF4-FFF2-40B4-BE49-F238E27FC236}">
                <a16:creationId xmlns:a16="http://schemas.microsoft.com/office/drawing/2014/main" id="{FE49CB94-2EA3-EA4E-A3E8-31D86DBED039}"/>
              </a:ext>
            </a:extLst>
          </p:cNvPr>
          <p:cNvPicPr>
            <a:picLocks noChangeAspect="1"/>
          </p:cNvPicPr>
          <p:nvPr userDrawn="1"/>
        </p:nvPicPr>
        <p:blipFill rotWithShape="1">
          <a:blip r:embed="rId3"/>
          <a:srcRect r="637" b="9350"/>
          <a:stretch/>
        </p:blipFill>
        <p:spPr>
          <a:xfrm>
            <a:off x="8057020" y="142096"/>
            <a:ext cx="3927162" cy="6715904"/>
          </a:xfrm>
          <a:prstGeom prst="rect">
            <a:avLst/>
          </a:prstGeom>
        </p:spPr>
      </p:pic>
      <p:sp>
        <p:nvSpPr>
          <p:cNvPr id="15" name="TextBox 14">
            <a:extLst>
              <a:ext uri="{FF2B5EF4-FFF2-40B4-BE49-F238E27FC236}">
                <a16:creationId xmlns:a16="http://schemas.microsoft.com/office/drawing/2014/main" id="{10CC7ABE-AE1E-5147-8902-937CDCDE3AFC}"/>
              </a:ext>
            </a:extLst>
          </p:cNvPr>
          <p:cNvSpPr txBox="1"/>
          <p:nvPr userDrawn="1"/>
        </p:nvSpPr>
        <p:spPr>
          <a:xfrm>
            <a:off x="867691" y="2936238"/>
            <a:ext cx="2887655" cy="461665"/>
          </a:xfrm>
          <a:prstGeom prst="rect">
            <a:avLst/>
          </a:prstGeom>
          <a:noFill/>
        </p:spPr>
        <p:txBody>
          <a:bodyPr wrap="square" rtlCol="0">
            <a:spAutoFit/>
          </a:bodyPr>
          <a:lstStyle/>
          <a:p>
            <a:pPr algn="l"/>
            <a:r>
              <a:rPr lang="en-US" sz="2400" b="1" i="0" dirty="0" err="1">
                <a:solidFill>
                  <a:srgbClr val="44883E"/>
                </a:solidFill>
                <a:latin typeface="Arial" panose="020B0604020202020204" pitchFamily="34" charset="0"/>
                <a:cs typeface="Arial" panose="020B0604020202020204" pitchFamily="34" charset="0"/>
              </a:rPr>
              <a:t>www.gadoe.org</a:t>
            </a:r>
            <a:endParaRPr lang="en-US" sz="2400" b="1" i="0" dirty="0">
              <a:solidFill>
                <a:srgbClr val="44883E"/>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7CDB1F1-E1A3-294F-B166-8DD886BD96FA}"/>
              </a:ext>
            </a:extLst>
          </p:cNvPr>
          <p:cNvSpPr txBox="1"/>
          <p:nvPr userDrawn="1"/>
        </p:nvSpPr>
        <p:spPr>
          <a:xfrm>
            <a:off x="2444834" y="3503800"/>
            <a:ext cx="2887654" cy="400110"/>
          </a:xfrm>
          <a:prstGeom prst="rect">
            <a:avLst/>
          </a:prstGeom>
          <a:noFill/>
        </p:spPr>
        <p:txBody>
          <a:bodyPr wrap="square" rtlCol="0">
            <a:spAutoFit/>
          </a:bodyPr>
          <a:lstStyle/>
          <a:p>
            <a:pPr algn="l"/>
            <a:r>
              <a:rPr lang="en-US" sz="2000" dirty="0">
                <a:solidFill>
                  <a:srgbClr val="44883E"/>
                </a:solidFill>
                <a:latin typeface="Arial" panose="020B0604020202020204" pitchFamily="34" charset="0"/>
                <a:cs typeface="Arial" panose="020B0604020202020204" pitchFamily="34" charset="0"/>
              </a:rPr>
              <a:t>@</a:t>
            </a:r>
            <a:r>
              <a:rPr lang="en-US" sz="2000" dirty="0" err="1">
                <a:solidFill>
                  <a:srgbClr val="44883E"/>
                </a:solidFill>
                <a:latin typeface="Arial" panose="020B0604020202020204" pitchFamily="34" charset="0"/>
                <a:cs typeface="Arial" panose="020B0604020202020204" pitchFamily="34" charset="0"/>
              </a:rPr>
              <a:t>georgiadeptofed</a:t>
            </a:r>
            <a:endParaRPr lang="en-US" sz="2000" dirty="0">
              <a:solidFill>
                <a:srgbClr val="44883E"/>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DAC2528-BBA1-FA40-94D3-AC9BD46C7885}"/>
              </a:ext>
            </a:extLst>
          </p:cNvPr>
          <p:cNvSpPr txBox="1"/>
          <p:nvPr userDrawn="1"/>
        </p:nvSpPr>
        <p:spPr>
          <a:xfrm>
            <a:off x="1386525" y="3996856"/>
            <a:ext cx="5665282" cy="400110"/>
          </a:xfrm>
          <a:prstGeom prst="rect">
            <a:avLst/>
          </a:prstGeom>
          <a:noFill/>
        </p:spPr>
        <p:txBody>
          <a:bodyPr wrap="square" rtlCol="0">
            <a:spAutoFit/>
          </a:bodyPr>
          <a:lstStyle/>
          <a:p>
            <a:pPr algn="l"/>
            <a:r>
              <a:rPr lang="en-US" sz="2000" dirty="0" err="1">
                <a:solidFill>
                  <a:srgbClr val="44883E"/>
                </a:solidFill>
                <a:latin typeface="Arial" panose="020B0604020202020204" pitchFamily="34" charset="0"/>
                <a:cs typeface="Arial" panose="020B0604020202020204" pitchFamily="34" charset="0"/>
              </a:rPr>
              <a:t>youtube.com</a:t>
            </a:r>
            <a:r>
              <a:rPr lang="en-US" sz="2000" dirty="0">
                <a:solidFill>
                  <a:srgbClr val="44883E"/>
                </a:solidFill>
                <a:latin typeface="Arial" panose="020B0604020202020204" pitchFamily="34" charset="0"/>
                <a:cs typeface="Arial" panose="020B0604020202020204" pitchFamily="34" charset="0"/>
              </a:rPr>
              <a:t>/c/</a:t>
            </a:r>
            <a:r>
              <a:rPr lang="en-US" sz="2000" dirty="0" err="1">
                <a:solidFill>
                  <a:srgbClr val="44883E"/>
                </a:solidFill>
                <a:latin typeface="Arial" panose="020B0604020202020204" pitchFamily="34" charset="0"/>
                <a:cs typeface="Arial" panose="020B0604020202020204" pitchFamily="34" charset="0"/>
              </a:rPr>
              <a:t>GeorgiaDepartmentofEducation</a:t>
            </a:r>
            <a:endParaRPr lang="en-US" sz="2000" dirty="0">
              <a:solidFill>
                <a:srgbClr val="44883E"/>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8499CE37-65B0-4940-BA7B-E1091D7E11E6}"/>
              </a:ext>
            </a:extLst>
          </p:cNvPr>
          <p:cNvPicPr>
            <a:picLocks noChangeAspect="1"/>
          </p:cNvPicPr>
          <p:nvPr userDrawn="1"/>
        </p:nvPicPr>
        <p:blipFill>
          <a:blip r:embed="rId4"/>
          <a:stretch>
            <a:fillRect/>
          </a:stretch>
        </p:blipFill>
        <p:spPr>
          <a:xfrm>
            <a:off x="909129" y="3455097"/>
            <a:ext cx="1462862" cy="511292"/>
          </a:xfrm>
          <a:prstGeom prst="rect">
            <a:avLst/>
          </a:prstGeom>
        </p:spPr>
      </p:pic>
      <p:pic>
        <p:nvPicPr>
          <p:cNvPr id="20" name="Picture 19">
            <a:extLst>
              <a:ext uri="{FF2B5EF4-FFF2-40B4-BE49-F238E27FC236}">
                <a16:creationId xmlns:a16="http://schemas.microsoft.com/office/drawing/2014/main" id="{00BAB10A-A074-074B-B3E2-497C2826E4BC}"/>
              </a:ext>
            </a:extLst>
          </p:cNvPr>
          <p:cNvPicPr>
            <a:picLocks noChangeAspect="1"/>
          </p:cNvPicPr>
          <p:nvPr userDrawn="1"/>
        </p:nvPicPr>
        <p:blipFill>
          <a:blip r:embed="rId5"/>
          <a:stretch>
            <a:fillRect/>
          </a:stretch>
        </p:blipFill>
        <p:spPr>
          <a:xfrm>
            <a:off x="909232" y="3962487"/>
            <a:ext cx="478153" cy="492355"/>
          </a:xfrm>
          <a:prstGeom prst="rect">
            <a:avLst/>
          </a:prstGeom>
        </p:spPr>
      </p:pic>
    </p:spTree>
    <p:extLst>
      <p:ext uri="{BB962C8B-B14F-4D97-AF65-F5344CB8AC3E}">
        <p14:creationId xmlns:p14="http://schemas.microsoft.com/office/powerpoint/2010/main" val="1306804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p:nvPr>
        </p:nvSpPr>
        <p:spPr>
          <a:xfrm>
            <a:off x="1145894" y="365125"/>
            <a:ext cx="10207906" cy="1325563"/>
          </a:xfrm>
        </p:spPr>
        <p:txBody>
          <a:bodyPr anchor="ctr"/>
          <a:lstStyle/>
          <a:p>
            <a:r>
              <a:rPr lang="en-US" dirty="0"/>
              <a:t>Click to edit Master title style</a:t>
            </a:r>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p:nvPr>
        </p:nvSpPr>
        <p:spPr>
          <a:xfrm>
            <a:off x="1145892" y="1825625"/>
            <a:ext cx="10207907" cy="413567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5616AF50-2D63-2840-932E-F9F826E10164}"/>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userDrawn="1"/>
        </p:nvGrpSpPr>
        <p:grpSpPr>
          <a:xfrm>
            <a:off x="667639" y="6313581"/>
            <a:ext cx="85184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AF6AFC-E5D5-6C48-89D0-2FA9DFFD49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D48B0CF-B6CF-F941-8116-4D560B812269}"/>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F5AA3D-F927-7546-A84D-682A6E58F8E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1EF87C5-8273-2C40-BEC7-069C9963E84D}"/>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2" name="TextBox 11">
            <a:extLst>
              <a:ext uri="{FF2B5EF4-FFF2-40B4-BE49-F238E27FC236}">
                <a16:creationId xmlns:a16="http://schemas.microsoft.com/office/drawing/2014/main" id="{35F6C591-4F1D-9E43-AF6C-648D8F706B0C}"/>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231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Layou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9C602-1F54-BC4B-878D-16CEED62114E}"/>
              </a:ext>
            </a:extLst>
          </p:cNvPr>
          <p:cNvPicPr>
            <a:picLocks noChangeAspect="1"/>
          </p:cNvPicPr>
          <p:nvPr userDrawn="1"/>
        </p:nvPicPr>
        <p:blipFill rotWithShape="1">
          <a:blip r:embed="rId2"/>
          <a:srcRect b="11570"/>
          <a:stretch/>
        </p:blipFill>
        <p:spPr>
          <a:xfrm>
            <a:off x="-682" y="-46652"/>
            <a:ext cx="2900189" cy="6360231"/>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942493" y="726832"/>
            <a:ext cx="8487507"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942493" y="2841946"/>
            <a:ext cx="8487507"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34" name="Picture 33">
            <a:extLst>
              <a:ext uri="{FF2B5EF4-FFF2-40B4-BE49-F238E27FC236}">
                <a16:creationId xmlns:a16="http://schemas.microsoft.com/office/drawing/2014/main" id="{AC666F30-D852-0B4E-A935-F660EADE9DA9}"/>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6" name="Group 5">
            <a:extLst>
              <a:ext uri="{FF2B5EF4-FFF2-40B4-BE49-F238E27FC236}">
                <a16:creationId xmlns:a16="http://schemas.microsoft.com/office/drawing/2014/main" id="{B0E20EC4-CD97-1846-9B01-3F910711F97B}"/>
              </a:ext>
            </a:extLst>
          </p:cNvPr>
          <p:cNvGrpSpPr/>
          <p:nvPr userDrawn="1"/>
        </p:nvGrpSpPr>
        <p:grpSpPr>
          <a:xfrm>
            <a:off x="1" y="6313580"/>
            <a:ext cx="9186039" cy="45719"/>
            <a:chOff x="1" y="6313580"/>
            <a:chExt cx="9186039" cy="45719"/>
          </a:xfrm>
        </p:grpSpPr>
        <p:sp>
          <p:nvSpPr>
            <p:cNvPr id="19" name="Rectangle 18">
              <a:extLst>
                <a:ext uri="{FF2B5EF4-FFF2-40B4-BE49-F238E27FC236}">
                  <a16:creationId xmlns:a16="http://schemas.microsoft.com/office/drawing/2014/main" id="{ECCD7AC2-036B-6941-BDDB-7EEFFED4CE51}"/>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653C6B-8C66-7C42-A4A6-5162664D9D69}"/>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4F5DC4-64C1-C844-9C9A-C89E3FCF5A7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CEAC47C-F1BA-D743-A543-17ABCF4819E7}"/>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4007DE16-227F-C245-83D4-CA66BC7F6F40}"/>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2" name="TextBox 11">
            <a:extLst>
              <a:ext uri="{FF2B5EF4-FFF2-40B4-BE49-F238E27FC236}">
                <a16:creationId xmlns:a16="http://schemas.microsoft.com/office/drawing/2014/main" id="{4D73B606-9F07-6C45-A475-C6E521888B0D}"/>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240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81A20-A2BE-4B42-8064-F9B450D08318}"/>
              </a:ext>
            </a:extLst>
          </p:cNvPr>
          <p:cNvPicPr>
            <a:picLocks noChangeAspect="1"/>
          </p:cNvPicPr>
          <p:nvPr userDrawn="1"/>
        </p:nvPicPr>
        <p:blipFill rotWithShape="1">
          <a:blip r:embed="rId2"/>
          <a:srcRect l="10731"/>
          <a:stretch/>
        </p:blipFill>
        <p:spPr>
          <a:xfrm>
            <a:off x="0" y="661645"/>
            <a:ext cx="3201730" cy="5882026"/>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942493" y="726832"/>
            <a:ext cx="8496838"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942493" y="2841946"/>
            <a:ext cx="8496838"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5" name="Picture 14">
            <a:extLst>
              <a:ext uri="{FF2B5EF4-FFF2-40B4-BE49-F238E27FC236}">
                <a16:creationId xmlns:a16="http://schemas.microsoft.com/office/drawing/2014/main" id="{D9587E36-892D-EE4D-BFD8-FDFB73B20749}"/>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65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Lay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53EC34-2F36-E44A-9A57-AD70BB3D4934}"/>
              </a:ext>
            </a:extLst>
          </p:cNvPr>
          <p:cNvPicPr>
            <a:picLocks noChangeAspect="1"/>
          </p:cNvPicPr>
          <p:nvPr userDrawn="1"/>
        </p:nvPicPr>
        <p:blipFill rotWithShape="1">
          <a:blip r:embed="rId2"/>
          <a:srcRect r="12629"/>
          <a:stretch/>
        </p:blipFill>
        <p:spPr>
          <a:xfrm>
            <a:off x="9451240" y="575421"/>
            <a:ext cx="2740760" cy="5880100"/>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3" y="726832"/>
            <a:ext cx="8372835"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841946"/>
            <a:ext cx="837283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4" name="Picture 13">
            <a:extLst>
              <a:ext uri="{FF2B5EF4-FFF2-40B4-BE49-F238E27FC236}">
                <a16:creationId xmlns:a16="http://schemas.microsoft.com/office/drawing/2014/main" id="{AD51B361-A4F8-C64A-A354-648A749D267A}"/>
              </a:ext>
            </a:extLst>
          </p:cNvPr>
          <p:cNvPicPr>
            <a:picLocks noChangeAspect="1"/>
          </p:cNvPicPr>
          <p:nvPr userDrawn="1"/>
        </p:nvPicPr>
        <p:blipFill>
          <a:blip r:embed="rId3"/>
          <a:stretch>
            <a:fillRect/>
          </a:stretch>
        </p:blipFill>
        <p:spPr>
          <a:xfrm>
            <a:off x="752504" y="5486883"/>
            <a:ext cx="2065398" cy="1131813"/>
          </a:xfrm>
          <a:prstGeom prst="rect">
            <a:avLst/>
          </a:prstGeom>
        </p:spPr>
      </p:pic>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dirty="0">
                <a:solidFill>
                  <a:srgbClr val="3DB8CF"/>
                </a:solidFill>
                <a:latin typeface="Arial Black" panose="020B0A04020102020204" pitchFamily="34" charset="0"/>
              </a:rPr>
              <a:t>Educating Georgia's Future </a:t>
            </a:r>
            <a:r>
              <a:rPr lang="en-US" sz="1400" b="1" i="1" dirty="0">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9E8E7B1-79ED-E949-8233-3435A7912CA1}"/>
              </a:ext>
            </a:extLst>
          </p:cNvPr>
          <p:cNvSpPr txBox="1"/>
          <p:nvPr userDrawn="1"/>
        </p:nvSpPr>
        <p:spPr>
          <a:xfrm>
            <a:off x="11525300"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57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Layout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5C45B6-46B0-184E-B18F-A2920A9AB4AB}"/>
              </a:ext>
            </a:extLst>
          </p:cNvPr>
          <p:cNvPicPr>
            <a:picLocks noChangeAspect="1"/>
          </p:cNvPicPr>
          <p:nvPr userDrawn="1"/>
        </p:nvPicPr>
        <p:blipFill rotWithShape="1">
          <a:blip r:embed="rId2"/>
          <a:srcRect r="14973"/>
          <a:stretch/>
        </p:blipFill>
        <p:spPr>
          <a:xfrm>
            <a:off x="8359316" y="1166200"/>
            <a:ext cx="3832684" cy="569180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482511" y="726832"/>
            <a:ext cx="8156392"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2511" y="2841946"/>
            <a:ext cx="815639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35" name="Rectangle 34">
            <a:extLst>
              <a:ext uri="{FF2B5EF4-FFF2-40B4-BE49-F238E27FC236}">
                <a16:creationId xmlns:a16="http://schemas.microsoft.com/office/drawing/2014/main" id="{FE285805-BC06-6048-92FB-92AA0CDB2774}"/>
              </a:ext>
            </a:extLst>
          </p:cNvPr>
          <p:cNvSpPr/>
          <p:nvPr userDrawn="1"/>
        </p:nvSpPr>
        <p:spPr>
          <a:xfrm>
            <a:off x="5643182"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1E1373-7937-2D41-AA02-6110B044F58F}"/>
              </a:ext>
            </a:extLst>
          </p:cNvPr>
          <p:cNvSpPr/>
          <p:nvPr userDrawn="1"/>
        </p:nvSpPr>
        <p:spPr>
          <a:xfrm>
            <a:off x="5643181" y="6354188"/>
            <a:ext cx="3073873"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C43CA85-BDBA-ED4E-A0FE-4908A66332BA}"/>
              </a:ext>
            </a:extLst>
          </p:cNvPr>
          <p:cNvSpPr txBox="1"/>
          <p:nvPr userDrawn="1"/>
        </p:nvSpPr>
        <p:spPr>
          <a:xfrm>
            <a:off x="379090" y="6354188"/>
            <a:ext cx="8555100" cy="307777"/>
          </a:xfrm>
          <a:prstGeom prst="rect">
            <a:avLst/>
          </a:prstGeom>
          <a:noFill/>
        </p:spPr>
        <p:txBody>
          <a:bodyPr wrap="square" rtlCol="0">
            <a:spAutoFit/>
          </a:bodyPr>
          <a:lstStyle/>
          <a:p>
            <a:r>
              <a:rPr lang="en-US" sz="1200" dirty="0">
                <a:solidFill>
                  <a:srgbClr val="3DB8CF"/>
                </a:solidFill>
                <a:latin typeface="Arial Black" panose="020B0A04020102020204" pitchFamily="34" charset="0"/>
              </a:rPr>
              <a:t>Educating Georgia's Future </a:t>
            </a:r>
            <a:r>
              <a:rPr lang="en-US" sz="1400" b="1" i="1" dirty="0">
                <a:solidFill>
                  <a:schemeClr val="bg2">
                    <a:lumMod val="50000"/>
                  </a:schemeClr>
                </a:solidFill>
              </a:rPr>
              <a:t>by graduating students who are ready to learn, ready to live, and ready to lead.</a:t>
            </a:r>
          </a:p>
        </p:txBody>
      </p:sp>
      <p:pic>
        <p:nvPicPr>
          <p:cNvPr id="17" name="Picture 16">
            <a:extLst>
              <a:ext uri="{FF2B5EF4-FFF2-40B4-BE49-F238E27FC236}">
                <a16:creationId xmlns:a16="http://schemas.microsoft.com/office/drawing/2014/main" id="{E8F5E018-A0F6-9343-A232-8119B9C069D0}"/>
              </a:ext>
            </a:extLst>
          </p:cNvPr>
          <p:cNvPicPr>
            <a:picLocks noChangeAspect="1"/>
          </p:cNvPicPr>
          <p:nvPr userDrawn="1"/>
        </p:nvPicPr>
        <p:blipFill>
          <a:blip r:embed="rId3"/>
          <a:stretch>
            <a:fillRect/>
          </a:stretch>
        </p:blipFill>
        <p:spPr>
          <a:xfrm>
            <a:off x="417392" y="5186465"/>
            <a:ext cx="1885095" cy="1033009"/>
          </a:xfrm>
          <a:prstGeom prst="rect">
            <a:avLst/>
          </a:prstGeom>
        </p:spPr>
      </p:pic>
      <p:grpSp>
        <p:nvGrpSpPr>
          <p:cNvPr id="18" name="Group 17">
            <a:extLst>
              <a:ext uri="{FF2B5EF4-FFF2-40B4-BE49-F238E27FC236}">
                <a16:creationId xmlns:a16="http://schemas.microsoft.com/office/drawing/2014/main" id="{085BEC16-9E99-3A47-9C9B-240C70D382D9}"/>
              </a:ext>
            </a:extLst>
          </p:cNvPr>
          <p:cNvGrpSpPr/>
          <p:nvPr userDrawn="1"/>
        </p:nvGrpSpPr>
        <p:grpSpPr>
          <a:xfrm>
            <a:off x="2" y="6313580"/>
            <a:ext cx="8638902" cy="45719"/>
            <a:chOff x="1" y="6313580"/>
            <a:chExt cx="9186039" cy="45719"/>
          </a:xfrm>
        </p:grpSpPr>
        <p:sp>
          <p:nvSpPr>
            <p:cNvPr id="19" name="Rectangle 18">
              <a:extLst>
                <a:ext uri="{FF2B5EF4-FFF2-40B4-BE49-F238E27FC236}">
                  <a16:creationId xmlns:a16="http://schemas.microsoft.com/office/drawing/2014/main" id="{ED6E2621-548B-B248-A4EE-018114110B86}"/>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27EDAD6-2D3C-D54A-BB31-5AEEA25107FF}"/>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E636B7-92A6-EA45-8DB5-6BABC9AF0A89}"/>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028E30D-8498-324D-B321-3E24F0817316}"/>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9C944A91-C8AA-2847-85D3-78555ABC02CF}"/>
              </a:ext>
            </a:extLst>
          </p:cNvPr>
          <p:cNvSpPr txBox="1"/>
          <p:nvPr userDrawn="1"/>
        </p:nvSpPr>
        <p:spPr>
          <a:xfrm>
            <a:off x="11525300"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76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Layou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73EFB-3179-894F-AF60-3B5447DFF3ED}"/>
              </a:ext>
            </a:extLst>
          </p:cNvPr>
          <p:cNvPicPr>
            <a:picLocks noChangeAspect="1"/>
          </p:cNvPicPr>
          <p:nvPr userDrawn="1"/>
        </p:nvPicPr>
        <p:blipFill rotWithShape="1">
          <a:blip r:embed="rId2"/>
          <a:srcRect l="8888" b="13764"/>
          <a:stretch/>
        </p:blipFill>
        <p:spPr>
          <a:xfrm>
            <a:off x="0" y="1484521"/>
            <a:ext cx="5243802" cy="482906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85191" y="498699"/>
            <a:ext cx="10664079" cy="1514769"/>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17311" y="2272081"/>
            <a:ext cx="6622020" cy="245723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21" name="TextBox 20">
            <a:extLst>
              <a:ext uri="{FF2B5EF4-FFF2-40B4-BE49-F238E27FC236}">
                <a16:creationId xmlns:a16="http://schemas.microsoft.com/office/drawing/2014/main" id="{D6CE7E7B-4B24-094C-871A-7212D713BF16}"/>
              </a:ext>
            </a:extLst>
          </p:cNvPr>
          <p:cNvSpPr txBox="1"/>
          <p:nvPr userDrawn="1"/>
        </p:nvSpPr>
        <p:spPr>
          <a:xfrm>
            <a:off x="762179" y="6360437"/>
            <a:ext cx="6778566"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pic>
        <p:nvPicPr>
          <p:cNvPr id="16" name="Picture 15">
            <a:extLst>
              <a:ext uri="{FF2B5EF4-FFF2-40B4-BE49-F238E27FC236}">
                <a16:creationId xmlns:a16="http://schemas.microsoft.com/office/drawing/2014/main" id="{E6DC8929-E461-364A-90E2-5A2AF6C241C2}"/>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17" name="Group 16">
            <a:extLst>
              <a:ext uri="{FF2B5EF4-FFF2-40B4-BE49-F238E27FC236}">
                <a16:creationId xmlns:a16="http://schemas.microsoft.com/office/drawing/2014/main" id="{77A57C96-3294-4645-BCFF-553D44360C35}"/>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721E0B0A-46A3-3244-95AE-9E847C9A2AA5}"/>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F75C0E-7DC7-074E-9B0E-3DD13048845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0CB4E-DC96-B846-B0AE-8FF4E69FDEF7}"/>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955CAB-B66C-164E-B593-B44C8B1DF11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694180BD-900A-F64B-B2AA-1F2A94E9B167}"/>
              </a:ext>
            </a:extLst>
          </p:cNvPr>
          <p:cNvSpPr txBox="1"/>
          <p:nvPr userDrawn="1"/>
        </p:nvSpPr>
        <p:spPr>
          <a:xfrm>
            <a:off x="0"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193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6980-D001-A04C-A711-17C6436B89A7}"/>
              </a:ext>
            </a:extLst>
          </p:cNvPr>
          <p:cNvSpPr>
            <a:spLocks noGrp="1"/>
          </p:cNvSpPr>
          <p:nvPr>
            <p:ph type="title"/>
          </p:nvPr>
        </p:nvSpPr>
        <p:spPr>
          <a:xfrm>
            <a:off x="1192192" y="725764"/>
            <a:ext cx="10155258"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59AA0E84-26B4-CF4A-9B8A-8FE4CE88B904}"/>
              </a:ext>
            </a:extLst>
          </p:cNvPr>
          <p:cNvSpPr>
            <a:spLocks noGrp="1"/>
          </p:cNvSpPr>
          <p:nvPr>
            <p:ph type="body" idx="1"/>
          </p:nvPr>
        </p:nvSpPr>
        <p:spPr>
          <a:xfrm>
            <a:off x="1192192" y="3702952"/>
            <a:ext cx="10155258" cy="1236700"/>
          </a:xfrm>
        </p:spPr>
        <p:txBody>
          <a:bodyPr>
            <a:normAutofit/>
          </a:bodyPr>
          <a:lstStyle>
            <a:lvl1pPr marL="0" indent="0">
              <a:buNone/>
              <a:defRPr sz="3200" b="1">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4" name="Picture 13">
            <a:extLst>
              <a:ext uri="{FF2B5EF4-FFF2-40B4-BE49-F238E27FC236}">
                <a16:creationId xmlns:a16="http://schemas.microsoft.com/office/drawing/2014/main" id="{3829510F-94E5-244D-832F-DFCD80EF8DE7}"/>
              </a:ext>
            </a:extLst>
          </p:cNvPr>
          <p:cNvPicPr>
            <a:picLocks noChangeAspect="1"/>
          </p:cNvPicPr>
          <p:nvPr userDrawn="1"/>
        </p:nvPicPr>
        <p:blipFill>
          <a:blip r:embed="rId2"/>
          <a:stretch>
            <a:fillRect/>
          </a:stretch>
        </p:blipFill>
        <p:spPr>
          <a:xfrm>
            <a:off x="9362475" y="5565261"/>
            <a:ext cx="2065398" cy="1131813"/>
          </a:xfrm>
          <a:prstGeom prst="rect">
            <a:avLst/>
          </a:prstGeom>
        </p:spPr>
      </p:pic>
      <p:pic>
        <p:nvPicPr>
          <p:cNvPr id="23" name="Picture 22">
            <a:extLst>
              <a:ext uri="{FF2B5EF4-FFF2-40B4-BE49-F238E27FC236}">
                <a16:creationId xmlns:a16="http://schemas.microsoft.com/office/drawing/2014/main" id="{311CDB5D-E207-2542-BDCE-33614D184A51}"/>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4" name="Group 23">
            <a:extLst>
              <a:ext uri="{FF2B5EF4-FFF2-40B4-BE49-F238E27FC236}">
                <a16:creationId xmlns:a16="http://schemas.microsoft.com/office/drawing/2014/main" id="{1677C477-C855-B04D-A35A-996E84E00F05}"/>
              </a:ext>
            </a:extLst>
          </p:cNvPr>
          <p:cNvGrpSpPr/>
          <p:nvPr userDrawn="1"/>
        </p:nvGrpSpPr>
        <p:grpSpPr>
          <a:xfrm>
            <a:off x="667639" y="6313581"/>
            <a:ext cx="8518401" cy="45719"/>
            <a:chOff x="667640" y="6313581"/>
            <a:chExt cx="7276742" cy="45719"/>
          </a:xfrm>
        </p:grpSpPr>
        <p:sp>
          <p:nvSpPr>
            <p:cNvPr id="34" name="Rectangle 33">
              <a:extLst>
                <a:ext uri="{FF2B5EF4-FFF2-40B4-BE49-F238E27FC236}">
                  <a16:creationId xmlns:a16="http://schemas.microsoft.com/office/drawing/2014/main" id="{79586D58-39F8-5E46-A02D-39EE80D2F178}"/>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785722B-B8C5-8F41-8376-79561CFA8C14}"/>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6BB8C3B-1B16-3C48-8DBD-5CB463ECF8BC}"/>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C6B9F5C-6C72-ED4D-9E0A-B11647644EB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67B858D0-0FA5-4745-BFCB-6DD69CAB5FCF}"/>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2" name="TextBox 11">
            <a:extLst>
              <a:ext uri="{FF2B5EF4-FFF2-40B4-BE49-F238E27FC236}">
                <a16:creationId xmlns:a16="http://schemas.microsoft.com/office/drawing/2014/main" id="{E8B57546-3E7A-E64C-9ADE-DCB9B661C47D}"/>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65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8B70E16-E646-A842-945B-CC0849DCD817}"/>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21" name="Picture 20">
            <a:extLst>
              <a:ext uri="{FF2B5EF4-FFF2-40B4-BE49-F238E27FC236}">
                <a16:creationId xmlns:a16="http://schemas.microsoft.com/office/drawing/2014/main" id="{5346F0A3-27A7-D946-8A9D-84D6C05D6051}"/>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4" name="Group 23">
            <a:extLst>
              <a:ext uri="{FF2B5EF4-FFF2-40B4-BE49-F238E27FC236}">
                <a16:creationId xmlns:a16="http://schemas.microsoft.com/office/drawing/2014/main" id="{DC35F5A8-7B72-C840-B7FB-643C09A11EFB}"/>
              </a:ext>
            </a:extLst>
          </p:cNvPr>
          <p:cNvGrpSpPr/>
          <p:nvPr userDrawn="1"/>
        </p:nvGrpSpPr>
        <p:grpSpPr>
          <a:xfrm>
            <a:off x="667639" y="6313581"/>
            <a:ext cx="8518401" cy="45719"/>
            <a:chOff x="667640" y="6313581"/>
            <a:chExt cx="7276742" cy="45719"/>
          </a:xfrm>
        </p:grpSpPr>
        <p:sp>
          <p:nvSpPr>
            <p:cNvPr id="25" name="Rectangle 24">
              <a:extLst>
                <a:ext uri="{FF2B5EF4-FFF2-40B4-BE49-F238E27FC236}">
                  <a16:creationId xmlns:a16="http://schemas.microsoft.com/office/drawing/2014/main" id="{EF65F714-91C2-814E-B057-4D55B33450E7}"/>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B213A6A-7E76-3042-834C-825CE97144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1394062-B705-DF48-B693-61F07BBE74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65F638D-F77C-5C42-BC39-2A64B6B44C1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0EAAB75B-0332-8843-BEB0-BE9E2727A0AA}"/>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0" name="TextBox 9">
            <a:extLst>
              <a:ext uri="{FF2B5EF4-FFF2-40B4-BE49-F238E27FC236}">
                <a16:creationId xmlns:a16="http://schemas.microsoft.com/office/drawing/2014/main" id="{467BDF9C-E08D-304C-BA4D-3318DDB75EA1}"/>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078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79BD0-8707-0E44-988E-38DBD59EB7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4B678A1-AE6C-BC48-91DE-D41D7CA16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3568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800" b="1" kern="1200">
          <a:solidFill>
            <a:srgbClr val="44883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inyurl.com/swdreimburse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inyurl.com/gabroadbandma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F0FEB-953E-4682-B3C5-96FB72C60C8E}"/>
              </a:ext>
            </a:extLst>
          </p:cNvPr>
          <p:cNvSpPr>
            <a:spLocks noGrp="1"/>
          </p:cNvSpPr>
          <p:nvPr>
            <p:ph type="ctrTitle"/>
          </p:nvPr>
        </p:nvSpPr>
        <p:spPr>
          <a:xfrm>
            <a:off x="1524000" y="1874838"/>
            <a:ext cx="9144000" cy="2387600"/>
          </a:xfrm>
        </p:spPr>
        <p:txBody>
          <a:bodyPr/>
          <a:lstStyle/>
          <a:p>
            <a:r>
              <a:rPr lang="en-US" dirty="0"/>
              <a:t>Spring Bootstrap 2021</a:t>
            </a:r>
          </a:p>
        </p:txBody>
      </p:sp>
      <p:sp>
        <p:nvSpPr>
          <p:cNvPr id="3" name="Subtitle 2">
            <a:extLst>
              <a:ext uri="{FF2B5EF4-FFF2-40B4-BE49-F238E27FC236}">
                <a16:creationId xmlns:a16="http://schemas.microsoft.com/office/drawing/2014/main" id="{B77951A3-4C38-4DD8-B30A-2886CE229426}"/>
              </a:ext>
            </a:extLst>
          </p:cNvPr>
          <p:cNvSpPr>
            <a:spLocks noGrp="1"/>
          </p:cNvSpPr>
          <p:nvPr>
            <p:ph type="subTitle" idx="1"/>
          </p:nvPr>
        </p:nvSpPr>
        <p:spPr/>
        <p:txBody>
          <a:bodyPr/>
          <a:lstStyle/>
          <a:p>
            <a:r>
              <a:rPr lang="en-US" dirty="0"/>
              <a:t>Richard Woods, </a:t>
            </a:r>
            <a:r>
              <a:rPr lang="en-US" i="1" dirty="0"/>
              <a:t>State School Superintendent</a:t>
            </a:r>
          </a:p>
        </p:txBody>
      </p:sp>
    </p:spTree>
    <p:extLst>
      <p:ext uri="{BB962C8B-B14F-4D97-AF65-F5344CB8AC3E}">
        <p14:creationId xmlns:p14="http://schemas.microsoft.com/office/powerpoint/2010/main" val="3703348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0A1C-F18E-4712-91D8-977CE8200B04}"/>
              </a:ext>
            </a:extLst>
          </p:cNvPr>
          <p:cNvSpPr>
            <a:spLocks noGrp="1"/>
          </p:cNvSpPr>
          <p:nvPr>
            <p:ph type="title"/>
          </p:nvPr>
        </p:nvSpPr>
        <p:spPr/>
        <p:txBody>
          <a:bodyPr/>
          <a:lstStyle/>
          <a:p>
            <a:r>
              <a:rPr lang="en-US" dirty="0"/>
              <a:t>Recognizing Resiliency</a:t>
            </a:r>
          </a:p>
        </p:txBody>
      </p:sp>
      <p:sp>
        <p:nvSpPr>
          <p:cNvPr id="3" name="Content Placeholder 2">
            <a:extLst>
              <a:ext uri="{FF2B5EF4-FFF2-40B4-BE49-F238E27FC236}">
                <a16:creationId xmlns:a16="http://schemas.microsoft.com/office/drawing/2014/main" id="{D1FB612C-89A8-4C06-8BC7-3EFFB6A12E10}"/>
              </a:ext>
            </a:extLst>
          </p:cNvPr>
          <p:cNvSpPr>
            <a:spLocks noGrp="1"/>
          </p:cNvSpPr>
          <p:nvPr>
            <p:ph idx="1"/>
          </p:nvPr>
        </p:nvSpPr>
        <p:spPr>
          <a:xfrm>
            <a:off x="1145892" y="1825625"/>
            <a:ext cx="10207907" cy="4356100"/>
          </a:xfrm>
        </p:spPr>
        <p:txBody>
          <a:bodyPr>
            <a:normAutofit fontScale="92500" lnSpcReduction="10000"/>
          </a:bodyPr>
          <a:lstStyle/>
          <a:p>
            <a:pPr marL="0" indent="0">
              <a:buNone/>
            </a:pPr>
            <a:r>
              <a:rPr lang="en-US" b="1" u="sng" dirty="0"/>
              <a:t>2020-2021 School Year</a:t>
            </a:r>
          </a:p>
          <a:p>
            <a:r>
              <a:rPr lang="en-US" dirty="0"/>
              <a:t>Had to become both public education and public health experts</a:t>
            </a:r>
          </a:p>
          <a:p>
            <a:r>
              <a:rPr lang="en-US" dirty="0"/>
              <a:t>Vast majority of our schools stayed open and offered in-person instruction</a:t>
            </a:r>
          </a:p>
          <a:p>
            <a:r>
              <a:rPr lang="en-US" dirty="0"/>
              <a:t>Vast majority of our schools operated dual instructional models (virtual and in-person) at-scale</a:t>
            </a:r>
          </a:p>
          <a:p>
            <a:r>
              <a:rPr lang="en-US" dirty="0"/>
              <a:t>Renewed appreciation for what we do each day – schools are cornerstones of communities</a:t>
            </a:r>
          </a:p>
          <a:p>
            <a:r>
              <a:rPr lang="en-US" dirty="0"/>
              <a:t>Teachers and support staff seen as heroes</a:t>
            </a:r>
          </a:p>
          <a:p>
            <a:r>
              <a:rPr lang="en-US" dirty="0"/>
              <a:t>Recognized a need to connect with our communities</a:t>
            </a:r>
          </a:p>
        </p:txBody>
      </p:sp>
    </p:spTree>
    <p:extLst>
      <p:ext uri="{BB962C8B-B14F-4D97-AF65-F5344CB8AC3E}">
        <p14:creationId xmlns:p14="http://schemas.microsoft.com/office/powerpoint/2010/main" val="2221470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666D-77DF-4C80-9711-18EEF1155E7E}"/>
              </a:ext>
            </a:extLst>
          </p:cNvPr>
          <p:cNvSpPr>
            <a:spLocks noGrp="1"/>
          </p:cNvSpPr>
          <p:nvPr>
            <p:ph type="title"/>
          </p:nvPr>
        </p:nvSpPr>
        <p:spPr/>
        <p:txBody>
          <a:bodyPr/>
          <a:lstStyle/>
          <a:p>
            <a:r>
              <a:rPr lang="en-US" dirty="0"/>
              <a:t>Recognizing Resiliency </a:t>
            </a:r>
            <a:r>
              <a:rPr lang="en-US" sz="3200" b="0" i="1" dirty="0"/>
              <a:t>(cont.)</a:t>
            </a:r>
            <a:endParaRPr lang="en-US" dirty="0"/>
          </a:p>
        </p:txBody>
      </p:sp>
      <p:sp>
        <p:nvSpPr>
          <p:cNvPr id="3" name="Content Placeholder 2">
            <a:extLst>
              <a:ext uri="{FF2B5EF4-FFF2-40B4-BE49-F238E27FC236}">
                <a16:creationId xmlns:a16="http://schemas.microsoft.com/office/drawing/2014/main" id="{CEF683F0-4819-4BC5-A18A-A17E60B98131}"/>
              </a:ext>
            </a:extLst>
          </p:cNvPr>
          <p:cNvSpPr>
            <a:spLocks noGrp="1"/>
          </p:cNvSpPr>
          <p:nvPr>
            <p:ph idx="1"/>
          </p:nvPr>
        </p:nvSpPr>
        <p:spPr/>
        <p:txBody>
          <a:bodyPr/>
          <a:lstStyle/>
          <a:p>
            <a:r>
              <a:rPr lang="en-US" dirty="0"/>
              <a:t>Realized a false premise of prior education reforms (NCLB, RT3):</a:t>
            </a:r>
          </a:p>
        </p:txBody>
      </p:sp>
      <p:graphicFrame>
        <p:nvGraphicFramePr>
          <p:cNvPr id="7" name="Table 7">
            <a:extLst>
              <a:ext uri="{FF2B5EF4-FFF2-40B4-BE49-F238E27FC236}">
                <a16:creationId xmlns:a16="http://schemas.microsoft.com/office/drawing/2014/main" id="{2358C30E-EE46-4ACB-92D4-AB4CFF450D18}"/>
              </a:ext>
            </a:extLst>
          </p:cNvPr>
          <p:cNvGraphicFramePr>
            <a:graphicFrameLocks noGrp="1"/>
          </p:cNvGraphicFramePr>
          <p:nvPr>
            <p:extLst>
              <p:ext uri="{D42A27DB-BD31-4B8C-83A1-F6EECF244321}">
                <p14:modId xmlns:p14="http://schemas.microsoft.com/office/powerpoint/2010/main" val="1141105956"/>
              </p:ext>
            </p:extLst>
          </p:nvPr>
        </p:nvGraphicFramePr>
        <p:xfrm>
          <a:off x="1250950" y="2367491"/>
          <a:ext cx="9207500" cy="2438400"/>
        </p:xfrm>
        <a:graphic>
          <a:graphicData uri="http://schemas.openxmlformats.org/drawingml/2006/table">
            <a:tbl>
              <a:tblPr firstRow="1" bandRow="1">
                <a:tableStyleId>{5C22544A-7EE6-4342-B048-85BDC9FD1C3A}</a:tableStyleId>
              </a:tblPr>
              <a:tblGrid>
                <a:gridCol w="2949575">
                  <a:extLst>
                    <a:ext uri="{9D8B030D-6E8A-4147-A177-3AD203B41FA5}">
                      <a16:colId xmlns:a16="http://schemas.microsoft.com/office/drawing/2014/main" val="101185307"/>
                    </a:ext>
                  </a:extLst>
                </a:gridCol>
                <a:gridCol w="6257925">
                  <a:extLst>
                    <a:ext uri="{9D8B030D-6E8A-4147-A177-3AD203B41FA5}">
                      <a16:colId xmlns:a16="http://schemas.microsoft.com/office/drawing/2014/main" val="2043253832"/>
                    </a:ext>
                  </a:extLst>
                </a:gridCol>
              </a:tblGrid>
              <a:tr h="370840">
                <a:tc>
                  <a:txBody>
                    <a:bodyPr/>
                    <a:lstStyle/>
                    <a:p>
                      <a:r>
                        <a:rPr lang="en-US" sz="2600" dirty="0"/>
                        <a:t>Pre-Pandemic</a:t>
                      </a:r>
                    </a:p>
                  </a:txBody>
                  <a:tcPr/>
                </a:tc>
                <a:tc>
                  <a:txBody>
                    <a:bodyPr/>
                    <a:lstStyle/>
                    <a:p>
                      <a:r>
                        <a:rPr lang="en-US" sz="2600" dirty="0"/>
                        <a:t>Responding to the Pandemic</a:t>
                      </a:r>
                    </a:p>
                  </a:txBody>
                  <a:tcPr/>
                </a:tc>
                <a:extLst>
                  <a:ext uri="{0D108BD9-81ED-4DB2-BD59-A6C34878D82A}">
                    <a16:rowId xmlns:a16="http://schemas.microsoft.com/office/drawing/2014/main" val="39565284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95000"/>
                              <a:lumOff val="5000"/>
                            </a:schemeClr>
                          </a:solidFill>
                        </a:rPr>
                        <a:t>TKES &amp; LKES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95000"/>
                              <a:lumOff val="5000"/>
                            </a:schemeClr>
                          </a:solidFill>
                        </a:rPr>
                        <a:t>Innovation, relationships, collaboration</a:t>
                      </a:r>
                    </a:p>
                  </a:txBody>
                  <a:tcPr/>
                </a:tc>
                <a:extLst>
                  <a:ext uri="{0D108BD9-81ED-4DB2-BD59-A6C34878D82A}">
                    <a16:rowId xmlns:a16="http://schemas.microsoft.com/office/drawing/2014/main" val="32222688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95000"/>
                              <a:lumOff val="5000"/>
                            </a:schemeClr>
                          </a:solidFill>
                        </a:rPr>
                        <a:t>CCRPI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95000"/>
                              <a:lumOff val="5000"/>
                            </a:schemeClr>
                          </a:solidFill>
                        </a:rPr>
                        <a:t>Cannot capture the sum of our worth</a:t>
                      </a:r>
                    </a:p>
                  </a:txBody>
                  <a:tcPr/>
                </a:tc>
                <a:extLst>
                  <a:ext uri="{0D108BD9-81ED-4DB2-BD59-A6C34878D82A}">
                    <a16:rowId xmlns:a16="http://schemas.microsoft.com/office/drawing/2014/main" val="20197522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95000"/>
                              <a:lumOff val="5000"/>
                            </a:schemeClr>
                          </a:solidFill>
                        </a:rPr>
                        <a:t>Georgia Milestones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95000"/>
                              <a:lumOff val="5000"/>
                            </a:schemeClr>
                          </a:solidFill>
                        </a:rPr>
                        <a:t>Other tools to identify where students are</a:t>
                      </a:r>
                    </a:p>
                  </a:txBody>
                  <a:tcPr/>
                </a:tc>
                <a:extLst>
                  <a:ext uri="{0D108BD9-81ED-4DB2-BD59-A6C34878D82A}">
                    <a16:rowId xmlns:a16="http://schemas.microsoft.com/office/drawing/2014/main" val="15282267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95000"/>
                              <a:lumOff val="5000"/>
                            </a:schemeClr>
                          </a:solidFill>
                        </a:rPr>
                        <a:t>Top-down Reforms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95000"/>
                              <a:lumOff val="5000"/>
                            </a:schemeClr>
                          </a:solidFill>
                        </a:rPr>
                        <a:t>Flexibility, autonomy, advocacy, support</a:t>
                      </a:r>
                    </a:p>
                  </a:txBody>
                  <a:tcPr/>
                </a:tc>
                <a:extLst>
                  <a:ext uri="{0D108BD9-81ED-4DB2-BD59-A6C34878D82A}">
                    <a16:rowId xmlns:a16="http://schemas.microsoft.com/office/drawing/2014/main" val="625950616"/>
                  </a:ext>
                </a:extLst>
              </a:tr>
            </a:tbl>
          </a:graphicData>
        </a:graphic>
      </p:graphicFrame>
    </p:spTree>
    <p:extLst>
      <p:ext uri="{BB962C8B-B14F-4D97-AF65-F5344CB8AC3E}">
        <p14:creationId xmlns:p14="http://schemas.microsoft.com/office/powerpoint/2010/main" val="2043890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2358C30E-EE46-4ACB-92D4-AB4CFF450D18}"/>
              </a:ext>
            </a:extLst>
          </p:cNvPr>
          <p:cNvGraphicFramePr>
            <a:graphicFrameLocks noGrp="1"/>
          </p:cNvGraphicFramePr>
          <p:nvPr>
            <p:extLst>
              <p:ext uri="{D42A27DB-BD31-4B8C-83A1-F6EECF244321}">
                <p14:modId xmlns:p14="http://schemas.microsoft.com/office/powerpoint/2010/main" val="2327001963"/>
              </p:ext>
            </p:extLst>
          </p:nvPr>
        </p:nvGraphicFramePr>
        <p:xfrm>
          <a:off x="942975" y="1786466"/>
          <a:ext cx="11049000" cy="4023360"/>
        </p:xfrm>
        <a:graphic>
          <a:graphicData uri="http://schemas.openxmlformats.org/drawingml/2006/table">
            <a:tbl>
              <a:tblPr firstRow="1" bandRow="1">
                <a:tableStyleId>{5C22544A-7EE6-4342-B048-85BDC9FD1C3A}</a:tableStyleId>
              </a:tblPr>
              <a:tblGrid>
                <a:gridCol w="2921994">
                  <a:extLst>
                    <a:ext uri="{9D8B030D-6E8A-4147-A177-3AD203B41FA5}">
                      <a16:colId xmlns:a16="http://schemas.microsoft.com/office/drawing/2014/main" val="101185307"/>
                    </a:ext>
                  </a:extLst>
                </a:gridCol>
                <a:gridCol w="4123407">
                  <a:extLst>
                    <a:ext uri="{9D8B030D-6E8A-4147-A177-3AD203B41FA5}">
                      <a16:colId xmlns:a16="http://schemas.microsoft.com/office/drawing/2014/main" val="2043253832"/>
                    </a:ext>
                  </a:extLst>
                </a:gridCol>
                <a:gridCol w="4003599">
                  <a:extLst>
                    <a:ext uri="{9D8B030D-6E8A-4147-A177-3AD203B41FA5}">
                      <a16:colId xmlns:a16="http://schemas.microsoft.com/office/drawing/2014/main" val="2454037287"/>
                    </a:ext>
                  </a:extLst>
                </a:gridCol>
              </a:tblGrid>
              <a:tr h="370840">
                <a:tc>
                  <a:txBody>
                    <a:bodyPr/>
                    <a:lstStyle/>
                    <a:p>
                      <a:r>
                        <a:rPr lang="en-US" sz="2600" dirty="0"/>
                        <a:t>Pre-Pandemic</a:t>
                      </a:r>
                    </a:p>
                  </a:txBody>
                  <a:tcPr/>
                </a:tc>
                <a:tc>
                  <a:txBody>
                    <a:bodyPr/>
                    <a:lstStyle/>
                    <a:p>
                      <a:r>
                        <a:rPr lang="en-US" sz="2600" dirty="0">
                          <a:solidFill>
                            <a:schemeClr val="bg1">
                              <a:lumMod val="50000"/>
                            </a:schemeClr>
                          </a:solidFill>
                        </a:rPr>
                        <a:t>Responding to the Pandemic</a:t>
                      </a:r>
                    </a:p>
                  </a:txBody>
                  <a:tcPr>
                    <a:solidFill>
                      <a:schemeClr val="bg2"/>
                    </a:solidFill>
                  </a:tcPr>
                </a:tc>
                <a:tc>
                  <a:txBody>
                    <a:bodyPr/>
                    <a:lstStyle/>
                    <a:p>
                      <a:r>
                        <a:rPr lang="en-US" sz="2600" dirty="0"/>
                        <a:t>Reimagining K-12 Education</a:t>
                      </a:r>
                    </a:p>
                  </a:txBody>
                  <a:tcPr/>
                </a:tc>
                <a:extLst>
                  <a:ext uri="{0D108BD9-81ED-4DB2-BD59-A6C34878D82A}">
                    <a16:rowId xmlns:a16="http://schemas.microsoft.com/office/drawing/2014/main" val="39565284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95000"/>
                              <a:lumOff val="5000"/>
                            </a:schemeClr>
                          </a:solidFill>
                        </a:rPr>
                        <a:t>TKES &amp; LKES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bg1">
                              <a:lumMod val="50000"/>
                            </a:schemeClr>
                          </a:solidFill>
                        </a:rPr>
                        <a:t>Innovation, relationships, collaboration</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95000"/>
                              <a:lumOff val="5000"/>
                            </a:schemeClr>
                          </a:solidFill>
                        </a:rPr>
                        <a:t>Elevating profession, built-in supports, growth</a:t>
                      </a:r>
                    </a:p>
                  </a:txBody>
                  <a:tcPr/>
                </a:tc>
                <a:extLst>
                  <a:ext uri="{0D108BD9-81ED-4DB2-BD59-A6C34878D82A}">
                    <a16:rowId xmlns:a16="http://schemas.microsoft.com/office/drawing/2014/main" val="32222688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95000"/>
                              <a:lumOff val="5000"/>
                            </a:schemeClr>
                          </a:solidFill>
                        </a:rPr>
                        <a:t>CCRPI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bg1">
                              <a:lumMod val="50000"/>
                            </a:schemeClr>
                          </a:solidFill>
                        </a:rPr>
                        <a:t>Cannot capture the sum of our worth</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95000"/>
                              <a:lumOff val="5000"/>
                            </a:schemeClr>
                          </a:solidFill>
                        </a:rPr>
                        <a:t>Community-based; lifting up, not labeling schools</a:t>
                      </a:r>
                    </a:p>
                  </a:txBody>
                  <a:tcPr/>
                </a:tc>
                <a:extLst>
                  <a:ext uri="{0D108BD9-81ED-4DB2-BD59-A6C34878D82A}">
                    <a16:rowId xmlns:a16="http://schemas.microsoft.com/office/drawing/2014/main" val="20197522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95000"/>
                              <a:lumOff val="5000"/>
                            </a:schemeClr>
                          </a:solidFill>
                        </a:rPr>
                        <a:t>Georgia Milestones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bg1">
                              <a:lumMod val="50000"/>
                            </a:schemeClr>
                          </a:solidFill>
                        </a:rPr>
                        <a:t>Other tools to identify where students are</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95000"/>
                              <a:lumOff val="5000"/>
                            </a:schemeClr>
                          </a:solidFill>
                        </a:rPr>
                        <a:t>Grade-band testing with formatives in ‘off years’</a:t>
                      </a:r>
                    </a:p>
                  </a:txBody>
                  <a:tcPr/>
                </a:tc>
                <a:extLst>
                  <a:ext uri="{0D108BD9-81ED-4DB2-BD59-A6C34878D82A}">
                    <a16:rowId xmlns:a16="http://schemas.microsoft.com/office/drawing/2014/main" val="15282267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95000"/>
                              <a:lumOff val="5000"/>
                            </a:schemeClr>
                          </a:solidFill>
                        </a:rPr>
                        <a:t>Top-down Reforms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bg1">
                              <a:lumMod val="50000"/>
                            </a:schemeClr>
                          </a:solidFill>
                        </a:rPr>
                        <a:t>Flexibility, autonomy, advocacy, support</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tx1">
                              <a:lumMod val="95000"/>
                              <a:lumOff val="5000"/>
                            </a:schemeClr>
                          </a:solidFill>
                        </a:rPr>
                        <a:t>Meeting districts where they are; coaching</a:t>
                      </a:r>
                    </a:p>
                  </a:txBody>
                  <a:tcPr/>
                </a:tc>
                <a:extLst>
                  <a:ext uri="{0D108BD9-81ED-4DB2-BD59-A6C34878D82A}">
                    <a16:rowId xmlns:a16="http://schemas.microsoft.com/office/drawing/2014/main" val="625950616"/>
                  </a:ext>
                </a:extLst>
              </a:tr>
            </a:tbl>
          </a:graphicData>
        </a:graphic>
      </p:graphicFrame>
      <p:sp>
        <p:nvSpPr>
          <p:cNvPr id="9" name="Arrow: Curved Down 8">
            <a:extLst>
              <a:ext uri="{FF2B5EF4-FFF2-40B4-BE49-F238E27FC236}">
                <a16:creationId xmlns:a16="http://schemas.microsoft.com/office/drawing/2014/main" id="{EBB5E979-0D5A-4B94-B1C2-3BF6C896383C}"/>
              </a:ext>
            </a:extLst>
          </p:cNvPr>
          <p:cNvSpPr/>
          <p:nvPr/>
        </p:nvSpPr>
        <p:spPr>
          <a:xfrm>
            <a:off x="1885950" y="310091"/>
            <a:ext cx="8839200" cy="1476375"/>
          </a:xfrm>
          <a:prstGeom prst="curvedDownArrow">
            <a:avLst>
              <a:gd name="adj1" fmla="val 36460"/>
              <a:gd name="adj2" fmla="val 88198"/>
              <a:gd name="adj3" fmla="val 32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1B06F3DE-0820-40FD-B0E7-75442CB12E94}"/>
              </a:ext>
            </a:extLst>
          </p:cNvPr>
          <p:cNvSpPr txBox="1"/>
          <p:nvPr/>
        </p:nvSpPr>
        <p:spPr>
          <a:xfrm>
            <a:off x="4083843" y="571225"/>
            <a:ext cx="4024313" cy="954107"/>
          </a:xfrm>
          <a:prstGeom prst="rect">
            <a:avLst/>
          </a:prstGeom>
          <a:noFill/>
        </p:spPr>
        <p:txBody>
          <a:bodyPr wrap="square" rtlCol="0">
            <a:spAutoFit/>
          </a:bodyPr>
          <a:lstStyle/>
          <a:p>
            <a:pPr algn="ctr"/>
            <a:r>
              <a:rPr lang="en-US" sz="2800" b="1" i="1" dirty="0">
                <a:solidFill>
                  <a:schemeClr val="accent1">
                    <a:lumMod val="75000"/>
                  </a:schemeClr>
                </a:solidFill>
              </a:rPr>
              <a:t>6+ year arc that started before the pandemic</a:t>
            </a:r>
          </a:p>
        </p:txBody>
      </p:sp>
    </p:spTree>
    <p:extLst>
      <p:ext uri="{BB962C8B-B14F-4D97-AF65-F5344CB8AC3E}">
        <p14:creationId xmlns:p14="http://schemas.microsoft.com/office/powerpoint/2010/main" val="72664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52F59-3075-4577-A386-42E269B7406E}"/>
              </a:ext>
            </a:extLst>
          </p:cNvPr>
          <p:cNvSpPr>
            <a:spLocks noGrp="1"/>
          </p:cNvSpPr>
          <p:nvPr>
            <p:ph type="title"/>
          </p:nvPr>
        </p:nvSpPr>
        <p:spPr>
          <a:xfrm>
            <a:off x="1145892" y="136525"/>
            <a:ext cx="10207906" cy="1325563"/>
          </a:xfrm>
        </p:spPr>
        <p:txBody>
          <a:bodyPr/>
          <a:lstStyle/>
          <a:p>
            <a:r>
              <a:rPr lang="en-US" dirty="0"/>
              <a:t>2021 GaDOE Legislative Priorities</a:t>
            </a:r>
          </a:p>
        </p:txBody>
      </p:sp>
      <p:sp>
        <p:nvSpPr>
          <p:cNvPr id="3" name="Content Placeholder 2">
            <a:extLst>
              <a:ext uri="{FF2B5EF4-FFF2-40B4-BE49-F238E27FC236}">
                <a16:creationId xmlns:a16="http://schemas.microsoft.com/office/drawing/2014/main" id="{69B03ED8-2CF1-4DA3-9638-3C9C88B5F52E}"/>
              </a:ext>
            </a:extLst>
          </p:cNvPr>
          <p:cNvSpPr>
            <a:spLocks noGrp="1"/>
          </p:cNvSpPr>
          <p:nvPr>
            <p:ph idx="1"/>
          </p:nvPr>
        </p:nvSpPr>
        <p:spPr>
          <a:xfrm>
            <a:off x="1145892" y="1530349"/>
            <a:ext cx="10684158" cy="4441825"/>
          </a:xfrm>
        </p:spPr>
        <p:txBody>
          <a:bodyPr>
            <a:noAutofit/>
          </a:bodyPr>
          <a:lstStyle/>
          <a:p>
            <a:pPr marL="0" indent="0">
              <a:buNone/>
            </a:pPr>
            <a:r>
              <a:rPr lang="en-US" sz="2600" b="1" i="0" dirty="0">
                <a:solidFill>
                  <a:srgbClr val="333333"/>
                </a:solidFill>
                <a:effectLst/>
              </a:rPr>
              <a:t>Provide additional funding for transportation costs for school districts.</a:t>
            </a:r>
          </a:p>
          <a:p>
            <a:pPr lvl="1"/>
            <a:r>
              <a:rPr lang="en-US" sz="2600" i="1" dirty="0">
                <a:solidFill>
                  <a:srgbClr val="201F1E"/>
                </a:solidFill>
                <a:effectLst/>
                <a:ea typeface="Times New Roman" panose="02020603050405020304" pitchFamily="18" charset="0"/>
              </a:rPr>
              <a:t>Amended FY21 budget: </a:t>
            </a:r>
            <a:r>
              <a:rPr lang="en-US" sz="2600" dirty="0">
                <a:solidFill>
                  <a:srgbClr val="201F1E"/>
                </a:solidFill>
                <a:effectLst/>
                <a:ea typeface="Times New Roman" panose="02020603050405020304" pitchFamily="18" charset="0"/>
              </a:rPr>
              <a:t>additional $40+ million for additional 520 buses</a:t>
            </a:r>
            <a:endParaRPr lang="en-US" sz="2600" b="0" i="0" dirty="0">
              <a:solidFill>
                <a:srgbClr val="333333"/>
              </a:solidFill>
              <a:effectLst/>
            </a:endParaRPr>
          </a:p>
          <a:p>
            <a:pPr marL="0" indent="0">
              <a:buNone/>
            </a:pPr>
            <a:r>
              <a:rPr lang="en-US" sz="2600" b="1" i="0" dirty="0">
                <a:solidFill>
                  <a:srgbClr val="333333"/>
                </a:solidFill>
                <a:effectLst/>
              </a:rPr>
              <a:t>Promote changes to allow districts to utilize retired educators full time to fill high-need teaching positions.</a:t>
            </a:r>
          </a:p>
          <a:p>
            <a:pPr lvl="1"/>
            <a:r>
              <a:rPr lang="en-US" sz="2600" i="1" dirty="0">
                <a:solidFill>
                  <a:srgbClr val="333333"/>
                </a:solidFill>
              </a:rPr>
              <a:t>HB385 – TRS Return to Work bill:</a:t>
            </a:r>
            <a:r>
              <a:rPr lang="en-US" sz="2600" dirty="0">
                <a:solidFill>
                  <a:srgbClr val="333333"/>
                </a:solidFill>
              </a:rPr>
              <a:t> eligible to pass in 2022; GaDOE &amp; </a:t>
            </a:r>
            <a:r>
              <a:rPr lang="en-US" sz="2600" dirty="0" err="1">
                <a:solidFill>
                  <a:srgbClr val="333333"/>
                </a:solidFill>
              </a:rPr>
              <a:t>GaPSC</a:t>
            </a:r>
            <a:r>
              <a:rPr lang="en-US" sz="2600" dirty="0">
                <a:solidFill>
                  <a:srgbClr val="333333"/>
                </a:solidFill>
              </a:rPr>
              <a:t> will determine high needs areas by RESA</a:t>
            </a:r>
          </a:p>
          <a:p>
            <a:pPr marL="0" indent="0">
              <a:buNone/>
            </a:pPr>
            <a:r>
              <a:rPr lang="en-US" sz="2600" b="1" i="0" dirty="0">
                <a:solidFill>
                  <a:srgbClr val="333333"/>
                </a:solidFill>
                <a:effectLst/>
              </a:rPr>
              <a:t>Pursue robust Teacher Pipeline legislation.</a:t>
            </a:r>
          </a:p>
          <a:p>
            <a:pPr lvl="1"/>
            <a:r>
              <a:rPr lang="en-US" sz="2600" b="0" i="1" dirty="0">
                <a:solidFill>
                  <a:srgbClr val="333333"/>
                </a:solidFill>
                <a:effectLst/>
              </a:rPr>
              <a:t>SB88 –Teacher Pipeline bill</a:t>
            </a:r>
            <a:r>
              <a:rPr lang="en-US" sz="2600" b="0" i="0" dirty="0">
                <a:solidFill>
                  <a:srgbClr val="333333"/>
                </a:solidFill>
                <a:effectLst/>
              </a:rPr>
              <a:t>: collaboration with Governor’s Office</a:t>
            </a:r>
          </a:p>
          <a:p>
            <a:pPr marL="0" indent="0">
              <a:buNone/>
            </a:pPr>
            <a:r>
              <a:rPr lang="en-US" sz="2600" b="1" i="0" dirty="0">
                <a:solidFill>
                  <a:srgbClr val="333333"/>
                </a:solidFill>
                <a:effectLst/>
              </a:rPr>
              <a:t>Support the creation of multiple diploma pathways.</a:t>
            </a:r>
          </a:p>
          <a:p>
            <a:pPr lvl="1"/>
            <a:r>
              <a:rPr lang="en-US" sz="2600" dirty="0">
                <a:solidFill>
                  <a:srgbClr val="333333"/>
                </a:solidFill>
              </a:rPr>
              <a:t>Resolution approved by the House; letter of support from Senate leadership</a:t>
            </a:r>
            <a:endParaRPr lang="en-US" sz="2600" dirty="0"/>
          </a:p>
        </p:txBody>
      </p:sp>
    </p:spTree>
    <p:extLst>
      <p:ext uri="{BB962C8B-B14F-4D97-AF65-F5344CB8AC3E}">
        <p14:creationId xmlns:p14="http://schemas.microsoft.com/office/powerpoint/2010/main" val="690751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EEB146-A7D5-494B-9496-217025E7C91C}"/>
              </a:ext>
            </a:extLst>
          </p:cNvPr>
          <p:cNvSpPr>
            <a:spLocks noGrp="1"/>
          </p:cNvSpPr>
          <p:nvPr>
            <p:ph type="ctrTitle"/>
          </p:nvPr>
        </p:nvSpPr>
        <p:spPr/>
        <p:txBody>
          <a:bodyPr/>
          <a:lstStyle/>
          <a:p>
            <a:r>
              <a:rPr lang="en-US" dirty="0"/>
              <a:t>K-12 Mathematics Standards Review</a:t>
            </a:r>
          </a:p>
        </p:txBody>
      </p:sp>
      <p:sp>
        <p:nvSpPr>
          <p:cNvPr id="5" name="Subtitle 4">
            <a:extLst>
              <a:ext uri="{FF2B5EF4-FFF2-40B4-BE49-F238E27FC236}">
                <a16:creationId xmlns:a16="http://schemas.microsoft.com/office/drawing/2014/main" id="{A5B5EAF7-E97C-4E8E-9662-CF13E46D54E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07222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A2FA24-E926-4C22-824A-B536ED383F01}"/>
              </a:ext>
            </a:extLst>
          </p:cNvPr>
          <p:cNvPicPr>
            <a:picLocks noChangeAspect="1"/>
          </p:cNvPicPr>
          <p:nvPr/>
        </p:nvPicPr>
        <p:blipFill rotWithShape="1">
          <a:blip r:embed="rId2"/>
          <a:srcRect r="1296" b="1246"/>
          <a:stretch/>
        </p:blipFill>
        <p:spPr>
          <a:xfrm>
            <a:off x="1074043" y="209551"/>
            <a:ext cx="4545108" cy="586263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8750936D-E4B2-4180-B592-798CE1F34066}"/>
              </a:ext>
            </a:extLst>
          </p:cNvPr>
          <p:cNvSpPr txBox="1"/>
          <p:nvPr/>
        </p:nvSpPr>
        <p:spPr>
          <a:xfrm>
            <a:off x="5972176" y="2609850"/>
            <a:ext cx="6048374" cy="892552"/>
          </a:xfrm>
          <a:prstGeom prst="rect">
            <a:avLst/>
          </a:prstGeom>
          <a:noFill/>
        </p:spPr>
        <p:txBody>
          <a:bodyPr wrap="square" rtlCol="0">
            <a:spAutoFit/>
          </a:bodyPr>
          <a:lstStyle/>
          <a:p>
            <a:r>
              <a:rPr lang="en-US" sz="2600" dirty="0"/>
              <a:t>Public comment survey: </a:t>
            </a:r>
            <a:r>
              <a:rPr lang="en-US" sz="2600" b="1" dirty="0"/>
              <a:t>bit.ly/mathsurvey21</a:t>
            </a:r>
            <a:endParaRPr lang="en-US" sz="2600" b="1" dirty="0">
              <a:highlight>
                <a:srgbClr val="FFFF00"/>
              </a:highlight>
            </a:endParaRPr>
          </a:p>
        </p:txBody>
      </p:sp>
    </p:spTree>
    <p:extLst>
      <p:ext uri="{BB962C8B-B14F-4D97-AF65-F5344CB8AC3E}">
        <p14:creationId xmlns:p14="http://schemas.microsoft.com/office/powerpoint/2010/main" val="1391105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F7A36-1E31-4517-907C-E8868CAD5104}"/>
              </a:ext>
            </a:extLst>
          </p:cNvPr>
          <p:cNvSpPr>
            <a:spLocks noGrp="1"/>
          </p:cNvSpPr>
          <p:nvPr>
            <p:ph type="title"/>
          </p:nvPr>
        </p:nvSpPr>
        <p:spPr>
          <a:xfrm>
            <a:off x="933450" y="222252"/>
            <a:ext cx="7886700" cy="632401"/>
          </a:xfrm>
        </p:spPr>
        <p:txBody>
          <a:bodyPr>
            <a:normAutofit fontScale="90000"/>
          </a:bodyPr>
          <a:lstStyle/>
          <a:p>
            <a:r>
              <a:rPr lang="en-US" dirty="0"/>
              <a:t>Standards Review Process</a:t>
            </a:r>
          </a:p>
        </p:txBody>
      </p:sp>
      <p:sp>
        <p:nvSpPr>
          <p:cNvPr id="3" name="Content Placeholder 2">
            <a:extLst>
              <a:ext uri="{FF2B5EF4-FFF2-40B4-BE49-F238E27FC236}">
                <a16:creationId xmlns:a16="http://schemas.microsoft.com/office/drawing/2014/main" id="{0DE1DEA5-5722-4A4C-BFB2-3B71B6965589}"/>
              </a:ext>
            </a:extLst>
          </p:cNvPr>
          <p:cNvSpPr>
            <a:spLocks noGrp="1"/>
          </p:cNvSpPr>
          <p:nvPr>
            <p:ph idx="1"/>
          </p:nvPr>
        </p:nvSpPr>
        <p:spPr>
          <a:xfrm>
            <a:off x="1025889" y="1179291"/>
            <a:ext cx="7886700" cy="1421034"/>
          </a:xfrm>
        </p:spPr>
        <p:txBody>
          <a:bodyPr>
            <a:normAutofit/>
          </a:bodyPr>
          <a:lstStyle/>
          <a:p>
            <a:r>
              <a:rPr lang="en-US" sz="2400" dirty="0"/>
              <a:t>All mathematics standards in all courses -- K-12 -- were reviewed</a:t>
            </a:r>
          </a:p>
        </p:txBody>
      </p:sp>
      <p:sp>
        <p:nvSpPr>
          <p:cNvPr id="4" name="TextBox 3">
            <a:extLst>
              <a:ext uri="{FF2B5EF4-FFF2-40B4-BE49-F238E27FC236}">
                <a16:creationId xmlns:a16="http://schemas.microsoft.com/office/drawing/2014/main" id="{010AF81B-1B3E-4816-8E14-A10EA67543C4}"/>
              </a:ext>
            </a:extLst>
          </p:cNvPr>
          <p:cNvSpPr txBox="1"/>
          <p:nvPr/>
        </p:nvSpPr>
        <p:spPr>
          <a:xfrm>
            <a:off x="3309938" y="1895475"/>
            <a:ext cx="2619374" cy="1631216"/>
          </a:xfrm>
          <a:prstGeom prst="rect">
            <a:avLst/>
          </a:prstGeom>
          <a:noFill/>
        </p:spPr>
        <p:txBody>
          <a:bodyPr wrap="square" rtlCol="0">
            <a:spAutoFit/>
          </a:bodyPr>
          <a:lstStyle/>
          <a:p>
            <a:pPr algn="ctr"/>
            <a:r>
              <a:rPr lang="en-US" sz="10000" b="1" dirty="0"/>
              <a:t>200</a:t>
            </a:r>
            <a:r>
              <a:rPr lang="en-US" sz="5400" b="1" dirty="0"/>
              <a:t>+</a:t>
            </a:r>
            <a:endParaRPr lang="en-US" sz="10000" b="1" dirty="0"/>
          </a:p>
        </p:txBody>
      </p:sp>
      <p:sp>
        <p:nvSpPr>
          <p:cNvPr id="6" name="TextBox 5">
            <a:extLst>
              <a:ext uri="{FF2B5EF4-FFF2-40B4-BE49-F238E27FC236}">
                <a16:creationId xmlns:a16="http://schemas.microsoft.com/office/drawing/2014/main" id="{C3020676-3314-4764-9869-9B7D6F1A3C01}"/>
              </a:ext>
            </a:extLst>
          </p:cNvPr>
          <p:cNvSpPr txBox="1"/>
          <p:nvPr/>
        </p:nvSpPr>
        <p:spPr>
          <a:xfrm>
            <a:off x="897303" y="1832610"/>
            <a:ext cx="2095500" cy="1631216"/>
          </a:xfrm>
          <a:prstGeom prst="rect">
            <a:avLst/>
          </a:prstGeom>
          <a:noFill/>
        </p:spPr>
        <p:txBody>
          <a:bodyPr wrap="square" rtlCol="0">
            <a:spAutoFit/>
          </a:bodyPr>
          <a:lstStyle/>
          <a:p>
            <a:pPr algn="ctr"/>
            <a:r>
              <a:rPr lang="en-US" sz="10000" b="1" dirty="0"/>
              <a:t>18</a:t>
            </a:r>
          </a:p>
        </p:txBody>
      </p:sp>
      <p:sp>
        <p:nvSpPr>
          <p:cNvPr id="7" name="TextBox 6">
            <a:extLst>
              <a:ext uri="{FF2B5EF4-FFF2-40B4-BE49-F238E27FC236}">
                <a16:creationId xmlns:a16="http://schemas.microsoft.com/office/drawing/2014/main" id="{396C649F-12B0-47BA-8014-3796250B9075}"/>
              </a:ext>
            </a:extLst>
          </p:cNvPr>
          <p:cNvSpPr txBox="1"/>
          <p:nvPr/>
        </p:nvSpPr>
        <p:spPr>
          <a:xfrm>
            <a:off x="587741" y="3616226"/>
            <a:ext cx="2914648" cy="1631216"/>
          </a:xfrm>
          <a:prstGeom prst="rect">
            <a:avLst/>
          </a:prstGeom>
          <a:noFill/>
        </p:spPr>
        <p:txBody>
          <a:bodyPr wrap="square" rtlCol="0">
            <a:spAutoFit/>
          </a:bodyPr>
          <a:lstStyle/>
          <a:p>
            <a:pPr algn="ctr"/>
            <a:r>
              <a:rPr lang="en-US" sz="10000" b="1" dirty="0"/>
              <a:t>400</a:t>
            </a:r>
            <a:r>
              <a:rPr lang="en-US" sz="5400" b="1" dirty="0"/>
              <a:t>+</a:t>
            </a:r>
          </a:p>
        </p:txBody>
      </p:sp>
      <p:sp>
        <p:nvSpPr>
          <p:cNvPr id="8" name="TextBox 7">
            <a:extLst>
              <a:ext uri="{FF2B5EF4-FFF2-40B4-BE49-F238E27FC236}">
                <a16:creationId xmlns:a16="http://schemas.microsoft.com/office/drawing/2014/main" id="{728C07D5-1098-4E7B-A9A7-D4D68E6EE243}"/>
              </a:ext>
            </a:extLst>
          </p:cNvPr>
          <p:cNvSpPr txBox="1"/>
          <p:nvPr/>
        </p:nvSpPr>
        <p:spPr>
          <a:xfrm>
            <a:off x="897303" y="3242311"/>
            <a:ext cx="2295524" cy="307777"/>
          </a:xfrm>
          <a:prstGeom prst="rect">
            <a:avLst/>
          </a:prstGeom>
          <a:noFill/>
        </p:spPr>
        <p:txBody>
          <a:bodyPr wrap="square" rtlCol="0">
            <a:spAutoFit/>
          </a:bodyPr>
          <a:lstStyle/>
          <a:p>
            <a:pPr algn="ctr"/>
            <a:r>
              <a:rPr lang="en-US" sz="1400" b="1" dirty="0"/>
              <a:t>Grade/content level teams</a:t>
            </a:r>
          </a:p>
        </p:txBody>
      </p:sp>
      <p:sp>
        <p:nvSpPr>
          <p:cNvPr id="9" name="TextBox 8">
            <a:extLst>
              <a:ext uri="{FF2B5EF4-FFF2-40B4-BE49-F238E27FC236}">
                <a16:creationId xmlns:a16="http://schemas.microsoft.com/office/drawing/2014/main" id="{1606E6EC-3BDA-4F47-8786-75F973FDBB0F}"/>
              </a:ext>
            </a:extLst>
          </p:cNvPr>
          <p:cNvSpPr txBox="1"/>
          <p:nvPr/>
        </p:nvSpPr>
        <p:spPr>
          <a:xfrm>
            <a:off x="3471863" y="3242310"/>
            <a:ext cx="2295524" cy="954107"/>
          </a:xfrm>
          <a:prstGeom prst="rect">
            <a:avLst/>
          </a:prstGeom>
          <a:noFill/>
        </p:spPr>
        <p:txBody>
          <a:bodyPr wrap="square" rtlCol="0">
            <a:spAutoFit/>
          </a:bodyPr>
          <a:lstStyle/>
          <a:p>
            <a:r>
              <a:rPr lang="en-US" sz="1400" b="1" dirty="0"/>
              <a:t>Classroom Teachers and Subject Matter Experts </a:t>
            </a:r>
            <a:r>
              <a:rPr lang="en-US" sz="1400" dirty="0"/>
              <a:t>convened in January and February</a:t>
            </a:r>
          </a:p>
        </p:txBody>
      </p:sp>
      <p:sp>
        <p:nvSpPr>
          <p:cNvPr id="10" name="TextBox 9">
            <a:extLst>
              <a:ext uri="{FF2B5EF4-FFF2-40B4-BE49-F238E27FC236}">
                <a16:creationId xmlns:a16="http://schemas.microsoft.com/office/drawing/2014/main" id="{37535241-AD2E-4B52-83A8-FE557BCAB622}"/>
              </a:ext>
            </a:extLst>
          </p:cNvPr>
          <p:cNvSpPr txBox="1"/>
          <p:nvPr/>
        </p:nvSpPr>
        <p:spPr>
          <a:xfrm>
            <a:off x="1025889" y="4930081"/>
            <a:ext cx="2295524" cy="1169551"/>
          </a:xfrm>
          <a:prstGeom prst="rect">
            <a:avLst/>
          </a:prstGeom>
          <a:noFill/>
        </p:spPr>
        <p:txBody>
          <a:bodyPr wrap="square" rtlCol="0">
            <a:spAutoFit/>
          </a:bodyPr>
          <a:lstStyle/>
          <a:p>
            <a:r>
              <a:rPr lang="en-US" sz="1400" b="1" dirty="0"/>
              <a:t>Teachers, Teacher Leaders, and Subject Matter Experts </a:t>
            </a:r>
            <a:r>
              <a:rPr lang="en-US" sz="1400" dirty="0"/>
              <a:t>have contributed to the review and revision of the standards</a:t>
            </a:r>
          </a:p>
        </p:txBody>
      </p:sp>
      <p:graphicFrame>
        <p:nvGraphicFramePr>
          <p:cNvPr id="11" name="Table 4">
            <a:extLst>
              <a:ext uri="{FF2B5EF4-FFF2-40B4-BE49-F238E27FC236}">
                <a16:creationId xmlns:a16="http://schemas.microsoft.com/office/drawing/2014/main" id="{DF6E4290-C41B-49AB-8070-068975778844}"/>
              </a:ext>
            </a:extLst>
          </p:cNvPr>
          <p:cNvGraphicFramePr>
            <a:graphicFrameLocks/>
          </p:cNvGraphicFramePr>
          <p:nvPr>
            <p:extLst>
              <p:ext uri="{D42A27DB-BD31-4B8C-83A1-F6EECF244321}">
                <p14:modId xmlns:p14="http://schemas.microsoft.com/office/powerpoint/2010/main" val="3775144685"/>
              </p:ext>
            </p:extLst>
          </p:nvPr>
        </p:nvGraphicFramePr>
        <p:xfrm>
          <a:off x="5938837" y="2669808"/>
          <a:ext cx="2486026" cy="2225040"/>
        </p:xfrm>
        <a:graphic>
          <a:graphicData uri="http://schemas.openxmlformats.org/drawingml/2006/table">
            <a:tbl>
              <a:tblPr firstRow="1" bandRow="1">
                <a:tableStyleId>{5C22544A-7EE6-4342-B048-85BDC9FD1C3A}</a:tableStyleId>
              </a:tblPr>
              <a:tblGrid>
                <a:gridCol w="1243013">
                  <a:extLst>
                    <a:ext uri="{9D8B030D-6E8A-4147-A177-3AD203B41FA5}">
                      <a16:colId xmlns:a16="http://schemas.microsoft.com/office/drawing/2014/main" val="2968947861"/>
                    </a:ext>
                  </a:extLst>
                </a:gridCol>
                <a:gridCol w="1243013">
                  <a:extLst>
                    <a:ext uri="{9D8B030D-6E8A-4147-A177-3AD203B41FA5}">
                      <a16:colId xmlns:a16="http://schemas.microsoft.com/office/drawing/2014/main" val="2164896002"/>
                    </a:ext>
                  </a:extLst>
                </a:gridCol>
              </a:tblGrid>
              <a:tr h="370840">
                <a:tc>
                  <a:txBody>
                    <a:bodyPr/>
                    <a:lstStyle/>
                    <a:p>
                      <a:r>
                        <a:rPr lang="en-US" dirty="0"/>
                        <a:t>Grades</a:t>
                      </a:r>
                    </a:p>
                  </a:txBody>
                  <a:tcPr/>
                </a:tc>
                <a:tc>
                  <a:txBody>
                    <a:bodyPr/>
                    <a:lstStyle/>
                    <a:p>
                      <a:r>
                        <a:rPr lang="en-US" dirty="0"/>
                        <a:t>Teachers</a:t>
                      </a:r>
                    </a:p>
                  </a:txBody>
                  <a:tcPr/>
                </a:tc>
                <a:extLst>
                  <a:ext uri="{0D108BD9-81ED-4DB2-BD59-A6C34878D82A}">
                    <a16:rowId xmlns:a16="http://schemas.microsoft.com/office/drawing/2014/main" val="1541246554"/>
                  </a:ext>
                </a:extLst>
              </a:tr>
              <a:tr h="370840">
                <a:tc>
                  <a:txBody>
                    <a:bodyPr/>
                    <a:lstStyle/>
                    <a:p>
                      <a:r>
                        <a:rPr lang="en-US" dirty="0"/>
                        <a:t>K-2</a:t>
                      </a:r>
                    </a:p>
                  </a:txBody>
                  <a:tcPr/>
                </a:tc>
                <a:tc>
                  <a:txBody>
                    <a:bodyPr/>
                    <a:lstStyle/>
                    <a:p>
                      <a:r>
                        <a:rPr lang="en-US" dirty="0"/>
                        <a:t>7</a:t>
                      </a:r>
                    </a:p>
                  </a:txBody>
                  <a:tcPr/>
                </a:tc>
                <a:extLst>
                  <a:ext uri="{0D108BD9-81ED-4DB2-BD59-A6C34878D82A}">
                    <a16:rowId xmlns:a16="http://schemas.microsoft.com/office/drawing/2014/main" val="3617413500"/>
                  </a:ext>
                </a:extLst>
              </a:tr>
              <a:tr h="370840">
                <a:tc>
                  <a:txBody>
                    <a:bodyPr/>
                    <a:lstStyle/>
                    <a:p>
                      <a:r>
                        <a:rPr lang="en-US" dirty="0"/>
                        <a:t>3-5</a:t>
                      </a:r>
                    </a:p>
                  </a:txBody>
                  <a:tcPr/>
                </a:tc>
                <a:tc>
                  <a:txBody>
                    <a:bodyPr/>
                    <a:lstStyle/>
                    <a:p>
                      <a:r>
                        <a:rPr lang="en-US" dirty="0"/>
                        <a:t>7</a:t>
                      </a:r>
                    </a:p>
                  </a:txBody>
                  <a:tcPr/>
                </a:tc>
                <a:extLst>
                  <a:ext uri="{0D108BD9-81ED-4DB2-BD59-A6C34878D82A}">
                    <a16:rowId xmlns:a16="http://schemas.microsoft.com/office/drawing/2014/main" val="2872354181"/>
                  </a:ext>
                </a:extLst>
              </a:tr>
              <a:tr h="370840">
                <a:tc>
                  <a:txBody>
                    <a:bodyPr/>
                    <a:lstStyle/>
                    <a:p>
                      <a:r>
                        <a:rPr lang="en-US" dirty="0"/>
                        <a:t>6-8</a:t>
                      </a:r>
                    </a:p>
                  </a:txBody>
                  <a:tcPr/>
                </a:tc>
                <a:tc>
                  <a:txBody>
                    <a:bodyPr/>
                    <a:lstStyle/>
                    <a:p>
                      <a:r>
                        <a:rPr lang="en-US" dirty="0"/>
                        <a:t>7</a:t>
                      </a:r>
                    </a:p>
                  </a:txBody>
                  <a:tcPr/>
                </a:tc>
                <a:extLst>
                  <a:ext uri="{0D108BD9-81ED-4DB2-BD59-A6C34878D82A}">
                    <a16:rowId xmlns:a16="http://schemas.microsoft.com/office/drawing/2014/main" val="2073665316"/>
                  </a:ext>
                </a:extLst>
              </a:tr>
              <a:tr h="370840">
                <a:tc>
                  <a:txBody>
                    <a:bodyPr/>
                    <a:lstStyle/>
                    <a:p>
                      <a:r>
                        <a:rPr lang="en-US" dirty="0"/>
                        <a:t>High</a:t>
                      </a:r>
                    </a:p>
                  </a:txBody>
                  <a:tcPr/>
                </a:tc>
                <a:tc>
                  <a:txBody>
                    <a:bodyPr/>
                    <a:lstStyle/>
                    <a:p>
                      <a:r>
                        <a:rPr lang="en-US" dirty="0"/>
                        <a:t>16</a:t>
                      </a:r>
                    </a:p>
                  </a:txBody>
                  <a:tcPr/>
                </a:tc>
                <a:extLst>
                  <a:ext uri="{0D108BD9-81ED-4DB2-BD59-A6C34878D82A}">
                    <a16:rowId xmlns:a16="http://schemas.microsoft.com/office/drawing/2014/main" val="2458510378"/>
                  </a:ext>
                </a:extLst>
              </a:tr>
              <a:tr h="370840">
                <a:tc>
                  <a:txBody>
                    <a:bodyPr/>
                    <a:lstStyle/>
                    <a:p>
                      <a:pPr algn="r"/>
                      <a:r>
                        <a:rPr lang="en-US" b="1" dirty="0"/>
                        <a:t>Total</a:t>
                      </a:r>
                    </a:p>
                  </a:txBody>
                  <a:tcPr/>
                </a:tc>
                <a:tc>
                  <a:txBody>
                    <a:bodyPr/>
                    <a:lstStyle/>
                    <a:p>
                      <a:r>
                        <a:rPr lang="en-US" b="1" dirty="0"/>
                        <a:t>37</a:t>
                      </a:r>
                    </a:p>
                  </a:txBody>
                  <a:tcPr/>
                </a:tc>
                <a:extLst>
                  <a:ext uri="{0D108BD9-81ED-4DB2-BD59-A6C34878D82A}">
                    <a16:rowId xmlns:a16="http://schemas.microsoft.com/office/drawing/2014/main" val="2197696961"/>
                  </a:ext>
                </a:extLst>
              </a:tr>
            </a:tbl>
          </a:graphicData>
        </a:graphic>
      </p:graphicFrame>
      <p:sp>
        <p:nvSpPr>
          <p:cNvPr id="5" name="TextBox 4">
            <a:extLst>
              <a:ext uri="{FF2B5EF4-FFF2-40B4-BE49-F238E27FC236}">
                <a16:creationId xmlns:a16="http://schemas.microsoft.com/office/drawing/2014/main" id="{B84BE97C-55B7-466D-9415-FF94C909B71C}"/>
              </a:ext>
            </a:extLst>
          </p:cNvPr>
          <p:cNvSpPr txBox="1"/>
          <p:nvPr/>
        </p:nvSpPr>
        <p:spPr>
          <a:xfrm>
            <a:off x="5929312" y="1953994"/>
            <a:ext cx="2486026" cy="646331"/>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b="1" i="1" dirty="0"/>
              <a:t>2015 Mathematics Review</a:t>
            </a:r>
          </a:p>
        </p:txBody>
      </p:sp>
      <p:sp>
        <p:nvSpPr>
          <p:cNvPr id="12" name="TextBox 11">
            <a:extLst>
              <a:ext uri="{FF2B5EF4-FFF2-40B4-BE49-F238E27FC236}">
                <a16:creationId xmlns:a16="http://schemas.microsoft.com/office/drawing/2014/main" id="{86312FC3-7C7F-41DE-8CA4-2C939A55FF8C}"/>
              </a:ext>
            </a:extLst>
          </p:cNvPr>
          <p:cNvSpPr txBox="1"/>
          <p:nvPr/>
        </p:nvSpPr>
        <p:spPr>
          <a:xfrm>
            <a:off x="8998313" y="854653"/>
            <a:ext cx="2762251" cy="830997"/>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en-US" sz="1600" b="1" u="sng" dirty="0">
                <a:solidFill>
                  <a:schemeClr val="tx1">
                    <a:lumMod val="95000"/>
                    <a:lumOff val="5000"/>
                  </a:schemeClr>
                </a:solidFill>
              </a:rPr>
              <a:t>No Changes:</a:t>
            </a:r>
          </a:p>
          <a:p>
            <a:pPr marL="285750" indent="-285750">
              <a:buFont typeface="Arial" panose="020B0604020202020204" pitchFamily="34" charset="0"/>
              <a:buChar char="•"/>
            </a:pPr>
            <a:r>
              <a:rPr lang="en-US" sz="1600" dirty="0">
                <a:solidFill>
                  <a:schemeClr val="tx1">
                    <a:lumMod val="95000"/>
                    <a:lumOff val="5000"/>
                  </a:schemeClr>
                </a:solidFill>
              </a:rPr>
              <a:t>Foundations of Algebra</a:t>
            </a:r>
          </a:p>
          <a:p>
            <a:pPr marL="285750" indent="-285750">
              <a:buFont typeface="Arial" panose="020B0604020202020204" pitchFamily="34" charset="0"/>
              <a:buChar char="•"/>
            </a:pPr>
            <a:r>
              <a:rPr lang="en-US" sz="1600" dirty="0">
                <a:solidFill>
                  <a:schemeClr val="tx1">
                    <a:lumMod val="95000"/>
                    <a:lumOff val="5000"/>
                  </a:schemeClr>
                </a:solidFill>
              </a:rPr>
              <a:t>Technical College Readiness</a:t>
            </a:r>
          </a:p>
        </p:txBody>
      </p:sp>
    </p:spTree>
    <p:custDataLst>
      <p:tags r:id="rId1"/>
    </p:custDataLst>
    <p:extLst>
      <p:ext uri="{BB962C8B-B14F-4D97-AF65-F5344CB8AC3E}">
        <p14:creationId xmlns:p14="http://schemas.microsoft.com/office/powerpoint/2010/main" val="3334768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people sitting in a room&#10;&#10;Description automatically generated with low confidence">
            <a:extLst>
              <a:ext uri="{FF2B5EF4-FFF2-40B4-BE49-F238E27FC236}">
                <a16:creationId xmlns:a16="http://schemas.microsoft.com/office/drawing/2014/main" id="{D273C315-76E7-4CA9-93DE-1B8E334DF863}"/>
              </a:ext>
            </a:extLst>
          </p:cNvPr>
          <p:cNvPicPr>
            <a:picLocks noChangeAspect="1"/>
          </p:cNvPicPr>
          <p:nvPr/>
        </p:nvPicPr>
        <p:blipFill rotWithShape="1">
          <a:blip r:embed="rId2"/>
          <a:srcRect l="13374" r="3055"/>
          <a:stretch/>
        </p:blipFill>
        <p:spPr>
          <a:xfrm>
            <a:off x="20" y="1282"/>
            <a:ext cx="12191980" cy="6856718"/>
          </a:xfrm>
          <a:prstGeom prst="rect">
            <a:avLst/>
          </a:prstGeom>
        </p:spPr>
      </p:pic>
    </p:spTree>
    <p:extLst>
      <p:ext uri="{BB962C8B-B14F-4D97-AF65-F5344CB8AC3E}">
        <p14:creationId xmlns:p14="http://schemas.microsoft.com/office/powerpoint/2010/main" val="3849243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6DE3-A17C-4C46-9482-66D246C3C74F}"/>
              </a:ext>
            </a:extLst>
          </p:cNvPr>
          <p:cNvSpPr>
            <a:spLocks noGrp="1"/>
          </p:cNvSpPr>
          <p:nvPr>
            <p:ph type="title"/>
          </p:nvPr>
        </p:nvSpPr>
        <p:spPr>
          <a:xfrm>
            <a:off x="992047" y="160338"/>
            <a:ext cx="10207906" cy="1325563"/>
          </a:xfrm>
        </p:spPr>
        <p:txBody>
          <a:bodyPr/>
          <a:lstStyle/>
          <a:p>
            <a:r>
              <a:rPr lang="en-US" dirty="0"/>
              <a:t>Standards Review Process </a:t>
            </a:r>
            <a:r>
              <a:rPr lang="en-US" b="0" i="1" dirty="0"/>
              <a:t>(cont.)</a:t>
            </a:r>
          </a:p>
        </p:txBody>
      </p:sp>
      <p:sp>
        <p:nvSpPr>
          <p:cNvPr id="4" name="Content Placeholder 2">
            <a:extLst>
              <a:ext uri="{FF2B5EF4-FFF2-40B4-BE49-F238E27FC236}">
                <a16:creationId xmlns:a16="http://schemas.microsoft.com/office/drawing/2014/main" id="{32D94291-441C-4932-95C9-FF4AA277D5C4}"/>
              </a:ext>
            </a:extLst>
          </p:cNvPr>
          <p:cNvSpPr>
            <a:spLocks noGrp="1"/>
          </p:cNvSpPr>
          <p:nvPr>
            <p:ph idx="1"/>
          </p:nvPr>
        </p:nvSpPr>
        <p:spPr>
          <a:xfrm>
            <a:off x="992047" y="1485901"/>
            <a:ext cx="7886700" cy="4197635"/>
          </a:xfrm>
        </p:spPr>
        <p:txBody>
          <a:bodyPr>
            <a:normAutofit fontScale="92500"/>
          </a:bodyPr>
          <a:lstStyle/>
          <a:p>
            <a:pPr marL="0" indent="0">
              <a:buNone/>
            </a:pPr>
            <a:r>
              <a:rPr lang="en-US" b="1" dirty="0"/>
              <a:t>Mathematics Standards Document</a:t>
            </a:r>
          </a:p>
          <a:p>
            <a:pPr lvl="1"/>
            <a:r>
              <a:rPr lang="en-US" b="1" dirty="0"/>
              <a:t>A public document </a:t>
            </a:r>
            <a:r>
              <a:rPr lang="en-US" dirty="0"/>
              <a:t>– clear and accessible language; supports engagement from families, parents, and citizens </a:t>
            </a:r>
            <a:r>
              <a:rPr lang="en-US" dirty="0">
                <a:sym typeface="Wingdings" panose="05000000000000000000" pitchFamily="2" charset="2"/>
              </a:rPr>
              <a:t> survey results, Citizens Review, novice teachers, public comment period</a:t>
            </a:r>
            <a:endParaRPr lang="en-US" dirty="0"/>
          </a:p>
          <a:p>
            <a:pPr lvl="1"/>
            <a:r>
              <a:rPr lang="en-US" b="1" dirty="0"/>
              <a:t>An instructional document </a:t>
            </a:r>
            <a:r>
              <a:rPr lang="en-US" dirty="0"/>
              <a:t>– expectations for students and educators; instructional design (learning progressions, competencies, etc.) and supports (terminology, how far to go, examples, etc.) </a:t>
            </a:r>
            <a:r>
              <a:rPr lang="en-US" dirty="0">
                <a:sym typeface="Wingdings" panose="05000000000000000000" pitchFamily="2" charset="2"/>
              </a:rPr>
              <a:t> Teacher Working Groups &amp; Academic Review</a:t>
            </a:r>
          </a:p>
          <a:p>
            <a:pPr lvl="2"/>
            <a:r>
              <a:rPr lang="en-US" sz="1800" dirty="0">
                <a:sym typeface="Wingdings" panose="05000000000000000000" pitchFamily="2" charset="2"/>
              </a:rPr>
              <a:t>Last review: instructional supports an afterthought </a:t>
            </a:r>
            <a:r>
              <a:rPr lang="en-US" sz="1800" i="1" dirty="0">
                <a:sym typeface="Wingdings" panose="05000000000000000000" pitchFamily="2" charset="2"/>
              </a:rPr>
              <a:t>vs. </a:t>
            </a:r>
            <a:r>
              <a:rPr lang="en-US" sz="1800" dirty="0">
                <a:sym typeface="Wingdings" panose="05000000000000000000" pitchFamily="2" charset="2"/>
              </a:rPr>
              <a:t>This review: instructional supports planned ‘in-the-room’</a:t>
            </a:r>
          </a:p>
          <a:p>
            <a:pPr lvl="2"/>
            <a:r>
              <a:rPr lang="en-US" sz="1800" dirty="0">
                <a:sym typeface="Wingdings" panose="05000000000000000000" pitchFamily="2" charset="2"/>
              </a:rPr>
              <a:t>Strong coordination with assessment; tests to match standards updates</a:t>
            </a:r>
            <a:endParaRPr lang="en-US" sz="1800" dirty="0"/>
          </a:p>
          <a:p>
            <a:endParaRPr lang="en-US" dirty="0"/>
          </a:p>
        </p:txBody>
      </p:sp>
    </p:spTree>
    <p:extLst>
      <p:ext uri="{BB962C8B-B14F-4D97-AF65-F5344CB8AC3E}">
        <p14:creationId xmlns:p14="http://schemas.microsoft.com/office/powerpoint/2010/main" val="1392482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F2F51-E31A-48CE-BDA8-D697D11704DB}"/>
              </a:ext>
            </a:extLst>
          </p:cNvPr>
          <p:cNvSpPr>
            <a:spLocks noGrp="1"/>
          </p:cNvSpPr>
          <p:nvPr>
            <p:ph type="title"/>
          </p:nvPr>
        </p:nvSpPr>
        <p:spPr/>
        <p:txBody>
          <a:bodyPr/>
          <a:lstStyle/>
          <a:p>
            <a:r>
              <a:rPr lang="en-US" dirty="0"/>
              <a:t>Timeline &amp; Implementation</a:t>
            </a:r>
          </a:p>
        </p:txBody>
      </p:sp>
      <p:pic>
        <p:nvPicPr>
          <p:cNvPr id="5" name="Picture 4">
            <a:extLst>
              <a:ext uri="{FF2B5EF4-FFF2-40B4-BE49-F238E27FC236}">
                <a16:creationId xmlns:a16="http://schemas.microsoft.com/office/drawing/2014/main" id="{E1167226-49EA-4EF5-A9AF-A76F28801BC0}"/>
              </a:ext>
            </a:extLst>
          </p:cNvPr>
          <p:cNvPicPr>
            <a:picLocks noChangeAspect="1"/>
          </p:cNvPicPr>
          <p:nvPr/>
        </p:nvPicPr>
        <p:blipFill rotWithShape="1">
          <a:blip r:embed="rId2"/>
          <a:srcRect l="14896" t="39445" r="40268" b="39259"/>
          <a:stretch/>
        </p:blipFill>
        <p:spPr>
          <a:xfrm>
            <a:off x="1687065" y="1690690"/>
            <a:ext cx="6221034" cy="1662111"/>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077A5BA-0828-4236-9CDF-EDB4A50288F6}"/>
              </a:ext>
            </a:extLst>
          </p:cNvPr>
          <p:cNvPicPr>
            <a:picLocks noChangeAspect="1"/>
          </p:cNvPicPr>
          <p:nvPr/>
        </p:nvPicPr>
        <p:blipFill rotWithShape="1">
          <a:blip r:embed="rId2"/>
          <a:srcRect l="59732" t="39445" r="5416" b="39259"/>
          <a:stretch/>
        </p:blipFill>
        <p:spPr>
          <a:xfrm>
            <a:off x="5258942" y="3941763"/>
            <a:ext cx="5047109" cy="173480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F8ACE81D-02AE-4A02-BF57-B0CE008D48FB}"/>
              </a:ext>
            </a:extLst>
          </p:cNvPr>
          <p:cNvSpPr txBox="1"/>
          <p:nvPr/>
        </p:nvSpPr>
        <p:spPr>
          <a:xfrm>
            <a:off x="8229601" y="1533526"/>
            <a:ext cx="2275335" cy="2031325"/>
          </a:xfrm>
          <a:prstGeom prst="rect">
            <a:avLst/>
          </a:prstGeom>
          <a:noFill/>
        </p:spPr>
        <p:txBody>
          <a:bodyPr wrap="square" rtlCol="0">
            <a:spAutoFit/>
          </a:bodyPr>
          <a:lstStyle/>
          <a:p>
            <a:pPr marL="285750" indent="-285750">
              <a:buFont typeface="Arial" panose="020B0604020202020204" pitchFamily="34" charset="0"/>
              <a:buChar char="•"/>
            </a:pPr>
            <a:r>
              <a:rPr lang="en-US" dirty="0"/>
              <a:t>Launched Fall 2019; completed survey, Citizens Review and Teacher committees</a:t>
            </a:r>
          </a:p>
          <a:p>
            <a:pPr marL="285750" indent="-285750">
              <a:buFont typeface="Arial" panose="020B0604020202020204" pitchFamily="34" charset="0"/>
              <a:buChar char="•"/>
            </a:pPr>
            <a:r>
              <a:rPr lang="en-US" dirty="0"/>
              <a:t>Paused with COVID</a:t>
            </a:r>
          </a:p>
        </p:txBody>
      </p:sp>
      <p:sp>
        <p:nvSpPr>
          <p:cNvPr id="8" name="TextBox 7">
            <a:extLst>
              <a:ext uri="{FF2B5EF4-FFF2-40B4-BE49-F238E27FC236}">
                <a16:creationId xmlns:a16="http://schemas.microsoft.com/office/drawing/2014/main" id="{7C02F155-CD35-49FF-BA81-01E827545757}"/>
              </a:ext>
            </a:extLst>
          </p:cNvPr>
          <p:cNvSpPr txBox="1"/>
          <p:nvPr/>
        </p:nvSpPr>
        <p:spPr>
          <a:xfrm>
            <a:off x="2674648" y="3564851"/>
            <a:ext cx="2275335" cy="2585323"/>
          </a:xfrm>
          <a:prstGeom prst="rect">
            <a:avLst/>
          </a:prstGeom>
          <a:noFill/>
        </p:spPr>
        <p:txBody>
          <a:bodyPr wrap="square" rtlCol="0">
            <a:spAutoFit/>
          </a:bodyPr>
          <a:lstStyle/>
          <a:p>
            <a:pPr marL="285750" indent="-285750">
              <a:buFont typeface="Arial" panose="020B0604020202020204" pitchFamily="34" charset="0"/>
              <a:buChar char="•"/>
            </a:pPr>
            <a:r>
              <a:rPr lang="en-US" dirty="0"/>
              <a:t>Restarted January 2021</a:t>
            </a:r>
          </a:p>
          <a:p>
            <a:pPr marL="285750" indent="-285750">
              <a:buFont typeface="Arial" panose="020B0604020202020204" pitchFamily="34" charset="0"/>
              <a:buChar char="•"/>
            </a:pPr>
            <a:r>
              <a:rPr lang="en-US" dirty="0"/>
              <a:t>Adopted late Spring 2021</a:t>
            </a:r>
          </a:p>
          <a:p>
            <a:pPr marL="285750" indent="-285750">
              <a:buFont typeface="Arial" panose="020B0604020202020204" pitchFamily="34" charset="0"/>
              <a:buChar char="•"/>
            </a:pPr>
            <a:r>
              <a:rPr lang="en-US" dirty="0"/>
              <a:t>2021-2022 school year – training</a:t>
            </a:r>
          </a:p>
          <a:p>
            <a:pPr marL="285750" indent="-285750">
              <a:buFont typeface="Arial" panose="020B0604020202020204" pitchFamily="34" charset="0"/>
              <a:buChar char="•"/>
            </a:pPr>
            <a:r>
              <a:rPr lang="en-US" dirty="0"/>
              <a:t>2022-2023 – implementation; students assessed</a:t>
            </a:r>
          </a:p>
        </p:txBody>
      </p:sp>
    </p:spTree>
    <p:extLst>
      <p:ext uri="{BB962C8B-B14F-4D97-AF65-F5344CB8AC3E}">
        <p14:creationId xmlns:p14="http://schemas.microsoft.com/office/powerpoint/2010/main" val="46804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F0FEB-953E-4682-B3C5-96FB72C60C8E}"/>
              </a:ext>
            </a:extLst>
          </p:cNvPr>
          <p:cNvSpPr>
            <a:spLocks noGrp="1"/>
          </p:cNvSpPr>
          <p:nvPr>
            <p:ph type="ctrTitle"/>
          </p:nvPr>
        </p:nvSpPr>
        <p:spPr>
          <a:xfrm>
            <a:off x="1524000" y="1874838"/>
            <a:ext cx="9144000" cy="2387600"/>
          </a:xfrm>
        </p:spPr>
        <p:txBody>
          <a:bodyPr/>
          <a:lstStyle/>
          <a:p>
            <a:r>
              <a:rPr lang="en-US" dirty="0"/>
              <a:t>GaDOE Updates</a:t>
            </a:r>
          </a:p>
        </p:txBody>
      </p:sp>
      <p:sp>
        <p:nvSpPr>
          <p:cNvPr id="3" name="Subtitle 2">
            <a:extLst>
              <a:ext uri="{FF2B5EF4-FFF2-40B4-BE49-F238E27FC236}">
                <a16:creationId xmlns:a16="http://schemas.microsoft.com/office/drawing/2014/main" id="{B77951A3-4C38-4DD8-B30A-2886CE229426}"/>
              </a:ext>
            </a:extLst>
          </p:cNvPr>
          <p:cNvSpPr>
            <a:spLocks noGrp="1"/>
          </p:cNvSpPr>
          <p:nvPr>
            <p:ph type="subTitle" idx="1"/>
          </p:nvPr>
        </p:nvSpPr>
        <p:spPr/>
        <p:txBody>
          <a:bodyPr/>
          <a:lstStyle/>
          <a:p>
            <a:r>
              <a:rPr lang="en-US" dirty="0"/>
              <a:t>Matt Jones, </a:t>
            </a:r>
            <a:r>
              <a:rPr lang="en-US" i="1" dirty="0"/>
              <a:t>Chief of Staff</a:t>
            </a:r>
          </a:p>
        </p:txBody>
      </p:sp>
    </p:spTree>
    <p:extLst>
      <p:ext uri="{BB962C8B-B14F-4D97-AF65-F5344CB8AC3E}">
        <p14:creationId xmlns:p14="http://schemas.microsoft.com/office/powerpoint/2010/main" val="3685587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1BB9331-DB2E-4DB0-9400-5CD326357F90}"/>
              </a:ext>
            </a:extLst>
          </p:cNvPr>
          <p:cNvSpPr/>
          <p:nvPr/>
        </p:nvSpPr>
        <p:spPr>
          <a:xfrm>
            <a:off x="8629650" y="4906627"/>
            <a:ext cx="1752601" cy="614838"/>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13C7D9D-DE01-4613-A3CD-BDF1833F7CA4}"/>
              </a:ext>
            </a:extLst>
          </p:cNvPr>
          <p:cNvSpPr/>
          <p:nvPr/>
        </p:nvSpPr>
        <p:spPr>
          <a:xfrm>
            <a:off x="8629650" y="3296128"/>
            <a:ext cx="1266825" cy="314481"/>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14B2B9C-23F9-439F-A076-4ED5CDC7286F}"/>
              </a:ext>
            </a:extLst>
          </p:cNvPr>
          <p:cNvSpPr/>
          <p:nvPr/>
        </p:nvSpPr>
        <p:spPr>
          <a:xfrm>
            <a:off x="8562975" y="2095501"/>
            <a:ext cx="876300" cy="371633"/>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587AC6D-051A-4EF7-804C-DB5C053D2D19}"/>
              </a:ext>
            </a:extLst>
          </p:cNvPr>
          <p:cNvSpPr/>
          <p:nvPr/>
        </p:nvSpPr>
        <p:spPr>
          <a:xfrm>
            <a:off x="8496300" y="485776"/>
            <a:ext cx="876300" cy="371633"/>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39BB0-2E34-442D-92C6-FC9F5DF1B08F}"/>
              </a:ext>
            </a:extLst>
          </p:cNvPr>
          <p:cNvSpPr>
            <a:spLocks noGrp="1"/>
          </p:cNvSpPr>
          <p:nvPr>
            <p:ph type="title"/>
          </p:nvPr>
        </p:nvSpPr>
        <p:spPr/>
        <p:txBody>
          <a:bodyPr/>
          <a:lstStyle/>
          <a:p>
            <a:r>
              <a:rPr lang="en-US" dirty="0"/>
              <a:t>Standards Structure</a:t>
            </a:r>
          </a:p>
        </p:txBody>
      </p:sp>
      <p:pic>
        <p:nvPicPr>
          <p:cNvPr id="6" name="Picture 5">
            <a:extLst>
              <a:ext uri="{FF2B5EF4-FFF2-40B4-BE49-F238E27FC236}">
                <a16:creationId xmlns:a16="http://schemas.microsoft.com/office/drawing/2014/main" id="{25240CC1-656F-4703-A2D2-1132A1F83E28}"/>
              </a:ext>
            </a:extLst>
          </p:cNvPr>
          <p:cNvPicPr>
            <a:picLocks noChangeAspect="1"/>
          </p:cNvPicPr>
          <p:nvPr/>
        </p:nvPicPr>
        <p:blipFill rotWithShape="1">
          <a:blip r:embed="rId2"/>
          <a:srcRect l="15313" t="23186" r="45833" b="29130"/>
          <a:stretch/>
        </p:blipFill>
        <p:spPr>
          <a:xfrm>
            <a:off x="1809750" y="1595438"/>
            <a:ext cx="6422752" cy="4433887"/>
          </a:xfrm>
          <a:prstGeom prst="rect">
            <a:avLst/>
          </a:prstGeom>
          <a:ln>
            <a:noFill/>
          </a:ln>
          <a:effectLst>
            <a:outerShdw blurRad="292100" dist="139700" dir="2700000" algn="tl" rotWithShape="0">
              <a:srgbClr val="333333">
                <a:alpha val="65000"/>
              </a:srgbClr>
            </a:outerShdw>
          </a:effectLst>
        </p:spPr>
      </p:pic>
      <p:cxnSp>
        <p:nvCxnSpPr>
          <p:cNvPr id="8" name="Straight Arrow Connector 7">
            <a:extLst>
              <a:ext uri="{FF2B5EF4-FFF2-40B4-BE49-F238E27FC236}">
                <a16:creationId xmlns:a16="http://schemas.microsoft.com/office/drawing/2014/main" id="{8928B935-256D-4C90-9052-3198C040D1AF}"/>
              </a:ext>
            </a:extLst>
          </p:cNvPr>
          <p:cNvCxnSpPr>
            <a:cxnSpLocks/>
          </p:cNvCxnSpPr>
          <p:nvPr/>
        </p:nvCxnSpPr>
        <p:spPr>
          <a:xfrm flipH="1">
            <a:off x="7229475" y="733426"/>
            <a:ext cx="1181100" cy="13049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7D5DA90-9E35-4AB5-BF41-90B95350CF44}"/>
              </a:ext>
            </a:extLst>
          </p:cNvPr>
          <p:cNvSpPr txBox="1"/>
          <p:nvPr/>
        </p:nvSpPr>
        <p:spPr>
          <a:xfrm>
            <a:off x="8496300" y="485776"/>
            <a:ext cx="1885950" cy="1200329"/>
          </a:xfrm>
          <a:prstGeom prst="rect">
            <a:avLst/>
          </a:prstGeom>
          <a:noFill/>
        </p:spPr>
        <p:txBody>
          <a:bodyPr wrap="square" rtlCol="0">
            <a:spAutoFit/>
          </a:bodyPr>
          <a:lstStyle/>
          <a:p>
            <a:r>
              <a:rPr lang="en-US" b="1" dirty="0"/>
              <a:t>Big Idea </a:t>
            </a:r>
            <a:r>
              <a:rPr lang="en-US" dirty="0"/>
              <a:t>and </a:t>
            </a:r>
            <a:r>
              <a:rPr lang="en-US" b="1" dirty="0"/>
              <a:t>summary of concepts </a:t>
            </a:r>
            <a:r>
              <a:rPr lang="en-US" dirty="0"/>
              <a:t>in this section</a:t>
            </a:r>
          </a:p>
        </p:txBody>
      </p:sp>
      <p:cxnSp>
        <p:nvCxnSpPr>
          <p:cNvPr id="12" name="Straight Arrow Connector 11">
            <a:extLst>
              <a:ext uri="{FF2B5EF4-FFF2-40B4-BE49-F238E27FC236}">
                <a16:creationId xmlns:a16="http://schemas.microsoft.com/office/drawing/2014/main" id="{0AB72887-2A32-4B91-8161-B3BB70E659ED}"/>
              </a:ext>
            </a:extLst>
          </p:cNvPr>
          <p:cNvCxnSpPr>
            <a:cxnSpLocks/>
          </p:cNvCxnSpPr>
          <p:nvPr/>
        </p:nvCxnSpPr>
        <p:spPr>
          <a:xfrm flipH="1">
            <a:off x="7810501" y="2305051"/>
            <a:ext cx="67627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6D97B4-5F05-495C-94B7-7F483BA0365F}"/>
              </a:ext>
            </a:extLst>
          </p:cNvPr>
          <p:cNvSpPr txBox="1"/>
          <p:nvPr/>
        </p:nvSpPr>
        <p:spPr>
          <a:xfrm>
            <a:off x="8496300" y="2095500"/>
            <a:ext cx="1885950" cy="369332"/>
          </a:xfrm>
          <a:prstGeom prst="rect">
            <a:avLst/>
          </a:prstGeom>
          <a:noFill/>
        </p:spPr>
        <p:txBody>
          <a:bodyPr wrap="square" rtlCol="0">
            <a:spAutoFit/>
          </a:bodyPr>
          <a:lstStyle/>
          <a:p>
            <a:r>
              <a:rPr lang="en-US" b="1" dirty="0"/>
              <a:t>Standard</a:t>
            </a:r>
            <a:endParaRPr lang="en-US" dirty="0"/>
          </a:p>
        </p:txBody>
      </p:sp>
      <p:cxnSp>
        <p:nvCxnSpPr>
          <p:cNvPr id="15" name="Straight Arrow Connector 14">
            <a:extLst>
              <a:ext uri="{FF2B5EF4-FFF2-40B4-BE49-F238E27FC236}">
                <a16:creationId xmlns:a16="http://schemas.microsoft.com/office/drawing/2014/main" id="{66CCA806-4E7D-4C23-A954-CD200EECD5EB}"/>
              </a:ext>
            </a:extLst>
          </p:cNvPr>
          <p:cNvCxnSpPr>
            <a:cxnSpLocks/>
          </p:cNvCxnSpPr>
          <p:nvPr/>
        </p:nvCxnSpPr>
        <p:spPr>
          <a:xfrm flipH="1" flipV="1">
            <a:off x="4000501" y="2521985"/>
            <a:ext cx="4562474" cy="101337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B88F77F-421A-4D04-9186-D740A4AB65FA}"/>
              </a:ext>
            </a:extLst>
          </p:cNvPr>
          <p:cNvSpPr txBox="1"/>
          <p:nvPr/>
        </p:nvSpPr>
        <p:spPr>
          <a:xfrm>
            <a:off x="8562975" y="3296127"/>
            <a:ext cx="1885950" cy="1477328"/>
          </a:xfrm>
          <a:prstGeom prst="rect">
            <a:avLst/>
          </a:prstGeom>
          <a:noFill/>
        </p:spPr>
        <p:txBody>
          <a:bodyPr wrap="square" rtlCol="0">
            <a:spAutoFit/>
          </a:bodyPr>
          <a:lstStyle/>
          <a:p>
            <a:r>
              <a:rPr lang="en-US" b="1" dirty="0"/>
              <a:t>Expectations </a:t>
            </a:r>
            <a:r>
              <a:rPr lang="en-US" dirty="0"/>
              <a:t>– ‘breaks down’ the standard in an instructional progression</a:t>
            </a:r>
          </a:p>
        </p:txBody>
      </p:sp>
      <p:cxnSp>
        <p:nvCxnSpPr>
          <p:cNvPr id="19" name="Straight Arrow Connector 18">
            <a:extLst>
              <a:ext uri="{FF2B5EF4-FFF2-40B4-BE49-F238E27FC236}">
                <a16:creationId xmlns:a16="http://schemas.microsoft.com/office/drawing/2014/main" id="{20414BB0-340B-4AAC-9874-5F262656EC03}"/>
              </a:ext>
            </a:extLst>
          </p:cNvPr>
          <p:cNvCxnSpPr>
            <a:cxnSpLocks/>
          </p:cNvCxnSpPr>
          <p:nvPr/>
        </p:nvCxnSpPr>
        <p:spPr>
          <a:xfrm flipH="1" flipV="1">
            <a:off x="6467475" y="2548118"/>
            <a:ext cx="2095500" cy="25531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929C7CE-0AF8-499E-9EEC-76C5707AECD8}"/>
              </a:ext>
            </a:extLst>
          </p:cNvPr>
          <p:cNvSpPr txBox="1"/>
          <p:nvPr/>
        </p:nvSpPr>
        <p:spPr>
          <a:xfrm>
            <a:off x="8610600" y="4906628"/>
            <a:ext cx="1885950" cy="1200329"/>
          </a:xfrm>
          <a:prstGeom prst="rect">
            <a:avLst/>
          </a:prstGeom>
          <a:noFill/>
        </p:spPr>
        <p:txBody>
          <a:bodyPr wrap="square" rtlCol="0">
            <a:spAutoFit/>
          </a:bodyPr>
          <a:lstStyle/>
          <a:p>
            <a:r>
              <a:rPr lang="en-US" b="1" dirty="0"/>
              <a:t>Evidence of Student Learning </a:t>
            </a:r>
            <a:r>
              <a:rPr lang="en-US" dirty="0"/>
              <a:t>– instructional supports</a:t>
            </a:r>
          </a:p>
        </p:txBody>
      </p:sp>
    </p:spTree>
    <p:extLst>
      <p:ext uri="{BB962C8B-B14F-4D97-AF65-F5344CB8AC3E}">
        <p14:creationId xmlns:p14="http://schemas.microsoft.com/office/powerpoint/2010/main" val="3345092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D55B1-733D-4625-8053-5127BE5AB3DD}"/>
              </a:ext>
            </a:extLst>
          </p:cNvPr>
          <p:cNvSpPr>
            <a:spLocks noGrp="1"/>
          </p:cNvSpPr>
          <p:nvPr>
            <p:ph type="title"/>
          </p:nvPr>
        </p:nvSpPr>
        <p:spPr/>
        <p:txBody>
          <a:bodyPr/>
          <a:lstStyle/>
          <a:p>
            <a:r>
              <a:rPr lang="en-US" dirty="0"/>
              <a:t>Instructional Supports</a:t>
            </a:r>
          </a:p>
        </p:txBody>
      </p:sp>
      <p:sp>
        <p:nvSpPr>
          <p:cNvPr id="3" name="Content Placeholder 2">
            <a:extLst>
              <a:ext uri="{FF2B5EF4-FFF2-40B4-BE49-F238E27FC236}">
                <a16:creationId xmlns:a16="http://schemas.microsoft.com/office/drawing/2014/main" id="{72A42273-497A-4756-A605-B74FD05C8475}"/>
              </a:ext>
            </a:extLst>
          </p:cNvPr>
          <p:cNvSpPr>
            <a:spLocks noGrp="1"/>
          </p:cNvSpPr>
          <p:nvPr>
            <p:ph idx="1"/>
          </p:nvPr>
        </p:nvSpPr>
        <p:spPr/>
        <p:txBody>
          <a:bodyPr/>
          <a:lstStyle/>
          <a:p>
            <a:r>
              <a:rPr lang="en-US" sz="2400" b="1" dirty="0"/>
              <a:t>Developed by the same group of teachers </a:t>
            </a:r>
            <a:r>
              <a:rPr lang="en-US" sz="2400" dirty="0"/>
              <a:t>who reviewed and made recommended revisions to the standards</a:t>
            </a:r>
          </a:p>
          <a:p>
            <a:r>
              <a:rPr lang="en-US" sz="2400" b="1" dirty="0"/>
              <a:t>Full package </a:t>
            </a:r>
            <a:r>
              <a:rPr lang="en-US" sz="2400" dirty="0"/>
              <a:t>with built-in instructional supports that are part of the over Mathematics standards document</a:t>
            </a:r>
          </a:p>
          <a:p>
            <a:r>
              <a:rPr lang="en-US" sz="2400" b="1" dirty="0"/>
              <a:t>‘Unpacks’ the standards </a:t>
            </a:r>
            <a:r>
              <a:rPr lang="en-US" sz="2400" dirty="0"/>
              <a:t>– takes out the guesswork from teachers, removes the heavy lift from districts, aligns with the assessments, and allows the focus to be on instructional delivery</a:t>
            </a:r>
          </a:p>
          <a:p>
            <a:r>
              <a:rPr lang="en-US" sz="2400" b="1" dirty="0"/>
              <a:t>Updated assessments </a:t>
            </a:r>
            <a:r>
              <a:rPr lang="en-US" sz="2400" dirty="0"/>
              <a:t>(GKIDS, Milestones, GAA) to match updated standards.</a:t>
            </a:r>
          </a:p>
          <a:p>
            <a:endParaRPr lang="en-US" sz="2000" dirty="0"/>
          </a:p>
          <a:p>
            <a:endParaRPr lang="en-US" dirty="0"/>
          </a:p>
          <a:p>
            <a:endParaRPr lang="en-US" dirty="0"/>
          </a:p>
        </p:txBody>
      </p:sp>
    </p:spTree>
    <p:extLst>
      <p:ext uri="{BB962C8B-B14F-4D97-AF65-F5344CB8AC3E}">
        <p14:creationId xmlns:p14="http://schemas.microsoft.com/office/powerpoint/2010/main" val="314324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39BB0-2E34-442D-92C6-FC9F5DF1B08F}"/>
              </a:ext>
            </a:extLst>
          </p:cNvPr>
          <p:cNvSpPr>
            <a:spLocks noGrp="1"/>
          </p:cNvSpPr>
          <p:nvPr>
            <p:ph type="title"/>
          </p:nvPr>
        </p:nvSpPr>
        <p:spPr/>
        <p:txBody>
          <a:bodyPr/>
          <a:lstStyle/>
          <a:p>
            <a:r>
              <a:rPr lang="en-US" dirty="0"/>
              <a:t>Instructional Supports</a:t>
            </a:r>
          </a:p>
        </p:txBody>
      </p:sp>
      <p:pic>
        <p:nvPicPr>
          <p:cNvPr id="5" name="Picture 2">
            <a:extLst>
              <a:ext uri="{FF2B5EF4-FFF2-40B4-BE49-F238E27FC236}">
                <a16:creationId xmlns:a16="http://schemas.microsoft.com/office/drawing/2014/main" id="{5A5EEDB2-7B77-4574-8A69-CCD2BAA35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894" y="1404938"/>
            <a:ext cx="7083707" cy="44827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F9AC76-066D-4E9E-A746-CADD6ADDEBF8}"/>
              </a:ext>
            </a:extLst>
          </p:cNvPr>
          <p:cNvSpPr txBox="1"/>
          <p:nvPr/>
        </p:nvSpPr>
        <p:spPr>
          <a:xfrm>
            <a:off x="8524875" y="1404939"/>
            <a:ext cx="2028825" cy="4585871"/>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en-US" b="1" dirty="0"/>
              <a:t>K-12 Learning Progressions</a:t>
            </a:r>
          </a:p>
          <a:p>
            <a:pPr marL="285750" indent="-285750">
              <a:buFont typeface="Arial" panose="020B0604020202020204" pitchFamily="34" charset="0"/>
              <a:buChar char="•"/>
            </a:pPr>
            <a:r>
              <a:rPr lang="en-US" sz="1600" dirty="0"/>
              <a:t>When big ideas/concepts are introduced and how they progress across grade levels</a:t>
            </a:r>
          </a:p>
          <a:p>
            <a:pPr marL="285750" indent="-285750">
              <a:buFont typeface="Arial" panose="020B0604020202020204" pitchFamily="34" charset="0"/>
              <a:buChar char="•"/>
            </a:pPr>
            <a:r>
              <a:rPr lang="en-US" sz="1600" dirty="0"/>
              <a:t>When a student is struggling, allows teachers to trace back to foundational concepts/skills</a:t>
            </a:r>
          </a:p>
          <a:p>
            <a:pPr marL="285750" indent="-285750">
              <a:buFont typeface="Arial" panose="020B0604020202020204" pitchFamily="34" charset="0"/>
              <a:buChar char="•"/>
            </a:pPr>
            <a:r>
              <a:rPr lang="en-US" sz="1600" dirty="0"/>
              <a:t>Powerful tool for both parents and educators – expectations for each grade</a:t>
            </a:r>
          </a:p>
        </p:txBody>
      </p:sp>
    </p:spTree>
    <p:extLst>
      <p:ext uri="{BB962C8B-B14F-4D97-AF65-F5344CB8AC3E}">
        <p14:creationId xmlns:p14="http://schemas.microsoft.com/office/powerpoint/2010/main" val="1754804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39BB0-2E34-442D-92C6-FC9F5DF1B08F}"/>
              </a:ext>
            </a:extLst>
          </p:cNvPr>
          <p:cNvSpPr>
            <a:spLocks noGrp="1"/>
          </p:cNvSpPr>
          <p:nvPr>
            <p:ph type="title"/>
          </p:nvPr>
        </p:nvSpPr>
        <p:spPr/>
        <p:txBody>
          <a:bodyPr/>
          <a:lstStyle/>
          <a:p>
            <a:r>
              <a:rPr lang="en-US" dirty="0"/>
              <a:t>Instructional Supports</a:t>
            </a:r>
          </a:p>
        </p:txBody>
      </p:sp>
      <p:sp>
        <p:nvSpPr>
          <p:cNvPr id="4" name="TextBox 3">
            <a:extLst>
              <a:ext uri="{FF2B5EF4-FFF2-40B4-BE49-F238E27FC236}">
                <a16:creationId xmlns:a16="http://schemas.microsoft.com/office/drawing/2014/main" id="{F9F9AC76-066D-4E9E-A746-CADD6ADDEBF8}"/>
              </a:ext>
            </a:extLst>
          </p:cNvPr>
          <p:cNvSpPr txBox="1"/>
          <p:nvPr/>
        </p:nvSpPr>
        <p:spPr>
          <a:xfrm>
            <a:off x="7343774" y="1519239"/>
            <a:ext cx="2962276" cy="4062651"/>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en-US" b="1" dirty="0"/>
              <a:t>Evidence of Student Learning</a:t>
            </a:r>
          </a:p>
          <a:p>
            <a:pPr marL="285750" indent="-285750">
              <a:buFont typeface="Arial" panose="020B0604020202020204" pitchFamily="34" charset="0"/>
              <a:buChar char="•"/>
            </a:pPr>
            <a:r>
              <a:rPr lang="en-US" sz="1600" dirty="0"/>
              <a:t>Built in instructional supports and guidance</a:t>
            </a:r>
          </a:p>
          <a:p>
            <a:pPr marL="285750" indent="-285750">
              <a:buFont typeface="Arial" panose="020B0604020202020204" pitchFamily="34" charset="0"/>
              <a:buChar char="•"/>
            </a:pPr>
            <a:r>
              <a:rPr lang="en-US" sz="1600" i="1" dirty="0"/>
              <a:t>How far to go with this concept/skill?</a:t>
            </a:r>
          </a:p>
          <a:p>
            <a:pPr marL="285750" indent="-285750">
              <a:buFont typeface="Arial" panose="020B0604020202020204" pitchFamily="34" charset="0"/>
              <a:buChar char="•"/>
            </a:pPr>
            <a:r>
              <a:rPr lang="en-US" sz="1600" i="1" dirty="0"/>
              <a:t>What is age/ developmentally appropriate?</a:t>
            </a:r>
          </a:p>
          <a:p>
            <a:pPr marL="285750" indent="-285750">
              <a:buFont typeface="Arial" panose="020B0604020202020204" pitchFamily="34" charset="0"/>
              <a:buChar char="•"/>
            </a:pPr>
            <a:r>
              <a:rPr lang="en-US" sz="1600" i="1" dirty="0"/>
              <a:t>What are some examples?</a:t>
            </a:r>
          </a:p>
          <a:p>
            <a:pPr marL="285750" indent="-285750">
              <a:buFont typeface="Arial" panose="020B0604020202020204" pitchFamily="34" charset="0"/>
              <a:buChar char="•"/>
            </a:pPr>
            <a:r>
              <a:rPr lang="en-US" sz="1600" i="1" dirty="0"/>
              <a:t>What strategies and methods can students use?</a:t>
            </a:r>
          </a:p>
          <a:p>
            <a:pPr marL="285750" indent="-285750">
              <a:buFont typeface="Arial" panose="020B0604020202020204" pitchFamily="34" charset="0"/>
              <a:buChar char="•"/>
            </a:pPr>
            <a:r>
              <a:rPr lang="en-US" sz="1600" i="1" dirty="0"/>
              <a:t>What does the academic jargon mean?</a:t>
            </a:r>
          </a:p>
          <a:p>
            <a:pPr marL="285750" indent="-285750">
              <a:buFont typeface="Arial" panose="020B0604020202020204" pitchFamily="34" charset="0"/>
              <a:buChar char="•"/>
            </a:pPr>
            <a:endParaRPr lang="en-US" sz="1600" i="1" dirty="0"/>
          </a:p>
          <a:p>
            <a:r>
              <a:rPr lang="en-US" sz="1600" dirty="0"/>
              <a:t>Implementation: Links to videos and lessons – </a:t>
            </a:r>
            <a:r>
              <a:rPr lang="en-US" sz="1600" i="1" dirty="0"/>
              <a:t>What does this look like in Georgia classrooms?</a:t>
            </a:r>
          </a:p>
        </p:txBody>
      </p:sp>
      <p:pic>
        <p:nvPicPr>
          <p:cNvPr id="12290" name="Picture 2">
            <a:extLst>
              <a:ext uri="{FF2B5EF4-FFF2-40B4-BE49-F238E27FC236}">
                <a16:creationId xmlns:a16="http://schemas.microsoft.com/office/drawing/2014/main" id="{38571086-7921-4BF1-9490-FABF02EC5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894" y="1281114"/>
            <a:ext cx="6197881" cy="5310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589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798892" y="6389014"/>
            <a:ext cx="117475" cy="212879"/>
          </a:xfrm>
          <a:prstGeom prst="rect">
            <a:avLst/>
          </a:prstGeom>
        </p:spPr>
        <p:txBody>
          <a:bodyPr vert="horz" wrap="square" lIns="0" tIns="12700" rIns="0" bIns="0" rtlCol="0">
            <a:spAutoFit/>
          </a:bodyPr>
          <a:lstStyle/>
          <a:p>
            <a:pPr marL="12700">
              <a:spcBef>
                <a:spcPts val="100"/>
              </a:spcBef>
            </a:pPr>
            <a:r>
              <a:rPr sz="1300" b="1" dirty="0">
                <a:solidFill>
                  <a:srgbClr val="FFFFFF"/>
                </a:solidFill>
                <a:latin typeface="Arial"/>
                <a:cs typeface="Arial"/>
              </a:rPr>
              <a:t>4</a:t>
            </a:r>
            <a:endParaRPr sz="1300">
              <a:latin typeface="Arial"/>
              <a:cs typeface="Arial"/>
            </a:endParaRPr>
          </a:p>
        </p:txBody>
      </p:sp>
      <p:sp>
        <p:nvSpPr>
          <p:cNvPr id="4" name="object 4"/>
          <p:cNvSpPr txBox="1"/>
          <p:nvPr/>
        </p:nvSpPr>
        <p:spPr>
          <a:xfrm>
            <a:off x="1646895" y="546376"/>
            <a:ext cx="359073" cy="5461635"/>
          </a:xfrm>
          <a:prstGeom prst="rect">
            <a:avLst/>
          </a:prstGeom>
        </p:spPr>
        <p:txBody>
          <a:bodyPr vert="vert270" wrap="square" lIns="0" tIns="0" rIns="0" bIns="0" rtlCol="0">
            <a:spAutoFit/>
          </a:bodyPr>
          <a:lstStyle/>
          <a:p>
            <a:pPr marL="12700">
              <a:lnSpc>
                <a:spcPts val="2755"/>
              </a:lnSpc>
            </a:pPr>
            <a:r>
              <a:rPr sz="2400" b="1" spc="-5" dirty="0">
                <a:solidFill>
                  <a:srgbClr val="FFFFFF"/>
                </a:solidFill>
                <a:latin typeface="Arial"/>
                <a:cs typeface="Arial"/>
              </a:rPr>
              <a:t>Coronavirus</a:t>
            </a:r>
            <a:r>
              <a:rPr sz="2400" b="1" spc="-15" dirty="0">
                <a:solidFill>
                  <a:srgbClr val="FFFFFF"/>
                </a:solidFill>
                <a:latin typeface="Arial"/>
                <a:cs typeface="Arial"/>
              </a:rPr>
              <a:t> </a:t>
            </a:r>
            <a:r>
              <a:rPr sz="2400" b="1" spc="-5" dirty="0">
                <a:solidFill>
                  <a:srgbClr val="FFFFFF"/>
                </a:solidFill>
                <a:latin typeface="Arial"/>
                <a:cs typeface="Arial"/>
              </a:rPr>
              <a:t>Emergency Relief</a:t>
            </a:r>
            <a:r>
              <a:rPr sz="2400" b="1" spc="-15" dirty="0">
                <a:solidFill>
                  <a:srgbClr val="FFFFFF"/>
                </a:solidFill>
                <a:latin typeface="Arial"/>
                <a:cs typeface="Arial"/>
              </a:rPr>
              <a:t> </a:t>
            </a:r>
            <a:r>
              <a:rPr sz="2400" b="1" spc="-5" dirty="0">
                <a:solidFill>
                  <a:srgbClr val="FFFFFF"/>
                </a:solidFill>
                <a:latin typeface="Arial"/>
                <a:cs typeface="Arial"/>
              </a:rPr>
              <a:t>Funds</a:t>
            </a:r>
            <a:endParaRPr sz="2400">
              <a:latin typeface="Arial"/>
              <a:cs typeface="Arial"/>
            </a:endParaRPr>
          </a:p>
        </p:txBody>
      </p:sp>
      <p:graphicFrame>
        <p:nvGraphicFramePr>
          <p:cNvPr id="5" name="object 5"/>
          <p:cNvGraphicFramePr>
            <a:graphicFrameLocks noGrp="1"/>
          </p:cNvGraphicFramePr>
          <p:nvPr>
            <p:extLst>
              <p:ext uri="{D42A27DB-BD31-4B8C-83A1-F6EECF244321}">
                <p14:modId xmlns:p14="http://schemas.microsoft.com/office/powerpoint/2010/main" val="1953516500"/>
              </p:ext>
            </p:extLst>
          </p:nvPr>
        </p:nvGraphicFramePr>
        <p:xfrm>
          <a:off x="784843" y="180976"/>
          <a:ext cx="8502650" cy="5898183"/>
        </p:xfrm>
        <a:graphic>
          <a:graphicData uri="http://schemas.openxmlformats.org/drawingml/2006/table">
            <a:tbl>
              <a:tblPr firstRow="1" bandRow="1">
                <a:tableStyleId>{2D5ABB26-0587-4C30-8999-92F81FD0307C}</a:tableStyleId>
              </a:tblPr>
              <a:tblGrid>
                <a:gridCol w="2835275">
                  <a:extLst>
                    <a:ext uri="{9D8B030D-6E8A-4147-A177-3AD203B41FA5}">
                      <a16:colId xmlns:a16="http://schemas.microsoft.com/office/drawing/2014/main" val="20000"/>
                    </a:ext>
                  </a:extLst>
                </a:gridCol>
                <a:gridCol w="2835275">
                  <a:extLst>
                    <a:ext uri="{9D8B030D-6E8A-4147-A177-3AD203B41FA5}">
                      <a16:colId xmlns:a16="http://schemas.microsoft.com/office/drawing/2014/main" val="20001"/>
                    </a:ext>
                  </a:extLst>
                </a:gridCol>
                <a:gridCol w="2832100">
                  <a:extLst>
                    <a:ext uri="{9D8B030D-6E8A-4147-A177-3AD203B41FA5}">
                      <a16:colId xmlns:a16="http://schemas.microsoft.com/office/drawing/2014/main" val="20002"/>
                    </a:ext>
                  </a:extLst>
                </a:gridCol>
              </a:tblGrid>
              <a:tr h="981049">
                <a:tc>
                  <a:txBody>
                    <a:bodyPr/>
                    <a:lstStyle/>
                    <a:p>
                      <a:pPr marL="123189" marR="117475" algn="ctr">
                        <a:lnSpc>
                          <a:spcPct val="100000"/>
                        </a:lnSpc>
                        <a:spcBef>
                          <a:spcPts val="240"/>
                        </a:spcBef>
                      </a:pPr>
                      <a:r>
                        <a:rPr sz="1400" b="1" spc="-10" dirty="0">
                          <a:latin typeface="Calibri"/>
                          <a:cs typeface="Calibri"/>
                        </a:rPr>
                        <a:t>Coronavirus</a:t>
                      </a:r>
                      <a:r>
                        <a:rPr sz="1400" b="1" dirty="0">
                          <a:latin typeface="Calibri"/>
                          <a:cs typeface="Calibri"/>
                        </a:rPr>
                        <a:t> </a:t>
                      </a:r>
                      <a:r>
                        <a:rPr sz="1400" b="1" spc="-5" dirty="0">
                          <a:latin typeface="Calibri"/>
                          <a:cs typeface="Calibri"/>
                        </a:rPr>
                        <a:t>Aid, </a:t>
                      </a:r>
                      <a:r>
                        <a:rPr sz="1400" b="1" spc="-10" dirty="0">
                          <a:latin typeface="Calibri"/>
                          <a:cs typeface="Calibri"/>
                        </a:rPr>
                        <a:t>Relief </a:t>
                      </a:r>
                      <a:r>
                        <a:rPr sz="1400" b="1" spc="-5" dirty="0">
                          <a:latin typeface="Calibri"/>
                          <a:cs typeface="Calibri"/>
                        </a:rPr>
                        <a:t>&amp;</a:t>
                      </a:r>
                      <a:r>
                        <a:rPr sz="1400" b="1" spc="-10" dirty="0">
                          <a:latin typeface="Calibri"/>
                          <a:cs typeface="Calibri"/>
                        </a:rPr>
                        <a:t> Economic </a:t>
                      </a:r>
                      <a:r>
                        <a:rPr sz="1400" b="1" spc="-305" dirty="0">
                          <a:latin typeface="Calibri"/>
                          <a:cs typeface="Calibri"/>
                        </a:rPr>
                        <a:t> </a:t>
                      </a:r>
                      <a:r>
                        <a:rPr sz="1400" b="1" spc="-5" dirty="0">
                          <a:latin typeface="Calibri"/>
                          <a:cs typeface="Calibri"/>
                        </a:rPr>
                        <a:t>Security</a:t>
                      </a:r>
                      <a:r>
                        <a:rPr sz="1400" b="1" spc="10" dirty="0">
                          <a:latin typeface="Calibri"/>
                          <a:cs typeface="Calibri"/>
                        </a:rPr>
                        <a:t> </a:t>
                      </a:r>
                      <a:r>
                        <a:rPr sz="1400" b="1" spc="-10" dirty="0">
                          <a:latin typeface="Calibri"/>
                          <a:cs typeface="Calibri"/>
                        </a:rPr>
                        <a:t>(CARES)</a:t>
                      </a:r>
                      <a:r>
                        <a:rPr sz="1400" b="1" spc="-5" dirty="0">
                          <a:latin typeface="Calibri"/>
                          <a:cs typeface="Calibri"/>
                        </a:rPr>
                        <a:t> Act</a:t>
                      </a:r>
                      <a:endParaRPr sz="1400">
                        <a:latin typeface="Calibri"/>
                        <a:cs typeface="Calibri"/>
                      </a:endParaRPr>
                    </a:p>
                    <a:p>
                      <a:pPr algn="ctr">
                        <a:lnSpc>
                          <a:spcPts val="1910"/>
                        </a:lnSpc>
                      </a:pPr>
                      <a:r>
                        <a:rPr sz="1600" b="1" i="1" spc="-10" dirty="0">
                          <a:latin typeface="Calibri"/>
                          <a:cs typeface="Calibri"/>
                        </a:rPr>
                        <a:t>ESSER</a:t>
                      </a:r>
                      <a:r>
                        <a:rPr sz="1600" b="1" i="1" spc="-15" dirty="0">
                          <a:latin typeface="Calibri"/>
                          <a:cs typeface="Calibri"/>
                        </a:rPr>
                        <a:t> </a:t>
                      </a:r>
                      <a:r>
                        <a:rPr sz="1600" b="1" i="1" dirty="0">
                          <a:latin typeface="Calibri"/>
                          <a:cs typeface="Calibri"/>
                        </a:rPr>
                        <a:t>I</a:t>
                      </a:r>
                      <a:endParaRPr sz="1600">
                        <a:latin typeface="Calibri"/>
                        <a:cs typeface="Calibri"/>
                      </a:endParaRPr>
                    </a:p>
                  </a:txBody>
                  <a:tcPr marL="0" marR="0" marT="30480" marB="0">
                    <a:lnL w="12700">
                      <a:solidFill>
                        <a:srgbClr val="000000"/>
                      </a:solidFill>
                      <a:prstDash val="solid"/>
                    </a:lnL>
                    <a:lnR w="12700">
                      <a:solidFill>
                        <a:srgbClr val="000000"/>
                      </a:solidFill>
                      <a:prstDash val="solid"/>
                    </a:lnR>
                    <a:lnT w="6350">
                      <a:solidFill>
                        <a:srgbClr val="000000"/>
                      </a:solidFill>
                      <a:prstDash val="solid"/>
                    </a:lnT>
                    <a:lnB w="12700">
                      <a:solidFill>
                        <a:srgbClr val="000000"/>
                      </a:solidFill>
                      <a:prstDash val="solid"/>
                    </a:lnB>
                    <a:solidFill>
                      <a:srgbClr val="FFF1CC"/>
                    </a:solidFill>
                  </a:tcPr>
                </a:tc>
                <a:tc>
                  <a:txBody>
                    <a:bodyPr/>
                    <a:lstStyle/>
                    <a:p>
                      <a:pPr marL="292100" marR="285750" algn="ctr">
                        <a:lnSpc>
                          <a:spcPct val="100000"/>
                        </a:lnSpc>
                        <a:spcBef>
                          <a:spcPts val="240"/>
                        </a:spcBef>
                      </a:pPr>
                      <a:r>
                        <a:rPr sz="1400" b="1" spc="-10" dirty="0">
                          <a:latin typeface="Calibri"/>
                          <a:cs typeface="Calibri"/>
                        </a:rPr>
                        <a:t>Coronavirus Response </a:t>
                      </a:r>
                      <a:r>
                        <a:rPr sz="1400" b="1" spc="-5" dirty="0">
                          <a:latin typeface="Calibri"/>
                          <a:cs typeface="Calibri"/>
                        </a:rPr>
                        <a:t>&amp; </a:t>
                      </a:r>
                      <a:r>
                        <a:rPr sz="1400" b="1" spc="-10" dirty="0">
                          <a:latin typeface="Calibri"/>
                          <a:cs typeface="Calibri"/>
                        </a:rPr>
                        <a:t>Relief </a:t>
                      </a:r>
                      <a:r>
                        <a:rPr sz="1400" b="1" spc="-305" dirty="0">
                          <a:latin typeface="Calibri"/>
                          <a:cs typeface="Calibri"/>
                        </a:rPr>
                        <a:t> </a:t>
                      </a:r>
                      <a:r>
                        <a:rPr sz="1400" b="1" spc="-10" dirty="0">
                          <a:latin typeface="Calibri"/>
                          <a:cs typeface="Calibri"/>
                        </a:rPr>
                        <a:t>Supplemental</a:t>
                      </a:r>
                      <a:r>
                        <a:rPr sz="1400" b="1" spc="-5" dirty="0">
                          <a:latin typeface="Calibri"/>
                          <a:cs typeface="Calibri"/>
                        </a:rPr>
                        <a:t> </a:t>
                      </a:r>
                      <a:r>
                        <a:rPr sz="1400" b="1" spc="-10" dirty="0">
                          <a:latin typeface="Calibri"/>
                          <a:cs typeface="Calibri"/>
                        </a:rPr>
                        <a:t>Appropriations </a:t>
                      </a:r>
                      <a:r>
                        <a:rPr sz="1400" b="1" spc="-5" dirty="0">
                          <a:latin typeface="Calibri"/>
                          <a:cs typeface="Calibri"/>
                        </a:rPr>
                        <a:t> </a:t>
                      </a:r>
                      <a:r>
                        <a:rPr sz="1400" b="1" spc="-10" dirty="0">
                          <a:latin typeface="Calibri"/>
                          <a:cs typeface="Calibri"/>
                        </a:rPr>
                        <a:t>(CRRSA)</a:t>
                      </a:r>
                      <a:r>
                        <a:rPr sz="1400" b="1" spc="-5" dirty="0">
                          <a:latin typeface="Calibri"/>
                          <a:cs typeface="Calibri"/>
                        </a:rPr>
                        <a:t> Act</a:t>
                      </a:r>
                      <a:endParaRPr sz="1400">
                        <a:latin typeface="Calibri"/>
                        <a:cs typeface="Calibri"/>
                      </a:endParaRPr>
                    </a:p>
                    <a:p>
                      <a:pPr algn="ctr">
                        <a:lnSpc>
                          <a:spcPts val="1910"/>
                        </a:lnSpc>
                      </a:pPr>
                      <a:r>
                        <a:rPr sz="1600" b="1" i="1" spc="-10" dirty="0">
                          <a:latin typeface="Calibri"/>
                          <a:cs typeface="Calibri"/>
                        </a:rPr>
                        <a:t>ESSER</a:t>
                      </a:r>
                      <a:r>
                        <a:rPr sz="1600" b="1" i="1" spc="-15" dirty="0">
                          <a:latin typeface="Calibri"/>
                          <a:cs typeface="Calibri"/>
                        </a:rPr>
                        <a:t> </a:t>
                      </a:r>
                      <a:r>
                        <a:rPr sz="1600" b="1" i="1" spc="-5" dirty="0">
                          <a:latin typeface="Calibri"/>
                          <a:cs typeface="Calibri"/>
                        </a:rPr>
                        <a:t>II</a:t>
                      </a:r>
                      <a:endParaRPr sz="1600">
                        <a:latin typeface="Calibri"/>
                        <a:cs typeface="Calibri"/>
                      </a:endParaRPr>
                    </a:p>
                  </a:txBody>
                  <a:tcPr marL="0" marR="0" marT="30480" marB="0">
                    <a:lnL w="12700">
                      <a:solidFill>
                        <a:srgbClr val="000000"/>
                      </a:solidFill>
                      <a:prstDash val="solid"/>
                    </a:lnL>
                    <a:lnR w="12700">
                      <a:solidFill>
                        <a:srgbClr val="000000"/>
                      </a:solidFill>
                      <a:prstDash val="solid"/>
                    </a:lnR>
                    <a:lnT w="6350">
                      <a:solidFill>
                        <a:srgbClr val="000000"/>
                      </a:solidFill>
                      <a:prstDash val="solid"/>
                    </a:lnT>
                    <a:lnB w="12700">
                      <a:solidFill>
                        <a:srgbClr val="000000"/>
                      </a:solidFill>
                      <a:prstDash val="solid"/>
                    </a:lnB>
                    <a:solidFill>
                      <a:srgbClr val="C5DFB4"/>
                    </a:solidFill>
                  </a:tcPr>
                </a:tc>
                <a:tc>
                  <a:txBody>
                    <a:bodyPr/>
                    <a:lstStyle/>
                    <a:p>
                      <a:pPr marL="463550" marR="452755" algn="ctr">
                        <a:lnSpc>
                          <a:spcPct val="100000"/>
                        </a:lnSpc>
                        <a:spcBef>
                          <a:spcPts val="240"/>
                        </a:spcBef>
                      </a:pPr>
                      <a:r>
                        <a:rPr sz="1400" b="1" spc="-5" dirty="0">
                          <a:latin typeface="Calibri"/>
                          <a:cs typeface="Calibri"/>
                        </a:rPr>
                        <a:t>American </a:t>
                      </a:r>
                      <a:r>
                        <a:rPr sz="1400" b="1" spc="-10" dirty="0">
                          <a:latin typeface="Calibri"/>
                          <a:cs typeface="Calibri"/>
                        </a:rPr>
                        <a:t>Rescue </a:t>
                      </a:r>
                      <a:r>
                        <a:rPr sz="1400" b="1" spc="-5" dirty="0">
                          <a:latin typeface="Calibri"/>
                          <a:cs typeface="Calibri"/>
                        </a:rPr>
                        <a:t>Plan Act </a:t>
                      </a:r>
                      <a:r>
                        <a:rPr sz="1400" b="1" spc="-305" dirty="0">
                          <a:latin typeface="Calibri"/>
                          <a:cs typeface="Calibri"/>
                        </a:rPr>
                        <a:t> </a:t>
                      </a:r>
                      <a:r>
                        <a:rPr sz="1400" b="1" spc="-5" dirty="0">
                          <a:latin typeface="Calibri"/>
                          <a:cs typeface="Calibri"/>
                        </a:rPr>
                        <a:t>(ARP)</a:t>
                      </a:r>
                      <a:endParaRPr sz="1400">
                        <a:latin typeface="Calibri"/>
                        <a:cs typeface="Calibri"/>
                      </a:endParaRPr>
                    </a:p>
                    <a:p>
                      <a:pPr marL="1905" algn="ctr">
                        <a:lnSpc>
                          <a:spcPts val="1910"/>
                        </a:lnSpc>
                      </a:pPr>
                      <a:r>
                        <a:rPr sz="1600" b="1" i="1" spc="-10" dirty="0">
                          <a:latin typeface="Calibri"/>
                          <a:cs typeface="Calibri"/>
                        </a:rPr>
                        <a:t>ESSER</a:t>
                      </a:r>
                      <a:r>
                        <a:rPr sz="1600" b="1" i="1" spc="-15" dirty="0">
                          <a:latin typeface="Calibri"/>
                          <a:cs typeface="Calibri"/>
                        </a:rPr>
                        <a:t> </a:t>
                      </a:r>
                      <a:r>
                        <a:rPr sz="1600" b="1" i="1" spc="-5" dirty="0">
                          <a:latin typeface="Calibri"/>
                          <a:cs typeface="Calibri"/>
                        </a:rPr>
                        <a:t>III</a:t>
                      </a:r>
                      <a:endParaRPr sz="1600">
                        <a:latin typeface="Calibri"/>
                        <a:cs typeface="Calibri"/>
                      </a:endParaRPr>
                    </a:p>
                  </a:txBody>
                  <a:tcPr marL="0" marR="0" marT="30480" marB="0">
                    <a:lnL w="12700">
                      <a:solidFill>
                        <a:srgbClr val="000000"/>
                      </a:solidFill>
                      <a:prstDash val="solid"/>
                    </a:lnL>
                    <a:lnR w="6350">
                      <a:solidFill>
                        <a:srgbClr val="000000"/>
                      </a:solidFill>
                      <a:prstDash val="solid"/>
                    </a:lnR>
                    <a:lnT w="6350">
                      <a:solidFill>
                        <a:srgbClr val="000000"/>
                      </a:solidFill>
                      <a:prstDash val="solid"/>
                    </a:lnT>
                    <a:lnB w="12700">
                      <a:solidFill>
                        <a:srgbClr val="000000"/>
                      </a:solidFill>
                      <a:prstDash val="solid"/>
                    </a:lnB>
                    <a:solidFill>
                      <a:srgbClr val="F8CAAC"/>
                    </a:solidFill>
                  </a:tcPr>
                </a:tc>
                <a:extLst>
                  <a:ext uri="{0D108BD9-81ED-4DB2-BD59-A6C34878D82A}">
                    <a16:rowId xmlns:a16="http://schemas.microsoft.com/office/drawing/2014/main" val="10000"/>
                  </a:ext>
                </a:extLst>
              </a:tr>
              <a:tr h="1384065">
                <a:tc>
                  <a:txBody>
                    <a:bodyPr/>
                    <a:lstStyle/>
                    <a:p>
                      <a:pPr>
                        <a:lnSpc>
                          <a:spcPct val="100000"/>
                        </a:lnSpc>
                        <a:spcBef>
                          <a:spcPts val="50"/>
                        </a:spcBef>
                      </a:pPr>
                      <a:endParaRPr sz="1650" dirty="0">
                        <a:latin typeface="Times New Roman"/>
                        <a:cs typeface="Times New Roman"/>
                      </a:endParaRPr>
                    </a:p>
                    <a:p>
                      <a:pPr marL="376555" marR="288290" indent="-285750">
                        <a:lnSpc>
                          <a:spcPct val="100000"/>
                        </a:lnSpc>
                        <a:buFont typeface="Wingdings"/>
                        <a:buChar char=""/>
                        <a:tabLst>
                          <a:tab pos="376555" algn="l"/>
                          <a:tab pos="377190" algn="l"/>
                        </a:tabLst>
                      </a:pPr>
                      <a:r>
                        <a:rPr sz="1400" spc="-5" dirty="0">
                          <a:latin typeface="Calibri"/>
                          <a:cs typeface="Calibri"/>
                        </a:rPr>
                        <a:t>Elementary</a:t>
                      </a:r>
                      <a:r>
                        <a:rPr sz="1400" spc="5" dirty="0">
                          <a:latin typeface="Calibri"/>
                          <a:cs typeface="Calibri"/>
                        </a:rPr>
                        <a:t> </a:t>
                      </a:r>
                      <a:r>
                        <a:rPr sz="1400" spc="-5" dirty="0">
                          <a:latin typeface="Calibri"/>
                          <a:cs typeface="Calibri"/>
                        </a:rPr>
                        <a:t>and</a:t>
                      </a:r>
                      <a:r>
                        <a:rPr sz="1400" dirty="0">
                          <a:latin typeface="Calibri"/>
                          <a:cs typeface="Calibri"/>
                        </a:rPr>
                        <a:t> </a:t>
                      </a:r>
                      <a:r>
                        <a:rPr sz="1400" spc="-5" dirty="0">
                          <a:latin typeface="Calibri"/>
                          <a:cs typeface="Calibri"/>
                        </a:rPr>
                        <a:t>Secondary </a:t>
                      </a:r>
                      <a:r>
                        <a:rPr sz="1400" dirty="0">
                          <a:latin typeface="Calibri"/>
                          <a:cs typeface="Calibri"/>
                        </a:rPr>
                        <a:t> </a:t>
                      </a:r>
                      <a:r>
                        <a:rPr sz="1400" spc="-5" dirty="0">
                          <a:latin typeface="Calibri"/>
                          <a:cs typeface="Calibri"/>
                        </a:rPr>
                        <a:t>School</a:t>
                      </a:r>
                      <a:r>
                        <a:rPr sz="1400" spc="-25" dirty="0">
                          <a:latin typeface="Calibri"/>
                          <a:cs typeface="Calibri"/>
                        </a:rPr>
                        <a:t> </a:t>
                      </a:r>
                      <a:r>
                        <a:rPr sz="1400" spc="-10" dirty="0">
                          <a:latin typeface="Calibri"/>
                          <a:cs typeface="Calibri"/>
                        </a:rPr>
                        <a:t>Emergency</a:t>
                      </a:r>
                      <a:r>
                        <a:rPr sz="1400" dirty="0">
                          <a:latin typeface="Calibri"/>
                          <a:cs typeface="Calibri"/>
                        </a:rPr>
                        <a:t> </a:t>
                      </a:r>
                      <a:r>
                        <a:rPr sz="1400" spc="-10" dirty="0">
                          <a:latin typeface="Calibri"/>
                          <a:cs typeface="Calibri"/>
                        </a:rPr>
                        <a:t>Relief</a:t>
                      </a:r>
                      <a:r>
                        <a:rPr sz="1400" dirty="0">
                          <a:latin typeface="Calibri"/>
                          <a:cs typeface="Calibri"/>
                        </a:rPr>
                        <a:t> </a:t>
                      </a:r>
                      <a:r>
                        <a:rPr sz="1400" spc="-5" dirty="0">
                          <a:latin typeface="Calibri"/>
                          <a:cs typeface="Calibri"/>
                        </a:rPr>
                        <a:t>Fund </a:t>
                      </a:r>
                      <a:r>
                        <a:rPr sz="1400" spc="-300" dirty="0">
                          <a:latin typeface="Calibri"/>
                          <a:cs typeface="Calibri"/>
                        </a:rPr>
                        <a:t> </a:t>
                      </a:r>
                      <a:r>
                        <a:rPr sz="1400" spc="-10" dirty="0">
                          <a:latin typeface="Calibri"/>
                          <a:cs typeface="Calibri"/>
                        </a:rPr>
                        <a:t>(ESSER</a:t>
                      </a:r>
                      <a:r>
                        <a:rPr sz="1400" spc="-15" dirty="0">
                          <a:latin typeface="Calibri"/>
                          <a:cs typeface="Calibri"/>
                        </a:rPr>
                        <a:t> </a:t>
                      </a:r>
                      <a:r>
                        <a:rPr sz="1400" spc="-5" dirty="0">
                          <a:latin typeface="Calibri"/>
                          <a:cs typeface="Calibri"/>
                        </a:rPr>
                        <a:t>I)</a:t>
                      </a:r>
                      <a:endParaRPr sz="1400" dirty="0">
                        <a:latin typeface="Calibri"/>
                        <a:cs typeface="Calibri"/>
                      </a:endParaRPr>
                    </a:p>
                    <a:p>
                      <a:pPr marL="719455" lvl="1" indent="-172085">
                        <a:lnSpc>
                          <a:spcPct val="100000"/>
                        </a:lnSpc>
                        <a:buFont typeface="Wingdings"/>
                        <a:buChar char=""/>
                        <a:tabLst>
                          <a:tab pos="720090" algn="l"/>
                        </a:tabLst>
                      </a:pPr>
                      <a:r>
                        <a:rPr sz="1400" b="1" spc="-5" dirty="0">
                          <a:latin typeface="Calibri"/>
                          <a:cs typeface="Calibri"/>
                        </a:rPr>
                        <a:t>GA:</a:t>
                      </a:r>
                      <a:r>
                        <a:rPr sz="1400" b="1" spc="-10" dirty="0">
                          <a:latin typeface="Calibri"/>
                          <a:cs typeface="Calibri"/>
                        </a:rPr>
                        <a:t> </a:t>
                      </a:r>
                      <a:r>
                        <a:rPr sz="1400" b="1" spc="-5" dirty="0">
                          <a:latin typeface="Calibri"/>
                          <a:cs typeface="Calibri"/>
                        </a:rPr>
                        <a:t>$457,169,852</a:t>
                      </a:r>
                      <a:endParaRPr sz="1400" b="1" dirty="0">
                        <a:latin typeface="Calibri"/>
                        <a:cs typeface="Calibri"/>
                      </a:endParaRPr>
                    </a:p>
                  </a:txBody>
                  <a:tcPr marL="0" marR="0" marT="6350"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solidFill>
                      <a:srgbClr val="FFF1CC"/>
                    </a:solidFill>
                  </a:tcPr>
                </a:tc>
                <a:tc>
                  <a:txBody>
                    <a:bodyPr/>
                    <a:lstStyle/>
                    <a:p>
                      <a:pPr>
                        <a:lnSpc>
                          <a:spcPct val="100000"/>
                        </a:lnSpc>
                        <a:spcBef>
                          <a:spcPts val="50"/>
                        </a:spcBef>
                      </a:pPr>
                      <a:endParaRPr sz="1650" dirty="0">
                        <a:latin typeface="Times New Roman"/>
                        <a:cs typeface="Times New Roman"/>
                      </a:endParaRPr>
                    </a:p>
                    <a:p>
                      <a:pPr marL="376555" marR="288290" indent="-285750">
                        <a:lnSpc>
                          <a:spcPct val="100000"/>
                        </a:lnSpc>
                        <a:buFont typeface="Wingdings"/>
                        <a:buChar char=""/>
                        <a:tabLst>
                          <a:tab pos="376555" algn="l"/>
                          <a:tab pos="377190" algn="l"/>
                        </a:tabLst>
                      </a:pPr>
                      <a:r>
                        <a:rPr sz="1400" spc="-5" dirty="0">
                          <a:latin typeface="Calibri"/>
                          <a:cs typeface="Calibri"/>
                        </a:rPr>
                        <a:t>Elementary</a:t>
                      </a:r>
                      <a:r>
                        <a:rPr sz="1400" spc="5" dirty="0">
                          <a:latin typeface="Calibri"/>
                          <a:cs typeface="Calibri"/>
                        </a:rPr>
                        <a:t> </a:t>
                      </a:r>
                      <a:r>
                        <a:rPr sz="1400" spc="-5" dirty="0">
                          <a:latin typeface="Calibri"/>
                          <a:cs typeface="Calibri"/>
                        </a:rPr>
                        <a:t>and</a:t>
                      </a:r>
                      <a:r>
                        <a:rPr sz="1400" dirty="0">
                          <a:latin typeface="Calibri"/>
                          <a:cs typeface="Calibri"/>
                        </a:rPr>
                        <a:t> </a:t>
                      </a:r>
                      <a:r>
                        <a:rPr sz="1400" spc="-5" dirty="0">
                          <a:latin typeface="Calibri"/>
                          <a:cs typeface="Calibri"/>
                        </a:rPr>
                        <a:t>Secondary </a:t>
                      </a:r>
                      <a:r>
                        <a:rPr sz="1400" dirty="0">
                          <a:latin typeface="Calibri"/>
                          <a:cs typeface="Calibri"/>
                        </a:rPr>
                        <a:t> </a:t>
                      </a:r>
                      <a:r>
                        <a:rPr sz="1400" spc="-5" dirty="0">
                          <a:latin typeface="Calibri"/>
                          <a:cs typeface="Calibri"/>
                        </a:rPr>
                        <a:t>School</a:t>
                      </a:r>
                      <a:r>
                        <a:rPr sz="1400" spc="-25" dirty="0">
                          <a:latin typeface="Calibri"/>
                          <a:cs typeface="Calibri"/>
                        </a:rPr>
                        <a:t> </a:t>
                      </a:r>
                      <a:r>
                        <a:rPr sz="1400" spc="-10" dirty="0">
                          <a:latin typeface="Calibri"/>
                          <a:cs typeface="Calibri"/>
                        </a:rPr>
                        <a:t>Emergency</a:t>
                      </a:r>
                      <a:r>
                        <a:rPr sz="1400" dirty="0">
                          <a:latin typeface="Calibri"/>
                          <a:cs typeface="Calibri"/>
                        </a:rPr>
                        <a:t> </a:t>
                      </a:r>
                      <a:r>
                        <a:rPr sz="1400" spc="-10" dirty="0">
                          <a:latin typeface="Calibri"/>
                          <a:cs typeface="Calibri"/>
                        </a:rPr>
                        <a:t>Relief</a:t>
                      </a:r>
                      <a:r>
                        <a:rPr sz="1400" dirty="0">
                          <a:latin typeface="Calibri"/>
                          <a:cs typeface="Calibri"/>
                        </a:rPr>
                        <a:t> </a:t>
                      </a:r>
                      <a:r>
                        <a:rPr sz="1400" spc="-5" dirty="0">
                          <a:latin typeface="Calibri"/>
                          <a:cs typeface="Calibri"/>
                        </a:rPr>
                        <a:t>Fund </a:t>
                      </a:r>
                      <a:r>
                        <a:rPr sz="1400" spc="-300" dirty="0">
                          <a:latin typeface="Calibri"/>
                          <a:cs typeface="Calibri"/>
                        </a:rPr>
                        <a:t> </a:t>
                      </a:r>
                      <a:r>
                        <a:rPr sz="1400" spc="-10" dirty="0">
                          <a:latin typeface="Calibri"/>
                          <a:cs typeface="Calibri"/>
                        </a:rPr>
                        <a:t>(ESSER</a:t>
                      </a:r>
                      <a:r>
                        <a:rPr sz="1400" spc="-15" dirty="0">
                          <a:latin typeface="Calibri"/>
                          <a:cs typeface="Calibri"/>
                        </a:rPr>
                        <a:t> </a:t>
                      </a:r>
                      <a:r>
                        <a:rPr sz="1400" spc="-5" dirty="0">
                          <a:latin typeface="Calibri"/>
                          <a:cs typeface="Calibri"/>
                        </a:rPr>
                        <a:t>II)</a:t>
                      </a:r>
                      <a:endParaRPr sz="1400" dirty="0">
                        <a:latin typeface="Calibri"/>
                        <a:cs typeface="Calibri"/>
                      </a:endParaRPr>
                    </a:p>
                    <a:p>
                      <a:pPr marL="719455" lvl="1" indent="-172085">
                        <a:lnSpc>
                          <a:spcPct val="100000"/>
                        </a:lnSpc>
                        <a:buFont typeface="Wingdings"/>
                        <a:buChar char=""/>
                        <a:tabLst>
                          <a:tab pos="720090" algn="l"/>
                        </a:tabLst>
                      </a:pPr>
                      <a:r>
                        <a:rPr sz="1400" b="1" spc="-5" dirty="0">
                          <a:latin typeface="Calibri"/>
                          <a:cs typeface="Calibri"/>
                        </a:rPr>
                        <a:t>GA:</a:t>
                      </a:r>
                      <a:r>
                        <a:rPr sz="1400" b="1" spc="-10" dirty="0">
                          <a:latin typeface="Calibri"/>
                          <a:cs typeface="Calibri"/>
                        </a:rPr>
                        <a:t> </a:t>
                      </a:r>
                      <a:r>
                        <a:rPr sz="1400" b="1" spc="-5" dirty="0">
                          <a:latin typeface="Calibri"/>
                          <a:cs typeface="Calibri"/>
                        </a:rPr>
                        <a:t>$1,892,092,618</a:t>
                      </a:r>
                      <a:endParaRPr sz="1400" b="1" dirty="0">
                        <a:latin typeface="Calibri"/>
                        <a:cs typeface="Calibri"/>
                      </a:endParaRPr>
                    </a:p>
                  </a:txBody>
                  <a:tcPr marL="0" marR="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solidFill>
                      <a:srgbClr val="C5DFB4"/>
                    </a:solidFill>
                  </a:tcPr>
                </a:tc>
                <a:tc>
                  <a:txBody>
                    <a:bodyPr/>
                    <a:lstStyle/>
                    <a:p>
                      <a:pPr>
                        <a:lnSpc>
                          <a:spcPct val="100000"/>
                        </a:lnSpc>
                        <a:spcBef>
                          <a:spcPts val="50"/>
                        </a:spcBef>
                      </a:pPr>
                      <a:endParaRPr sz="1650" dirty="0">
                        <a:latin typeface="Times New Roman"/>
                        <a:cs typeface="Times New Roman"/>
                      </a:endParaRPr>
                    </a:p>
                    <a:p>
                      <a:pPr marL="376555" marR="285115" indent="-285750">
                        <a:lnSpc>
                          <a:spcPct val="100000"/>
                        </a:lnSpc>
                        <a:buFont typeface="Wingdings"/>
                        <a:buChar char=""/>
                        <a:tabLst>
                          <a:tab pos="376555" algn="l"/>
                          <a:tab pos="377190" algn="l"/>
                        </a:tabLst>
                      </a:pPr>
                      <a:r>
                        <a:rPr sz="1400" spc="-5" dirty="0">
                          <a:latin typeface="Calibri"/>
                          <a:cs typeface="Calibri"/>
                        </a:rPr>
                        <a:t>Elementary</a:t>
                      </a:r>
                      <a:r>
                        <a:rPr sz="1400" spc="5" dirty="0">
                          <a:latin typeface="Calibri"/>
                          <a:cs typeface="Calibri"/>
                        </a:rPr>
                        <a:t> </a:t>
                      </a:r>
                      <a:r>
                        <a:rPr sz="1400" spc="-5" dirty="0">
                          <a:latin typeface="Calibri"/>
                          <a:cs typeface="Calibri"/>
                        </a:rPr>
                        <a:t>and</a:t>
                      </a:r>
                      <a:r>
                        <a:rPr sz="1400" dirty="0">
                          <a:latin typeface="Calibri"/>
                          <a:cs typeface="Calibri"/>
                        </a:rPr>
                        <a:t> </a:t>
                      </a:r>
                      <a:r>
                        <a:rPr sz="1400" spc="-5" dirty="0">
                          <a:latin typeface="Calibri"/>
                          <a:cs typeface="Calibri"/>
                        </a:rPr>
                        <a:t>Secondary </a:t>
                      </a:r>
                      <a:r>
                        <a:rPr sz="1400" dirty="0">
                          <a:latin typeface="Calibri"/>
                          <a:cs typeface="Calibri"/>
                        </a:rPr>
                        <a:t> </a:t>
                      </a:r>
                      <a:r>
                        <a:rPr sz="1400" spc="-5" dirty="0">
                          <a:latin typeface="Calibri"/>
                          <a:cs typeface="Calibri"/>
                        </a:rPr>
                        <a:t>School</a:t>
                      </a:r>
                      <a:r>
                        <a:rPr sz="1400" spc="-25" dirty="0">
                          <a:latin typeface="Calibri"/>
                          <a:cs typeface="Calibri"/>
                        </a:rPr>
                        <a:t> </a:t>
                      </a:r>
                      <a:r>
                        <a:rPr sz="1400" spc="-10" dirty="0">
                          <a:latin typeface="Calibri"/>
                          <a:cs typeface="Calibri"/>
                        </a:rPr>
                        <a:t>Emergency</a:t>
                      </a:r>
                      <a:r>
                        <a:rPr sz="1400" dirty="0">
                          <a:latin typeface="Calibri"/>
                          <a:cs typeface="Calibri"/>
                        </a:rPr>
                        <a:t> </a:t>
                      </a:r>
                      <a:r>
                        <a:rPr sz="1400" spc="-10" dirty="0">
                          <a:latin typeface="Calibri"/>
                          <a:cs typeface="Calibri"/>
                        </a:rPr>
                        <a:t>Relief</a:t>
                      </a:r>
                      <a:r>
                        <a:rPr sz="1400" dirty="0">
                          <a:latin typeface="Calibri"/>
                          <a:cs typeface="Calibri"/>
                        </a:rPr>
                        <a:t> </a:t>
                      </a:r>
                      <a:r>
                        <a:rPr sz="1400" spc="-5" dirty="0">
                          <a:latin typeface="Calibri"/>
                          <a:cs typeface="Calibri"/>
                        </a:rPr>
                        <a:t>Fund </a:t>
                      </a:r>
                      <a:r>
                        <a:rPr sz="1400" spc="-300" dirty="0">
                          <a:latin typeface="Calibri"/>
                          <a:cs typeface="Calibri"/>
                        </a:rPr>
                        <a:t> </a:t>
                      </a:r>
                      <a:r>
                        <a:rPr sz="1400" spc="-10" dirty="0">
                          <a:latin typeface="Calibri"/>
                          <a:cs typeface="Calibri"/>
                        </a:rPr>
                        <a:t>(ESSER</a:t>
                      </a:r>
                      <a:r>
                        <a:rPr sz="1400" spc="-15" dirty="0">
                          <a:latin typeface="Calibri"/>
                          <a:cs typeface="Calibri"/>
                        </a:rPr>
                        <a:t> </a:t>
                      </a:r>
                      <a:r>
                        <a:rPr sz="1400" spc="-5" dirty="0">
                          <a:latin typeface="Calibri"/>
                          <a:cs typeface="Calibri"/>
                        </a:rPr>
                        <a:t>III)</a:t>
                      </a:r>
                      <a:endParaRPr sz="1400" dirty="0">
                        <a:latin typeface="Calibri"/>
                        <a:cs typeface="Calibri"/>
                      </a:endParaRPr>
                    </a:p>
                    <a:p>
                      <a:pPr marL="719455" lvl="1" indent="-172085">
                        <a:lnSpc>
                          <a:spcPct val="100000"/>
                        </a:lnSpc>
                        <a:spcBef>
                          <a:spcPts val="5"/>
                        </a:spcBef>
                        <a:buFont typeface="Wingdings"/>
                        <a:buChar char=""/>
                        <a:tabLst>
                          <a:tab pos="720090" algn="l"/>
                        </a:tabLst>
                      </a:pPr>
                      <a:r>
                        <a:rPr sz="1400" spc="-5" dirty="0">
                          <a:latin typeface="Calibri"/>
                          <a:cs typeface="Calibri"/>
                        </a:rPr>
                        <a:t>GA:</a:t>
                      </a:r>
                      <a:r>
                        <a:rPr sz="1400" spc="-10" dirty="0">
                          <a:latin typeface="Calibri"/>
                          <a:cs typeface="Calibri"/>
                        </a:rPr>
                        <a:t> </a:t>
                      </a:r>
                      <a:r>
                        <a:rPr sz="1400" b="1" spc="-5" dirty="0">
                          <a:latin typeface="Calibri"/>
                          <a:cs typeface="Calibri"/>
                        </a:rPr>
                        <a:t>$4,249,371,244</a:t>
                      </a:r>
                      <a:endParaRPr sz="1400" b="1" dirty="0">
                        <a:latin typeface="Calibri"/>
                        <a:cs typeface="Calibri"/>
                      </a:endParaRPr>
                    </a:p>
                  </a:txBody>
                  <a:tcPr marL="0" marR="0" marT="6350" marB="0">
                    <a:lnL w="12700" cap="flat" cmpd="sng" algn="ctr">
                      <a:solidFill>
                        <a:srgbClr val="000000"/>
                      </a:solidFill>
                      <a:prstDash val="solid"/>
                      <a:round/>
                      <a:headEnd type="none" w="med" len="med"/>
                      <a:tailEnd type="none" w="med" len="med"/>
                    </a:lnL>
                    <a:lnR w="635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8CAAC"/>
                    </a:solidFill>
                  </a:tcPr>
                </a:tc>
                <a:extLst>
                  <a:ext uri="{0D108BD9-81ED-4DB2-BD59-A6C34878D82A}">
                    <a16:rowId xmlns:a16="http://schemas.microsoft.com/office/drawing/2014/main" val="10002"/>
                  </a:ext>
                </a:extLst>
              </a:tr>
              <a:tr h="1869257">
                <a:tc>
                  <a:txBody>
                    <a:bodyPr/>
                    <a:lstStyle/>
                    <a:p>
                      <a:pPr marL="376555" indent="-286385">
                        <a:lnSpc>
                          <a:spcPct val="100000"/>
                        </a:lnSpc>
                        <a:spcBef>
                          <a:spcPts val="270"/>
                        </a:spcBef>
                        <a:buFont typeface="Wingdings"/>
                        <a:buChar char=""/>
                        <a:tabLst>
                          <a:tab pos="376555" algn="l"/>
                          <a:tab pos="377190" algn="l"/>
                        </a:tabLst>
                      </a:pPr>
                      <a:r>
                        <a:rPr sz="1400" spc="-10" dirty="0">
                          <a:latin typeface="Calibri"/>
                          <a:cs typeface="Calibri"/>
                        </a:rPr>
                        <a:t>Equitable</a:t>
                      </a:r>
                      <a:r>
                        <a:rPr sz="1400" spc="15" dirty="0">
                          <a:latin typeface="Calibri"/>
                          <a:cs typeface="Calibri"/>
                        </a:rPr>
                        <a:t> </a:t>
                      </a:r>
                      <a:r>
                        <a:rPr sz="1400" spc="-5" dirty="0">
                          <a:latin typeface="Calibri"/>
                          <a:cs typeface="Calibri"/>
                        </a:rPr>
                        <a:t>Services</a:t>
                      </a:r>
                      <a:endParaRPr sz="1400">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1CC"/>
                    </a:solidFill>
                  </a:tcPr>
                </a:tc>
                <a:tc>
                  <a:txBody>
                    <a:bodyPr/>
                    <a:lstStyle/>
                    <a:p>
                      <a:pPr marL="376555" marR="273050" indent="-285750">
                        <a:lnSpc>
                          <a:spcPct val="100000"/>
                        </a:lnSpc>
                        <a:spcBef>
                          <a:spcPts val="270"/>
                        </a:spcBef>
                        <a:buFont typeface="Wingdings"/>
                        <a:buChar char=""/>
                        <a:tabLst>
                          <a:tab pos="376555" algn="l"/>
                          <a:tab pos="377190" algn="l"/>
                        </a:tabLst>
                      </a:pPr>
                      <a:r>
                        <a:rPr sz="1400" spc="-10" dirty="0">
                          <a:latin typeface="Calibri"/>
                          <a:cs typeface="Calibri"/>
                        </a:rPr>
                        <a:t>Emergency</a:t>
                      </a:r>
                      <a:r>
                        <a:rPr sz="1400" spc="5" dirty="0">
                          <a:latin typeface="Calibri"/>
                          <a:cs typeface="Calibri"/>
                        </a:rPr>
                        <a:t> </a:t>
                      </a:r>
                      <a:r>
                        <a:rPr sz="1400" spc="-10" dirty="0">
                          <a:latin typeface="Calibri"/>
                          <a:cs typeface="Calibri"/>
                        </a:rPr>
                        <a:t>Assistance</a:t>
                      </a:r>
                      <a:r>
                        <a:rPr sz="1400" spc="20" dirty="0">
                          <a:latin typeface="Calibri"/>
                          <a:cs typeface="Calibri"/>
                        </a:rPr>
                        <a:t> </a:t>
                      </a:r>
                      <a:r>
                        <a:rPr sz="1400" spc="-10" dirty="0">
                          <a:latin typeface="Calibri"/>
                          <a:cs typeface="Calibri"/>
                        </a:rPr>
                        <a:t>to </a:t>
                      </a:r>
                      <a:r>
                        <a:rPr sz="1400" spc="-5" dirty="0">
                          <a:latin typeface="Calibri"/>
                          <a:cs typeface="Calibri"/>
                        </a:rPr>
                        <a:t>Non- </a:t>
                      </a:r>
                      <a:r>
                        <a:rPr sz="1400" spc="-300" dirty="0">
                          <a:latin typeface="Calibri"/>
                          <a:cs typeface="Calibri"/>
                        </a:rPr>
                        <a:t> </a:t>
                      </a:r>
                      <a:r>
                        <a:rPr sz="1400" spc="-5" dirty="0">
                          <a:latin typeface="Calibri"/>
                          <a:cs typeface="Calibri"/>
                        </a:rPr>
                        <a:t>Public</a:t>
                      </a:r>
                      <a:r>
                        <a:rPr sz="1400" spc="15" dirty="0">
                          <a:latin typeface="Calibri"/>
                          <a:cs typeface="Calibri"/>
                        </a:rPr>
                        <a:t> </a:t>
                      </a:r>
                      <a:r>
                        <a:rPr sz="1400" spc="-5" dirty="0">
                          <a:latin typeface="Calibri"/>
                          <a:cs typeface="Calibri"/>
                        </a:rPr>
                        <a:t>Schools</a:t>
                      </a:r>
                      <a:r>
                        <a:rPr sz="1400" spc="-10" dirty="0">
                          <a:latin typeface="Calibri"/>
                          <a:cs typeface="Calibri"/>
                        </a:rPr>
                        <a:t> (EANS)</a:t>
                      </a:r>
                      <a:endParaRPr sz="1400">
                        <a:latin typeface="Calibri"/>
                        <a:cs typeface="Calibri"/>
                      </a:endParaRPr>
                    </a:p>
                    <a:p>
                      <a:pPr marL="833755" lvl="1" indent="-286385">
                        <a:lnSpc>
                          <a:spcPct val="100000"/>
                        </a:lnSpc>
                        <a:buFont typeface="Wingdings"/>
                        <a:buChar char=""/>
                        <a:tabLst>
                          <a:tab pos="833755" algn="l"/>
                          <a:tab pos="834390" algn="l"/>
                        </a:tabLst>
                      </a:pPr>
                      <a:r>
                        <a:rPr sz="1400" spc="-5" dirty="0">
                          <a:latin typeface="Calibri"/>
                          <a:cs typeface="Calibri"/>
                        </a:rPr>
                        <a:t>GA:</a:t>
                      </a:r>
                      <a:r>
                        <a:rPr sz="1400" spc="-10" dirty="0">
                          <a:latin typeface="Calibri"/>
                          <a:cs typeface="Calibri"/>
                        </a:rPr>
                        <a:t> </a:t>
                      </a:r>
                      <a:r>
                        <a:rPr sz="1400" spc="-5" dirty="0">
                          <a:latin typeface="Calibri"/>
                          <a:cs typeface="Calibri"/>
                        </a:rPr>
                        <a:t>$79,175,146</a:t>
                      </a:r>
                      <a:endParaRPr sz="1400">
                        <a:latin typeface="Calibri"/>
                        <a:cs typeface="Calibri"/>
                      </a:endParaRPr>
                    </a:p>
                    <a:p>
                      <a:pPr marL="833755" marR="115570" lvl="1" indent="-285750">
                        <a:lnSpc>
                          <a:spcPct val="100000"/>
                        </a:lnSpc>
                        <a:buFont typeface="Wingdings"/>
                        <a:buChar char=""/>
                        <a:tabLst>
                          <a:tab pos="833755" algn="l"/>
                          <a:tab pos="834390" algn="l"/>
                        </a:tabLst>
                      </a:pPr>
                      <a:r>
                        <a:rPr sz="1400" spc="-10" dirty="0">
                          <a:latin typeface="Calibri"/>
                          <a:cs typeface="Calibri"/>
                        </a:rPr>
                        <a:t>Allows reimbursement</a:t>
                      </a:r>
                      <a:r>
                        <a:rPr sz="1400" spc="10" dirty="0">
                          <a:latin typeface="Calibri"/>
                          <a:cs typeface="Calibri"/>
                        </a:rPr>
                        <a:t> </a:t>
                      </a:r>
                      <a:r>
                        <a:rPr sz="1400" spc="-15" dirty="0">
                          <a:latin typeface="Calibri"/>
                          <a:cs typeface="Calibri"/>
                        </a:rPr>
                        <a:t>for </a:t>
                      </a:r>
                      <a:r>
                        <a:rPr sz="1400" spc="-300" dirty="0">
                          <a:latin typeface="Calibri"/>
                          <a:cs typeface="Calibri"/>
                        </a:rPr>
                        <a:t> </a:t>
                      </a:r>
                      <a:r>
                        <a:rPr sz="1400" spc="-15" dirty="0">
                          <a:latin typeface="Calibri"/>
                          <a:cs typeface="Calibri"/>
                        </a:rPr>
                        <a:t>pre-award</a:t>
                      </a:r>
                      <a:r>
                        <a:rPr sz="1400" spc="10" dirty="0">
                          <a:latin typeface="Calibri"/>
                          <a:cs typeface="Calibri"/>
                        </a:rPr>
                        <a:t> </a:t>
                      </a:r>
                      <a:r>
                        <a:rPr sz="1400" spc="-10" dirty="0">
                          <a:latin typeface="Calibri"/>
                          <a:cs typeface="Calibri"/>
                        </a:rPr>
                        <a:t>costs</a:t>
                      </a:r>
                      <a:r>
                        <a:rPr sz="1400" dirty="0">
                          <a:latin typeface="Calibri"/>
                          <a:cs typeface="Calibri"/>
                        </a:rPr>
                        <a:t> </a:t>
                      </a:r>
                      <a:r>
                        <a:rPr sz="1400" spc="-10" dirty="0">
                          <a:latin typeface="Calibri"/>
                          <a:cs typeface="Calibri"/>
                        </a:rPr>
                        <a:t>dating </a:t>
                      </a:r>
                      <a:r>
                        <a:rPr sz="1400" spc="-5" dirty="0">
                          <a:latin typeface="Calibri"/>
                          <a:cs typeface="Calibri"/>
                        </a:rPr>
                        <a:t> back </a:t>
                      </a:r>
                      <a:r>
                        <a:rPr sz="1400" spc="-10" dirty="0">
                          <a:latin typeface="Calibri"/>
                          <a:cs typeface="Calibri"/>
                        </a:rPr>
                        <a:t>to March </a:t>
                      </a:r>
                      <a:r>
                        <a:rPr sz="1400" spc="-5" dirty="0">
                          <a:latin typeface="Calibri"/>
                          <a:cs typeface="Calibri"/>
                        </a:rPr>
                        <a:t>13, 2020, </a:t>
                      </a:r>
                      <a:r>
                        <a:rPr sz="1400" dirty="0">
                          <a:latin typeface="Calibri"/>
                          <a:cs typeface="Calibri"/>
                        </a:rPr>
                        <a:t> </a:t>
                      </a:r>
                      <a:r>
                        <a:rPr sz="1400" spc="-5" dirty="0">
                          <a:latin typeface="Calibri"/>
                          <a:cs typeface="Calibri"/>
                        </a:rPr>
                        <a:t>when</a:t>
                      </a:r>
                      <a:r>
                        <a:rPr sz="1400" dirty="0">
                          <a:latin typeface="Calibri"/>
                          <a:cs typeface="Calibri"/>
                        </a:rPr>
                        <a:t> </a:t>
                      </a:r>
                      <a:r>
                        <a:rPr sz="1400" spc="-5" dirty="0">
                          <a:latin typeface="Calibri"/>
                          <a:cs typeface="Calibri"/>
                        </a:rPr>
                        <a:t>the</a:t>
                      </a:r>
                      <a:r>
                        <a:rPr sz="1400" spc="5" dirty="0">
                          <a:latin typeface="Calibri"/>
                          <a:cs typeface="Calibri"/>
                        </a:rPr>
                        <a:t> </a:t>
                      </a:r>
                      <a:r>
                        <a:rPr sz="1400" spc="-5" dirty="0">
                          <a:latin typeface="Calibri"/>
                          <a:cs typeface="Calibri"/>
                        </a:rPr>
                        <a:t>national </a:t>
                      </a:r>
                      <a:r>
                        <a:rPr sz="1400" dirty="0">
                          <a:latin typeface="Calibri"/>
                          <a:cs typeface="Calibri"/>
                        </a:rPr>
                        <a:t> </a:t>
                      </a:r>
                      <a:r>
                        <a:rPr sz="1400" spc="-10" dirty="0">
                          <a:latin typeface="Calibri"/>
                          <a:cs typeface="Calibri"/>
                        </a:rPr>
                        <a:t>emergency was </a:t>
                      </a:r>
                      <a:r>
                        <a:rPr sz="1400" spc="-5" dirty="0">
                          <a:latin typeface="Calibri"/>
                          <a:cs typeface="Calibri"/>
                        </a:rPr>
                        <a:t>declared.</a:t>
                      </a:r>
                      <a:endParaRPr sz="1400">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FB4"/>
                    </a:solidFill>
                  </a:tcPr>
                </a:tc>
                <a:tc>
                  <a:txBody>
                    <a:bodyPr/>
                    <a:lstStyle/>
                    <a:p>
                      <a:pPr marL="262255" marR="384175" indent="-172085">
                        <a:lnSpc>
                          <a:spcPct val="100000"/>
                        </a:lnSpc>
                        <a:spcBef>
                          <a:spcPts val="275"/>
                        </a:spcBef>
                        <a:buFont typeface="Wingdings"/>
                        <a:buChar char=""/>
                        <a:tabLst>
                          <a:tab pos="262890" algn="l"/>
                        </a:tabLst>
                      </a:pPr>
                      <a:r>
                        <a:rPr sz="1400" spc="-10" dirty="0">
                          <a:latin typeface="Calibri"/>
                          <a:cs typeface="Calibri"/>
                        </a:rPr>
                        <a:t>Emergency</a:t>
                      </a:r>
                      <a:r>
                        <a:rPr sz="1400" spc="5" dirty="0">
                          <a:latin typeface="Calibri"/>
                          <a:cs typeface="Calibri"/>
                        </a:rPr>
                        <a:t> </a:t>
                      </a:r>
                      <a:r>
                        <a:rPr sz="1400" spc="-10" dirty="0">
                          <a:latin typeface="Calibri"/>
                          <a:cs typeface="Calibri"/>
                        </a:rPr>
                        <a:t>Assistance</a:t>
                      </a:r>
                      <a:r>
                        <a:rPr sz="1400" spc="20" dirty="0">
                          <a:latin typeface="Calibri"/>
                          <a:cs typeface="Calibri"/>
                        </a:rPr>
                        <a:t> </a:t>
                      </a:r>
                      <a:r>
                        <a:rPr sz="1400" spc="-10" dirty="0">
                          <a:latin typeface="Calibri"/>
                          <a:cs typeface="Calibri"/>
                        </a:rPr>
                        <a:t>to </a:t>
                      </a:r>
                      <a:r>
                        <a:rPr sz="1400" spc="-5" dirty="0">
                          <a:latin typeface="Calibri"/>
                          <a:cs typeface="Calibri"/>
                        </a:rPr>
                        <a:t>Non- </a:t>
                      </a:r>
                      <a:r>
                        <a:rPr sz="1400" spc="-300" dirty="0">
                          <a:latin typeface="Calibri"/>
                          <a:cs typeface="Calibri"/>
                        </a:rPr>
                        <a:t> </a:t>
                      </a:r>
                      <a:r>
                        <a:rPr sz="1400" spc="-5" dirty="0">
                          <a:latin typeface="Calibri"/>
                          <a:cs typeface="Calibri"/>
                        </a:rPr>
                        <a:t>Public</a:t>
                      </a:r>
                      <a:r>
                        <a:rPr sz="1400" spc="15" dirty="0">
                          <a:latin typeface="Calibri"/>
                          <a:cs typeface="Calibri"/>
                        </a:rPr>
                        <a:t> </a:t>
                      </a:r>
                      <a:r>
                        <a:rPr sz="1400" spc="-5" dirty="0">
                          <a:latin typeface="Calibri"/>
                          <a:cs typeface="Calibri"/>
                        </a:rPr>
                        <a:t>Schools</a:t>
                      </a:r>
                      <a:r>
                        <a:rPr sz="1400" spc="-10" dirty="0">
                          <a:latin typeface="Calibri"/>
                          <a:cs typeface="Calibri"/>
                        </a:rPr>
                        <a:t> (EANS</a:t>
                      </a:r>
                      <a:r>
                        <a:rPr sz="1400" spc="-5" dirty="0">
                          <a:latin typeface="Calibri"/>
                          <a:cs typeface="Calibri"/>
                        </a:rPr>
                        <a:t> II)</a:t>
                      </a:r>
                      <a:endParaRPr sz="1400" dirty="0">
                        <a:latin typeface="Calibri"/>
                        <a:cs typeface="Calibri"/>
                      </a:endParaRPr>
                    </a:p>
                    <a:p>
                      <a:pPr marL="719455" marR="266700" lvl="1" indent="-172085">
                        <a:lnSpc>
                          <a:spcPct val="100000"/>
                        </a:lnSpc>
                        <a:buFont typeface="Wingdings"/>
                        <a:buChar char=""/>
                        <a:tabLst>
                          <a:tab pos="720090" algn="l"/>
                        </a:tabLst>
                      </a:pPr>
                      <a:r>
                        <a:rPr sz="1400" spc="-10" dirty="0">
                          <a:latin typeface="Calibri"/>
                          <a:cs typeface="Calibri"/>
                        </a:rPr>
                        <a:t>EANS </a:t>
                      </a:r>
                      <a:r>
                        <a:rPr sz="1400" spc="-5" dirty="0">
                          <a:latin typeface="Calibri"/>
                          <a:cs typeface="Calibri"/>
                        </a:rPr>
                        <a:t>funds</a:t>
                      </a:r>
                      <a:r>
                        <a:rPr sz="1400" dirty="0">
                          <a:latin typeface="Calibri"/>
                          <a:cs typeface="Calibri"/>
                        </a:rPr>
                        <a:t> </a:t>
                      </a:r>
                      <a:r>
                        <a:rPr sz="1400" spc="-15" dirty="0">
                          <a:latin typeface="Calibri"/>
                          <a:cs typeface="Calibri"/>
                        </a:rPr>
                        <a:t>may</a:t>
                      </a:r>
                      <a:r>
                        <a:rPr sz="1400" spc="-10" dirty="0">
                          <a:latin typeface="Calibri"/>
                          <a:cs typeface="Calibri"/>
                        </a:rPr>
                        <a:t> </a:t>
                      </a:r>
                      <a:r>
                        <a:rPr sz="1400" spc="-5" dirty="0">
                          <a:latin typeface="Calibri"/>
                          <a:cs typeface="Calibri"/>
                        </a:rPr>
                        <a:t>not be </a:t>
                      </a:r>
                      <a:r>
                        <a:rPr sz="1400" dirty="0">
                          <a:latin typeface="Calibri"/>
                          <a:cs typeface="Calibri"/>
                        </a:rPr>
                        <a:t> </a:t>
                      </a:r>
                      <a:r>
                        <a:rPr sz="1400" spc="-5" dirty="0">
                          <a:latin typeface="Calibri"/>
                          <a:cs typeface="Calibri"/>
                        </a:rPr>
                        <a:t>used</a:t>
                      </a:r>
                      <a:r>
                        <a:rPr sz="1400" spc="5" dirty="0">
                          <a:latin typeface="Calibri"/>
                          <a:cs typeface="Calibri"/>
                        </a:rPr>
                        <a:t> </a:t>
                      </a:r>
                      <a:r>
                        <a:rPr sz="1400" spc="-10" dirty="0">
                          <a:latin typeface="Calibri"/>
                          <a:cs typeface="Calibri"/>
                        </a:rPr>
                        <a:t>to</a:t>
                      </a:r>
                      <a:r>
                        <a:rPr sz="1400" spc="-5" dirty="0">
                          <a:latin typeface="Calibri"/>
                          <a:cs typeface="Calibri"/>
                        </a:rPr>
                        <a:t> </a:t>
                      </a:r>
                      <a:r>
                        <a:rPr sz="1400" spc="-10" dirty="0">
                          <a:latin typeface="Calibri"/>
                          <a:cs typeface="Calibri"/>
                        </a:rPr>
                        <a:t>provide </a:t>
                      </a:r>
                      <a:r>
                        <a:rPr sz="1400" spc="-5" dirty="0">
                          <a:latin typeface="Calibri"/>
                          <a:cs typeface="Calibri"/>
                        </a:rPr>
                        <a:t> </a:t>
                      </a:r>
                      <a:r>
                        <a:rPr sz="1400" spc="-10" dirty="0">
                          <a:latin typeface="Calibri"/>
                          <a:cs typeface="Calibri"/>
                        </a:rPr>
                        <a:t>reimbursements</a:t>
                      </a:r>
                      <a:r>
                        <a:rPr sz="1400" spc="5" dirty="0">
                          <a:latin typeface="Calibri"/>
                          <a:cs typeface="Calibri"/>
                        </a:rPr>
                        <a:t> </a:t>
                      </a:r>
                      <a:r>
                        <a:rPr sz="1400" spc="-15" dirty="0">
                          <a:latin typeface="Calibri"/>
                          <a:cs typeface="Calibri"/>
                        </a:rPr>
                        <a:t>for</a:t>
                      </a:r>
                      <a:r>
                        <a:rPr sz="1400" spc="-25" dirty="0">
                          <a:latin typeface="Calibri"/>
                          <a:cs typeface="Calibri"/>
                        </a:rPr>
                        <a:t> </a:t>
                      </a:r>
                      <a:r>
                        <a:rPr sz="1400" spc="-10" dirty="0">
                          <a:latin typeface="Calibri"/>
                          <a:cs typeface="Calibri"/>
                        </a:rPr>
                        <a:t>costs </a:t>
                      </a:r>
                      <a:r>
                        <a:rPr sz="1400" spc="-300" dirty="0">
                          <a:latin typeface="Calibri"/>
                          <a:cs typeface="Calibri"/>
                        </a:rPr>
                        <a:t> </a:t>
                      </a:r>
                      <a:r>
                        <a:rPr sz="1400" spc="-10" dirty="0">
                          <a:latin typeface="Calibri"/>
                          <a:cs typeface="Calibri"/>
                        </a:rPr>
                        <a:t>incurred</a:t>
                      </a:r>
                      <a:r>
                        <a:rPr sz="1400" spc="5" dirty="0">
                          <a:latin typeface="Calibri"/>
                          <a:cs typeface="Calibri"/>
                        </a:rPr>
                        <a:t> </a:t>
                      </a:r>
                      <a:r>
                        <a:rPr sz="1400" spc="-10" dirty="0">
                          <a:latin typeface="Calibri"/>
                          <a:cs typeface="Calibri"/>
                        </a:rPr>
                        <a:t>by</a:t>
                      </a:r>
                      <a:r>
                        <a:rPr sz="1400" dirty="0">
                          <a:latin typeface="Calibri"/>
                          <a:cs typeface="Calibri"/>
                        </a:rPr>
                        <a:t> </a:t>
                      </a:r>
                      <a:r>
                        <a:rPr sz="1400" spc="-5" dirty="0">
                          <a:latin typeface="Calibri"/>
                          <a:cs typeface="Calibri"/>
                        </a:rPr>
                        <a:t>non-public </a:t>
                      </a:r>
                      <a:r>
                        <a:rPr sz="1400" dirty="0">
                          <a:latin typeface="Calibri"/>
                          <a:cs typeface="Calibri"/>
                        </a:rPr>
                        <a:t> </a:t>
                      </a:r>
                      <a:r>
                        <a:rPr sz="1400" spc="-5" dirty="0">
                          <a:latin typeface="Calibri"/>
                          <a:cs typeface="Calibri"/>
                        </a:rPr>
                        <a:t>schools.</a:t>
                      </a:r>
                      <a:endParaRPr sz="1400" dirty="0">
                        <a:latin typeface="Calibri"/>
                        <a:cs typeface="Calibri"/>
                      </a:endParaRPr>
                    </a:p>
                  </a:txBody>
                  <a:tcPr marL="0" marR="0" marT="34925"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F8CAAC"/>
                    </a:solidFill>
                  </a:tcPr>
                </a:tc>
                <a:extLst>
                  <a:ext uri="{0D108BD9-81ED-4DB2-BD59-A6C34878D82A}">
                    <a16:rowId xmlns:a16="http://schemas.microsoft.com/office/drawing/2014/main" val="10003"/>
                  </a:ext>
                </a:extLst>
              </a:tr>
              <a:tr h="1014980">
                <a:tc>
                  <a:txBody>
                    <a:bodyPr/>
                    <a:lstStyle/>
                    <a:p>
                      <a:pPr marL="377190" marR="194945" indent="-285750">
                        <a:lnSpc>
                          <a:spcPct val="100000"/>
                        </a:lnSpc>
                        <a:spcBef>
                          <a:spcPts val="280"/>
                        </a:spcBef>
                        <a:buFont typeface="Wingdings"/>
                        <a:buChar char=""/>
                        <a:tabLst>
                          <a:tab pos="376555" algn="l"/>
                          <a:tab pos="377190" algn="l"/>
                        </a:tabLst>
                      </a:pPr>
                      <a:r>
                        <a:rPr sz="1200" b="1" i="1" spc="-5" dirty="0">
                          <a:latin typeface="Calibri"/>
                          <a:cs typeface="Calibri"/>
                        </a:rPr>
                        <a:t>How</a:t>
                      </a:r>
                      <a:r>
                        <a:rPr sz="1200" b="1" i="1" spc="10" dirty="0">
                          <a:latin typeface="Calibri"/>
                          <a:cs typeface="Calibri"/>
                        </a:rPr>
                        <a:t> </a:t>
                      </a:r>
                      <a:r>
                        <a:rPr sz="1200" b="1" i="1" spc="-10" dirty="0">
                          <a:latin typeface="Calibri"/>
                          <a:cs typeface="Calibri"/>
                        </a:rPr>
                        <a:t>to</a:t>
                      </a:r>
                      <a:r>
                        <a:rPr sz="1200" b="1" i="1" dirty="0">
                          <a:latin typeface="Calibri"/>
                          <a:cs typeface="Calibri"/>
                        </a:rPr>
                        <a:t> </a:t>
                      </a:r>
                      <a:r>
                        <a:rPr sz="1200" dirty="0">
                          <a:latin typeface="Calibri"/>
                          <a:cs typeface="Calibri"/>
                        </a:rPr>
                        <a:t>“…</a:t>
                      </a:r>
                      <a:r>
                        <a:rPr sz="1200" spc="-15" dirty="0">
                          <a:latin typeface="Calibri"/>
                          <a:cs typeface="Calibri"/>
                        </a:rPr>
                        <a:t> </a:t>
                      </a:r>
                      <a:r>
                        <a:rPr sz="1200" spc="-10" dirty="0">
                          <a:latin typeface="Calibri"/>
                          <a:cs typeface="Calibri"/>
                        </a:rPr>
                        <a:t>prevent,</a:t>
                      </a:r>
                      <a:r>
                        <a:rPr sz="1200" spc="-25" dirty="0">
                          <a:latin typeface="Calibri"/>
                          <a:cs typeface="Calibri"/>
                        </a:rPr>
                        <a:t> </a:t>
                      </a:r>
                      <a:r>
                        <a:rPr sz="1200" spc="-10" dirty="0">
                          <a:latin typeface="Calibri"/>
                          <a:cs typeface="Calibri"/>
                        </a:rPr>
                        <a:t>prepare</a:t>
                      </a:r>
                      <a:r>
                        <a:rPr sz="1200" spc="-20" dirty="0">
                          <a:latin typeface="Calibri"/>
                          <a:cs typeface="Calibri"/>
                        </a:rPr>
                        <a:t> </a:t>
                      </a:r>
                      <a:r>
                        <a:rPr sz="1200" spc="-35" dirty="0">
                          <a:latin typeface="Calibri"/>
                          <a:cs typeface="Calibri"/>
                        </a:rPr>
                        <a:t>for,</a:t>
                      </a:r>
                      <a:r>
                        <a:rPr sz="1200" spc="-15" dirty="0">
                          <a:latin typeface="Calibri"/>
                          <a:cs typeface="Calibri"/>
                        </a:rPr>
                        <a:t> </a:t>
                      </a:r>
                      <a:r>
                        <a:rPr sz="1200" spc="-5" dirty="0">
                          <a:latin typeface="Calibri"/>
                          <a:cs typeface="Calibri"/>
                        </a:rPr>
                        <a:t>and </a:t>
                      </a:r>
                      <a:r>
                        <a:rPr sz="1200" spc="-260" dirty="0">
                          <a:latin typeface="Calibri"/>
                          <a:cs typeface="Calibri"/>
                        </a:rPr>
                        <a:t> </a:t>
                      </a:r>
                      <a:r>
                        <a:rPr sz="1200" spc="-10" dirty="0">
                          <a:latin typeface="Calibri"/>
                          <a:cs typeface="Calibri"/>
                        </a:rPr>
                        <a:t>respond to”</a:t>
                      </a:r>
                      <a:r>
                        <a:rPr sz="1200" spc="5" dirty="0">
                          <a:latin typeface="Calibri"/>
                          <a:cs typeface="Calibri"/>
                        </a:rPr>
                        <a:t> </a:t>
                      </a:r>
                      <a:r>
                        <a:rPr sz="1200" dirty="0">
                          <a:latin typeface="Calibri"/>
                          <a:cs typeface="Calibri"/>
                        </a:rPr>
                        <a:t>the </a:t>
                      </a:r>
                      <a:r>
                        <a:rPr sz="1200" spc="-10" dirty="0">
                          <a:latin typeface="Calibri"/>
                          <a:cs typeface="Calibri"/>
                        </a:rPr>
                        <a:t>COVID-19</a:t>
                      </a:r>
                      <a:r>
                        <a:rPr sz="1200" spc="5" dirty="0">
                          <a:latin typeface="Calibri"/>
                          <a:cs typeface="Calibri"/>
                        </a:rPr>
                        <a:t> </a:t>
                      </a:r>
                      <a:r>
                        <a:rPr sz="1200" spc="-5" dirty="0">
                          <a:latin typeface="Calibri"/>
                          <a:cs typeface="Calibri"/>
                        </a:rPr>
                        <a:t>pandemic</a:t>
                      </a:r>
                      <a:endParaRPr sz="1200">
                        <a:latin typeface="Calibri"/>
                        <a:cs typeface="Calibri"/>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1CC"/>
                    </a:solidFill>
                  </a:tcPr>
                </a:tc>
                <a:tc>
                  <a:txBody>
                    <a:bodyPr/>
                    <a:lstStyle/>
                    <a:p>
                      <a:pPr marL="377190" marR="194945" indent="-285750">
                        <a:lnSpc>
                          <a:spcPct val="100000"/>
                        </a:lnSpc>
                        <a:spcBef>
                          <a:spcPts val="280"/>
                        </a:spcBef>
                        <a:buFont typeface="Wingdings"/>
                        <a:buChar char=""/>
                        <a:tabLst>
                          <a:tab pos="376555" algn="l"/>
                          <a:tab pos="377825" algn="l"/>
                        </a:tabLst>
                      </a:pPr>
                      <a:r>
                        <a:rPr sz="1200" b="1" i="1" spc="-5" dirty="0">
                          <a:latin typeface="Calibri"/>
                          <a:cs typeface="Calibri"/>
                        </a:rPr>
                        <a:t>How</a:t>
                      </a:r>
                      <a:r>
                        <a:rPr sz="1200" b="1" i="1" spc="10" dirty="0">
                          <a:latin typeface="Calibri"/>
                          <a:cs typeface="Calibri"/>
                        </a:rPr>
                        <a:t> </a:t>
                      </a:r>
                      <a:r>
                        <a:rPr sz="1200" b="1" i="1" spc="-10" dirty="0">
                          <a:latin typeface="Calibri"/>
                          <a:cs typeface="Calibri"/>
                        </a:rPr>
                        <a:t>to</a:t>
                      </a:r>
                      <a:r>
                        <a:rPr sz="1200" b="1" i="1" dirty="0">
                          <a:latin typeface="Calibri"/>
                          <a:cs typeface="Calibri"/>
                        </a:rPr>
                        <a:t> </a:t>
                      </a:r>
                      <a:r>
                        <a:rPr sz="1200" dirty="0">
                          <a:latin typeface="Calibri"/>
                          <a:cs typeface="Calibri"/>
                        </a:rPr>
                        <a:t>“…</a:t>
                      </a:r>
                      <a:r>
                        <a:rPr sz="1200" spc="-15" dirty="0">
                          <a:latin typeface="Calibri"/>
                          <a:cs typeface="Calibri"/>
                        </a:rPr>
                        <a:t> </a:t>
                      </a:r>
                      <a:r>
                        <a:rPr sz="1200" spc="-10" dirty="0">
                          <a:latin typeface="Calibri"/>
                          <a:cs typeface="Calibri"/>
                        </a:rPr>
                        <a:t>prevent,</a:t>
                      </a:r>
                      <a:r>
                        <a:rPr sz="1200" spc="-25" dirty="0">
                          <a:latin typeface="Calibri"/>
                          <a:cs typeface="Calibri"/>
                        </a:rPr>
                        <a:t> </a:t>
                      </a:r>
                      <a:r>
                        <a:rPr sz="1200" spc="-10" dirty="0">
                          <a:latin typeface="Calibri"/>
                          <a:cs typeface="Calibri"/>
                        </a:rPr>
                        <a:t>prepare</a:t>
                      </a:r>
                      <a:r>
                        <a:rPr sz="1200" spc="-20" dirty="0">
                          <a:latin typeface="Calibri"/>
                          <a:cs typeface="Calibri"/>
                        </a:rPr>
                        <a:t> </a:t>
                      </a:r>
                      <a:r>
                        <a:rPr sz="1200" spc="-35" dirty="0">
                          <a:latin typeface="Calibri"/>
                          <a:cs typeface="Calibri"/>
                        </a:rPr>
                        <a:t>for,</a:t>
                      </a:r>
                      <a:r>
                        <a:rPr sz="1200" spc="-15" dirty="0">
                          <a:latin typeface="Calibri"/>
                          <a:cs typeface="Calibri"/>
                        </a:rPr>
                        <a:t> </a:t>
                      </a:r>
                      <a:r>
                        <a:rPr sz="1200" spc="-5" dirty="0">
                          <a:latin typeface="Calibri"/>
                          <a:cs typeface="Calibri"/>
                        </a:rPr>
                        <a:t>and </a:t>
                      </a:r>
                      <a:r>
                        <a:rPr sz="1200" spc="-260" dirty="0">
                          <a:latin typeface="Calibri"/>
                          <a:cs typeface="Calibri"/>
                        </a:rPr>
                        <a:t> </a:t>
                      </a:r>
                      <a:r>
                        <a:rPr sz="1200" spc="-10" dirty="0">
                          <a:latin typeface="Calibri"/>
                          <a:cs typeface="Calibri"/>
                        </a:rPr>
                        <a:t>respond to”</a:t>
                      </a:r>
                      <a:r>
                        <a:rPr sz="1200" spc="5" dirty="0">
                          <a:latin typeface="Calibri"/>
                          <a:cs typeface="Calibri"/>
                        </a:rPr>
                        <a:t> </a:t>
                      </a:r>
                      <a:r>
                        <a:rPr sz="1200" dirty="0">
                          <a:latin typeface="Calibri"/>
                          <a:cs typeface="Calibri"/>
                        </a:rPr>
                        <a:t>the </a:t>
                      </a:r>
                      <a:r>
                        <a:rPr sz="1200" spc="-10" dirty="0">
                          <a:latin typeface="Calibri"/>
                          <a:cs typeface="Calibri"/>
                        </a:rPr>
                        <a:t>COVID-19</a:t>
                      </a:r>
                      <a:r>
                        <a:rPr sz="1200" spc="5" dirty="0">
                          <a:latin typeface="Calibri"/>
                          <a:cs typeface="Calibri"/>
                        </a:rPr>
                        <a:t> </a:t>
                      </a:r>
                      <a:r>
                        <a:rPr sz="1200" spc="-5" dirty="0">
                          <a:latin typeface="Calibri"/>
                          <a:cs typeface="Calibri"/>
                        </a:rPr>
                        <a:t>pandemic</a:t>
                      </a:r>
                      <a:endParaRPr sz="1200">
                        <a:latin typeface="Calibri"/>
                        <a:cs typeface="Calibri"/>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5DFB4"/>
                    </a:solidFill>
                  </a:tcPr>
                </a:tc>
                <a:tc>
                  <a:txBody>
                    <a:bodyPr/>
                    <a:lstStyle/>
                    <a:p>
                      <a:pPr marL="377190" marR="124460" indent="-285750">
                        <a:lnSpc>
                          <a:spcPct val="100000"/>
                        </a:lnSpc>
                        <a:spcBef>
                          <a:spcPts val="280"/>
                        </a:spcBef>
                        <a:buFont typeface="Wingdings"/>
                        <a:buChar char=""/>
                        <a:tabLst>
                          <a:tab pos="376555" algn="l"/>
                          <a:tab pos="377825" algn="l"/>
                        </a:tabLst>
                      </a:pPr>
                      <a:r>
                        <a:rPr sz="1200" b="1" i="1" spc="-5" dirty="0">
                          <a:latin typeface="Calibri"/>
                          <a:cs typeface="Calibri"/>
                        </a:rPr>
                        <a:t>Implementing</a:t>
                      </a:r>
                      <a:r>
                        <a:rPr sz="1200" b="1" i="1" spc="30" dirty="0">
                          <a:latin typeface="Calibri"/>
                          <a:cs typeface="Calibri"/>
                        </a:rPr>
                        <a:t> </a:t>
                      </a:r>
                      <a:r>
                        <a:rPr sz="1200" b="1" i="1" spc="-5" dirty="0">
                          <a:latin typeface="Calibri"/>
                          <a:cs typeface="Calibri"/>
                        </a:rPr>
                        <a:t>and</a:t>
                      </a:r>
                      <a:r>
                        <a:rPr sz="1200" b="1" i="1" spc="5" dirty="0">
                          <a:latin typeface="Calibri"/>
                          <a:cs typeface="Calibri"/>
                        </a:rPr>
                        <a:t> </a:t>
                      </a:r>
                      <a:r>
                        <a:rPr sz="1200" b="1" i="1" spc="-5" dirty="0">
                          <a:latin typeface="Calibri"/>
                          <a:cs typeface="Calibri"/>
                        </a:rPr>
                        <a:t>providing </a:t>
                      </a:r>
                      <a:r>
                        <a:rPr sz="1200" b="1" i="1" dirty="0">
                          <a:latin typeface="Calibri"/>
                          <a:cs typeface="Calibri"/>
                        </a:rPr>
                        <a:t> </a:t>
                      </a:r>
                      <a:r>
                        <a:rPr sz="1200" b="1" i="1" spc="-5" dirty="0">
                          <a:latin typeface="Calibri"/>
                          <a:cs typeface="Calibri"/>
                        </a:rPr>
                        <a:t>activities</a:t>
                      </a:r>
                      <a:r>
                        <a:rPr sz="1200" b="1" i="1" spc="20" dirty="0">
                          <a:latin typeface="Calibri"/>
                          <a:cs typeface="Calibri"/>
                        </a:rPr>
                        <a:t> </a:t>
                      </a:r>
                      <a:r>
                        <a:rPr sz="1200" b="1" i="1" spc="-10" dirty="0">
                          <a:latin typeface="Calibri"/>
                          <a:cs typeface="Calibri"/>
                        </a:rPr>
                        <a:t>to </a:t>
                      </a:r>
                      <a:r>
                        <a:rPr sz="1200" dirty="0">
                          <a:latin typeface="Calibri"/>
                          <a:cs typeface="Calibri"/>
                        </a:rPr>
                        <a:t>‘’ </a:t>
                      </a:r>
                      <a:r>
                        <a:rPr sz="1200" spc="-10" dirty="0">
                          <a:latin typeface="Calibri"/>
                          <a:cs typeface="Calibri"/>
                        </a:rPr>
                        <a:t>“…prevent,</a:t>
                      </a:r>
                      <a:r>
                        <a:rPr sz="1200" spc="-20" dirty="0">
                          <a:latin typeface="Calibri"/>
                          <a:cs typeface="Calibri"/>
                        </a:rPr>
                        <a:t> </a:t>
                      </a:r>
                      <a:r>
                        <a:rPr sz="1200" spc="-10" dirty="0">
                          <a:latin typeface="Calibri"/>
                          <a:cs typeface="Calibri"/>
                        </a:rPr>
                        <a:t>prepare</a:t>
                      </a:r>
                      <a:r>
                        <a:rPr sz="1200" spc="-20" dirty="0">
                          <a:latin typeface="Calibri"/>
                          <a:cs typeface="Calibri"/>
                        </a:rPr>
                        <a:t> </a:t>
                      </a:r>
                      <a:r>
                        <a:rPr sz="1200" spc="-35" dirty="0">
                          <a:latin typeface="Calibri"/>
                          <a:cs typeface="Calibri"/>
                        </a:rPr>
                        <a:t>for, </a:t>
                      </a:r>
                      <a:r>
                        <a:rPr sz="1200" spc="-254" dirty="0">
                          <a:latin typeface="Calibri"/>
                          <a:cs typeface="Calibri"/>
                        </a:rPr>
                        <a:t> </a:t>
                      </a:r>
                      <a:r>
                        <a:rPr sz="1200" spc="-5" dirty="0">
                          <a:latin typeface="Calibri"/>
                          <a:cs typeface="Calibri"/>
                        </a:rPr>
                        <a:t>and</a:t>
                      </a:r>
                      <a:r>
                        <a:rPr sz="1200" spc="-15" dirty="0">
                          <a:latin typeface="Calibri"/>
                          <a:cs typeface="Calibri"/>
                        </a:rPr>
                        <a:t> </a:t>
                      </a:r>
                      <a:r>
                        <a:rPr sz="1200" spc="-10" dirty="0">
                          <a:latin typeface="Calibri"/>
                          <a:cs typeface="Calibri"/>
                        </a:rPr>
                        <a:t>respond</a:t>
                      </a:r>
                      <a:r>
                        <a:rPr sz="1200" spc="-5" dirty="0">
                          <a:latin typeface="Calibri"/>
                          <a:cs typeface="Calibri"/>
                        </a:rPr>
                        <a:t> </a:t>
                      </a:r>
                      <a:r>
                        <a:rPr sz="1200" spc="-10" dirty="0">
                          <a:latin typeface="Calibri"/>
                          <a:cs typeface="Calibri"/>
                        </a:rPr>
                        <a:t>to”</a:t>
                      </a:r>
                      <a:r>
                        <a:rPr sz="1200" spc="5" dirty="0">
                          <a:latin typeface="Calibri"/>
                          <a:cs typeface="Calibri"/>
                        </a:rPr>
                        <a:t> </a:t>
                      </a:r>
                      <a:r>
                        <a:rPr sz="1200" dirty="0">
                          <a:latin typeface="Calibri"/>
                          <a:cs typeface="Calibri"/>
                        </a:rPr>
                        <a:t>the </a:t>
                      </a:r>
                      <a:r>
                        <a:rPr sz="1200" spc="-10" dirty="0">
                          <a:latin typeface="Calibri"/>
                          <a:cs typeface="Calibri"/>
                        </a:rPr>
                        <a:t>COVID-19 </a:t>
                      </a:r>
                      <a:r>
                        <a:rPr sz="1200" spc="-5" dirty="0">
                          <a:latin typeface="Calibri"/>
                          <a:cs typeface="Calibri"/>
                        </a:rPr>
                        <a:t> pandemic</a:t>
                      </a:r>
                      <a:endParaRPr sz="1200">
                        <a:latin typeface="Calibri"/>
                        <a:cs typeface="Calibri"/>
                      </a:endParaRPr>
                    </a:p>
                  </a:txBody>
                  <a:tcPr marL="0" marR="0" marT="35560" marB="0">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rgbClr val="F8CAAC"/>
                    </a:solidFill>
                  </a:tcPr>
                </a:tc>
                <a:extLst>
                  <a:ext uri="{0D108BD9-81ED-4DB2-BD59-A6C34878D82A}">
                    <a16:rowId xmlns:a16="http://schemas.microsoft.com/office/drawing/2014/main" val="10004"/>
                  </a:ext>
                </a:extLst>
              </a:tr>
              <a:tr h="648832">
                <a:tc gridSpan="3">
                  <a:txBody>
                    <a:bodyPr/>
                    <a:lstStyle/>
                    <a:p>
                      <a:pPr marL="376555" marR="238125" indent="-285750">
                        <a:lnSpc>
                          <a:spcPct val="100000"/>
                        </a:lnSpc>
                        <a:spcBef>
                          <a:spcPts val="259"/>
                        </a:spcBef>
                        <a:buFont typeface="Wingdings"/>
                        <a:buChar char=""/>
                        <a:tabLst>
                          <a:tab pos="377190" algn="l"/>
                        </a:tabLst>
                      </a:pPr>
                      <a:r>
                        <a:rPr sz="1600" spc="-5" dirty="0">
                          <a:latin typeface="Calibri"/>
                          <a:cs typeface="Calibri"/>
                        </a:rPr>
                        <a:t>ESSER</a:t>
                      </a:r>
                      <a:r>
                        <a:rPr sz="1600" spc="20" dirty="0">
                          <a:latin typeface="Calibri"/>
                          <a:cs typeface="Calibri"/>
                        </a:rPr>
                        <a:t> </a:t>
                      </a:r>
                      <a:r>
                        <a:rPr sz="1600" spc="-5" dirty="0">
                          <a:latin typeface="Calibri"/>
                          <a:cs typeface="Calibri"/>
                        </a:rPr>
                        <a:t>funds</a:t>
                      </a:r>
                      <a:r>
                        <a:rPr sz="1600" dirty="0">
                          <a:latin typeface="Calibri"/>
                          <a:cs typeface="Calibri"/>
                        </a:rPr>
                        <a:t> </a:t>
                      </a:r>
                      <a:r>
                        <a:rPr sz="1600" spc="-15" dirty="0">
                          <a:latin typeface="Calibri"/>
                          <a:cs typeface="Calibri"/>
                        </a:rPr>
                        <a:t>may</a:t>
                      </a:r>
                      <a:r>
                        <a:rPr sz="1600" spc="-5" dirty="0">
                          <a:latin typeface="Calibri"/>
                          <a:cs typeface="Calibri"/>
                        </a:rPr>
                        <a:t> be</a:t>
                      </a:r>
                      <a:r>
                        <a:rPr sz="1600" dirty="0">
                          <a:latin typeface="Calibri"/>
                          <a:cs typeface="Calibri"/>
                        </a:rPr>
                        <a:t> </a:t>
                      </a:r>
                      <a:r>
                        <a:rPr sz="1600" spc="-5" dirty="0">
                          <a:latin typeface="Calibri"/>
                          <a:cs typeface="Calibri"/>
                        </a:rPr>
                        <a:t>used </a:t>
                      </a:r>
                      <a:r>
                        <a:rPr sz="1600" spc="-15" dirty="0">
                          <a:latin typeface="Calibri"/>
                          <a:cs typeface="Calibri"/>
                        </a:rPr>
                        <a:t>for</a:t>
                      </a:r>
                      <a:r>
                        <a:rPr sz="1600" spc="15" dirty="0">
                          <a:latin typeface="Calibri"/>
                          <a:cs typeface="Calibri"/>
                        </a:rPr>
                        <a:t> </a:t>
                      </a:r>
                      <a:r>
                        <a:rPr sz="1600" spc="-10" dirty="0">
                          <a:latin typeface="Calibri"/>
                          <a:cs typeface="Calibri"/>
                        </a:rPr>
                        <a:t>pre-award</a:t>
                      </a:r>
                      <a:r>
                        <a:rPr sz="1600" spc="5" dirty="0">
                          <a:latin typeface="Calibri"/>
                          <a:cs typeface="Calibri"/>
                        </a:rPr>
                        <a:t> </a:t>
                      </a:r>
                      <a:r>
                        <a:rPr sz="1600" spc="-10" dirty="0">
                          <a:latin typeface="Calibri"/>
                          <a:cs typeface="Calibri"/>
                        </a:rPr>
                        <a:t>costs</a:t>
                      </a:r>
                      <a:r>
                        <a:rPr sz="1600" spc="5" dirty="0">
                          <a:latin typeface="Calibri"/>
                          <a:cs typeface="Calibri"/>
                        </a:rPr>
                        <a:t> </a:t>
                      </a:r>
                      <a:r>
                        <a:rPr sz="1600" spc="-10" dirty="0">
                          <a:latin typeface="Calibri"/>
                          <a:cs typeface="Calibri"/>
                        </a:rPr>
                        <a:t>dating </a:t>
                      </a:r>
                      <a:r>
                        <a:rPr sz="1600" spc="-5" dirty="0">
                          <a:latin typeface="Calibri"/>
                          <a:cs typeface="Calibri"/>
                        </a:rPr>
                        <a:t>back</a:t>
                      </a:r>
                      <a:r>
                        <a:rPr sz="1600" spc="-15" dirty="0">
                          <a:latin typeface="Calibri"/>
                          <a:cs typeface="Calibri"/>
                        </a:rPr>
                        <a:t> to</a:t>
                      </a:r>
                      <a:r>
                        <a:rPr sz="1600" spc="15" dirty="0">
                          <a:latin typeface="Calibri"/>
                          <a:cs typeface="Calibri"/>
                        </a:rPr>
                        <a:t> </a:t>
                      </a:r>
                      <a:r>
                        <a:rPr sz="1600" spc="-5" dirty="0">
                          <a:latin typeface="Calibri"/>
                          <a:cs typeface="Calibri"/>
                        </a:rPr>
                        <a:t>March</a:t>
                      </a:r>
                      <a:r>
                        <a:rPr sz="1600" spc="-15" dirty="0">
                          <a:latin typeface="Calibri"/>
                          <a:cs typeface="Calibri"/>
                        </a:rPr>
                        <a:t> </a:t>
                      </a:r>
                      <a:r>
                        <a:rPr sz="1600" spc="-5" dirty="0">
                          <a:latin typeface="Calibri"/>
                          <a:cs typeface="Calibri"/>
                        </a:rPr>
                        <a:t>13,</a:t>
                      </a:r>
                      <a:r>
                        <a:rPr sz="1600" spc="10" dirty="0">
                          <a:latin typeface="Calibri"/>
                          <a:cs typeface="Calibri"/>
                        </a:rPr>
                        <a:t> </a:t>
                      </a:r>
                      <a:r>
                        <a:rPr sz="1600" spc="-5" dirty="0">
                          <a:latin typeface="Calibri"/>
                          <a:cs typeface="Calibri"/>
                        </a:rPr>
                        <a:t>2020,</a:t>
                      </a:r>
                      <a:r>
                        <a:rPr sz="1600" spc="15" dirty="0">
                          <a:latin typeface="Calibri"/>
                          <a:cs typeface="Calibri"/>
                        </a:rPr>
                        <a:t> </a:t>
                      </a:r>
                      <a:r>
                        <a:rPr sz="1600" spc="-5" dirty="0">
                          <a:latin typeface="Calibri"/>
                          <a:cs typeface="Calibri"/>
                        </a:rPr>
                        <a:t>when</a:t>
                      </a:r>
                      <a:r>
                        <a:rPr sz="1600" dirty="0">
                          <a:latin typeface="Calibri"/>
                          <a:cs typeface="Calibri"/>
                        </a:rPr>
                        <a:t> </a:t>
                      </a:r>
                      <a:r>
                        <a:rPr sz="1600" spc="-5" dirty="0">
                          <a:latin typeface="Calibri"/>
                          <a:cs typeface="Calibri"/>
                        </a:rPr>
                        <a:t>the</a:t>
                      </a:r>
                      <a:r>
                        <a:rPr sz="1600" spc="5" dirty="0">
                          <a:latin typeface="Calibri"/>
                          <a:cs typeface="Calibri"/>
                        </a:rPr>
                        <a:t> </a:t>
                      </a:r>
                      <a:r>
                        <a:rPr sz="1600" spc="-5" dirty="0">
                          <a:latin typeface="Calibri"/>
                          <a:cs typeface="Calibri"/>
                        </a:rPr>
                        <a:t>national </a:t>
                      </a:r>
                      <a:r>
                        <a:rPr sz="1600" spc="-345" dirty="0">
                          <a:latin typeface="Calibri"/>
                          <a:cs typeface="Calibri"/>
                        </a:rPr>
                        <a:t> </a:t>
                      </a:r>
                      <a:r>
                        <a:rPr sz="1600" spc="-5" dirty="0">
                          <a:latin typeface="Calibri"/>
                          <a:cs typeface="Calibri"/>
                        </a:rPr>
                        <a:t>emergency</a:t>
                      </a:r>
                      <a:r>
                        <a:rPr sz="1600" spc="-10" dirty="0">
                          <a:latin typeface="Calibri"/>
                          <a:cs typeface="Calibri"/>
                        </a:rPr>
                        <a:t> was</a:t>
                      </a:r>
                      <a:r>
                        <a:rPr sz="1600" spc="-5" dirty="0">
                          <a:latin typeface="Calibri"/>
                          <a:cs typeface="Calibri"/>
                        </a:rPr>
                        <a:t> declared.</a:t>
                      </a:r>
                      <a:endParaRPr sz="1600" dirty="0">
                        <a:latin typeface="Calibri"/>
                        <a:cs typeface="Calibri"/>
                      </a:endParaRPr>
                    </a:p>
                  </a:txBody>
                  <a:tcPr marL="0" marR="0" marT="33019" marB="0">
                    <a:lnL w="1270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rgbClr val="BCD6E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F77D0B77-3C01-4068-A7AA-33F830254C0D}"/>
              </a:ext>
            </a:extLst>
          </p:cNvPr>
          <p:cNvSpPr txBox="1"/>
          <p:nvPr/>
        </p:nvSpPr>
        <p:spPr>
          <a:xfrm>
            <a:off x="9287493" y="438150"/>
            <a:ext cx="2904507" cy="3877985"/>
          </a:xfrm>
          <a:prstGeom prst="rect">
            <a:avLst/>
          </a:prstGeom>
          <a:noFill/>
        </p:spPr>
        <p:txBody>
          <a:bodyPr wrap="square" rtlCol="0">
            <a:spAutoFit/>
          </a:bodyPr>
          <a:lstStyle/>
          <a:p>
            <a:pPr algn="ctr"/>
            <a:r>
              <a:rPr lang="en-US" sz="2400" b="1" dirty="0"/>
              <a:t>COVID-19 Emergency Relief Funds</a:t>
            </a:r>
          </a:p>
          <a:p>
            <a:pPr marL="285750" indent="-285750">
              <a:buFont typeface="Arial" panose="020B0604020202020204" pitchFamily="34" charset="0"/>
              <a:buChar char="•"/>
            </a:pPr>
            <a:r>
              <a:rPr lang="en-US" dirty="0"/>
              <a:t>ARP funds can be used through September 2024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Address budget gaps and additional incurred costs due to COVID</a:t>
            </a:r>
          </a:p>
          <a:p>
            <a:pPr marL="285750" indent="-285750">
              <a:buFont typeface="Arial" panose="020B0604020202020204" pitchFamily="34" charset="0"/>
              <a:buChar char="•"/>
            </a:pPr>
            <a:endParaRPr lang="en-US" dirty="0"/>
          </a:p>
          <a:p>
            <a:r>
              <a:rPr lang="en-US" dirty="0"/>
              <a:t>…but…</a:t>
            </a:r>
          </a:p>
          <a:p>
            <a:endParaRPr lang="en-US" dirty="0"/>
          </a:p>
          <a:p>
            <a:pPr marL="285750" indent="-285750">
              <a:buFont typeface="Arial" panose="020B0604020202020204" pitchFamily="34" charset="0"/>
              <a:buChar char="•"/>
            </a:pPr>
            <a:r>
              <a:rPr lang="en-US" dirty="0"/>
              <a:t>Be bold and innovative!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C7CBA3-C3F3-4A75-BB40-738C2FFE4FEC}"/>
              </a:ext>
            </a:extLst>
          </p:cNvPr>
          <p:cNvSpPr>
            <a:spLocks noGrp="1"/>
          </p:cNvSpPr>
          <p:nvPr>
            <p:ph type="ctrTitle"/>
          </p:nvPr>
        </p:nvSpPr>
        <p:spPr>
          <a:xfrm>
            <a:off x="1000125" y="1122363"/>
            <a:ext cx="10829925" cy="2387600"/>
          </a:xfrm>
        </p:spPr>
        <p:txBody>
          <a:bodyPr/>
          <a:lstStyle/>
          <a:p>
            <a:r>
              <a:rPr lang="en-US" dirty="0"/>
              <a:t>Addressing Learning Loss</a:t>
            </a:r>
          </a:p>
        </p:txBody>
      </p:sp>
    </p:spTree>
    <p:extLst>
      <p:ext uri="{BB962C8B-B14F-4D97-AF65-F5344CB8AC3E}">
        <p14:creationId xmlns:p14="http://schemas.microsoft.com/office/powerpoint/2010/main" val="2729426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5A22BBC8-D7D5-0D4F-B810-5B5103F54693}"/>
              </a:ext>
            </a:extLst>
          </p:cNvPr>
          <p:cNvSpPr>
            <a:spLocks noGrp="1"/>
          </p:cNvSpPr>
          <p:nvPr>
            <p:ph type="title"/>
          </p:nvPr>
        </p:nvSpPr>
        <p:spPr/>
        <p:txBody>
          <a:bodyPr/>
          <a:lstStyle/>
          <a:p>
            <a:r>
              <a:rPr lang="en-US" dirty="0"/>
              <a:t>Learning Loss Survey Highlights</a:t>
            </a:r>
          </a:p>
        </p:txBody>
      </p:sp>
      <p:sp>
        <p:nvSpPr>
          <p:cNvPr id="25" name="Content Placeholder 24">
            <a:extLst>
              <a:ext uri="{FF2B5EF4-FFF2-40B4-BE49-F238E27FC236}">
                <a16:creationId xmlns:a16="http://schemas.microsoft.com/office/drawing/2014/main" id="{0A374D00-7821-A54F-911A-832B77B67696}"/>
              </a:ext>
            </a:extLst>
          </p:cNvPr>
          <p:cNvSpPr>
            <a:spLocks noGrp="1"/>
          </p:cNvSpPr>
          <p:nvPr>
            <p:ph idx="1"/>
          </p:nvPr>
        </p:nvSpPr>
        <p:spPr>
          <a:xfrm>
            <a:off x="1145892" y="1690688"/>
            <a:ext cx="10207907" cy="4510087"/>
          </a:xfrm>
        </p:spPr>
        <p:txBody>
          <a:bodyPr>
            <a:normAutofit fontScale="85000" lnSpcReduction="20000"/>
          </a:bodyPr>
          <a:lstStyle/>
          <a:p>
            <a:pPr marL="0" indent="0">
              <a:buNone/>
            </a:pPr>
            <a:r>
              <a:rPr lang="en-US" i="1" dirty="0"/>
              <a:t>From February 8, 2021</a:t>
            </a:r>
          </a:p>
          <a:p>
            <a:pPr marL="0" indent="0">
              <a:buNone/>
            </a:pPr>
            <a:endParaRPr lang="en-US" b="1" dirty="0"/>
          </a:p>
          <a:p>
            <a:pPr marL="0" indent="0">
              <a:buNone/>
            </a:pPr>
            <a:r>
              <a:rPr lang="en-US" b="1" dirty="0"/>
              <a:t>Using formative assessments to gauge learning loss (Fall semester):</a:t>
            </a:r>
          </a:p>
          <a:p>
            <a:r>
              <a:rPr lang="en-US" b="1" dirty="0">
                <a:solidFill>
                  <a:srgbClr val="FF0000"/>
                </a:solidFill>
              </a:rPr>
              <a:t>93.4% -- Yes, all students</a:t>
            </a:r>
          </a:p>
          <a:p>
            <a:r>
              <a:rPr lang="en-US" dirty="0"/>
              <a:t>3.6% -- Some but not all students</a:t>
            </a:r>
          </a:p>
          <a:p>
            <a:r>
              <a:rPr lang="en-US" dirty="0"/>
              <a:t>3% -- No</a:t>
            </a:r>
          </a:p>
          <a:p>
            <a:endParaRPr lang="en-US" dirty="0"/>
          </a:p>
          <a:p>
            <a:pPr marL="0" indent="0">
              <a:buNone/>
            </a:pPr>
            <a:r>
              <a:rPr lang="en-US" b="1" dirty="0"/>
              <a:t>Using other metrics used to identify learning loss:</a:t>
            </a:r>
          </a:p>
          <a:p>
            <a:r>
              <a:rPr lang="en-US" b="1" dirty="0">
                <a:solidFill>
                  <a:srgbClr val="FF0000"/>
                </a:solidFill>
              </a:rPr>
              <a:t>94.5% -- class/course grades and performance</a:t>
            </a:r>
          </a:p>
          <a:p>
            <a:r>
              <a:rPr lang="en-US" b="1" dirty="0">
                <a:solidFill>
                  <a:srgbClr val="FF0000"/>
                </a:solidFill>
              </a:rPr>
              <a:t>87.8% -- teacher input</a:t>
            </a:r>
          </a:p>
          <a:p>
            <a:r>
              <a:rPr lang="en-US" dirty="0"/>
              <a:t>69.5% -- credits earned</a:t>
            </a:r>
          </a:p>
        </p:txBody>
      </p:sp>
      <p:sp>
        <p:nvSpPr>
          <p:cNvPr id="4" name="TextBox 3">
            <a:extLst>
              <a:ext uri="{FF2B5EF4-FFF2-40B4-BE49-F238E27FC236}">
                <a16:creationId xmlns:a16="http://schemas.microsoft.com/office/drawing/2014/main" id="{52E5D7A9-2007-41EC-9DF9-16F2F2071E83}"/>
              </a:ext>
            </a:extLst>
          </p:cNvPr>
          <p:cNvSpPr txBox="1"/>
          <p:nvPr/>
        </p:nvSpPr>
        <p:spPr>
          <a:xfrm>
            <a:off x="6169387" y="2861101"/>
            <a:ext cx="3546113" cy="1323439"/>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marL="285750" indent="-285750">
              <a:buFont typeface="Arial" panose="020B0604020202020204" pitchFamily="34" charset="0"/>
              <a:buChar char="•"/>
            </a:pPr>
            <a:r>
              <a:rPr lang="en-US" sz="1600" b="1" dirty="0">
                <a:solidFill>
                  <a:schemeClr val="tx1">
                    <a:lumMod val="95000"/>
                    <a:lumOff val="5000"/>
                  </a:schemeClr>
                </a:solidFill>
              </a:rPr>
              <a:t>GaDOE offered BEACON in Fall of 2020 – a 3</a:t>
            </a:r>
            <a:r>
              <a:rPr lang="en-US" sz="1600" b="1" baseline="30000" dirty="0">
                <a:solidFill>
                  <a:schemeClr val="tx1">
                    <a:lumMod val="95000"/>
                    <a:lumOff val="5000"/>
                  </a:schemeClr>
                </a:solidFill>
              </a:rPr>
              <a:t>rd</a:t>
            </a:r>
            <a:r>
              <a:rPr lang="en-US" sz="1600" b="1" dirty="0">
                <a:solidFill>
                  <a:schemeClr val="tx1">
                    <a:lumMod val="95000"/>
                    <a:lumOff val="5000"/>
                  </a:schemeClr>
                </a:solidFill>
              </a:rPr>
              <a:t>-8</a:t>
            </a:r>
            <a:r>
              <a:rPr lang="en-US" sz="1600" b="1" baseline="30000" dirty="0">
                <a:solidFill>
                  <a:schemeClr val="tx1">
                    <a:lumMod val="95000"/>
                    <a:lumOff val="5000"/>
                  </a:schemeClr>
                </a:solidFill>
              </a:rPr>
              <a:t>th</a:t>
            </a:r>
            <a:r>
              <a:rPr lang="en-US" sz="1600" b="1" dirty="0">
                <a:solidFill>
                  <a:schemeClr val="tx1">
                    <a:lumMod val="95000"/>
                    <a:lumOff val="5000"/>
                  </a:schemeClr>
                </a:solidFill>
              </a:rPr>
              <a:t> grade formative assessment</a:t>
            </a:r>
          </a:p>
          <a:p>
            <a:pPr marL="285750" indent="-285750">
              <a:buFont typeface="Arial" panose="020B0604020202020204" pitchFamily="34" charset="0"/>
              <a:buChar char="•"/>
            </a:pPr>
            <a:r>
              <a:rPr lang="en-US" sz="1600" b="1" dirty="0">
                <a:solidFill>
                  <a:schemeClr val="tx1">
                    <a:lumMod val="95000"/>
                    <a:lumOff val="5000"/>
                  </a:schemeClr>
                </a:solidFill>
              </a:rPr>
              <a:t>Over half of Georgia districts are using BEACON</a:t>
            </a:r>
          </a:p>
        </p:txBody>
      </p:sp>
    </p:spTree>
    <p:extLst>
      <p:ext uri="{BB962C8B-B14F-4D97-AF65-F5344CB8AC3E}">
        <p14:creationId xmlns:p14="http://schemas.microsoft.com/office/powerpoint/2010/main" val="930287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5A22BBC8-D7D5-0D4F-B810-5B5103F54693}"/>
              </a:ext>
            </a:extLst>
          </p:cNvPr>
          <p:cNvSpPr>
            <a:spLocks noGrp="1"/>
          </p:cNvSpPr>
          <p:nvPr>
            <p:ph type="title"/>
          </p:nvPr>
        </p:nvSpPr>
        <p:spPr/>
        <p:txBody>
          <a:bodyPr/>
          <a:lstStyle/>
          <a:p>
            <a:r>
              <a:rPr lang="en-US" dirty="0"/>
              <a:t>Learning Loss Survey Highlights</a:t>
            </a:r>
          </a:p>
        </p:txBody>
      </p:sp>
      <p:sp>
        <p:nvSpPr>
          <p:cNvPr id="25" name="Content Placeholder 24">
            <a:extLst>
              <a:ext uri="{FF2B5EF4-FFF2-40B4-BE49-F238E27FC236}">
                <a16:creationId xmlns:a16="http://schemas.microsoft.com/office/drawing/2014/main" id="{0A374D00-7821-A54F-911A-832B77B67696}"/>
              </a:ext>
            </a:extLst>
          </p:cNvPr>
          <p:cNvSpPr>
            <a:spLocks noGrp="1"/>
          </p:cNvSpPr>
          <p:nvPr>
            <p:ph idx="1"/>
          </p:nvPr>
        </p:nvSpPr>
        <p:spPr/>
        <p:txBody>
          <a:bodyPr>
            <a:normAutofit fontScale="92500" lnSpcReduction="20000"/>
          </a:bodyPr>
          <a:lstStyle/>
          <a:p>
            <a:pPr marL="0" indent="0">
              <a:buNone/>
            </a:pPr>
            <a:r>
              <a:rPr lang="en-US" b="1" dirty="0"/>
              <a:t>Who will be offered extended instructional opportunities? </a:t>
            </a:r>
            <a:r>
              <a:rPr lang="en-US" i="1" dirty="0"/>
              <a:t>(check all that apply)</a:t>
            </a:r>
          </a:p>
          <a:p>
            <a:r>
              <a:rPr lang="en-US" b="1" dirty="0">
                <a:solidFill>
                  <a:srgbClr val="FF0000"/>
                </a:solidFill>
              </a:rPr>
              <a:t>57.9% -- targeted grade levels</a:t>
            </a:r>
          </a:p>
          <a:p>
            <a:r>
              <a:rPr lang="en-US" b="1" dirty="0">
                <a:solidFill>
                  <a:srgbClr val="FF0000"/>
                </a:solidFill>
              </a:rPr>
              <a:t>61.5% -- students identified through formative assessments</a:t>
            </a:r>
          </a:p>
          <a:p>
            <a:r>
              <a:rPr lang="en-US" dirty="0"/>
              <a:t>30.5% -- students who have received virtual instruction</a:t>
            </a:r>
          </a:p>
          <a:p>
            <a:r>
              <a:rPr lang="en-US" dirty="0"/>
              <a:t>18% -- students who have received hybrid instruction</a:t>
            </a:r>
          </a:p>
          <a:p>
            <a:r>
              <a:rPr lang="en-US" dirty="0"/>
              <a:t>35.3% -- students who have lost instruction due to illness/quarantining</a:t>
            </a:r>
          </a:p>
          <a:p>
            <a:r>
              <a:rPr lang="en-US" dirty="0"/>
              <a:t>48.7% -- students with disabilities</a:t>
            </a:r>
          </a:p>
          <a:p>
            <a:r>
              <a:rPr lang="en-US" dirty="0"/>
              <a:t>43.9% -- English Language Learners</a:t>
            </a:r>
          </a:p>
          <a:p>
            <a:r>
              <a:rPr lang="en-US" b="1" dirty="0">
                <a:solidFill>
                  <a:srgbClr val="FF0000"/>
                </a:solidFill>
              </a:rPr>
              <a:t>57.3% -- students not on track to graduate</a:t>
            </a:r>
          </a:p>
        </p:txBody>
      </p:sp>
    </p:spTree>
    <p:extLst>
      <p:ext uri="{BB962C8B-B14F-4D97-AF65-F5344CB8AC3E}">
        <p14:creationId xmlns:p14="http://schemas.microsoft.com/office/powerpoint/2010/main" val="1879644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1A875-EF3C-494E-B80F-67AF4967A7A9}"/>
              </a:ext>
            </a:extLst>
          </p:cNvPr>
          <p:cNvSpPr>
            <a:spLocks noGrp="1"/>
          </p:cNvSpPr>
          <p:nvPr>
            <p:ph type="title"/>
          </p:nvPr>
        </p:nvSpPr>
        <p:spPr/>
        <p:txBody>
          <a:bodyPr/>
          <a:lstStyle/>
          <a:p>
            <a:r>
              <a:rPr lang="en-US" dirty="0"/>
              <a:t>Learning Loss Survey Highlights</a:t>
            </a:r>
          </a:p>
        </p:txBody>
      </p:sp>
      <p:sp>
        <p:nvSpPr>
          <p:cNvPr id="3" name="Content Placeholder 2">
            <a:extLst>
              <a:ext uri="{FF2B5EF4-FFF2-40B4-BE49-F238E27FC236}">
                <a16:creationId xmlns:a16="http://schemas.microsoft.com/office/drawing/2014/main" id="{D895DACA-7E64-4F97-B0EC-8C341048E9C5}"/>
              </a:ext>
            </a:extLst>
          </p:cNvPr>
          <p:cNvSpPr>
            <a:spLocks noGrp="1"/>
          </p:cNvSpPr>
          <p:nvPr>
            <p:ph idx="1"/>
          </p:nvPr>
        </p:nvSpPr>
        <p:spPr/>
        <p:txBody>
          <a:bodyPr/>
          <a:lstStyle/>
          <a:p>
            <a:pPr marL="0" indent="0">
              <a:buNone/>
            </a:pPr>
            <a:r>
              <a:rPr lang="en-US" b="1" dirty="0"/>
              <a:t>Instructional strategies to address learning loss during next school year </a:t>
            </a:r>
            <a:r>
              <a:rPr lang="en-US" i="1" dirty="0"/>
              <a:t>(check all that apply)</a:t>
            </a:r>
            <a:r>
              <a:rPr lang="en-US" b="1" dirty="0"/>
              <a:t>:</a:t>
            </a:r>
          </a:p>
          <a:p>
            <a:r>
              <a:rPr lang="en-US" b="1" dirty="0">
                <a:solidFill>
                  <a:srgbClr val="FF0000"/>
                </a:solidFill>
              </a:rPr>
              <a:t>83.5% -- summer schooling/programming – 137 LEAs</a:t>
            </a:r>
          </a:p>
          <a:p>
            <a:r>
              <a:rPr lang="en-US" dirty="0"/>
              <a:t>68.9% -- extended day (before/after school) – 113 LEAs</a:t>
            </a:r>
          </a:p>
          <a:p>
            <a:r>
              <a:rPr lang="en-US" dirty="0"/>
              <a:t>16.4% -- extended school year (adding days to calendar) – 27 LEAs</a:t>
            </a:r>
          </a:p>
          <a:p>
            <a:r>
              <a:rPr lang="en-US" b="1" dirty="0">
                <a:solidFill>
                  <a:srgbClr val="FF0000"/>
                </a:solidFill>
              </a:rPr>
              <a:t>82.9% -- reworking schedules within a school day – 136 LEAs</a:t>
            </a:r>
          </a:p>
          <a:p>
            <a:r>
              <a:rPr lang="en-US" b="1" dirty="0">
                <a:solidFill>
                  <a:srgbClr val="FF0000"/>
                </a:solidFill>
              </a:rPr>
              <a:t>72.7% -- virtual credit recovery/remediation -- 116 LEAs</a:t>
            </a:r>
          </a:p>
        </p:txBody>
      </p:sp>
    </p:spTree>
    <p:extLst>
      <p:ext uri="{BB962C8B-B14F-4D97-AF65-F5344CB8AC3E}">
        <p14:creationId xmlns:p14="http://schemas.microsoft.com/office/powerpoint/2010/main" val="1546791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C9BF7-48C0-4752-ABF5-D6556FAA9D4B}"/>
              </a:ext>
            </a:extLst>
          </p:cNvPr>
          <p:cNvSpPr>
            <a:spLocks noGrp="1"/>
          </p:cNvSpPr>
          <p:nvPr>
            <p:ph type="title"/>
          </p:nvPr>
        </p:nvSpPr>
        <p:spPr/>
        <p:txBody>
          <a:bodyPr/>
          <a:lstStyle/>
          <a:p>
            <a:r>
              <a:rPr lang="en-US" dirty="0"/>
              <a:t>Addressing Loss</a:t>
            </a:r>
          </a:p>
        </p:txBody>
      </p:sp>
      <p:sp>
        <p:nvSpPr>
          <p:cNvPr id="3" name="Content Placeholder 2">
            <a:extLst>
              <a:ext uri="{FF2B5EF4-FFF2-40B4-BE49-F238E27FC236}">
                <a16:creationId xmlns:a16="http://schemas.microsoft.com/office/drawing/2014/main" id="{55123BC2-3589-4386-AA32-09E5EF9FC5CB}"/>
              </a:ext>
            </a:extLst>
          </p:cNvPr>
          <p:cNvSpPr>
            <a:spLocks noGrp="1"/>
          </p:cNvSpPr>
          <p:nvPr>
            <p:ph idx="1"/>
          </p:nvPr>
        </p:nvSpPr>
        <p:spPr>
          <a:xfrm>
            <a:off x="1145892" y="1825624"/>
            <a:ext cx="10207907" cy="4327525"/>
          </a:xfrm>
        </p:spPr>
        <p:txBody>
          <a:bodyPr>
            <a:normAutofit/>
          </a:bodyPr>
          <a:lstStyle/>
          <a:p>
            <a:pPr marL="0" indent="0">
              <a:buNone/>
            </a:pPr>
            <a:r>
              <a:rPr lang="en-US" b="1" dirty="0"/>
              <a:t>State-level Requirements</a:t>
            </a:r>
          </a:p>
          <a:p>
            <a:pPr lvl="1"/>
            <a:r>
              <a:rPr lang="en-US" sz="2600" dirty="0"/>
              <a:t>SEAs (GaDOE) must use 1% of its state activities ARP funds for afterschool learning, an additional 1% for summer learning, and 5% to address learning loss</a:t>
            </a:r>
          </a:p>
          <a:p>
            <a:pPr lvl="1"/>
            <a:r>
              <a:rPr lang="en-US" sz="2600" dirty="0"/>
              <a:t>Still waiting for guidance from USED regarding what are acceptable activities that can be funded through ARP funds</a:t>
            </a:r>
          </a:p>
          <a:p>
            <a:pPr marL="0" indent="0">
              <a:buNone/>
            </a:pPr>
            <a:r>
              <a:rPr lang="en-US" b="1" dirty="0"/>
              <a:t>District-level Requirements</a:t>
            </a:r>
          </a:p>
          <a:p>
            <a:pPr lvl="1"/>
            <a:r>
              <a:rPr lang="en-US" sz="2600" dirty="0"/>
              <a:t>Districts must spend 20% of their ARP funds to address learning loss</a:t>
            </a:r>
          </a:p>
          <a:p>
            <a:pPr lvl="1"/>
            <a:r>
              <a:rPr lang="en-US" sz="2600" dirty="0"/>
              <a:t>Districts will be asked to upload a high-level learning loss plan as part of their budget submission to draw down ARP funding</a:t>
            </a:r>
          </a:p>
        </p:txBody>
      </p:sp>
    </p:spTree>
    <p:extLst>
      <p:ext uri="{BB962C8B-B14F-4D97-AF65-F5344CB8AC3E}">
        <p14:creationId xmlns:p14="http://schemas.microsoft.com/office/powerpoint/2010/main" val="1015929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ornado">
            <a:extLst>
              <a:ext uri="{FF2B5EF4-FFF2-40B4-BE49-F238E27FC236}">
                <a16:creationId xmlns:a16="http://schemas.microsoft.com/office/drawing/2014/main" id="{EBCCA66B-50DF-4DC0-A13F-E09AD991D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760" y="71120"/>
            <a:ext cx="8239760" cy="61798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speed limit sign 55 transparent">
            <a:extLst>
              <a:ext uri="{FF2B5EF4-FFF2-40B4-BE49-F238E27FC236}">
                <a16:creationId xmlns:a16="http://schemas.microsoft.com/office/drawing/2014/main" id="{3BB6F29F-A5B0-43CE-AA1E-EADE25557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335" y="4159695"/>
            <a:ext cx="738505" cy="9103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6889E33-1572-44D6-9936-708ACAA53DC0}"/>
              </a:ext>
            </a:extLst>
          </p:cNvPr>
          <p:cNvSpPr/>
          <p:nvPr/>
        </p:nvSpPr>
        <p:spPr>
          <a:xfrm>
            <a:off x="4154487" y="5070030"/>
            <a:ext cx="64453" cy="118091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0F62959-3798-43DD-A02D-31560674430D}"/>
              </a:ext>
            </a:extLst>
          </p:cNvPr>
          <p:cNvSpPr txBox="1"/>
          <p:nvPr/>
        </p:nvSpPr>
        <p:spPr>
          <a:xfrm>
            <a:off x="10058401" y="5099848"/>
            <a:ext cx="2064026" cy="646331"/>
          </a:xfrm>
          <a:prstGeom prst="rect">
            <a:avLst/>
          </a:prstGeom>
          <a:noFill/>
        </p:spPr>
        <p:txBody>
          <a:bodyPr wrap="square" rtlCol="0">
            <a:spAutoFit/>
          </a:bodyPr>
          <a:lstStyle/>
          <a:p>
            <a:pPr algn="ctr"/>
            <a:r>
              <a:rPr lang="en-US" i="1" dirty="0"/>
              <a:t>4/16/2020 All DOE Staff Meeting</a:t>
            </a:r>
          </a:p>
        </p:txBody>
      </p:sp>
    </p:spTree>
    <p:extLst>
      <p:ext uri="{BB962C8B-B14F-4D97-AF65-F5344CB8AC3E}">
        <p14:creationId xmlns:p14="http://schemas.microsoft.com/office/powerpoint/2010/main" val="976819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548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A32CBF-DDF9-46DE-8882-242F2F5419C4}"/>
              </a:ext>
            </a:extLst>
          </p:cNvPr>
          <p:cNvSpPr>
            <a:spLocks noGrp="1"/>
          </p:cNvSpPr>
          <p:nvPr>
            <p:ph idx="1"/>
          </p:nvPr>
        </p:nvSpPr>
        <p:spPr>
          <a:xfrm>
            <a:off x="1209254" y="2653058"/>
            <a:ext cx="10207907" cy="1174750"/>
          </a:xfrm>
        </p:spPr>
        <p:txBody>
          <a:bodyPr>
            <a:normAutofit fontScale="92500"/>
          </a:bodyPr>
          <a:lstStyle/>
          <a:p>
            <a:pPr marL="0" indent="0" algn="ctr">
              <a:buNone/>
            </a:pPr>
            <a:r>
              <a:rPr lang="en-US" sz="6600" b="1" dirty="0"/>
              <a:t>Compassion over compliance</a:t>
            </a:r>
          </a:p>
        </p:txBody>
      </p:sp>
      <p:sp>
        <p:nvSpPr>
          <p:cNvPr id="4" name="Rectangle 3">
            <a:extLst>
              <a:ext uri="{FF2B5EF4-FFF2-40B4-BE49-F238E27FC236}">
                <a16:creationId xmlns:a16="http://schemas.microsoft.com/office/drawing/2014/main" id="{FC8D2BF5-95BA-4558-8326-271DD5971352}"/>
              </a:ext>
            </a:extLst>
          </p:cNvPr>
          <p:cNvSpPr/>
          <p:nvPr/>
        </p:nvSpPr>
        <p:spPr>
          <a:xfrm>
            <a:off x="672088" y="586409"/>
            <a:ext cx="1818126" cy="4508927"/>
          </a:xfrm>
          <a:prstGeom prst="rect">
            <a:avLst/>
          </a:prstGeom>
          <a:noFill/>
        </p:spPr>
        <p:txBody>
          <a:bodyPr wrap="none" lIns="91440" tIns="45720" rIns="91440" bIns="45720">
            <a:spAutoFit/>
          </a:bodyPr>
          <a:lstStyle/>
          <a:p>
            <a:pPr algn="ctr"/>
            <a:r>
              <a:rPr lang="en-US" sz="28700" b="0" cap="none" spc="0" dirty="0">
                <a:ln w="0"/>
                <a:solidFill>
                  <a:schemeClr val="accent5">
                    <a:lumMod val="60000"/>
                    <a:lumOff val="40000"/>
                  </a:schemeClr>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88C32D2C-002F-4E96-ABDF-389C9E59F621}"/>
              </a:ext>
            </a:extLst>
          </p:cNvPr>
          <p:cNvSpPr/>
          <p:nvPr/>
        </p:nvSpPr>
        <p:spPr>
          <a:xfrm rot="10800000">
            <a:off x="10373874" y="1096265"/>
            <a:ext cx="1818126" cy="4508927"/>
          </a:xfrm>
          <a:prstGeom prst="rect">
            <a:avLst/>
          </a:prstGeom>
          <a:noFill/>
        </p:spPr>
        <p:txBody>
          <a:bodyPr wrap="none" lIns="91440" tIns="45720" rIns="91440" bIns="45720">
            <a:spAutoFit/>
          </a:bodyPr>
          <a:lstStyle/>
          <a:p>
            <a:pPr algn="ctr"/>
            <a:r>
              <a:rPr lang="en-US" sz="28700" b="0" cap="none" spc="0" dirty="0">
                <a:ln w="0"/>
                <a:solidFill>
                  <a:schemeClr val="accent5">
                    <a:lumMod val="60000"/>
                    <a:lumOff val="40000"/>
                  </a:schemeClr>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1CA5D138-5715-4BDA-86FE-2D1634BAD197}"/>
              </a:ext>
            </a:extLst>
          </p:cNvPr>
          <p:cNvSpPr txBox="1"/>
          <p:nvPr/>
        </p:nvSpPr>
        <p:spPr>
          <a:xfrm>
            <a:off x="4569422" y="3627753"/>
            <a:ext cx="5804452" cy="400110"/>
          </a:xfrm>
          <a:prstGeom prst="rect">
            <a:avLst/>
          </a:prstGeom>
          <a:noFill/>
        </p:spPr>
        <p:txBody>
          <a:bodyPr wrap="square" rtlCol="0">
            <a:spAutoFit/>
          </a:bodyPr>
          <a:lstStyle/>
          <a:p>
            <a:pPr algn="r"/>
            <a:r>
              <a:rPr lang="en-US" sz="2000" dirty="0"/>
              <a:t>-- </a:t>
            </a:r>
            <a:r>
              <a:rPr lang="en-US" sz="2000" b="1" dirty="0"/>
              <a:t>Superintendent Woods</a:t>
            </a:r>
            <a:r>
              <a:rPr lang="en-US" dirty="0"/>
              <a:t>, </a:t>
            </a:r>
            <a:r>
              <a:rPr lang="en-US" i="1" dirty="0"/>
              <a:t>4/17/20</a:t>
            </a:r>
          </a:p>
        </p:txBody>
      </p:sp>
    </p:spTree>
    <p:extLst>
      <p:ext uri="{BB962C8B-B14F-4D97-AF65-F5344CB8AC3E}">
        <p14:creationId xmlns:p14="http://schemas.microsoft.com/office/powerpoint/2010/main" val="2366200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5A22BBC8-D7D5-0D4F-B810-5B5103F54693}"/>
              </a:ext>
            </a:extLst>
          </p:cNvPr>
          <p:cNvSpPr>
            <a:spLocks noGrp="1"/>
          </p:cNvSpPr>
          <p:nvPr>
            <p:ph type="title"/>
          </p:nvPr>
        </p:nvSpPr>
        <p:spPr/>
        <p:txBody>
          <a:bodyPr/>
          <a:lstStyle/>
          <a:p>
            <a:r>
              <a:rPr lang="en-US" dirty="0"/>
              <a:t>Rapidly Responding</a:t>
            </a:r>
          </a:p>
        </p:txBody>
      </p:sp>
      <p:sp>
        <p:nvSpPr>
          <p:cNvPr id="25" name="Content Placeholder 24">
            <a:extLst>
              <a:ext uri="{FF2B5EF4-FFF2-40B4-BE49-F238E27FC236}">
                <a16:creationId xmlns:a16="http://schemas.microsoft.com/office/drawing/2014/main" id="{0A374D00-7821-A54F-911A-832B77B67696}"/>
              </a:ext>
            </a:extLst>
          </p:cNvPr>
          <p:cNvSpPr>
            <a:spLocks noGrp="1"/>
          </p:cNvSpPr>
          <p:nvPr>
            <p:ph idx="1"/>
          </p:nvPr>
        </p:nvSpPr>
        <p:spPr>
          <a:xfrm>
            <a:off x="1145892" y="1825625"/>
            <a:ext cx="10207907" cy="4432300"/>
          </a:xfrm>
        </p:spPr>
        <p:txBody>
          <a:bodyPr>
            <a:normAutofit fontScale="85000" lnSpcReduction="20000"/>
          </a:bodyPr>
          <a:lstStyle/>
          <a:p>
            <a:pPr marL="0" indent="0">
              <a:buNone/>
            </a:pPr>
            <a:r>
              <a:rPr lang="en-US" b="1" dirty="0"/>
              <a:t>Aggressively sought relief and support for schools</a:t>
            </a:r>
          </a:p>
          <a:p>
            <a:r>
              <a:rPr lang="en-US" dirty="0"/>
              <a:t>1</a:t>
            </a:r>
            <a:r>
              <a:rPr lang="en-US" baseline="30000" dirty="0"/>
              <a:t>st</a:t>
            </a:r>
            <a:r>
              <a:rPr lang="en-US" dirty="0"/>
              <a:t> state in nation to suspend testing, teacher eval., and accountability last year</a:t>
            </a:r>
          </a:p>
          <a:p>
            <a:r>
              <a:rPr lang="en-US" dirty="0"/>
              <a:t>Expanded connectivity (WiFi, rangers, extenders) and negotiated statewide contracts for devices and internet</a:t>
            </a:r>
          </a:p>
          <a:p>
            <a:r>
              <a:rPr lang="en-US" dirty="0"/>
              <a:t>Received USDA meal waivers (190+ million meals served since March 2020)</a:t>
            </a:r>
          </a:p>
          <a:p>
            <a:r>
              <a:rPr lang="en-US" dirty="0"/>
              <a:t>Granted blanket waivers to all districts (amending performance contracts)</a:t>
            </a:r>
          </a:p>
          <a:p>
            <a:r>
              <a:rPr lang="en-US" dirty="0"/>
              <a:t>One of the first states in the nation to request continuation of federal waivers this year (with the support of Gov. Kemp)</a:t>
            </a:r>
          </a:p>
          <a:p>
            <a:r>
              <a:rPr lang="en-US" dirty="0"/>
              <a:t>Worked to remove the high-stakes consequences of testing (20% EOC rule, promotion/retention)</a:t>
            </a:r>
          </a:p>
          <a:p>
            <a:r>
              <a:rPr lang="en-US" dirty="0"/>
              <a:t>Though USED did not grant complete waivers, Georgia’s approach became a national model</a:t>
            </a:r>
          </a:p>
        </p:txBody>
      </p:sp>
    </p:spTree>
    <p:extLst>
      <p:ext uri="{BB962C8B-B14F-4D97-AF65-F5344CB8AC3E}">
        <p14:creationId xmlns:p14="http://schemas.microsoft.com/office/powerpoint/2010/main" val="2654571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5A22BBC8-D7D5-0D4F-B810-5B5103F54693}"/>
              </a:ext>
            </a:extLst>
          </p:cNvPr>
          <p:cNvSpPr>
            <a:spLocks noGrp="1"/>
          </p:cNvSpPr>
          <p:nvPr>
            <p:ph type="title"/>
          </p:nvPr>
        </p:nvSpPr>
        <p:spPr/>
        <p:txBody>
          <a:bodyPr/>
          <a:lstStyle/>
          <a:p>
            <a:r>
              <a:rPr lang="en-US" dirty="0"/>
              <a:t>Rapidly Responding </a:t>
            </a:r>
            <a:r>
              <a:rPr lang="en-US" sz="3200" b="0" i="1" dirty="0"/>
              <a:t>(cont.)</a:t>
            </a:r>
            <a:endParaRPr lang="en-US" b="0" i="1" dirty="0"/>
          </a:p>
        </p:txBody>
      </p:sp>
      <p:sp>
        <p:nvSpPr>
          <p:cNvPr id="25" name="Content Placeholder 24">
            <a:extLst>
              <a:ext uri="{FF2B5EF4-FFF2-40B4-BE49-F238E27FC236}">
                <a16:creationId xmlns:a16="http://schemas.microsoft.com/office/drawing/2014/main" id="{0A374D00-7821-A54F-911A-832B77B67696}"/>
              </a:ext>
            </a:extLst>
          </p:cNvPr>
          <p:cNvSpPr>
            <a:spLocks noGrp="1"/>
          </p:cNvSpPr>
          <p:nvPr>
            <p:ph idx="1"/>
          </p:nvPr>
        </p:nvSpPr>
        <p:spPr>
          <a:xfrm>
            <a:off x="1247775" y="1812924"/>
            <a:ext cx="10106026" cy="4511675"/>
          </a:xfrm>
        </p:spPr>
        <p:txBody>
          <a:bodyPr>
            <a:normAutofit lnSpcReduction="10000"/>
          </a:bodyPr>
          <a:lstStyle/>
          <a:p>
            <a:pPr marL="0" indent="0">
              <a:buNone/>
            </a:pPr>
            <a:r>
              <a:rPr lang="en-US" sz="2600" b="1" dirty="0"/>
              <a:t>Partnership with and leadership of Governor Kemp</a:t>
            </a:r>
          </a:p>
          <a:p>
            <a:pPr lvl="1"/>
            <a:r>
              <a:rPr lang="en-US" sz="2600" dirty="0"/>
              <a:t>Support for federal waivers, lowering EOC weight, reducing number of high-stakes tests</a:t>
            </a:r>
          </a:p>
          <a:p>
            <a:pPr lvl="1"/>
            <a:r>
              <a:rPr lang="en-US" sz="2600" dirty="0"/>
              <a:t>Protecting local control and autonomy; keeping economy open = preserving public education funding</a:t>
            </a:r>
          </a:p>
          <a:p>
            <a:pPr marL="0" indent="0">
              <a:buNone/>
            </a:pPr>
            <a:r>
              <a:rPr lang="en-US" sz="2600" b="1" dirty="0"/>
              <a:t>Used our agency’s CARES funding to shore up the budgets of districts and partners – not our own budget </a:t>
            </a:r>
            <a:r>
              <a:rPr lang="en-US" sz="2600" dirty="0"/>
              <a:t>(despite decades of funding cuts to the agency):</a:t>
            </a:r>
          </a:p>
          <a:p>
            <a:pPr lvl="1"/>
            <a:r>
              <a:rPr lang="en-US" sz="2600" dirty="0"/>
              <a:t>Fully offset funds districts lost to private schools (equitable services)</a:t>
            </a:r>
          </a:p>
          <a:p>
            <a:pPr lvl="1"/>
            <a:r>
              <a:rPr lang="en-US" sz="2600" dirty="0"/>
              <a:t>Fully offset funding cuts made to the RESAs; CTAE extended day/yr. &amp; CTSOs</a:t>
            </a:r>
          </a:p>
          <a:p>
            <a:pPr lvl="1"/>
            <a:r>
              <a:rPr lang="en-US" sz="2600" dirty="0"/>
              <a:t>Additional funding for GNETS and supporting SWD</a:t>
            </a:r>
          </a:p>
          <a:p>
            <a:pPr lvl="1"/>
            <a:endParaRPr lang="en-US" sz="2600" dirty="0"/>
          </a:p>
        </p:txBody>
      </p:sp>
    </p:spTree>
    <p:extLst>
      <p:ext uri="{BB962C8B-B14F-4D97-AF65-F5344CB8AC3E}">
        <p14:creationId xmlns:p14="http://schemas.microsoft.com/office/powerpoint/2010/main" val="3541436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99BD3-9BDA-46A7-857C-223E20187414}"/>
              </a:ext>
            </a:extLst>
          </p:cNvPr>
          <p:cNvSpPr>
            <a:spLocks noGrp="1"/>
          </p:cNvSpPr>
          <p:nvPr>
            <p:ph type="title"/>
          </p:nvPr>
        </p:nvSpPr>
        <p:spPr/>
        <p:txBody>
          <a:bodyPr>
            <a:normAutofit fontScale="90000"/>
          </a:bodyPr>
          <a:lstStyle/>
          <a:p>
            <a:r>
              <a:rPr lang="en-US" dirty="0"/>
              <a:t>Reimbursing Families of Children with Disabilities</a:t>
            </a:r>
          </a:p>
        </p:txBody>
      </p:sp>
      <p:sp>
        <p:nvSpPr>
          <p:cNvPr id="3" name="Content Placeholder 2">
            <a:extLst>
              <a:ext uri="{FF2B5EF4-FFF2-40B4-BE49-F238E27FC236}">
                <a16:creationId xmlns:a16="http://schemas.microsoft.com/office/drawing/2014/main" id="{01B5422D-34F0-4EB8-9183-467B2D66398A}"/>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2600" dirty="0">
                <a:effectLst/>
                <a:latin typeface="Calibri" panose="020F0502020204030204" pitchFamily="34" charset="0"/>
                <a:ea typeface="Calibri" panose="020F0502020204030204" pitchFamily="34" charset="0"/>
                <a:cs typeface="Times New Roman" panose="02020603050405020304" pitchFamily="18" charset="0"/>
              </a:rPr>
              <a:t>$10 million approved in the state budget</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2600" dirty="0">
                <a:effectLst/>
                <a:latin typeface="Calibri" panose="020F0502020204030204" pitchFamily="34" charset="0"/>
                <a:ea typeface="Calibri" panose="020F0502020204030204" pitchFamily="34" charset="0"/>
                <a:cs typeface="Times New Roman" panose="02020603050405020304" pitchFamily="18" charset="0"/>
              </a:rPr>
              <a:t>Collaboration between OBP and GaDOE</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2600" dirty="0">
                <a:latin typeface="Calibri" panose="020F0502020204030204" pitchFamily="34" charset="0"/>
                <a:ea typeface="Calibri" panose="020F0502020204030204" pitchFamily="34" charset="0"/>
                <a:cs typeface="Times New Roman" panose="02020603050405020304" pitchFamily="18" charset="0"/>
              </a:rPr>
              <a:t>Reimbursement based on specific instructional expenses incurred during the pandemic</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2600" dirty="0">
                <a:effectLst/>
                <a:latin typeface="Calibri" panose="020F0502020204030204" pitchFamily="34" charset="0"/>
                <a:ea typeface="Calibri" panose="020F0502020204030204" pitchFamily="34" charset="0"/>
                <a:cs typeface="Times New Roman" panose="02020603050405020304" pitchFamily="18" charset="0"/>
              </a:rPr>
              <a:t>Families apply only at: </a:t>
            </a:r>
            <a:r>
              <a:rPr lang="en-US" sz="2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https://tinyurl.com/swdreimbursement</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2600" dirty="0">
                <a:effectLst/>
                <a:latin typeface="Calibri" panose="020F0502020204030204" pitchFamily="34" charset="0"/>
                <a:ea typeface="Calibri" panose="020F0502020204030204" pitchFamily="34" charset="0"/>
                <a:cs typeface="Times New Roman" panose="02020603050405020304" pitchFamily="18" charset="0"/>
              </a:rPr>
              <a:t>Deadline: May 14, 2021</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600" dirty="0">
                <a:effectLst/>
                <a:latin typeface="Calibri" panose="020F0502020204030204" pitchFamily="34" charset="0"/>
                <a:ea typeface="Calibri" panose="020F0502020204030204" pitchFamily="34" charset="0"/>
                <a:cs typeface="Times New Roman" panose="02020603050405020304" pitchFamily="18" charset="0"/>
              </a:rPr>
              <a:t>Families will need GTID (to confirm their child has an IEP)</a:t>
            </a:r>
          </a:p>
          <a:p>
            <a:pPr marL="0" indent="0">
              <a:buNone/>
            </a:pPr>
            <a:endParaRPr lang="en-US" dirty="0"/>
          </a:p>
        </p:txBody>
      </p:sp>
    </p:spTree>
    <p:extLst>
      <p:ext uri="{BB962C8B-B14F-4D97-AF65-F5344CB8AC3E}">
        <p14:creationId xmlns:p14="http://schemas.microsoft.com/office/powerpoint/2010/main" val="192988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DD2B9-EFE4-46B3-BCEB-0939FE33F915}"/>
              </a:ext>
            </a:extLst>
          </p:cNvPr>
          <p:cNvSpPr>
            <a:spLocks noGrp="1"/>
          </p:cNvSpPr>
          <p:nvPr>
            <p:ph type="title"/>
          </p:nvPr>
        </p:nvSpPr>
        <p:spPr/>
        <p:txBody>
          <a:bodyPr/>
          <a:lstStyle/>
          <a:p>
            <a:r>
              <a:rPr lang="en-US" dirty="0"/>
              <a:t>Connectivity</a:t>
            </a:r>
          </a:p>
        </p:txBody>
      </p:sp>
      <p:sp>
        <p:nvSpPr>
          <p:cNvPr id="3" name="Content Placeholder 2">
            <a:extLst>
              <a:ext uri="{FF2B5EF4-FFF2-40B4-BE49-F238E27FC236}">
                <a16:creationId xmlns:a16="http://schemas.microsoft.com/office/drawing/2014/main" id="{3FABC26A-4535-4F6D-BAF9-CCFA524C44F8}"/>
              </a:ext>
            </a:extLst>
          </p:cNvPr>
          <p:cNvSpPr>
            <a:spLocks noGrp="1"/>
          </p:cNvSpPr>
          <p:nvPr>
            <p:ph idx="1"/>
          </p:nvPr>
        </p:nvSpPr>
        <p:spPr>
          <a:xfrm>
            <a:off x="1145892" y="1825625"/>
            <a:ext cx="10207907" cy="4298950"/>
          </a:xfrm>
        </p:spPr>
        <p:txBody>
          <a:bodyPr>
            <a:noAutofit/>
          </a:bodyPr>
          <a:lstStyle/>
          <a:p>
            <a:pPr marL="0" marR="0" indent="0">
              <a:lnSpc>
                <a:spcPct val="107000"/>
              </a:lnSpc>
              <a:spcBef>
                <a:spcPts val="0"/>
              </a:spcBef>
              <a:spcAft>
                <a:spcPts val="800"/>
              </a:spcAft>
              <a:buNone/>
            </a:pPr>
            <a:r>
              <a:rPr lang="en-US" sz="2600" b="1" dirty="0">
                <a:effectLst/>
                <a:latin typeface="Calibri" panose="020F0502020204030204" pitchFamily="34" charset="0"/>
                <a:ea typeface="Calibri" panose="020F0502020204030204" pitchFamily="34" charset="0"/>
                <a:cs typeface="Times New Roman" panose="02020603050405020304" pitchFamily="18" charset="0"/>
              </a:rPr>
              <a:t>Bandwidth &amp; </a:t>
            </a:r>
            <a:r>
              <a:rPr lang="en-US" sz="2600" b="1" dirty="0" err="1">
                <a:effectLst/>
                <a:latin typeface="Calibri" panose="020F0502020204030204" pitchFamily="34" charset="0"/>
                <a:ea typeface="Calibri" panose="020F0502020204030204" pitchFamily="34" charset="0"/>
                <a:cs typeface="Times New Roman" panose="02020603050405020304" pitchFamily="18" charset="0"/>
              </a:rPr>
              <a:t>WiFi</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Doubling bandwidth (from 100Mbps to 200Mbps) to all schools via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PeachNet</a:t>
            </a:r>
            <a:r>
              <a:rPr lang="en-US" sz="2600" dirty="0">
                <a:effectLst/>
                <a:latin typeface="Calibri" panose="020F0502020204030204" pitchFamily="34" charset="0"/>
                <a:ea typeface="Calibri" panose="020F0502020204030204" pitchFamily="34" charset="0"/>
                <a:cs typeface="Times New Roman" panose="02020603050405020304" pitchFamily="18" charset="0"/>
              </a:rPr>
              <a:t> by July 2021</a:t>
            </a:r>
          </a:p>
          <a:p>
            <a:pPr marL="342900" marR="0" lvl="0" indent="-342900">
              <a:lnSpc>
                <a:spcPct val="107000"/>
              </a:lnSpc>
              <a:spcBef>
                <a:spcPts val="0"/>
              </a:spcBef>
              <a:spcAft>
                <a:spcPts val="80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Just received approval for external WiFi antennas for all schools</a:t>
            </a:r>
          </a:p>
          <a:p>
            <a:pPr marL="0" marR="0" lvl="0" indent="0">
              <a:lnSpc>
                <a:spcPct val="107000"/>
              </a:lnSpc>
              <a:spcBef>
                <a:spcPts val="0"/>
              </a:spcBef>
              <a:spcAft>
                <a:spcPts val="800"/>
              </a:spcAft>
              <a:buNone/>
            </a:pPr>
            <a:r>
              <a:rPr lang="en-US" sz="2600" b="1" dirty="0">
                <a:effectLst/>
                <a:latin typeface="Calibri" panose="020F0502020204030204" pitchFamily="34" charset="0"/>
                <a:ea typeface="Calibri" panose="020F0502020204030204" pitchFamily="34" charset="0"/>
                <a:cs typeface="Times New Roman" panose="02020603050405020304" pitchFamily="18" charset="0"/>
              </a:rPr>
              <a:t>Broadband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Governor Kemp announced a $47 million push to expand rural broadband through the EMCs</a:t>
            </a:r>
          </a:p>
          <a:p>
            <a:pPr marL="342900" marR="0" lvl="0" indent="-342900">
              <a:lnSpc>
                <a:spcPct val="107000"/>
              </a:lnSpc>
              <a:spcBef>
                <a:spcPts val="0"/>
              </a:spcBef>
              <a:spcAft>
                <a:spcPts val="800"/>
              </a:spcAft>
              <a:buFont typeface="Symbol" panose="05050102010706020507" pitchFamily="18" charset="2"/>
              <a:buChar char=""/>
            </a:pPr>
            <a:r>
              <a:rPr lang="en-US" sz="2600" dirty="0">
                <a:latin typeface="Calibri" panose="020F0502020204030204" pitchFamily="34" charset="0"/>
                <a:ea typeface="Calibri" panose="020F0502020204030204" pitchFamily="34" charset="0"/>
                <a:cs typeface="Times New Roman" panose="02020603050405020304" pitchFamily="18" charset="0"/>
              </a:rPr>
              <a:t>Developed b</a:t>
            </a:r>
            <a:r>
              <a:rPr lang="en-US" sz="2600" dirty="0">
                <a:effectLst/>
                <a:latin typeface="Calibri" panose="020F0502020204030204" pitchFamily="34" charset="0"/>
                <a:ea typeface="Calibri" panose="020F0502020204030204" pitchFamily="34" charset="0"/>
                <a:cs typeface="Times New Roman" panose="02020603050405020304" pitchFamily="18" charset="0"/>
              </a:rPr>
              <a:t>roadband heat map to target state and federal resources: </a:t>
            </a:r>
            <a:r>
              <a:rPr lang="en-US" sz="2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https://tinyurl.com/gabroadbandmap</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42180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5D7C9-3897-4BD9-9C4C-1932923F9386}"/>
              </a:ext>
            </a:extLst>
          </p:cNvPr>
          <p:cNvSpPr>
            <a:spLocks noGrp="1"/>
          </p:cNvSpPr>
          <p:nvPr>
            <p:ph type="title"/>
          </p:nvPr>
        </p:nvSpPr>
        <p:spPr/>
        <p:txBody>
          <a:bodyPr/>
          <a:lstStyle/>
          <a:p>
            <a:r>
              <a:rPr lang="en-US" dirty="0"/>
              <a:t>Assessment &amp; Accountability</a:t>
            </a:r>
          </a:p>
        </p:txBody>
      </p:sp>
      <p:sp>
        <p:nvSpPr>
          <p:cNvPr id="3" name="Content Placeholder 2">
            <a:extLst>
              <a:ext uri="{FF2B5EF4-FFF2-40B4-BE49-F238E27FC236}">
                <a16:creationId xmlns:a16="http://schemas.microsoft.com/office/drawing/2014/main" id="{88F2FC88-F0ED-4378-A838-593E1AFC0E63}"/>
              </a:ext>
            </a:extLst>
          </p:cNvPr>
          <p:cNvSpPr>
            <a:spLocks noGrp="1"/>
          </p:cNvSpPr>
          <p:nvPr>
            <p:ph idx="1"/>
          </p:nvPr>
        </p:nvSpPr>
        <p:spPr/>
        <p:txBody>
          <a:bodyPr>
            <a:noAutofit/>
          </a:bodyPr>
          <a:lstStyle/>
          <a:p>
            <a:pPr marL="0" indent="0">
              <a:buNone/>
            </a:pPr>
            <a:r>
              <a:rPr lang="en-US" sz="2600" b="1" dirty="0"/>
              <a:t>Testing</a:t>
            </a:r>
          </a:p>
          <a:p>
            <a:r>
              <a:rPr lang="en-US" sz="2600" dirty="0"/>
              <a:t>Per federal requirements, tests must be offered to </a:t>
            </a:r>
            <a:r>
              <a:rPr lang="en-US" sz="2600" u="sng" dirty="0"/>
              <a:t>all</a:t>
            </a:r>
            <a:r>
              <a:rPr lang="en-US" sz="2600" dirty="0"/>
              <a:t> students, but students learning virtually should not be marched into school building just to take tests</a:t>
            </a:r>
          </a:p>
          <a:p>
            <a:pPr marL="0" indent="0">
              <a:buNone/>
            </a:pPr>
            <a:r>
              <a:rPr lang="en-US" sz="2600" b="1" dirty="0"/>
              <a:t>Accountability</a:t>
            </a:r>
          </a:p>
          <a:p>
            <a:r>
              <a:rPr lang="en-US" sz="2600" dirty="0"/>
              <a:t>Per USED’s approved waiver, no CCRPI scores, but pieces of data will be publicly reported (with proper context, but test scores and other data are public record and can be requested by media/public)</a:t>
            </a:r>
          </a:p>
          <a:p>
            <a:r>
              <a:rPr lang="en-US" sz="2600" dirty="0"/>
              <a:t>All accountability data will be loaded on a separate dashboard for public reporting purposes – but not on the CCRPI page</a:t>
            </a:r>
          </a:p>
        </p:txBody>
      </p:sp>
    </p:spTree>
    <p:extLst>
      <p:ext uri="{BB962C8B-B14F-4D97-AF65-F5344CB8AC3E}">
        <p14:creationId xmlns:p14="http://schemas.microsoft.com/office/powerpoint/2010/main" val="5713813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28F94BF021B745BF0665B8E3461F70" ma:contentTypeVersion="0" ma:contentTypeDescription="Create a new document." ma:contentTypeScope="" ma:versionID="826d4acff0da6788777be0fec0dd74a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00364A-7A5F-409E-B7EE-89429E4E40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558C2A5-6E07-42AB-9338-AF81098D3B7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0F38D81-4C64-44BE-8502-68EC23F91E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415</TotalTime>
  <Words>1847</Words>
  <Application>Microsoft Office PowerPoint</Application>
  <PresentationFormat>Widescreen</PresentationFormat>
  <Paragraphs>231</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Black</vt:lpstr>
      <vt:lpstr>Calibri</vt:lpstr>
      <vt:lpstr>Symbol</vt:lpstr>
      <vt:lpstr>Times New Roman</vt:lpstr>
      <vt:lpstr>Wingdings</vt:lpstr>
      <vt:lpstr>1_Office Theme</vt:lpstr>
      <vt:lpstr>Spring Bootstrap 2021</vt:lpstr>
      <vt:lpstr>GaDOE Updates</vt:lpstr>
      <vt:lpstr>PowerPoint Presentation</vt:lpstr>
      <vt:lpstr>PowerPoint Presentation</vt:lpstr>
      <vt:lpstr>Rapidly Responding</vt:lpstr>
      <vt:lpstr>Rapidly Responding (cont.)</vt:lpstr>
      <vt:lpstr>Reimbursing Families of Children with Disabilities</vt:lpstr>
      <vt:lpstr>Connectivity</vt:lpstr>
      <vt:lpstr>Assessment &amp; Accountability</vt:lpstr>
      <vt:lpstr>Recognizing Resiliency</vt:lpstr>
      <vt:lpstr>Recognizing Resiliency (cont.)</vt:lpstr>
      <vt:lpstr>PowerPoint Presentation</vt:lpstr>
      <vt:lpstr>2021 GaDOE Legislative Priorities</vt:lpstr>
      <vt:lpstr>K-12 Mathematics Standards Review</vt:lpstr>
      <vt:lpstr>PowerPoint Presentation</vt:lpstr>
      <vt:lpstr>Standards Review Process</vt:lpstr>
      <vt:lpstr>PowerPoint Presentation</vt:lpstr>
      <vt:lpstr>Standards Review Process (cont.)</vt:lpstr>
      <vt:lpstr>Timeline &amp; Implementation</vt:lpstr>
      <vt:lpstr>Standards Structure</vt:lpstr>
      <vt:lpstr>Instructional Supports</vt:lpstr>
      <vt:lpstr>Instructional Supports</vt:lpstr>
      <vt:lpstr>Instructional Supports</vt:lpstr>
      <vt:lpstr>PowerPoint Presentation</vt:lpstr>
      <vt:lpstr>Addressing Learning Loss</vt:lpstr>
      <vt:lpstr>Learning Loss Survey Highlights</vt:lpstr>
      <vt:lpstr>Learning Loss Survey Highlights</vt:lpstr>
      <vt:lpstr>Learning Loss Survey Highlights</vt:lpstr>
      <vt:lpstr>Addressing Loss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Clay</dc:creator>
  <cp:lastModifiedBy>Meghan Frick</cp:lastModifiedBy>
  <cp:revision>20</cp:revision>
  <dcterms:created xsi:type="dcterms:W3CDTF">2019-04-12T18:00:08Z</dcterms:created>
  <dcterms:modified xsi:type="dcterms:W3CDTF">2021-04-21T00:19:10Z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0x010100BB28F94BF021B745BF0665B8E3461F70</vt:lpwstr>
  </property>
</Properties>
</file>