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notesMasterIdLst>
    <p:notesMasterId r:id="rId25"/>
  </p:notesMasterIdLst>
  <p:handoutMasterIdLst>
    <p:handoutMasterId r:id="rId26"/>
  </p:handoutMasterIdLst>
  <p:sldIdLst>
    <p:sldId id="271" r:id="rId3"/>
    <p:sldId id="502" r:id="rId4"/>
    <p:sldId id="625" r:id="rId5"/>
    <p:sldId id="558" r:id="rId6"/>
    <p:sldId id="627" r:id="rId7"/>
    <p:sldId id="631" r:id="rId8"/>
    <p:sldId id="632" r:id="rId9"/>
    <p:sldId id="626" r:id="rId10"/>
    <p:sldId id="628" r:id="rId11"/>
    <p:sldId id="629" r:id="rId12"/>
    <p:sldId id="503" r:id="rId13"/>
    <p:sldId id="633" r:id="rId14"/>
    <p:sldId id="634" r:id="rId15"/>
    <p:sldId id="636" r:id="rId16"/>
    <p:sldId id="341" r:id="rId17"/>
    <p:sldId id="282" r:id="rId18"/>
    <p:sldId id="325" r:id="rId19"/>
    <p:sldId id="637" r:id="rId20"/>
    <p:sldId id="624" r:id="rId21"/>
    <p:sldId id="638" r:id="rId22"/>
    <p:sldId id="331" r:id="rId23"/>
    <p:sldId id="258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1" autoAdjust="0"/>
  </p:normalViewPr>
  <p:slideViewPr>
    <p:cSldViewPr>
      <p:cViewPr varScale="1">
        <p:scale>
          <a:sx n="63" d="100"/>
          <a:sy n="63" d="100"/>
        </p:scale>
        <p:origin x="156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4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404ADA-E245-426F-9F79-B79C4C5196F4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A2E6DF-6D81-4911-AEE0-E6B4C8B93A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2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782868-FF79-4B59-BA09-22EE8893E5F2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9D5BBB-FA89-420C-AFB6-59D703DD4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D5BBB-FA89-420C-AFB6-59D703DD47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8452-5CEA-473E-AEBD-7BB81A13F76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2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D5BBB-FA89-420C-AFB6-59D703DD47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D5BBB-FA89-420C-AFB6-59D703DD47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2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D5BBB-FA89-420C-AFB6-59D703DD47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3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D5BBB-FA89-420C-AFB6-59D703DD47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8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D5BBB-FA89-420C-AFB6-59D703DD47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new OCR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168375C1-7C5C-42A2-80F2-05631BB3764E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15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522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168375C1-7C5C-42A2-80F2-05631BB3764E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17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885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7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121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60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5991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017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198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7477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5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7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850" y="3971432"/>
            <a:ext cx="1485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850" y="4605832"/>
            <a:ext cx="1485000" cy="720000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78888" y="3971432"/>
            <a:ext cx="1485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78888" y="4605832"/>
            <a:ext cx="1485000" cy="720000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3925" y="3971432"/>
            <a:ext cx="1485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33925" y="4605832"/>
            <a:ext cx="1485000" cy="720000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88962" y="3971432"/>
            <a:ext cx="1485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588962" y="4605832"/>
            <a:ext cx="1485000" cy="720000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44000" y="3971432"/>
            <a:ext cx="1485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44000" y="4605832"/>
            <a:ext cx="1485000" cy="720000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23850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078888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834216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588963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335441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/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54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19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324000" y="0"/>
            <a:ext cx="4104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546" y="5657851"/>
            <a:ext cx="3730909" cy="707513"/>
          </a:xfr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0" y="1"/>
            <a:ext cx="4104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825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6" y="3981451"/>
            <a:ext cx="3730909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27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8933" y="5010963"/>
            <a:ext cx="135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8933" y="5645363"/>
            <a:ext cx="1350000" cy="720000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2008" y="5010963"/>
            <a:ext cx="135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2008" y="5645363"/>
            <a:ext cx="1350000" cy="720000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8933" y="2360347"/>
            <a:ext cx="135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8933" y="2994747"/>
            <a:ext cx="1350000" cy="720000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2008" y="2360347"/>
            <a:ext cx="135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52008" y="2994747"/>
            <a:ext cx="1350000" cy="720000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7837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 flipH="1">
            <a:off x="9525" y="1"/>
            <a:ext cx="4503439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6" y="375314"/>
            <a:ext cx="3835513" cy="113989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36" y="2222288"/>
            <a:ext cx="4164803" cy="3638763"/>
          </a:xfrm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95D556F-51D2-4EF4-B60F-D319BF23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2075" y="375313"/>
            <a:ext cx="3889772" cy="5485737"/>
          </a:xfrm>
        </p:spPr>
        <p:txBody>
          <a:bodyPr anchor="t" anchorCtr="0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18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8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5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4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0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9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9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2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37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60" r:id="rId18"/>
    <p:sldLayoutId id="2147483679" r:id="rId19"/>
    <p:sldLayoutId id="2147483681" r:id="rId20"/>
    <p:sldLayoutId id="2147483682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14600"/>
            <a:ext cx="8839200" cy="495396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0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Georgia School Superintendents Association</a:t>
            </a:r>
            <a:br>
              <a:rPr lang="en-US" sz="40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Bootstrap Conference</a:t>
            </a:r>
            <a:b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Issues Update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18, 2019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229600" cy="2362200"/>
          </a:xfrm>
        </p:spPr>
        <p:txBody>
          <a:bodyPr>
            <a:normAutofit fontScale="55000" lnSpcReduction="20000"/>
          </a:bodyPr>
          <a:lstStyle/>
          <a:p>
            <a:endParaRPr lang="en-US" sz="3600" dirty="0"/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cap="none" dirty="0">
                <a:solidFill>
                  <a:srgbClr val="FFC000"/>
                </a:solidFill>
              </a:rPr>
              <a:t>Phillip L. Hartley</a:t>
            </a:r>
            <a:br>
              <a:rPr lang="en-US" sz="3000" cap="none" dirty="0">
                <a:solidFill>
                  <a:srgbClr val="FFC000"/>
                </a:solidFill>
              </a:rPr>
            </a:br>
            <a:r>
              <a:rPr lang="en-US" sz="3000" cap="none" dirty="0">
                <a:solidFill>
                  <a:srgbClr val="FFC000"/>
                </a:solidFill>
              </a:rPr>
              <a:t>Harben, Hartley &amp; Hawkins, LLP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cap="none" dirty="0">
                <a:solidFill>
                  <a:srgbClr val="FFC000"/>
                </a:solidFill>
              </a:rPr>
              <a:t>340 Jesse Jewell Parkway, Suite 750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cap="none" dirty="0">
                <a:solidFill>
                  <a:srgbClr val="FFC000"/>
                </a:solidFill>
              </a:rPr>
              <a:t>Gainesville, GA 30501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cap="none" dirty="0">
                <a:solidFill>
                  <a:srgbClr val="FFC000"/>
                </a:solidFill>
              </a:rPr>
              <a:t>Telephone: (770) 534-7341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cap="none" dirty="0">
                <a:solidFill>
                  <a:srgbClr val="FFC000"/>
                </a:solidFill>
              </a:rPr>
              <a:t>phartley@hhhlawyers.com</a:t>
            </a:r>
            <a:br>
              <a:rPr lang="en-US" sz="3000" cap="none" dirty="0">
                <a:solidFill>
                  <a:srgbClr val="FFC000"/>
                </a:solidFill>
              </a:rPr>
            </a:br>
            <a:endParaRPr lang="en-US" sz="3000" cap="none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40D6-5144-47D6-BF3C-362408F6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 177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Redistricting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CB69B-D68D-4CFE-B9E2-C58E564AF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2068"/>
            <a:ext cx="8382000" cy="4411132"/>
          </a:xfrm>
        </p:spPr>
        <p:txBody>
          <a:bodyPr>
            <a:normAutofit/>
          </a:bodyPr>
          <a:lstStyle/>
          <a:p>
            <a:r>
              <a:rPr lang="en-US" sz="2800" dirty="0"/>
              <a:t>Formalizes process anticipating 2020 Census</a:t>
            </a:r>
          </a:p>
          <a:p>
            <a:r>
              <a:rPr lang="en-US" sz="2800" dirty="0"/>
              <a:t>Plan must be drawn or approved by Reapportionment Office</a:t>
            </a:r>
          </a:p>
          <a:p>
            <a:r>
              <a:rPr lang="en-US" sz="2800" dirty="0"/>
              <a:t>Board must have letter of endorsement from local legislator to submit to Reapportionment Office</a:t>
            </a:r>
          </a:p>
          <a:p>
            <a:r>
              <a:rPr lang="en-US" sz="2800" dirty="0"/>
              <a:t>Statute suggests Board must vote to accept plan</a:t>
            </a:r>
          </a:p>
          <a:p>
            <a:r>
              <a:rPr lang="en-US" sz="2800" dirty="0"/>
              <a:t>Legislative passage and Governor’s signature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A343D-CDD7-4011-A8E0-00C9B510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7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arestream.com/uploadedImages/Public_Site/Products_and_Solutions/Medical_Imaging_and_IT/_staging/American-Flag-Government-Pa.jpg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31766" y="0"/>
            <a:ext cx="903654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Autofit/>
          </a:bodyPr>
          <a:lstStyle/>
          <a:p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85800" cy="349250"/>
          </a:xfrm>
          <a:prstGeom prst="rect">
            <a:avLst/>
          </a:prstGeom>
        </p:spPr>
        <p:txBody>
          <a:bodyPr/>
          <a:lstStyle/>
          <a:p>
            <a:fld id="{257D13CA-53B5-43FD-A01A-B22070CFE1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49489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729E-2526-4D7D-B90E-8CA65C39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ix: sexual harassment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FEA3-1FB1-4767-AF64-CAF29F8D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81046"/>
            <a:ext cx="7772400" cy="4191001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period over – Regulations Not Final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limited definition of sexual harassment consistent with court cases, but not consistent with state law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 school Title IX responsibility to incidents on campus, bus or during a school program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both “parties” access to evidence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Presumption of innocence for the accused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Emphasis on fairness and due process for both sides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DD6E-2D92-483F-B1B7-58E0F362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3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729E-2526-4D7D-B90E-8CA65C39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 effect of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FEA3-1FB1-4767-AF64-CAF29F8D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398"/>
            <a:ext cx="7772400" cy="4191001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Fewer Title IX investigations, but investigations will be more complicated and “legal”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Rewriting of Code of Conduct and difficulty dealing with language in state law on sexual harassment and Title IX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be the effect on student discipline decisions and need to clarify specific charges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effect does this have on Title VI and 504 harassment claims?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DD6E-2D92-483F-B1B7-58E0F362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3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729E-2526-4D7D-B90E-8CA65C39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 effect of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FEA3-1FB1-4767-AF64-CAF29F8D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398"/>
            <a:ext cx="7772400" cy="4191001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Fewer Title IX investigations, but investigations will be more complicated and “legal”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Rewriting of Code of Conduct and difficulty dealing with language in state law on sexual harassment and Title IX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be the effect on student discipline decisions and need to clarify specific charges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effect does this have on Title VI and 504 harassment claims?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DD6E-2D92-483F-B1B7-58E0F362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1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defTabSz="685800">
              <a:defRPr/>
            </a:pPr>
            <a:fld id="{4B73C415-D670-4716-A5EC-CC4D52CA2BAC}" type="slidenum">
              <a:rPr lang="en-ZA" sz="90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</a:rPr>
              <a:pPr algn="ctr" defTabSz="685800">
                <a:defRPr/>
              </a:pPr>
              <a:t>15</a:t>
            </a:fld>
            <a:endParaRPr lang="en-ZA" sz="9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</a:endParaRP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8188"/>
            <a:ext cx="3003648" cy="3887285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6F1FB790-29CB-47B2-81ED-284DCD15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36" y="4822314"/>
            <a:ext cx="3899529" cy="1007269"/>
          </a:xfrm>
        </p:spPr>
        <p:txBody>
          <a:bodyPr/>
          <a:lstStyle/>
          <a:p>
            <a:pPr algn="ctr"/>
            <a:r>
              <a:rPr lang="en-US" dirty="0"/>
              <a:t>A New Approach to OCR Complaints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6276" y="4152633"/>
            <a:ext cx="1350000" cy="540000"/>
          </a:xfrm>
        </p:spPr>
        <p:txBody>
          <a:bodyPr>
            <a:normAutofit fontScale="77500" lnSpcReduction="20000"/>
          </a:bodyPr>
          <a:lstStyle/>
          <a:p>
            <a:r>
              <a:rPr lang="en-US" sz="1500" dirty="0"/>
              <a:t>Some argue no emphasis on enforcement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9351" y="4152633"/>
            <a:ext cx="1350000" cy="540000"/>
          </a:xfrm>
        </p:spPr>
        <p:txBody>
          <a:bodyPr>
            <a:normAutofit fontScale="62500" lnSpcReduction="20000"/>
          </a:bodyPr>
          <a:lstStyle/>
          <a:p>
            <a:r>
              <a:rPr lang="en-US" sz="1500" dirty="0"/>
              <a:t>Clearly less emphasis on advocacy of specific issues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6276" y="2076185"/>
            <a:ext cx="1350000" cy="540000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Resolution over investigation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2C294C-1590-42EF-AA55-43D984432B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9351" y="2076185"/>
            <a:ext cx="1350000" cy="540000"/>
          </a:xfrm>
        </p:spPr>
        <p:txBody>
          <a:bodyPr>
            <a:normAutofit fontScale="77500" lnSpcReduction="20000"/>
          </a:bodyPr>
          <a:lstStyle/>
          <a:p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Addressing issues rather than punishment</a:t>
            </a:r>
            <a:endParaRPr lang="en-ZA" sz="150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gray">
          <a:xfrm>
            <a:off x="510546" y="4975622"/>
            <a:ext cx="3730909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title="Divider Line">
            <a:extLst>
              <a:ext uri="{FF2B5EF4-FFF2-40B4-BE49-F238E27FC236}">
                <a16:creationId xmlns:a16="http://schemas.microsoft.com/office/drawing/2014/main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5370776" y="1973285"/>
            <a:ext cx="1161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title="Divider Line">
            <a:extLst>
              <a:ext uri="{FF2B5EF4-FFF2-40B4-BE49-F238E27FC236}">
                <a16:creationId xmlns:a16="http://schemas.microsoft.com/office/drawing/2014/main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7113851" y="1973285"/>
            <a:ext cx="1161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title="Divider Line">
            <a:extLst>
              <a:ext uri="{FF2B5EF4-FFF2-40B4-BE49-F238E27FC236}">
                <a16:creationId xmlns:a16="http://schemas.microsoft.com/office/drawing/2014/main" id="{FDEE8591-D916-4064-8CD3-2AD3F759B9E2}"/>
              </a:ext>
            </a:extLst>
          </p:cNvPr>
          <p:cNvCxnSpPr>
            <a:cxnSpLocks/>
          </p:cNvCxnSpPr>
          <p:nvPr/>
        </p:nvCxnSpPr>
        <p:spPr>
          <a:xfrm>
            <a:off x="5370776" y="4049733"/>
            <a:ext cx="1161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title="Divider Line">
            <a:extLst>
              <a:ext uri="{FF2B5EF4-FFF2-40B4-BE49-F238E27FC236}">
                <a16:creationId xmlns:a16="http://schemas.microsoft.com/office/drawing/2014/main" id="{59D2C94E-1924-4389-B84A-2828D610B220}"/>
              </a:ext>
            </a:extLst>
          </p:cNvPr>
          <p:cNvCxnSpPr>
            <a:cxnSpLocks/>
          </p:cNvCxnSpPr>
          <p:nvPr/>
        </p:nvCxnSpPr>
        <p:spPr>
          <a:xfrm>
            <a:off x="7113851" y="4049733"/>
            <a:ext cx="1161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FD46705A-381A-4EE3-8FDE-463A86C324E6}"/>
              </a:ext>
            </a:extLst>
          </p:cNvPr>
          <p:cNvSpPr/>
          <p:nvPr/>
        </p:nvSpPr>
        <p:spPr>
          <a:xfrm>
            <a:off x="5817926" y="1609728"/>
            <a:ext cx="266700" cy="2606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Tahoma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DAEDB85-0629-40E3-A30E-ECB54B7BEB77}"/>
              </a:ext>
            </a:extLst>
          </p:cNvPr>
          <p:cNvSpPr/>
          <p:nvPr/>
        </p:nvSpPr>
        <p:spPr>
          <a:xfrm>
            <a:off x="5817926" y="3686175"/>
            <a:ext cx="266700" cy="260659"/>
          </a:xfrm>
          <a:prstGeom prst="ellipse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Tahoma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1AC4830-2F93-4EF0-B8E3-FFA9DBAA82F6}"/>
              </a:ext>
            </a:extLst>
          </p:cNvPr>
          <p:cNvSpPr/>
          <p:nvPr/>
        </p:nvSpPr>
        <p:spPr>
          <a:xfrm>
            <a:off x="7561001" y="1609727"/>
            <a:ext cx="266700" cy="260659"/>
          </a:xfrm>
          <a:prstGeom prst="ellipse">
            <a:avLst/>
          </a:prstGeom>
          <a:solidFill>
            <a:srgbClr val="A7E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Tahoma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3911610-9C3D-4537-B014-E9B05E9E4016}"/>
              </a:ext>
            </a:extLst>
          </p:cNvPr>
          <p:cNvSpPr/>
          <p:nvPr/>
        </p:nvSpPr>
        <p:spPr>
          <a:xfrm>
            <a:off x="7559151" y="3686175"/>
            <a:ext cx="266700" cy="260659"/>
          </a:xfrm>
          <a:prstGeom prst="ellipse">
            <a:avLst/>
          </a:prstGeom>
          <a:solidFill>
            <a:srgbClr val="FF8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3228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1BB2E-5F5D-4736-9AC1-23D450D6F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826" y="2449286"/>
            <a:ext cx="4077100" cy="3269980"/>
          </a:xfrm>
        </p:spPr>
        <p:txBody>
          <a:bodyPr>
            <a:normAutofit/>
          </a:bodyPr>
          <a:lstStyle/>
          <a:p>
            <a:r>
              <a:rPr lang="en-US" sz="2100" dirty="0"/>
              <a:t>Appeals eliminated</a:t>
            </a:r>
          </a:p>
          <a:p>
            <a:r>
              <a:rPr lang="en-US" sz="2100" dirty="0"/>
              <a:t>Will not accept complaints that are part of a pattern</a:t>
            </a:r>
          </a:p>
          <a:p>
            <a:r>
              <a:rPr lang="en-US" sz="2100" dirty="0"/>
              <a:t>Gave OCR greater authority to dismiss complaints</a:t>
            </a:r>
          </a:p>
          <a:p>
            <a:r>
              <a:rPr lang="en-US" sz="2100" dirty="0"/>
              <a:t>Copy of the complaint provided upon request</a:t>
            </a:r>
          </a:p>
          <a:p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6D9F0F1-B01C-47C8-9FC1-8047552A0C75}"/>
              </a:ext>
            </a:extLst>
          </p:cNvPr>
          <p:cNvSpPr/>
          <p:nvPr/>
        </p:nvSpPr>
        <p:spPr bwMode="ltGray">
          <a:xfrm rot="10800000" flipH="1">
            <a:off x="4640562" y="4469269"/>
            <a:ext cx="4503439" cy="153148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chemeClr val="accent1">
                  <a:shade val="88000"/>
                  <a:lumMod val="88000"/>
                </a:schemeClr>
              </a:gs>
            </a:gsLst>
          </a:gra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2B98D28-D4B3-4FC1-9F0B-5DD91C2897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3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blurRad="25400" dist="139700" dir="2700000" algn="bl" rotWithShape="0">
                    <a:schemeClr val="tx2">
                      <a:lumMod val="50000"/>
                      <a:alpha val="99000"/>
                    </a:schemeClr>
                  </a:outerShdw>
                </a:effectLst>
              </a:rPr>
              <a:t>March 2018</a:t>
            </a:r>
            <a:endParaRPr lang="en-US" sz="3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97ED6-C555-4EF9-BDE6-1F6DB3DF826C}"/>
              </a:ext>
            </a:extLst>
          </p:cNvPr>
          <p:cNvSpPr txBox="1"/>
          <p:nvPr/>
        </p:nvSpPr>
        <p:spPr>
          <a:xfrm>
            <a:off x="4929779" y="5035117"/>
            <a:ext cx="3875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n w="13462">
                  <a:solidFill>
                    <a:srgbClr val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25400" dist="139700" dir="2700000" algn="bl" rotWithShape="0">
                    <a:srgbClr val="3F3F3F">
                      <a:lumMod val="50000"/>
                      <a:alpha val="99000"/>
                    </a:srgbClr>
                  </a:outerShdw>
                </a:effectLst>
                <a:ea typeface="+mj-ea"/>
                <a:cs typeface="+mj-cs"/>
              </a:rPr>
              <a:t>November 2018</a:t>
            </a:r>
            <a:endParaRPr lang="en-US" sz="135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3F633DA-FEA4-463B-81A8-46F3E8E49B39}"/>
              </a:ext>
            </a:extLst>
          </p:cNvPr>
          <p:cNvSpPr txBox="1">
            <a:spLocks/>
          </p:cNvSpPr>
          <p:nvPr/>
        </p:nvSpPr>
        <p:spPr>
          <a:xfrm rot="10800000">
            <a:off x="4728265" y="1138735"/>
            <a:ext cx="4190909" cy="3159762"/>
          </a:xfrm>
          <a:prstGeom prst="rect">
            <a:avLst/>
          </a:prstGeom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DD057-29FB-4475-96F6-5EAF79BFF0FF}"/>
              </a:ext>
            </a:extLst>
          </p:cNvPr>
          <p:cNvSpPr txBox="1"/>
          <p:nvPr/>
        </p:nvSpPr>
        <p:spPr>
          <a:xfrm>
            <a:off x="4887817" y="1164011"/>
            <a:ext cx="3875585" cy="241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ct val="20000"/>
              </a:spcBef>
              <a:spcAft>
                <a:spcPts val="450"/>
              </a:spcAft>
              <a:buClr>
                <a:srgbClr val="700000"/>
              </a:buClr>
              <a:buSzPct val="80000"/>
              <a:buFont typeface="Wingdings 2" charset="2"/>
              <a:buChar char=""/>
            </a:pPr>
            <a:r>
              <a:rPr lang="en-US" sz="2100" dirty="0"/>
              <a:t>Appeals reinstated</a:t>
            </a:r>
          </a:p>
          <a:p>
            <a:pPr marL="257175" indent="-257175">
              <a:spcBef>
                <a:spcPct val="20000"/>
              </a:spcBef>
              <a:spcAft>
                <a:spcPts val="450"/>
              </a:spcAft>
              <a:buClr>
                <a:srgbClr val="700000"/>
              </a:buClr>
              <a:buSzPct val="80000"/>
              <a:buFont typeface="Wingdings 2" charset="2"/>
              <a:buChar char=""/>
            </a:pPr>
            <a:r>
              <a:rPr lang="en-US" sz="2100" dirty="0"/>
              <a:t>Pattern complaints reinstated</a:t>
            </a:r>
          </a:p>
          <a:p>
            <a:pPr marL="257175" indent="-257175">
              <a:spcBef>
                <a:spcPct val="20000"/>
              </a:spcBef>
              <a:spcAft>
                <a:spcPts val="450"/>
              </a:spcAft>
              <a:buClr>
                <a:srgbClr val="700000"/>
              </a:buClr>
              <a:buSzPct val="80000"/>
              <a:buFont typeface="Wingdings 2" charset="2"/>
              <a:buChar char=""/>
            </a:pPr>
            <a:r>
              <a:rPr lang="en-US" sz="2100" dirty="0"/>
              <a:t>Copy of the complaint will be provided with complaint</a:t>
            </a:r>
            <a:endParaRPr lang="en-US" sz="1350" b="1" dirty="0"/>
          </a:p>
          <a:p>
            <a:pPr marL="257175" indent="-257175">
              <a:spcBef>
                <a:spcPct val="20000"/>
              </a:spcBef>
              <a:spcAft>
                <a:spcPts val="450"/>
              </a:spcAft>
              <a:buClr>
                <a:srgbClr val="700000"/>
              </a:buClr>
              <a:buSzPct val="80000"/>
              <a:buFont typeface="Wingdings 2" charset="2"/>
              <a:buChar char=""/>
            </a:pPr>
            <a:r>
              <a:rPr lang="en-US" sz="2100" dirty="0"/>
              <a:t>Introduces First Amendment principles </a:t>
            </a:r>
          </a:p>
        </p:txBody>
      </p:sp>
    </p:spTree>
    <p:extLst>
      <p:ext uri="{BB962C8B-B14F-4D97-AF65-F5344CB8AC3E}">
        <p14:creationId xmlns:p14="http://schemas.microsoft.com/office/powerpoint/2010/main" val="427118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599"/>
            <a:ext cx="8505000" cy="324000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700" dirty="0"/>
              <a:t>What Can Be Disclosed under FERPA now?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defTabSz="685800">
              <a:defRPr/>
            </a:pPr>
            <a:fld id="{4B73C415-D670-4716-A5EC-CC4D52CA2BAC}" type="slidenum">
              <a:rPr lang="en-ZA" sz="900">
                <a:solidFill>
                  <a:prstClr val="black">
                    <a:lumMod val="65000"/>
                    <a:lumOff val="35000"/>
                  </a:prstClr>
                </a:solidFill>
                <a:latin typeface="Tahoma"/>
              </a:rPr>
              <a:pPr algn="ctr" defTabSz="685800">
                <a:defRPr/>
              </a:pPr>
              <a:t>17</a:t>
            </a:fld>
            <a:endParaRPr lang="en-ZA" sz="900" dirty="0">
              <a:solidFill>
                <a:prstClr val="black">
                  <a:lumMod val="65000"/>
                  <a:lumOff val="35000"/>
                </a:prstClr>
              </a:solidFill>
              <a:latin typeface="Tahom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06F98B-6BF9-4D0F-B7E7-561F064602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749" y="3493922"/>
            <a:ext cx="1485000" cy="270000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Safety Emergency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102" y="3481918"/>
            <a:ext cx="1485000" cy="270000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Health Emergency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4367" y="4013685"/>
            <a:ext cx="1673343" cy="94428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“If the educational agency or institution determines that there is an articulable and significant threat to the health or safety of a student or other individuals…”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694D25-DE51-4F33-9ED7-7D9F4891DD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11566" y="4013617"/>
            <a:ext cx="1832611" cy="1162497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“it may disclose information from education records to any person whose knowledge of the information is necessary to protect the health or safety of the student or other individuals.”</a:t>
            </a:r>
          </a:p>
          <a:p>
            <a:pPr>
              <a:spcAft>
                <a:spcPts val="0"/>
              </a:spcAft>
            </a:pP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US" sz="9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0A8A16-8E92-40C1-913D-8CB3B9C1DD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42395" y="3485186"/>
            <a:ext cx="1576275" cy="270000"/>
          </a:xfrm>
        </p:spPr>
        <p:txBody>
          <a:bodyPr>
            <a:normAutofit fontScale="92500"/>
          </a:bodyPr>
          <a:lstStyle/>
          <a:p>
            <a:r>
              <a:rPr lang="en-ZA" dirty="0"/>
              <a:t>Law Enforcement Records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804944-6423-4C0F-ABB0-9CF01A05FD9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88033" y="3989908"/>
            <a:ext cx="1485000" cy="54000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Investigative reports and records that are created and maintained by law enforcement units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F93F76-B979-4659-9F60-ADD378371A4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10403" y="3472737"/>
            <a:ext cx="1576275" cy="270000"/>
          </a:xfrm>
        </p:spPr>
        <p:txBody>
          <a:bodyPr>
            <a:normAutofit fontScale="70000" lnSpcReduction="20000"/>
          </a:bodyPr>
          <a:lstStyle/>
          <a:p>
            <a:r>
              <a:rPr lang="en-ZA" dirty="0"/>
              <a:t>Personal Knowledge or Observation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9E7FC2-4098-49F6-8F55-7D42A85A40B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56041" y="3989908"/>
            <a:ext cx="1485000" cy="95571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Information learned through personal knowledge or observation</a:t>
            </a:r>
          </a:p>
          <a:p>
            <a:endParaRPr lang="en-US" sz="900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449BBFB-CA06-403B-A774-11459956BDA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2" y="1814346"/>
            <a:ext cx="1534512" cy="1485900"/>
          </a:xfrm>
        </p:spPr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49" y="1814346"/>
            <a:ext cx="1475616" cy="1485900"/>
          </a:xfrm>
        </p:spPr>
      </p:pic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57" y="1847904"/>
            <a:ext cx="1576275" cy="1485900"/>
          </a:xfrm>
        </p:spPr>
      </p:pic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id="{C698E7AD-8D61-4952-9F38-6E6313EE4B0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25" y="1845428"/>
            <a:ext cx="1303432" cy="1526800"/>
          </a:xfrm>
        </p:spPr>
      </p:pic>
      <p:cxnSp>
        <p:nvCxnSpPr>
          <p:cNvPr id="20" name="Straight Connector 19" title="Divider Line">
            <a:extLst>
              <a:ext uri="{FF2B5EF4-FFF2-40B4-BE49-F238E27FC236}">
                <a16:creationId xmlns:a16="http://schemas.microsoft.com/office/drawing/2014/main" id="{B674B9A6-D55C-478C-8D92-D0BFBCD7B598}"/>
              </a:ext>
            </a:extLst>
          </p:cNvPr>
          <p:cNvCxnSpPr>
            <a:cxnSpLocks/>
          </p:cNvCxnSpPr>
          <p:nvPr/>
        </p:nvCxnSpPr>
        <p:spPr>
          <a:xfrm>
            <a:off x="681846" y="3909935"/>
            <a:ext cx="135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title="Divider Line">
            <a:extLst>
              <a:ext uri="{FF2B5EF4-FFF2-40B4-BE49-F238E27FC236}">
                <a16:creationId xmlns:a16="http://schemas.microsoft.com/office/drawing/2014/main" id="{5A0322F4-E79A-4E4D-98CA-2DC1692F90C3}"/>
              </a:ext>
            </a:extLst>
          </p:cNvPr>
          <p:cNvCxnSpPr>
            <a:cxnSpLocks/>
          </p:cNvCxnSpPr>
          <p:nvPr/>
        </p:nvCxnSpPr>
        <p:spPr>
          <a:xfrm>
            <a:off x="2853557" y="3918609"/>
            <a:ext cx="135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title="Divider Line">
            <a:extLst>
              <a:ext uri="{FF2B5EF4-FFF2-40B4-BE49-F238E27FC236}">
                <a16:creationId xmlns:a16="http://schemas.microsoft.com/office/drawing/2014/main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5055533" y="3918609"/>
            <a:ext cx="135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title="Divider Line">
            <a:extLst>
              <a:ext uri="{FF2B5EF4-FFF2-40B4-BE49-F238E27FC236}">
                <a16:creationId xmlns:a16="http://schemas.microsoft.com/office/drawing/2014/main" id="{75979D46-D664-4267-B673-E6B048C084A4}"/>
              </a:ext>
            </a:extLst>
          </p:cNvPr>
          <p:cNvCxnSpPr>
            <a:cxnSpLocks/>
          </p:cNvCxnSpPr>
          <p:nvPr/>
        </p:nvCxnSpPr>
        <p:spPr>
          <a:xfrm>
            <a:off x="7123541" y="3909935"/>
            <a:ext cx="135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AD45DD-4B2C-49D9-A305-671AF0A21C25}"/>
              </a:ext>
            </a:extLst>
          </p:cNvPr>
          <p:cNvSpPr txBox="1"/>
          <p:nvPr/>
        </p:nvSpPr>
        <p:spPr>
          <a:xfrm>
            <a:off x="2069463" y="3486923"/>
            <a:ext cx="7680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</a:rPr>
              <a:t>&amp;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E7D8B-1C51-4D91-9F07-4824C75265F9}"/>
              </a:ext>
            </a:extLst>
          </p:cNvPr>
          <p:cNvSpPr txBox="1"/>
          <p:nvPr/>
        </p:nvSpPr>
        <p:spPr>
          <a:xfrm>
            <a:off x="589590" y="5267340"/>
            <a:ext cx="15345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00B0F0"/>
              </a:buClr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Tahoma"/>
            </a:endParaRPr>
          </a:p>
          <a:p>
            <a:pPr algn="ctr" defTabSz="685800">
              <a:buClr>
                <a:srgbClr val="00B0F0"/>
              </a:buClr>
              <a:defRPr/>
            </a:pPr>
            <a:r>
              <a:rPr lang="en-US" sz="900" dirty="0">
                <a:latin typeface="Tahoma"/>
              </a:rPr>
              <a:t>34 CFR § 99.36(c)</a:t>
            </a:r>
            <a:endParaRPr lang="ru-RU" sz="900" dirty="0">
              <a:latin typeface="Tahoma"/>
            </a:endParaRPr>
          </a:p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74BE2-42DB-4AA3-ACA2-3DBF2FC9149C}"/>
              </a:ext>
            </a:extLst>
          </p:cNvPr>
          <p:cNvSpPr/>
          <p:nvPr/>
        </p:nvSpPr>
        <p:spPr>
          <a:xfrm>
            <a:off x="2612251" y="5267339"/>
            <a:ext cx="1832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B0F0"/>
              </a:buClr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Tahoma"/>
            </a:endParaRPr>
          </a:p>
          <a:p>
            <a:pPr algn="ctr" defTabSz="685800">
              <a:buClr>
                <a:srgbClr val="00B0F0"/>
              </a:buClr>
              <a:defRPr/>
            </a:pPr>
            <a:r>
              <a:rPr lang="en-US" sz="900" dirty="0">
                <a:latin typeface="Tahoma"/>
              </a:rPr>
              <a:t>34 CFR § 99.36(c)</a:t>
            </a:r>
            <a:endParaRPr lang="ru-RU" sz="900" dirty="0">
              <a:latin typeface="Tahom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FEB6F7-E583-4732-806E-0F3CDAAE609B}"/>
              </a:ext>
            </a:extLst>
          </p:cNvPr>
          <p:cNvSpPr/>
          <p:nvPr/>
        </p:nvSpPr>
        <p:spPr>
          <a:xfrm>
            <a:off x="4848779" y="5247756"/>
            <a:ext cx="1832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B0F0"/>
              </a:buClr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Tahoma"/>
            </a:endParaRPr>
          </a:p>
          <a:p>
            <a:pPr algn="ctr" defTabSz="685800">
              <a:buClr>
                <a:srgbClr val="00B0F0"/>
              </a:buClr>
              <a:defRPr/>
            </a:pPr>
            <a:r>
              <a:rPr lang="en-US" sz="900" dirty="0">
                <a:latin typeface="Tahoma"/>
              </a:rPr>
              <a:t>34 CFR § 99.8</a:t>
            </a:r>
            <a:endParaRPr lang="ru-RU" sz="900" dirty="0">
              <a:latin typeface="Tahom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8571BB-D91B-4F78-A2B5-BCC013798309}"/>
              </a:ext>
            </a:extLst>
          </p:cNvPr>
          <p:cNvSpPr/>
          <p:nvPr/>
        </p:nvSpPr>
        <p:spPr>
          <a:xfrm>
            <a:off x="6996390" y="5130417"/>
            <a:ext cx="1832611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B0F0"/>
              </a:buClr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Tahoma"/>
            </a:endParaRPr>
          </a:p>
          <a:p>
            <a:pPr algn="ctr" defTabSz="685800">
              <a:spcBef>
                <a:spcPts val="750"/>
              </a:spcBef>
              <a:spcAft>
                <a:spcPts val="375"/>
              </a:spcAft>
              <a:buClr>
                <a:srgbClr val="00B0F0"/>
              </a:buClr>
              <a:defRPr/>
            </a:pPr>
            <a:r>
              <a:rPr lang="en-US" sz="900" dirty="0">
                <a:latin typeface="Tahoma"/>
              </a:rPr>
              <a:t>FERPA only applies to educational records</a:t>
            </a:r>
          </a:p>
        </p:txBody>
      </p:sp>
    </p:spTree>
    <p:extLst>
      <p:ext uri="{BB962C8B-B14F-4D97-AF65-F5344CB8AC3E}">
        <p14:creationId xmlns:p14="http://schemas.microsoft.com/office/powerpoint/2010/main" val="2315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729E-2526-4D7D-B90E-8CA65C39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FERPA provisions that relate to safety and sharing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FEA3-1FB1-4767-AF64-CAF29F8D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398"/>
            <a:ext cx="8001000" cy="4419602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Directory Information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is a School Official and What is Their Role?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IT OUT IN ADVANCE!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DD6E-2D92-483F-B1B7-58E0F362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9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aw-inc.com/www/htdocs/images/riverside_court_house%20-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95400"/>
          </a:xfrm>
        </p:spPr>
        <p:txBody>
          <a:bodyPr>
            <a:normAutofit/>
          </a:bodyPr>
          <a:lstStyle/>
          <a:p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562600"/>
            <a:ext cx="8077200" cy="563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457200" cy="320675"/>
          </a:xfrm>
          <a:prstGeom prst="rect">
            <a:avLst/>
          </a:prstGeom>
        </p:spPr>
        <p:txBody>
          <a:bodyPr/>
          <a:lstStyle/>
          <a:p>
            <a:fld id="{257D13CA-53B5-43FD-A01A-B22070CFE1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7343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FROM THE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ASSEMBLY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Gold-D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214910" cy="690006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2667-C039-4301-AA8F-446A36FD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Friedenberg</a:t>
            </a:r>
            <a:r>
              <a:rPr lang="en-US" dirty="0"/>
              <a:t> v. school board of palm beach county – 11</a:t>
            </a:r>
            <a:r>
              <a:rPr lang="en-US" baseline="30000" dirty="0"/>
              <a:t>th</a:t>
            </a:r>
            <a:r>
              <a:rPr lang="en-US" dirty="0"/>
              <a:t> circuit (2018)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6CA0B-F019-4B08-A39B-DBFF2403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Requirement that all applicants for substitute teaching positions have to pass a drug test before being hired</a:t>
            </a:r>
          </a:p>
          <a:p>
            <a:r>
              <a:rPr lang="en-US" sz="2400" dirty="0"/>
              <a:t>Says that </a:t>
            </a:r>
            <a:r>
              <a:rPr lang="en-US" sz="2400" i="1" dirty="0"/>
              <a:t>T.L.O. </a:t>
            </a:r>
            <a:r>
              <a:rPr lang="en-US" sz="2400" dirty="0"/>
              <a:t>establishes that public schools are unique and this case lies at the intersection of student search cases and safety sensitive position cases</a:t>
            </a:r>
            <a:endParaRPr lang="en-US" sz="2400" i="1" dirty="0"/>
          </a:p>
          <a:p>
            <a:r>
              <a:rPr lang="en-US" sz="2400" dirty="0"/>
              <a:t>“</a:t>
            </a:r>
            <a:r>
              <a:rPr lang="en-US" sz="2400" dirty="0" err="1"/>
              <a:t>Suspicionless</a:t>
            </a:r>
            <a:r>
              <a:rPr lang="en-US" sz="2400" dirty="0"/>
              <a:t> searches are permissible in a narrow band of cases where they serve sufficiently powerful and unique public needs. The force of these needs depends heavily on the context in which the search takes place.”</a:t>
            </a:r>
          </a:p>
          <a:p>
            <a:r>
              <a:rPr lang="en-US" sz="2400" dirty="0"/>
              <a:t>Only applies to substitute teachers, but……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62CED-2394-4C4C-855C-5549F895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2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79B7-B33C-4AC2-9DAB-472F7603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1054534"/>
            <a:ext cx="7429499" cy="1108928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GAEL</a:t>
            </a:r>
            <a:b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Fall Legal Issues Workshop</a:t>
            </a:r>
            <a:endParaRPr lang="en-US" sz="315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B9C16-277C-46CD-9817-5C4264E736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81400" y="2586336"/>
            <a:ext cx="5384104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November 4, 5 and 6, 2019</a:t>
            </a:r>
          </a:p>
          <a:p>
            <a:pPr algn="ctr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Georgia Center</a:t>
            </a:r>
          </a:p>
          <a:p>
            <a:pPr marL="0" indent="0" algn="ctr"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Athens, Georgia</a:t>
            </a:r>
          </a:p>
          <a:p>
            <a:pPr algn="ctr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ONLY ONE OF THE YEAR!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2414A0-F6BE-49CC-A821-FD6D392B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9" y="32004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86830-B6F3-4B6F-ABF7-6B2A3197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28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8401"/>
            <a:ext cx="7696200" cy="240243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310E-AD94-4647-83D7-1B690F83265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animated-question-ma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3775" y="1828800"/>
            <a:ext cx="2076450" cy="3524353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0134"/>
            <a:ext cx="8382000" cy="1251466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 15 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Georgia’s Schools Safe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224929" cy="529006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Site Assessments each 5 years by trained individuals or government agencies</a:t>
            </a:r>
          </a:p>
          <a:p>
            <a:r>
              <a:rPr lang="en-US" sz="2400" dirty="0"/>
              <a:t>Safety plans reviewed and updated annually “as necessary,” submitted to SDOE after approval by law enforcement “designated as having approval authority by LBOE.”  List of approved plans posted online</a:t>
            </a:r>
          </a:p>
          <a:p>
            <a:r>
              <a:rPr lang="en-US" sz="2400" dirty="0"/>
              <a:t>Mass casualty drills at least once a year, student participation discretionary</a:t>
            </a:r>
          </a:p>
          <a:p>
            <a:r>
              <a:rPr lang="en-US" sz="2400" dirty="0"/>
              <a:t>LBOE annual report to the public, including funding</a:t>
            </a:r>
          </a:p>
          <a:p>
            <a:r>
              <a:rPr lang="en-US" sz="2400" dirty="0"/>
              <a:t>Principal or designee serves as school safety coordinator who shall issue report, coordinate, “when reasonable suspicion of violent criminal activity exists, report to law enforcement”</a:t>
            </a:r>
          </a:p>
          <a:p>
            <a:r>
              <a:rPr lang="en-US" sz="2400" dirty="0"/>
              <a:t>Post paper and website display of GBI reporting app; GBI with enhanced role in these emergencies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0443" y="636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562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305800" cy="1600200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 60 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Sudden Cardiac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599"/>
            <a:ext cx="7847043" cy="460426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SDOE or GHSA to develop and post educational guidelines and videos</a:t>
            </a:r>
          </a:p>
          <a:p>
            <a:r>
              <a:rPr lang="en-US" sz="3200" dirty="0"/>
              <a:t>School shall hold informational meeting twice per year, information sheet shall be provided</a:t>
            </a:r>
          </a:p>
          <a:p>
            <a:r>
              <a:rPr lang="en-US" sz="3200" dirty="0"/>
              <a:t>Student who faints shall be removed, shortness of breath, dizziness, racing heart, fatigue may be removed, shall notify parents</a:t>
            </a:r>
          </a:p>
          <a:p>
            <a:r>
              <a:rPr lang="en-US" sz="3200" dirty="0"/>
              <a:t>Coaches must review guidelines and videos once a year</a:t>
            </a:r>
          </a:p>
          <a:p>
            <a:r>
              <a:rPr lang="en-US" sz="3200" dirty="0"/>
              <a:t>Shall not create liability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0443" y="636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6463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 530 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School Reporting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2129"/>
            <a:ext cx="8220258" cy="2927866"/>
          </a:xfrm>
        </p:spPr>
        <p:txBody>
          <a:bodyPr>
            <a:normAutofit/>
          </a:bodyPr>
          <a:lstStyle/>
          <a:p>
            <a:r>
              <a:rPr lang="en-US" sz="3200" dirty="0"/>
              <a:t>SDOE now providing declarations to local system</a:t>
            </a:r>
          </a:p>
          <a:p>
            <a:r>
              <a:rPr lang="en-US" sz="3200" dirty="0"/>
              <a:t>If withdrawn for 45 days without declaration, local system notifies DFACS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0443" y="636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8040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 48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Dyslexia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2128"/>
            <a:ext cx="8448858" cy="4766405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12/1/19 – SDOE prepare information handbook</a:t>
            </a:r>
          </a:p>
          <a:p>
            <a:r>
              <a:rPr lang="en-US" sz="3200" dirty="0"/>
              <a:t>7/1/20 - SBOE policies that provide screening “in collaboration” with RTI</a:t>
            </a:r>
          </a:p>
          <a:p>
            <a:r>
              <a:rPr lang="en-US" sz="3200" dirty="0"/>
              <a:t>20-21 – 3 year pilot program for at least 3 systems</a:t>
            </a:r>
          </a:p>
          <a:p>
            <a:r>
              <a:rPr lang="en-US" sz="3200" dirty="0"/>
              <a:t>24-25 – LEA shall screen all K students for dyslexia, may screen for other disorders; shall screen all 1-3 students </a:t>
            </a:r>
            <a:r>
              <a:rPr lang="en-US" sz="3200" dirty="0" err="1"/>
              <a:t>id’d</a:t>
            </a:r>
            <a:r>
              <a:rPr lang="en-US" sz="3200" dirty="0"/>
              <a:t> through RTI; report data each year</a:t>
            </a:r>
          </a:p>
          <a:p>
            <a:r>
              <a:rPr lang="en-US" sz="3200" dirty="0"/>
              <a:t>SDOE and PSC to update professional development and provide endorsement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0443" y="636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12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 478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Abuse Registry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2128"/>
            <a:ext cx="8448858" cy="4766405"/>
          </a:xfrm>
        </p:spPr>
        <p:txBody>
          <a:bodyPr>
            <a:normAutofit/>
          </a:bodyPr>
          <a:lstStyle/>
          <a:p>
            <a:r>
              <a:rPr lang="en-US" sz="3200" dirty="0"/>
              <a:t>Now involves notice and right to hearing before placement on registry</a:t>
            </a:r>
          </a:p>
          <a:p>
            <a:r>
              <a:rPr lang="en-US" sz="3200" dirty="0"/>
              <a:t>Notice to D.A. to protect criminal cases pending</a:t>
            </a:r>
          </a:p>
          <a:p>
            <a:r>
              <a:rPr lang="en-US" sz="3200" dirty="0"/>
              <a:t>Procedure to seek expungement three years or more after listing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0443" y="636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48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 459 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Driver’s Data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72658" cy="5213866"/>
          </a:xfrm>
        </p:spPr>
        <p:txBody>
          <a:bodyPr>
            <a:normAutofit/>
          </a:bodyPr>
          <a:lstStyle/>
          <a:p>
            <a:r>
              <a:rPr lang="en-US" sz="2400" dirty="0"/>
              <a:t>LBOE shall furnish names and driver’s license numbers of all bus drivers, twice a year; DPS maintain data base on status of license and immediately notify LBOE when suspended or revoked</a:t>
            </a:r>
          </a:p>
          <a:p>
            <a:r>
              <a:rPr lang="en-US" sz="2400" dirty="0"/>
              <a:t>Also allows nonsworn law enforcement employees to do traffic control with one hour of training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0443" y="636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356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 311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Immunity</a:t>
            </a:r>
            <a:b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2128"/>
            <a:ext cx="8220258" cy="2969871"/>
          </a:xfrm>
        </p:spPr>
        <p:txBody>
          <a:bodyPr>
            <a:normAutofit/>
          </a:bodyPr>
          <a:lstStyle/>
          <a:p>
            <a:r>
              <a:rPr lang="en-US" sz="2400" dirty="0"/>
              <a:t>Waives immunity as to constitutional claims against the state</a:t>
            </a:r>
          </a:p>
          <a:p>
            <a:r>
              <a:rPr lang="en-US" sz="2400" dirty="0"/>
              <a:t>Waives immunity as to nonmonetary claims against cities and counties but not school districts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0443" y="636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0112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2C0809-DD27-45BC-9BDE-A22207C25F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2324</TotalTime>
  <Words>893</Words>
  <Application>Microsoft Office PowerPoint</Application>
  <PresentationFormat>On-screen Show (4:3)</PresentationFormat>
  <Paragraphs>147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Wingdings 2</vt:lpstr>
      <vt:lpstr>Celestial</vt:lpstr>
      <vt:lpstr>     Georgia School Superintendents Association  Spring Bootstrap Conference  Legal Issues Update  April 18, 2019     </vt:lpstr>
      <vt:lpstr>ISSUES FROM THE  GENERAL ASSEMBLY</vt:lpstr>
      <vt:lpstr>SB 15  Keeping Georgia’s Schools Safe Act</vt:lpstr>
      <vt:lpstr>SB 60  Sudden Cardiac Arrest</vt:lpstr>
      <vt:lpstr>HB 530  Home School Reporting </vt:lpstr>
      <vt:lpstr>SB 48 Dyslexia </vt:lpstr>
      <vt:lpstr>HB 478 Child Abuse Registry </vt:lpstr>
      <vt:lpstr>HB 459  Bus Driver’s Data Base</vt:lpstr>
      <vt:lpstr>HB 311 Immunity </vt:lpstr>
      <vt:lpstr>SB 177 Redistricting</vt:lpstr>
      <vt:lpstr>PowerPoint Presentation</vt:lpstr>
      <vt:lpstr>Title ix: sexual harassment regulations</vt:lpstr>
      <vt:lpstr>Practical effect of regulations</vt:lpstr>
      <vt:lpstr>Practical effect of regulations</vt:lpstr>
      <vt:lpstr>A New Approach to OCR Complaints </vt:lpstr>
      <vt:lpstr>March 2018</vt:lpstr>
      <vt:lpstr>What Can Be Disclosed under FERPA now?</vt:lpstr>
      <vt:lpstr>Other FERPA provisions that relate to safety and sharing of information</vt:lpstr>
      <vt:lpstr>PowerPoint Presentation</vt:lpstr>
      <vt:lpstr>Friedenberg v. school board of palm beach county – 11th circuit (2018)</vt:lpstr>
      <vt:lpstr>GAEL Fall Legal Issues Workshop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Colleen Rash</dc:creator>
  <cp:lastModifiedBy>Phil Hartley</cp:lastModifiedBy>
  <cp:revision>180</cp:revision>
  <dcterms:created xsi:type="dcterms:W3CDTF">2015-01-19T21:05:35Z</dcterms:created>
  <dcterms:modified xsi:type="dcterms:W3CDTF">2019-04-18T11:13:57Z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TC102867109990</vt:lpwstr>
  </property>
</Properties>
</file>