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8" r:id="rId1"/>
  </p:sldMasterIdLst>
  <p:notesMasterIdLst>
    <p:notesMasterId r:id="rId20"/>
  </p:notesMasterIdLst>
  <p:handoutMasterIdLst>
    <p:handoutMasterId r:id="rId21"/>
  </p:handoutMasterIdLst>
  <p:sldIdLst>
    <p:sldId id="447" r:id="rId2"/>
    <p:sldId id="257" r:id="rId3"/>
    <p:sldId id="450" r:id="rId4"/>
    <p:sldId id="451" r:id="rId5"/>
    <p:sldId id="452" r:id="rId6"/>
    <p:sldId id="379" r:id="rId7"/>
    <p:sldId id="449" r:id="rId8"/>
    <p:sldId id="455" r:id="rId9"/>
    <p:sldId id="456" r:id="rId10"/>
    <p:sldId id="457" r:id="rId11"/>
    <p:sldId id="461" r:id="rId12"/>
    <p:sldId id="463" r:id="rId13"/>
    <p:sldId id="464" r:id="rId14"/>
    <p:sldId id="462" r:id="rId15"/>
    <p:sldId id="466" r:id="rId16"/>
    <p:sldId id="467" r:id="rId17"/>
    <p:sldId id="448" r:id="rId18"/>
    <p:sldId id="310" r:id="rId19"/>
  </p:sldIdLst>
  <p:sldSz cx="12192000" cy="6858000"/>
  <p:notesSz cx="7010400" cy="9236075"/>
  <p:embeddedFontLst>
    <p:embeddedFont>
      <p:font typeface="Calibri" panose="020F0502020204030204" pitchFamily="34"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Gill Sans MT" panose="020B0502020104020203" pitchFamily="34" charset="0"/>
      <p:regular r:id="rId30"/>
      <p:bold r:id="rId31"/>
      <p:italic r:id="rId32"/>
      <p:boldItalic r:id="rId33"/>
    </p:embeddedFont>
    <p:embeddedFont>
      <p:font typeface="Wingdings 2" panose="05020102010507070707" pitchFamily="18" charset="2"/>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edithK"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434"/>
    <a:srgbClr val="121435"/>
    <a:srgbClr val="140F00"/>
    <a:srgbClr val="FF9900"/>
    <a:srgbClr val="AD7C32"/>
    <a:srgbClr val="AC7B32"/>
    <a:srgbClr val="CAA045"/>
    <a:srgbClr val="BCBDC5"/>
    <a:srgbClr val="A77730"/>
    <a:srgbClr val="001D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1" autoAdjust="0"/>
    <p:restoredTop sz="75995" autoAdjust="0"/>
  </p:normalViewPr>
  <p:slideViewPr>
    <p:cSldViewPr>
      <p:cViewPr varScale="1">
        <p:scale>
          <a:sx n="93" d="100"/>
          <a:sy n="93" d="100"/>
        </p:scale>
        <p:origin x="763" y="67"/>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48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6" cy="462120"/>
          </a:xfrm>
          <a:prstGeom prst="rect">
            <a:avLst/>
          </a:prstGeom>
        </p:spPr>
        <p:txBody>
          <a:bodyPr vert="horz" lIns="90573" tIns="45286" rIns="90573" bIns="45286" rtlCol="0"/>
          <a:lstStyle>
            <a:lvl1pPr algn="l">
              <a:defRPr sz="1100"/>
            </a:lvl1pPr>
          </a:lstStyle>
          <a:p>
            <a:endParaRPr lang="en-US"/>
          </a:p>
        </p:txBody>
      </p:sp>
      <p:sp>
        <p:nvSpPr>
          <p:cNvPr id="3" name="Date Placeholder 2"/>
          <p:cNvSpPr>
            <a:spLocks noGrp="1"/>
          </p:cNvSpPr>
          <p:nvPr>
            <p:ph type="dt" sz="quarter" idx="1"/>
          </p:nvPr>
        </p:nvSpPr>
        <p:spPr>
          <a:xfrm>
            <a:off x="3970339" y="0"/>
            <a:ext cx="3038476" cy="462120"/>
          </a:xfrm>
          <a:prstGeom prst="rect">
            <a:avLst/>
          </a:prstGeom>
        </p:spPr>
        <p:txBody>
          <a:bodyPr vert="horz" lIns="90573" tIns="45286" rIns="90573" bIns="45286" rtlCol="0"/>
          <a:lstStyle>
            <a:lvl1pPr algn="r">
              <a:defRPr sz="1100"/>
            </a:lvl1pPr>
          </a:lstStyle>
          <a:p>
            <a:fld id="{33EF5097-1E6E-4985-B9F6-E898E730DEFE}" type="datetimeFigureOut">
              <a:rPr lang="en-US" smtClean="0"/>
              <a:t>4/12/2019</a:t>
            </a:fld>
            <a:endParaRPr lang="en-US"/>
          </a:p>
        </p:txBody>
      </p:sp>
      <p:sp>
        <p:nvSpPr>
          <p:cNvPr id="4" name="Footer Placeholder 3"/>
          <p:cNvSpPr>
            <a:spLocks noGrp="1"/>
          </p:cNvSpPr>
          <p:nvPr>
            <p:ph type="ftr" sz="quarter" idx="2"/>
          </p:nvPr>
        </p:nvSpPr>
        <p:spPr>
          <a:xfrm>
            <a:off x="0" y="8772378"/>
            <a:ext cx="3038476" cy="462120"/>
          </a:xfrm>
          <a:prstGeom prst="rect">
            <a:avLst/>
          </a:prstGeom>
        </p:spPr>
        <p:txBody>
          <a:bodyPr vert="horz" lIns="90573" tIns="45286" rIns="90573" bIns="45286" rtlCol="0" anchor="b"/>
          <a:lstStyle>
            <a:lvl1pPr algn="l">
              <a:defRPr sz="1100"/>
            </a:lvl1pPr>
          </a:lstStyle>
          <a:p>
            <a:endParaRPr lang="en-US"/>
          </a:p>
        </p:txBody>
      </p:sp>
      <p:sp>
        <p:nvSpPr>
          <p:cNvPr id="5" name="Slide Number Placeholder 4"/>
          <p:cNvSpPr>
            <a:spLocks noGrp="1"/>
          </p:cNvSpPr>
          <p:nvPr>
            <p:ph type="sldNum" sz="quarter" idx="3"/>
          </p:nvPr>
        </p:nvSpPr>
        <p:spPr>
          <a:xfrm>
            <a:off x="3970339" y="8772378"/>
            <a:ext cx="3038476" cy="462120"/>
          </a:xfrm>
          <a:prstGeom prst="rect">
            <a:avLst/>
          </a:prstGeom>
        </p:spPr>
        <p:txBody>
          <a:bodyPr vert="horz" lIns="90573" tIns="45286" rIns="90573" bIns="45286" rtlCol="0" anchor="b"/>
          <a:lstStyle>
            <a:lvl1pPr algn="r">
              <a:defRPr sz="1100"/>
            </a:lvl1pPr>
          </a:lstStyle>
          <a:p>
            <a:fld id="{27780B17-16DB-4813-9152-C0767B64DC32}" type="slidenum">
              <a:rPr lang="en-US" smtClean="0"/>
              <a:t>‹#›</a:t>
            </a:fld>
            <a:endParaRPr lang="en-US"/>
          </a:p>
        </p:txBody>
      </p:sp>
    </p:spTree>
    <p:extLst>
      <p:ext uri="{BB962C8B-B14F-4D97-AF65-F5344CB8AC3E}">
        <p14:creationId xmlns:p14="http://schemas.microsoft.com/office/powerpoint/2010/main" val="5456692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288" tIns="46145" rIns="92288" bIns="4614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288" tIns="46145" rIns="92288" bIns="46145" rtlCol="0"/>
          <a:lstStyle>
            <a:lvl1pPr algn="r">
              <a:defRPr sz="1200"/>
            </a:lvl1pPr>
          </a:lstStyle>
          <a:p>
            <a:fld id="{651B5A44-B78E-44F6-A257-A774D09C538E}" type="datetimeFigureOut">
              <a:rPr lang="en-US" smtClean="0"/>
              <a:pPr/>
              <a:t>4/12/2019</a:t>
            </a:fld>
            <a:endParaRPr lang="en-US"/>
          </a:p>
        </p:txBody>
      </p:sp>
      <p:sp>
        <p:nvSpPr>
          <p:cNvPr id="4" name="Slide Image Placeholder 3"/>
          <p:cNvSpPr>
            <a:spLocks noGrp="1" noRot="1" noChangeAspect="1"/>
          </p:cNvSpPr>
          <p:nvPr>
            <p:ph type="sldImg" idx="2"/>
          </p:nvPr>
        </p:nvSpPr>
        <p:spPr>
          <a:xfrm>
            <a:off x="427038" y="693738"/>
            <a:ext cx="6157912" cy="3463925"/>
          </a:xfrm>
          <a:prstGeom prst="rect">
            <a:avLst/>
          </a:prstGeom>
          <a:noFill/>
          <a:ln w="12700">
            <a:solidFill>
              <a:prstClr val="black"/>
            </a:solidFill>
          </a:ln>
        </p:spPr>
        <p:txBody>
          <a:bodyPr vert="horz" lIns="92288" tIns="46145" rIns="92288" bIns="4614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288" tIns="46145" rIns="92288" bIns="461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2288" tIns="46145" rIns="92288" bIns="4614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2288" tIns="46145" rIns="92288" bIns="46145" rtlCol="0" anchor="b"/>
          <a:lstStyle>
            <a:lvl1pPr algn="r">
              <a:defRPr sz="1200"/>
            </a:lvl1pPr>
          </a:lstStyle>
          <a:p>
            <a:fld id="{1FED69D8-2732-46EC-A31F-169F7508228B}" type="slidenum">
              <a:rPr lang="en-US" smtClean="0"/>
              <a:pPr/>
              <a:t>‹#›</a:t>
            </a:fld>
            <a:endParaRPr lang="en-US"/>
          </a:p>
        </p:txBody>
      </p:sp>
    </p:spTree>
    <p:extLst>
      <p:ext uri="{BB962C8B-B14F-4D97-AF65-F5344CB8AC3E}">
        <p14:creationId xmlns:p14="http://schemas.microsoft.com/office/powerpoint/2010/main" val="314440313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3738"/>
            <a:ext cx="6157912" cy="3463925"/>
          </a:xfrm>
        </p:spPr>
      </p:sp>
      <p:sp>
        <p:nvSpPr>
          <p:cNvPr id="3" name="Notes Placeholder 2"/>
          <p:cNvSpPr>
            <a:spLocks noGrp="1"/>
          </p:cNvSpPr>
          <p:nvPr>
            <p:ph type="body" idx="1"/>
          </p:nvPr>
        </p:nvSpPr>
        <p:spPr/>
        <p:txBody>
          <a:bodyPr/>
          <a:lstStyle/>
          <a:p>
            <a:endParaRPr lang="en-US" dirty="0">
              <a:uFillTx/>
            </a:endParaRPr>
          </a:p>
        </p:txBody>
      </p:sp>
    </p:spTree>
    <p:extLst>
      <p:ext uri="{BB962C8B-B14F-4D97-AF65-F5344CB8AC3E}">
        <p14:creationId xmlns:p14="http://schemas.microsoft.com/office/powerpoint/2010/main" val="2099648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3738"/>
            <a:ext cx="6157912" cy="3463925"/>
          </a:xfrm>
        </p:spPr>
      </p:sp>
      <p:sp>
        <p:nvSpPr>
          <p:cNvPr id="3" name="Notes Placeholder 2"/>
          <p:cNvSpPr>
            <a:spLocks noGrp="1"/>
          </p:cNvSpPr>
          <p:nvPr>
            <p:ph type="body" idx="1"/>
          </p:nvPr>
        </p:nvSpPr>
        <p:spPr/>
        <p:txBody>
          <a:bodyPr>
            <a:normAutofit lnSpcReduction="10000"/>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 creation of the GBI School Violence Risk Appraisal was guided by findings and recommendations published in the </a:t>
            </a:r>
            <a:r>
              <a:rPr lang="en-US" sz="1200" i="1" kern="1200" dirty="0">
                <a:solidFill>
                  <a:schemeClr val="tx1"/>
                </a:solidFill>
                <a:effectLst/>
                <a:latin typeface="+mn-lt"/>
                <a:ea typeface="+mn-ea"/>
                <a:cs typeface="+mn-cs"/>
              </a:rPr>
              <a:t>Safe School Initiative, Threat Assessment in Schools </a:t>
            </a:r>
            <a:r>
              <a:rPr lang="en-US" sz="1200" kern="1200" dirty="0">
                <a:solidFill>
                  <a:schemeClr val="tx1"/>
                </a:solidFill>
                <a:effectLst/>
                <a:latin typeface="+mn-lt"/>
                <a:ea typeface="+mn-ea"/>
                <a:cs typeface="+mn-cs"/>
              </a:rPr>
              <a:t>(U.S. Department of Education, U.S. Secret Service, 2002), </a:t>
            </a:r>
            <a:r>
              <a:rPr lang="en-US" sz="1200" i="1" kern="1200" dirty="0">
                <a:solidFill>
                  <a:schemeClr val="tx1"/>
                </a:solidFill>
                <a:effectLst/>
                <a:latin typeface="+mn-lt"/>
                <a:ea typeface="+mn-ea"/>
                <a:cs typeface="+mn-cs"/>
              </a:rPr>
              <a:t>Threat Assessment: An Approach to Prevent Targeted Violence </a:t>
            </a:r>
            <a:r>
              <a:rPr lang="en-US" sz="1200" kern="1200" dirty="0">
                <a:solidFill>
                  <a:schemeClr val="tx1"/>
                </a:solidFill>
                <a:effectLst/>
                <a:latin typeface="+mn-lt"/>
                <a:ea typeface="+mn-ea"/>
                <a:cs typeface="+mn-cs"/>
              </a:rPr>
              <a:t>(National Institute of Justice, l995), and </a:t>
            </a:r>
            <a:r>
              <a:rPr lang="en-US" sz="1200" i="1" kern="1200" dirty="0">
                <a:solidFill>
                  <a:schemeClr val="tx1"/>
                </a:solidFill>
                <a:effectLst/>
                <a:latin typeface="+mn-lt"/>
                <a:ea typeface="+mn-ea"/>
                <a:cs typeface="+mn-cs"/>
              </a:rPr>
              <a:t>The School Shooter: A Threat Assessment Perspective </a:t>
            </a:r>
            <a:r>
              <a:rPr lang="en-US" sz="1200" kern="1200" dirty="0">
                <a:solidFill>
                  <a:schemeClr val="tx1"/>
                </a:solidFill>
                <a:effectLst/>
                <a:latin typeface="+mn-lt"/>
                <a:ea typeface="+mn-ea"/>
                <a:cs typeface="+mn-cs"/>
              </a:rPr>
              <a:t>(Federal Bureau of Investigation, U.S. Department of Justice, 1999), as well as the Threat Assessment Screening tool developed by Christopher </a:t>
            </a:r>
            <a:r>
              <a:rPr lang="en-US" sz="1200" kern="1200" dirty="0" err="1">
                <a:solidFill>
                  <a:schemeClr val="tx1"/>
                </a:solidFill>
                <a:effectLst/>
                <a:latin typeface="+mn-lt"/>
                <a:ea typeface="+mn-ea"/>
                <a:cs typeface="+mn-cs"/>
              </a:rPr>
              <a:t>Saiz</a:t>
            </a:r>
            <a:r>
              <a:rPr lang="en-US" sz="1200" kern="1200" dirty="0">
                <a:solidFill>
                  <a:schemeClr val="tx1"/>
                </a:solidFill>
                <a:effectLst/>
                <a:latin typeface="+mn-lt"/>
                <a:ea typeface="+mn-ea"/>
                <a:cs typeface="+mn-cs"/>
              </a:rPr>
              <a:t>, Ph.D., School Psychologist, Denver Public Schools; the Indiana Department of Education </a:t>
            </a:r>
            <a:r>
              <a:rPr lang="en-US" sz="1200" i="1" kern="1200" dirty="0">
                <a:solidFill>
                  <a:schemeClr val="tx1"/>
                </a:solidFill>
                <a:effectLst/>
                <a:latin typeface="+mn-lt"/>
                <a:ea typeface="+mn-ea"/>
                <a:cs typeface="+mn-cs"/>
              </a:rPr>
              <a:t>Threat Assessment Template; </a:t>
            </a:r>
            <a:r>
              <a:rPr lang="en-US" sz="1200" kern="1200" dirty="0">
                <a:solidFill>
                  <a:schemeClr val="tx1"/>
                </a:solidFill>
                <a:effectLst/>
                <a:latin typeface="+mn-lt"/>
                <a:ea typeface="+mn-ea"/>
                <a:cs typeface="+mn-cs"/>
              </a:rPr>
              <a:t>and the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Los Angeles Unified School District </a:t>
            </a:r>
            <a:r>
              <a:rPr lang="en-US" sz="1200" i="1" kern="1200" dirty="0">
                <a:solidFill>
                  <a:schemeClr val="tx1"/>
                </a:solidFill>
                <a:effectLst/>
                <a:latin typeface="+mn-lt"/>
                <a:ea typeface="+mn-ea"/>
                <a:cs typeface="+mn-cs"/>
              </a:rPr>
              <a:t>Workplace Violence Prevention Policy Bulletin BUL-5798.</a:t>
            </a:r>
            <a:r>
              <a:rPr lang="en-US" sz="1200" kern="1200" dirty="0">
                <a:solidFill>
                  <a:schemeClr val="tx1"/>
                </a:solidFill>
                <a:effectLst/>
                <a:latin typeface="+mn-lt"/>
                <a:ea typeface="+mn-ea"/>
                <a:cs typeface="+mn-cs"/>
              </a:rPr>
              <a:t> It is just one example of a tool that multi-disciplinary threat assessment teams can use to complete and document behavioral-based threat assessments</a:t>
            </a:r>
            <a:r>
              <a:rPr lang="en-US" sz="1200" i="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biggest problem we deal with as school safety professionals is triaging threats to life based on very limited information. In this business we often deal with the “Goldilocks Conundrum” of having to determine weather our response is too much, too little, or just right; deciding whether the deployment of manpower and resources is warranted given the available facts, yet knowing that if we are wrong, people could get hurt.  As such, we often tend to err on the side of caution and do to little to ensure the health and welfare of an at-risk student or we deploy significant personnel and resources that were not really needed in the first place and were more detrimental than helpful.  Scorable, risk-based threat assessments offer a reasoned approach to guiding resource allocation and threat response implementation by establishing pre-defined response strategies associated with threshold scoring values.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827585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7371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1510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3498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9748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5834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6478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3738"/>
            <a:ext cx="6157912" cy="3463925"/>
          </a:xfrm>
        </p:spPr>
      </p:sp>
      <p:sp>
        <p:nvSpPr>
          <p:cNvPr id="3" name="Notes Placeholder 2"/>
          <p:cNvSpPr>
            <a:spLocks noGrp="1"/>
          </p:cNvSpPr>
          <p:nvPr>
            <p:ph type="body" idx="1"/>
          </p:nvPr>
        </p:nvSpPr>
        <p:spPr/>
        <p:txBody>
          <a:bodyPr/>
          <a:lstStyle/>
          <a:p>
            <a:r>
              <a:rPr lang="en-US" dirty="0"/>
              <a:t>TAT is a no cost/low cost school safety measure that can work in all of Georgia’s 2294 schools.</a:t>
            </a:r>
          </a:p>
        </p:txBody>
      </p:sp>
    </p:spTree>
    <p:extLst>
      <p:ext uri="{BB962C8B-B14F-4D97-AF65-F5344CB8AC3E}">
        <p14:creationId xmlns:p14="http://schemas.microsoft.com/office/powerpoint/2010/main" val="327255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3738"/>
            <a:ext cx="6157912" cy="346392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012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3738"/>
            <a:ext cx="6157912" cy="346392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493119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3738"/>
            <a:ext cx="6157912" cy="346392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871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3738"/>
            <a:ext cx="6157912" cy="346392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78311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3738"/>
            <a:ext cx="6157912" cy="346392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21882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3738"/>
            <a:ext cx="6157912" cy="346392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61365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3738"/>
            <a:ext cx="6157912" cy="3463925"/>
          </a:xfrm>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the focus of all threat assessments should be protecting human life and promoting the education and wellness of the school family.  Therefore, your threat assessment tool should be carefully constructed to balance the need to help and protect an at-risk student with the need to help and protect the school family as a whole.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threat assessment tool or document is an effective means to objectively assess risk and guide consistent decision-making with regard to the implementation of appropriate intervention strategies.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tool should direct specific proscribed action by school safety stakeholders when certain conditions have been met.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factors included in the tool to assess risk should be based upon behaviors, which extensive research has shown to be present in a multitude of incidents of Targeted School Violence, as well as behaviors evidencing a serious and significant risk to student health, safety, or wellness.  The factors under consideration should not change from person to person or incident to incident and should NEVER be based exclusively on race, religion, ethnicity, gender, sexual orientation, or 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-Potential intervention thresholds and options should be listed on the form, and the form should clearly denote which options were selected and implemented as a result of the assessment.  The tool serves to memorialize those intervention efforts and minimize the school’s liability by ensuring that appropriate intervention actions have been implemented.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tool should identify who must be notified of a particular threat, the conditions requiring notification, and denote the date/time and details concerning when and to whom the notification was made.  It should also denote when, what, and to whom information regarding the threat may be released, as well as where the completed threat assessment tool or document should be maintained following completion.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502052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3738"/>
            <a:ext cx="6157912" cy="3463925"/>
          </a:xfrm>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the focus of all threat assessments should be protecting human life and promoting the education and wellness of the school family.  Therefore, your threat assessment tool should be carefully constructed to balance the need to help and protect an at-risk student with the need to help and protect the school family as a whole.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threat assessment tool or document is an effective means to objectively assess risk and guide consistent decision-making with regard to the implementation of appropriate intervention strategies.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tool should direct specific proscribed action by school safety stakeholders when certain conditions have been met.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factors included in the tool to assess risk should be based upon behaviors, which extensive research has shown to be present in a multitude of incidents of Targeted School Violence, as well as behaviors evidencing a serious and significant risk to student health, safety, or wellness.  The factors under consideration should not change from person to person or incident to incident and should NEVER be based exclusively on race, religion, ethnicity, gender, sexual orientation, or 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-Potential intervention thresholds and options should be listed on the form, and the form should clearly denote which options were selected and implemented as a result of the assessment.  The tool serves to memorialize those intervention efforts and minimize the school’s liability by ensuring that appropriate intervention actions have been implemented.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tool should identify who must be notified of a particular threat, the conditions requiring notification, and denote the date/time and details concerning when and to whom the notification was made.  It should also denote when, what, and to whom information regarding the threat may be released, as well as where the completed threat assessment tool or document should be maintained following completion.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3818406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ISAC Template _ 2016">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Footer Placeholder 4">
            <a:extLst>
              <a:ext uri="{FF2B5EF4-FFF2-40B4-BE49-F238E27FC236}">
                <a16:creationId xmlns:a16="http://schemas.microsoft.com/office/drawing/2014/main" id="{78E98DA7-D8C2-4334-8F93-C5C2D1F7DE23}"/>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5" name="Slide Number Placeholder 5">
            <a:extLst>
              <a:ext uri="{FF2B5EF4-FFF2-40B4-BE49-F238E27FC236}">
                <a16:creationId xmlns:a16="http://schemas.microsoft.com/office/drawing/2014/main" id="{87614FCC-E12C-4DA7-BAC7-727C1F13980C}"/>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a:t>
            </a:fld>
            <a:endParaRPr lang="en-US" dirty="0"/>
          </a:p>
        </p:txBody>
      </p:sp>
    </p:spTree>
    <p:extLst>
      <p:ext uri="{BB962C8B-B14F-4D97-AF65-F5344CB8AC3E}">
        <p14:creationId xmlns:p14="http://schemas.microsoft.com/office/powerpoint/2010/main" val="3930918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2030AC2-803B-4BB6-8510-0305A0957B05}"/>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6" name="Slide Number Placeholder 5">
            <a:extLst>
              <a:ext uri="{FF2B5EF4-FFF2-40B4-BE49-F238E27FC236}">
                <a16:creationId xmlns:a16="http://schemas.microsoft.com/office/drawing/2014/main" id="{0370DF68-7B17-4FC3-AE99-B2540B75FA14}"/>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a:t>
            </a:fld>
            <a:endParaRPr lang="en-US" dirty="0"/>
          </a:p>
        </p:txBody>
      </p:sp>
    </p:spTree>
    <p:extLst>
      <p:ext uri="{BB962C8B-B14F-4D97-AF65-F5344CB8AC3E}">
        <p14:creationId xmlns:p14="http://schemas.microsoft.com/office/powerpoint/2010/main" val="288492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Footer Placeholder 4">
            <a:extLst>
              <a:ext uri="{FF2B5EF4-FFF2-40B4-BE49-F238E27FC236}">
                <a16:creationId xmlns:a16="http://schemas.microsoft.com/office/drawing/2014/main" id="{B379C56F-A273-4711-A39E-35352D598732}"/>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9" name="Slide Number Placeholder 5">
            <a:extLst>
              <a:ext uri="{FF2B5EF4-FFF2-40B4-BE49-F238E27FC236}">
                <a16:creationId xmlns:a16="http://schemas.microsoft.com/office/drawing/2014/main" id="{CE71BB50-A1E7-4A69-A11F-E3333ADE532C}"/>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a:t>
            </a:fld>
            <a:endParaRPr lang="en-US" dirty="0"/>
          </a:p>
        </p:txBody>
      </p:sp>
    </p:spTree>
    <p:extLst>
      <p:ext uri="{BB962C8B-B14F-4D97-AF65-F5344CB8AC3E}">
        <p14:creationId xmlns:p14="http://schemas.microsoft.com/office/powerpoint/2010/main" val="56379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Footer Placeholder 4">
            <a:extLst>
              <a:ext uri="{FF2B5EF4-FFF2-40B4-BE49-F238E27FC236}">
                <a16:creationId xmlns:a16="http://schemas.microsoft.com/office/drawing/2014/main" id="{3D5AF36A-012B-4EF8-A9DE-145C5D8DF1C2}"/>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9" name="Slide Number Placeholder 5">
            <a:extLst>
              <a:ext uri="{FF2B5EF4-FFF2-40B4-BE49-F238E27FC236}">
                <a16:creationId xmlns:a16="http://schemas.microsoft.com/office/drawing/2014/main" id="{ED33459A-A764-47E3-A75B-81E6A69C9A42}"/>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a:t>
            </a:fld>
            <a:endParaRPr lang="en-US" dirty="0"/>
          </a:p>
        </p:txBody>
      </p:sp>
    </p:spTree>
    <p:extLst>
      <p:ext uri="{BB962C8B-B14F-4D97-AF65-F5344CB8AC3E}">
        <p14:creationId xmlns:p14="http://schemas.microsoft.com/office/powerpoint/2010/main" val="2549922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B86BC5D4-2C15-425C-B8EA-172311B28F3A}"/>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8" name="Slide Number Placeholder 5">
            <a:extLst>
              <a:ext uri="{FF2B5EF4-FFF2-40B4-BE49-F238E27FC236}">
                <a16:creationId xmlns:a16="http://schemas.microsoft.com/office/drawing/2014/main" id="{20A9C526-EF68-49E6-AE7D-E1220E31650C}"/>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a:t>
            </a:fld>
            <a:endParaRPr lang="en-US" dirty="0"/>
          </a:p>
        </p:txBody>
      </p:sp>
    </p:spTree>
    <p:extLst>
      <p:ext uri="{BB962C8B-B14F-4D97-AF65-F5344CB8AC3E}">
        <p14:creationId xmlns:p14="http://schemas.microsoft.com/office/powerpoint/2010/main" val="3663436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F8C0A9F6-227B-4DD2-87B4-50DBA725734D}"/>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8" name="Slide Number Placeholder 5">
            <a:extLst>
              <a:ext uri="{FF2B5EF4-FFF2-40B4-BE49-F238E27FC236}">
                <a16:creationId xmlns:a16="http://schemas.microsoft.com/office/drawing/2014/main" id="{C6264845-7BA8-4DCD-80B0-EB4F8FE3AD11}"/>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a:t>
            </a:fld>
            <a:endParaRPr lang="en-US" dirty="0"/>
          </a:p>
        </p:txBody>
      </p:sp>
    </p:spTree>
    <p:extLst>
      <p:ext uri="{BB962C8B-B14F-4D97-AF65-F5344CB8AC3E}">
        <p14:creationId xmlns:p14="http://schemas.microsoft.com/office/powerpoint/2010/main" val="2297290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68451A1-2397-4884-B69A-EB7AA4C226C5}"/>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6" name="Slide Number Placeholder 5">
            <a:extLst>
              <a:ext uri="{FF2B5EF4-FFF2-40B4-BE49-F238E27FC236}">
                <a16:creationId xmlns:a16="http://schemas.microsoft.com/office/drawing/2014/main" id="{C8BC80B0-1DCF-401E-A9C9-96DF5E712C3D}"/>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a:t>
            </a:fld>
            <a:endParaRPr lang="en-US" dirty="0"/>
          </a:p>
        </p:txBody>
      </p:sp>
    </p:spTree>
    <p:extLst>
      <p:ext uri="{BB962C8B-B14F-4D97-AF65-F5344CB8AC3E}">
        <p14:creationId xmlns:p14="http://schemas.microsoft.com/office/powerpoint/2010/main" val="122113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AE413F4A-73B8-436F-B272-9EA3D8397F2A}"/>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4" name="Slide Number Placeholder 5">
            <a:extLst>
              <a:ext uri="{FF2B5EF4-FFF2-40B4-BE49-F238E27FC236}">
                <a16:creationId xmlns:a16="http://schemas.microsoft.com/office/drawing/2014/main" id="{FCAE3BD0-FDA6-4B01-ABCD-9169F0BA283B}"/>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a:t>
            </a:fld>
            <a:endParaRPr lang="en-US" dirty="0"/>
          </a:p>
        </p:txBody>
      </p:sp>
    </p:spTree>
    <p:extLst>
      <p:ext uri="{BB962C8B-B14F-4D97-AF65-F5344CB8AC3E}">
        <p14:creationId xmlns:p14="http://schemas.microsoft.com/office/powerpoint/2010/main" val="201224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DEE7D5AC-BFEB-418F-A907-E1007915D499}"/>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4" name="Slide Number Placeholder 5">
            <a:extLst>
              <a:ext uri="{FF2B5EF4-FFF2-40B4-BE49-F238E27FC236}">
                <a16:creationId xmlns:a16="http://schemas.microsoft.com/office/drawing/2014/main" id="{EA99726F-6B4C-457F-A4BC-ED7AD1267917}"/>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a:t>
            </a:fld>
            <a:endParaRPr lang="en-US" dirty="0"/>
          </a:p>
        </p:txBody>
      </p:sp>
    </p:spTree>
    <p:extLst>
      <p:ext uri="{BB962C8B-B14F-4D97-AF65-F5344CB8AC3E}">
        <p14:creationId xmlns:p14="http://schemas.microsoft.com/office/powerpoint/2010/main" val="242733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ECBD7EE-8B58-4B0D-AFDF-6CE96FD4A10D}"/>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4" name="Slide Number Placeholder 5">
            <a:extLst>
              <a:ext uri="{FF2B5EF4-FFF2-40B4-BE49-F238E27FC236}">
                <a16:creationId xmlns:a16="http://schemas.microsoft.com/office/drawing/2014/main" id="{A1C3B273-DD46-4FB4-AC52-3F41C017949F}"/>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a:t>
            </a:fld>
            <a:endParaRPr lang="en-US" dirty="0"/>
          </a:p>
        </p:txBody>
      </p:sp>
    </p:spTree>
    <p:extLst>
      <p:ext uri="{BB962C8B-B14F-4D97-AF65-F5344CB8AC3E}">
        <p14:creationId xmlns:p14="http://schemas.microsoft.com/office/powerpoint/2010/main" val="185582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FFC848F6-2CF1-434B-BFB6-99AF51C4C0CC}"/>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8" name="Slide Number Placeholder 5">
            <a:extLst>
              <a:ext uri="{FF2B5EF4-FFF2-40B4-BE49-F238E27FC236}">
                <a16:creationId xmlns:a16="http://schemas.microsoft.com/office/drawing/2014/main" id="{28ACC0B0-9E78-4001-A7AD-8405CF269E1E}"/>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a:t>
            </a:fld>
            <a:endParaRPr lang="en-US" dirty="0"/>
          </a:p>
        </p:txBody>
      </p:sp>
    </p:spTree>
    <p:extLst>
      <p:ext uri="{BB962C8B-B14F-4D97-AF65-F5344CB8AC3E}">
        <p14:creationId xmlns:p14="http://schemas.microsoft.com/office/powerpoint/2010/main" val="2494505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9" name="Footer Placeholder 4">
            <a:extLst>
              <a:ext uri="{FF2B5EF4-FFF2-40B4-BE49-F238E27FC236}">
                <a16:creationId xmlns:a16="http://schemas.microsoft.com/office/drawing/2014/main" id="{CFB6E0F7-96A4-40C1-9C45-DB0B4D9D636B}"/>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10" name="Slide Number Placeholder 5">
            <a:extLst>
              <a:ext uri="{FF2B5EF4-FFF2-40B4-BE49-F238E27FC236}">
                <a16:creationId xmlns:a16="http://schemas.microsoft.com/office/drawing/2014/main" id="{D8B60673-6AD6-4F4C-97B5-4CA08398F087}"/>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a:t>
            </a:fld>
            <a:endParaRPr lang="en-US" dirty="0"/>
          </a:p>
        </p:txBody>
      </p:sp>
    </p:spTree>
    <p:extLst>
      <p:ext uri="{BB962C8B-B14F-4D97-AF65-F5344CB8AC3E}">
        <p14:creationId xmlns:p14="http://schemas.microsoft.com/office/powerpoint/2010/main" val="721097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6FB05EBC-90C7-4C0A-93AF-4C65A027296A}"/>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9" name="Slide Number Placeholder 5">
            <a:extLst>
              <a:ext uri="{FF2B5EF4-FFF2-40B4-BE49-F238E27FC236}">
                <a16:creationId xmlns:a16="http://schemas.microsoft.com/office/drawing/2014/main" id="{02209971-28C8-497C-9339-32FCD47C5732}"/>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a:t>
            </a:fld>
            <a:endParaRPr lang="en-US" dirty="0"/>
          </a:p>
        </p:txBody>
      </p:sp>
    </p:spTree>
    <p:extLst>
      <p:ext uri="{BB962C8B-B14F-4D97-AF65-F5344CB8AC3E}">
        <p14:creationId xmlns:p14="http://schemas.microsoft.com/office/powerpoint/2010/main" val="409416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1409A2E6-B728-41F3-BF9F-FE8FABFFB919}"/>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11" name="Slide Number Placeholder 5">
            <a:extLst>
              <a:ext uri="{FF2B5EF4-FFF2-40B4-BE49-F238E27FC236}">
                <a16:creationId xmlns:a16="http://schemas.microsoft.com/office/drawing/2014/main" id="{9005BBD7-FB37-4910-ADC5-DDAF8FE231D5}"/>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a:t>
            </a:fld>
            <a:endParaRPr lang="en-US" dirty="0"/>
          </a:p>
        </p:txBody>
      </p:sp>
    </p:spTree>
    <p:extLst>
      <p:ext uri="{BB962C8B-B14F-4D97-AF65-F5344CB8AC3E}">
        <p14:creationId xmlns:p14="http://schemas.microsoft.com/office/powerpoint/2010/main" val="5069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97F406D9-376F-4F3F-9490-440A9A04D711}"/>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7" name="Slide Number Placeholder 5">
            <a:extLst>
              <a:ext uri="{FF2B5EF4-FFF2-40B4-BE49-F238E27FC236}">
                <a16:creationId xmlns:a16="http://schemas.microsoft.com/office/drawing/2014/main" id="{CCE0A2FE-99EC-4B58-B095-3BDA77522174}"/>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a:t>
            </a:fld>
            <a:endParaRPr lang="en-US" dirty="0"/>
          </a:p>
        </p:txBody>
      </p:sp>
    </p:spTree>
    <p:extLst>
      <p:ext uri="{BB962C8B-B14F-4D97-AF65-F5344CB8AC3E}">
        <p14:creationId xmlns:p14="http://schemas.microsoft.com/office/powerpoint/2010/main" val="266241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0FE4F5-85E2-4D4A-A51F-111B18AEC3A6}"/>
              </a:ext>
            </a:extLst>
          </p:cNvPr>
          <p:cNvPicPr/>
          <p:nvPr userDrawn="1"/>
        </p:nvPicPr>
        <p:blipFill rotWithShape="1">
          <a:blip r:embed="rId17" cstate="print">
            <a:extLst>
              <a:ext uri="{28A0092B-C50C-407E-A947-70E740481C1C}">
                <a14:useLocalDpi xmlns:a14="http://schemas.microsoft.com/office/drawing/2010/main" val="0"/>
              </a:ext>
            </a:extLst>
          </a:blip>
          <a:srcRect l="37624" t="95551" r="3757" b="3643"/>
          <a:stretch/>
        </p:blipFill>
        <p:spPr bwMode="auto">
          <a:xfrm>
            <a:off x="-27306" y="6443663"/>
            <a:ext cx="12219305" cy="338137"/>
          </a:xfrm>
          <a:prstGeom prst="rect">
            <a:avLst/>
          </a:prstGeom>
          <a:noFill/>
          <a:ln>
            <a:noFill/>
          </a:ln>
        </p:spPr>
      </p:pic>
      <p:pic>
        <p:nvPicPr>
          <p:cNvPr id="11" name="Picture 10">
            <a:extLst>
              <a:ext uri="{FF2B5EF4-FFF2-40B4-BE49-F238E27FC236}">
                <a16:creationId xmlns:a16="http://schemas.microsoft.com/office/drawing/2014/main" id="{930434BC-DF19-464A-8A5D-EC865F248AA3}"/>
              </a:ext>
            </a:extLst>
          </p:cNvPr>
          <p:cNvPicPr/>
          <p:nvPr userDrawn="1"/>
        </p:nvPicPr>
        <p:blipFill rotWithShape="1">
          <a:blip r:embed="rId17" cstate="print">
            <a:extLst>
              <a:ext uri="{28A0092B-C50C-407E-A947-70E740481C1C}">
                <a14:useLocalDpi xmlns:a14="http://schemas.microsoft.com/office/drawing/2010/main" val="0"/>
              </a:ext>
            </a:extLst>
          </a:blip>
          <a:srcRect l="8110" t="-512" r="66304" b="95048"/>
          <a:stretch/>
        </p:blipFill>
        <p:spPr bwMode="auto">
          <a:xfrm>
            <a:off x="-27306" y="6308728"/>
            <a:ext cx="12219304" cy="211136"/>
          </a:xfrm>
          <a:prstGeom prst="rect">
            <a:avLst/>
          </a:prstGeom>
          <a:noFill/>
          <a:ln>
            <a:noFill/>
          </a:ln>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4038599" y="6553200"/>
            <a:ext cx="4114800" cy="195169"/>
          </a:xfrm>
          <a:prstGeom prst="rect">
            <a:avLst/>
          </a:prstGeom>
        </p:spPr>
        <p:txBody>
          <a:bodyPr/>
          <a:lstStyle>
            <a:lvl1pPr algn="ctr">
              <a:defRPr sz="750">
                <a:solidFill>
                  <a:schemeClr val="bg1"/>
                </a:solidFill>
                <a:latin typeface="Gill Sans MT" panose="020B0502020104020203" pitchFamily="34" charset="0"/>
              </a:defRPr>
            </a:lvl1pPr>
          </a:lstStyle>
          <a:p>
            <a:r>
              <a:rPr lang="en-US" dirty="0"/>
              <a:t>(U//FOUO)  UNCLASSIFIED / FOR OFFICIAL USE ONLY</a:t>
            </a:r>
          </a:p>
        </p:txBody>
      </p:sp>
      <p:pic>
        <p:nvPicPr>
          <p:cNvPr id="7" name="Picture 6">
            <a:extLst>
              <a:ext uri="{FF2B5EF4-FFF2-40B4-BE49-F238E27FC236}">
                <a16:creationId xmlns:a16="http://schemas.microsoft.com/office/drawing/2014/main" id="{2A964B2F-7677-4D93-96C0-DDD193AB17ED}"/>
              </a:ext>
            </a:extLst>
          </p:cNvPr>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28600" y="5177180"/>
            <a:ext cx="2944495" cy="1476375"/>
          </a:xfrm>
          <a:prstGeom prst="rect">
            <a:avLst/>
          </a:prstGeom>
          <a:noFill/>
          <a:ln>
            <a:noFill/>
          </a:ln>
        </p:spPr>
      </p:pic>
    </p:spTree>
    <p:extLst>
      <p:ext uri="{BB962C8B-B14F-4D97-AF65-F5344CB8AC3E}">
        <p14:creationId xmlns:p14="http://schemas.microsoft.com/office/powerpoint/2010/main" val="266289572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hf sldNum="0" hdr="0" dt="0"/>
  <p:txStyles>
    <p:titleStyle>
      <a:lvl1pPr algn="l" defTabSz="685800" rtl="0" eaLnBrk="1" latinLnBrk="0" hangingPunct="1">
        <a:lnSpc>
          <a:spcPct val="90000"/>
        </a:lnSpc>
        <a:spcBef>
          <a:spcPct val="0"/>
        </a:spcBef>
        <a:buNone/>
        <a:defRPr sz="3300" b="0" i="0" kern="1200" cap="all" baseline="0">
          <a:solidFill>
            <a:srgbClr val="111434"/>
          </a:solidFill>
          <a:latin typeface="Gill Sans MT" panose="020B0502020104020203" pitchFamily="34" charset="0"/>
          <a:ea typeface="+mj-ea"/>
          <a:cs typeface="+mj-cs"/>
        </a:defRPr>
      </a:lvl1pPr>
    </p:titleStyle>
    <p:bodyStyle>
      <a:lvl1pPr marL="342900" indent="-342900" algn="l" defTabSz="685800" rtl="0" eaLnBrk="1" latinLnBrk="0" hangingPunct="1">
        <a:lnSpc>
          <a:spcPct val="90000"/>
        </a:lnSpc>
        <a:spcBef>
          <a:spcPts val="750"/>
        </a:spcBef>
        <a:buFont typeface="Wingdings" panose="05000000000000000000" pitchFamily="2" charset="2"/>
        <a:buChar char="Ø"/>
        <a:defRPr sz="2100" b="0" kern="1200" cap="none" baseline="0">
          <a:solidFill>
            <a:srgbClr val="111434"/>
          </a:solidFill>
          <a:latin typeface="Gill Sans MT" panose="020B0502020104020203" pitchFamily="34" charset="0"/>
          <a:ea typeface="+mn-ea"/>
          <a:cs typeface="+mn-cs"/>
        </a:defRPr>
      </a:lvl1pPr>
      <a:lvl2pPr marL="600075" indent="-257175" algn="l" defTabSz="685800" rtl="0" eaLnBrk="1" latinLnBrk="0" hangingPunct="1">
        <a:lnSpc>
          <a:spcPct val="90000"/>
        </a:lnSpc>
        <a:spcBef>
          <a:spcPts val="375"/>
        </a:spcBef>
        <a:buFont typeface="Wingdings" panose="05000000000000000000" pitchFamily="2" charset="2"/>
        <a:buChar char="§"/>
        <a:defRPr sz="1800" b="0" kern="1200" cap="none" baseline="0">
          <a:solidFill>
            <a:srgbClr val="111434"/>
          </a:solidFill>
          <a:latin typeface="Gill Sans MT" panose="020B050202010402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kern="1200" cap="none" baseline="0">
          <a:solidFill>
            <a:srgbClr val="111434"/>
          </a:solidFill>
          <a:latin typeface="Gill Sans MT" panose="020B05020201040202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kern="1200" cap="none" baseline="0">
          <a:solidFill>
            <a:srgbClr val="111434"/>
          </a:solidFill>
          <a:latin typeface="Gill Sans MT" panose="020B050202010402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kern="1200" cap="none" baseline="0">
          <a:solidFill>
            <a:srgbClr val="111434"/>
          </a:solidFill>
          <a:latin typeface="Gill Sans MT" panose="020B0502020104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3581400"/>
            <a:ext cx="5669924" cy="2354491"/>
          </a:xfrm>
          <a:prstGeom prst="rect">
            <a:avLst/>
          </a:prstGeom>
          <a:noFill/>
        </p:spPr>
        <p:txBody>
          <a:bodyPr wrap="square" rtlCol="0">
            <a:spAutoFit/>
          </a:bodyPr>
          <a:lstStyle/>
          <a:p>
            <a:pPr algn="ctr"/>
            <a:endParaRPr lang="en-US" sz="1100" dirty="0">
              <a:latin typeface="Gill Sans MT" panose="020B0502020104020203" pitchFamily="34" charset="0"/>
            </a:endParaRPr>
          </a:p>
          <a:p>
            <a:pPr algn="ctr"/>
            <a:r>
              <a:rPr lang="en-US" sz="3200" dirty="0">
                <a:solidFill>
                  <a:srgbClr val="111434"/>
                </a:solidFill>
                <a:latin typeface="Gill Sans MT" panose="020B0502020104020203" pitchFamily="34" charset="0"/>
              </a:rPr>
              <a:t>Multi-Disciplinary Threat Assessment Teams</a:t>
            </a:r>
            <a:endParaRPr lang="en-US" dirty="0">
              <a:solidFill>
                <a:srgbClr val="111434"/>
              </a:solidFill>
              <a:latin typeface="Gill Sans MT" panose="020B0502020104020203" pitchFamily="34" charset="0"/>
            </a:endParaRPr>
          </a:p>
          <a:p>
            <a:pPr algn="ctr"/>
            <a:endParaRPr lang="en-US" dirty="0">
              <a:solidFill>
                <a:srgbClr val="111434"/>
              </a:solidFill>
              <a:latin typeface="Gill Sans MT" panose="020B0502020104020203" pitchFamily="34" charset="0"/>
            </a:endParaRPr>
          </a:p>
          <a:p>
            <a:pPr algn="ctr"/>
            <a:r>
              <a:rPr lang="en-US" dirty="0">
                <a:solidFill>
                  <a:srgbClr val="111434"/>
                </a:solidFill>
                <a:latin typeface="Gill Sans MT" panose="020B0502020104020203" pitchFamily="34" charset="0"/>
              </a:rPr>
              <a:t>Presented by:</a:t>
            </a:r>
          </a:p>
          <a:p>
            <a:pPr algn="ctr"/>
            <a:r>
              <a:rPr lang="en-US" dirty="0">
                <a:solidFill>
                  <a:srgbClr val="111434"/>
                </a:solidFill>
                <a:latin typeface="Gill Sans MT" panose="020B0502020104020203" pitchFamily="34" charset="0"/>
              </a:rPr>
              <a:t>Andy Mossman,  Assistant Special Agent in Charge</a:t>
            </a:r>
          </a:p>
          <a:p>
            <a:pPr algn="ctr"/>
            <a:r>
              <a:rPr lang="en-US" dirty="0">
                <a:solidFill>
                  <a:srgbClr val="111434"/>
                </a:solidFill>
                <a:latin typeface="Gill Sans MT" panose="020B0502020104020203" pitchFamily="34" charset="0"/>
              </a:rPr>
              <a:t>April 17, 2019</a:t>
            </a:r>
          </a:p>
        </p:txBody>
      </p:sp>
      <p:sp>
        <p:nvSpPr>
          <p:cNvPr id="6" name="Footer Placeholder 4">
            <a:extLst>
              <a:ext uri="{FF2B5EF4-FFF2-40B4-BE49-F238E27FC236}">
                <a16:creationId xmlns:a16="http://schemas.microsoft.com/office/drawing/2014/main" id="{94BA275A-DFA3-4C00-BB74-CE97E84972E0}"/>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7" name="Slide Number Placeholder 5">
            <a:extLst>
              <a:ext uri="{FF2B5EF4-FFF2-40B4-BE49-F238E27FC236}">
                <a16:creationId xmlns:a16="http://schemas.microsoft.com/office/drawing/2014/main" id="{0750E486-0A87-4D68-8302-00D129ACE305}"/>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1</a:t>
            </a:fld>
            <a:endParaRPr lang="en-US" dirty="0"/>
          </a:p>
        </p:txBody>
      </p:sp>
      <p:sp>
        <p:nvSpPr>
          <p:cNvPr id="8" name="Rectangle 2">
            <a:extLst>
              <a:ext uri="{FF2B5EF4-FFF2-40B4-BE49-F238E27FC236}">
                <a16:creationId xmlns:a16="http://schemas.microsoft.com/office/drawing/2014/main" id="{AA9A9D7E-ED74-4CF7-8A24-3805F7647FC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9" name="Straight Connector 8">
            <a:extLst>
              <a:ext uri="{FF2B5EF4-FFF2-40B4-BE49-F238E27FC236}">
                <a16:creationId xmlns:a16="http://schemas.microsoft.com/office/drawing/2014/main" id="{A4D505CB-2118-4A68-8806-4FE865BF6406}"/>
              </a:ext>
            </a:extLst>
          </p:cNvPr>
          <p:cNvCxnSpPr>
            <a:cxnSpLocks/>
          </p:cNvCxnSpPr>
          <p:nvPr/>
        </p:nvCxnSpPr>
        <p:spPr>
          <a:xfrm>
            <a:off x="3124200" y="2133600"/>
            <a:ext cx="5695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3">
            <a:extLst>
              <a:ext uri="{FF2B5EF4-FFF2-40B4-BE49-F238E27FC236}">
                <a16:creationId xmlns:a16="http://schemas.microsoft.com/office/drawing/2014/main" id="{C6008337-D5C3-45DD-B068-D14B76287270}"/>
              </a:ext>
            </a:extLst>
          </p:cNvPr>
          <p:cNvSpPr>
            <a:spLocks noChangeArrowheads="1"/>
          </p:cNvSpPr>
          <p:nvPr/>
        </p:nvSpPr>
        <p:spPr bwMode="auto">
          <a:xfrm>
            <a:off x="0" y="2318467"/>
            <a:ext cx="12192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248275" algn="l"/>
                <a:tab pos="5743575" algn="l"/>
              </a:tabLst>
              <a:defRPr>
                <a:solidFill>
                  <a:schemeClr val="tx1"/>
                </a:solidFill>
                <a:latin typeface="Arial" panose="020B0604020202020204" pitchFamily="34" charset="0"/>
              </a:defRPr>
            </a:lvl1pPr>
            <a:lvl2pPr eaLnBrk="0" fontAlgn="base" hangingPunct="0">
              <a:spcBef>
                <a:spcPct val="0"/>
              </a:spcBef>
              <a:spcAft>
                <a:spcPct val="0"/>
              </a:spcAft>
              <a:tabLst>
                <a:tab pos="5248275" algn="l"/>
                <a:tab pos="5743575" algn="l"/>
              </a:tabLst>
              <a:defRPr>
                <a:solidFill>
                  <a:schemeClr val="tx1"/>
                </a:solidFill>
                <a:latin typeface="Arial" panose="020B0604020202020204" pitchFamily="34" charset="0"/>
              </a:defRPr>
            </a:lvl2pPr>
            <a:lvl3pPr eaLnBrk="0" fontAlgn="base" hangingPunct="0">
              <a:spcBef>
                <a:spcPct val="0"/>
              </a:spcBef>
              <a:spcAft>
                <a:spcPct val="0"/>
              </a:spcAft>
              <a:tabLst>
                <a:tab pos="5248275" algn="l"/>
                <a:tab pos="5743575" algn="l"/>
              </a:tabLst>
              <a:defRPr>
                <a:solidFill>
                  <a:schemeClr val="tx1"/>
                </a:solidFill>
                <a:latin typeface="Arial" panose="020B0604020202020204" pitchFamily="34" charset="0"/>
              </a:defRPr>
            </a:lvl3pPr>
            <a:lvl4pPr eaLnBrk="0" fontAlgn="base" hangingPunct="0">
              <a:spcBef>
                <a:spcPct val="0"/>
              </a:spcBef>
              <a:spcAft>
                <a:spcPct val="0"/>
              </a:spcAft>
              <a:tabLst>
                <a:tab pos="5248275" algn="l"/>
                <a:tab pos="5743575" algn="l"/>
              </a:tabLst>
              <a:defRPr>
                <a:solidFill>
                  <a:schemeClr val="tx1"/>
                </a:solidFill>
                <a:latin typeface="Arial" panose="020B0604020202020204" pitchFamily="34" charset="0"/>
              </a:defRPr>
            </a:lvl4pPr>
            <a:lvl5pPr eaLnBrk="0" fontAlgn="base" hangingPunct="0">
              <a:spcBef>
                <a:spcPct val="0"/>
              </a:spcBef>
              <a:spcAft>
                <a:spcPct val="0"/>
              </a:spcAft>
              <a:tabLst>
                <a:tab pos="5248275" algn="l"/>
                <a:tab pos="5743575" algn="l"/>
              </a:tabLst>
              <a:defRPr>
                <a:solidFill>
                  <a:schemeClr val="tx1"/>
                </a:solidFill>
                <a:latin typeface="Arial" panose="020B0604020202020204" pitchFamily="34" charset="0"/>
              </a:defRPr>
            </a:lvl5pPr>
            <a:lvl6pPr eaLnBrk="0" fontAlgn="base" hangingPunct="0">
              <a:spcBef>
                <a:spcPct val="0"/>
              </a:spcBef>
              <a:spcAft>
                <a:spcPct val="0"/>
              </a:spcAft>
              <a:tabLst>
                <a:tab pos="5248275" algn="l"/>
                <a:tab pos="5743575" algn="l"/>
              </a:tabLst>
              <a:defRPr>
                <a:solidFill>
                  <a:schemeClr val="tx1"/>
                </a:solidFill>
                <a:latin typeface="Arial" panose="020B0604020202020204" pitchFamily="34" charset="0"/>
              </a:defRPr>
            </a:lvl6pPr>
            <a:lvl7pPr eaLnBrk="0" fontAlgn="base" hangingPunct="0">
              <a:spcBef>
                <a:spcPct val="0"/>
              </a:spcBef>
              <a:spcAft>
                <a:spcPct val="0"/>
              </a:spcAft>
              <a:tabLst>
                <a:tab pos="5248275" algn="l"/>
                <a:tab pos="5743575" algn="l"/>
              </a:tabLst>
              <a:defRPr>
                <a:solidFill>
                  <a:schemeClr val="tx1"/>
                </a:solidFill>
                <a:latin typeface="Arial" panose="020B0604020202020204" pitchFamily="34" charset="0"/>
              </a:defRPr>
            </a:lvl7pPr>
            <a:lvl8pPr eaLnBrk="0" fontAlgn="base" hangingPunct="0">
              <a:spcBef>
                <a:spcPct val="0"/>
              </a:spcBef>
              <a:spcAft>
                <a:spcPct val="0"/>
              </a:spcAft>
              <a:tabLst>
                <a:tab pos="5248275" algn="l"/>
                <a:tab pos="5743575" algn="l"/>
              </a:tabLst>
              <a:defRPr>
                <a:solidFill>
                  <a:schemeClr val="tx1"/>
                </a:solidFill>
                <a:latin typeface="Arial" panose="020B0604020202020204" pitchFamily="34" charset="0"/>
              </a:defRPr>
            </a:lvl8pPr>
            <a:lvl9pPr eaLnBrk="0" fontAlgn="base" hangingPunct="0">
              <a:spcBef>
                <a:spcPct val="0"/>
              </a:spcBef>
              <a:spcAft>
                <a:spcPct val="0"/>
              </a:spcAft>
              <a:tabLst>
                <a:tab pos="5248275" algn="l"/>
                <a:tab pos="57435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248275" algn="l"/>
                <a:tab pos="5743575" algn="l"/>
              </a:tabLst>
            </a:pPr>
            <a:r>
              <a:rPr kumimoji="0" lang="en-US" altLang="en-US" sz="4000" i="0" u="none" strike="noStrike" cap="none" normalizeH="0" baseline="0" dirty="0">
                <a:ln>
                  <a:noFill/>
                </a:ln>
                <a:solidFill>
                  <a:srgbClr val="111434"/>
                </a:solidFill>
                <a:effectLst/>
                <a:latin typeface="Gill Sans MT" panose="020B0502020104020203" pitchFamily="34" charset="0"/>
                <a:ea typeface="Times New Roman" panose="02020603050405020304" pitchFamily="18" charset="0"/>
                <a:cs typeface="Times New Roman" panose="02020603050405020304" pitchFamily="18" charset="0"/>
              </a:rPr>
              <a:t>GEORGIA INFORMATION SHARING </a:t>
            </a:r>
            <a:endParaRPr kumimoji="0" lang="en-US" altLang="en-US" sz="4000" i="0" u="none" strike="noStrike" cap="none" normalizeH="0" baseline="0" dirty="0">
              <a:ln>
                <a:noFill/>
              </a:ln>
              <a:solidFill>
                <a:srgbClr val="111434"/>
              </a:solidFill>
              <a:effectLst/>
              <a:latin typeface="Gill Sans MT" panose="020B05020201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248275" algn="l"/>
                <a:tab pos="5743575" algn="l"/>
              </a:tabLst>
            </a:pPr>
            <a:r>
              <a:rPr kumimoji="0" lang="en-US" altLang="en-US" sz="4000" i="0" u="none" strike="noStrike" cap="none" normalizeH="0" baseline="0" dirty="0">
                <a:ln>
                  <a:noFill/>
                </a:ln>
                <a:solidFill>
                  <a:srgbClr val="111434"/>
                </a:solidFill>
                <a:effectLst/>
                <a:latin typeface="Gill Sans MT" panose="020B0502020104020203" pitchFamily="34" charset="0"/>
                <a:ea typeface="Times New Roman" panose="02020603050405020304" pitchFamily="18" charset="0"/>
                <a:cs typeface="Times New Roman" panose="02020603050405020304" pitchFamily="18" charset="0"/>
              </a:rPr>
              <a:t>&amp; ANALYSIS CENTER</a:t>
            </a:r>
            <a:endParaRPr kumimoji="0" lang="en-US" altLang="en-US" sz="4000" i="0" u="none" strike="noStrike" cap="none" normalizeH="0" baseline="0" dirty="0">
              <a:ln>
                <a:noFill/>
              </a:ln>
              <a:solidFill>
                <a:srgbClr val="111434"/>
              </a:solidFill>
              <a:effectLst/>
              <a:latin typeface="Gill Sans MT" panose="020B05020201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248275" algn="l"/>
                <a:tab pos="574357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8C4592DD-3DB2-40C7-B49F-6C00E813AD1D}"/>
              </a:ext>
            </a:extLst>
          </p:cNvPr>
          <p:cNvSpPr/>
          <p:nvPr/>
        </p:nvSpPr>
        <p:spPr>
          <a:xfrm>
            <a:off x="0" y="1082263"/>
            <a:ext cx="12192000" cy="769441"/>
          </a:xfrm>
          <a:prstGeom prst="rect">
            <a:avLst/>
          </a:prstGeom>
        </p:spPr>
        <p:txBody>
          <a:bodyPr wrap="square">
            <a:spAutoFit/>
          </a:bodyPr>
          <a:lstStyle/>
          <a:p>
            <a:pPr lvl="0" algn="ctr" eaLnBrk="0" fontAlgn="base" hangingPunct="0">
              <a:spcBef>
                <a:spcPct val="0"/>
              </a:spcBef>
              <a:spcAft>
                <a:spcPct val="0"/>
              </a:spcAft>
              <a:tabLst>
                <a:tab pos="5248275" algn="l"/>
                <a:tab pos="5743575" algn="l"/>
              </a:tabLst>
            </a:pPr>
            <a:r>
              <a:rPr lang="en-US" altLang="en-US" sz="4400" dirty="0">
                <a:solidFill>
                  <a:srgbClr val="111434"/>
                </a:solidFill>
                <a:latin typeface="Gill Sans MT" panose="020B0502020104020203" pitchFamily="34" charset="0"/>
                <a:ea typeface="Times New Roman" panose="02020603050405020304" pitchFamily="18" charset="0"/>
                <a:cs typeface="Times New Roman" panose="02020603050405020304" pitchFamily="18" charset="0"/>
              </a:rPr>
              <a:t>GEORGIA BUREAU OF INVESTIGATION </a:t>
            </a:r>
            <a:endParaRPr lang="en-US" altLang="en-US" dirty="0">
              <a:solidFill>
                <a:srgbClr val="111434"/>
              </a:solidFill>
              <a:latin typeface="Gill Sans MT" panose="020B0502020104020203" pitchFamily="34" charset="0"/>
            </a:endParaRPr>
          </a:p>
        </p:txBody>
      </p:sp>
    </p:spTree>
    <p:extLst>
      <p:ext uri="{BB962C8B-B14F-4D97-AF65-F5344CB8AC3E}">
        <p14:creationId xmlns:p14="http://schemas.microsoft.com/office/powerpoint/2010/main" val="3866266414"/>
      </p:ext>
    </p:extLst>
  </p:cSld>
  <p:clrMapOvr>
    <a:masterClrMapping/>
  </p:clrMapOvr>
  <p:transition spd="slow"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7963"/>
            <a:ext cx="10515600" cy="1325563"/>
          </a:xfrm>
        </p:spPr>
        <p:txBody>
          <a:bodyPr/>
          <a:lstStyle/>
          <a:p>
            <a:r>
              <a:rPr lang="en-US" dirty="0"/>
              <a:t>The GBI School VRA:  A threat assessment tool</a:t>
            </a:r>
          </a:p>
        </p:txBody>
      </p:sp>
      <p:sp>
        <p:nvSpPr>
          <p:cNvPr id="10" name="Content Placeholder 9"/>
          <p:cNvSpPr>
            <a:spLocks noGrp="1"/>
          </p:cNvSpPr>
          <p:nvPr>
            <p:ph type="body" idx="1"/>
          </p:nvPr>
        </p:nvSpPr>
        <p:spPr>
          <a:xfrm>
            <a:off x="289628" y="1070987"/>
            <a:ext cx="7443008" cy="2819400"/>
          </a:xfrm>
        </p:spPr>
        <p:txBody>
          <a:bodyPr>
            <a:normAutofit/>
          </a:bodyPr>
          <a:lstStyle/>
          <a:p>
            <a:pPr marL="0" indent="0">
              <a:buNone/>
            </a:pPr>
            <a:r>
              <a:rPr lang="en-US" dirty="0"/>
              <a:t>The GBI has developed a School Violence Risk Appraisal tool, which is intended to offer guidance to multi-disciplinary school threat assessment teams in selecting appropriate risk-based intervention strategies in response to school threats:</a:t>
            </a:r>
          </a:p>
          <a:p>
            <a:r>
              <a:rPr lang="en-US" dirty="0"/>
              <a:t>Uses a behavior-based approach to threat assessment</a:t>
            </a:r>
          </a:p>
          <a:p>
            <a:r>
              <a:rPr lang="en-US" dirty="0"/>
              <a:t>Utilizes a defensible scored evaluation of risk</a:t>
            </a:r>
          </a:p>
          <a:p>
            <a:r>
              <a:rPr lang="en-US" dirty="0"/>
              <a:t>Risk-based decision matrix with pre-defined response strategies</a:t>
            </a:r>
          </a:p>
          <a:p>
            <a:pPr marL="0" indent="0">
              <a:buNone/>
            </a:pPr>
            <a:endParaRPr lang="en-US" dirty="0"/>
          </a:p>
          <a:p>
            <a:pPr marL="0" indent="0">
              <a:buNone/>
            </a:pPr>
            <a:endParaRPr lang="en-US" dirty="0"/>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sz="2800" dirty="0"/>
          </a:p>
        </p:txBody>
      </p:sp>
      <p:pic>
        <p:nvPicPr>
          <p:cNvPr id="6" name="Picture 5">
            <a:extLst>
              <a:ext uri="{FF2B5EF4-FFF2-40B4-BE49-F238E27FC236}">
                <a16:creationId xmlns:a16="http://schemas.microsoft.com/office/drawing/2014/main" id="{AADBEA7B-4CF3-4EA2-A365-899F538852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13715">
            <a:off x="1296747" y="3815279"/>
            <a:ext cx="1234681" cy="1597822"/>
          </a:xfrm>
          <a:prstGeom prst="rect">
            <a:avLst/>
          </a:prstGeom>
          <a:effectLst>
            <a:outerShdw blurRad="50800" dist="38100" dir="8100000" algn="tr" rotWithShape="0">
              <a:prstClr val="black">
                <a:alpha val="40000"/>
              </a:prstClr>
            </a:outerShdw>
          </a:effectLst>
        </p:spPr>
      </p:pic>
      <p:pic>
        <p:nvPicPr>
          <p:cNvPr id="8" name="Picture 7">
            <a:extLst>
              <a:ext uri="{FF2B5EF4-FFF2-40B4-BE49-F238E27FC236}">
                <a16:creationId xmlns:a16="http://schemas.microsoft.com/office/drawing/2014/main" id="{44E30529-06FF-427E-8F90-48C53241D7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50463">
            <a:off x="5673584" y="3754590"/>
            <a:ext cx="1719467" cy="2225192"/>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CC6AB4DE-7308-449B-8977-2BFEBA20DB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0715" y="3977641"/>
            <a:ext cx="2742383" cy="842060"/>
          </a:xfrm>
          <a:prstGeom prst="rect">
            <a:avLst/>
          </a:prstGeom>
        </p:spPr>
      </p:pic>
      <p:pic>
        <p:nvPicPr>
          <p:cNvPr id="4" name="Picture 3">
            <a:extLst>
              <a:ext uri="{FF2B5EF4-FFF2-40B4-BE49-F238E27FC236}">
                <a16:creationId xmlns:a16="http://schemas.microsoft.com/office/drawing/2014/main" id="{229501C4-06B4-402D-8F16-FBF8133ACB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71" y="990600"/>
            <a:ext cx="3827795" cy="4876800"/>
          </a:xfrm>
          <a:prstGeom prst="rect">
            <a:avLst/>
          </a:prstGeom>
        </p:spPr>
      </p:pic>
    </p:spTree>
    <p:extLst>
      <p:ext uri="{BB962C8B-B14F-4D97-AF65-F5344CB8AC3E}">
        <p14:creationId xmlns:p14="http://schemas.microsoft.com/office/powerpoint/2010/main" val="113464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9D5B-D71F-4B5E-A220-F23A71722B07}"/>
              </a:ext>
            </a:extLst>
          </p:cNvPr>
          <p:cNvSpPr>
            <a:spLocks noGrp="1"/>
          </p:cNvSpPr>
          <p:nvPr>
            <p:ph type="title"/>
          </p:nvPr>
        </p:nvSpPr>
        <p:spPr>
          <a:xfrm>
            <a:off x="457200" y="61851"/>
            <a:ext cx="10515600" cy="623950"/>
          </a:xfrm>
        </p:spPr>
        <p:txBody>
          <a:bodyPr/>
          <a:lstStyle/>
          <a:p>
            <a:r>
              <a:rPr lang="en-US" dirty="0"/>
              <a:t>GBI Violence Risk Appraisal</a:t>
            </a:r>
          </a:p>
        </p:txBody>
      </p:sp>
      <p:sp>
        <p:nvSpPr>
          <p:cNvPr id="11" name="TextBox 10">
            <a:extLst>
              <a:ext uri="{FF2B5EF4-FFF2-40B4-BE49-F238E27FC236}">
                <a16:creationId xmlns:a16="http://schemas.microsoft.com/office/drawing/2014/main" id="{2608D38F-42E4-4159-91F7-A4CFA59C4139}"/>
              </a:ext>
            </a:extLst>
          </p:cNvPr>
          <p:cNvSpPr txBox="1"/>
          <p:nvPr/>
        </p:nvSpPr>
        <p:spPr>
          <a:xfrm>
            <a:off x="327179" y="1371600"/>
            <a:ext cx="2659037" cy="3139321"/>
          </a:xfrm>
          <a:prstGeom prst="rect">
            <a:avLst/>
          </a:prstGeom>
          <a:noFill/>
        </p:spPr>
        <p:txBody>
          <a:bodyPr wrap="square" rtlCol="0">
            <a:spAutoFit/>
          </a:bodyPr>
          <a:lstStyle/>
          <a:p>
            <a:pPr marL="285750" indent="-285750">
              <a:buFont typeface="Wingdings" panose="05000000000000000000" pitchFamily="2" charset="2"/>
              <a:buChar char="Ø"/>
            </a:pPr>
            <a:r>
              <a:rPr lang="en-US" dirty="0"/>
              <a:t>Comprised of 11 core risk factors and 3 enhancement factors</a:t>
            </a:r>
          </a:p>
          <a:p>
            <a:endParaRPr lang="en-US" dirty="0"/>
          </a:p>
          <a:p>
            <a:pPr marL="285750" indent="-285750">
              <a:buFont typeface="Wingdings" panose="05000000000000000000" pitchFamily="2" charset="2"/>
              <a:buChar char="Ø"/>
            </a:pPr>
            <a:r>
              <a:rPr lang="en-US" dirty="0"/>
              <a:t>Scoring of Risk Factors is weighted based upon the frequency that they have appeared in prior acts of Targeted Violence</a:t>
            </a:r>
          </a:p>
        </p:txBody>
      </p:sp>
      <p:pic>
        <p:nvPicPr>
          <p:cNvPr id="4" name="Picture 3">
            <a:extLst>
              <a:ext uri="{FF2B5EF4-FFF2-40B4-BE49-F238E27FC236}">
                <a16:creationId xmlns:a16="http://schemas.microsoft.com/office/drawing/2014/main" id="{2F989F99-139A-47D6-A835-7987E062B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691979"/>
            <a:ext cx="8669563" cy="5220113"/>
          </a:xfrm>
          <a:prstGeom prst="rect">
            <a:avLst/>
          </a:prstGeom>
        </p:spPr>
      </p:pic>
      <p:sp>
        <p:nvSpPr>
          <p:cNvPr id="5" name="Arrow: Left 4">
            <a:extLst>
              <a:ext uri="{FF2B5EF4-FFF2-40B4-BE49-F238E27FC236}">
                <a16:creationId xmlns:a16="http://schemas.microsoft.com/office/drawing/2014/main" id="{8E43FAFF-1E73-4ECF-BF91-6DB72983B8C4}"/>
              </a:ext>
            </a:extLst>
          </p:cNvPr>
          <p:cNvSpPr/>
          <p:nvPr/>
        </p:nvSpPr>
        <p:spPr>
          <a:xfrm>
            <a:off x="7086600" y="3505200"/>
            <a:ext cx="762000" cy="3048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6513BA5-F474-40A2-8303-02ADC7ADBBEE}"/>
              </a:ext>
            </a:extLst>
          </p:cNvPr>
          <p:cNvPicPr>
            <a:picLocks noChangeAspect="1"/>
          </p:cNvPicPr>
          <p:nvPr/>
        </p:nvPicPr>
        <p:blipFill>
          <a:blip r:embed="rId4"/>
          <a:stretch>
            <a:fillRect/>
          </a:stretch>
        </p:blipFill>
        <p:spPr>
          <a:xfrm rot="10800000">
            <a:off x="5562600" y="2438400"/>
            <a:ext cx="780356" cy="341406"/>
          </a:xfrm>
          <a:prstGeom prst="rect">
            <a:avLst/>
          </a:prstGeom>
        </p:spPr>
      </p:pic>
      <p:pic>
        <p:nvPicPr>
          <p:cNvPr id="7" name="Picture 6">
            <a:extLst>
              <a:ext uri="{FF2B5EF4-FFF2-40B4-BE49-F238E27FC236}">
                <a16:creationId xmlns:a16="http://schemas.microsoft.com/office/drawing/2014/main" id="{519D25CE-72E9-4F19-9926-2D421A49381A}"/>
              </a:ext>
            </a:extLst>
          </p:cNvPr>
          <p:cNvPicPr>
            <a:picLocks noChangeAspect="1"/>
          </p:cNvPicPr>
          <p:nvPr/>
        </p:nvPicPr>
        <p:blipFill>
          <a:blip r:embed="rId4"/>
          <a:stretch>
            <a:fillRect/>
          </a:stretch>
        </p:blipFill>
        <p:spPr>
          <a:xfrm>
            <a:off x="9982200" y="1143000"/>
            <a:ext cx="780356" cy="341406"/>
          </a:xfrm>
          <a:prstGeom prst="rect">
            <a:avLst/>
          </a:prstGeom>
        </p:spPr>
      </p:pic>
      <p:cxnSp>
        <p:nvCxnSpPr>
          <p:cNvPr id="9" name="Straight Connector 8">
            <a:extLst>
              <a:ext uri="{FF2B5EF4-FFF2-40B4-BE49-F238E27FC236}">
                <a16:creationId xmlns:a16="http://schemas.microsoft.com/office/drawing/2014/main" id="{35848D3E-8E72-4596-B1C0-C4D2B7779DAB}"/>
              </a:ext>
            </a:extLst>
          </p:cNvPr>
          <p:cNvCxnSpPr/>
          <p:nvPr/>
        </p:nvCxnSpPr>
        <p:spPr>
          <a:xfrm>
            <a:off x="6629400" y="1371600"/>
            <a:ext cx="3276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2F24D7-01AF-4785-A4A3-5526F33E074D}"/>
              </a:ext>
            </a:extLst>
          </p:cNvPr>
          <p:cNvCxnSpPr/>
          <p:nvPr/>
        </p:nvCxnSpPr>
        <p:spPr>
          <a:xfrm>
            <a:off x="6400800" y="2750509"/>
            <a:ext cx="2514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0F6D27A-17D4-4197-9241-DFB8CB9E5564}"/>
              </a:ext>
            </a:extLst>
          </p:cNvPr>
          <p:cNvCxnSpPr>
            <a:cxnSpLocks/>
          </p:cNvCxnSpPr>
          <p:nvPr/>
        </p:nvCxnSpPr>
        <p:spPr>
          <a:xfrm>
            <a:off x="5753100" y="3733800"/>
            <a:ext cx="1295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036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9D5B-D71F-4B5E-A220-F23A71722B07}"/>
              </a:ext>
            </a:extLst>
          </p:cNvPr>
          <p:cNvSpPr>
            <a:spLocks noGrp="1"/>
          </p:cNvSpPr>
          <p:nvPr>
            <p:ph type="title"/>
          </p:nvPr>
        </p:nvSpPr>
        <p:spPr>
          <a:xfrm>
            <a:off x="457200" y="61851"/>
            <a:ext cx="10515600" cy="623950"/>
          </a:xfrm>
        </p:spPr>
        <p:txBody>
          <a:bodyPr/>
          <a:lstStyle/>
          <a:p>
            <a:r>
              <a:rPr lang="en-US" dirty="0"/>
              <a:t>GBI Violence Risk Appraisal</a:t>
            </a:r>
          </a:p>
        </p:txBody>
      </p:sp>
      <p:sp>
        <p:nvSpPr>
          <p:cNvPr id="11" name="TextBox 10">
            <a:extLst>
              <a:ext uri="{FF2B5EF4-FFF2-40B4-BE49-F238E27FC236}">
                <a16:creationId xmlns:a16="http://schemas.microsoft.com/office/drawing/2014/main" id="{2608D38F-42E4-4159-91F7-A4CFA59C4139}"/>
              </a:ext>
            </a:extLst>
          </p:cNvPr>
          <p:cNvSpPr txBox="1"/>
          <p:nvPr/>
        </p:nvSpPr>
        <p:spPr>
          <a:xfrm>
            <a:off x="315989" y="927955"/>
            <a:ext cx="10798021"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Risk Enhancement Factors impact the necessity of law enforcement intervention</a:t>
            </a:r>
          </a:p>
        </p:txBody>
      </p:sp>
      <p:pic>
        <p:nvPicPr>
          <p:cNvPr id="4" name="Picture 3">
            <a:extLst>
              <a:ext uri="{FF2B5EF4-FFF2-40B4-BE49-F238E27FC236}">
                <a16:creationId xmlns:a16="http://schemas.microsoft.com/office/drawing/2014/main" id="{A69E8E63-EEA1-44B6-927D-4C05EF30A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752600"/>
            <a:ext cx="10117930" cy="3733800"/>
          </a:xfrm>
          <a:prstGeom prst="rect">
            <a:avLst/>
          </a:prstGeom>
        </p:spPr>
      </p:pic>
    </p:spTree>
    <p:extLst>
      <p:ext uri="{BB962C8B-B14F-4D97-AF65-F5344CB8AC3E}">
        <p14:creationId xmlns:p14="http://schemas.microsoft.com/office/powerpoint/2010/main" val="2838726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9D5B-D71F-4B5E-A220-F23A71722B07}"/>
              </a:ext>
            </a:extLst>
          </p:cNvPr>
          <p:cNvSpPr>
            <a:spLocks noGrp="1"/>
          </p:cNvSpPr>
          <p:nvPr>
            <p:ph type="title"/>
          </p:nvPr>
        </p:nvSpPr>
        <p:spPr>
          <a:xfrm>
            <a:off x="457200" y="61851"/>
            <a:ext cx="10515600" cy="623950"/>
          </a:xfrm>
        </p:spPr>
        <p:txBody>
          <a:bodyPr/>
          <a:lstStyle/>
          <a:p>
            <a:r>
              <a:rPr lang="en-US" dirty="0"/>
              <a:t>GBI Violence Risk Appraisal</a:t>
            </a:r>
          </a:p>
        </p:txBody>
      </p:sp>
      <p:sp>
        <p:nvSpPr>
          <p:cNvPr id="11" name="TextBox 10">
            <a:extLst>
              <a:ext uri="{FF2B5EF4-FFF2-40B4-BE49-F238E27FC236}">
                <a16:creationId xmlns:a16="http://schemas.microsoft.com/office/drawing/2014/main" id="{2608D38F-42E4-4159-91F7-A4CFA59C4139}"/>
              </a:ext>
            </a:extLst>
          </p:cNvPr>
          <p:cNvSpPr txBox="1"/>
          <p:nvPr/>
        </p:nvSpPr>
        <p:spPr>
          <a:xfrm>
            <a:off x="304800" y="762000"/>
            <a:ext cx="11495011" cy="369332"/>
          </a:xfrm>
          <a:prstGeom prst="rect">
            <a:avLst/>
          </a:prstGeom>
          <a:noFill/>
        </p:spPr>
        <p:txBody>
          <a:bodyPr wrap="square" rtlCol="0">
            <a:spAutoFit/>
          </a:bodyPr>
          <a:lstStyle/>
          <a:p>
            <a:r>
              <a:rPr lang="en-US" dirty="0"/>
              <a:t>Protective Factors influence the use of internal intervention methodologies in low to moderate risk individuals</a:t>
            </a:r>
          </a:p>
        </p:txBody>
      </p:sp>
      <p:pic>
        <p:nvPicPr>
          <p:cNvPr id="5" name="Picture 4">
            <a:extLst>
              <a:ext uri="{FF2B5EF4-FFF2-40B4-BE49-F238E27FC236}">
                <a16:creationId xmlns:a16="http://schemas.microsoft.com/office/drawing/2014/main" id="{CA94B435-1AD6-43B3-B3EB-0571308A2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33" y="1447800"/>
            <a:ext cx="9502534" cy="3668901"/>
          </a:xfrm>
          <a:prstGeom prst="rect">
            <a:avLst/>
          </a:prstGeom>
        </p:spPr>
      </p:pic>
    </p:spTree>
    <p:extLst>
      <p:ext uri="{BB962C8B-B14F-4D97-AF65-F5344CB8AC3E}">
        <p14:creationId xmlns:p14="http://schemas.microsoft.com/office/powerpoint/2010/main" val="170017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9D5B-D71F-4B5E-A220-F23A71722B07}"/>
              </a:ext>
            </a:extLst>
          </p:cNvPr>
          <p:cNvSpPr>
            <a:spLocks noGrp="1"/>
          </p:cNvSpPr>
          <p:nvPr>
            <p:ph type="title"/>
          </p:nvPr>
        </p:nvSpPr>
        <p:spPr>
          <a:xfrm>
            <a:off x="0" y="201893"/>
            <a:ext cx="10515600" cy="623950"/>
          </a:xfrm>
        </p:spPr>
        <p:txBody>
          <a:bodyPr>
            <a:normAutofit/>
          </a:bodyPr>
          <a:lstStyle/>
          <a:p>
            <a:r>
              <a:rPr lang="en-US" sz="3100" dirty="0"/>
              <a:t>GBI Violence Risk Appraisal</a:t>
            </a:r>
          </a:p>
        </p:txBody>
      </p:sp>
      <p:pic>
        <p:nvPicPr>
          <p:cNvPr id="15" name="Picture 14">
            <a:extLst>
              <a:ext uri="{FF2B5EF4-FFF2-40B4-BE49-F238E27FC236}">
                <a16:creationId xmlns:a16="http://schemas.microsoft.com/office/drawing/2014/main" id="{370911A6-AB60-49F6-8401-AA98AA30F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04800"/>
            <a:ext cx="6526416" cy="6019800"/>
          </a:xfrm>
          <a:prstGeom prst="rect">
            <a:avLst/>
          </a:prstGeom>
        </p:spPr>
      </p:pic>
      <p:sp>
        <p:nvSpPr>
          <p:cNvPr id="19" name="TextBox 18">
            <a:extLst>
              <a:ext uri="{FF2B5EF4-FFF2-40B4-BE49-F238E27FC236}">
                <a16:creationId xmlns:a16="http://schemas.microsoft.com/office/drawing/2014/main" id="{A340E5EC-6D15-40A6-A50B-F15F71F42D49}"/>
              </a:ext>
            </a:extLst>
          </p:cNvPr>
          <p:cNvSpPr txBox="1"/>
          <p:nvPr/>
        </p:nvSpPr>
        <p:spPr>
          <a:xfrm>
            <a:off x="102984" y="1066800"/>
            <a:ext cx="5764416" cy="3385542"/>
          </a:xfrm>
          <a:prstGeom prst="rect">
            <a:avLst/>
          </a:prstGeom>
          <a:noFill/>
        </p:spPr>
        <p:txBody>
          <a:bodyPr wrap="square" rtlCol="0">
            <a:spAutoFit/>
          </a:bodyPr>
          <a:lstStyle/>
          <a:p>
            <a:r>
              <a:rPr lang="en-US" b="1" dirty="0"/>
              <a:t>Low Risk = 0 to 5 Points</a:t>
            </a:r>
          </a:p>
          <a:p>
            <a:endParaRPr lang="en-US" b="1" dirty="0"/>
          </a:p>
          <a:p>
            <a:pPr marL="285750" lvl="0" indent="-285750">
              <a:buFont typeface="Arial" panose="020B0604020202020204" pitchFamily="34" charset="0"/>
              <a:buChar char="•"/>
            </a:pPr>
            <a:r>
              <a:rPr lang="en-US" sz="1600" dirty="0"/>
              <a:t>Risk to the target(s), students, staff, and school safety is minimal.  </a:t>
            </a:r>
          </a:p>
          <a:p>
            <a:pPr marL="285750" lvl="0" indent="-285750">
              <a:buFont typeface="Arial" panose="020B0604020202020204" pitchFamily="34" charset="0"/>
              <a:buChar char="•"/>
            </a:pPr>
            <a:r>
              <a:rPr lang="en-US" sz="1600" dirty="0"/>
              <a:t>No injuries occurred there was minimal interruption or alteration of routine operations.</a:t>
            </a:r>
          </a:p>
          <a:p>
            <a:pPr marL="285750" lvl="0" indent="-285750">
              <a:buFont typeface="Arial" panose="020B0604020202020204" pitchFamily="34" charset="0"/>
              <a:buChar char="•"/>
            </a:pPr>
            <a:r>
              <a:rPr lang="en-US" sz="1600" dirty="0"/>
              <a:t>Threat is vague or indirect or constitutes a hoax.</a:t>
            </a:r>
          </a:p>
          <a:p>
            <a:pPr marL="285750" lvl="0" indent="-285750">
              <a:buFont typeface="Arial" panose="020B0604020202020204" pitchFamily="34" charset="0"/>
              <a:buChar char="•"/>
            </a:pPr>
            <a:r>
              <a:rPr lang="en-US" sz="1600" dirty="0"/>
              <a:t>Information contained within the threat is inconsistent, implausible or lacks detail; threat lacks realism.</a:t>
            </a:r>
          </a:p>
          <a:p>
            <a:pPr marL="285750" lvl="0" indent="-285750">
              <a:buFont typeface="Arial" panose="020B0604020202020204" pitchFamily="34" charset="0"/>
              <a:buChar char="•"/>
            </a:pPr>
            <a:r>
              <a:rPr lang="en-US" sz="1600" dirty="0"/>
              <a:t>Available information suggests that the person is unlikely to carry out the threat or become violent.</a:t>
            </a:r>
          </a:p>
          <a:p>
            <a:pPr marL="285750" lvl="0" indent="-285750">
              <a:buFont typeface="Arial" panose="020B0604020202020204" pitchFamily="34" charset="0"/>
              <a:buChar char="•"/>
            </a:pPr>
            <a:r>
              <a:rPr lang="en-US" sz="1600" dirty="0"/>
              <a:t>Implement an </a:t>
            </a:r>
            <a:r>
              <a:rPr lang="en-US" sz="1600" u="sng" dirty="0"/>
              <a:t>Intervention Plan</a:t>
            </a:r>
            <a:r>
              <a:rPr lang="en-US" sz="1600" dirty="0"/>
              <a:t>.</a:t>
            </a:r>
          </a:p>
          <a:p>
            <a:pPr marL="285750" indent="-285750">
              <a:buFont typeface="Arial" panose="020B0604020202020204" pitchFamily="34" charset="0"/>
              <a:buChar char="•"/>
            </a:pPr>
            <a:endParaRPr lang="en-US" dirty="0"/>
          </a:p>
        </p:txBody>
      </p:sp>
      <p:sp>
        <p:nvSpPr>
          <p:cNvPr id="20" name="Rectangle 19">
            <a:extLst>
              <a:ext uri="{FF2B5EF4-FFF2-40B4-BE49-F238E27FC236}">
                <a16:creationId xmlns:a16="http://schemas.microsoft.com/office/drawing/2014/main" id="{5EEDEF49-1BE5-4DAA-B420-0CF687CC35F2}"/>
              </a:ext>
            </a:extLst>
          </p:cNvPr>
          <p:cNvSpPr/>
          <p:nvPr/>
        </p:nvSpPr>
        <p:spPr>
          <a:xfrm>
            <a:off x="3733800" y="4452342"/>
            <a:ext cx="1447800" cy="141505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73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9D5B-D71F-4B5E-A220-F23A71722B07}"/>
              </a:ext>
            </a:extLst>
          </p:cNvPr>
          <p:cNvSpPr>
            <a:spLocks noGrp="1"/>
          </p:cNvSpPr>
          <p:nvPr>
            <p:ph type="title"/>
          </p:nvPr>
        </p:nvSpPr>
        <p:spPr>
          <a:xfrm>
            <a:off x="76200" y="76200"/>
            <a:ext cx="5715000" cy="623950"/>
          </a:xfrm>
        </p:spPr>
        <p:txBody>
          <a:bodyPr>
            <a:normAutofit/>
          </a:bodyPr>
          <a:lstStyle/>
          <a:p>
            <a:r>
              <a:rPr lang="en-US" sz="3100" dirty="0"/>
              <a:t>GBI Violence Risk Appraisal</a:t>
            </a:r>
          </a:p>
        </p:txBody>
      </p:sp>
      <p:sp>
        <p:nvSpPr>
          <p:cNvPr id="8" name="TextBox 7">
            <a:extLst>
              <a:ext uri="{FF2B5EF4-FFF2-40B4-BE49-F238E27FC236}">
                <a16:creationId xmlns:a16="http://schemas.microsoft.com/office/drawing/2014/main" id="{F753DF95-C6EC-4B4F-A195-E092619AF383}"/>
              </a:ext>
            </a:extLst>
          </p:cNvPr>
          <p:cNvSpPr txBox="1"/>
          <p:nvPr/>
        </p:nvSpPr>
        <p:spPr>
          <a:xfrm>
            <a:off x="6817612" y="228600"/>
            <a:ext cx="5140400" cy="5663089"/>
          </a:xfrm>
          <a:prstGeom prst="rect">
            <a:avLst/>
          </a:prstGeom>
          <a:noFill/>
        </p:spPr>
        <p:txBody>
          <a:bodyPr wrap="square" rtlCol="0">
            <a:spAutoFit/>
          </a:bodyPr>
          <a:lstStyle/>
          <a:p>
            <a:r>
              <a:rPr lang="en-US" b="1" dirty="0"/>
              <a:t>Medium Risk = 6 to 11 Points</a:t>
            </a:r>
          </a:p>
          <a:p>
            <a:endParaRPr lang="en-US" b="1" dirty="0"/>
          </a:p>
          <a:p>
            <a:pPr marL="285750" lvl="0" indent="-285750">
              <a:buFont typeface="Arial" panose="020B0604020202020204" pitchFamily="34" charset="0"/>
              <a:buChar char="•"/>
            </a:pPr>
            <a:r>
              <a:rPr lang="en-US" sz="1400" dirty="0"/>
              <a:t>The threat could be carried out, although it may not appear entirely realistic. Violent action is possible.</a:t>
            </a:r>
          </a:p>
          <a:p>
            <a:pPr marL="285750" lvl="0" indent="-285750">
              <a:buFont typeface="Arial" panose="020B0604020202020204" pitchFamily="34" charset="0"/>
              <a:buChar char="•"/>
            </a:pPr>
            <a:r>
              <a:rPr lang="en-US" sz="1400" dirty="0"/>
              <a:t>Threat is more plausible and concrete than a low-level threat. Wording in the threat and information gathered suggests that some thought has been given to how the threat will be carried out (e.g., possible place and time).</a:t>
            </a:r>
          </a:p>
          <a:p>
            <a:pPr marL="285750" lvl="0" indent="-285750">
              <a:buFont typeface="Arial" panose="020B0604020202020204" pitchFamily="34" charset="0"/>
              <a:buChar char="•"/>
            </a:pPr>
            <a:r>
              <a:rPr lang="en-US" sz="1400" dirty="0"/>
              <a:t>No clear indication that the student of concern has taken preparatory steps (e.g., weapon, seeking), although there may be an ambiguous or inconclusive reference pointing to that possibility. There may be a specific statement seeking to convey that the threat is not empty: "I'm serious!"</a:t>
            </a:r>
          </a:p>
          <a:p>
            <a:pPr marL="285750" lvl="0" indent="-285750">
              <a:buFont typeface="Arial" panose="020B0604020202020204" pitchFamily="34" charset="0"/>
              <a:buChar char="•"/>
            </a:pPr>
            <a:r>
              <a:rPr lang="en-US" sz="1400" dirty="0"/>
              <a:t>Moderate or lingering concerns about the student's potential to act violently.</a:t>
            </a:r>
          </a:p>
          <a:p>
            <a:pPr marL="285750" lvl="0" indent="-285750">
              <a:buFont typeface="Arial" panose="020B0604020202020204" pitchFamily="34" charset="0"/>
              <a:buChar char="•"/>
            </a:pPr>
            <a:r>
              <a:rPr lang="en-US" sz="1400" dirty="0"/>
              <a:t>May involve a potential criminal act or suspicion of one that is insufficient for prosecution; however, alternatives to prosecution focused on student rehabilitation and education should be considered and weighed against the current and future need to protect students, staff, and facilities.</a:t>
            </a:r>
          </a:p>
          <a:p>
            <a:pPr marL="285750" lvl="0" indent="-285750">
              <a:buFont typeface="Arial" panose="020B0604020202020204" pitchFamily="34" charset="0"/>
              <a:buChar char="•"/>
            </a:pPr>
            <a:r>
              <a:rPr lang="en-US" sz="1400" dirty="0"/>
              <a:t>Law enforcement should be contacted and consulted.</a:t>
            </a:r>
          </a:p>
          <a:p>
            <a:pPr marL="285750" lvl="0" indent="-285750">
              <a:buFont typeface="Arial" panose="020B0604020202020204" pitchFamily="34" charset="0"/>
              <a:buChar char="•"/>
            </a:pPr>
            <a:r>
              <a:rPr lang="en-US" sz="1400" dirty="0"/>
              <a:t>Implement a </a:t>
            </a:r>
            <a:r>
              <a:rPr lang="en-US" sz="1400" u="sng" dirty="0"/>
              <a:t>Protection Plan, inclusive of an intervention plan, as appropriate</a:t>
            </a:r>
            <a:r>
              <a:rPr lang="en-US" sz="1400" dirty="0"/>
              <a:t>.</a:t>
            </a: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143A967C-1584-469D-A63E-3A21F9FEE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089589"/>
            <a:ext cx="6741412" cy="3459622"/>
          </a:xfrm>
          <a:prstGeom prst="rect">
            <a:avLst/>
          </a:prstGeom>
        </p:spPr>
      </p:pic>
      <p:sp>
        <p:nvSpPr>
          <p:cNvPr id="13" name="Isosceles Triangle 12">
            <a:extLst>
              <a:ext uri="{FF2B5EF4-FFF2-40B4-BE49-F238E27FC236}">
                <a16:creationId xmlns:a16="http://schemas.microsoft.com/office/drawing/2014/main" id="{7AC196E4-80DA-44B3-A7D2-5D43533F9D4D}"/>
              </a:ext>
            </a:extLst>
          </p:cNvPr>
          <p:cNvSpPr/>
          <p:nvPr/>
        </p:nvSpPr>
        <p:spPr>
          <a:xfrm>
            <a:off x="4191000" y="3886200"/>
            <a:ext cx="1905000" cy="1700689"/>
          </a:xfrm>
          <a:prstGeom prst="triangl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92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9D5B-D71F-4B5E-A220-F23A71722B07}"/>
              </a:ext>
            </a:extLst>
          </p:cNvPr>
          <p:cNvSpPr>
            <a:spLocks noGrp="1"/>
          </p:cNvSpPr>
          <p:nvPr>
            <p:ph type="title"/>
          </p:nvPr>
        </p:nvSpPr>
        <p:spPr>
          <a:xfrm>
            <a:off x="76200" y="76200"/>
            <a:ext cx="5715000" cy="623950"/>
          </a:xfrm>
        </p:spPr>
        <p:txBody>
          <a:bodyPr>
            <a:normAutofit/>
          </a:bodyPr>
          <a:lstStyle/>
          <a:p>
            <a:r>
              <a:rPr lang="en-US" sz="3100" dirty="0"/>
              <a:t>GBI Violence Risk Appraisal</a:t>
            </a:r>
          </a:p>
        </p:txBody>
      </p:sp>
      <p:sp>
        <p:nvSpPr>
          <p:cNvPr id="8" name="TextBox 7">
            <a:extLst>
              <a:ext uri="{FF2B5EF4-FFF2-40B4-BE49-F238E27FC236}">
                <a16:creationId xmlns:a16="http://schemas.microsoft.com/office/drawing/2014/main" id="{F753DF95-C6EC-4B4F-A195-E092619AF383}"/>
              </a:ext>
            </a:extLst>
          </p:cNvPr>
          <p:cNvSpPr txBox="1"/>
          <p:nvPr/>
        </p:nvSpPr>
        <p:spPr>
          <a:xfrm>
            <a:off x="6599465" y="381000"/>
            <a:ext cx="5360771" cy="5355312"/>
          </a:xfrm>
          <a:prstGeom prst="rect">
            <a:avLst/>
          </a:prstGeom>
          <a:noFill/>
        </p:spPr>
        <p:txBody>
          <a:bodyPr wrap="square" rtlCol="0">
            <a:spAutoFit/>
          </a:bodyPr>
          <a:lstStyle/>
          <a:p>
            <a:r>
              <a:rPr lang="en-US" b="1" dirty="0"/>
              <a:t>High Risk = 12+Points</a:t>
            </a:r>
          </a:p>
          <a:p>
            <a:endParaRPr lang="en-US" b="1" dirty="0"/>
          </a:p>
          <a:p>
            <a:pPr marL="285750" lvl="0" indent="-285750">
              <a:buFont typeface="Arial" panose="020B0604020202020204" pitchFamily="34" charset="0"/>
              <a:buChar char="•"/>
            </a:pPr>
            <a:r>
              <a:rPr lang="en-US" sz="1600" dirty="0"/>
              <a:t>The individual has been significantly impacted by one or more critical risk factors or evidence of multiple risk factors are present suggesting that the threat or situation appears to pose an imminent and/or serious danger to the safety of others.</a:t>
            </a:r>
          </a:p>
          <a:p>
            <a:pPr marL="285750" lvl="0" indent="-285750">
              <a:buFont typeface="Arial" panose="020B0604020202020204" pitchFamily="34" charset="0"/>
              <a:buChar char="•"/>
            </a:pPr>
            <a:r>
              <a:rPr lang="en-US" sz="1600" dirty="0"/>
              <a:t>The threat is specific and </a:t>
            </a:r>
            <a:r>
              <a:rPr lang="en-US" sz="1600" i="1" dirty="0"/>
              <a:t>plausible</a:t>
            </a:r>
            <a:r>
              <a:rPr lang="en-US" sz="1600" dirty="0"/>
              <a:t>. There is an identified target. Individual has the </a:t>
            </a:r>
            <a:r>
              <a:rPr lang="en-US" sz="1600" i="1" dirty="0"/>
              <a:t>capacity </a:t>
            </a:r>
            <a:r>
              <a:rPr lang="en-US" sz="1600" dirty="0"/>
              <a:t>to act on the threat or their capacity cannot be discounted.</a:t>
            </a:r>
          </a:p>
          <a:p>
            <a:pPr marL="285750" lvl="0" indent="-285750">
              <a:buFont typeface="Arial" panose="020B0604020202020204" pitchFamily="34" charset="0"/>
              <a:buChar char="•"/>
            </a:pPr>
            <a:r>
              <a:rPr lang="en-US" sz="1600" dirty="0"/>
              <a:t>Information suggests concrete steps have been taken toward acting on threat. For example, information indicates that the student has acquired or practiced with a weapon or has had a victim under surveillance.</a:t>
            </a:r>
          </a:p>
          <a:p>
            <a:pPr marL="285750" lvl="0" indent="-285750">
              <a:buFont typeface="Arial" panose="020B0604020202020204" pitchFamily="34" charset="0"/>
              <a:buChar char="•"/>
            </a:pPr>
            <a:r>
              <a:rPr lang="en-US" sz="1600" dirty="0"/>
              <a:t>Information suggests strong concern about the student's potential to act violently.</a:t>
            </a:r>
          </a:p>
          <a:p>
            <a:pPr marL="285750" lvl="0" indent="-285750">
              <a:buFont typeface="Arial" panose="020B0604020202020204" pitchFamily="34" charset="0"/>
              <a:buChar char="•"/>
            </a:pPr>
            <a:r>
              <a:rPr lang="en-US" sz="1600" dirty="0"/>
              <a:t>Criminal acts should be considered for prosecution.</a:t>
            </a:r>
          </a:p>
          <a:p>
            <a:pPr marL="285750" lvl="0" indent="-285750">
              <a:buFont typeface="Arial" panose="020B0604020202020204" pitchFamily="34" charset="0"/>
              <a:buChar char="•"/>
            </a:pPr>
            <a:r>
              <a:rPr lang="en-US" sz="1600" dirty="0"/>
              <a:t>Implement a </a:t>
            </a:r>
            <a:r>
              <a:rPr lang="en-US" sz="1600" u="sng" dirty="0"/>
              <a:t>Mitigation Plan, inclusive of an intervention plan and a protection plan, as appropriate.</a:t>
            </a:r>
            <a:endParaRPr lang="en-US" sz="1600" dirty="0"/>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5D1BAB10-7BC4-4E5E-B887-D8ACB6880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64" y="1447800"/>
            <a:ext cx="6294665" cy="2735817"/>
          </a:xfrm>
          <a:prstGeom prst="rect">
            <a:avLst/>
          </a:prstGeom>
        </p:spPr>
      </p:pic>
      <p:sp>
        <p:nvSpPr>
          <p:cNvPr id="6" name="Octagon 5">
            <a:extLst>
              <a:ext uri="{FF2B5EF4-FFF2-40B4-BE49-F238E27FC236}">
                <a16:creationId xmlns:a16="http://schemas.microsoft.com/office/drawing/2014/main" id="{16B23488-85A9-4E0A-A00C-A6E6D1E8E84C}"/>
              </a:ext>
            </a:extLst>
          </p:cNvPr>
          <p:cNvSpPr/>
          <p:nvPr/>
        </p:nvSpPr>
        <p:spPr>
          <a:xfrm>
            <a:off x="4605429" y="2514601"/>
            <a:ext cx="1589903" cy="1669016"/>
          </a:xfrm>
          <a:prstGeom prst="oc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01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6816" y="381000"/>
            <a:ext cx="10958384" cy="636026"/>
          </a:xfrm>
        </p:spPr>
        <p:txBody>
          <a:bodyPr>
            <a:normAutofit/>
          </a:bodyPr>
          <a:lstStyle/>
          <a:p>
            <a:r>
              <a:rPr lang="en-US" dirty="0">
                <a:cs typeface="Times New Roman" pitchFamily="18" charset="0"/>
              </a:rPr>
              <a:t>Advantages/disadvantages of threat assessment</a:t>
            </a:r>
          </a:p>
        </p:txBody>
      </p:sp>
      <p:sp>
        <p:nvSpPr>
          <p:cNvPr id="6" name="Content Placeholder 5"/>
          <p:cNvSpPr>
            <a:spLocks noGrp="1"/>
          </p:cNvSpPr>
          <p:nvPr>
            <p:ph sz="half" idx="2"/>
          </p:nvPr>
        </p:nvSpPr>
        <p:spPr>
          <a:xfrm>
            <a:off x="457200" y="1424067"/>
            <a:ext cx="6400800" cy="2004933"/>
          </a:xfrm>
        </p:spPr>
        <p:txBody>
          <a:bodyPr>
            <a:normAutofit/>
          </a:bodyPr>
          <a:lstStyle/>
          <a:p>
            <a:pPr marL="0" lvl="0" indent="0">
              <a:buNone/>
            </a:pPr>
            <a:r>
              <a:rPr lang="en-US" sz="2400" b="1" i="1" u="sng" dirty="0"/>
              <a:t>Pros:</a:t>
            </a:r>
          </a:p>
          <a:p>
            <a:pPr lvl="0"/>
            <a:r>
              <a:rPr lang="en-US" sz="2400" b="1" dirty="0"/>
              <a:t>No cost/low cost</a:t>
            </a:r>
          </a:p>
          <a:p>
            <a:pPr lvl="0"/>
            <a:r>
              <a:rPr lang="en-US" sz="2400" b="1" dirty="0"/>
              <a:t>Student-centered</a:t>
            </a:r>
          </a:p>
          <a:p>
            <a:pPr lvl="0"/>
            <a:r>
              <a:rPr lang="en-US" sz="2400" b="1" dirty="0"/>
              <a:t>Demonstrative effort to protect children</a:t>
            </a:r>
          </a:p>
          <a:p>
            <a:pPr marL="0" lvl="0" indent="0">
              <a:buNone/>
            </a:pPr>
            <a:endParaRPr lang="en-US" sz="2200" dirty="0"/>
          </a:p>
          <a:p>
            <a:pPr marL="0" lvl="0" indent="0">
              <a:buNone/>
            </a:pPr>
            <a:endParaRPr lang="en-US" dirty="0"/>
          </a:p>
          <a:p>
            <a:pPr marL="0" lvl="0" indent="0">
              <a:buNone/>
            </a:pPr>
            <a:endParaRPr lang="en-US" dirty="0"/>
          </a:p>
          <a:p>
            <a:endParaRPr lang="en-US" sz="2400" dirty="0"/>
          </a:p>
          <a:p>
            <a:endParaRPr lang="en-US" dirty="0"/>
          </a:p>
        </p:txBody>
      </p:sp>
      <p:sp>
        <p:nvSpPr>
          <p:cNvPr id="7" name="Footer Placeholder 4">
            <a:extLst>
              <a:ext uri="{FF2B5EF4-FFF2-40B4-BE49-F238E27FC236}">
                <a16:creationId xmlns:a16="http://schemas.microsoft.com/office/drawing/2014/main" id="{C970327F-C14A-42F4-B2C0-8591F8C7476E}"/>
              </a:ext>
            </a:extLst>
          </p:cNvPr>
          <p:cNvSpPr>
            <a:spLocks noGrp="1"/>
          </p:cNvSpPr>
          <p:nvPr>
            <p:ph type="ftr" sz="quarter" idx="11"/>
          </p:nvPr>
        </p:nvSpPr>
        <p:spPr>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9" name="Slide Number Placeholder 5">
            <a:extLst>
              <a:ext uri="{FF2B5EF4-FFF2-40B4-BE49-F238E27FC236}">
                <a16:creationId xmlns:a16="http://schemas.microsoft.com/office/drawing/2014/main" id="{97F34CDC-9DC3-4501-BBDB-3C3DF730E039}"/>
              </a:ext>
            </a:extLst>
          </p:cNvPr>
          <p:cNvSpPr>
            <a:spLocks noGrp="1"/>
          </p:cNvSpPr>
          <p:nvPr>
            <p:ph type="sldNum" sz="quarter" idx="12"/>
          </p:nvPr>
        </p:nvSpPr>
        <p:spPr>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17</a:t>
            </a:fld>
            <a:endParaRPr lang="en-US" dirty="0"/>
          </a:p>
        </p:txBody>
      </p:sp>
      <p:sp>
        <p:nvSpPr>
          <p:cNvPr id="10" name="Content Placeholder 5">
            <a:extLst>
              <a:ext uri="{FF2B5EF4-FFF2-40B4-BE49-F238E27FC236}">
                <a16:creationId xmlns:a16="http://schemas.microsoft.com/office/drawing/2014/main" id="{D4B3994F-B763-466A-A13B-B9DCCF2909B3}"/>
              </a:ext>
            </a:extLst>
          </p:cNvPr>
          <p:cNvSpPr txBox="1">
            <a:spLocks/>
          </p:cNvSpPr>
          <p:nvPr/>
        </p:nvSpPr>
        <p:spPr>
          <a:xfrm>
            <a:off x="5105400" y="3657600"/>
            <a:ext cx="6096000" cy="2352034"/>
          </a:xfrm>
          <a:prstGeom prst="rect">
            <a:avLst/>
          </a:prstGeom>
        </p:spPr>
        <p:txBody>
          <a:bodyPr vert="horz" lIns="91440" tIns="45720" rIns="91440" bIns="45720" rtlCol="0">
            <a:normAutofit lnSpcReduction="10000"/>
          </a:bodyPr>
          <a:lstStyle>
            <a:lvl1pPr marL="342900" indent="-342900" algn="l" defTabSz="685800" rtl="0" eaLnBrk="1" latinLnBrk="0" hangingPunct="1">
              <a:lnSpc>
                <a:spcPct val="90000"/>
              </a:lnSpc>
              <a:spcBef>
                <a:spcPts val="750"/>
              </a:spcBef>
              <a:buFont typeface="Wingdings" panose="05000000000000000000" pitchFamily="2" charset="2"/>
              <a:buChar char="Ø"/>
              <a:defRPr sz="2100" b="0" kern="1200" cap="none" baseline="0">
                <a:solidFill>
                  <a:srgbClr val="111434"/>
                </a:solidFill>
                <a:latin typeface="Gill Sans MT" panose="020B0502020104020203" pitchFamily="34" charset="0"/>
                <a:ea typeface="+mn-ea"/>
                <a:cs typeface="+mn-cs"/>
              </a:defRPr>
            </a:lvl1pPr>
            <a:lvl2pPr marL="600075" indent="-257175" algn="l" defTabSz="685800" rtl="0" eaLnBrk="1" latinLnBrk="0" hangingPunct="1">
              <a:lnSpc>
                <a:spcPct val="90000"/>
              </a:lnSpc>
              <a:spcBef>
                <a:spcPts val="375"/>
              </a:spcBef>
              <a:buFont typeface="Wingdings" panose="05000000000000000000" pitchFamily="2" charset="2"/>
              <a:buChar char="§"/>
              <a:defRPr sz="1800" b="0" kern="1200" cap="none" baseline="0">
                <a:solidFill>
                  <a:srgbClr val="111434"/>
                </a:solidFill>
                <a:latin typeface="Gill Sans MT" panose="020B050202010402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kern="1200" cap="none" baseline="0">
                <a:solidFill>
                  <a:srgbClr val="111434"/>
                </a:solidFill>
                <a:latin typeface="Gill Sans MT" panose="020B05020201040202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kern="1200" cap="none" baseline="0">
                <a:solidFill>
                  <a:srgbClr val="111434"/>
                </a:solidFill>
                <a:latin typeface="Gill Sans MT" panose="020B050202010402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kern="1200" cap="none" baseline="0">
                <a:solidFill>
                  <a:srgbClr val="111434"/>
                </a:solidFill>
                <a:latin typeface="Gill Sans MT" panose="020B0502020104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sz="2400" b="1" i="1" u="sng" dirty="0"/>
              <a:t>Cons:</a:t>
            </a:r>
          </a:p>
          <a:p>
            <a:r>
              <a:rPr lang="en-US" sz="2400" b="1" dirty="0"/>
              <a:t>Preventative ONLY</a:t>
            </a:r>
          </a:p>
          <a:p>
            <a:r>
              <a:rPr lang="en-US" sz="2400" b="1" dirty="0"/>
              <a:t>Time consuming</a:t>
            </a:r>
          </a:p>
          <a:p>
            <a:r>
              <a:rPr lang="en-US" sz="2400" b="1" dirty="0"/>
              <a:t>Effectiveness not guaranteed and is dependent upon available resources/ physical security measures</a:t>
            </a:r>
            <a:endParaRPr lang="en-US" sz="2200" dirty="0"/>
          </a:p>
          <a:p>
            <a:pPr marL="0" indent="0">
              <a:buFont typeface="Wingdings" panose="05000000000000000000" pitchFamily="2" charset="2"/>
              <a:buNone/>
            </a:pPr>
            <a:endParaRPr lang="en-US" dirty="0"/>
          </a:p>
          <a:p>
            <a:pPr marL="0" indent="0">
              <a:buFont typeface="Wingdings" panose="05000000000000000000" pitchFamily="2" charset="2"/>
              <a:buNone/>
            </a:pPr>
            <a:endParaRPr lang="en-US" dirty="0"/>
          </a:p>
          <a:p>
            <a:endParaRPr lang="en-US" sz="2400" dirty="0"/>
          </a:p>
          <a:p>
            <a:endParaRPr lang="en-US" dirty="0"/>
          </a:p>
        </p:txBody>
      </p:sp>
      <p:pic>
        <p:nvPicPr>
          <p:cNvPr id="3" name="Picture 2">
            <a:extLst>
              <a:ext uri="{FF2B5EF4-FFF2-40B4-BE49-F238E27FC236}">
                <a16:creationId xmlns:a16="http://schemas.microsoft.com/office/drawing/2014/main" id="{C0840054-9FA2-4344-AE02-531D9368B3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9151" y="1017026"/>
            <a:ext cx="2971800" cy="1671638"/>
          </a:xfrm>
          <a:prstGeom prst="rect">
            <a:avLst/>
          </a:prstGeom>
        </p:spPr>
      </p:pic>
      <p:pic>
        <p:nvPicPr>
          <p:cNvPr id="1026" name="Picture 2" descr="Image result for no guarantee">
            <a:extLst>
              <a:ext uri="{FF2B5EF4-FFF2-40B4-BE49-F238E27FC236}">
                <a16:creationId xmlns:a16="http://schemas.microsoft.com/office/drawing/2014/main" id="{BA80D2FA-3EBE-4939-9569-021E69AF40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717" y="3120634"/>
            <a:ext cx="2286000" cy="19202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31F8E22-FDF1-495A-8910-379C7D95E5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2025" y="4419600"/>
            <a:ext cx="2592483" cy="1296864"/>
          </a:xfrm>
          <a:prstGeom prst="rect">
            <a:avLst/>
          </a:prstGeom>
        </p:spPr>
      </p:pic>
      <p:pic>
        <p:nvPicPr>
          <p:cNvPr id="1028" name="Picture 4" descr="Image result for liability">
            <a:extLst>
              <a:ext uri="{FF2B5EF4-FFF2-40B4-BE49-F238E27FC236}">
                <a16:creationId xmlns:a16="http://schemas.microsoft.com/office/drawing/2014/main" id="{2599131E-8B66-4B39-867D-F2CAB2D3BF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76523" y="2324574"/>
            <a:ext cx="2290763" cy="22907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F8CA6EE-01CC-4513-A914-C7A8D40786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91400" y="1510980"/>
            <a:ext cx="2352675" cy="1943100"/>
          </a:xfrm>
          <a:prstGeom prst="rect">
            <a:avLst/>
          </a:prstGeom>
        </p:spPr>
      </p:pic>
    </p:spTree>
    <p:extLst>
      <p:ext uri="{BB962C8B-B14F-4D97-AF65-F5344CB8AC3E}">
        <p14:creationId xmlns:p14="http://schemas.microsoft.com/office/powerpoint/2010/main" val="239414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237735" y="1219200"/>
            <a:ext cx="7315200" cy="2895600"/>
          </a:xfrm>
          <a:prstGeom prst="rect">
            <a:avLst/>
          </a:prstGeom>
        </p:spPr>
        <p:txBody>
          <a:bodyPr vert="horz" lIns="118872" tIns="0" anchor="t">
            <a:normAutofit/>
          </a:bodyPr>
          <a:lstStyle>
            <a:lvl1pPr marL="0" marR="36576" indent="0" algn="l" rtl="0" eaLnBrk="1" latinLnBrk="0" hangingPunct="1">
              <a:spcBef>
                <a:spcPts val="0"/>
              </a:spcBef>
              <a:spcAft>
                <a:spcPts val="0"/>
              </a:spcAft>
              <a:buClr>
                <a:schemeClr val="accent1"/>
              </a:buClr>
              <a:buSzPct val="80000"/>
              <a:buFont typeface="Wingdings 2"/>
              <a:buNone/>
              <a:defRPr kumimoji="0" sz="1800" b="0" kern="1200">
                <a:solidFill>
                  <a:schemeClr val="accent1">
                    <a:shade val="50000"/>
                    <a:satMod val="110000"/>
                  </a:schemeClr>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None/>
              <a:defRPr kumimoji="0" sz="1800" kern="1200">
                <a:solidFill>
                  <a:schemeClr val="tx1">
                    <a:tint val="75000"/>
                  </a:schemeClr>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None/>
              <a:defRPr kumimoji="0" sz="1600" kern="1200">
                <a:solidFill>
                  <a:schemeClr val="tx1">
                    <a:tint val="75000"/>
                  </a:schemeClr>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None/>
              <a:defRPr kumimoji="0" sz="1400" kern="1200">
                <a:solidFill>
                  <a:schemeClr val="tx1">
                    <a:tint val="75000"/>
                  </a:schemeClr>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None/>
              <a:defRPr kumimoji="0" sz="1400" kern="1200">
                <a:solidFill>
                  <a:schemeClr val="tx1">
                    <a:tint val="75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endParaRPr lang="en-US" sz="2800" dirty="0">
              <a:solidFill>
                <a:srgbClr val="111434"/>
              </a:solidFill>
              <a:latin typeface="Gill Sans MT" panose="020B0502020104020203" pitchFamily="34" charset="0"/>
            </a:endParaRPr>
          </a:p>
          <a:p>
            <a:pPr algn="ctr"/>
            <a:r>
              <a:rPr lang="en-US" sz="2800" b="1" dirty="0">
                <a:solidFill>
                  <a:srgbClr val="111434"/>
                </a:solidFill>
                <a:latin typeface="Gill Sans MT" panose="020B0502020104020203" pitchFamily="34" charset="0"/>
                <a:cs typeface="Times New Roman" pitchFamily="18" charset="0"/>
              </a:rPr>
              <a:t>Questions?</a:t>
            </a:r>
          </a:p>
          <a:p>
            <a:pPr algn="ctr"/>
            <a:endParaRPr lang="en-US" sz="1400" b="1" dirty="0">
              <a:solidFill>
                <a:srgbClr val="111434"/>
              </a:solidFill>
              <a:latin typeface="Gill Sans MT" panose="020B0502020104020203" pitchFamily="34" charset="0"/>
              <a:cs typeface="Times New Roman" pitchFamily="18" charset="0"/>
            </a:endParaRPr>
          </a:p>
          <a:p>
            <a:pPr algn="ctr"/>
            <a:r>
              <a:rPr lang="en-US" sz="1400" b="1" dirty="0">
                <a:solidFill>
                  <a:srgbClr val="111434"/>
                </a:solidFill>
                <a:latin typeface="Gill Sans MT" panose="020B0502020104020203" pitchFamily="34" charset="0"/>
                <a:cs typeface="Times New Roman" pitchFamily="18" charset="0"/>
              </a:rPr>
              <a:t>Andy Mossman</a:t>
            </a:r>
          </a:p>
          <a:p>
            <a:pPr algn="ctr"/>
            <a:r>
              <a:rPr lang="en-US" sz="1400" b="1" dirty="0">
                <a:solidFill>
                  <a:srgbClr val="111434"/>
                </a:solidFill>
                <a:latin typeface="Gill Sans MT" panose="020B0502020104020203" pitchFamily="34" charset="0"/>
                <a:cs typeface="Times New Roman" pitchFamily="18" charset="0"/>
              </a:rPr>
              <a:t>Assistant Special Agent in Charge</a:t>
            </a:r>
          </a:p>
          <a:p>
            <a:pPr algn="ctr"/>
            <a:r>
              <a:rPr lang="en-US" sz="1400" b="1" dirty="0">
                <a:solidFill>
                  <a:srgbClr val="111434"/>
                </a:solidFill>
                <a:latin typeface="Gill Sans MT" panose="020B0502020104020203" pitchFamily="34" charset="0"/>
                <a:cs typeface="Times New Roman" pitchFamily="18" charset="0"/>
              </a:rPr>
              <a:t>Georgia Bureau of Investigation</a:t>
            </a:r>
          </a:p>
          <a:p>
            <a:pPr algn="ctr"/>
            <a:r>
              <a:rPr lang="en-US" sz="1400" b="1" dirty="0">
                <a:solidFill>
                  <a:srgbClr val="111434"/>
                </a:solidFill>
                <a:latin typeface="Gill Sans MT" panose="020B0502020104020203" pitchFamily="34" charset="0"/>
                <a:cs typeface="Times New Roman" pitchFamily="18" charset="0"/>
              </a:rPr>
              <a:t>Georgia Information Sharing and Analysis Center</a:t>
            </a:r>
          </a:p>
          <a:p>
            <a:pPr algn="ctr"/>
            <a:r>
              <a:rPr lang="en-US" sz="1400" b="1" dirty="0">
                <a:solidFill>
                  <a:srgbClr val="111434"/>
                </a:solidFill>
                <a:latin typeface="Gill Sans MT" panose="020B0502020104020203" pitchFamily="34" charset="0"/>
                <a:cs typeface="Times New Roman" pitchFamily="18" charset="0"/>
              </a:rPr>
              <a:t>(770) 234-3102</a:t>
            </a:r>
          </a:p>
          <a:p>
            <a:pPr algn="ctr"/>
            <a:r>
              <a:rPr lang="en-US" sz="1400" b="1" dirty="0">
                <a:solidFill>
                  <a:srgbClr val="111434"/>
                </a:solidFill>
                <a:latin typeface="Gill Sans MT" panose="020B0502020104020203" pitchFamily="34" charset="0"/>
                <a:cs typeface="Times New Roman" pitchFamily="18" charset="0"/>
              </a:rPr>
              <a:t>3000 Flowers Rd South</a:t>
            </a:r>
          </a:p>
          <a:p>
            <a:pPr algn="ctr"/>
            <a:r>
              <a:rPr lang="en-US" sz="1400" b="1" dirty="0">
                <a:solidFill>
                  <a:srgbClr val="111434"/>
                </a:solidFill>
                <a:latin typeface="Gill Sans MT" panose="020B0502020104020203" pitchFamily="34" charset="0"/>
                <a:cs typeface="Times New Roman" pitchFamily="18" charset="0"/>
              </a:rPr>
              <a:t>Atlanta, GA 30341</a:t>
            </a:r>
          </a:p>
          <a:p>
            <a:pPr algn="ctr"/>
            <a:endParaRPr lang="en-US" sz="1400" b="1" dirty="0">
              <a:solidFill>
                <a:srgbClr val="111434"/>
              </a:solidFill>
              <a:latin typeface="Gill Sans MT" panose="020B0502020104020203" pitchFamily="34" charset="0"/>
              <a:cs typeface="Times New Roman" pitchFamily="18" charset="0"/>
            </a:endParaRPr>
          </a:p>
          <a:p>
            <a:endParaRPr lang="en-US" sz="2400" dirty="0">
              <a:solidFill>
                <a:schemeClr val="tx2"/>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F906C99B-23BB-443D-9382-F6608B1763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457200"/>
            <a:ext cx="6961093" cy="537902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1774"/>
            <a:ext cx="10515600" cy="1325563"/>
          </a:xfrm>
        </p:spPr>
        <p:txBody>
          <a:bodyPr>
            <a:normAutofit/>
          </a:bodyPr>
          <a:lstStyle/>
          <a:p>
            <a:r>
              <a:rPr lang="en-US" sz="2800" dirty="0"/>
              <a:t>The Secret Service Approach to school safety</a:t>
            </a:r>
          </a:p>
        </p:txBody>
      </p:sp>
      <p:sp>
        <p:nvSpPr>
          <p:cNvPr id="3" name="Content Placeholder 2"/>
          <p:cNvSpPr>
            <a:spLocks noGrp="1"/>
          </p:cNvSpPr>
          <p:nvPr>
            <p:ph type="body" idx="1"/>
          </p:nvPr>
        </p:nvSpPr>
        <p:spPr>
          <a:xfrm>
            <a:off x="762000" y="1371600"/>
            <a:ext cx="9817443" cy="3321412"/>
          </a:xfrm>
        </p:spPr>
        <p:txBody>
          <a:bodyPr>
            <a:normAutofit/>
          </a:bodyPr>
          <a:lstStyle/>
          <a:p>
            <a:pPr marL="457200" indent="-457200">
              <a:buFont typeface="+mj-lt"/>
              <a:buAutoNum type="arabicPeriod"/>
            </a:pPr>
            <a:r>
              <a:rPr lang="en-US" dirty="0"/>
              <a:t>Establish a multi-disciplinary team</a:t>
            </a:r>
          </a:p>
          <a:p>
            <a:pPr marL="457200" indent="-457200">
              <a:buFont typeface="+mj-lt"/>
              <a:buAutoNum type="arabicPeriod"/>
            </a:pPr>
            <a:r>
              <a:rPr lang="en-US" dirty="0"/>
              <a:t>Define concerning and prohibited behaviors</a:t>
            </a:r>
          </a:p>
          <a:p>
            <a:pPr marL="457200" indent="-457200">
              <a:buFont typeface="+mj-lt"/>
              <a:buAutoNum type="arabicPeriod"/>
            </a:pPr>
            <a:r>
              <a:rPr lang="en-US" dirty="0"/>
              <a:t>Create a central reporting mechanism</a:t>
            </a:r>
          </a:p>
          <a:p>
            <a:pPr marL="457200" indent="-457200">
              <a:buFont typeface="+mj-lt"/>
              <a:buAutoNum type="arabicPeriod"/>
            </a:pPr>
            <a:r>
              <a:rPr lang="en-US" dirty="0"/>
              <a:t>Determine the </a:t>
            </a:r>
            <a:r>
              <a:rPr lang="en-US" i="1" u="sng" dirty="0"/>
              <a:t>threshold</a:t>
            </a:r>
            <a:r>
              <a:rPr lang="en-US" dirty="0"/>
              <a:t> for law enforcement intervention</a:t>
            </a:r>
          </a:p>
          <a:p>
            <a:pPr marL="457200" indent="-457200">
              <a:buFont typeface="+mj-lt"/>
              <a:buAutoNum type="arabicPeriod"/>
            </a:pPr>
            <a:r>
              <a:rPr lang="en-US" dirty="0"/>
              <a:t>Establish assessment procedures</a:t>
            </a:r>
          </a:p>
          <a:p>
            <a:pPr marL="457200" indent="-457200">
              <a:buFont typeface="+mj-lt"/>
              <a:buAutoNum type="arabicPeriod"/>
            </a:pPr>
            <a:r>
              <a:rPr lang="en-US" dirty="0"/>
              <a:t>Develop risk management options</a:t>
            </a:r>
          </a:p>
          <a:p>
            <a:pPr marL="457200" indent="-457200">
              <a:buFont typeface="+mj-lt"/>
              <a:buAutoNum type="arabicPeriod"/>
            </a:pPr>
            <a:r>
              <a:rPr lang="en-US" dirty="0"/>
              <a:t>Create and promote safe school climates</a:t>
            </a:r>
          </a:p>
          <a:p>
            <a:pPr marL="457200" indent="-457200">
              <a:buFont typeface="+mj-lt"/>
              <a:buAutoNum type="arabicPeriod"/>
            </a:pPr>
            <a:r>
              <a:rPr lang="en-US" dirty="0"/>
              <a:t>Conduct training for all stakeholders</a:t>
            </a:r>
          </a:p>
          <a:p>
            <a:endParaRPr lang="en-US" dirty="0"/>
          </a:p>
        </p:txBody>
      </p:sp>
      <p:sp>
        <p:nvSpPr>
          <p:cNvPr id="5" name="Footer Placeholder 4">
            <a:extLst>
              <a:ext uri="{FF2B5EF4-FFF2-40B4-BE49-F238E27FC236}">
                <a16:creationId xmlns:a16="http://schemas.microsoft.com/office/drawing/2014/main" id="{F3C73A57-1347-4D32-A35E-8713C7A2F077}"/>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6" name="Slide Number Placeholder 5">
            <a:extLst>
              <a:ext uri="{FF2B5EF4-FFF2-40B4-BE49-F238E27FC236}">
                <a16:creationId xmlns:a16="http://schemas.microsoft.com/office/drawing/2014/main" id="{DFBB2D58-A63F-421E-AA58-EDC8ECA590E2}"/>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2</a:t>
            </a:fld>
            <a:endParaRPr lang="en-US" dirty="0"/>
          </a:p>
        </p:txBody>
      </p:sp>
      <p:pic>
        <p:nvPicPr>
          <p:cNvPr id="7" name="Picture 6">
            <a:extLst>
              <a:ext uri="{FF2B5EF4-FFF2-40B4-BE49-F238E27FC236}">
                <a16:creationId xmlns:a16="http://schemas.microsoft.com/office/drawing/2014/main" id="{694F153E-5DF7-4A50-97EB-AB425CA4A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8688"/>
            <a:ext cx="3337849" cy="433615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1775"/>
            <a:ext cx="10515600" cy="598508"/>
          </a:xfrm>
        </p:spPr>
        <p:txBody>
          <a:bodyPr>
            <a:normAutofit/>
          </a:bodyPr>
          <a:lstStyle/>
          <a:p>
            <a:r>
              <a:rPr lang="en-US" sz="2800" dirty="0"/>
              <a:t>Step 1A: Establish a system-wide oversight board</a:t>
            </a:r>
          </a:p>
        </p:txBody>
      </p:sp>
      <p:sp>
        <p:nvSpPr>
          <p:cNvPr id="3" name="Content Placeholder 2"/>
          <p:cNvSpPr>
            <a:spLocks noGrp="1"/>
          </p:cNvSpPr>
          <p:nvPr>
            <p:ph type="body" idx="1"/>
          </p:nvPr>
        </p:nvSpPr>
        <p:spPr>
          <a:xfrm>
            <a:off x="762000" y="609600"/>
            <a:ext cx="9067800" cy="4800600"/>
          </a:xfrm>
        </p:spPr>
        <p:txBody>
          <a:bodyPr>
            <a:normAutofit fontScale="55000" lnSpcReduction="20000"/>
          </a:bodyPr>
          <a:lstStyle/>
          <a:p>
            <a:r>
              <a:rPr lang="en-US" sz="3600" b="1" dirty="0"/>
              <a:t>Utilize an oversight board (Threat Assessment Review Board) consisting of those who have a stake in critical incident response</a:t>
            </a:r>
          </a:p>
          <a:p>
            <a:pPr marL="0" indent="0">
              <a:buNone/>
            </a:pPr>
            <a:endParaRPr lang="en-US" sz="2900" b="1" dirty="0"/>
          </a:p>
          <a:p>
            <a:r>
              <a:rPr lang="en-US" sz="3600" b="1" dirty="0"/>
              <a:t>Using a board engenders transparency, collaboration, and partnerships while minimizing liability by encouraging objectivity</a:t>
            </a:r>
          </a:p>
          <a:p>
            <a:endParaRPr lang="en-US" b="1" dirty="0"/>
          </a:p>
          <a:p>
            <a:r>
              <a:rPr lang="en-US" sz="3600" b="1" dirty="0"/>
              <a:t>The Board is responsible for:</a:t>
            </a:r>
          </a:p>
          <a:p>
            <a:pPr lvl="1">
              <a:buFont typeface="Arial" panose="020B0604020202020204" pitchFamily="34" charset="0"/>
              <a:buChar char="•"/>
            </a:pPr>
            <a:r>
              <a:rPr lang="en-US" sz="2200" dirty="0"/>
              <a:t>Establishing school safety policies and procedures</a:t>
            </a:r>
          </a:p>
          <a:p>
            <a:pPr lvl="1">
              <a:buFont typeface="Arial" panose="020B0604020202020204" pitchFamily="34" charset="0"/>
              <a:buChar char="•"/>
            </a:pPr>
            <a:r>
              <a:rPr lang="en-US" sz="2200" dirty="0"/>
              <a:t>Conducting objective quarterly reviews of system-wide threat assessments</a:t>
            </a:r>
          </a:p>
          <a:p>
            <a:pPr lvl="1">
              <a:buFont typeface="Arial" panose="020B0604020202020204" pitchFamily="34" charset="0"/>
              <a:buChar char="•"/>
            </a:pPr>
            <a:r>
              <a:rPr lang="en-US" sz="2200" dirty="0"/>
              <a:t>Reviewing and approving school safety plans, site evaluation results, and climate surveys</a:t>
            </a:r>
          </a:p>
          <a:p>
            <a:pPr lvl="1">
              <a:buFont typeface="Arial" panose="020B0604020202020204" pitchFamily="34" charset="0"/>
              <a:buChar char="•"/>
            </a:pPr>
            <a:r>
              <a:rPr lang="en-US" sz="2200" dirty="0"/>
              <a:t>Reporting and maintaining school safety data in accordance with all applicable laws</a:t>
            </a:r>
          </a:p>
          <a:p>
            <a:pPr lvl="1">
              <a:buFont typeface="Arial" panose="020B0604020202020204" pitchFamily="34" charset="0"/>
              <a:buChar char="•"/>
            </a:pPr>
            <a:r>
              <a:rPr lang="en-US" sz="2200" dirty="0"/>
              <a:t>Providing system-wide oversight of school safety matters</a:t>
            </a:r>
          </a:p>
          <a:p>
            <a:pPr lvl="1">
              <a:buFont typeface="Arial" panose="020B0604020202020204" pitchFamily="34" charset="0"/>
              <a:buChar char="•"/>
            </a:pPr>
            <a:r>
              <a:rPr lang="en-US" sz="2200" dirty="0"/>
              <a:t>Reporting threats to Department of Education</a:t>
            </a:r>
          </a:p>
          <a:p>
            <a:pPr marL="342900" lvl="1" indent="0">
              <a:buNone/>
            </a:pPr>
            <a:endParaRPr lang="en-US" dirty="0"/>
          </a:p>
          <a:p>
            <a:r>
              <a:rPr lang="en-US" sz="3200" b="1" dirty="0"/>
              <a:t>At a minimum, the Board should consist of:</a:t>
            </a:r>
          </a:p>
          <a:p>
            <a:pPr lvl="1">
              <a:buFont typeface="Arial" panose="020B0604020202020204" pitchFamily="34" charset="0"/>
              <a:buChar char="•"/>
            </a:pPr>
            <a:r>
              <a:rPr lang="en-US" sz="2200" dirty="0"/>
              <a:t>Superintendent (board chairperson)</a:t>
            </a:r>
          </a:p>
          <a:p>
            <a:pPr lvl="1">
              <a:buFont typeface="Arial" panose="020B0604020202020204" pitchFamily="34" charset="0"/>
              <a:buChar char="•"/>
            </a:pPr>
            <a:r>
              <a:rPr lang="en-US" sz="2200" dirty="0"/>
              <a:t>Sheriff or Chief of police</a:t>
            </a:r>
          </a:p>
          <a:p>
            <a:pPr lvl="1">
              <a:buFont typeface="Arial" panose="020B0604020202020204" pitchFamily="34" charset="0"/>
              <a:buChar char="•"/>
            </a:pPr>
            <a:r>
              <a:rPr lang="en-US" sz="2200" dirty="0"/>
              <a:t>Counselor or community services representative</a:t>
            </a:r>
          </a:p>
          <a:p>
            <a:pPr lvl="1">
              <a:buFont typeface="Arial" panose="020B0604020202020204" pitchFamily="34" charset="0"/>
              <a:buChar char="•"/>
            </a:pPr>
            <a:r>
              <a:rPr lang="en-US" sz="2200" dirty="0"/>
              <a:t>School board representative,</a:t>
            </a:r>
          </a:p>
          <a:p>
            <a:pPr lvl="1">
              <a:buFont typeface="Arial" panose="020B0604020202020204" pitchFamily="34" charset="0"/>
              <a:buChar char="•"/>
            </a:pPr>
            <a:r>
              <a:rPr lang="en-US" sz="2200" dirty="0"/>
              <a:t>Fire/Emergency Services representative</a:t>
            </a:r>
          </a:p>
          <a:p>
            <a:pPr lvl="1">
              <a:buFont typeface="Arial" panose="020B0604020202020204" pitchFamily="34" charset="0"/>
              <a:buChar char="•"/>
            </a:pPr>
            <a:endParaRPr lang="en-US" dirty="0"/>
          </a:p>
          <a:p>
            <a:pPr marL="0" indent="0">
              <a:buNone/>
            </a:pPr>
            <a:r>
              <a:rPr lang="en-US" dirty="0"/>
              <a:t>		***Or use</a:t>
            </a:r>
            <a:r>
              <a:rPr lang="en-US" b="1" dirty="0"/>
              <a:t> School Climate Board </a:t>
            </a:r>
            <a:r>
              <a:rPr lang="en-US" dirty="0"/>
              <a:t>as defined under O.C.G.A. §20-2-690.2</a:t>
            </a:r>
          </a:p>
          <a:p>
            <a:pPr marL="0" indent="0">
              <a:buNone/>
            </a:pPr>
            <a:endParaRPr lang="en-US" dirty="0"/>
          </a:p>
          <a:p>
            <a:pPr marL="0" indent="0">
              <a:buNone/>
            </a:pPr>
            <a:endParaRPr lang="en-US" b="1" dirty="0"/>
          </a:p>
          <a:p>
            <a:endParaRPr lang="en-US" dirty="0"/>
          </a:p>
          <a:p>
            <a:pPr marL="0" indent="0">
              <a:buNone/>
            </a:pPr>
            <a:endParaRPr lang="en-US" dirty="0"/>
          </a:p>
          <a:p>
            <a:endParaRPr lang="en-US" dirty="0"/>
          </a:p>
        </p:txBody>
      </p:sp>
      <p:sp>
        <p:nvSpPr>
          <p:cNvPr id="5" name="Footer Placeholder 4">
            <a:extLst>
              <a:ext uri="{FF2B5EF4-FFF2-40B4-BE49-F238E27FC236}">
                <a16:creationId xmlns:a16="http://schemas.microsoft.com/office/drawing/2014/main" id="{F3C73A57-1347-4D32-A35E-8713C7A2F077}"/>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6" name="Slide Number Placeholder 5">
            <a:extLst>
              <a:ext uri="{FF2B5EF4-FFF2-40B4-BE49-F238E27FC236}">
                <a16:creationId xmlns:a16="http://schemas.microsoft.com/office/drawing/2014/main" id="{DFBB2D58-A63F-421E-AA58-EDC8ECA590E2}"/>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3</a:t>
            </a:fld>
            <a:endParaRPr lang="en-US" dirty="0"/>
          </a:p>
        </p:txBody>
      </p:sp>
      <p:pic>
        <p:nvPicPr>
          <p:cNvPr id="7" name="Picture 6">
            <a:extLst>
              <a:ext uri="{FF2B5EF4-FFF2-40B4-BE49-F238E27FC236}">
                <a16:creationId xmlns:a16="http://schemas.microsoft.com/office/drawing/2014/main" id="{C0A46D47-210D-4550-B583-319A6A06E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2133600"/>
            <a:ext cx="3048000" cy="39054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7294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57" y="76200"/>
            <a:ext cx="10515600" cy="1325563"/>
          </a:xfrm>
        </p:spPr>
        <p:txBody>
          <a:bodyPr>
            <a:normAutofit/>
          </a:bodyPr>
          <a:lstStyle/>
          <a:p>
            <a:r>
              <a:rPr lang="en-US" sz="2600" dirty="0"/>
              <a:t>Step 1B: Establish a multi-disciplinary threat assessment team</a:t>
            </a:r>
          </a:p>
        </p:txBody>
      </p:sp>
      <p:sp>
        <p:nvSpPr>
          <p:cNvPr id="3" name="Content Placeholder 2"/>
          <p:cNvSpPr>
            <a:spLocks noGrp="1"/>
          </p:cNvSpPr>
          <p:nvPr>
            <p:ph type="body" idx="1"/>
          </p:nvPr>
        </p:nvSpPr>
        <p:spPr>
          <a:xfrm>
            <a:off x="393357" y="1069028"/>
            <a:ext cx="9817443" cy="2794351"/>
          </a:xfrm>
        </p:spPr>
        <p:txBody>
          <a:bodyPr>
            <a:normAutofit lnSpcReduction="10000"/>
          </a:bodyPr>
          <a:lstStyle/>
          <a:p>
            <a:r>
              <a:rPr lang="en-US" dirty="0"/>
              <a:t>At a minimum, a school, threat assessment team (aka “Action Team”) should be comprised of the principal, a law enforcement officer with jurisdiction over the school, and a mental health or community services professional.  </a:t>
            </a:r>
          </a:p>
          <a:p>
            <a:r>
              <a:rPr lang="en-US" dirty="0"/>
              <a:t>School principals or their designee should serve as the </a:t>
            </a:r>
            <a:r>
              <a:rPr lang="en-US" b="1" i="1" dirty="0"/>
              <a:t>safety coordinator </a:t>
            </a:r>
            <a:r>
              <a:rPr lang="en-US" dirty="0"/>
              <a:t>for the Action Team at their respective schools (Senate Bill 15)</a:t>
            </a:r>
          </a:p>
          <a:p>
            <a:r>
              <a:rPr lang="en-US" dirty="0"/>
              <a:t>At-large members should be involved in the threat assessment process when and as appropriate</a:t>
            </a:r>
          </a:p>
          <a:p>
            <a:r>
              <a:rPr lang="en-US" dirty="0"/>
              <a:t>The Action Team is responsible for school-threat detection, assessment, and response </a:t>
            </a:r>
            <a:r>
              <a:rPr lang="en-US" i="1" dirty="0"/>
              <a:t>based on clearly established system-wide protocols</a:t>
            </a:r>
          </a:p>
          <a:p>
            <a:pPr marL="0" indent="0">
              <a:buNone/>
            </a:pPr>
            <a:endParaRPr lang="en-US" dirty="0"/>
          </a:p>
          <a:p>
            <a:pPr marL="0" indent="0">
              <a:buNone/>
            </a:pPr>
            <a:endParaRPr lang="en-US" dirty="0"/>
          </a:p>
          <a:p>
            <a:endParaRPr lang="en-US" dirty="0"/>
          </a:p>
        </p:txBody>
      </p:sp>
      <p:sp>
        <p:nvSpPr>
          <p:cNvPr id="5" name="Footer Placeholder 4">
            <a:extLst>
              <a:ext uri="{FF2B5EF4-FFF2-40B4-BE49-F238E27FC236}">
                <a16:creationId xmlns:a16="http://schemas.microsoft.com/office/drawing/2014/main" id="{F3C73A57-1347-4D32-A35E-8713C7A2F077}"/>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6" name="Slide Number Placeholder 5">
            <a:extLst>
              <a:ext uri="{FF2B5EF4-FFF2-40B4-BE49-F238E27FC236}">
                <a16:creationId xmlns:a16="http://schemas.microsoft.com/office/drawing/2014/main" id="{DFBB2D58-A63F-421E-AA58-EDC8ECA590E2}"/>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4</a:t>
            </a:fld>
            <a:endParaRPr lang="en-US" dirty="0"/>
          </a:p>
        </p:txBody>
      </p:sp>
      <p:pic>
        <p:nvPicPr>
          <p:cNvPr id="7" name="Picture 6">
            <a:extLst>
              <a:ext uri="{FF2B5EF4-FFF2-40B4-BE49-F238E27FC236}">
                <a16:creationId xmlns:a16="http://schemas.microsoft.com/office/drawing/2014/main" id="{7078C941-B45A-4A05-BDF5-97BA34EC0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916" y="3971842"/>
            <a:ext cx="3117833" cy="1752600"/>
          </a:xfrm>
          <a:prstGeom prst="rect">
            <a:avLst/>
          </a:prstGeom>
        </p:spPr>
      </p:pic>
      <p:pic>
        <p:nvPicPr>
          <p:cNvPr id="12" name="Picture 11">
            <a:extLst>
              <a:ext uri="{FF2B5EF4-FFF2-40B4-BE49-F238E27FC236}">
                <a16:creationId xmlns:a16="http://schemas.microsoft.com/office/drawing/2014/main" id="{0188B6F3-D1D9-4D98-ABEC-83C34B6B4C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6009" y="3917542"/>
            <a:ext cx="2184591" cy="2184591"/>
          </a:xfrm>
          <a:prstGeom prst="rect">
            <a:avLst/>
          </a:prstGeom>
        </p:spPr>
      </p:pic>
      <p:pic>
        <p:nvPicPr>
          <p:cNvPr id="14" name="Picture 13">
            <a:extLst>
              <a:ext uri="{FF2B5EF4-FFF2-40B4-BE49-F238E27FC236}">
                <a16:creationId xmlns:a16="http://schemas.microsoft.com/office/drawing/2014/main" id="{38503769-8AD6-420B-918B-9119D72B20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0107" y="4114800"/>
            <a:ext cx="2143125" cy="2143125"/>
          </a:xfrm>
          <a:prstGeom prst="rect">
            <a:avLst/>
          </a:prstGeom>
        </p:spPr>
      </p:pic>
    </p:spTree>
    <p:extLst>
      <p:ext uri="{BB962C8B-B14F-4D97-AF65-F5344CB8AC3E}">
        <p14:creationId xmlns:p14="http://schemas.microsoft.com/office/powerpoint/2010/main" val="9101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57" y="76200"/>
            <a:ext cx="10515600" cy="1325563"/>
          </a:xfrm>
        </p:spPr>
        <p:txBody>
          <a:bodyPr>
            <a:normAutofit/>
          </a:bodyPr>
          <a:lstStyle/>
          <a:p>
            <a:r>
              <a:rPr lang="en-US" sz="2600" dirty="0"/>
              <a:t>Step 2: Define concerning and prohibited/risk behaviors</a:t>
            </a:r>
          </a:p>
        </p:txBody>
      </p:sp>
      <p:sp>
        <p:nvSpPr>
          <p:cNvPr id="3" name="Content Placeholder 2"/>
          <p:cNvSpPr>
            <a:spLocks noGrp="1"/>
          </p:cNvSpPr>
          <p:nvPr>
            <p:ph type="body" idx="1"/>
          </p:nvPr>
        </p:nvSpPr>
        <p:spPr>
          <a:xfrm>
            <a:off x="304800" y="1143000"/>
            <a:ext cx="9817443" cy="3429000"/>
          </a:xfrm>
        </p:spPr>
        <p:txBody>
          <a:bodyPr>
            <a:normAutofit fontScale="92500" lnSpcReduction="20000"/>
          </a:bodyPr>
          <a:lstStyle/>
          <a:p>
            <a:r>
              <a:rPr lang="en-US" dirty="0"/>
              <a:t>The focus of all threat assessments should be protecting human life </a:t>
            </a:r>
            <a:r>
              <a:rPr lang="en-US" b="1" u="sng" dirty="0"/>
              <a:t>and</a:t>
            </a:r>
            <a:r>
              <a:rPr lang="en-US" dirty="0"/>
              <a:t> promoting the education and wellness of the school family.</a:t>
            </a:r>
          </a:p>
          <a:p>
            <a:r>
              <a:rPr lang="en-US" dirty="0"/>
              <a:t>Threat assessments should not be utilized merely for absenteeism, poor academic performance, or routine/minor disciplinary issues.</a:t>
            </a:r>
          </a:p>
          <a:p>
            <a:r>
              <a:rPr lang="en-US" dirty="0"/>
              <a:t>Threat assessment can be applied to anyone who engages in or is impacted by a prohibited behavior </a:t>
            </a:r>
          </a:p>
          <a:p>
            <a:r>
              <a:rPr lang="en-US" dirty="0"/>
              <a:t>Consider the following for inclusion in your list of prohibited behaviors requiring a threat assessment:</a:t>
            </a:r>
          </a:p>
          <a:p>
            <a:pPr marL="714375" lvl="1" indent="-457200">
              <a:buFont typeface="+mj-lt"/>
              <a:buAutoNum type="arabicPeriod"/>
            </a:pPr>
            <a:r>
              <a:rPr lang="en-US" dirty="0"/>
              <a:t>An individual has expressed or implied a threat of violence to themselves or others </a:t>
            </a:r>
          </a:p>
          <a:p>
            <a:pPr marL="714375" lvl="1" indent="-457200">
              <a:buFont typeface="+mj-lt"/>
              <a:buAutoNum type="arabicPeriod"/>
            </a:pPr>
            <a:r>
              <a:rPr lang="en-US" dirty="0"/>
              <a:t>An individual has exhibited significantly disruptive or potentially criminal behavior or has been expelled</a:t>
            </a:r>
          </a:p>
          <a:p>
            <a:pPr marL="714375" lvl="1" indent="-457200">
              <a:buFont typeface="+mj-lt"/>
              <a:buAutoNum type="arabicPeriod"/>
            </a:pPr>
            <a:r>
              <a:rPr lang="en-US" dirty="0"/>
              <a:t>An individual has demonstrated or expressed a need for assistance or intervention for health, wellness, or safety reasons (i.e. family crisis, bullied/bully)</a:t>
            </a:r>
          </a:p>
          <a:p>
            <a:endParaRPr lang="en-US" dirty="0"/>
          </a:p>
          <a:p>
            <a:pPr marL="0" indent="0">
              <a:buNone/>
            </a:pPr>
            <a:endParaRPr lang="en-US" dirty="0"/>
          </a:p>
        </p:txBody>
      </p:sp>
      <p:sp>
        <p:nvSpPr>
          <p:cNvPr id="5" name="Footer Placeholder 4">
            <a:extLst>
              <a:ext uri="{FF2B5EF4-FFF2-40B4-BE49-F238E27FC236}">
                <a16:creationId xmlns:a16="http://schemas.microsoft.com/office/drawing/2014/main" id="{F3C73A57-1347-4D32-A35E-8713C7A2F077}"/>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6" name="Slide Number Placeholder 5">
            <a:extLst>
              <a:ext uri="{FF2B5EF4-FFF2-40B4-BE49-F238E27FC236}">
                <a16:creationId xmlns:a16="http://schemas.microsoft.com/office/drawing/2014/main" id="{DFBB2D58-A63F-421E-AA58-EDC8ECA590E2}"/>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5</a:t>
            </a:fld>
            <a:endParaRPr lang="en-US" dirty="0"/>
          </a:p>
        </p:txBody>
      </p:sp>
      <p:pic>
        <p:nvPicPr>
          <p:cNvPr id="12" name="Picture 11">
            <a:extLst>
              <a:ext uri="{FF2B5EF4-FFF2-40B4-BE49-F238E27FC236}">
                <a16:creationId xmlns:a16="http://schemas.microsoft.com/office/drawing/2014/main" id="{83EB5133-E5B4-47C5-8981-E8E2D3538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343400"/>
            <a:ext cx="1981200" cy="1828800"/>
          </a:xfrm>
          <a:prstGeom prst="rect">
            <a:avLst/>
          </a:prstGeom>
        </p:spPr>
      </p:pic>
    </p:spTree>
    <p:extLst>
      <p:ext uri="{BB962C8B-B14F-4D97-AF65-F5344CB8AC3E}">
        <p14:creationId xmlns:p14="http://schemas.microsoft.com/office/powerpoint/2010/main" val="103810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1"/>
            <a:ext cx="10515600" cy="838199"/>
          </a:xfrm>
        </p:spPr>
        <p:txBody>
          <a:bodyPr>
            <a:normAutofit/>
          </a:bodyPr>
          <a:lstStyle/>
          <a:p>
            <a:r>
              <a:rPr lang="en-US" sz="2800" dirty="0"/>
              <a:t>Step 3: Create a central reporting mechanism</a:t>
            </a:r>
          </a:p>
        </p:txBody>
      </p:sp>
      <p:sp>
        <p:nvSpPr>
          <p:cNvPr id="10" name="Content Placeholder 9"/>
          <p:cNvSpPr>
            <a:spLocks noGrp="1"/>
          </p:cNvSpPr>
          <p:nvPr>
            <p:ph type="body" idx="1"/>
          </p:nvPr>
        </p:nvSpPr>
        <p:spPr>
          <a:xfrm>
            <a:off x="381000" y="1727899"/>
            <a:ext cx="7696200" cy="4351338"/>
          </a:xfrm>
        </p:spPr>
        <p:txBody>
          <a:bodyPr>
            <a:normAutofit/>
          </a:bodyPr>
          <a:lstStyle/>
          <a:p>
            <a:r>
              <a:rPr lang="en-US" b="1" dirty="0"/>
              <a:t>Define the technologies that will be utilized</a:t>
            </a:r>
          </a:p>
          <a:p>
            <a:r>
              <a:rPr lang="en-US" b="1" dirty="0"/>
              <a:t>Establish protocols governing how the information is processed, documented, disseminated, and retained*</a:t>
            </a:r>
          </a:p>
          <a:p>
            <a:r>
              <a:rPr lang="en-US" b="1" dirty="0"/>
              <a:t>Consider legal requirements for reporting and the stakeholders who may have a need/right to know.  </a:t>
            </a:r>
          </a:p>
          <a:p>
            <a:pPr marL="0" indent="0">
              <a:buNone/>
            </a:pPr>
            <a:r>
              <a:rPr lang="en-US" i="1" dirty="0"/>
              <a:t>The See Something, Send Something mobile application supports school threat reporting in Georgia and is available at NO COST. </a:t>
            </a:r>
            <a:r>
              <a:rPr lang="en-US" b="1" dirty="0"/>
              <a:t>	</a:t>
            </a:r>
          </a:p>
          <a:p>
            <a:pPr marL="0" indent="0">
              <a:buNone/>
            </a:pPr>
            <a:endParaRPr lang="en-US" dirty="0"/>
          </a:p>
          <a:p>
            <a:pPr marL="0" indent="0">
              <a:buNone/>
            </a:pPr>
            <a:endParaRPr lang="en-US" sz="2800" dirty="0"/>
          </a:p>
        </p:txBody>
      </p:sp>
      <p:sp>
        <p:nvSpPr>
          <p:cNvPr id="6" name="Footer Placeholder 4">
            <a:extLst>
              <a:ext uri="{FF2B5EF4-FFF2-40B4-BE49-F238E27FC236}">
                <a16:creationId xmlns:a16="http://schemas.microsoft.com/office/drawing/2014/main" id="{D6876659-D3F7-44AA-A715-F8DB3C496828}"/>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dirty="0"/>
              <a:t>(U//FOUO)  UNCLASSIFIED / FOR OFFICIAL USE ONLY</a:t>
            </a:r>
          </a:p>
        </p:txBody>
      </p:sp>
      <p:sp>
        <p:nvSpPr>
          <p:cNvPr id="7" name="Slide Number Placeholder 5">
            <a:extLst>
              <a:ext uri="{FF2B5EF4-FFF2-40B4-BE49-F238E27FC236}">
                <a16:creationId xmlns:a16="http://schemas.microsoft.com/office/drawing/2014/main" id="{54664D25-9579-4065-BA56-BDACAFBD49BC}"/>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6</a:t>
            </a:fld>
            <a:endParaRPr lang="en-US" dirty="0"/>
          </a:p>
        </p:txBody>
      </p:sp>
      <p:pic>
        <p:nvPicPr>
          <p:cNvPr id="3" name="Picture 2">
            <a:extLst>
              <a:ext uri="{FF2B5EF4-FFF2-40B4-BE49-F238E27FC236}">
                <a16:creationId xmlns:a16="http://schemas.microsoft.com/office/drawing/2014/main" id="{B4EE20B3-7296-47CE-922B-6BE9C1A704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314" y="1613695"/>
            <a:ext cx="3062286" cy="4083048"/>
          </a:xfrm>
          <a:prstGeom prst="rect">
            <a:avLst/>
          </a:prstGeom>
        </p:spPr>
      </p:pic>
      <p:pic>
        <p:nvPicPr>
          <p:cNvPr id="8" name="Picture 7">
            <a:extLst>
              <a:ext uri="{FF2B5EF4-FFF2-40B4-BE49-F238E27FC236}">
                <a16:creationId xmlns:a16="http://schemas.microsoft.com/office/drawing/2014/main" id="{744B2EEE-FE4A-4D2B-B8CB-78CFA8A90A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5045333"/>
            <a:ext cx="1666708" cy="1025666"/>
          </a:xfrm>
          <a:prstGeom prst="rect">
            <a:avLst/>
          </a:prstGeom>
        </p:spPr>
      </p:pic>
    </p:spTree>
    <p:extLst>
      <p:ext uri="{BB962C8B-B14F-4D97-AF65-F5344CB8AC3E}">
        <p14:creationId xmlns:p14="http://schemas.microsoft.com/office/powerpoint/2010/main" val="414042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10515600" cy="771088"/>
          </a:xfrm>
        </p:spPr>
        <p:txBody>
          <a:bodyPr/>
          <a:lstStyle/>
          <a:p>
            <a:r>
              <a:rPr lang="en-US" dirty="0"/>
              <a:t>Steps 4-6: Building threat assessment protocols</a:t>
            </a:r>
          </a:p>
        </p:txBody>
      </p:sp>
      <p:sp>
        <p:nvSpPr>
          <p:cNvPr id="5" name="Footer Placeholder 4">
            <a:extLst>
              <a:ext uri="{FF2B5EF4-FFF2-40B4-BE49-F238E27FC236}">
                <a16:creationId xmlns:a16="http://schemas.microsoft.com/office/drawing/2014/main" id="{F3C73A57-1347-4D32-A35E-8713C7A2F077}"/>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6" name="Slide Number Placeholder 5">
            <a:extLst>
              <a:ext uri="{FF2B5EF4-FFF2-40B4-BE49-F238E27FC236}">
                <a16:creationId xmlns:a16="http://schemas.microsoft.com/office/drawing/2014/main" id="{DFBB2D58-A63F-421E-AA58-EDC8ECA590E2}"/>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7</a:t>
            </a:fld>
            <a:endParaRPr lang="en-US" dirty="0"/>
          </a:p>
        </p:txBody>
      </p:sp>
      <p:sp>
        <p:nvSpPr>
          <p:cNvPr id="14" name="TextBox 13">
            <a:extLst>
              <a:ext uri="{FF2B5EF4-FFF2-40B4-BE49-F238E27FC236}">
                <a16:creationId xmlns:a16="http://schemas.microsoft.com/office/drawing/2014/main" id="{E6CC66BE-6469-441C-A215-86DE46EDB136}"/>
              </a:ext>
            </a:extLst>
          </p:cNvPr>
          <p:cNvSpPr txBox="1"/>
          <p:nvPr/>
        </p:nvSpPr>
        <p:spPr>
          <a:xfrm>
            <a:off x="381000" y="1066800"/>
            <a:ext cx="11658600" cy="4062651"/>
          </a:xfrm>
          <a:prstGeom prst="rect">
            <a:avLst/>
          </a:prstGeom>
          <a:noFill/>
        </p:spPr>
        <p:txBody>
          <a:bodyPr wrap="square" rtlCol="0">
            <a:spAutoFit/>
          </a:bodyPr>
          <a:lstStyle/>
          <a:p>
            <a:pPr marL="342900" indent="-342900">
              <a:buFont typeface="Wingdings" panose="05000000000000000000" pitchFamily="2" charset="2"/>
              <a:buChar char="Ø"/>
            </a:pPr>
            <a:r>
              <a:rPr lang="en-US" sz="2400" b="1" dirty="0"/>
              <a:t>Develop and utilize a threat assessment tool (i.e. GBI Violence Risk Appraisal)</a:t>
            </a:r>
          </a:p>
          <a:p>
            <a:endParaRPr lang="en-US" sz="2400" b="1" dirty="0"/>
          </a:p>
          <a:p>
            <a:pPr marL="800100" lvl="1" indent="-342900">
              <a:buFont typeface="Arial" panose="020B0604020202020204" pitchFamily="34" charset="0"/>
              <a:buChar char="•"/>
            </a:pPr>
            <a:r>
              <a:rPr lang="en-US" sz="2400" dirty="0"/>
              <a:t>Include a scoring component to establish behavioral-based risk levels, as well thresholds for intervention, protective, and law enforcement actions</a:t>
            </a:r>
          </a:p>
          <a:p>
            <a:pPr marL="800100" lvl="1" indent="-342900">
              <a:buFont typeface="Arial" panose="020B0604020202020204" pitchFamily="34" charset="0"/>
              <a:buChar char="•"/>
            </a:pPr>
            <a:r>
              <a:rPr lang="en-US" sz="2400" dirty="0"/>
              <a:t>Include risk-based response protocols and intervention options governed by those pre-defined threshold scores</a:t>
            </a:r>
          </a:p>
          <a:p>
            <a:pPr marL="800100" lvl="1" indent="-342900">
              <a:buFont typeface="Arial" panose="020B0604020202020204" pitchFamily="34" charset="0"/>
              <a:buChar char="•"/>
            </a:pPr>
            <a:r>
              <a:rPr lang="en-US" sz="2400" dirty="0"/>
              <a:t>Establish record retention, dissemination, and review protocols to limit liability and enhance mitigation strategies</a:t>
            </a:r>
          </a:p>
          <a:p>
            <a:endParaRPr lang="en-US" sz="2400" b="1" dirty="0"/>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9AA5CBF6-6AB4-4ECF-9C37-BA9AA42B8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419600"/>
            <a:ext cx="3028950" cy="1696212"/>
          </a:xfrm>
          <a:prstGeom prst="rect">
            <a:avLst/>
          </a:prstGeom>
        </p:spPr>
      </p:pic>
    </p:spTree>
    <p:extLst>
      <p:ext uri="{BB962C8B-B14F-4D97-AF65-F5344CB8AC3E}">
        <p14:creationId xmlns:p14="http://schemas.microsoft.com/office/powerpoint/2010/main" val="207243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2347"/>
            <a:ext cx="10515600" cy="771088"/>
          </a:xfrm>
        </p:spPr>
        <p:txBody>
          <a:bodyPr/>
          <a:lstStyle/>
          <a:p>
            <a:r>
              <a:rPr lang="en-US" dirty="0"/>
              <a:t>Steps 4-6: Building threat assessment protocols</a:t>
            </a:r>
          </a:p>
        </p:txBody>
      </p:sp>
      <p:sp>
        <p:nvSpPr>
          <p:cNvPr id="5" name="Footer Placeholder 4">
            <a:extLst>
              <a:ext uri="{FF2B5EF4-FFF2-40B4-BE49-F238E27FC236}">
                <a16:creationId xmlns:a16="http://schemas.microsoft.com/office/drawing/2014/main" id="{F3C73A57-1347-4D32-A35E-8713C7A2F077}"/>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6" name="Slide Number Placeholder 5">
            <a:extLst>
              <a:ext uri="{FF2B5EF4-FFF2-40B4-BE49-F238E27FC236}">
                <a16:creationId xmlns:a16="http://schemas.microsoft.com/office/drawing/2014/main" id="{DFBB2D58-A63F-421E-AA58-EDC8ECA590E2}"/>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8</a:t>
            </a:fld>
            <a:endParaRPr lang="en-US" dirty="0"/>
          </a:p>
        </p:txBody>
      </p:sp>
      <p:sp>
        <p:nvSpPr>
          <p:cNvPr id="14" name="TextBox 13">
            <a:extLst>
              <a:ext uri="{FF2B5EF4-FFF2-40B4-BE49-F238E27FC236}">
                <a16:creationId xmlns:a16="http://schemas.microsoft.com/office/drawing/2014/main" id="{E6CC66BE-6469-441C-A215-86DE46EDB136}"/>
              </a:ext>
            </a:extLst>
          </p:cNvPr>
          <p:cNvSpPr txBox="1"/>
          <p:nvPr/>
        </p:nvSpPr>
        <p:spPr>
          <a:xfrm>
            <a:off x="228600" y="990600"/>
            <a:ext cx="11658600" cy="3200876"/>
          </a:xfrm>
          <a:prstGeom prst="rect">
            <a:avLst/>
          </a:prstGeom>
          <a:noFill/>
        </p:spPr>
        <p:txBody>
          <a:bodyPr wrap="square" rtlCol="0">
            <a:spAutoFit/>
          </a:bodyPr>
          <a:lstStyle/>
          <a:p>
            <a:pPr marL="342900" indent="-342900">
              <a:buFont typeface="Wingdings" panose="05000000000000000000" pitchFamily="2" charset="2"/>
              <a:buChar char="Ø"/>
            </a:pPr>
            <a:r>
              <a:rPr lang="en-US" sz="2400" b="1" dirty="0"/>
              <a:t>Consider how the tool balances risk-mitigation with student-wellness</a:t>
            </a:r>
          </a:p>
          <a:p>
            <a:pPr marL="342900" indent="-342900">
              <a:buFont typeface="Arial" panose="020B0604020202020204" pitchFamily="34" charset="0"/>
              <a:buChar char="•"/>
            </a:pPr>
            <a:r>
              <a:rPr lang="en-US" sz="2000" dirty="0"/>
              <a:t>Does the tool memorialize the risk-factors that were observed and considered at the time the assessment was completed?</a:t>
            </a:r>
          </a:p>
          <a:p>
            <a:pPr marL="342900" indent="-342900">
              <a:buFont typeface="Arial" panose="020B0604020202020204" pitchFamily="34" charset="0"/>
              <a:buChar char="•"/>
            </a:pPr>
            <a:r>
              <a:rPr lang="en-US" sz="2000" dirty="0"/>
              <a:t>Does the tool establish thresholds for required action based upon observed risk factors? </a:t>
            </a:r>
          </a:p>
          <a:p>
            <a:pPr marL="342900" indent="-342900">
              <a:buFont typeface="Arial" panose="020B0604020202020204" pitchFamily="34" charset="0"/>
              <a:buChar char="•"/>
            </a:pPr>
            <a:r>
              <a:rPr lang="en-US" sz="2000" dirty="0"/>
              <a:t>Does the tool memorialize the available risk-based intervention options that were considered?</a:t>
            </a:r>
          </a:p>
          <a:p>
            <a:pPr marL="342900" indent="-342900">
              <a:buFont typeface="Arial" panose="020B0604020202020204" pitchFamily="34" charset="0"/>
              <a:buChar char="•"/>
            </a:pPr>
            <a:r>
              <a:rPr lang="en-US" sz="2000" dirty="0"/>
              <a:t>Does the tool memorialize the decisions and actions that were implemented as a result of the assessment?</a:t>
            </a:r>
          </a:p>
          <a:p>
            <a:pPr marL="342900" indent="-342900">
              <a:buFont typeface="Arial" panose="020B0604020202020204" pitchFamily="34" charset="0"/>
              <a:buChar char="•"/>
            </a:pPr>
            <a:r>
              <a:rPr lang="en-US" sz="2000" dirty="0"/>
              <a:t>Does the tool specify how and when threat assessment information should be retained and establish clear dissemination protocols?</a:t>
            </a: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84A452C7-68AB-436C-83C0-35511D5C4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4224909"/>
            <a:ext cx="2619375" cy="1743075"/>
          </a:xfrm>
          <a:prstGeom prst="rect">
            <a:avLst/>
          </a:prstGeom>
        </p:spPr>
      </p:pic>
      <p:pic>
        <p:nvPicPr>
          <p:cNvPr id="8" name="Picture 7">
            <a:extLst>
              <a:ext uri="{FF2B5EF4-FFF2-40B4-BE49-F238E27FC236}">
                <a16:creationId xmlns:a16="http://schemas.microsoft.com/office/drawing/2014/main" id="{B75321C0-35ED-4C58-AFF2-5F89E5148F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3962400"/>
            <a:ext cx="3581400" cy="2005584"/>
          </a:xfrm>
          <a:prstGeom prst="rect">
            <a:avLst/>
          </a:prstGeom>
        </p:spPr>
      </p:pic>
    </p:spTree>
    <p:extLst>
      <p:ext uri="{BB962C8B-B14F-4D97-AF65-F5344CB8AC3E}">
        <p14:creationId xmlns:p14="http://schemas.microsoft.com/office/powerpoint/2010/main" val="87283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7952"/>
            <a:ext cx="10515600" cy="771088"/>
          </a:xfrm>
        </p:spPr>
        <p:txBody>
          <a:bodyPr/>
          <a:lstStyle/>
          <a:p>
            <a:r>
              <a:rPr lang="en-US" dirty="0"/>
              <a:t>Steps 7-8: School climate &amp; safety training</a:t>
            </a:r>
          </a:p>
        </p:txBody>
      </p:sp>
      <p:sp>
        <p:nvSpPr>
          <p:cNvPr id="5" name="Footer Placeholder 4">
            <a:extLst>
              <a:ext uri="{FF2B5EF4-FFF2-40B4-BE49-F238E27FC236}">
                <a16:creationId xmlns:a16="http://schemas.microsoft.com/office/drawing/2014/main" id="{F3C73A57-1347-4D32-A35E-8713C7A2F077}"/>
              </a:ext>
            </a:extLst>
          </p:cNvPr>
          <p:cNvSpPr>
            <a:spLocks noGrp="1"/>
          </p:cNvSpPr>
          <p:nvPr>
            <p:ph type="ftr" sz="quarter" idx="11"/>
          </p:nvPr>
        </p:nvSpPr>
        <p:spPr>
          <a:xfrm>
            <a:off x="4038600" y="6416675"/>
            <a:ext cx="4114800" cy="365125"/>
          </a:xfrm>
          <a:prstGeom prst="rect">
            <a:avLst/>
          </a:prstGeom>
        </p:spPr>
        <p:txBody>
          <a:bodyPr anchor="b"/>
          <a:lstStyle>
            <a:lvl1pPr>
              <a:defRPr>
                <a:solidFill>
                  <a:schemeClr val="bg1"/>
                </a:solidFill>
              </a:defRPr>
            </a:lvl1pPr>
          </a:lstStyle>
          <a:p>
            <a:r>
              <a:rPr lang="en-US"/>
              <a:t>(U//FOUO)  UNCLASSIFIED / FOR OFFICIAL USE ONLY</a:t>
            </a:r>
            <a:endParaRPr lang="en-US" dirty="0"/>
          </a:p>
        </p:txBody>
      </p:sp>
      <p:sp>
        <p:nvSpPr>
          <p:cNvPr id="6" name="Slide Number Placeholder 5">
            <a:extLst>
              <a:ext uri="{FF2B5EF4-FFF2-40B4-BE49-F238E27FC236}">
                <a16:creationId xmlns:a16="http://schemas.microsoft.com/office/drawing/2014/main" id="{DFBB2D58-A63F-421E-AA58-EDC8ECA590E2}"/>
              </a:ext>
            </a:extLst>
          </p:cNvPr>
          <p:cNvSpPr>
            <a:spLocks noGrp="1"/>
          </p:cNvSpPr>
          <p:nvPr>
            <p:ph type="sldNum" sz="quarter" idx="12"/>
          </p:nvPr>
        </p:nvSpPr>
        <p:spPr>
          <a:xfrm>
            <a:off x="8610600" y="6384923"/>
            <a:ext cx="2743200" cy="365125"/>
          </a:xfrm>
          <a:prstGeom prst="rect">
            <a:avLst/>
          </a:prstGeom>
        </p:spPr>
        <p:txBody>
          <a:bodyPr anchor="b"/>
          <a:lstStyle>
            <a:lvl1pPr algn="r">
              <a:defRPr sz="1200">
                <a:solidFill>
                  <a:schemeClr val="bg1"/>
                </a:solidFill>
                <a:latin typeface="Gill Sans MT" panose="020B0502020104020203" pitchFamily="34" charset="0"/>
              </a:defRPr>
            </a:lvl1pPr>
          </a:lstStyle>
          <a:p>
            <a:fld id="{B7DCBCD3-88A3-47E7-B354-F8F58026DF56}" type="slidenum">
              <a:rPr lang="en-US" smtClean="0"/>
              <a:pPr/>
              <a:t>9</a:t>
            </a:fld>
            <a:endParaRPr lang="en-US" dirty="0"/>
          </a:p>
        </p:txBody>
      </p:sp>
      <p:sp>
        <p:nvSpPr>
          <p:cNvPr id="14" name="TextBox 13">
            <a:extLst>
              <a:ext uri="{FF2B5EF4-FFF2-40B4-BE49-F238E27FC236}">
                <a16:creationId xmlns:a16="http://schemas.microsoft.com/office/drawing/2014/main" id="{E6CC66BE-6469-441C-A215-86DE46EDB136}"/>
              </a:ext>
            </a:extLst>
          </p:cNvPr>
          <p:cNvSpPr txBox="1"/>
          <p:nvPr/>
        </p:nvSpPr>
        <p:spPr>
          <a:xfrm>
            <a:off x="76200" y="762000"/>
            <a:ext cx="11658600" cy="4493538"/>
          </a:xfrm>
          <a:prstGeom prst="rect">
            <a:avLst/>
          </a:prstGeom>
          <a:noFill/>
        </p:spPr>
        <p:txBody>
          <a:bodyPr wrap="square" rtlCol="0">
            <a:spAutoFit/>
          </a:bodyPr>
          <a:lstStyle/>
          <a:p>
            <a:pPr marL="342900" indent="-342900">
              <a:buFont typeface="Wingdings" panose="05000000000000000000" pitchFamily="2" charset="2"/>
              <a:buChar char="Ø"/>
            </a:pPr>
            <a:r>
              <a:rPr lang="en-US" sz="2200" b="1" dirty="0"/>
              <a:t>Use your oversight board to evaluate climate surveys and develop solutions to improve school climate</a:t>
            </a:r>
          </a:p>
          <a:p>
            <a:endParaRPr lang="en-US" sz="2200" b="1" dirty="0"/>
          </a:p>
          <a:p>
            <a:pPr marL="342900" indent="-342900">
              <a:buFont typeface="Wingdings" panose="05000000000000000000" pitchFamily="2" charset="2"/>
              <a:buChar char="Ø"/>
            </a:pPr>
            <a:r>
              <a:rPr lang="en-US" sz="2200" b="1" dirty="0"/>
              <a:t>Use completed threat assessment tools to identify patterns of behavior affecting multiple schools system-wide to identify programmatic needs</a:t>
            </a:r>
          </a:p>
          <a:p>
            <a:endParaRPr lang="en-US" sz="2200" b="1" dirty="0"/>
          </a:p>
          <a:p>
            <a:pPr marL="342900" indent="-342900">
              <a:buFont typeface="Wingdings" panose="05000000000000000000" pitchFamily="2" charset="2"/>
              <a:buChar char="Ø"/>
            </a:pPr>
            <a:r>
              <a:rPr lang="en-US" sz="2200" b="1" dirty="0"/>
              <a:t>Use feedback from your Threat Assessment/Action Teams to assess gaps in your safety plan and improve training</a:t>
            </a:r>
          </a:p>
          <a:p>
            <a:endParaRPr lang="en-US" sz="2200" b="1" dirty="0"/>
          </a:p>
          <a:p>
            <a:pPr marL="342900" indent="-342900">
              <a:buFont typeface="Wingdings" panose="05000000000000000000" pitchFamily="2" charset="2"/>
              <a:buChar char="Ø"/>
            </a:pPr>
            <a:r>
              <a:rPr lang="en-US" sz="2200" b="1" dirty="0"/>
              <a:t>Consider future training, facility, personnel, and equipment allocations in light of past incidents </a:t>
            </a:r>
          </a:p>
          <a:p>
            <a:pPr marL="342900" indent="-342900">
              <a:buFont typeface="Wingdings" panose="05000000000000000000" pitchFamily="2" charset="2"/>
              <a:buChar char="Ø"/>
            </a:pPr>
            <a:endParaRPr lang="en-US" sz="2200" b="1" dirty="0"/>
          </a:p>
          <a:p>
            <a:pPr marL="342900" indent="-342900">
              <a:buFont typeface="Wingdings" panose="05000000000000000000" pitchFamily="2" charset="2"/>
              <a:buChar char="Ø"/>
            </a:pPr>
            <a:r>
              <a:rPr lang="en-US" sz="2200" b="1" dirty="0"/>
              <a:t>Solicit input from the student body (survey vs. assigned task/project)</a:t>
            </a:r>
            <a:endParaRPr lang="en-US" sz="2200" dirty="0"/>
          </a:p>
        </p:txBody>
      </p:sp>
    </p:spTree>
    <p:extLst>
      <p:ext uri="{BB962C8B-B14F-4D97-AF65-F5344CB8AC3E}">
        <p14:creationId xmlns:p14="http://schemas.microsoft.com/office/powerpoint/2010/main" val="313290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ISAC Current">
  <a:themeElements>
    <a:clrScheme name="GISAC">
      <a:dk1>
        <a:srgbClr val="002060"/>
      </a:dk1>
      <a:lt1>
        <a:sysClr val="window" lastClr="FFFFFF"/>
      </a:lt1>
      <a:dk2>
        <a:srgbClr val="44546A"/>
      </a:dk2>
      <a:lt2>
        <a:srgbClr val="E7E6E6"/>
      </a:lt2>
      <a:accent1>
        <a:srgbClr val="FFD965"/>
      </a:accent1>
      <a:accent2>
        <a:srgbClr val="002060"/>
      </a:accent2>
      <a:accent3>
        <a:srgbClr val="A5A5A5"/>
      </a:accent3>
      <a:accent4>
        <a:srgbClr val="002060"/>
      </a:accent4>
      <a:accent5>
        <a:srgbClr val="002060"/>
      </a:accent5>
      <a:accent6>
        <a:srgbClr val="002060"/>
      </a:accent6>
      <a:hlink>
        <a:srgbClr val="002060"/>
      </a:hlink>
      <a:folHlink>
        <a:srgbClr val="8496B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ISAC Current" id="{FF355D6C-5EEC-4F0F-9863-067FD1494403}" vid="{AEB01F6F-64A1-40ED-8DEF-19FC1731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10323</TotalTime>
  <Words>2561</Words>
  <Application>Microsoft Office PowerPoint</Application>
  <PresentationFormat>Widescreen</PresentationFormat>
  <Paragraphs>189</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Wingdings 2</vt:lpstr>
      <vt:lpstr>Gill Sans MT</vt:lpstr>
      <vt:lpstr>Georgia</vt:lpstr>
      <vt:lpstr>Arial</vt:lpstr>
      <vt:lpstr>Wingdings</vt:lpstr>
      <vt:lpstr>Times New Roman</vt:lpstr>
      <vt:lpstr>GISAC Current</vt:lpstr>
      <vt:lpstr>PowerPoint Presentation</vt:lpstr>
      <vt:lpstr>The Secret Service Approach to school safety</vt:lpstr>
      <vt:lpstr>Step 1A: Establish a system-wide oversight board</vt:lpstr>
      <vt:lpstr>Step 1B: Establish a multi-disciplinary threat assessment team</vt:lpstr>
      <vt:lpstr>Step 2: Define concerning and prohibited/risk behaviors</vt:lpstr>
      <vt:lpstr>Step 3: Create a central reporting mechanism</vt:lpstr>
      <vt:lpstr>Steps 4-6: Building threat assessment protocols</vt:lpstr>
      <vt:lpstr>Steps 4-6: Building threat assessment protocols</vt:lpstr>
      <vt:lpstr>Steps 7-8: School climate &amp; safety training</vt:lpstr>
      <vt:lpstr>The GBI School VRA:  A threat assessment tool</vt:lpstr>
      <vt:lpstr>GBI Violence Risk Appraisal</vt:lpstr>
      <vt:lpstr>GBI Violence Risk Appraisal</vt:lpstr>
      <vt:lpstr>GBI Violence Risk Appraisal</vt:lpstr>
      <vt:lpstr>GBI Violence Risk Appraisal</vt:lpstr>
      <vt:lpstr>GBI Violence Risk Appraisal</vt:lpstr>
      <vt:lpstr>GBI Violence Risk Appraisal</vt:lpstr>
      <vt:lpstr>Advantages/disadvantages of threat assessment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Infrastructure Presentation</dc:title>
  <dc:creator>MeredithK</dc:creator>
  <cp:lastModifiedBy>Mossman, Andrew</cp:lastModifiedBy>
  <cp:revision>780</cp:revision>
  <cp:lastPrinted>2019-04-12T13:05:26Z</cp:lastPrinted>
  <dcterms:created xsi:type="dcterms:W3CDTF">2010-02-22T17:37:28Z</dcterms:created>
  <dcterms:modified xsi:type="dcterms:W3CDTF">2019-04-12T13:06:23Z</dcterms:modified>
</cp:coreProperties>
</file>