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media1.mp4" ContentType="vide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Thank you and good morning! I’m Gary Margolis, Founder &amp; CEO of Social Sentinel. On behalf of our team, it's been our privilege to be here with you at NSBA and to support you and your schools. </a:t>
            </a:r>
          </a:p>
          <a:p>
            <a:pPr/>
          </a:p>
          <a:p>
            <a:pPr/>
            <a:r>
              <a:t>Serving more than 3,500 schools in 35 states, we exist for three simple reasons… the </a:t>
            </a:r>
            <a:r>
              <a:rPr b="1"/>
              <a:t>SAFETY</a:t>
            </a:r>
            <a:r>
              <a:t>, </a:t>
            </a:r>
            <a:r>
              <a:rPr b="1"/>
              <a:t>SECURITY</a:t>
            </a:r>
            <a:r>
              <a:t>, and </a:t>
            </a:r>
            <a:r>
              <a:rPr b="1"/>
              <a:t>WELLNESS</a:t>
            </a:r>
            <a:r>
              <a:t> of your students and schools.</a:t>
            </a:r>
          </a:p>
          <a:p>
            <a:pPr/>
          </a:p>
          <a:p>
            <a:pPr/>
            <a:r>
              <a:t>Using our combined expertise in school safety and artificial intelligence, we’ve built a solution that gives you </a:t>
            </a:r>
            <a:r>
              <a:rPr b="1"/>
              <a:t>RESPECTFUL</a:t>
            </a:r>
            <a:r>
              <a:t> access to the digital conversations happening every day and all day in your schools.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Never in history have we been more connected and yet more alone. As you know all too well, mental health issues for our children have increased sharply in the last 10 years. Not a surprise... this rise correlates with the growth of the Internet and social media.  </a:t>
            </a:r>
          </a:p>
          <a:p>
            <a:pPr/>
          </a:p>
          <a:p>
            <a:pPr/>
            <a:r>
              <a:t>Our students, faculty, and staff engage their worlds digitally. Our students check their social media accounts 100-125 times per day… They manage 3 to 5 accounts each… They post that many times per hour. In just one week,  1000 of your students will generate more than 450,000 social media posts…</a:t>
            </a:r>
          </a:p>
          <a:p>
            <a:pPr/>
          </a:p>
          <a:p>
            <a:pPr/>
            <a:r>
              <a:t>Through these digital conversations, they leak their intentions for harm against others or themselves… they talk about what makes them happy, sad and stressed. Between 2014-2016, 40% of school violence was foreshadowed in these online conversations. </a:t>
            </a:r>
          </a:p>
          <a:p>
            <a:pPr/>
          </a:p>
          <a:p>
            <a:pPr/>
            <a:r>
              <a:t>We do what you can’t.... We scan 1b digital conversations every day… and we find the needle in the digital haystack on your behalf. We find those indications of harm so you can help… and we do it all with a deep respect for privacy… we don’t surveil or monitor. We scan content… and like a smoke detector in a classroom, when we find smoke we sound off. </a:t>
            </a:r>
          </a:p>
          <a:p>
            <a:pPr/>
          </a:p>
          <a:p>
            <a:pPr/>
            <a:r>
              <a:t>Your students are crying out for help… and with Social Sentinel, now you can hear them.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We study language. We understand how violence and harm are foreshadowed on digital platforms. We deploy advanced technologies and work with linguists, data scientists and subject matter experts just like you to scan globally and connect locally. We’re able to classify data so that you can act quickly when needed…  and at the same time understand the safety context of the district.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We offer a proven and comprehensive solution… the only one in the marketplace… that ensures your respectful access to the digital conversation for the safety of your community.</a:t>
            </a:r>
          </a:p>
          <a:p>
            <a:pPr/>
          </a:p>
          <a:p>
            <a:pPr/>
            <a:r>
              <a:t>Our social media threat alert service scans </a:t>
            </a:r>
            <a:r>
              <a:rPr b="1"/>
              <a:t>on billion</a:t>
            </a:r>
            <a:r>
              <a:t> conversations each day... we’re proud to introduce the next generation of our alert service today. Using our proprietary Sentinel Search Library, containing hundreds of thousands of behavioral threat indicators, we identify safety concerns where you need us. Not just the text, but images and videos. Removing more than 90% of the false positives and all the irrelevant information, our automated service gives you what you need when you need it… saving you time and money… and saving you a life.</a:t>
            </a:r>
          </a:p>
          <a:p>
            <a:pPr/>
          </a:p>
          <a:p>
            <a:pPr/>
            <a:r>
              <a:t>It’s not just social media… your community uses email. 70% of schools use the Google Suite for productivity. Bullying, suicidal ideation, self-harm and the like are shared there as well. We’re proud to introduce our integration for Gmail. You already have responsibility for what’s happening on email… our powerful Sentinel Search Library now makes it easy for you to pay attention respectfully and efficiently here, as well.</a:t>
            </a:r>
          </a:p>
          <a:p>
            <a:pPr/>
          </a:p>
          <a:p>
            <a:pPr/>
            <a:r>
              <a:t>Across the country, leaders like you are realizing how important it is for students, faculty, and staff to easily, and anonymously, share their thoughts. The good… and the bad. We’re proud to introduce ShareIt… a revolutionary communication tool backed by the power and insights of the Social Sentinel platform...</a:t>
            </a:r>
          </a:p>
          <a:p>
            <a:pPr/>
          </a:p>
          <a:p>
            <a:pPr/>
            <a:r>
              <a:t>We make it easy by giving you one login and one view of your account’s insights.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With the digital conversation so disperse, why install multiple tools when you can have one consistent experience… where the </a:t>
            </a:r>
            <a:r>
              <a:rPr b="1"/>
              <a:t>zeitgeist</a:t>
            </a:r>
            <a:r>
              <a:t> of the safety, security and wellness of your schools is easily accessible in one location.</a:t>
            </a:r>
          </a:p>
          <a:p>
            <a:pPr/>
            <a:r>
              <a:t> </a:t>
            </a:r>
          </a:p>
          <a:p>
            <a:pPr/>
            <a:r>
              <a:t>This is the Social Sentinel platform… and we are pleased to share it with you.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Shape 11"/>
          <p:cNvSpPr/>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Shape 12"/>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a:r>
              <a:t>Title Text</a:t>
            </a:r>
          </a:p>
        </p:txBody>
      </p:sp>
      <p:sp>
        <p:nvSpPr>
          <p:cNvPr id="93" name="Shape 93"/>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1" name="Shape 101"/>
          <p:cNvSpPr/>
          <p:nvPr>
            <p:ph type="title"/>
          </p:nvPr>
        </p:nvSpPr>
        <p:spPr>
          <a:xfrm>
            <a:off x="8724900" y="365125"/>
            <a:ext cx="2628900" cy="5811838"/>
          </a:xfrm>
          <a:prstGeom prst="rect">
            <a:avLst/>
          </a:prstGeom>
        </p:spPr>
        <p:txBody>
          <a:bodyPr/>
          <a:lstStyle/>
          <a:p>
            <a:pPr/>
            <a:r>
              <a:t>Title Text</a:t>
            </a:r>
          </a:p>
        </p:txBody>
      </p:sp>
      <p:sp>
        <p:nvSpPr>
          <p:cNvPr id="102" name="Shape 102"/>
          <p:cNvSpPr/>
          <p:nvPr>
            <p:ph type="body" idx="1"/>
          </p:nvPr>
        </p:nvSpPr>
        <p:spPr>
          <a:xfrm>
            <a:off x="838200" y="365125"/>
            <a:ext cx="7734300" cy="58118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29" name="Shape 29"/>
          <p:cNvSpPr/>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Shape 30"/>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p>
            <a:pPr/>
            <a:r>
              <a:t>Title Text</a:t>
            </a:r>
          </a:p>
        </p:txBody>
      </p:sp>
      <p:sp>
        <p:nvSpPr>
          <p:cNvPr id="39" name="Shape 39"/>
          <p:cNvSpPr/>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47" name="Shape 47"/>
          <p:cNvSpPr/>
          <p:nvPr>
            <p:ph type="title"/>
          </p:nvPr>
        </p:nvSpPr>
        <p:spPr>
          <a:xfrm>
            <a:off x="839787" y="365125"/>
            <a:ext cx="10515601" cy="1325563"/>
          </a:xfrm>
          <a:prstGeom prst="rect">
            <a:avLst/>
          </a:prstGeom>
        </p:spPr>
        <p:txBody>
          <a:bodyPr/>
          <a:lstStyle/>
          <a:p>
            <a:pPr/>
            <a:r>
              <a:t>Title Text</a:t>
            </a:r>
          </a:p>
        </p:txBody>
      </p:sp>
      <p:sp>
        <p:nvSpPr>
          <p:cNvPr id="48" name="Shape 48"/>
          <p:cNvSpPr/>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hape 49" descr="Text Placeholder 4"/>
          <p:cNvSpPr/>
          <p:nvPr>
            <p:ph type="body" sz="quarter" idx="13"/>
          </p:nvPr>
        </p:nvSpPr>
        <p:spPr>
          <a:xfrm>
            <a:off x="6172200" y="1681163"/>
            <a:ext cx="5183188" cy="823913"/>
          </a:xfrm>
          <a:prstGeom prst="rect">
            <a:avLst/>
          </a:prstGeom>
        </p:spPr>
        <p:txBody>
          <a:bodyPr anchor="b"/>
          <a:lstStyle/>
          <a:p>
            <a:pPr marL="0" indent="0">
              <a:buSzTx/>
              <a:buFontTx/>
              <a:buNone/>
              <a:defRPr b="1" sz="2400"/>
            </a:pP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p>
            <a:pPr/>
            <a:r>
              <a:t>Title Text</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2" name="Shape 72"/>
          <p:cNvSpPr/>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Shape 73"/>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Shape 74" descr="Text Placeholder 3"/>
          <p:cNvSpPr/>
          <p:nvPr>
            <p:ph type="body" sz="quarter" idx="13"/>
          </p:nvPr>
        </p:nvSpPr>
        <p:spPr>
          <a:xfrm>
            <a:off x="839787" y="2057400"/>
            <a:ext cx="3932238" cy="3811588"/>
          </a:xfrm>
          <a:prstGeom prst="rect">
            <a:avLst/>
          </a:prstGeom>
        </p:spPr>
        <p:txBody>
          <a:bodyPr/>
          <a:lstStyle/>
          <a:p>
            <a:pPr marL="0" indent="0">
              <a:buSzTx/>
              <a:buFontTx/>
              <a:buNone/>
              <a:defRPr sz="1600"/>
            </a:pP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2" name="Shape 82"/>
          <p:cNvSpPr/>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Shape 83" descr="Picture Placeholder 2"/>
          <p:cNvSpPr/>
          <p:nvPr>
            <p:ph type="pic" sz="half" idx="13"/>
          </p:nvPr>
        </p:nvSpPr>
        <p:spPr>
          <a:xfrm>
            <a:off x="5183187" y="987425"/>
            <a:ext cx="6172201" cy="4873625"/>
          </a:xfrm>
          <a:prstGeom prst="rect">
            <a:avLst/>
          </a:prstGeom>
        </p:spPr>
        <p:txBody>
          <a:bodyPr lIns="91439" rIns="91439">
            <a:noAutofit/>
          </a:bodyPr>
          <a:lstStyle/>
          <a:p>
            <a:pPr/>
          </a:p>
        </p:txBody>
      </p:sp>
      <p:sp>
        <p:nvSpPr>
          <p:cNvPr id="84" name="Shape 84"/>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hape 8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Shape 3"/>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 name="image1.png"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descr="Rectangle 17"/>
          <p:cNvSpPr/>
          <p:nvPr/>
        </p:nvSpPr>
        <p:spPr>
          <a:xfrm>
            <a:off x="0" y="6400800"/>
            <a:ext cx="12192000" cy="457200"/>
          </a:xfrm>
          <a:prstGeom prst="rect">
            <a:avLst/>
          </a:prstGeom>
          <a:solidFill>
            <a:srgbClr val="34505E"/>
          </a:solidFill>
          <a:ln w="12700">
            <a:miter lim="400000"/>
          </a:ln>
        </p:spPr>
        <p:txBody>
          <a:bodyPr lIns="45719" rIns="45719" anchor="ctr"/>
          <a:lstStyle/>
          <a:p>
            <a:pPr algn="ctr">
              <a:defRPr>
                <a:solidFill>
                  <a:srgbClr val="FFFFFF"/>
                </a:solidFill>
              </a:defRPr>
            </a:pPr>
          </a:p>
        </p:txBody>
      </p:sp>
      <p:pic>
        <p:nvPicPr>
          <p:cNvPr id="115" name="image2.png" descr="Picture 18"/>
          <p:cNvPicPr>
            <a:picLocks noChangeAspect="1"/>
          </p:cNvPicPr>
          <p:nvPr/>
        </p:nvPicPr>
        <p:blipFill>
          <a:blip r:embed="rId2">
            <a:extLst/>
          </a:blip>
          <a:stretch>
            <a:fillRect/>
          </a:stretch>
        </p:blipFill>
        <p:spPr>
          <a:xfrm>
            <a:off x="235314" y="6456627"/>
            <a:ext cx="1298286" cy="345545"/>
          </a:xfrm>
          <a:prstGeom prst="rect">
            <a:avLst/>
          </a:prstGeom>
          <a:ln w="12700">
            <a:miter lim="400000"/>
          </a:ln>
        </p:spPr>
      </p:pic>
      <p:sp>
        <p:nvSpPr>
          <p:cNvPr id="116" name="Shape 116" descr="TextBox 1"/>
          <p:cNvSpPr/>
          <p:nvPr/>
        </p:nvSpPr>
        <p:spPr>
          <a:xfrm>
            <a:off x="10580751" y="6563889"/>
            <a:ext cx="1246180"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E8E5D6"/>
                </a:solidFill>
                <a:latin typeface="Roboto Light"/>
                <a:ea typeface="Roboto Light"/>
                <a:cs typeface="Roboto Light"/>
                <a:sym typeface="Roboto Light"/>
              </a:defRPr>
            </a:lvl1pPr>
          </a:lstStyle>
          <a:p>
            <a:pPr/>
            <a:r>
              <a:t>02 | 14</a:t>
            </a:r>
          </a:p>
        </p:txBody>
      </p:sp>
      <p:sp>
        <p:nvSpPr>
          <p:cNvPr id="117" name="Shape 117" descr="Rectangle 40"/>
          <p:cNvSpPr/>
          <p:nvPr/>
        </p:nvSpPr>
        <p:spPr>
          <a:xfrm>
            <a:off x="6194930" y="4396799"/>
            <a:ext cx="3556490"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a:solidFill>
                  <a:srgbClr val="FFFFFF"/>
                </a:solidFill>
                <a:latin typeface="Helvetica Neue"/>
                <a:ea typeface="Helvetica Neue"/>
                <a:cs typeface="Helvetica Neue"/>
                <a:sym typeface="Helvetica Neue"/>
              </a:defRPr>
            </a:lvl1pPr>
          </a:lstStyle>
          <a:p>
            <a:pPr/>
            <a:r>
              <a:t>Our Partners</a:t>
            </a:r>
          </a:p>
        </p:txBody>
      </p:sp>
      <p:pic>
        <p:nvPicPr>
          <p:cNvPr id="118" name="media1.mp4" descr="SSI_positioning_animation_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1573"/>
            <a:ext cx="12192000" cy="6858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383999" fill="hold"/>
                                        <p:tgtEl>
                                          <p:spTgt spid="11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1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1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descr="Rectangle 18"/>
          <p:cNvSpPr/>
          <p:nvPr/>
        </p:nvSpPr>
        <p:spPr>
          <a:xfrm>
            <a:off x="0" y="6400800"/>
            <a:ext cx="12192000" cy="457200"/>
          </a:xfrm>
          <a:prstGeom prst="rect">
            <a:avLst/>
          </a:prstGeom>
          <a:solidFill>
            <a:srgbClr val="34505E"/>
          </a:solidFill>
          <a:ln w="12700">
            <a:miter lim="400000"/>
          </a:ln>
        </p:spPr>
        <p:txBody>
          <a:bodyPr lIns="45719" rIns="45719" anchor="ctr"/>
          <a:lstStyle/>
          <a:p>
            <a:pPr algn="ctr">
              <a:defRPr>
                <a:solidFill>
                  <a:srgbClr val="FFFFFF"/>
                </a:solidFill>
              </a:defRPr>
            </a:pPr>
          </a:p>
        </p:txBody>
      </p:sp>
      <p:pic>
        <p:nvPicPr>
          <p:cNvPr id="121" name="image2.tif" descr="Picture 19"/>
          <p:cNvPicPr>
            <a:picLocks noChangeAspect="1"/>
          </p:cNvPicPr>
          <p:nvPr/>
        </p:nvPicPr>
        <p:blipFill>
          <a:blip r:embed="rId3">
            <a:extLst/>
          </a:blip>
          <a:stretch>
            <a:fillRect/>
          </a:stretch>
        </p:blipFill>
        <p:spPr>
          <a:xfrm>
            <a:off x="235314" y="6456627"/>
            <a:ext cx="1298286" cy="345545"/>
          </a:xfrm>
          <a:prstGeom prst="rect">
            <a:avLst/>
          </a:prstGeom>
          <a:ln w="12700">
            <a:miter lim="400000"/>
          </a:ln>
        </p:spPr>
      </p:pic>
      <p:grpSp>
        <p:nvGrpSpPr>
          <p:cNvPr id="128" name="Group 128" descr="Group 2"/>
          <p:cNvGrpSpPr/>
          <p:nvPr/>
        </p:nvGrpSpPr>
        <p:grpSpPr>
          <a:xfrm>
            <a:off x="9077431" y="371292"/>
            <a:ext cx="2512986" cy="5466248"/>
            <a:chOff x="0" y="0"/>
            <a:chExt cx="2512985" cy="5466247"/>
          </a:xfrm>
        </p:grpSpPr>
        <p:sp>
          <p:nvSpPr>
            <p:cNvPr id="122" name="Shape 122" descr="TextBox 4"/>
            <p:cNvSpPr/>
            <p:nvPr/>
          </p:nvSpPr>
          <p:spPr>
            <a:xfrm>
              <a:off x="765433" y="0"/>
              <a:ext cx="951485" cy="1009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6000">
                  <a:solidFill>
                    <a:srgbClr val="20BE83"/>
                  </a:solidFill>
                  <a:latin typeface="Helvetica Neue"/>
                  <a:ea typeface="Helvetica Neue"/>
                  <a:cs typeface="Helvetica Neue"/>
                  <a:sym typeface="Helvetica Neue"/>
                </a:defRPr>
              </a:lvl1pPr>
            </a:lstStyle>
            <a:p>
              <a:pPr/>
              <a:r>
                <a:t>35</a:t>
              </a:r>
            </a:p>
          </p:txBody>
        </p:sp>
        <p:sp>
          <p:nvSpPr>
            <p:cNvPr id="123" name="Shape 123" descr="TextBox 7"/>
            <p:cNvSpPr/>
            <p:nvPr/>
          </p:nvSpPr>
          <p:spPr>
            <a:xfrm>
              <a:off x="0" y="1815458"/>
              <a:ext cx="2467864" cy="10091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6000">
                  <a:solidFill>
                    <a:srgbClr val="20BE83"/>
                  </a:solidFill>
                  <a:latin typeface="Helvetica Neue"/>
                  <a:ea typeface="Helvetica Neue"/>
                  <a:cs typeface="Helvetica Neue"/>
                  <a:sym typeface="Helvetica Neue"/>
                </a:defRPr>
              </a:lvl1pPr>
            </a:lstStyle>
            <a:p>
              <a:pPr/>
              <a:r>
                <a:t>&gt;3,500</a:t>
              </a:r>
            </a:p>
          </p:txBody>
        </p:sp>
        <p:sp>
          <p:nvSpPr>
            <p:cNvPr id="124" name="Shape 124" descr="TextBox 8"/>
            <p:cNvSpPr/>
            <p:nvPr/>
          </p:nvSpPr>
          <p:spPr>
            <a:xfrm>
              <a:off x="80847" y="3684239"/>
              <a:ext cx="2311655" cy="1009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6000">
                  <a:solidFill>
                    <a:srgbClr val="20BE83"/>
                  </a:solidFill>
                  <a:latin typeface="Helvetica Neue"/>
                  <a:ea typeface="Helvetica Neue"/>
                  <a:cs typeface="Helvetica Neue"/>
                  <a:sym typeface="Helvetica Neue"/>
                </a:defRPr>
              </a:lvl1pPr>
            </a:lstStyle>
            <a:p>
              <a:pPr/>
              <a:r>
                <a:t>~4.5M</a:t>
              </a:r>
            </a:p>
          </p:txBody>
        </p:sp>
        <p:sp>
          <p:nvSpPr>
            <p:cNvPr id="125" name="Shape 125" descr="TextBox 9"/>
            <p:cNvSpPr/>
            <p:nvPr/>
          </p:nvSpPr>
          <p:spPr>
            <a:xfrm>
              <a:off x="690820" y="823809"/>
              <a:ext cx="1171462"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800">
                  <a:solidFill>
                    <a:srgbClr val="34505E"/>
                  </a:solidFill>
                  <a:latin typeface="Roboto"/>
                  <a:ea typeface="Roboto"/>
                  <a:cs typeface="Roboto"/>
                  <a:sym typeface="Roboto"/>
                </a:defRPr>
              </a:lvl1pPr>
            </a:lstStyle>
            <a:p>
              <a:pPr/>
              <a:r>
                <a:t>States</a:t>
              </a:r>
            </a:p>
          </p:txBody>
        </p:sp>
        <p:sp>
          <p:nvSpPr>
            <p:cNvPr id="126" name="Shape 126" descr="TextBox 10"/>
            <p:cNvSpPr/>
            <p:nvPr/>
          </p:nvSpPr>
          <p:spPr>
            <a:xfrm>
              <a:off x="568190" y="2684613"/>
              <a:ext cx="1487300"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800">
                  <a:solidFill>
                    <a:srgbClr val="34505E"/>
                  </a:solidFill>
                  <a:latin typeface="Roboto"/>
                  <a:ea typeface="Roboto"/>
                  <a:cs typeface="Roboto"/>
                  <a:sym typeface="Roboto"/>
                </a:defRPr>
              </a:lvl1pPr>
            </a:lstStyle>
            <a:p>
              <a:pPr/>
              <a:r>
                <a:t>Schools</a:t>
              </a:r>
            </a:p>
          </p:txBody>
        </p:sp>
        <p:sp>
          <p:nvSpPr>
            <p:cNvPr id="127" name="Shape 127" descr="TextBox 11"/>
            <p:cNvSpPr/>
            <p:nvPr/>
          </p:nvSpPr>
          <p:spPr>
            <a:xfrm>
              <a:off x="88863" y="4511207"/>
              <a:ext cx="2424123" cy="955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sz="2800">
                  <a:solidFill>
                    <a:srgbClr val="34505E"/>
                  </a:solidFill>
                  <a:latin typeface="Roboto"/>
                  <a:ea typeface="Roboto"/>
                  <a:cs typeface="Roboto"/>
                  <a:sym typeface="Roboto"/>
                </a:defRPr>
              </a:pPr>
              <a:r>
                <a:t>Students </a:t>
              </a:r>
            </a:p>
            <a:p>
              <a:pPr algn="ctr">
                <a:defRPr b="1" sz="2800">
                  <a:solidFill>
                    <a:srgbClr val="34505E"/>
                  </a:solidFill>
                  <a:latin typeface="Roboto"/>
                  <a:ea typeface="Roboto"/>
                  <a:cs typeface="Roboto"/>
                  <a:sym typeface="Roboto"/>
                </a:defRPr>
              </a:pPr>
              <a:r>
                <a:t>&amp;</a:t>
              </a:r>
              <a:r>
                <a:rPr b="0"/>
                <a:t> </a:t>
              </a:r>
              <a:r>
                <a:t>Staff</a:t>
              </a:r>
            </a:p>
          </p:txBody>
        </p:sp>
      </p:grpSp>
      <p:sp>
        <p:nvSpPr>
          <p:cNvPr id="129" name="Shape 129" descr="TextBox 20"/>
          <p:cNvSpPr/>
          <p:nvPr/>
        </p:nvSpPr>
        <p:spPr>
          <a:xfrm>
            <a:off x="183498" y="144351"/>
            <a:ext cx="1973264" cy="6246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500">
                <a:solidFill>
                  <a:srgbClr val="20BE83"/>
                </a:solidFill>
                <a:latin typeface="Helvetica Neue"/>
                <a:ea typeface="Helvetica Neue"/>
                <a:cs typeface="Helvetica Neue"/>
                <a:sym typeface="Helvetica Neue"/>
              </a:defRPr>
            </a:lvl1pPr>
          </a:lstStyle>
          <a:p>
            <a:pPr/>
            <a:r>
              <a:t>Our DNA</a:t>
            </a:r>
          </a:p>
        </p:txBody>
      </p:sp>
      <p:sp>
        <p:nvSpPr>
          <p:cNvPr id="130" name="Shape 130" descr="Rectangle 28"/>
          <p:cNvSpPr/>
          <p:nvPr/>
        </p:nvSpPr>
        <p:spPr>
          <a:xfrm>
            <a:off x="3722880" y="2875121"/>
            <a:ext cx="4070301" cy="630943"/>
          </a:xfrm>
          <a:prstGeom prst="rect">
            <a:avLst/>
          </a:prstGeom>
          <a:solidFill>
            <a:srgbClr val="99EC64"/>
          </a:solidFill>
          <a:ln w="12700">
            <a:miter lim="400000"/>
          </a:ln>
        </p:spPr>
        <p:txBody>
          <a:bodyPr lIns="45719" rIns="45719" anchor="ctr"/>
          <a:lstStyle/>
          <a:p>
            <a:pPr algn="ctr">
              <a:defRPr>
                <a:solidFill>
                  <a:srgbClr val="FFFFFF"/>
                </a:solidFill>
              </a:defRPr>
            </a:pPr>
          </a:p>
        </p:txBody>
      </p:sp>
      <p:grpSp>
        <p:nvGrpSpPr>
          <p:cNvPr id="133" name="Group 133" descr="Group 29"/>
          <p:cNvGrpSpPr/>
          <p:nvPr/>
        </p:nvGrpSpPr>
        <p:grpSpPr>
          <a:xfrm>
            <a:off x="4633657" y="1339487"/>
            <a:ext cx="3159523" cy="3688249"/>
            <a:chOff x="0" y="0"/>
            <a:chExt cx="3159522" cy="3688248"/>
          </a:xfrm>
        </p:grpSpPr>
        <p:sp>
          <p:nvSpPr>
            <p:cNvPr id="131" name="Shape 131" descr="Rectangle 30"/>
            <p:cNvSpPr/>
            <p:nvPr/>
          </p:nvSpPr>
          <p:spPr>
            <a:xfrm>
              <a:off x="-1" y="3057306"/>
              <a:ext cx="3159524" cy="630943"/>
            </a:xfrm>
            <a:prstGeom prst="rect">
              <a:avLst/>
            </a:prstGeom>
            <a:solidFill>
              <a:srgbClr val="20BE83"/>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32" name="Shape 132" descr="Rectangle 31"/>
            <p:cNvSpPr/>
            <p:nvPr/>
          </p:nvSpPr>
          <p:spPr>
            <a:xfrm>
              <a:off x="-1" y="0"/>
              <a:ext cx="3159523" cy="630943"/>
            </a:xfrm>
            <a:prstGeom prst="rect">
              <a:avLst/>
            </a:prstGeom>
            <a:solidFill>
              <a:srgbClr val="20BE83"/>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34" name="Shape 134" descr="Rectangle 32"/>
          <p:cNvSpPr/>
          <p:nvPr/>
        </p:nvSpPr>
        <p:spPr>
          <a:xfrm>
            <a:off x="262275" y="2876861"/>
            <a:ext cx="3666523" cy="613789"/>
          </a:xfrm>
          <a:prstGeom prst="rect">
            <a:avLst/>
          </a:prstGeom>
          <a:solidFill>
            <a:srgbClr val="99EC64"/>
          </a:solidFill>
          <a:ln w="12700">
            <a:miter lim="400000"/>
          </a:ln>
        </p:spPr>
        <p:txBody>
          <a:bodyPr lIns="45719" rIns="45719" anchor="ctr"/>
          <a:lstStyle/>
          <a:p>
            <a:pPr algn="ctr">
              <a:defRPr>
                <a:solidFill>
                  <a:srgbClr val="FFFFFF"/>
                </a:solidFill>
              </a:defRPr>
            </a:pPr>
          </a:p>
        </p:txBody>
      </p:sp>
      <p:sp>
        <p:nvSpPr>
          <p:cNvPr id="135" name="Shape 135" descr="Rectangle 33"/>
          <p:cNvSpPr/>
          <p:nvPr/>
        </p:nvSpPr>
        <p:spPr>
          <a:xfrm>
            <a:off x="256638" y="4396792"/>
            <a:ext cx="3139864" cy="630943"/>
          </a:xfrm>
          <a:prstGeom prst="rect">
            <a:avLst/>
          </a:prstGeom>
          <a:solidFill>
            <a:srgbClr val="20BE83"/>
          </a:solidFill>
          <a:ln w="12700">
            <a:miter lim="400000"/>
          </a:ln>
        </p:spPr>
        <p:txBody>
          <a:bodyPr lIns="45719" rIns="45719" anchor="ctr"/>
          <a:lstStyle/>
          <a:p>
            <a:pPr algn="ctr">
              <a:defRPr>
                <a:solidFill>
                  <a:srgbClr val="FFFFFF"/>
                </a:solidFill>
              </a:defRPr>
            </a:pPr>
          </a:p>
        </p:txBody>
      </p:sp>
      <p:sp>
        <p:nvSpPr>
          <p:cNvPr id="136" name="Shape 136" descr="Rectangle 34"/>
          <p:cNvSpPr/>
          <p:nvPr/>
        </p:nvSpPr>
        <p:spPr>
          <a:xfrm>
            <a:off x="256638" y="1339487"/>
            <a:ext cx="3139864" cy="630943"/>
          </a:xfrm>
          <a:prstGeom prst="rect">
            <a:avLst/>
          </a:prstGeom>
          <a:solidFill>
            <a:srgbClr val="20BE83"/>
          </a:solidFill>
          <a:ln w="12700">
            <a:miter lim="400000"/>
          </a:ln>
        </p:spPr>
        <p:txBody>
          <a:bodyPr lIns="45719" rIns="45719" anchor="ctr"/>
          <a:lstStyle/>
          <a:p>
            <a:pPr algn="ctr">
              <a:defRPr>
                <a:solidFill>
                  <a:srgbClr val="FFFFFF"/>
                </a:solidFill>
              </a:defRPr>
            </a:pPr>
          </a:p>
        </p:txBody>
      </p:sp>
      <p:sp>
        <p:nvSpPr>
          <p:cNvPr id="137" name="Shape 137" descr="Rectangle 35"/>
          <p:cNvSpPr/>
          <p:nvPr/>
        </p:nvSpPr>
        <p:spPr>
          <a:xfrm>
            <a:off x="4591513" y="1982336"/>
            <a:ext cx="3135938"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a:solidFill>
                  <a:srgbClr val="2D2D2D"/>
                </a:solidFill>
                <a:latin typeface="Roboto Thin"/>
                <a:ea typeface="Roboto Thin"/>
                <a:cs typeface="Roboto Thin"/>
                <a:sym typeface="Roboto Thin"/>
              </a:defRPr>
            </a:lvl1pPr>
          </a:lstStyle>
          <a:p>
            <a:pPr/>
            <a:r>
              <a:t>Proprietary cutting-edge machine learning technology</a:t>
            </a:r>
          </a:p>
        </p:txBody>
      </p:sp>
      <p:sp>
        <p:nvSpPr>
          <p:cNvPr id="138" name="Shape 138" descr="Rectangle 36"/>
          <p:cNvSpPr/>
          <p:nvPr/>
        </p:nvSpPr>
        <p:spPr>
          <a:xfrm>
            <a:off x="392188" y="1970428"/>
            <a:ext cx="3655987"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solidFill>
                  <a:srgbClr val="2D2D2D"/>
                </a:solidFill>
                <a:latin typeface="Roboto Thin"/>
                <a:ea typeface="Roboto Thin"/>
                <a:cs typeface="Roboto Thin"/>
                <a:sym typeface="Roboto Thin"/>
              </a:defRPr>
            </a:pPr>
            <a:r>
              <a:t>Majority of our investments are </a:t>
            </a:r>
          </a:p>
          <a:p>
            <a:pPr>
              <a:defRPr sz="1600">
                <a:solidFill>
                  <a:srgbClr val="2D2D2D"/>
                </a:solidFill>
                <a:latin typeface="Roboto Thin"/>
                <a:ea typeface="Roboto Thin"/>
                <a:cs typeface="Roboto Thin"/>
                <a:sym typeface="Roboto Thin"/>
              </a:defRPr>
            </a:pPr>
            <a:r>
              <a:t>in service and technology</a:t>
            </a:r>
          </a:p>
        </p:txBody>
      </p:sp>
      <p:sp>
        <p:nvSpPr>
          <p:cNvPr id="139" name="Shape 139" descr="Rectangle 37"/>
          <p:cNvSpPr/>
          <p:nvPr/>
        </p:nvSpPr>
        <p:spPr>
          <a:xfrm>
            <a:off x="392188" y="5005609"/>
            <a:ext cx="3536610"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rgbClr val="2D2D2D"/>
                </a:solidFill>
                <a:latin typeface="Roboto Thin"/>
                <a:ea typeface="Roboto Thin"/>
                <a:cs typeface="Roboto Thin"/>
                <a:sym typeface="Roboto Thin"/>
              </a:defRPr>
            </a:lvl1pPr>
          </a:lstStyle>
          <a:p>
            <a:pPr/>
            <a:r>
              <a:t>Subject matter experts in sociolinguistics, safety, wellness and school administration</a:t>
            </a:r>
          </a:p>
        </p:txBody>
      </p:sp>
      <p:sp>
        <p:nvSpPr>
          <p:cNvPr id="140" name="Shape 140" descr="Rectangle 38"/>
          <p:cNvSpPr/>
          <p:nvPr/>
        </p:nvSpPr>
        <p:spPr>
          <a:xfrm>
            <a:off x="4567930" y="5006449"/>
            <a:ext cx="3159522"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600">
                <a:solidFill>
                  <a:srgbClr val="2D2D2D"/>
                </a:solidFill>
                <a:latin typeface="Roboto Thin"/>
                <a:ea typeface="Roboto Thin"/>
                <a:cs typeface="Roboto Thin"/>
                <a:sym typeface="Roboto Thin"/>
              </a:defRPr>
            </a:lvl1pPr>
          </a:lstStyle>
          <a:p>
            <a:pPr/>
            <a:r>
              <a:t>Long-standing certified integrations with our partners</a:t>
            </a:r>
          </a:p>
        </p:txBody>
      </p:sp>
      <p:sp>
        <p:nvSpPr>
          <p:cNvPr id="141" name="Shape 141" descr="Rectangle 39"/>
          <p:cNvSpPr/>
          <p:nvPr/>
        </p:nvSpPr>
        <p:spPr>
          <a:xfrm>
            <a:off x="4591515" y="3490648"/>
            <a:ext cx="3135938"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1600">
                <a:solidFill>
                  <a:srgbClr val="2D2D2D"/>
                </a:solidFill>
                <a:latin typeface="Roboto Thin"/>
                <a:ea typeface="Roboto Thin"/>
                <a:cs typeface="Roboto Thin"/>
                <a:sym typeface="Roboto Thin"/>
              </a:defRPr>
            </a:pPr>
            <a:r>
              <a:t>Allowing you to be proactive </a:t>
            </a:r>
          </a:p>
          <a:p>
            <a:pPr algn="r">
              <a:defRPr sz="1600">
                <a:solidFill>
                  <a:srgbClr val="2D2D2D"/>
                </a:solidFill>
                <a:latin typeface="Roboto Thin"/>
                <a:ea typeface="Roboto Thin"/>
                <a:cs typeface="Roboto Thin"/>
                <a:sym typeface="Roboto Thin"/>
              </a:defRPr>
            </a:pPr>
            <a:r>
              <a:t>and save time</a:t>
            </a:r>
          </a:p>
        </p:txBody>
      </p:sp>
      <p:pic>
        <p:nvPicPr>
          <p:cNvPr id="142" name="image4.png" descr="Picture 40"/>
          <p:cNvPicPr>
            <a:picLocks noChangeAspect="1"/>
          </p:cNvPicPr>
          <p:nvPr/>
        </p:nvPicPr>
        <p:blipFill>
          <a:blip r:embed="rId4">
            <a:extLst/>
          </a:blip>
          <a:stretch>
            <a:fillRect/>
          </a:stretch>
        </p:blipFill>
        <p:spPr>
          <a:xfrm>
            <a:off x="3396501" y="2429405"/>
            <a:ext cx="1277440" cy="1480567"/>
          </a:xfrm>
          <a:prstGeom prst="rect">
            <a:avLst/>
          </a:prstGeom>
          <a:ln w="12700">
            <a:miter lim="400000"/>
          </a:ln>
        </p:spPr>
      </p:pic>
      <p:sp>
        <p:nvSpPr>
          <p:cNvPr id="143" name="Shape 143" descr="Rectangle 41"/>
          <p:cNvSpPr/>
          <p:nvPr/>
        </p:nvSpPr>
        <p:spPr>
          <a:xfrm>
            <a:off x="381658" y="1466815"/>
            <a:ext cx="2546252"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FF"/>
                </a:solidFill>
                <a:latin typeface="Helvetica Neue"/>
                <a:ea typeface="Helvetica Neue"/>
                <a:cs typeface="Helvetica Neue"/>
                <a:sym typeface="Helvetica Neue"/>
              </a:defRPr>
            </a:lvl1pPr>
          </a:lstStyle>
          <a:p>
            <a:pPr/>
            <a:r>
              <a:t>Our Team</a:t>
            </a:r>
          </a:p>
        </p:txBody>
      </p:sp>
      <p:sp>
        <p:nvSpPr>
          <p:cNvPr id="144" name="Shape 144" descr="Rectangle 42"/>
          <p:cNvSpPr/>
          <p:nvPr/>
        </p:nvSpPr>
        <p:spPr>
          <a:xfrm>
            <a:off x="4126658" y="1477598"/>
            <a:ext cx="3556491"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a:solidFill>
                  <a:srgbClr val="FFFFFF"/>
                </a:solidFill>
                <a:latin typeface="Helvetica Neue"/>
                <a:ea typeface="Helvetica Neue"/>
                <a:cs typeface="Helvetica Neue"/>
                <a:sym typeface="Helvetica Neue"/>
              </a:defRPr>
            </a:lvl1pPr>
          </a:lstStyle>
          <a:p>
            <a:pPr/>
            <a:r>
              <a:t>Our Technology</a:t>
            </a:r>
          </a:p>
        </p:txBody>
      </p:sp>
      <p:sp>
        <p:nvSpPr>
          <p:cNvPr id="145" name="Shape 145" descr="Rectangle 43"/>
          <p:cNvSpPr/>
          <p:nvPr/>
        </p:nvSpPr>
        <p:spPr>
          <a:xfrm>
            <a:off x="392188" y="3480770"/>
            <a:ext cx="3330694"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rgbClr val="2D2D2D"/>
                </a:solidFill>
                <a:latin typeface="Roboto Thin"/>
                <a:ea typeface="Roboto Thin"/>
                <a:cs typeface="Roboto Thin"/>
                <a:sym typeface="Roboto Thin"/>
              </a:defRPr>
            </a:lvl1pPr>
          </a:lstStyle>
          <a:p>
            <a:pPr/>
            <a:r>
              <a:t>Protecting students for 6 years</a:t>
            </a:r>
          </a:p>
        </p:txBody>
      </p:sp>
      <p:sp>
        <p:nvSpPr>
          <p:cNvPr id="146" name="Shape 146" descr="Rectangle 44"/>
          <p:cNvSpPr/>
          <p:nvPr/>
        </p:nvSpPr>
        <p:spPr>
          <a:xfrm>
            <a:off x="392189" y="2987864"/>
            <a:ext cx="2438401"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8A5F"/>
                </a:solidFill>
                <a:latin typeface="Helvetica Neue"/>
                <a:ea typeface="Helvetica Neue"/>
                <a:cs typeface="Helvetica Neue"/>
                <a:sym typeface="Helvetica Neue"/>
              </a:defRPr>
            </a:lvl1pPr>
          </a:lstStyle>
          <a:p>
            <a:pPr/>
            <a:r>
              <a:t>Your Students</a:t>
            </a:r>
          </a:p>
        </p:txBody>
      </p:sp>
      <p:sp>
        <p:nvSpPr>
          <p:cNvPr id="147" name="Shape 147" descr="Rectangle 45"/>
          <p:cNvSpPr/>
          <p:nvPr/>
        </p:nvSpPr>
        <p:spPr>
          <a:xfrm>
            <a:off x="4633657" y="2998982"/>
            <a:ext cx="3049492"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a:solidFill>
                  <a:srgbClr val="008A5F"/>
                </a:solidFill>
                <a:latin typeface="Helvetica Neue"/>
                <a:ea typeface="Helvetica Neue"/>
                <a:cs typeface="Helvetica Neue"/>
                <a:sym typeface="Helvetica Neue"/>
              </a:defRPr>
            </a:lvl1pPr>
          </a:lstStyle>
          <a:p>
            <a:pPr/>
            <a:r>
              <a:t>You &amp; Your Team</a:t>
            </a:r>
          </a:p>
        </p:txBody>
      </p:sp>
      <p:sp>
        <p:nvSpPr>
          <p:cNvPr id="148" name="Shape 148" descr="Rectangle 46"/>
          <p:cNvSpPr/>
          <p:nvPr/>
        </p:nvSpPr>
        <p:spPr>
          <a:xfrm>
            <a:off x="370128" y="4525607"/>
            <a:ext cx="2538503"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FF"/>
                </a:solidFill>
                <a:latin typeface="Helvetica Neue"/>
                <a:ea typeface="Helvetica Neue"/>
                <a:cs typeface="Helvetica Neue"/>
                <a:sym typeface="Helvetica Neue"/>
              </a:defRPr>
            </a:lvl1pPr>
          </a:lstStyle>
          <a:p>
            <a:pPr/>
            <a:r>
              <a:t>The Experts</a:t>
            </a:r>
          </a:p>
        </p:txBody>
      </p:sp>
      <p:sp>
        <p:nvSpPr>
          <p:cNvPr id="149" name="Shape 149" descr="Rectangle 47"/>
          <p:cNvSpPr/>
          <p:nvPr/>
        </p:nvSpPr>
        <p:spPr>
          <a:xfrm>
            <a:off x="4126658" y="4525607"/>
            <a:ext cx="3556491"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a:solidFill>
                  <a:srgbClr val="FFFFFF"/>
                </a:solidFill>
                <a:latin typeface="Helvetica Neue"/>
                <a:ea typeface="Helvetica Neue"/>
                <a:cs typeface="Helvetica Neue"/>
                <a:sym typeface="Helvetica Neue"/>
              </a:defRPr>
            </a:lvl1pPr>
          </a:lstStyle>
          <a:p>
            <a:pPr/>
            <a:r>
              <a:t>Our Partners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2000"/>
                                  </p:stCondLst>
                                  <p:iterate type="el" backwards="0">
                                    <p:tmAbs val="0"/>
                                  </p:iterate>
                                  <p:childTnLst>
                                    <p:set>
                                      <p:cBhvr>
                                        <p:cTn id="6" fill="hold"/>
                                        <p:tgtEl>
                                          <p:spTgt spid="128"/>
                                        </p:tgtEl>
                                        <p:attrNameLst>
                                          <p:attrName>style.visibility</p:attrName>
                                        </p:attrNameLst>
                                      </p:cBhvr>
                                      <p:to>
                                        <p:strVal val="visible"/>
                                      </p:to>
                                    </p:set>
                                    <p:animEffect filter="dissolve" transition="in">
                                      <p:cBhvr>
                                        <p:cTn id="7"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descr="TextBox 14"/>
          <p:cNvSpPr/>
          <p:nvPr/>
        </p:nvSpPr>
        <p:spPr>
          <a:xfrm>
            <a:off x="220238" y="144073"/>
            <a:ext cx="11856968" cy="6246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500">
                <a:solidFill>
                  <a:srgbClr val="20BE83"/>
                </a:solidFill>
                <a:latin typeface="Helvetica Neue"/>
                <a:ea typeface="Helvetica Neue"/>
                <a:cs typeface="Helvetica Neue"/>
                <a:sym typeface="Helvetica Neue"/>
              </a:defRPr>
            </a:lvl1pPr>
          </a:lstStyle>
          <a:p>
            <a:pPr/>
            <a:r>
              <a:t>A Culture of Prevention</a:t>
            </a:r>
          </a:p>
        </p:txBody>
      </p:sp>
      <p:sp>
        <p:nvSpPr>
          <p:cNvPr id="154" name="Shape 154" descr="Rectangle 56"/>
          <p:cNvSpPr/>
          <p:nvPr/>
        </p:nvSpPr>
        <p:spPr>
          <a:xfrm>
            <a:off x="0" y="6400800"/>
            <a:ext cx="12192000" cy="457200"/>
          </a:xfrm>
          <a:prstGeom prst="rect">
            <a:avLst/>
          </a:prstGeom>
          <a:solidFill>
            <a:srgbClr val="34505E"/>
          </a:solidFill>
          <a:ln w="12700">
            <a:miter lim="400000"/>
          </a:ln>
        </p:spPr>
        <p:txBody>
          <a:bodyPr lIns="45719" rIns="45719" anchor="ctr"/>
          <a:lstStyle/>
          <a:p>
            <a:pPr algn="ctr">
              <a:defRPr>
                <a:solidFill>
                  <a:srgbClr val="FFFFFF"/>
                </a:solidFill>
              </a:defRPr>
            </a:pPr>
          </a:p>
        </p:txBody>
      </p:sp>
      <p:pic>
        <p:nvPicPr>
          <p:cNvPr id="155" name="image2.tif" descr="Picture 57"/>
          <p:cNvPicPr>
            <a:picLocks noChangeAspect="1"/>
          </p:cNvPicPr>
          <p:nvPr/>
        </p:nvPicPr>
        <p:blipFill>
          <a:blip r:embed="rId3">
            <a:extLst/>
          </a:blip>
          <a:stretch>
            <a:fillRect/>
          </a:stretch>
        </p:blipFill>
        <p:spPr>
          <a:xfrm>
            <a:off x="235314" y="6456627"/>
            <a:ext cx="1298286" cy="345545"/>
          </a:xfrm>
          <a:prstGeom prst="rect">
            <a:avLst/>
          </a:prstGeom>
          <a:ln w="12700">
            <a:miter lim="400000"/>
          </a:ln>
        </p:spPr>
      </p:pic>
      <p:pic>
        <p:nvPicPr>
          <p:cNvPr id="156" name="image5.png" descr="Picture 7"/>
          <p:cNvPicPr>
            <a:picLocks noChangeAspect="1"/>
          </p:cNvPicPr>
          <p:nvPr/>
        </p:nvPicPr>
        <p:blipFill>
          <a:blip r:embed="rId4">
            <a:extLst/>
          </a:blip>
          <a:stretch>
            <a:fillRect/>
          </a:stretch>
        </p:blipFill>
        <p:spPr>
          <a:xfrm>
            <a:off x="396216" y="936170"/>
            <a:ext cx="11399567" cy="498565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descr="Rectangle 22"/>
          <p:cNvSpPr/>
          <p:nvPr/>
        </p:nvSpPr>
        <p:spPr>
          <a:xfrm>
            <a:off x="595086" y="5529605"/>
            <a:ext cx="10987314" cy="615554"/>
          </a:xfrm>
          <a:prstGeom prst="rect">
            <a:avLst/>
          </a:prstGeom>
          <a:solidFill>
            <a:srgbClr val="34505E"/>
          </a:solidFill>
          <a:ln w="12700">
            <a:miter lim="400000"/>
          </a:ln>
        </p:spPr>
        <p:txBody>
          <a:bodyPr lIns="45719" rIns="45719" anchor="ctr"/>
          <a:lstStyle/>
          <a:p>
            <a:pPr algn="ctr">
              <a:defRPr>
                <a:solidFill>
                  <a:srgbClr val="FFFFFF"/>
                </a:solidFill>
              </a:defRPr>
            </a:pPr>
          </a:p>
        </p:txBody>
      </p:sp>
      <p:sp>
        <p:nvSpPr>
          <p:cNvPr id="161" name="Shape 161" descr="Rectangle 18"/>
          <p:cNvSpPr/>
          <p:nvPr/>
        </p:nvSpPr>
        <p:spPr>
          <a:xfrm>
            <a:off x="0" y="6400800"/>
            <a:ext cx="12192000" cy="457200"/>
          </a:xfrm>
          <a:prstGeom prst="rect">
            <a:avLst/>
          </a:prstGeom>
          <a:solidFill>
            <a:srgbClr val="34505E"/>
          </a:solidFill>
          <a:ln w="12700">
            <a:miter lim="400000"/>
          </a:ln>
        </p:spPr>
        <p:txBody>
          <a:bodyPr lIns="45719" rIns="45719" anchor="ctr"/>
          <a:lstStyle/>
          <a:p>
            <a:pPr algn="ctr">
              <a:defRPr>
                <a:solidFill>
                  <a:srgbClr val="FFFFFF"/>
                </a:solidFill>
              </a:defRPr>
            </a:pPr>
          </a:p>
        </p:txBody>
      </p:sp>
      <p:pic>
        <p:nvPicPr>
          <p:cNvPr id="162" name="image2.tif" descr="Picture 19"/>
          <p:cNvPicPr>
            <a:picLocks noChangeAspect="1"/>
          </p:cNvPicPr>
          <p:nvPr/>
        </p:nvPicPr>
        <p:blipFill>
          <a:blip r:embed="rId3">
            <a:extLst/>
          </a:blip>
          <a:stretch>
            <a:fillRect/>
          </a:stretch>
        </p:blipFill>
        <p:spPr>
          <a:xfrm>
            <a:off x="235314" y="6456627"/>
            <a:ext cx="1298286" cy="345545"/>
          </a:xfrm>
          <a:prstGeom prst="rect">
            <a:avLst/>
          </a:prstGeom>
          <a:ln w="12700">
            <a:miter lim="400000"/>
          </a:ln>
        </p:spPr>
      </p:pic>
      <p:sp>
        <p:nvSpPr>
          <p:cNvPr id="163" name="Shape 163" descr="TextBox 6"/>
          <p:cNvSpPr/>
          <p:nvPr/>
        </p:nvSpPr>
        <p:spPr>
          <a:xfrm>
            <a:off x="609600" y="5606548"/>
            <a:ext cx="10968943" cy="819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400">
                <a:solidFill>
                  <a:srgbClr val="FFFFFF"/>
                </a:solidFill>
                <a:latin typeface="Helvetica Neue"/>
                <a:ea typeface="Helvetica Neue"/>
                <a:cs typeface="Helvetica Neue"/>
                <a:sym typeface="Helvetica Neue"/>
              </a:defRPr>
            </a:pPr>
            <a:r>
              <a:t>Unlimited Data </a:t>
            </a:r>
            <a:r>
              <a:rPr b="0">
                <a:latin typeface="Wingdings"/>
                <a:ea typeface="Wingdings"/>
                <a:cs typeface="Wingdings"/>
                <a:sym typeface="Wingdings"/>
              </a:rPr>
              <a:t> </a:t>
            </a:r>
            <a:r>
              <a:t>One Method </a:t>
            </a:r>
            <a:r>
              <a:rPr b="0">
                <a:latin typeface="Wingdings"/>
                <a:ea typeface="Wingdings"/>
                <a:cs typeface="Wingdings"/>
                <a:sym typeface="Wingdings"/>
              </a:rPr>
              <a:t> </a:t>
            </a:r>
            <a:r>
              <a:t>All Products </a:t>
            </a:r>
            <a:r>
              <a:rPr b="0">
                <a:latin typeface="Wingdings"/>
                <a:ea typeface="Wingdings"/>
                <a:cs typeface="Wingdings"/>
                <a:sym typeface="Wingdings"/>
              </a:rPr>
              <a:t> </a:t>
            </a:r>
            <a:r>
              <a:t>Powered by SME &amp; Tech</a:t>
            </a:r>
          </a:p>
        </p:txBody>
      </p:sp>
      <p:sp>
        <p:nvSpPr>
          <p:cNvPr id="164" name="Shape 164" descr="TextBox 7"/>
          <p:cNvSpPr/>
          <p:nvPr/>
        </p:nvSpPr>
        <p:spPr>
          <a:xfrm>
            <a:off x="288752" y="141728"/>
            <a:ext cx="2836038" cy="62464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500">
                <a:solidFill>
                  <a:srgbClr val="20BE83"/>
                </a:solidFill>
                <a:latin typeface="Helvetica Neue"/>
                <a:ea typeface="Helvetica Neue"/>
                <a:cs typeface="Helvetica Neue"/>
                <a:sym typeface="Helvetica Neue"/>
              </a:defRPr>
            </a:lvl1pPr>
          </a:lstStyle>
          <a:p>
            <a:pPr/>
            <a:r>
              <a:t>The Platform</a:t>
            </a:r>
          </a:p>
        </p:txBody>
      </p:sp>
      <p:sp>
        <p:nvSpPr>
          <p:cNvPr id="165" name="Shape 165" descr="Rectangle 8"/>
          <p:cNvSpPr/>
          <p:nvPr/>
        </p:nvSpPr>
        <p:spPr>
          <a:xfrm>
            <a:off x="624500" y="1846739"/>
            <a:ext cx="4861900" cy="15168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20BE83"/>
                </a:solidFill>
                <a:latin typeface="Helvetica Neue"/>
                <a:ea typeface="Helvetica Neue"/>
                <a:cs typeface="Helvetica Neue"/>
                <a:sym typeface="Helvetica Neue"/>
              </a:defRPr>
            </a:pPr>
            <a:r>
              <a:t>We study and understand the language of harm and violence. </a:t>
            </a:r>
            <a:r>
              <a:rPr b="0">
                <a:solidFill>
                  <a:srgbClr val="000000"/>
                </a:solidFill>
                <a:latin typeface="Roboto Light"/>
                <a:ea typeface="Roboto Light"/>
                <a:cs typeface="Roboto Light"/>
                <a:sym typeface="Roboto Light"/>
              </a:rPr>
              <a:t>We deploy advanced technology and work with subject matter experts to constantly evolve Social Sentinel’s proprietary machine learning methodologies.</a:t>
            </a:r>
          </a:p>
        </p:txBody>
      </p:sp>
      <p:sp>
        <p:nvSpPr>
          <p:cNvPr id="166" name="Shape 166" descr="Rectangle 9"/>
          <p:cNvSpPr/>
          <p:nvPr/>
        </p:nvSpPr>
        <p:spPr>
          <a:xfrm>
            <a:off x="609599" y="4229734"/>
            <a:ext cx="5014687" cy="665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Roboto Light"/>
                <a:ea typeface="Roboto Light"/>
                <a:cs typeface="Roboto Light"/>
                <a:sym typeface="Roboto Light"/>
              </a:defRPr>
            </a:pPr>
            <a:r>
              <a:t>We built </a:t>
            </a:r>
            <a:r>
              <a:rPr b="1">
                <a:solidFill>
                  <a:srgbClr val="20BE83"/>
                </a:solidFill>
                <a:latin typeface="Helvetica Neue"/>
                <a:ea typeface="Helvetica Neue"/>
                <a:cs typeface="Helvetica Neue"/>
                <a:sym typeface="Helvetica Neue"/>
              </a:rPr>
              <a:t>technology that searches worldwide</a:t>
            </a:r>
            <a:r>
              <a:rPr b="1"/>
              <a:t> </a:t>
            </a:r>
            <a:r>
              <a:t>to make local connections beyond a geo-fence.</a:t>
            </a:r>
          </a:p>
        </p:txBody>
      </p:sp>
      <p:sp>
        <p:nvSpPr>
          <p:cNvPr id="167" name="Shape 167" descr="Rectangle 10"/>
          <p:cNvSpPr/>
          <p:nvPr/>
        </p:nvSpPr>
        <p:spPr>
          <a:xfrm>
            <a:off x="6753541" y="1846336"/>
            <a:ext cx="4876799" cy="9453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20BE83"/>
                </a:solidFill>
                <a:latin typeface="Helvetica Neue"/>
                <a:ea typeface="Helvetica Neue"/>
                <a:cs typeface="Helvetica Neue"/>
                <a:sym typeface="Helvetica Neue"/>
              </a:defRPr>
            </a:pPr>
            <a:r>
              <a:t>Machine learning (AI) algorithms</a:t>
            </a:r>
            <a:r>
              <a:rPr>
                <a:solidFill>
                  <a:srgbClr val="000000"/>
                </a:solidFill>
              </a:rPr>
              <a:t> </a:t>
            </a:r>
            <a:r>
              <a:rPr b="0">
                <a:solidFill>
                  <a:srgbClr val="000000"/>
                </a:solidFill>
                <a:latin typeface="Roboto Light"/>
                <a:ea typeface="Roboto Light"/>
                <a:cs typeface="Roboto Light"/>
                <a:sym typeface="Roboto Light"/>
              </a:rPr>
              <a:t>classify data into alerts for immediate attention and insights for greater understanding.</a:t>
            </a:r>
          </a:p>
        </p:txBody>
      </p:sp>
      <p:sp>
        <p:nvSpPr>
          <p:cNvPr id="168" name="Shape 168" descr="Rectangle 11"/>
          <p:cNvSpPr/>
          <p:nvPr/>
        </p:nvSpPr>
        <p:spPr>
          <a:xfrm>
            <a:off x="6720450" y="4214812"/>
            <a:ext cx="4858095" cy="9609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Roboto Light"/>
                <a:ea typeface="Roboto Light"/>
                <a:cs typeface="Roboto Light"/>
                <a:sym typeface="Roboto Light"/>
              </a:defRPr>
            </a:pPr>
            <a:r>
              <a:t>We </a:t>
            </a:r>
            <a:r>
              <a:rPr b="1">
                <a:solidFill>
                  <a:srgbClr val="20BE83"/>
                </a:solidFill>
                <a:latin typeface="Helvetica Neue"/>
                <a:ea typeface="Helvetica Neue"/>
                <a:cs typeface="Helvetica Neue"/>
                <a:sym typeface="Helvetica Neue"/>
              </a:rPr>
              <a:t>create context by highlighting discussions and trends</a:t>
            </a:r>
            <a:r>
              <a:rPr b="1"/>
              <a:t> </a:t>
            </a:r>
            <a:r>
              <a:t>relevant to our clients’ communities right now.</a:t>
            </a:r>
          </a:p>
        </p:txBody>
      </p:sp>
      <p:sp>
        <p:nvSpPr>
          <p:cNvPr id="169" name="Shape 169" descr="Rectangle 12"/>
          <p:cNvSpPr/>
          <p:nvPr/>
        </p:nvSpPr>
        <p:spPr>
          <a:xfrm>
            <a:off x="609600" y="1226651"/>
            <a:ext cx="4876800" cy="615554"/>
          </a:xfrm>
          <a:prstGeom prst="rect">
            <a:avLst/>
          </a:prstGeom>
          <a:solidFill>
            <a:srgbClr val="34505E"/>
          </a:solidFill>
          <a:ln w="12700">
            <a:miter lim="400000"/>
          </a:ln>
        </p:spPr>
        <p:txBody>
          <a:bodyPr lIns="45719" rIns="45719" anchor="ctr"/>
          <a:lstStyle/>
          <a:p>
            <a:pPr algn="ctr">
              <a:defRPr>
                <a:solidFill>
                  <a:srgbClr val="FFFFFF"/>
                </a:solidFill>
              </a:defRPr>
            </a:pPr>
          </a:p>
        </p:txBody>
      </p:sp>
      <p:sp>
        <p:nvSpPr>
          <p:cNvPr id="170" name="Shape 170" descr="Rectangle 13"/>
          <p:cNvSpPr/>
          <p:nvPr/>
        </p:nvSpPr>
        <p:spPr>
          <a:xfrm>
            <a:off x="652422" y="1275401"/>
            <a:ext cx="2546252" cy="450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latin typeface="Helvetica Neue"/>
                <a:ea typeface="Helvetica Neue"/>
                <a:cs typeface="Helvetica Neue"/>
                <a:sym typeface="Helvetica Neue"/>
              </a:defRPr>
            </a:lvl1pPr>
          </a:lstStyle>
          <a:p>
            <a:pPr/>
            <a:r>
              <a:t>Language</a:t>
            </a:r>
          </a:p>
        </p:txBody>
      </p:sp>
      <p:sp>
        <p:nvSpPr>
          <p:cNvPr id="171" name="Shape 171" descr="Rectangle 14"/>
          <p:cNvSpPr/>
          <p:nvPr/>
        </p:nvSpPr>
        <p:spPr>
          <a:xfrm>
            <a:off x="6720450" y="1226651"/>
            <a:ext cx="4861951" cy="612704"/>
          </a:xfrm>
          <a:prstGeom prst="rect">
            <a:avLst/>
          </a:prstGeom>
          <a:solidFill>
            <a:srgbClr val="008A5F"/>
          </a:solidFill>
          <a:ln w="12700">
            <a:miter lim="400000"/>
          </a:ln>
        </p:spPr>
        <p:txBody>
          <a:bodyPr lIns="45719" rIns="45719" anchor="ctr"/>
          <a:lstStyle/>
          <a:p>
            <a:pPr algn="ctr">
              <a:defRPr>
                <a:solidFill>
                  <a:srgbClr val="FFFFFF"/>
                </a:solidFill>
              </a:defRPr>
            </a:pPr>
          </a:p>
        </p:txBody>
      </p:sp>
      <p:sp>
        <p:nvSpPr>
          <p:cNvPr id="172" name="Shape 172" descr="Rectangle 15"/>
          <p:cNvSpPr/>
          <p:nvPr/>
        </p:nvSpPr>
        <p:spPr>
          <a:xfrm>
            <a:off x="6763270" y="1280932"/>
            <a:ext cx="3005178" cy="450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latin typeface="Helvetica Neue"/>
                <a:ea typeface="Helvetica Neue"/>
                <a:cs typeface="Helvetica Neue"/>
                <a:sym typeface="Helvetica Neue"/>
              </a:defRPr>
            </a:lvl1pPr>
          </a:lstStyle>
          <a:p>
            <a:pPr/>
            <a:r>
              <a:t>Classification</a:t>
            </a:r>
          </a:p>
        </p:txBody>
      </p:sp>
      <p:sp>
        <p:nvSpPr>
          <p:cNvPr id="173" name="Shape 173" descr="Rectangle 16"/>
          <p:cNvSpPr/>
          <p:nvPr/>
        </p:nvSpPr>
        <p:spPr>
          <a:xfrm>
            <a:off x="613456" y="3612689"/>
            <a:ext cx="4872945" cy="615554"/>
          </a:xfrm>
          <a:prstGeom prst="rect">
            <a:avLst/>
          </a:prstGeom>
          <a:solidFill>
            <a:srgbClr val="20BE83"/>
          </a:solidFill>
          <a:ln w="12700">
            <a:miter lim="400000"/>
          </a:ln>
        </p:spPr>
        <p:txBody>
          <a:bodyPr lIns="45719" rIns="45719" anchor="ctr"/>
          <a:lstStyle/>
          <a:p>
            <a:pPr algn="ctr">
              <a:defRPr>
                <a:solidFill>
                  <a:srgbClr val="FFFFFF"/>
                </a:solidFill>
              </a:defRPr>
            </a:pPr>
          </a:p>
        </p:txBody>
      </p:sp>
      <p:sp>
        <p:nvSpPr>
          <p:cNvPr id="174" name="Shape 174" descr="Rectangle 17"/>
          <p:cNvSpPr/>
          <p:nvPr/>
        </p:nvSpPr>
        <p:spPr>
          <a:xfrm>
            <a:off x="656278" y="3685361"/>
            <a:ext cx="3097762" cy="4508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latin typeface="Helvetica Neue"/>
                <a:ea typeface="Helvetica Neue"/>
                <a:cs typeface="Helvetica Neue"/>
                <a:sym typeface="Helvetica Neue"/>
              </a:defRPr>
            </a:lvl1pPr>
          </a:lstStyle>
          <a:p>
            <a:pPr/>
            <a:r>
              <a:t>Associations</a:t>
            </a:r>
          </a:p>
        </p:txBody>
      </p:sp>
      <p:sp>
        <p:nvSpPr>
          <p:cNvPr id="175" name="Shape 175" descr="Rectangle 20"/>
          <p:cNvSpPr/>
          <p:nvPr/>
        </p:nvSpPr>
        <p:spPr>
          <a:xfrm>
            <a:off x="6720450" y="3606391"/>
            <a:ext cx="4861951" cy="615554"/>
          </a:xfrm>
          <a:prstGeom prst="rect">
            <a:avLst/>
          </a:prstGeom>
          <a:solidFill>
            <a:srgbClr val="E1D132"/>
          </a:solidFill>
          <a:ln w="12700">
            <a:miter lim="400000"/>
          </a:ln>
        </p:spPr>
        <p:txBody>
          <a:bodyPr lIns="45719" rIns="45719" anchor="ctr"/>
          <a:lstStyle/>
          <a:p>
            <a:pPr algn="ctr">
              <a:defRPr>
                <a:solidFill>
                  <a:srgbClr val="FFFFFF"/>
                </a:solidFill>
              </a:defRPr>
            </a:pPr>
          </a:p>
        </p:txBody>
      </p:sp>
      <p:sp>
        <p:nvSpPr>
          <p:cNvPr id="176" name="Shape 176" descr="Rectangle 21"/>
          <p:cNvSpPr/>
          <p:nvPr/>
        </p:nvSpPr>
        <p:spPr>
          <a:xfrm>
            <a:off x="6720450" y="3680312"/>
            <a:ext cx="3005178" cy="4508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latin typeface="Helvetica Neue"/>
                <a:ea typeface="Helvetica Neue"/>
                <a:cs typeface="Helvetica Neue"/>
                <a:sym typeface="Helvetica Neue"/>
              </a:defRPr>
            </a:lvl1pPr>
          </a:lstStyle>
          <a:p>
            <a:pPr/>
            <a:r>
              <a:t>Context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descr="Rectangle 18"/>
          <p:cNvSpPr/>
          <p:nvPr/>
        </p:nvSpPr>
        <p:spPr>
          <a:xfrm>
            <a:off x="0" y="6400800"/>
            <a:ext cx="12192000" cy="457200"/>
          </a:xfrm>
          <a:prstGeom prst="rect">
            <a:avLst/>
          </a:prstGeom>
          <a:solidFill>
            <a:srgbClr val="34505E"/>
          </a:solidFill>
          <a:ln w="12700">
            <a:miter lim="400000"/>
          </a:ln>
        </p:spPr>
        <p:txBody>
          <a:bodyPr lIns="45719" rIns="45719" anchor="ctr"/>
          <a:lstStyle/>
          <a:p>
            <a:pPr algn="ctr">
              <a:defRPr>
                <a:solidFill>
                  <a:srgbClr val="FFFFFF"/>
                </a:solidFill>
              </a:defRPr>
            </a:pPr>
          </a:p>
        </p:txBody>
      </p:sp>
      <p:pic>
        <p:nvPicPr>
          <p:cNvPr id="181" name="image2.tif" descr="Picture 19"/>
          <p:cNvPicPr>
            <a:picLocks noChangeAspect="1"/>
          </p:cNvPicPr>
          <p:nvPr/>
        </p:nvPicPr>
        <p:blipFill>
          <a:blip r:embed="rId3">
            <a:extLst/>
          </a:blip>
          <a:stretch>
            <a:fillRect/>
          </a:stretch>
        </p:blipFill>
        <p:spPr>
          <a:xfrm>
            <a:off x="235314" y="6456627"/>
            <a:ext cx="1298286" cy="345545"/>
          </a:xfrm>
          <a:prstGeom prst="rect">
            <a:avLst/>
          </a:prstGeom>
          <a:ln w="12700">
            <a:miter lim="400000"/>
          </a:ln>
        </p:spPr>
      </p:pic>
      <p:grpSp>
        <p:nvGrpSpPr>
          <p:cNvPr id="187" name="Group 187" descr="Group 1"/>
          <p:cNvGrpSpPr/>
          <p:nvPr/>
        </p:nvGrpSpPr>
        <p:grpSpPr>
          <a:xfrm>
            <a:off x="42728" y="278159"/>
            <a:ext cx="3657601" cy="5817843"/>
            <a:chOff x="0" y="0"/>
            <a:chExt cx="3657600" cy="5817842"/>
          </a:xfrm>
        </p:grpSpPr>
        <p:pic>
          <p:nvPicPr>
            <p:cNvPr id="182" name="image6.png" descr="Picture 10"/>
            <p:cNvPicPr>
              <a:picLocks noChangeAspect="1"/>
            </p:cNvPicPr>
            <p:nvPr/>
          </p:nvPicPr>
          <p:blipFill>
            <a:blip r:embed="rId4">
              <a:extLst/>
            </a:blip>
            <a:stretch>
              <a:fillRect/>
            </a:stretch>
          </p:blipFill>
          <p:spPr>
            <a:xfrm>
              <a:off x="1219200" y="0"/>
              <a:ext cx="1219200" cy="1219201"/>
            </a:xfrm>
            <a:prstGeom prst="rect">
              <a:avLst/>
            </a:prstGeom>
            <a:ln w="12700" cap="flat">
              <a:noFill/>
              <a:miter lim="400000"/>
            </a:ln>
            <a:effectLst/>
          </p:spPr>
        </p:pic>
        <p:sp>
          <p:nvSpPr>
            <p:cNvPr id="183" name="Shape 183" descr="Rectangle 13"/>
            <p:cNvSpPr/>
            <p:nvPr/>
          </p:nvSpPr>
          <p:spPr>
            <a:xfrm>
              <a:off x="0" y="1298211"/>
              <a:ext cx="3657600"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a:solidFill>
                    <a:srgbClr val="F9894B"/>
                  </a:solidFill>
                  <a:latin typeface="Helvetica Neue"/>
                  <a:ea typeface="Helvetica Neue"/>
                  <a:cs typeface="Helvetica Neue"/>
                  <a:sym typeface="Helvetica Neue"/>
                </a:defRPr>
              </a:lvl1pPr>
            </a:lstStyle>
            <a:p>
              <a:pPr/>
              <a:r>
                <a:t>Enhanced!</a:t>
              </a:r>
            </a:p>
          </p:txBody>
        </p:sp>
        <p:sp>
          <p:nvSpPr>
            <p:cNvPr id="184" name="Shape 184" descr="Rectangle 16"/>
            <p:cNvSpPr/>
            <p:nvPr/>
          </p:nvSpPr>
          <p:spPr>
            <a:xfrm>
              <a:off x="0" y="2074059"/>
              <a:ext cx="3657600" cy="10180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200">
                  <a:latin typeface="Roboto Light"/>
                  <a:ea typeface="Roboto Light"/>
                  <a:cs typeface="Roboto Light"/>
                  <a:sym typeface="Roboto Light"/>
                </a:defRPr>
              </a:pPr>
              <a:r>
                <a:t>Help keep your students safer by respectfully accessing the digital conversations happening publicly on social media. </a:t>
              </a:r>
              <a:r>
                <a:rPr b="1">
                  <a:solidFill>
                    <a:srgbClr val="20BE83"/>
                  </a:solidFill>
                  <a:latin typeface="Helvetica Neue"/>
                  <a:ea typeface="Helvetica Neue"/>
                  <a:cs typeface="Helvetica Neue"/>
                  <a:sym typeface="Helvetica Neue"/>
                </a:rPr>
                <a:t>We help you weed out </a:t>
              </a:r>
              <a:endParaRPr b="1">
                <a:solidFill>
                  <a:srgbClr val="20BE83"/>
                </a:solidFill>
                <a:latin typeface="Helvetica Neue"/>
                <a:ea typeface="Helvetica Neue"/>
                <a:cs typeface="Helvetica Neue"/>
                <a:sym typeface="Helvetica Neue"/>
              </a:endParaRPr>
            </a:p>
            <a:p>
              <a:pPr algn="ctr">
                <a:defRPr b="1" sz="1200">
                  <a:solidFill>
                    <a:srgbClr val="20BE83"/>
                  </a:solidFill>
                  <a:latin typeface="Helvetica Neue"/>
                  <a:ea typeface="Helvetica Neue"/>
                  <a:cs typeface="Helvetica Neue"/>
                  <a:sym typeface="Helvetica Neue"/>
                </a:defRPr>
              </a:pPr>
              <a:r>
                <a:t>the noise and connect with the posts that matter most</a:t>
              </a:r>
              <a:r>
                <a:rPr>
                  <a:solidFill>
                    <a:srgbClr val="000000"/>
                  </a:solidFill>
                  <a:latin typeface="Roboto Light"/>
                  <a:ea typeface="Roboto Light"/>
                  <a:cs typeface="Roboto Light"/>
                  <a:sym typeface="Roboto Light"/>
                </a:rPr>
                <a:t> </a:t>
              </a:r>
              <a:r>
                <a:rPr b="0">
                  <a:solidFill>
                    <a:srgbClr val="000000"/>
                  </a:solidFill>
                  <a:latin typeface="Roboto Light"/>
                  <a:ea typeface="Roboto Light"/>
                  <a:cs typeface="Roboto Light"/>
                  <a:sym typeface="Roboto Light"/>
                </a:rPr>
                <a:t>to your schools’ well-being.</a:t>
              </a:r>
            </a:p>
          </p:txBody>
        </p:sp>
        <p:pic>
          <p:nvPicPr>
            <p:cNvPr id="185" name="image7.png" descr="Picture 24"/>
            <p:cNvPicPr>
              <a:picLocks noChangeAspect="1"/>
            </p:cNvPicPr>
            <p:nvPr/>
          </p:nvPicPr>
          <p:blipFill>
            <a:blip r:embed="rId5">
              <a:extLst/>
            </a:blip>
            <a:srcRect l="0" t="0" r="0" b="61950"/>
            <a:stretch>
              <a:fillRect/>
            </a:stretch>
          </p:blipFill>
          <p:spPr>
            <a:xfrm>
              <a:off x="244899" y="3303242"/>
              <a:ext cx="3167801" cy="2514601"/>
            </a:xfrm>
            <a:prstGeom prst="rect">
              <a:avLst/>
            </a:prstGeom>
            <a:ln w="117475" cap="rnd">
              <a:solidFill>
                <a:srgbClr val="E8E5D6"/>
              </a:solidFill>
              <a:prstDash val="solid"/>
              <a:round/>
            </a:ln>
            <a:effectLst/>
          </p:spPr>
        </p:pic>
        <p:sp>
          <p:nvSpPr>
            <p:cNvPr id="186" name="Shape 186" descr="Rectangle 27"/>
            <p:cNvSpPr/>
            <p:nvPr/>
          </p:nvSpPr>
          <p:spPr>
            <a:xfrm>
              <a:off x="0" y="1639297"/>
              <a:ext cx="3657600" cy="450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2400">
                  <a:solidFill>
                    <a:srgbClr val="20BE83"/>
                  </a:solidFill>
                  <a:latin typeface="Helvetica Neue"/>
                  <a:ea typeface="Helvetica Neue"/>
                  <a:cs typeface="Helvetica Neue"/>
                  <a:sym typeface="Helvetica Neue"/>
                </a:defRPr>
              </a:lvl1pPr>
            </a:lstStyle>
            <a:p>
              <a:pPr/>
              <a:r>
                <a:t>Social Media Scanning</a:t>
              </a:r>
            </a:p>
          </p:txBody>
        </p:sp>
      </p:grpSp>
      <p:grpSp>
        <p:nvGrpSpPr>
          <p:cNvPr id="193" name="Group 193" descr="Group 2"/>
          <p:cNvGrpSpPr/>
          <p:nvPr/>
        </p:nvGrpSpPr>
        <p:grpSpPr>
          <a:xfrm>
            <a:off x="4274446" y="278158"/>
            <a:ext cx="3672115" cy="5817843"/>
            <a:chOff x="0" y="0"/>
            <a:chExt cx="3672113" cy="5817841"/>
          </a:xfrm>
        </p:grpSpPr>
        <p:pic>
          <p:nvPicPr>
            <p:cNvPr id="188" name="image8.png" descr="Picture 4"/>
            <p:cNvPicPr>
              <a:picLocks noChangeAspect="1"/>
            </p:cNvPicPr>
            <p:nvPr/>
          </p:nvPicPr>
          <p:blipFill>
            <a:blip r:embed="rId6">
              <a:extLst/>
            </a:blip>
            <a:stretch>
              <a:fillRect/>
            </a:stretch>
          </p:blipFill>
          <p:spPr>
            <a:xfrm>
              <a:off x="1219200" y="-1"/>
              <a:ext cx="1219201" cy="1219201"/>
            </a:xfrm>
            <a:prstGeom prst="rect">
              <a:avLst/>
            </a:prstGeom>
            <a:ln w="12700" cap="flat">
              <a:noFill/>
              <a:miter lim="400000"/>
            </a:ln>
            <a:effectLst/>
          </p:spPr>
        </p:pic>
        <p:sp>
          <p:nvSpPr>
            <p:cNvPr id="189" name="Shape 189" descr="Rectangle 14"/>
            <p:cNvSpPr/>
            <p:nvPr/>
          </p:nvSpPr>
          <p:spPr>
            <a:xfrm>
              <a:off x="0" y="1298210"/>
              <a:ext cx="3657600"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a:solidFill>
                    <a:srgbClr val="F9894B"/>
                  </a:solidFill>
                  <a:latin typeface="Helvetica Neue"/>
                  <a:ea typeface="Helvetica Neue"/>
                  <a:cs typeface="Helvetica Neue"/>
                  <a:sym typeface="Helvetica Neue"/>
                </a:defRPr>
              </a:lvl1pPr>
            </a:lstStyle>
            <a:p>
              <a:pPr/>
              <a:r>
                <a:t>New!</a:t>
              </a:r>
            </a:p>
          </p:txBody>
        </p:sp>
        <p:sp>
          <p:nvSpPr>
            <p:cNvPr id="190" name="Shape 190" descr="Rectangle 17"/>
            <p:cNvSpPr/>
            <p:nvPr/>
          </p:nvSpPr>
          <p:spPr>
            <a:xfrm>
              <a:off x="14514" y="2074058"/>
              <a:ext cx="3657600" cy="8173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sz="1200">
                  <a:solidFill>
                    <a:srgbClr val="20BE83"/>
                  </a:solidFill>
                  <a:latin typeface="Helvetica Neue"/>
                  <a:ea typeface="Helvetica Neue"/>
                  <a:cs typeface="Helvetica Neue"/>
                  <a:sym typeface="Helvetica Neue"/>
                </a:defRPr>
              </a:pPr>
              <a:r>
                <a:t>Expand your awareness</a:t>
              </a:r>
              <a:r>
                <a:rPr>
                  <a:solidFill>
                    <a:srgbClr val="000000"/>
                  </a:solidFill>
                </a:rPr>
                <a:t> </a:t>
              </a:r>
              <a:r>
                <a:rPr b="0">
                  <a:solidFill>
                    <a:srgbClr val="000000"/>
                  </a:solidFill>
                  <a:latin typeface="Roboto Light"/>
                  <a:ea typeface="Roboto Light"/>
                  <a:cs typeface="Roboto Light"/>
                  <a:sym typeface="Roboto Light"/>
                </a:rPr>
                <a:t>around conversations that are happening within your school and identify </a:t>
              </a:r>
              <a:endParaRPr b="0">
                <a:solidFill>
                  <a:srgbClr val="000000"/>
                </a:solidFill>
                <a:latin typeface="Roboto Light"/>
                <a:ea typeface="Roboto Light"/>
                <a:cs typeface="Roboto Light"/>
                <a:sym typeface="Roboto Light"/>
              </a:endParaRPr>
            </a:p>
            <a:p>
              <a:pPr algn="ctr">
                <a:defRPr sz="1200">
                  <a:latin typeface="Roboto Light"/>
                  <a:ea typeface="Roboto Light"/>
                  <a:cs typeface="Roboto Light"/>
                  <a:sym typeface="Roboto Light"/>
                </a:defRPr>
              </a:pPr>
              <a:r>
                <a:t>safety and behavioral patterns, while respecting individual privacy.</a:t>
              </a:r>
            </a:p>
          </p:txBody>
        </p:sp>
        <p:pic>
          <p:nvPicPr>
            <p:cNvPr id="191" name="image9.png" descr="Picture 12"/>
            <p:cNvPicPr>
              <a:picLocks noChangeAspect="1"/>
            </p:cNvPicPr>
            <p:nvPr/>
          </p:nvPicPr>
          <p:blipFill>
            <a:blip r:embed="rId7">
              <a:extLst/>
            </a:blip>
            <a:srcRect l="0" t="0" r="0" b="53533"/>
            <a:stretch>
              <a:fillRect/>
            </a:stretch>
          </p:blipFill>
          <p:spPr>
            <a:xfrm>
              <a:off x="7257" y="3303242"/>
              <a:ext cx="3659156" cy="2514600"/>
            </a:xfrm>
            <a:prstGeom prst="rect">
              <a:avLst/>
            </a:prstGeom>
            <a:ln w="117475" cap="rnd">
              <a:solidFill>
                <a:srgbClr val="E8E5D6"/>
              </a:solidFill>
              <a:prstDash val="solid"/>
              <a:round/>
            </a:ln>
            <a:effectLst/>
          </p:spPr>
        </p:pic>
        <p:sp>
          <p:nvSpPr>
            <p:cNvPr id="192" name="Shape 192" descr="Rectangle 28"/>
            <p:cNvSpPr/>
            <p:nvPr/>
          </p:nvSpPr>
          <p:spPr>
            <a:xfrm>
              <a:off x="0" y="1639297"/>
              <a:ext cx="3657600" cy="450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2400">
                  <a:solidFill>
                    <a:srgbClr val="20BE83"/>
                  </a:solidFill>
                  <a:latin typeface="Helvetica Neue"/>
                  <a:ea typeface="Helvetica Neue"/>
                  <a:cs typeface="Helvetica Neue"/>
                  <a:sym typeface="Helvetica Neue"/>
                </a:defRPr>
              </a:lvl1pPr>
            </a:lstStyle>
            <a:p>
              <a:pPr/>
              <a:r>
                <a:t>Integration with Gmail</a:t>
              </a:r>
            </a:p>
          </p:txBody>
        </p:sp>
      </p:grpSp>
      <p:grpSp>
        <p:nvGrpSpPr>
          <p:cNvPr id="199" name="Group 199" descr="Group 3"/>
          <p:cNvGrpSpPr/>
          <p:nvPr/>
        </p:nvGrpSpPr>
        <p:grpSpPr>
          <a:xfrm>
            <a:off x="8534400" y="278158"/>
            <a:ext cx="3657600" cy="5817842"/>
            <a:chOff x="0" y="0"/>
            <a:chExt cx="3657600" cy="5817841"/>
          </a:xfrm>
        </p:grpSpPr>
        <p:pic>
          <p:nvPicPr>
            <p:cNvPr id="194" name="image10.png" descr="Picture 8"/>
            <p:cNvPicPr>
              <a:picLocks noChangeAspect="1"/>
            </p:cNvPicPr>
            <p:nvPr/>
          </p:nvPicPr>
          <p:blipFill>
            <a:blip r:embed="rId8">
              <a:extLst/>
            </a:blip>
            <a:stretch>
              <a:fillRect/>
            </a:stretch>
          </p:blipFill>
          <p:spPr>
            <a:xfrm>
              <a:off x="1219200" y="-1"/>
              <a:ext cx="1219200" cy="1219201"/>
            </a:xfrm>
            <a:prstGeom prst="rect">
              <a:avLst/>
            </a:prstGeom>
            <a:ln w="12700" cap="flat">
              <a:noFill/>
              <a:miter lim="400000"/>
            </a:ln>
            <a:effectLst/>
          </p:spPr>
        </p:pic>
        <p:sp>
          <p:nvSpPr>
            <p:cNvPr id="195" name="Shape 195" descr="Rectangle 15"/>
            <p:cNvSpPr/>
            <p:nvPr/>
          </p:nvSpPr>
          <p:spPr>
            <a:xfrm>
              <a:off x="0" y="1298210"/>
              <a:ext cx="3657600"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a:solidFill>
                    <a:srgbClr val="F9894B"/>
                  </a:solidFill>
                  <a:latin typeface="Helvetica Neue"/>
                  <a:ea typeface="Helvetica Neue"/>
                  <a:cs typeface="Helvetica Neue"/>
                  <a:sym typeface="Helvetica Neue"/>
                </a:defRPr>
              </a:lvl1pPr>
            </a:lstStyle>
            <a:p>
              <a:pPr/>
              <a:r>
                <a:t>New!</a:t>
              </a:r>
            </a:p>
          </p:txBody>
        </p:sp>
        <p:sp>
          <p:nvSpPr>
            <p:cNvPr id="196" name="Shape 196" descr="Rectangle 20"/>
            <p:cNvSpPr/>
            <p:nvPr/>
          </p:nvSpPr>
          <p:spPr>
            <a:xfrm>
              <a:off x="0" y="2086269"/>
              <a:ext cx="3657600" cy="100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200">
                  <a:latin typeface="Roboto Light"/>
                  <a:ea typeface="Roboto Light"/>
                  <a:cs typeface="Roboto Light"/>
                  <a:sym typeface="Roboto Light"/>
                </a:defRPr>
              </a:pPr>
              <a:r>
                <a:t>Speaking up to share something can be overwhelming, regardless of whether it's good </a:t>
              </a:r>
            </a:p>
            <a:p>
              <a:pPr algn="ctr">
                <a:defRPr sz="1200">
                  <a:latin typeface="Roboto Light"/>
                  <a:ea typeface="Roboto Light"/>
                  <a:cs typeface="Roboto Light"/>
                  <a:sym typeface="Roboto Light"/>
                </a:defRPr>
              </a:pPr>
              <a:r>
                <a:t>or bad news. Give students, faculty, and staff </a:t>
              </a:r>
            </a:p>
            <a:p>
              <a:pPr algn="ctr">
                <a:defRPr b="1" sz="1200">
                  <a:solidFill>
                    <a:srgbClr val="20BE83"/>
                  </a:solidFill>
                  <a:latin typeface="Helvetica Neue"/>
                  <a:ea typeface="Helvetica Neue"/>
                  <a:cs typeface="Helvetica Neue"/>
                  <a:sym typeface="Helvetica Neue"/>
                </a:defRPr>
              </a:pPr>
              <a:r>
                <a:t>a safe and simple way to speak up and </a:t>
              </a:r>
            </a:p>
            <a:p>
              <a:pPr algn="ctr">
                <a:defRPr b="1" sz="1200">
                  <a:solidFill>
                    <a:srgbClr val="20BE83"/>
                  </a:solidFill>
                  <a:latin typeface="Helvetica Neue"/>
                  <a:ea typeface="Helvetica Neue"/>
                  <a:cs typeface="Helvetica Neue"/>
                  <a:sym typeface="Helvetica Neue"/>
                </a:defRPr>
              </a:pPr>
              <a:r>
                <a:t>share their story, anonymously</a:t>
              </a:r>
              <a:r>
                <a:rPr b="0">
                  <a:latin typeface="Roboto Light"/>
                  <a:ea typeface="Roboto Light"/>
                  <a:cs typeface="Roboto Light"/>
                  <a:sym typeface="Roboto Light"/>
                </a:rPr>
                <a:t>.</a:t>
              </a:r>
            </a:p>
          </p:txBody>
        </p:sp>
        <p:pic>
          <p:nvPicPr>
            <p:cNvPr id="197" name="image11.png" descr="Picture 22"/>
            <p:cNvPicPr>
              <a:picLocks noChangeAspect="1"/>
            </p:cNvPicPr>
            <p:nvPr/>
          </p:nvPicPr>
          <p:blipFill>
            <a:blip r:embed="rId9">
              <a:extLst/>
            </a:blip>
            <a:srcRect l="0" t="0" r="0" b="49229"/>
            <a:stretch>
              <a:fillRect/>
            </a:stretch>
          </p:blipFill>
          <p:spPr>
            <a:xfrm>
              <a:off x="273909" y="3322501"/>
              <a:ext cx="3148378" cy="2495341"/>
            </a:xfrm>
            <a:prstGeom prst="rect">
              <a:avLst/>
            </a:prstGeom>
            <a:ln w="117475" cap="rnd">
              <a:solidFill>
                <a:srgbClr val="E8E5D6"/>
              </a:solidFill>
              <a:prstDash val="solid"/>
              <a:round/>
            </a:ln>
            <a:effectLst/>
          </p:spPr>
        </p:pic>
        <p:sp>
          <p:nvSpPr>
            <p:cNvPr id="198" name="Shape 198" descr="Rectangle 29"/>
            <p:cNvSpPr/>
            <p:nvPr/>
          </p:nvSpPr>
          <p:spPr>
            <a:xfrm>
              <a:off x="0" y="1639297"/>
              <a:ext cx="3657600" cy="450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2400">
                  <a:solidFill>
                    <a:srgbClr val="20BE83"/>
                  </a:solidFill>
                  <a:latin typeface="Helvetica Neue"/>
                  <a:ea typeface="Helvetica Neue"/>
                  <a:cs typeface="Helvetica Neue"/>
                  <a:sym typeface="Helvetica Neue"/>
                </a:defRPr>
              </a:lvl1pPr>
            </a:lstStyle>
            <a:p>
              <a:pPr/>
              <a:r>
                <a:t>Shareit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87"/>
                                        </p:tgtEl>
                                        <p:attrNameLst>
                                          <p:attrName>style.visibility</p:attrName>
                                        </p:attrNameLst>
                                      </p:cBhvr>
                                      <p:to>
                                        <p:strVal val="visible"/>
                                      </p:to>
                                    </p:set>
                                    <p:animEffect filter="dissolve" transition="in">
                                      <p:cBhvr>
                                        <p:cTn id="7" dur="500"/>
                                        <p:tgtEl>
                                          <p:spTgt spid="187"/>
                                        </p:tgtEl>
                                      </p:cBhvr>
                                    </p:animEffect>
                                  </p:childTnLst>
                                </p:cTn>
                              </p:par>
                            </p:childTnLst>
                          </p:cTn>
                        </p:par>
                        <p:par>
                          <p:cTn id="8" fill="hold">
                            <p:stCondLst>
                              <p:cond delay="500"/>
                            </p:stCondLst>
                            <p:childTnLst>
                              <p:par>
                                <p:cTn id="9" presetClass="entr" nodeType="afterEffect" presetID="9" grpId="2" fill="hold">
                                  <p:stCondLst>
                                    <p:cond delay="2000"/>
                                  </p:stCondLst>
                                  <p:iterate type="el" backwards="0">
                                    <p:tmAbs val="0"/>
                                  </p:iterate>
                                  <p:childTnLst>
                                    <p:set>
                                      <p:cBhvr>
                                        <p:cTn id="10" fill="hold"/>
                                        <p:tgtEl>
                                          <p:spTgt spid="193"/>
                                        </p:tgtEl>
                                        <p:attrNameLst>
                                          <p:attrName>style.visibility</p:attrName>
                                        </p:attrNameLst>
                                      </p:cBhvr>
                                      <p:to>
                                        <p:strVal val="visible"/>
                                      </p:to>
                                    </p:set>
                                    <p:animEffect filter="dissolve" transition="in">
                                      <p:cBhvr>
                                        <p:cTn id="11" dur="500"/>
                                        <p:tgtEl>
                                          <p:spTgt spid="193"/>
                                        </p:tgtEl>
                                      </p:cBhvr>
                                    </p:animEffect>
                                  </p:childTnLst>
                                </p:cTn>
                              </p:par>
                            </p:childTnLst>
                          </p:cTn>
                        </p:par>
                        <p:par>
                          <p:cTn id="12" fill="hold">
                            <p:stCondLst>
                              <p:cond delay="3000"/>
                            </p:stCondLst>
                            <p:childTnLst>
                              <p:par>
                                <p:cTn id="13" presetClass="entr" nodeType="afterEffect" presetID="9" grpId="3" fill="hold">
                                  <p:stCondLst>
                                    <p:cond delay="2000"/>
                                  </p:stCondLst>
                                  <p:iterate type="el" backwards="0">
                                    <p:tmAbs val="0"/>
                                  </p:iterate>
                                  <p:childTnLst>
                                    <p:set>
                                      <p:cBhvr>
                                        <p:cTn id="14" fill="hold"/>
                                        <p:tgtEl>
                                          <p:spTgt spid="199"/>
                                        </p:tgtEl>
                                        <p:attrNameLst>
                                          <p:attrName>style.visibility</p:attrName>
                                        </p:attrNameLst>
                                      </p:cBhvr>
                                      <p:to>
                                        <p:strVal val="visible"/>
                                      </p:to>
                                    </p:set>
                                    <p:animEffect filter="dissolve" transition="in">
                                      <p:cBhvr>
                                        <p:cTn id="15" dur="5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2"/>
      <p:bldP build="whole" bldLvl="1" animBg="1" rev="0" advAuto="0" spid="199" grpId="3"/>
      <p:bldP build="whole" bldLvl="1" animBg="1" rev="0" advAuto="0" spid="187"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descr="Rectangle 36"/>
          <p:cNvSpPr/>
          <p:nvPr/>
        </p:nvSpPr>
        <p:spPr>
          <a:xfrm>
            <a:off x="0" y="6400800"/>
            <a:ext cx="12192000" cy="457200"/>
          </a:xfrm>
          <a:prstGeom prst="rect">
            <a:avLst/>
          </a:prstGeom>
          <a:solidFill>
            <a:srgbClr val="34505E"/>
          </a:solidFill>
          <a:ln w="12700">
            <a:miter lim="400000"/>
          </a:ln>
        </p:spPr>
        <p:txBody>
          <a:bodyPr lIns="45719" rIns="45719" anchor="ctr"/>
          <a:lstStyle/>
          <a:p>
            <a:pPr algn="ctr">
              <a:defRPr>
                <a:solidFill>
                  <a:srgbClr val="FFFFFF"/>
                </a:solidFill>
              </a:defRPr>
            </a:pPr>
          </a:p>
        </p:txBody>
      </p:sp>
      <p:pic>
        <p:nvPicPr>
          <p:cNvPr id="204" name="image2.tif" descr="Picture 37"/>
          <p:cNvPicPr>
            <a:picLocks noChangeAspect="1"/>
          </p:cNvPicPr>
          <p:nvPr/>
        </p:nvPicPr>
        <p:blipFill>
          <a:blip r:embed="rId3">
            <a:extLst/>
          </a:blip>
          <a:stretch>
            <a:fillRect/>
          </a:stretch>
        </p:blipFill>
        <p:spPr>
          <a:xfrm>
            <a:off x="235314" y="6456627"/>
            <a:ext cx="1298286" cy="345545"/>
          </a:xfrm>
          <a:prstGeom prst="rect">
            <a:avLst/>
          </a:prstGeom>
          <a:ln w="12700">
            <a:miter lim="400000"/>
          </a:ln>
        </p:spPr>
      </p:pic>
      <p:pic>
        <p:nvPicPr>
          <p:cNvPr id="205" name="image12.png" descr="Picture 3"/>
          <p:cNvPicPr>
            <a:picLocks noChangeAspect="1"/>
          </p:cNvPicPr>
          <p:nvPr/>
        </p:nvPicPr>
        <p:blipFill>
          <a:blip r:embed="rId4">
            <a:extLst/>
          </a:blip>
          <a:stretch>
            <a:fillRect/>
          </a:stretch>
        </p:blipFill>
        <p:spPr>
          <a:xfrm>
            <a:off x="2140856" y="1081315"/>
            <a:ext cx="1219201" cy="1219201"/>
          </a:xfrm>
          <a:prstGeom prst="rect">
            <a:avLst/>
          </a:prstGeom>
          <a:ln w="12700">
            <a:miter lim="400000"/>
          </a:ln>
        </p:spPr>
      </p:pic>
      <p:pic>
        <p:nvPicPr>
          <p:cNvPr id="206" name="image13.png" descr="Picture 5"/>
          <p:cNvPicPr>
            <a:picLocks noChangeAspect="1"/>
          </p:cNvPicPr>
          <p:nvPr/>
        </p:nvPicPr>
        <p:blipFill>
          <a:blip r:embed="rId5">
            <a:extLst/>
          </a:blip>
          <a:srcRect l="0" t="0" r="0" b="50360"/>
          <a:stretch>
            <a:fillRect/>
          </a:stretch>
        </p:blipFill>
        <p:spPr>
          <a:xfrm>
            <a:off x="5802843" y="348343"/>
            <a:ext cx="5779557" cy="5638801"/>
          </a:xfrm>
          <a:prstGeom prst="rect">
            <a:avLst/>
          </a:prstGeom>
          <a:ln w="190500" cap="rnd">
            <a:solidFill>
              <a:srgbClr val="E8E5D6"/>
            </a:solidFill>
          </a:ln>
        </p:spPr>
      </p:pic>
      <p:sp>
        <p:nvSpPr>
          <p:cNvPr id="207" name="Shape 207" descr="TextBox 9"/>
          <p:cNvSpPr/>
          <p:nvPr/>
        </p:nvSpPr>
        <p:spPr>
          <a:xfrm>
            <a:off x="-1" y="2372204"/>
            <a:ext cx="5602516" cy="288873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6000">
                <a:solidFill>
                  <a:srgbClr val="20BE83"/>
                </a:solidFill>
                <a:latin typeface="Helvetica Neue"/>
                <a:ea typeface="Helvetica Neue"/>
                <a:cs typeface="Helvetica Neue"/>
                <a:sym typeface="Helvetica Neue"/>
              </a:defRPr>
            </a:pPr>
            <a:r>
              <a:t>Giving You </a:t>
            </a:r>
          </a:p>
          <a:p>
            <a:pPr algn="ctr">
              <a:defRPr b="1" sz="6000">
                <a:solidFill>
                  <a:srgbClr val="20BE83"/>
                </a:solidFill>
                <a:latin typeface="Helvetica Neue"/>
                <a:ea typeface="Helvetica Neue"/>
                <a:cs typeface="Helvetica Neue"/>
                <a:sym typeface="Helvetica Neue"/>
              </a:defRPr>
            </a:pPr>
            <a:r>
              <a:t>One View of </a:t>
            </a:r>
          </a:p>
          <a:p>
            <a:pPr algn="ctr">
              <a:defRPr b="1" sz="6000">
                <a:solidFill>
                  <a:srgbClr val="20BE83"/>
                </a:solidFill>
                <a:latin typeface="Helvetica Neue"/>
                <a:ea typeface="Helvetica Neue"/>
                <a:cs typeface="Helvetica Neue"/>
                <a:sym typeface="Helvetica Neue"/>
              </a:defRPr>
            </a:pPr>
            <a:r>
              <a:t>Everything</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