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2" r:id="rId2"/>
    <p:sldId id="264" r:id="rId3"/>
    <p:sldId id="288" r:id="rId4"/>
    <p:sldId id="278" r:id="rId5"/>
    <p:sldId id="286" r:id="rId6"/>
    <p:sldId id="281" r:id="rId7"/>
    <p:sldId id="284" r:id="rId8"/>
    <p:sldId id="294" r:id="rId9"/>
    <p:sldId id="296" r:id="rId10"/>
    <p:sldId id="301" r:id="rId11"/>
    <p:sldId id="302" r:id="rId12"/>
    <p:sldId id="285" r:id="rId13"/>
    <p:sldId id="268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916"/>
    <a:srgbClr val="7E2F28"/>
    <a:srgbClr val="FAE66E"/>
    <a:srgbClr val="FCF097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 varScale="1">
        <p:scale>
          <a:sx n="52" d="100"/>
          <a:sy n="52" d="100"/>
        </p:scale>
        <p:origin x="703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3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0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9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4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4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6680-F88C-4B0F-BA04-C6D1F9EED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C13B7-38C0-4481-8B65-2C0B3D28E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46DDC0-976A-4C99-B8D2-D1031D2369DB}"/>
              </a:ext>
            </a:extLst>
          </p:cNvPr>
          <p:cNvGrpSpPr/>
          <p:nvPr/>
        </p:nvGrpSpPr>
        <p:grpSpPr>
          <a:xfrm>
            <a:off x="1289154" y="854439"/>
            <a:ext cx="9623685" cy="5171607"/>
            <a:chOff x="1289154" y="854439"/>
            <a:chExt cx="9623685" cy="517160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DEEA15-9108-4345-9BF4-C0FCC4FD6951}"/>
                </a:ext>
              </a:extLst>
            </p:cNvPr>
            <p:cNvSpPr/>
            <p:nvPr/>
          </p:nvSpPr>
          <p:spPr>
            <a:xfrm>
              <a:off x="1414711" y="989350"/>
              <a:ext cx="9383842" cy="4901784"/>
            </a:xfrm>
            <a:prstGeom prst="roundRect">
              <a:avLst/>
            </a:prstGeom>
            <a:solidFill>
              <a:srgbClr val="FAE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B9CA6-6742-4745-B999-A2AABA02C973}"/>
                </a:ext>
              </a:extLst>
            </p:cNvPr>
            <p:cNvSpPr/>
            <p:nvPr/>
          </p:nvSpPr>
          <p:spPr>
            <a:xfrm>
              <a:off x="1289154" y="854439"/>
              <a:ext cx="9623685" cy="517160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7489CA9-5984-4798-A94D-A208C690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711" y="3814473"/>
            <a:ext cx="4131649" cy="2211573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Allison Townsend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2019 Georgia 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Teacher of the Year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5CD18A0-8A97-42DA-A435-51160A22C201}"/>
              </a:ext>
            </a:extLst>
          </p:cNvPr>
          <p:cNvSpPr txBox="1">
            <a:spLocks/>
          </p:cNvSpPr>
          <p:nvPr/>
        </p:nvSpPr>
        <p:spPr>
          <a:xfrm>
            <a:off x="5546361" y="3792512"/>
            <a:ext cx="5252192" cy="2233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Email: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2019toty@gmail.com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Facebook: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Georgia Teacher of the Year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Twitter: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@Ga2019TOTY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2EF32-B149-4981-9DC3-B8E0F4681E3C}"/>
              </a:ext>
            </a:extLst>
          </p:cNvPr>
          <p:cNvSpPr/>
          <p:nvPr/>
        </p:nvSpPr>
        <p:spPr>
          <a:xfrm>
            <a:off x="3182569" y="1929362"/>
            <a:ext cx="58368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atin typeface="Gabriola" panose="04040605051002020D02" pitchFamily="82" charset="0"/>
              </a:rPr>
              <a:t>EMPOWERMENT</a:t>
            </a:r>
            <a:endParaRPr lang="en-US" sz="8000" dirty="0">
              <a:latin typeface="Gabriola" panose="04040605051002020D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AD73E8-5F6A-4373-8455-F56E6D8FB94F}"/>
              </a:ext>
            </a:extLst>
          </p:cNvPr>
          <p:cNvSpPr/>
          <p:nvPr/>
        </p:nvSpPr>
        <p:spPr>
          <a:xfrm>
            <a:off x="4896179" y="1444511"/>
            <a:ext cx="24096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latin typeface="Gabriola" panose="04040605051002020D02" pitchFamily="82" charset="0"/>
              </a:rPr>
              <a:t>The Power of</a:t>
            </a:r>
            <a:endParaRPr lang="en-US" sz="45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0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1B122-BEBD-41F6-8369-323D4535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91" y="624067"/>
            <a:ext cx="6262290" cy="5142095"/>
          </a:xfrm>
          <a:prstGeom prst="rect">
            <a:avLst/>
          </a:prstGeom>
          <a:ln w="38100">
            <a:solidFill>
              <a:srgbClr val="7E2F28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419F67-86AB-4EC5-A494-30B3BD9E29F9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@Ga2019TOTY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8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CE7514-22BD-49FD-A4C2-95BEFC74F398}"/>
              </a:ext>
            </a:extLst>
          </p:cNvPr>
          <p:cNvSpPr/>
          <p:nvPr/>
        </p:nvSpPr>
        <p:spPr>
          <a:xfrm>
            <a:off x="2148841" y="1677725"/>
            <a:ext cx="8016240" cy="3275275"/>
          </a:xfrm>
          <a:prstGeom prst="roundRect">
            <a:avLst/>
          </a:prstGeom>
          <a:solidFill>
            <a:srgbClr val="7E2F2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F7D916"/>
                </a:solidFill>
                <a:latin typeface="Bradley Hand ITC" panose="03070402050302030203" pitchFamily="66" charset="0"/>
              </a:rPr>
              <a:t>Why empower students?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0E9BE-EDDD-4C71-9170-ADA0F4EA509B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@Ga2019TOTY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3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XHJW1TnTQpL2Z1tA-ne0hlAYXp6XVlaLaYIDNuTB2oBsOQQ8ZaZ38IYY-9fmfGUf6BBxEAwDDYfKNRwo0FCVMto63s0DbX6qEMMs9MB0PyzxUL5iAQ7BozDS0g-blj5amxe8_YDe">
            <a:extLst>
              <a:ext uri="{FF2B5EF4-FFF2-40B4-BE49-F238E27FC236}">
                <a16:creationId xmlns:a16="http://schemas.microsoft.com/office/drawing/2014/main" id="{85979BA7-D0A0-4E78-B9F9-B7842C2D8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275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F2101A-17F8-4E77-9919-5E367A42AD19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@Ga2019TOTY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oI3kAwcwilf_-SP6Lo5CdPhEYXYRsAxWsGkCXWI7B_XJHCzkZaufLsTppCBf081RBstaNruGsf-PAdjHLkmMA_HYUav14UXdn-AMfGaqeQGGiXQOUU3tn2juJW2UAmm29cLZRYRx8Jc">
            <a:extLst>
              <a:ext uri="{FF2B5EF4-FFF2-40B4-BE49-F238E27FC236}">
                <a16:creationId xmlns:a16="http://schemas.microsoft.com/office/drawing/2014/main" id="{B6EDCCA8-BF77-42BF-B340-D1E76468E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5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8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46DDC0-976A-4C99-B8D2-D1031D2369DB}"/>
              </a:ext>
            </a:extLst>
          </p:cNvPr>
          <p:cNvGrpSpPr/>
          <p:nvPr/>
        </p:nvGrpSpPr>
        <p:grpSpPr>
          <a:xfrm>
            <a:off x="1289154" y="854439"/>
            <a:ext cx="9623685" cy="5171607"/>
            <a:chOff x="1289154" y="854439"/>
            <a:chExt cx="9623685" cy="517160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DEEA15-9108-4345-9BF4-C0FCC4FD6951}"/>
                </a:ext>
              </a:extLst>
            </p:cNvPr>
            <p:cNvSpPr/>
            <p:nvPr/>
          </p:nvSpPr>
          <p:spPr>
            <a:xfrm>
              <a:off x="1414711" y="989350"/>
              <a:ext cx="9383842" cy="4901784"/>
            </a:xfrm>
            <a:prstGeom prst="roundRect">
              <a:avLst/>
            </a:prstGeom>
            <a:solidFill>
              <a:srgbClr val="FAE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B9CA6-6742-4745-B999-A2AABA02C973}"/>
                </a:ext>
              </a:extLst>
            </p:cNvPr>
            <p:cNvSpPr/>
            <p:nvPr/>
          </p:nvSpPr>
          <p:spPr>
            <a:xfrm>
              <a:off x="1289154" y="854439"/>
              <a:ext cx="9623685" cy="517160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7489CA9-5984-4798-A94D-A208C690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711" y="3814473"/>
            <a:ext cx="4131649" cy="2211573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Allison Townsend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2019 Georgia 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Teacher of the Year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5CD18A0-8A97-42DA-A435-51160A22C201}"/>
              </a:ext>
            </a:extLst>
          </p:cNvPr>
          <p:cNvSpPr txBox="1">
            <a:spLocks/>
          </p:cNvSpPr>
          <p:nvPr/>
        </p:nvSpPr>
        <p:spPr>
          <a:xfrm>
            <a:off x="5546361" y="3792512"/>
            <a:ext cx="5252192" cy="2233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Email: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2019toty@gmail.com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Facebook: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Georgia Teacher of the Year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Twitter: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@Ga2019TOTY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2EF32-B149-4981-9DC3-B8E0F4681E3C}"/>
              </a:ext>
            </a:extLst>
          </p:cNvPr>
          <p:cNvSpPr/>
          <p:nvPr/>
        </p:nvSpPr>
        <p:spPr>
          <a:xfrm>
            <a:off x="3182569" y="1929362"/>
            <a:ext cx="58368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atin typeface="Gabriola" panose="04040605051002020D02" pitchFamily="82" charset="0"/>
              </a:rPr>
              <a:t>EMPOWERMENT</a:t>
            </a:r>
            <a:endParaRPr lang="en-US" sz="8000" dirty="0">
              <a:latin typeface="Gabriola" panose="04040605051002020D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AD73E8-5F6A-4373-8455-F56E6D8FB94F}"/>
              </a:ext>
            </a:extLst>
          </p:cNvPr>
          <p:cNvSpPr/>
          <p:nvPr/>
        </p:nvSpPr>
        <p:spPr>
          <a:xfrm>
            <a:off x="4896179" y="1444511"/>
            <a:ext cx="24096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latin typeface="Gabriola" panose="04040605051002020D02" pitchFamily="82" charset="0"/>
              </a:rPr>
              <a:t>The Power of</a:t>
            </a:r>
            <a:endParaRPr lang="en-US" sz="4500" dirty="0">
              <a:latin typeface="Gabriola" panose="04040605051002020D02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E7357-9E44-48B4-B0F8-6FE1877CA338}"/>
              </a:ext>
            </a:extLst>
          </p:cNvPr>
          <p:cNvSpPr/>
          <p:nvPr/>
        </p:nvSpPr>
        <p:spPr>
          <a:xfrm>
            <a:off x="2455529" y="3274762"/>
            <a:ext cx="728596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atin typeface="Franklin Gothic Book" panose="020B0503020102020204" pitchFamily="34" charset="0"/>
              </a:rPr>
              <a:t>Learn More: </a:t>
            </a:r>
            <a:r>
              <a:rPr lang="en-US" sz="3500" b="1" dirty="0">
                <a:highlight>
                  <a:srgbClr val="F7D916"/>
                </a:highlight>
                <a:latin typeface="Franklin Gothic Book" panose="020B0503020102020204" pitchFamily="34" charset="0"/>
              </a:rPr>
              <a:t>bit.ly/</a:t>
            </a:r>
            <a:r>
              <a:rPr lang="en-US" sz="3500" b="1" dirty="0" err="1">
                <a:highlight>
                  <a:srgbClr val="F7D916"/>
                </a:highlight>
                <a:latin typeface="Franklin Gothic Book" panose="020B0503020102020204" pitchFamily="34" charset="0"/>
              </a:rPr>
              <a:t>coplanninglearning</a:t>
            </a:r>
            <a:endParaRPr lang="en-US" sz="3500" dirty="0">
              <a:highlight>
                <a:srgbClr val="F7D916"/>
              </a:highligh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9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CE7514-22BD-49FD-A4C2-95BEFC74F398}"/>
              </a:ext>
            </a:extLst>
          </p:cNvPr>
          <p:cNvSpPr/>
          <p:nvPr/>
        </p:nvSpPr>
        <p:spPr>
          <a:xfrm>
            <a:off x="0" y="397565"/>
            <a:ext cx="12191999" cy="5725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F7D916"/>
                </a:solidFill>
                <a:latin typeface="Bradley Hand ITC" panose="03070402050302030203" pitchFamily="66" charset="0"/>
              </a:rPr>
              <a:t>Nice to meet you.</a:t>
            </a:r>
          </a:p>
          <a:p>
            <a:pPr algn="ctr"/>
            <a:r>
              <a:rPr lang="en-US" sz="10000" b="1" dirty="0">
                <a:solidFill>
                  <a:srgbClr val="F7D916"/>
                </a:solidFill>
                <a:latin typeface="Bradley Hand ITC" panose="03070402050302030203" pitchFamily="66" charset="0"/>
              </a:rPr>
              <a:t>Where are you from?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0E9BE-EDDD-4C71-9170-ADA0F4EA509B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@Ga2019TOTY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9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94DF5B0-3487-4172-9CED-731B8936C154}"/>
              </a:ext>
            </a:extLst>
          </p:cNvPr>
          <p:cNvSpPr/>
          <p:nvPr/>
        </p:nvSpPr>
        <p:spPr>
          <a:xfrm>
            <a:off x="2488019" y="1360969"/>
            <a:ext cx="6911162" cy="3891516"/>
          </a:xfrm>
          <a:prstGeom prst="wedgeRoundRectCallout">
            <a:avLst>
              <a:gd name="adj1" fmla="val 24705"/>
              <a:gd name="adj2" fmla="val 49932"/>
              <a:gd name="adj3" fmla="val 16667"/>
            </a:avLst>
          </a:prstGeom>
          <a:solidFill>
            <a:srgbClr val="7E2F2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/>
              <a:t>HELLO, I’M</a:t>
            </a:r>
          </a:p>
          <a:p>
            <a:pPr algn="ctr"/>
            <a:endParaRPr lang="en-US" sz="5000" dirty="0"/>
          </a:p>
          <a:p>
            <a:pPr algn="ctr"/>
            <a:endParaRPr lang="en-US" sz="5000" dirty="0"/>
          </a:p>
          <a:p>
            <a:pPr algn="ctr"/>
            <a:r>
              <a:rPr lang="en-US" sz="5000" dirty="0"/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CE7514-22BD-49FD-A4C2-95BEFC74F398}"/>
              </a:ext>
            </a:extLst>
          </p:cNvPr>
          <p:cNvSpPr/>
          <p:nvPr/>
        </p:nvSpPr>
        <p:spPr>
          <a:xfrm>
            <a:off x="2658141" y="2929467"/>
            <a:ext cx="6549656" cy="18551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latin typeface="Bradley Hand ITC" panose="03070402050302030203" pitchFamily="66" charset="0"/>
              </a:rPr>
              <a:t>Invisible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0E9BE-EDDD-4C71-9170-ADA0F4EA509B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@Ga2019TOTY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8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EE676C-983F-4578-A541-03884806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12" y="0"/>
            <a:ext cx="11277600" cy="6343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D4B283-2A93-4658-8293-3B1F77FADC0E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@Ga2019TOTY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2066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11D0E-F54C-4D8B-AEF4-7BA4A7337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21" y="213771"/>
            <a:ext cx="4688338" cy="2500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C2F9BA-B31C-4363-ADCD-74054F532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61" y="4137766"/>
            <a:ext cx="4200939" cy="2720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3E1083-1F6E-45BC-AB8B-C6C8EA370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81" y="213771"/>
            <a:ext cx="4271819" cy="24896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0DA1A4-9F73-441C-84CA-308EB46A4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73"/>
            <a:ext cx="3820283" cy="2500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6384E2-5282-4ADF-A4FF-2CB80A5FA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322"/>
            <a:ext cx="4271819" cy="2489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C5B17-1E47-499E-B7FA-805E904DBD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2765"/>
          <a:stretch/>
        </p:blipFill>
        <p:spPr>
          <a:xfrm>
            <a:off x="3937725" y="4347527"/>
            <a:ext cx="4147930" cy="25104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2FD41C-0DE3-457B-86A0-623673C8AFFA}"/>
              </a:ext>
            </a:extLst>
          </p:cNvPr>
          <p:cNvSpPr/>
          <p:nvPr/>
        </p:nvSpPr>
        <p:spPr>
          <a:xfrm>
            <a:off x="441964" y="2920429"/>
            <a:ext cx="11139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Bradley Hand ITC" panose="03070402050302030203" pitchFamily="66" charset="0"/>
              </a:rPr>
              <a:t>Kids learn from teachers who care.</a:t>
            </a:r>
            <a:endParaRPr lang="en-US" sz="6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F3D7E1-1784-41F7-8CA4-6924CF1B9B82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@Ga2019TOTY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2692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EB5614-6182-41DF-A78A-FA760518D2A7}"/>
              </a:ext>
            </a:extLst>
          </p:cNvPr>
          <p:cNvCxnSpPr>
            <a:cxnSpLocks/>
          </p:cNvCxnSpPr>
          <p:nvPr/>
        </p:nvCxnSpPr>
        <p:spPr>
          <a:xfrm flipV="1">
            <a:off x="134284" y="101982"/>
            <a:ext cx="9117496" cy="479728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F9813D2-33AD-4CB5-B3AA-1CD75CFBAFA3}"/>
              </a:ext>
            </a:extLst>
          </p:cNvPr>
          <p:cNvSpPr/>
          <p:nvPr/>
        </p:nvSpPr>
        <p:spPr>
          <a:xfrm rot="19938074">
            <a:off x="2011293" y="1324779"/>
            <a:ext cx="40719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7D916"/>
                </a:solidFill>
                <a:latin typeface="Gabriola" panose="04040605051002020D02" pitchFamily="82" charset="0"/>
              </a:rPr>
              <a:t>Engagement</a:t>
            </a:r>
            <a:endParaRPr lang="en-US" sz="8000" dirty="0">
              <a:solidFill>
                <a:srgbClr val="F7D91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A02C20-F9ED-43A8-99D2-02B13576E991}"/>
              </a:ext>
            </a:extLst>
          </p:cNvPr>
          <p:cNvSpPr/>
          <p:nvPr/>
        </p:nvSpPr>
        <p:spPr>
          <a:xfrm>
            <a:off x="915763" y="4322798"/>
            <a:ext cx="4007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7D916"/>
                </a:solidFill>
                <a:latin typeface="Franklin Gothic Book" panose="020B0503020102020204" pitchFamily="34" charset="0"/>
              </a:rPr>
              <a:t>Compliance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4ABDB6-F5A1-4D81-A4E2-D3114A727DB5}"/>
              </a:ext>
            </a:extLst>
          </p:cNvPr>
          <p:cNvSpPr/>
          <p:nvPr/>
        </p:nvSpPr>
        <p:spPr>
          <a:xfrm>
            <a:off x="3908324" y="2705032"/>
            <a:ext cx="5168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7D916"/>
                </a:solidFill>
                <a:latin typeface="Franklin Gothic Book" panose="020B0503020102020204" pitchFamily="34" charset="0"/>
              </a:rPr>
              <a:t>Entertainment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37B97-2309-4291-9745-698EA9A2F613}"/>
              </a:ext>
            </a:extLst>
          </p:cNvPr>
          <p:cNvSpPr/>
          <p:nvPr/>
        </p:nvSpPr>
        <p:spPr>
          <a:xfrm>
            <a:off x="7195932" y="941040"/>
            <a:ext cx="4996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7D916"/>
                </a:solidFill>
                <a:latin typeface="Franklin Gothic Book" panose="020B0503020102020204" pitchFamily="34" charset="0"/>
              </a:rPr>
              <a:t>Empowerment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08082F-460B-45C4-B0D3-FD28E360C970}"/>
              </a:ext>
            </a:extLst>
          </p:cNvPr>
          <p:cNvSpPr/>
          <p:nvPr/>
        </p:nvSpPr>
        <p:spPr>
          <a:xfrm>
            <a:off x="-106017" y="5136860"/>
            <a:ext cx="6051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“…because my teacher told me to.”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EFBE78-12B2-4A8D-BD24-D59AC833F6CE}"/>
              </a:ext>
            </a:extLst>
          </p:cNvPr>
          <p:cNvSpPr/>
          <p:nvPr/>
        </p:nvSpPr>
        <p:spPr>
          <a:xfrm>
            <a:off x="4602480" y="3533491"/>
            <a:ext cx="36326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“…because it’s fun.”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7D585A-6653-41E2-859E-02DF613EB47B}"/>
              </a:ext>
            </a:extLst>
          </p:cNvPr>
          <p:cNvSpPr/>
          <p:nvPr/>
        </p:nvSpPr>
        <p:spPr>
          <a:xfrm>
            <a:off x="7301948" y="1784240"/>
            <a:ext cx="49872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“…because of my PURPOSE.”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946C08-FFC6-414E-A9AA-76C7CF99067C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@Ga2019TOTY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1B122-BEBD-41F6-8369-323D4535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82" y="690974"/>
            <a:ext cx="6262290" cy="5142095"/>
          </a:xfrm>
          <a:prstGeom prst="rect">
            <a:avLst/>
          </a:prstGeom>
          <a:ln w="38100">
            <a:solidFill>
              <a:srgbClr val="7E2F28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419F67-86AB-4EC5-A494-30B3BD9E29F9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@Ga2019TOTY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E0vt802sCer5l_rZAoqvzBSrKsx8qMLuN3UPGJBIK7i1xiiblkvmREbXikTXojcTNaUBquu_zsIX7l-hS3kkX4Bjhh0xc3A4XASGv2ywtekBbohuELrbCm8ry53zTzmbguV1eIY0lLc">
            <a:extLst>
              <a:ext uri="{FF2B5EF4-FFF2-40B4-BE49-F238E27FC236}">
                <a16:creationId xmlns:a16="http://schemas.microsoft.com/office/drawing/2014/main" id="{5F20FC50-E80E-4278-89E7-0976FCEF1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/>
          <a:stretch/>
        </p:blipFill>
        <p:spPr bwMode="auto">
          <a:xfrm>
            <a:off x="0" y="1408966"/>
            <a:ext cx="12192000" cy="4320731"/>
          </a:xfrm>
          <a:prstGeom prst="rect">
            <a:avLst/>
          </a:prstGeom>
          <a:noFill/>
          <a:ln w="38100">
            <a:solidFill>
              <a:srgbClr val="7E2F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419F67-86AB-4EC5-A494-30B3BD9E29F9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@Ga2019TOTY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89370D-70C3-4065-AEFE-5E79CF103DAC}"/>
              </a:ext>
            </a:extLst>
          </p:cNvPr>
          <p:cNvSpPr/>
          <p:nvPr/>
        </p:nvSpPr>
        <p:spPr>
          <a:xfrm>
            <a:off x="1819829" y="0"/>
            <a:ext cx="85523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7D916"/>
                </a:solidFill>
                <a:latin typeface="Gabriola" panose="04040605051002020D02" pitchFamily="82" charset="0"/>
              </a:rPr>
              <a:t>Learning is a process, not a product.</a:t>
            </a:r>
          </a:p>
        </p:txBody>
      </p:sp>
    </p:spTree>
    <p:extLst>
      <p:ext uri="{BB962C8B-B14F-4D97-AF65-F5344CB8AC3E}">
        <p14:creationId xmlns:p14="http://schemas.microsoft.com/office/powerpoint/2010/main" val="166476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lh4.googleusercontent.com/cpJeIRTN--S_SnwHC3IoCWxvXdOc-cZYUMhd7sYfO_hO7EESfsCF5I9-lyGp22HxPOvEyLBpd7m-xOHAhnAeTH3sLCl0xdNaiGvff9pYHkdE_BaWN3Rfnq_LTvL-jncsiLxmwnPhIxs">
            <a:extLst>
              <a:ext uri="{FF2B5EF4-FFF2-40B4-BE49-F238E27FC236}">
                <a16:creationId xmlns:a16="http://schemas.microsoft.com/office/drawing/2014/main" id="{F179EEC0-CEFA-490D-B60C-7A0A289A6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8750"/>
          <a:stretch/>
        </p:blipFill>
        <p:spPr bwMode="auto">
          <a:xfrm>
            <a:off x="5208104" y="-6770"/>
            <a:ext cx="6959043" cy="6864770"/>
          </a:xfrm>
          <a:prstGeom prst="rect">
            <a:avLst/>
          </a:prstGeom>
          <a:noFill/>
          <a:ln w="38100">
            <a:solidFill>
              <a:srgbClr val="7E2F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419F67-86AB-4EC5-A494-30B3BD9E29F9}"/>
              </a:ext>
            </a:extLst>
          </p:cNvPr>
          <p:cNvSpPr/>
          <p:nvPr/>
        </p:nvSpPr>
        <p:spPr>
          <a:xfrm>
            <a:off x="9399181" y="6123001"/>
            <a:ext cx="2570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@Ga2019TOTY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89370D-70C3-4065-AEFE-5E79CF103DAC}"/>
              </a:ext>
            </a:extLst>
          </p:cNvPr>
          <p:cNvSpPr/>
          <p:nvPr/>
        </p:nvSpPr>
        <p:spPr>
          <a:xfrm>
            <a:off x="0" y="451480"/>
            <a:ext cx="5208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7D916"/>
                </a:solidFill>
                <a:latin typeface="Gabriola" panose="04040605051002020D02" pitchFamily="82" charset="0"/>
              </a:rPr>
              <a:t>Authentic learning stems </a:t>
            </a:r>
          </a:p>
          <a:p>
            <a:pPr algn="ctr"/>
            <a:r>
              <a:rPr lang="en-US" sz="5000" b="1" dirty="0">
                <a:solidFill>
                  <a:srgbClr val="F7D916"/>
                </a:solidFill>
                <a:latin typeface="Gabriola" panose="04040605051002020D02" pitchFamily="82" charset="0"/>
              </a:rPr>
              <a:t>from CURIOSITY.</a:t>
            </a:r>
          </a:p>
        </p:txBody>
      </p:sp>
      <p:pic>
        <p:nvPicPr>
          <p:cNvPr id="4100" name="Picture 4" descr="https://lh3.googleusercontent.com/kD58Y7fupkHcutdCg07AAtITZ92f6EpfUpdI4Y7khERzrj3uXJ6E9OLaw7HcpG1X0Fkqc-t0HBzrG66c5EG83VeuCapLkSnGvOOXRxMp5tpGgoag2cHdhDjyKDicw-tjnbBCnL7fp5A">
            <a:extLst>
              <a:ext uri="{FF2B5EF4-FFF2-40B4-BE49-F238E27FC236}">
                <a16:creationId xmlns:a16="http://schemas.microsoft.com/office/drawing/2014/main" id="{A54D8F14-6E97-4C81-A3AA-C177C35B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9" y="2540946"/>
            <a:ext cx="4445387" cy="3346587"/>
          </a:xfrm>
          <a:prstGeom prst="rect">
            <a:avLst/>
          </a:prstGeom>
          <a:noFill/>
          <a:ln w="38100">
            <a:solidFill>
              <a:srgbClr val="7E2F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154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Franklin Gothic Book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Kerley, Allison</dc:creator>
  <cp:lastModifiedBy>Joshua  Hooper</cp:lastModifiedBy>
  <cp:revision>61</cp:revision>
  <dcterms:created xsi:type="dcterms:W3CDTF">2018-09-20T01:05:10Z</dcterms:created>
  <dcterms:modified xsi:type="dcterms:W3CDTF">2019-04-22T18:37:12Z</dcterms:modified>
</cp:coreProperties>
</file>