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256" r:id="rId5"/>
    <p:sldId id="257" r:id="rId6"/>
    <p:sldId id="258" r:id="rId7"/>
    <p:sldId id="259" r:id="rId8"/>
    <p:sldId id="261" r:id="rId9"/>
    <p:sldId id="268" r:id="rId10"/>
    <p:sldId id="269" r:id="rId11"/>
    <p:sldId id="270" r:id="rId12"/>
    <p:sldId id="262" r:id="rId13"/>
    <p:sldId id="263" r:id="rId14"/>
    <p:sldId id="264" r:id="rId15"/>
    <p:sldId id="265" r:id="rId16"/>
    <p:sldId id="266" r:id="rId17"/>
    <p:sldId id="260" r:id="rId18"/>
    <p:sldId id="271" r:id="rId19"/>
    <p:sldId id="272" r:id="rId20"/>
    <p:sldId id="273" r:id="rId21"/>
    <p:sldId id="274" r:id="rId22"/>
    <p:sldId id="275" r:id="rId23"/>
    <p:sldId id="276" r:id="rId24"/>
    <p:sldId id="287" r:id="rId25"/>
    <p:sldId id="279" r:id="rId26"/>
    <p:sldId id="289" r:id="rId27"/>
    <p:sldId id="290" r:id="rId28"/>
    <p:sldId id="281" r:id="rId29"/>
    <p:sldId id="288" r:id="rId30"/>
    <p:sldId id="282" r:id="rId31"/>
    <p:sldId id="291" r:id="rId32"/>
    <p:sldId id="283" r:id="rId33"/>
    <p:sldId id="284" r:id="rId34"/>
    <p:sldId id="285" r:id="rId35"/>
    <p:sldId id="277" r:id="rId36"/>
    <p:sldId id="278" r:id="rId37"/>
    <p:sldId id="2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han Frick" initials="MF" lastIdx="2" clrIdx="0">
    <p:extLst>
      <p:ext uri="{19B8F6BF-5375-455C-9EA6-DF929625EA0E}">
        <p15:presenceInfo xmlns:p15="http://schemas.microsoft.com/office/powerpoint/2012/main" userId="S::Meghan.Frick@doe.k12.ga.us::2ae45435-bb2d-4646-9a3b-631cb3205c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83E"/>
    <a:srgbClr val="B2CFFA"/>
    <a:srgbClr val="1186CA"/>
    <a:srgbClr val="00A9A1"/>
    <a:srgbClr val="007E67"/>
    <a:srgbClr val="D57602"/>
    <a:srgbClr val="006436"/>
    <a:srgbClr val="3DB8CF"/>
    <a:srgbClr val="7DE0EB"/>
    <a:srgbClr val="68A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1" autoAdjust="0"/>
    <p:restoredTop sz="75793" autoAdjust="0"/>
  </p:normalViewPr>
  <p:slideViewPr>
    <p:cSldViewPr snapToGrid="0" snapToObjects="1">
      <p:cViewPr varScale="1">
        <p:scale>
          <a:sx n="64" d="100"/>
          <a:sy n="64" d="100"/>
        </p:scale>
        <p:origin x="1044" y="66"/>
      </p:cViewPr>
      <p:guideLst/>
    </p:cSldViewPr>
  </p:slideViewPr>
  <p:notesTextViewPr>
    <p:cViewPr>
      <p:scale>
        <a:sx n="1" d="1"/>
        <a:sy n="1" d="1"/>
      </p:scale>
      <p:origin x="0" y="0"/>
    </p:cViewPr>
  </p:notesTextViewPr>
  <p:sorterViewPr>
    <p:cViewPr>
      <p:scale>
        <a:sx n="100" d="100"/>
        <a:sy n="100" d="100"/>
      </p:scale>
      <p:origin x="0" y="-82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2F2E9F-8E0E-48CB-97E7-562C3FB3F0B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77A63FD7-719C-46D1-84D6-24C78C0D549E}">
      <dgm:prSet phldrT="[Text]"/>
      <dgm:spPr/>
      <dgm:t>
        <a:bodyPr/>
        <a:lstStyle/>
        <a:p>
          <a:pPr algn="ctr"/>
          <a:r>
            <a:rPr lang="en-US" dirty="0"/>
            <a:t>Title I, Part A</a:t>
          </a:r>
        </a:p>
      </dgm:t>
    </dgm:pt>
    <dgm:pt modelId="{3E03AD39-92A9-457D-9E3E-2B46C7C04750}" type="parTrans" cxnId="{AC8AE2B6-0502-4D6F-B8F1-BBDDE61B123D}">
      <dgm:prSet/>
      <dgm:spPr/>
      <dgm:t>
        <a:bodyPr/>
        <a:lstStyle/>
        <a:p>
          <a:endParaRPr lang="en-US"/>
        </a:p>
      </dgm:t>
    </dgm:pt>
    <dgm:pt modelId="{DF0913C0-5D28-44A8-A70C-06FE7ED5B94F}" type="sibTrans" cxnId="{AC8AE2B6-0502-4D6F-B8F1-BBDDE61B123D}">
      <dgm:prSet/>
      <dgm:spPr/>
      <dgm:t>
        <a:bodyPr/>
        <a:lstStyle/>
        <a:p>
          <a:endParaRPr lang="en-US"/>
        </a:p>
      </dgm:t>
    </dgm:pt>
    <dgm:pt modelId="{A5480D40-E8DE-41A1-B5EA-3F34AED4A7A5}">
      <dgm:prSet phldrT="[Text]"/>
      <dgm:spPr/>
      <dgm:t>
        <a:bodyPr/>
        <a:lstStyle/>
        <a:p>
          <a:pPr algn="ctr"/>
          <a:r>
            <a:rPr lang="en-US" dirty="0"/>
            <a:t>Title II, Part A</a:t>
          </a:r>
        </a:p>
      </dgm:t>
    </dgm:pt>
    <dgm:pt modelId="{F0C5ABAC-6F67-41FC-B9A6-EAE6758A0693}" type="parTrans" cxnId="{8708DC33-3AF7-4562-B2E8-E5E06932B625}">
      <dgm:prSet/>
      <dgm:spPr/>
      <dgm:t>
        <a:bodyPr/>
        <a:lstStyle/>
        <a:p>
          <a:endParaRPr lang="en-US"/>
        </a:p>
      </dgm:t>
    </dgm:pt>
    <dgm:pt modelId="{A3F7FB4E-5A90-4D56-879B-7C6F3021550D}" type="sibTrans" cxnId="{8708DC33-3AF7-4562-B2E8-E5E06932B625}">
      <dgm:prSet/>
      <dgm:spPr/>
      <dgm:t>
        <a:bodyPr/>
        <a:lstStyle/>
        <a:p>
          <a:endParaRPr lang="en-US"/>
        </a:p>
      </dgm:t>
    </dgm:pt>
    <dgm:pt modelId="{D54C88EE-402C-4A02-BF8F-8CC40C1C19EC}">
      <dgm:prSet phldrT="[Text]"/>
      <dgm:spPr/>
      <dgm:t>
        <a:bodyPr/>
        <a:lstStyle/>
        <a:p>
          <a:pPr algn="ctr"/>
          <a:r>
            <a:rPr lang="en-US" dirty="0"/>
            <a:t>IDEA</a:t>
          </a:r>
        </a:p>
      </dgm:t>
    </dgm:pt>
    <dgm:pt modelId="{DDEFF900-F1D4-4E33-BB52-5BDECF0894F3}" type="parTrans" cxnId="{2D473019-B3F8-4BC4-93BF-2CAFDA724960}">
      <dgm:prSet/>
      <dgm:spPr/>
      <dgm:t>
        <a:bodyPr/>
        <a:lstStyle/>
        <a:p>
          <a:endParaRPr lang="en-US"/>
        </a:p>
      </dgm:t>
    </dgm:pt>
    <dgm:pt modelId="{BAE78FA7-434A-4CAF-97F7-59A20078AB77}" type="sibTrans" cxnId="{2D473019-B3F8-4BC4-93BF-2CAFDA724960}">
      <dgm:prSet/>
      <dgm:spPr/>
      <dgm:t>
        <a:bodyPr/>
        <a:lstStyle/>
        <a:p>
          <a:endParaRPr lang="en-US"/>
        </a:p>
      </dgm:t>
    </dgm:pt>
    <dgm:pt modelId="{F4B53603-3D1A-447B-90A4-C49D79E465E7}" type="pres">
      <dgm:prSet presAssocID="{FD2F2E9F-8E0E-48CB-97E7-562C3FB3F0BB}" presName="linear" presStyleCnt="0">
        <dgm:presLayoutVars>
          <dgm:animLvl val="lvl"/>
          <dgm:resizeHandles val="exact"/>
        </dgm:presLayoutVars>
      </dgm:prSet>
      <dgm:spPr/>
    </dgm:pt>
    <dgm:pt modelId="{F1D6CE3F-A986-4846-961D-008919C5304F}" type="pres">
      <dgm:prSet presAssocID="{77A63FD7-719C-46D1-84D6-24C78C0D549E}" presName="parentText" presStyleLbl="node1" presStyleIdx="0" presStyleCnt="3" custLinFactY="-3332" custLinFactNeighborY="-100000">
        <dgm:presLayoutVars>
          <dgm:chMax val="0"/>
          <dgm:bulletEnabled val="1"/>
        </dgm:presLayoutVars>
      </dgm:prSet>
      <dgm:spPr>
        <a:prstGeom prst="ellipse">
          <a:avLst/>
        </a:prstGeom>
      </dgm:spPr>
    </dgm:pt>
    <dgm:pt modelId="{2527F7E8-2EA3-4308-9234-0FA399A4DAB6}" type="pres">
      <dgm:prSet presAssocID="{DF0913C0-5D28-44A8-A70C-06FE7ED5B94F}" presName="spacer" presStyleCnt="0"/>
      <dgm:spPr/>
    </dgm:pt>
    <dgm:pt modelId="{DDB038F2-F762-4406-A9BE-0BB3AA6269F5}" type="pres">
      <dgm:prSet presAssocID="{A5480D40-E8DE-41A1-B5EA-3F34AED4A7A5}" presName="parentText" presStyleLbl="node1" presStyleIdx="1" presStyleCnt="3" custLinFactNeighborY="-22998">
        <dgm:presLayoutVars>
          <dgm:chMax val="0"/>
          <dgm:bulletEnabled val="1"/>
        </dgm:presLayoutVars>
      </dgm:prSet>
      <dgm:spPr>
        <a:prstGeom prst="ellipse">
          <a:avLst/>
        </a:prstGeom>
      </dgm:spPr>
    </dgm:pt>
    <dgm:pt modelId="{5D6CA540-06C6-40BD-B2A2-D6F5CF547B15}" type="pres">
      <dgm:prSet presAssocID="{A3F7FB4E-5A90-4D56-879B-7C6F3021550D}" presName="spacer" presStyleCnt="0"/>
      <dgm:spPr/>
    </dgm:pt>
    <dgm:pt modelId="{6C560486-CBAD-4361-A596-605C415AC80F}" type="pres">
      <dgm:prSet presAssocID="{D54C88EE-402C-4A02-BF8F-8CC40C1C19EC}" presName="parentText" presStyleLbl="node1" presStyleIdx="2" presStyleCnt="3" custScaleY="99768" custLinFactY="5623" custLinFactNeighborY="100000">
        <dgm:presLayoutVars>
          <dgm:chMax val="0"/>
          <dgm:bulletEnabled val="1"/>
        </dgm:presLayoutVars>
      </dgm:prSet>
      <dgm:spPr>
        <a:prstGeom prst="ellipse">
          <a:avLst/>
        </a:prstGeom>
      </dgm:spPr>
    </dgm:pt>
  </dgm:ptLst>
  <dgm:cxnLst>
    <dgm:cxn modelId="{52787801-AD33-4BC9-8903-652176E295E9}" type="presOf" srcId="{77A63FD7-719C-46D1-84D6-24C78C0D549E}" destId="{F1D6CE3F-A986-4846-961D-008919C5304F}" srcOrd="0" destOrd="0" presId="urn:microsoft.com/office/officeart/2005/8/layout/vList2"/>
    <dgm:cxn modelId="{2D473019-B3F8-4BC4-93BF-2CAFDA724960}" srcId="{FD2F2E9F-8E0E-48CB-97E7-562C3FB3F0BB}" destId="{D54C88EE-402C-4A02-BF8F-8CC40C1C19EC}" srcOrd="2" destOrd="0" parTransId="{DDEFF900-F1D4-4E33-BB52-5BDECF0894F3}" sibTransId="{BAE78FA7-434A-4CAF-97F7-59A20078AB77}"/>
    <dgm:cxn modelId="{AF327723-6957-4584-8916-FD4C76D53CF5}" type="presOf" srcId="{A5480D40-E8DE-41A1-B5EA-3F34AED4A7A5}" destId="{DDB038F2-F762-4406-A9BE-0BB3AA6269F5}" srcOrd="0" destOrd="0" presId="urn:microsoft.com/office/officeart/2005/8/layout/vList2"/>
    <dgm:cxn modelId="{991E2B24-2C06-47A1-A10F-C1E268AA474E}" type="presOf" srcId="{FD2F2E9F-8E0E-48CB-97E7-562C3FB3F0BB}" destId="{F4B53603-3D1A-447B-90A4-C49D79E465E7}" srcOrd="0" destOrd="0" presId="urn:microsoft.com/office/officeart/2005/8/layout/vList2"/>
    <dgm:cxn modelId="{8708DC33-3AF7-4562-B2E8-E5E06932B625}" srcId="{FD2F2E9F-8E0E-48CB-97E7-562C3FB3F0BB}" destId="{A5480D40-E8DE-41A1-B5EA-3F34AED4A7A5}" srcOrd="1" destOrd="0" parTransId="{F0C5ABAC-6F67-41FC-B9A6-EAE6758A0693}" sibTransId="{A3F7FB4E-5A90-4D56-879B-7C6F3021550D}"/>
    <dgm:cxn modelId="{532D4291-EFF4-4B07-84C1-BB360BAA4E65}" type="presOf" srcId="{D54C88EE-402C-4A02-BF8F-8CC40C1C19EC}" destId="{6C560486-CBAD-4361-A596-605C415AC80F}" srcOrd="0" destOrd="0" presId="urn:microsoft.com/office/officeart/2005/8/layout/vList2"/>
    <dgm:cxn modelId="{AC8AE2B6-0502-4D6F-B8F1-BBDDE61B123D}" srcId="{FD2F2E9F-8E0E-48CB-97E7-562C3FB3F0BB}" destId="{77A63FD7-719C-46D1-84D6-24C78C0D549E}" srcOrd="0" destOrd="0" parTransId="{3E03AD39-92A9-457D-9E3E-2B46C7C04750}" sibTransId="{DF0913C0-5D28-44A8-A70C-06FE7ED5B94F}"/>
    <dgm:cxn modelId="{F05278E4-2827-44D7-ABF7-CD964B7B09A4}" type="presParOf" srcId="{F4B53603-3D1A-447B-90A4-C49D79E465E7}" destId="{F1D6CE3F-A986-4846-961D-008919C5304F}" srcOrd="0" destOrd="0" presId="urn:microsoft.com/office/officeart/2005/8/layout/vList2"/>
    <dgm:cxn modelId="{5EC53F4E-0CA3-45E4-899F-30E2CC7AA8C0}" type="presParOf" srcId="{F4B53603-3D1A-447B-90A4-C49D79E465E7}" destId="{2527F7E8-2EA3-4308-9234-0FA399A4DAB6}" srcOrd="1" destOrd="0" presId="urn:microsoft.com/office/officeart/2005/8/layout/vList2"/>
    <dgm:cxn modelId="{5339E9C4-DF0B-48B6-AD19-37B9C95935FA}" type="presParOf" srcId="{F4B53603-3D1A-447B-90A4-C49D79E465E7}" destId="{DDB038F2-F762-4406-A9BE-0BB3AA6269F5}" srcOrd="2" destOrd="0" presId="urn:microsoft.com/office/officeart/2005/8/layout/vList2"/>
    <dgm:cxn modelId="{8FA50DC2-1E9D-4FBF-A714-42A2D58D65B6}" type="presParOf" srcId="{F4B53603-3D1A-447B-90A4-C49D79E465E7}" destId="{5D6CA540-06C6-40BD-B2A2-D6F5CF547B15}" srcOrd="3" destOrd="0" presId="urn:microsoft.com/office/officeart/2005/8/layout/vList2"/>
    <dgm:cxn modelId="{EECB240C-F16F-4209-962E-AE0EA222CFDD}" type="presParOf" srcId="{F4B53603-3D1A-447B-90A4-C49D79E465E7}" destId="{6C560486-CBAD-4361-A596-605C415AC80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F2E9F-8E0E-48CB-97E7-562C3FB3F0B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77A63FD7-719C-46D1-84D6-24C78C0D549E}">
      <dgm:prSet phldrT="[Text]"/>
      <dgm:spPr/>
      <dgm:t>
        <a:bodyPr/>
        <a:lstStyle/>
        <a:p>
          <a:pPr algn="ctr"/>
          <a:r>
            <a:rPr lang="en-US" dirty="0"/>
            <a:t>Title I, Part C</a:t>
          </a:r>
        </a:p>
      </dgm:t>
    </dgm:pt>
    <dgm:pt modelId="{3E03AD39-92A9-457D-9E3E-2B46C7C04750}" type="parTrans" cxnId="{AC8AE2B6-0502-4D6F-B8F1-BBDDE61B123D}">
      <dgm:prSet/>
      <dgm:spPr/>
      <dgm:t>
        <a:bodyPr/>
        <a:lstStyle/>
        <a:p>
          <a:endParaRPr lang="en-US"/>
        </a:p>
      </dgm:t>
    </dgm:pt>
    <dgm:pt modelId="{DF0913C0-5D28-44A8-A70C-06FE7ED5B94F}" type="sibTrans" cxnId="{AC8AE2B6-0502-4D6F-B8F1-BBDDE61B123D}">
      <dgm:prSet/>
      <dgm:spPr/>
      <dgm:t>
        <a:bodyPr/>
        <a:lstStyle/>
        <a:p>
          <a:endParaRPr lang="en-US"/>
        </a:p>
      </dgm:t>
    </dgm:pt>
    <dgm:pt modelId="{A5480D40-E8DE-41A1-B5EA-3F34AED4A7A5}">
      <dgm:prSet phldrT="[Text]"/>
      <dgm:spPr/>
      <dgm:t>
        <a:bodyPr/>
        <a:lstStyle/>
        <a:p>
          <a:pPr algn="ctr"/>
          <a:r>
            <a:rPr lang="en-US" dirty="0"/>
            <a:t>Title III, Part A </a:t>
          </a:r>
        </a:p>
      </dgm:t>
    </dgm:pt>
    <dgm:pt modelId="{F0C5ABAC-6F67-41FC-B9A6-EAE6758A0693}" type="parTrans" cxnId="{8708DC33-3AF7-4562-B2E8-E5E06932B625}">
      <dgm:prSet/>
      <dgm:spPr/>
      <dgm:t>
        <a:bodyPr/>
        <a:lstStyle/>
        <a:p>
          <a:endParaRPr lang="en-US"/>
        </a:p>
      </dgm:t>
    </dgm:pt>
    <dgm:pt modelId="{A3F7FB4E-5A90-4D56-879B-7C6F3021550D}" type="sibTrans" cxnId="{8708DC33-3AF7-4562-B2E8-E5E06932B625}">
      <dgm:prSet/>
      <dgm:spPr/>
      <dgm:t>
        <a:bodyPr/>
        <a:lstStyle/>
        <a:p>
          <a:endParaRPr lang="en-US"/>
        </a:p>
      </dgm:t>
    </dgm:pt>
    <dgm:pt modelId="{F4B53603-3D1A-447B-90A4-C49D79E465E7}" type="pres">
      <dgm:prSet presAssocID="{FD2F2E9F-8E0E-48CB-97E7-562C3FB3F0BB}" presName="linear" presStyleCnt="0">
        <dgm:presLayoutVars>
          <dgm:animLvl val="lvl"/>
          <dgm:resizeHandles val="exact"/>
        </dgm:presLayoutVars>
      </dgm:prSet>
      <dgm:spPr/>
    </dgm:pt>
    <dgm:pt modelId="{F1D6CE3F-A986-4846-961D-008919C5304F}" type="pres">
      <dgm:prSet presAssocID="{77A63FD7-719C-46D1-84D6-24C78C0D549E}" presName="parentText" presStyleLbl="node1" presStyleIdx="0" presStyleCnt="2" custLinFactY="-57034" custLinFactNeighborX="-1210" custLinFactNeighborY="-100000">
        <dgm:presLayoutVars>
          <dgm:chMax val="0"/>
          <dgm:bulletEnabled val="1"/>
        </dgm:presLayoutVars>
      </dgm:prSet>
      <dgm:spPr>
        <a:prstGeom prst="ellipse">
          <a:avLst/>
        </a:prstGeom>
      </dgm:spPr>
    </dgm:pt>
    <dgm:pt modelId="{2527F7E8-2EA3-4308-9234-0FA399A4DAB6}" type="pres">
      <dgm:prSet presAssocID="{DF0913C0-5D28-44A8-A70C-06FE7ED5B94F}" presName="spacer" presStyleCnt="0"/>
      <dgm:spPr/>
    </dgm:pt>
    <dgm:pt modelId="{DDB038F2-F762-4406-A9BE-0BB3AA6269F5}" type="pres">
      <dgm:prSet presAssocID="{A5480D40-E8DE-41A1-B5EA-3F34AED4A7A5}" presName="parentText" presStyleLbl="node1" presStyleIdx="1" presStyleCnt="2" custLinFactY="-40877" custLinFactNeighborY="-100000">
        <dgm:presLayoutVars>
          <dgm:chMax val="0"/>
          <dgm:bulletEnabled val="1"/>
        </dgm:presLayoutVars>
      </dgm:prSet>
      <dgm:spPr>
        <a:prstGeom prst="ellipse">
          <a:avLst/>
        </a:prstGeom>
      </dgm:spPr>
    </dgm:pt>
  </dgm:ptLst>
  <dgm:cxnLst>
    <dgm:cxn modelId="{52787801-AD33-4BC9-8903-652176E295E9}" type="presOf" srcId="{77A63FD7-719C-46D1-84D6-24C78C0D549E}" destId="{F1D6CE3F-A986-4846-961D-008919C5304F}" srcOrd="0" destOrd="0" presId="urn:microsoft.com/office/officeart/2005/8/layout/vList2"/>
    <dgm:cxn modelId="{AF327723-6957-4584-8916-FD4C76D53CF5}" type="presOf" srcId="{A5480D40-E8DE-41A1-B5EA-3F34AED4A7A5}" destId="{DDB038F2-F762-4406-A9BE-0BB3AA6269F5}" srcOrd="0" destOrd="0" presId="urn:microsoft.com/office/officeart/2005/8/layout/vList2"/>
    <dgm:cxn modelId="{991E2B24-2C06-47A1-A10F-C1E268AA474E}" type="presOf" srcId="{FD2F2E9F-8E0E-48CB-97E7-562C3FB3F0BB}" destId="{F4B53603-3D1A-447B-90A4-C49D79E465E7}" srcOrd="0" destOrd="0" presId="urn:microsoft.com/office/officeart/2005/8/layout/vList2"/>
    <dgm:cxn modelId="{8708DC33-3AF7-4562-B2E8-E5E06932B625}" srcId="{FD2F2E9F-8E0E-48CB-97E7-562C3FB3F0BB}" destId="{A5480D40-E8DE-41A1-B5EA-3F34AED4A7A5}" srcOrd="1" destOrd="0" parTransId="{F0C5ABAC-6F67-41FC-B9A6-EAE6758A0693}" sibTransId="{A3F7FB4E-5A90-4D56-879B-7C6F3021550D}"/>
    <dgm:cxn modelId="{AC8AE2B6-0502-4D6F-B8F1-BBDDE61B123D}" srcId="{FD2F2E9F-8E0E-48CB-97E7-562C3FB3F0BB}" destId="{77A63FD7-719C-46D1-84D6-24C78C0D549E}" srcOrd="0" destOrd="0" parTransId="{3E03AD39-92A9-457D-9E3E-2B46C7C04750}" sibTransId="{DF0913C0-5D28-44A8-A70C-06FE7ED5B94F}"/>
    <dgm:cxn modelId="{F05278E4-2827-44D7-ABF7-CD964B7B09A4}" type="presParOf" srcId="{F4B53603-3D1A-447B-90A4-C49D79E465E7}" destId="{F1D6CE3F-A986-4846-961D-008919C5304F}" srcOrd="0" destOrd="0" presId="urn:microsoft.com/office/officeart/2005/8/layout/vList2"/>
    <dgm:cxn modelId="{5EC53F4E-0CA3-45E4-899F-30E2CC7AA8C0}" type="presParOf" srcId="{F4B53603-3D1A-447B-90A4-C49D79E465E7}" destId="{2527F7E8-2EA3-4308-9234-0FA399A4DAB6}" srcOrd="1" destOrd="0" presId="urn:microsoft.com/office/officeart/2005/8/layout/vList2"/>
    <dgm:cxn modelId="{5339E9C4-DF0B-48B6-AD19-37B9C95935FA}" type="presParOf" srcId="{F4B53603-3D1A-447B-90A4-C49D79E465E7}" destId="{DDB038F2-F762-4406-A9BE-0BB3AA6269F5}"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2F2E9F-8E0E-48CB-97E7-562C3FB3F0B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77A63FD7-719C-46D1-84D6-24C78C0D549E}">
      <dgm:prSet phldrT="[Text]"/>
      <dgm:spPr/>
      <dgm:t>
        <a:bodyPr/>
        <a:lstStyle/>
        <a:p>
          <a:pPr algn="ctr"/>
          <a:r>
            <a:rPr lang="en-US" dirty="0"/>
            <a:t>Title I, Part D</a:t>
          </a:r>
        </a:p>
      </dgm:t>
    </dgm:pt>
    <dgm:pt modelId="{3E03AD39-92A9-457D-9E3E-2B46C7C04750}" type="parTrans" cxnId="{AC8AE2B6-0502-4D6F-B8F1-BBDDE61B123D}">
      <dgm:prSet/>
      <dgm:spPr/>
      <dgm:t>
        <a:bodyPr/>
        <a:lstStyle/>
        <a:p>
          <a:endParaRPr lang="en-US"/>
        </a:p>
      </dgm:t>
    </dgm:pt>
    <dgm:pt modelId="{DF0913C0-5D28-44A8-A70C-06FE7ED5B94F}" type="sibTrans" cxnId="{AC8AE2B6-0502-4D6F-B8F1-BBDDE61B123D}">
      <dgm:prSet/>
      <dgm:spPr/>
      <dgm:t>
        <a:bodyPr/>
        <a:lstStyle/>
        <a:p>
          <a:endParaRPr lang="en-US"/>
        </a:p>
      </dgm:t>
    </dgm:pt>
    <dgm:pt modelId="{A5480D40-E8DE-41A1-B5EA-3F34AED4A7A5}">
      <dgm:prSet phldrT="[Text]"/>
      <dgm:spPr/>
      <dgm:t>
        <a:bodyPr/>
        <a:lstStyle/>
        <a:p>
          <a:pPr algn="ctr"/>
          <a:r>
            <a:rPr lang="en-US" dirty="0"/>
            <a:t>Title IV, Part A</a:t>
          </a:r>
        </a:p>
      </dgm:t>
    </dgm:pt>
    <dgm:pt modelId="{F0C5ABAC-6F67-41FC-B9A6-EAE6758A0693}" type="parTrans" cxnId="{8708DC33-3AF7-4562-B2E8-E5E06932B625}">
      <dgm:prSet/>
      <dgm:spPr/>
      <dgm:t>
        <a:bodyPr/>
        <a:lstStyle/>
        <a:p>
          <a:endParaRPr lang="en-US"/>
        </a:p>
      </dgm:t>
    </dgm:pt>
    <dgm:pt modelId="{A3F7FB4E-5A90-4D56-879B-7C6F3021550D}" type="sibTrans" cxnId="{8708DC33-3AF7-4562-B2E8-E5E06932B625}">
      <dgm:prSet/>
      <dgm:spPr/>
      <dgm:t>
        <a:bodyPr/>
        <a:lstStyle/>
        <a:p>
          <a:endParaRPr lang="en-US"/>
        </a:p>
      </dgm:t>
    </dgm:pt>
    <dgm:pt modelId="{F4B53603-3D1A-447B-90A4-C49D79E465E7}" type="pres">
      <dgm:prSet presAssocID="{FD2F2E9F-8E0E-48CB-97E7-562C3FB3F0BB}" presName="linear" presStyleCnt="0">
        <dgm:presLayoutVars>
          <dgm:animLvl val="lvl"/>
          <dgm:resizeHandles val="exact"/>
        </dgm:presLayoutVars>
      </dgm:prSet>
      <dgm:spPr/>
    </dgm:pt>
    <dgm:pt modelId="{F1D6CE3F-A986-4846-961D-008919C5304F}" type="pres">
      <dgm:prSet presAssocID="{77A63FD7-719C-46D1-84D6-24C78C0D549E}" presName="parentText" presStyleLbl="node1" presStyleIdx="0" presStyleCnt="2" custLinFactY="-59343" custLinFactNeighborY="-100000">
        <dgm:presLayoutVars>
          <dgm:chMax val="0"/>
          <dgm:bulletEnabled val="1"/>
        </dgm:presLayoutVars>
      </dgm:prSet>
      <dgm:spPr>
        <a:prstGeom prst="ellipse">
          <a:avLst/>
        </a:prstGeom>
      </dgm:spPr>
    </dgm:pt>
    <dgm:pt modelId="{2527F7E8-2EA3-4308-9234-0FA399A4DAB6}" type="pres">
      <dgm:prSet presAssocID="{DF0913C0-5D28-44A8-A70C-06FE7ED5B94F}" presName="spacer" presStyleCnt="0"/>
      <dgm:spPr/>
    </dgm:pt>
    <dgm:pt modelId="{DDB038F2-F762-4406-A9BE-0BB3AA6269F5}" type="pres">
      <dgm:prSet presAssocID="{A5480D40-E8DE-41A1-B5EA-3F34AED4A7A5}" presName="parentText" presStyleLbl="node1" presStyleIdx="1" presStyleCnt="2" custLinFactY="-35639" custLinFactNeighborY="-100000">
        <dgm:presLayoutVars>
          <dgm:chMax val="0"/>
          <dgm:bulletEnabled val="1"/>
        </dgm:presLayoutVars>
      </dgm:prSet>
      <dgm:spPr>
        <a:prstGeom prst="ellipse">
          <a:avLst/>
        </a:prstGeom>
      </dgm:spPr>
    </dgm:pt>
  </dgm:ptLst>
  <dgm:cxnLst>
    <dgm:cxn modelId="{52787801-AD33-4BC9-8903-652176E295E9}" type="presOf" srcId="{77A63FD7-719C-46D1-84D6-24C78C0D549E}" destId="{F1D6CE3F-A986-4846-961D-008919C5304F}" srcOrd="0" destOrd="0" presId="urn:microsoft.com/office/officeart/2005/8/layout/vList2"/>
    <dgm:cxn modelId="{AF327723-6957-4584-8916-FD4C76D53CF5}" type="presOf" srcId="{A5480D40-E8DE-41A1-B5EA-3F34AED4A7A5}" destId="{DDB038F2-F762-4406-A9BE-0BB3AA6269F5}" srcOrd="0" destOrd="0" presId="urn:microsoft.com/office/officeart/2005/8/layout/vList2"/>
    <dgm:cxn modelId="{991E2B24-2C06-47A1-A10F-C1E268AA474E}" type="presOf" srcId="{FD2F2E9F-8E0E-48CB-97E7-562C3FB3F0BB}" destId="{F4B53603-3D1A-447B-90A4-C49D79E465E7}" srcOrd="0" destOrd="0" presId="urn:microsoft.com/office/officeart/2005/8/layout/vList2"/>
    <dgm:cxn modelId="{8708DC33-3AF7-4562-B2E8-E5E06932B625}" srcId="{FD2F2E9F-8E0E-48CB-97E7-562C3FB3F0BB}" destId="{A5480D40-E8DE-41A1-B5EA-3F34AED4A7A5}" srcOrd="1" destOrd="0" parTransId="{F0C5ABAC-6F67-41FC-B9A6-EAE6758A0693}" sibTransId="{A3F7FB4E-5A90-4D56-879B-7C6F3021550D}"/>
    <dgm:cxn modelId="{AC8AE2B6-0502-4D6F-B8F1-BBDDE61B123D}" srcId="{FD2F2E9F-8E0E-48CB-97E7-562C3FB3F0BB}" destId="{77A63FD7-719C-46D1-84D6-24C78C0D549E}" srcOrd="0" destOrd="0" parTransId="{3E03AD39-92A9-457D-9E3E-2B46C7C04750}" sibTransId="{DF0913C0-5D28-44A8-A70C-06FE7ED5B94F}"/>
    <dgm:cxn modelId="{F05278E4-2827-44D7-ABF7-CD964B7B09A4}" type="presParOf" srcId="{F4B53603-3D1A-447B-90A4-C49D79E465E7}" destId="{F1D6CE3F-A986-4846-961D-008919C5304F}" srcOrd="0" destOrd="0" presId="urn:microsoft.com/office/officeart/2005/8/layout/vList2"/>
    <dgm:cxn modelId="{5EC53F4E-0CA3-45E4-899F-30E2CC7AA8C0}" type="presParOf" srcId="{F4B53603-3D1A-447B-90A4-C49D79E465E7}" destId="{2527F7E8-2EA3-4308-9234-0FA399A4DAB6}" srcOrd="1" destOrd="0" presId="urn:microsoft.com/office/officeart/2005/8/layout/vList2"/>
    <dgm:cxn modelId="{5339E9C4-DF0B-48B6-AD19-37B9C95935FA}" type="presParOf" srcId="{F4B53603-3D1A-447B-90A4-C49D79E465E7}" destId="{DDB038F2-F762-4406-A9BE-0BB3AA6269F5}" srcOrd="2"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6D93F1-D0B4-492A-86AF-51B32C79F1FD}"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E9D30125-5993-4A34-AE7E-1DF050386095}">
      <dgm:prSet phldrT="[Text]" custT="1"/>
      <dgm:spPr/>
      <dgm:t>
        <a:bodyPr/>
        <a:lstStyle/>
        <a:p>
          <a:r>
            <a:rPr lang="en-US" sz="1600" dirty="0"/>
            <a:t>Title IV, Part B</a:t>
          </a:r>
        </a:p>
      </dgm:t>
    </dgm:pt>
    <dgm:pt modelId="{6B919E3D-9FF7-4BE2-8E81-2A7560590890}" type="parTrans" cxnId="{C25F5DA0-A615-42D6-825E-5212FDA66611}">
      <dgm:prSet/>
      <dgm:spPr/>
      <dgm:t>
        <a:bodyPr/>
        <a:lstStyle/>
        <a:p>
          <a:endParaRPr lang="en-US"/>
        </a:p>
      </dgm:t>
    </dgm:pt>
    <dgm:pt modelId="{61C5B137-A515-46CA-A0E9-B043F07CAB54}" type="sibTrans" cxnId="{C25F5DA0-A615-42D6-825E-5212FDA66611}">
      <dgm:prSet/>
      <dgm:spPr/>
      <dgm:t>
        <a:bodyPr/>
        <a:lstStyle/>
        <a:p>
          <a:endParaRPr lang="en-US"/>
        </a:p>
      </dgm:t>
    </dgm:pt>
    <dgm:pt modelId="{94C73A54-DAAB-4C12-ABEA-76AAE3CA807E}" type="pres">
      <dgm:prSet presAssocID="{E56D93F1-D0B4-492A-86AF-51B32C79F1FD}" presName="diagram" presStyleCnt="0">
        <dgm:presLayoutVars>
          <dgm:dir/>
          <dgm:resizeHandles val="exact"/>
        </dgm:presLayoutVars>
      </dgm:prSet>
      <dgm:spPr/>
    </dgm:pt>
    <dgm:pt modelId="{784F5495-C8B8-4723-8152-F2FF652C94D5}" type="pres">
      <dgm:prSet presAssocID="{E9D30125-5993-4A34-AE7E-1DF050386095}" presName="node" presStyleLbl="node1" presStyleIdx="0" presStyleCnt="1" custScaleX="155448" custScaleY="75557" custLinFactNeighborX="-1188" custLinFactNeighborY="-9972">
        <dgm:presLayoutVars>
          <dgm:bulletEnabled val="1"/>
        </dgm:presLayoutVars>
      </dgm:prSet>
      <dgm:spPr>
        <a:prstGeom prst="ellipse">
          <a:avLst/>
        </a:prstGeom>
      </dgm:spPr>
    </dgm:pt>
  </dgm:ptLst>
  <dgm:cxnLst>
    <dgm:cxn modelId="{A8D90A84-8321-4A3D-BD65-43E800D9A6DC}" type="presOf" srcId="{E9D30125-5993-4A34-AE7E-1DF050386095}" destId="{784F5495-C8B8-4723-8152-F2FF652C94D5}" srcOrd="0" destOrd="0" presId="urn:microsoft.com/office/officeart/2005/8/layout/default"/>
    <dgm:cxn modelId="{97CC548E-4102-4CDA-803B-05EDCC74C4F7}" type="presOf" srcId="{E56D93F1-D0B4-492A-86AF-51B32C79F1FD}" destId="{94C73A54-DAAB-4C12-ABEA-76AAE3CA807E}" srcOrd="0" destOrd="0" presId="urn:microsoft.com/office/officeart/2005/8/layout/default"/>
    <dgm:cxn modelId="{C25F5DA0-A615-42D6-825E-5212FDA66611}" srcId="{E56D93F1-D0B4-492A-86AF-51B32C79F1FD}" destId="{E9D30125-5993-4A34-AE7E-1DF050386095}" srcOrd="0" destOrd="0" parTransId="{6B919E3D-9FF7-4BE2-8E81-2A7560590890}" sibTransId="{61C5B137-A515-46CA-A0E9-B043F07CAB54}"/>
    <dgm:cxn modelId="{5122778F-0568-4A63-8034-35359999674C}" type="presParOf" srcId="{94C73A54-DAAB-4C12-ABEA-76AAE3CA807E}" destId="{784F5495-C8B8-4723-8152-F2FF652C94D5}" srcOrd="0" destOrd="0" presId="urn:microsoft.com/office/officeart/2005/8/layout/defaul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6D93F1-D0B4-492A-86AF-51B32C79F1FD}"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E9D30125-5993-4A34-AE7E-1DF050386095}">
      <dgm:prSet phldrT="[Text]" custT="1"/>
      <dgm:spPr/>
      <dgm:t>
        <a:bodyPr/>
        <a:lstStyle/>
        <a:p>
          <a:r>
            <a:rPr lang="en-US" sz="1600" dirty="0"/>
            <a:t>McKinney-Vento</a:t>
          </a:r>
        </a:p>
      </dgm:t>
    </dgm:pt>
    <dgm:pt modelId="{6B919E3D-9FF7-4BE2-8E81-2A7560590890}" type="parTrans" cxnId="{C25F5DA0-A615-42D6-825E-5212FDA66611}">
      <dgm:prSet/>
      <dgm:spPr/>
      <dgm:t>
        <a:bodyPr/>
        <a:lstStyle/>
        <a:p>
          <a:endParaRPr lang="en-US"/>
        </a:p>
      </dgm:t>
    </dgm:pt>
    <dgm:pt modelId="{61C5B137-A515-46CA-A0E9-B043F07CAB54}" type="sibTrans" cxnId="{C25F5DA0-A615-42D6-825E-5212FDA66611}">
      <dgm:prSet/>
      <dgm:spPr/>
      <dgm:t>
        <a:bodyPr/>
        <a:lstStyle/>
        <a:p>
          <a:endParaRPr lang="en-US"/>
        </a:p>
      </dgm:t>
    </dgm:pt>
    <dgm:pt modelId="{94C73A54-DAAB-4C12-ABEA-76AAE3CA807E}" type="pres">
      <dgm:prSet presAssocID="{E56D93F1-D0B4-492A-86AF-51B32C79F1FD}" presName="diagram" presStyleCnt="0">
        <dgm:presLayoutVars>
          <dgm:dir/>
          <dgm:resizeHandles val="exact"/>
        </dgm:presLayoutVars>
      </dgm:prSet>
      <dgm:spPr/>
    </dgm:pt>
    <dgm:pt modelId="{784F5495-C8B8-4723-8152-F2FF652C94D5}" type="pres">
      <dgm:prSet presAssocID="{E9D30125-5993-4A34-AE7E-1DF050386095}" presName="node" presStyleLbl="node1" presStyleIdx="0" presStyleCnt="1" custScaleX="155448" custScaleY="71662" custLinFactNeighborX="-88" custLinFactNeighborY="5162">
        <dgm:presLayoutVars>
          <dgm:bulletEnabled val="1"/>
        </dgm:presLayoutVars>
      </dgm:prSet>
      <dgm:spPr>
        <a:prstGeom prst="ellipse">
          <a:avLst/>
        </a:prstGeom>
      </dgm:spPr>
    </dgm:pt>
  </dgm:ptLst>
  <dgm:cxnLst>
    <dgm:cxn modelId="{A8D90A84-8321-4A3D-BD65-43E800D9A6DC}" type="presOf" srcId="{E9D30125-5993-4A34-AE7E-1DF050386095}" destId="{784F5495-C8B8-4723-8152-F2FF652C94D5}" srcOrd="0" destOrd="0" presId="urn:microsoft.com/office/officeart/2005/8/layout/default"/>
    <dgm:cxn modelId="{97CC548E-4102-4CDA-803B-05EDCC74C4F7}" type="presOf" srcId="{E56D93F1-D0B4-492A-86AF-51B32C79F1FD}" destId="{94C73A54-DAAB-4C12-ABEA-76AAE3CA807E}" srcOrd="0" destOrd="0" presId="urn:microsoft.com/office/officeart/2005/8/layout/default"/>
    <dgm:cxn modelId="{C25F5DA0-A615-42D6-825E-5212FDA66611}" srcId="{E56D93F1-D0B4-492A-86AF-51B32C79F1FD}" destId="{E9D30125-5993-4A34-AE7E-1DF050386095}" srcOrd="0" destOrd="0" parTransId="{6B919E3D-9FF7-4BE2-8E81-2A7560590890}" sibTransId="{61C5B137-A515-46CA-A0E9-B043F07CAB54}"/>
    <dgm:cxn modelId="{5122778F-0568-4A63-8034-35359999674C}" type="presParOf" srcId="{94C73A54-DAAB-4C12-ABEA-76AAE3CA807E}" destId="{784F5495-C8B8-4723-8152-F2FF652C94D5}" srcOrd="0" destOrd="0" presId="urn:microsoft.com/office/officeart/2005/8/layout/defaul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6CE3F-A986-4846-961D-008919C5304F}">
      <dsp:nvSpPr>
        <dsp:cNvPr id="0" name=""/>
        <dsp:cNvSpPr/>
      </dsp:nvSpPr>
      <dsp:spPr>
        <a:xfrm>
          <a:off x="0" y="9360"/>
          <a:ext cx="1822784" cy="49608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Title I, Part A</a:t>
          </a:r>
        </a:p>
      </dsp:txBody>
      <dsp:txXfrm>
        <a:off x="266941" y="82009"/>
        <a:ext cx="1288902" cy="350782"/>
      </dsp:txXfrm>
    </dsp:sp>
    <dsp:sp modelId="{DDB038F2-F762-4406-A9BE-0BB3AA6269F5}">
      <dsp:nvSpPr>
        <dsp:cNvPr id="0" name=""/>
        <dsp:cNvSpPr/>
      </dsp:nvSpPr>
      <dsp:spPr>
        <a:xfrm>
          <a:off x="0" y="603532"/>
          <a:ext cx="1822784" cy="49608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Title II, Part A</a:t>
          </a:r>
        </a:p>
      </dsp:txBody>
      <dsp:txXfrm>
        <a:off x="266941" y="676181"/>
        <a:ext cx="1288902" cy="350782"/>
      </dsp:txXfrm>
    </dsp:sp>
    <dsp:sp modelId="{6C560486-CBAD-4361-A596-605C415AC80F}">
      <dsp:nvSpPr>
        <dsp:cNvPr id="0" name=""/>
        <dsp:cNvSpPr/>
      </dsp:nvSpPr>
      <dsp:spPr>
        <a:xfrm>
          <a:off x="0" y="1228259"/>
          <a:ext cx="1822784" cy="49492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IDEA</a:t>
          </a:r>
        </a:p>
      </dsp:txBody>
      <dsp:txXfrm>
        <a:off x="266941" y="1300740"/>
        <a:ext cx="1288902" cy="349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6CE3F-A986-4846-961D-008919C5304F}">
      <dsp:nvSpPr>
        <dsp:cNvPr id="0" name=""/>
        <dsp:cNvSpPr/>
      </dsp:nvSpPr>
      <dsp:spPr>
        <a:xfrm>
          <a:off x="0" y="13460"/>
          <a:ext cx="1822784" cy="49608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Title I, Part C</a:t>
          </a:r>
        </a:p>
      </dsp:txBody>
      <dsp:txXfrm>
        <a:off x="266941" y="86109"/>
        <a:ext cx="1288902" cy="350782"/>
      </dsp:txXfrm>
    </dsp:sp>
    <dsp:sp modelId="{DDB038F2-F762-4406-A9BE-0BB3AA6269F5}">
      <dsp:nvSpPr>
        <dsp:cNvPr id="0" name=""/>
        <dsp:cNvSpPr/>
      </dsp:nvSpPr>
      <dsp:spPr>
        <a:xfrm>
          <a:off x="0" y="635771"/>
          <a:ext cx="1822784" cy="49608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Title III, Part A </a:t>
          </a:r>
        </a:p>
      </dsp:txBody>
      <dsp:txXfrm>
        <a:off x="266941" y="708420"/>
        <a:ext cx="1288902" cy="350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6CE3F-A986-4846-961D-008919C5304F}">
      <dsp:nvSpPr>
        <dsp:cNvPr id="0" name=""/>
        <dsp:cNvSpPr/>
      </dsp:nvSpPr>
      <dsp:spPr>
        <a:xfrm>
          <a:off x="0" y="2005"/>
          <a:ext cx="1822784" cy="49608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Title I, Part D</a:t>
          </a:r>
        </a:p>
      </dsp:txBody>
      <dsp:txXfrm>
        <a:off x="266941" y="74654"/>
        <a:ext cx="1288902" cy="350782"/>
      </dsp:txXfrm>
    </dsp:sp>
    <dsp:sp modelId="{DDB038F2-F762-4406-A9BE-0BB3AA6269F5}">
      <dsp:nvSpPr>
        <dsp:cNvPr id="0" name=""/>
        <dsp:cNvSpPr/>
      </dsp:nvSpPr>
      <dsp:spPr>
        <a:xfrm>
          <a:off x="0" y="661756"/>
          <a:ext cx="1822784" cy="49608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Title IV, Part A</a:t>
          </a:r>
        </a:p>
      </dsp:txBody>
      <dsp:txXfrm>
        <a:off x="266941" y="734405"/>
        <a:ext cx="1288902" cy="3507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F5495-C8B8-4723-8152-F2FF652C94D5}">
      <dsp:nvSpPr>
        <dsp:cNvPr id="0" name=""/>
        <dsp:cNvSpPr/>
      </dsp:nvSpPr>
      <dsp:spPr>
        <a:xfrm>
          <a:off x="0" y="0"/>
          <a:ext cx="1851070" cy="539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Title IV, Part B</a:t>
          </a:r>
        </a:p>
      </dsp:txBody>
      <dsp:txXfrm>
        <a:off x="271083" y="79057"/>
        <a:ext cx="1308904" cy="3817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F5495-C8B8-4723-8152-F2FF652C94D5}">
      <dsp:nvSpPr>
        <dsp:cNvPr id="0" name=""/>
        <dsp:cNvSpPr/>
      </dsp:nvSpPr>
      <dsp:spPr>
        <a:xfrm>
          <a:off x="0" y="63933"/>
          <a:ext cx="1851070" cy="51200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McKinney-Vento</a:t>
          </a:r>
        </a:p>
      </dsp:txBody>
      <dsp:txXfrm>
        <a:off x="271083" y="138915"/>
        <a:ext cx="1308904" cy="3620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F4915-F072-43AB-B5F7-4DE0C8928C2D}" type="datetimeFigureOut">
              <a:rPr lang="en-US" smtClean="0"/>
              <a:t>4/17/2019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49B6A0-9987-4A12-8C1C-6A7F4BD4DF37}" type="slidenum">
              <a:rPr lang="en-US" smtClean="0"/>
              <a:t>‹#›</a:t>
            </a:fld>
            <a:endParaRPr lang="en-US"/>
          </a:p>
        </p:txBody>
      </p:sp>
    </p:spTree>
    <p:extLst>
      <p:ext uri="{BB962C8B-B14F-4D97-AF65-F5344CB8AC3E}">
        <p14:creationId xmlns:p14="http://schemas.microsoft.com/office/powerpoint/2010/main" val="319356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49B6A0-9987-4A12-8C1C-6A7F4BD4DF37}" type="slidenum">
              <a:rPr lang="en-US" smtClean="0"/>
              <a:t>1</a:t>
            </a:fld>
            <a:endParaRPr lang="en-US" dirty="0"/>
          </a:p>
        </p:txBody>
      </p:sp>
    </p:spTree>
    <p:extLst>
      <p:ext uri="{BB962C8B-B14F-4D97-AF65-F5344CB8AC3E}">
        <p14:creationId xmlns:p14="http://schemas.microsoft.com/office/powerpoint/2010/main" val="936087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 submitted an application for the federal Innovative Assessment Demonstration Authority in December. This application seeks federal flexibility for the implementation of the state’s innovative assessment pilot established by SB 362 last year. </a:t>
            </a:r>
          </a:p>
          <a:p>
            <a:endParaRPr lang="en-US" dirty="0"/>
          </a:p>
          <a:p>
            <a:r>
              <a:rPr lang="en-US" dirty="0"/>
              <a:t>We received an interim feedback letter from the U.S. Department of Education in March requesting additional information.</a:t>
            </a:r>
          </a:p>
          <a:p>
            <a:endParaRPr lang="en-US" dirty="0"/>
          </a:p>
          <a:p>
            <a:r>
              <a:rPr lang="en-US" dirty="0"/>
              <a:t>We have been working with the pilot districts to compile the additional information requested. We will be submitting an addendum to USED this month.</a:t>
            </a:r>
          </a:p>
          <a:p>
            <a:endParaRPr lang="en-US" dirty="0"/>
          </a:p>
          <a:p>
            <a:r>
              <a:rPr lang="en-US" dirty="0"/>
              <a:t>We do not know exactly when we will hear back from USED but they have been responsive throughout the process and we hope the turnaround time will be short.</a:t>
            </a:r>
          </a:p>
        </p:txBody>
      </p:sp>
      <p:sp>
        <p:nvSpPr>
          <p:cNvPr id="4" name="Slide Number Placeholder 3"/>
          <p:cNvSpPr>
            <a:spLocks noGrp="1"/>
          </p:cNvSpPr>
          <p:nvPr>
            <p:ph type="sldNum" sz="quarter" idx="5"/>
          </p:nvPr>
        </p:nvSpPr>
        <p:spPr/>
        <p:txBody>
          <a:bodyPr/>
          <a:lstStyle/>
          <a:p>
            <a:fld id="{75AA2FC1-CA40-40D7-9B96-52BCB2839A77}" type="slidenum">
              <a:rPr lang="en-US" smtClean="0"/>
              <a:t>31</a:t>
            </a:fld>
            <a:endParaRPr lang="en-US"/>
          </a:p>
        </p:txBody>
      </p:sp>
    </p:spTree>
    <p:extLst>
      <p:ext uri="{BB962C8B-B14F-4D97-AF65-F5344CB8AC3E}">
        <p14:creationId xmlns:p14="http://schemas.microsoft.com/office/powerpoint/2010/main" val="330803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49B6A0-9987-4A12-8C1C-6A7F4BD4DF37}" type="slidenum">
              <a:rPr lang="en-US" smtClean="0"/>
              <a:t>2</a:t>
            </a:fld>
            <a:endParaRPr lang="en-US" dirty="0"/>
          </a:p>
        </p:txBody>
      </p:sp>
    </p:spTree>
    <p:extLst>
      <p:ext uri="{BB962C8B-B14F-4D97-AF65-F5344CB8AC3E}">
        <p14:creationId xmlns:p14="http://schemas.microsoft.com/office/powerpoint/2010/main" val="310459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49B6A0-9987-4A12-8C1C-6A7F4BD4DF37}" type="slidenum">
              <a:rPr lang="en-US" smtClean="0"/>
              <a:t>3</a:t>
            </a:fld>
            <a:endParaRPr lang="en-US" dirty="0"/>
          </a:p>
        </p:txBody>
      </p:sp>
    </p:spTree>
    <p:extLst>
      <p:ext uri="{BB962C8B-B14F-4D97-AF65-F5344CB8AC3E}">
        <p14:creationId xmlns:p14="http://schemas.microsoft.com/office/powerpoint/2010/main" val="54556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Superintendents and local board members will receive invitations soon. You can also contact your RESA for additional details. </a:t>
            </a:r>
          </a:p>
          <a:p>
            <a:endParaRPr lang="en-US" dirty="0"/>
          </a:p>
          <a:p>
            <a:r>
              <a:rPr lang="en-US" dirty="0"/>
              <a:t>Governor Kemp and I are both attending several sessions. Representatives from GOSA and </a:t>
            </a:r>
            <a:r>
              <a:rPr lang="en-US" dirty="0" err="1"/>
              <a:t>DOEwill</a:t>
            </a:r>
            <a:r>
              <a:rPr lang="en-US" dirty="0"/>
              <a:t> attend the other sessions and will relay the feedback to Governor Kemp and myself.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these sessions are an opportunity to hear from local district leadership (superintendents and board members) we are planning teacher-focused listening events for the fall.</a:t>
            </a:r>
          </a:p>
          <a:p>
            <a:endParaRPr lang="en-US" dirty="0"/>
          </a:p>
        </p:txBody>
      </p:sp>
      <p:sp>
        <p:nvSpPr>
          <p:cNvPr id="4" name="Slide Number Placeholder 3"/>
          <p:cNvSpPr>
            <a:spLocks noGrp="1"/>
          </p:cNvSpPr>
          <p:nvPr>
            <p:ph type="sldNum" sz="quarter" idx="5"/>
          </p:nvPr>
        </p:nvSpPr>
        <p:spPr/>
        <p:txBody>
          <a:bodyPr/>
          <a:lstStyle/>
          <a:p>
            <a:fld id="{9C49B6A0-9987-4A12-8C1C-6A7F4BD4DF37}" type="slidenum">
              <a:rPr lang="en-US" smtClean="0"/>
              <a:t>4</a:t>
            </a:fld>
            <a:endParaRPr lang="en-US" dirty="0"/>
          </a:p>
        </p:txBody>
      </p:sp>
    </p:spTree>
    <p:extLst>
      <p:ext uri="{BB962C8B-B14F-4D97-AF65-F5344CB8AC3E}">
        <p14:creationId xmlns:p14="http://schemas.microsoft.com/office/powerpoint/2010/main" val="4188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Superintendent Woods</a:t>
            </a:r>
          </a:p>
        </p:txBody>
      </p:sp>
      <p:sp>
        <p:nvSpPr>
          <p:cNvPr id="4" name="Slide Number Placeholder 3"/>
          <p:cNvSpPr>
            <a:spLocks noGrp="1"/>
          </p:cNvSpPr>
          <p:nvPr>
            <p:ph type="sldNum" sz="quarter" idx="5"/>
          </p:nvPr>
        </p:nvSpPr>
        <p:spPr/>
        <p:txBody>
          <a:bodyPr/>
          <a:lstStyle/>
          <a:p>
            <a:fld id="{A200EB2A-A33B-4EBC-96C5-1E314FE65456}" type="slidenum">
              <a:rPr lang="en-US" smtClean="0"/>
              <a:t>24</a:t>
            </a:fld>
            <a:endParaRPr lang="en-US"/>
          </a:p>
        </p:txBody>
      </p:sp>
    </p:spTree>
    <p:extLst>
      <p:ext uri="{BB962C8B-B14F-4D97-AF65-F5344CB8AC3E}">
        <p14:creationId xmlns:p14="http://schemas.microsoft.com/office/powerpoint/2010/main" val="40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currently in the middle of two open administration windows. The GAA 2.0 began on March 25 and is open through May 3. This is the first administration of the redesigned GAA 2.0. While there have been some challenges, we are hearing positive feedback from educators about the new assessment. We have completed some observations of the administration and will be seeking additional input from districts and schools about the administration. We will use what we learn to determine if any refinements are needed for future years. </a:t>
            </a:r>
          </a:p>
          <a:p>
            <a:endParaRPr lang="en-US" dirty="0"/>
          </a:p>
          <a:p>
            <a:r>
              <a:rPr lang="en-US" dirty="0"/>
              <a:t>The Georgia Milestones End of Grade window opened on April 8 and runs through May 17. The administration and run smoothly so far. The assessment team is available to assist if you have any questions or concerns or encounter and issues during your administration. </a:t>
            </a:r>
          </a:p>
          <a:p>
            <a:endParaRPr lang="en-US" dirty="0"/>
          </a:p>
          <a:p>
            <a:r>
              <a:rPr lang="en-US" dirty="0"/>
              <a:t>The Georgia Milestones End of Course window opens on April 22 and runs through May 31.</a:t>
            </a:r>
          </a:p>
          <a:p>
            <a:endParaRPr lang="en-US" dirty="0"/>
          </a:p>
          <a:p>
            <a:r>
              <a:rPr lang="en-US" dirty="0"/>
              <a:t>A quick reminder that the new GKIDS 2.0 rolls out statewide for the 2019-2020 school year. This redesigned assessment is based on learning progressions and allows teachers to continually assess student performance throughout the year to determine what they have mastered, where they are now, and where they need to go next. We have received tremendous feedback and support for this new assessment from teachers who participated in this year’s pilot. We are looking forward to the statewide launch this fall. District and school training for this new assessment continues through May and online training modules for teachers will be available in SLDS in May.</a:t>
            </a:r>
          </a:p>
        </p:txBody>
      </p:sp>
      <p:sp>
        <p:nvSpPr>
          <p:cNvPr id="4" name="Slide Number Placeholder 3"/>
          <p:cNvSpPr>
            <a:spLocks noGrp="1"/>
          </p:cNvSpPr>
          <p:nvPr>
            <p:ph type="sldNum" sz="quarter" idx="5"/>
          </p:nvPr>
        </p:nvSpPr>
        <p:spPr/>
        <p:txBody>
          <a:bodyPr/>
          <a:lstStyle/>
          <a:p>
            <a:fld id="{0DEAD64E-321E-4338-8447-EEEABBBE820E}" type="slidenum">
              <a:rPr lang="en-US" smtClean="0"/>
              <a:t>25</a:t>
            </a:fld>
            <a:endParaRPr lang="en-US"/>
          </a:p>
        </p:txBody>
      </p:sp>
    </p:spTree>
    <p:extLst>
      <p:ext uri="{BB962C8B-B14F-4D97-AF65-F5344CB8AC3E}">
        <p14:creationId xmlns:p14="http://schemas.microsoft.com/office/powerpoint/2010/main" val="552542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nearing completion of the development of </a:t>
            </a:r>
            <a:r>
              <a:rPr lang="en-US" dirty="0" err="1"/>
              <a:t>Keenville</a:t>
            </a:r>
            <a:r>
              <a:rPr lang="en-US" dirty="0"/>
              <a:t>, Georgia’s game-based formative assessment in literacy and mathematics for grades 1 and 2. New games and dashboards will arrive this spring and summer. The assessment will be fully operational for the 2019-2020 school year.</a:t>
            </a:r>
          </a:p>
          <a:p>
            <a:endParaRPr lang="en-US" dirty="0"/>
          </a:p>
          <a:p>
            <a:r>
              <a:rPr lang="en-US" dirty="0"/>
              <a:t>We are excited about the new games and have received excellent feedback from the teachers and students who participated in development and testing. Upcoming enhancements to the teacher dashboards </a:t>
            </a:r>
            <a:r>
              <a:rPr lang="en-US" sz="1200" dirty="0"/>
              <a:t>include features such as student progress reports, play history, and item-level details. School and district leaders will soon have access to real-time dashboards featuring data for students in their school or district. We appreciate the ongoing feedback we are receiving from your districts to help us make refinements and enhancements to this assessment system.</a:t>
            </a:r>
          </a:p>
          <a:p>
            <a:endParaRPr lang="en-US" dirty="0"/>
          </a:p>
        </p:txBody>
      </p:sp>
      <p:sp>
        <p:nvSpPr>
          <p:cNvPr id="4" name="Slide Number Placeholder 3"/>
          <p:cNvSpPr>
            <a:spLocks noGrp="1"/>
          </p:cNvSpPr>
          <p:nvPr>
            <p:ph type="sldNum" sz="quarter" idx="5"/>
          </p:nvPr>
        </p:nvSpPr>
        <p:spPr/>
        <p:txBody>
          <a:bodyPr/>
          <a:lstStyle/>
          <a:p>
            <a:fld id="{0DEAD64E-321E-4338-8447-EEEABBBE820E}" type="slidenum">
              <a:rPr lang="en-US" smtClean="0"/>
              <a:t>27</a:t>
            </a:fld>
            <a:endParaRPr lang="en-US"/>
          </a:p>
        </p:txBody>
      </p:sp>
    </p:spTree>
    <p:extLst>
      <p:ext uri="{BB962C8B-B14F-4D97-AF65-F5344CB8AC3E}">
        <p14:creationId xmlns:p14="http://schemas.microsoft.com/office/powerpoint/2010/main" val="374298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just two quick updates regarding CCRPI. </a:t>
            </a:r>
          </a:p>
          <a:p>
            <a:endParaRPr lang="en-US" dirty="0"/>
          </a:p>
          <a:p>
            <a:r>
              <a:rPr lang="en-US" dirty="0"/>
              <a:t>First, the live portal data feature will be available in May. This provides district personnel and school leaders with an opportunity to see how the data they are entering into Student Record and Student Class are used in CCRPI calculations. Specifically, some indicators such as student attendance and beyond the core are run in real-time as you enter and update data.</a:t>
            </a:r>
          </a:p>
          <a:p>
            <a:endParaRPr lang="en-US" dirty="0"/>
          </a:p>
          <a:p>
            <a:r>
              <a:rPr lang="en-US" dirty="0"/>
              <a:t>This tool gives you an opportunity to correct an errors directly in Student Record and Student Class before those applications close. Once they close, there will be no corrections window for CCRPI. </a:t>
            </a:r>
          </a:p>
          <a:p>
            <a:endParaRPr lang="en-US" dirty="0"/>
          </a:p>
          <a:p>
            <a:r>
              <a:rPr lang="en-US" dirty="0"/>
              <a:t>We have seen significant improvement in data accuracy over recent years; however, we still find that some principals are unaware of this feature and do not check their CCRPI data before the applications close. Please ensure that your district staff and principals are aware of this feature and utilize it to check the accuracy of their CCRPI data. Our accountability team is available to answer any questions and provide assistance.</a:t>
            </a:r>
          </a:p>
        </p:txBody>
      </p:sp>
      <p:sp>
        <p:nvSpPr>
          <p:cNvPr id="4" name="Slide Number Placeholder 3"/>
          <p:cNvSpPr>
            <a:spLocks noGrp="1"/>
          </p:cNvSpPr>
          <p:nvPr>
            <p:ph type="sldNum" sz="quarter" idx="5"/>
          </p:nvPr>
        </p:nvSpPr>
        <p:spPr/>
        <p:txBody>
          <a:bodyPr/>
          <a:lstStyle/>
          <a:p>
            <a:fld id="{0DEAD64E-321E-4338-8447-EEEABBBE820E}" type="slidenum">
              <a:rPr lang="en-US" smtClean="0"/>
              <a:t>29</a:t>
            </a:fld>
            <a:endParaRPr lang="en-US"/>
          </a:p>
        </p:txBody>
      </p:sp>
    </p:spTree>
    <p:extLst>
      <p:ext uri="{BB962C8B-B14F-4D97-AF65-F5344CB8AC3E}">
        <p14:creationId xmlns:p14="http://schemas.microsoft.com/office/powerpoint/2010/main" val="1844924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year’s CCRPI schedule will look similar to previous years. This summer we will open four main applications – assessment matching, non-participation, summer graduate collection, and cohort withdrawal update. These applications are used to provide information needed for CCRPI calculations. </a:t>
            </a:r>
          </a:p>
          <a:p>
            <a:endParaRPr lang="en-US" dirty="0"/>
          </a:p>
          <a:p>
            <a:r>
              <a:rPr lang="en-US" dirty="0"/>
              <a:t>We expect to release graduation rates in September and the full CCRPI in late October. The CSI and TSI lists will follow the CCRPI release.</a:t>
            </a:r>
          </a:p>
        </p:txBody>
      </p:sp>
      <p:sp>
        <p:nvSpPr>
          <p:cNvPr id="4" name="Slide Number Placeholder 3"/>
          <p:cNvSpPr>
            <a:spLocks noGrp="1"/>
          </p:cNvSpPr>
          <p:nvPr>
            <p:ph type="sldNum" sz="quarter" idx="5"/>
          </p:nvPr>
        </p:nvSpPr>
        <p:spPr/>
        <p:txBody>
          <a:bodyPr/>
          <a:lstStyle/>
          <a:p>
            <a:fld id="{0DEAD64E-321E-4338-8447-EEEABBBE820E}" type="slidenum">
              <a:rPr lang="en-US" smtClean="0"/>
              <a:t>30</a:t>
            </a:fld>
            <a:endParaRPr lang="en-US"/>
          </a:p>
        </p:txBody>
      </p:sp>
    </p:spTree>
    <p:extLst>
      <p:ext uri="{BB962C8B-B14F-4D97-AF65-F5344CB8AC3E}">
        <p14:creationId xmlns:p14="http://schemas.microsoft.com/office/powerpoint/2010/main" val="2645219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lain">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3D8D-2AE0-1242-AE06-6B40B1F6442E}"/>
              </a:ext>
            </a:extLst>
          </p:cNvPr>
          <p:cNvPicPr>
            <a:picLocks noChangeAspect="1"/>
          </p:cNvPicPr>
          <p:nvPr userDrawn="1"/>
        </p:nvPicPr>
        <p:blipFill rotWithShape="1">
          <a:blip r:embed="rId2"/>
          <a:srcRect r="4456"/>
          <a:stretch/>
        </p:blipFill>
        <p:spPr>
          <a:xfrm>
            <a:off x="1" y="0"/>
            <a:ext cx="667638" cy="6858000"/>
          </a:xfrm>
          <a:prstGeom prst="rect">
            <a:avLst/>
          </a:prstGeom>
        </p:spPr>
      </p:pic>
      <p:sp>
        <p:nvSpPr>
          <p:cNvPr id="2" name="Title 1">
            <a:extLst>
              <a:ext uri="{FF2B5EF4-FFF2-40B4-BE49-F238E27FC236}">
                <a16:creationId xmlns:a16="http://schemas.microsoft.com/office/drawing/2014/main" id="{FB179657-2069-F447-8141-E4DFD444FEEE}"/>
              </a:ext>
            </a:extLst>
          </p:cNvPr>
          <p:cNvSpPr>
            <a:spLocks noGrp="1"/>
          </p:cNvSpPr>
          <p:nvPr>
            <p:ph type="ctrTitle"/>
          </p:nvPr>
        </p:nvSpPr>
        <p:spPr>
          <a:xfrm>
            <a:off x="1524000" y="1122363"/>
            <a:ext cx="9144000" cy="2387600"/>
          </a:xfrm>
        </p:spPr>
        <p:txBody>
          <a:bodyPr anchor="ct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A39591D-FD30-DA4A-9960-35B7116A8B55}"/>
              </a:ext>
            </a:extLst>
          </p:cNvPr>
          <p:cNvSpPr>
            <a:spLocks noGrp="1"/>
          </p:cNvSpPr>
          <p:nvPr>
            <p:ph type="subTitle" idx="1"/>
          </p:nvPr>
        </p:nvSpPr>
        <p:spPr>
          <a:xfrm>
            <a:off x="1524000" y="3602037"/>
            <a:ext cx="9144000"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a:extLst>
              <a:ext uri="{FF2B5EF4-FFF2-40B4-BE49-F238E27FC236}">
                <a16:creationId xmlns:a16="http://schemas.microsoft.com/office/drawing/2014/main" id="{41CA9FAC-BAB6-C246-89BC-2606DC1EC520}"/>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7" name="Group 6">
            <a:extLst>
              <a:ext uri="{FF2B5EF4-FFF2-40B4-BE49-F238E27FC236}">
                <a16:creationId xmlns:a16="http://schemas.microsoft.com/office/drawing/2014/main" id="{918CBC52-6530-314A-A122-86F461DE64DC}"/>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5ABA626F-0360-B049-B513-BD8E2BBBBEBB}"/>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49F8A3-6F6B-6D46-B9A4-E1C19702D98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0F61DC3-9D1B-714F-B210-BCA30A4217AB}"/>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E58E05-B6C9-3A4C-82A6-5FA3E744B35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72D61F54-3B12-194D-873E-CCB90FFCC8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42902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B641-817A-354F-9ADD-1E67E822341E}"/>
              </a:ext>
            </a:extLst>
          </p:cNvPr>
          <p:cNvSpPr>
            <a:spLocks noGrp="1"/>
          </p:cNvSpPr>
          <p:nvPr>
            <p:ph type="title"/>
          </p:nvPr>
        </p:nvSpPr>
        <p:spPr>
          <a:xfrm>
            <a:off x="1018573" y="365125"/>
            <a:ext cx="10335228" cy="1325563"/>
          </a:xfrm>
        </p:spPr>
        <p:txBody>
          <a:bodyPr anchor="ctr"/>
          <a:lstStyle/>
          <a:p>
            <a:r>
              <a:rPr lang="en-US" dirty="0"/>
              <a:t>Click to edit Master title style</a:t>
            </a:r>
          </a:p>
        </p:txBody>
      </p:sp>
      <p:sp>
        <p:nvSpPr>
          <p:cNvPr id="3" name="Content Placeholder 2">
            <a:extLst>
              <a:ext uri="{FF2B5EF4-FFF2-40B4-BE49-F238E27FC236}">
                <a16:creationId xmlns:a16="http://schemas.microsoft.com/office/drawing/2014/main" id="{DC306BF7-0B31-9D48-8985-A79867633DC4}"/>
              </a:ext>
            </a:extLst>
          </p:cNvPr>
          <p:cNvSpPr>
            <a:spLocks noGrp="1"/>
          </p:cNvSpPr>
          <p:nvPr>
            <p:ph sz="half" idx="1"/>
          </p:nvPr>
        </p:nvSpPr>
        <p:spPr>
          <a:xfrm>
            <a:off x="1018574" y="1825625"/>
            <a:ext cx="4899949" cy="41356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0F179FB-AE92-AF4C-89CC-B01B8FA7551F}"/>
              </a:ext>
            </a:extLst>
          </p:cNvPr>
          <p:cNvSpPr>
            <a:spLocks noGrp="1"/>
          </p:cNvSpPr>
          <p:nvPr>
            <p:ph sz="half" idx="2"/>
          </p:nvPr>
        </p:nvSpPr>
        <p:spPr>
          <a:xfrm>
            <a:off x="6096000" y="1825625"/>
            <a:ext cx="5257800" cy="41356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AA74E512-2892-954C-8A0B-0EDD95590BAA}"/>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7" name="Picture 16">
            <a:extLst>
              <a:ext uri="{FF2B5EF4-FFF2-40B4-BE49-F238E27FC236}">
                <a16:creationId xmlns:a16="http://schemas.microsoft.com/office/drawing/2014/main" id="{97DB970E-79C8-D74D-BFCC-444D5F9B4587}"/>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8" name="Group 17">
            <a:extLst>
              <a:ext uri="{FF2B5EF4-FFF2-40B4-BE49-F238E27FC236}">
                <a16:creationId xmlns:a16="http://schemas.microsoft.com/office/drawing/2014/main" id="{00A55FC2-6AD0-9644-B0F2-A09BF6FDE9B7}"/>
              </a:ext>
            </a:extLst>
          </p:cNvPr>
          <p:cNvGrpSpPr/>
          <p:nvPr userDrawn="1"/>
        </p:nvGrpSpPr>
        <p:grpSpPr>
          <a:xfrm>
            <a:off x="667639" y="6313581"/>
            <a:ext cx="8518401" cy="45719"/>
            <a:chOff x="667640" y="6313581"/>
            <a:chExt cx="7276742" cy="45719"/>
          </a:xfrm>
        </p:grpSpPr>
        <p:sp>
          <p:nvSpPr>
            <p:cNvPr id="19" name="Rectangle 18">
              <a:extLst>
                <a:ext uri="{FF2B5EF4-FFF2-40B4-BE49-F238E27FC236}">
                  <a16:creationId xmlns:a16="http://schemas.microsoft.com/office/drawing/2014/main" id="{B0942E08-2E08-6E46-8D1F-B96E29B550DC}"/>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2D4B15-1B3A-A340-A117-2069694508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803A9C-D477-9E42-BDFF-6825F91E2FC8}"/>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924F1A-DDED-E143-946C-381E1C934C8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BE71CCE-6C58-FD4E-A946-4CD6715915D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14747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BA3B-A499-2E47-8150-D181B46A38D1}"/>
              </a:ext>
            </a:extLst>
          </p:cNvPr>
          <p:cNvSpPr>
            <a:spLocks noGrp="1"/>
          </p:cNvSpPr>
          <p:nvPr>
            <p:ph type="title"/>
          </p:nvPr>
        </p:nvSpPr>
        <p:spPr>
          <a:xfrm>
            <a:off x="1018570" y="365125"/>
            <a:ext cx="10336818" cy="1325563"/>
          </a:xfrm>
        </p:spPr>
        <p:txBody>
          <a:bodyPr anchor="ctr"/>
          <a:lstStyle/>
          <a:p>
            <a:r>
              <a:rPr lang="en-US" dirty="0"/>
              <a:t>Click to edit Master title style</a:t>
            </a:r>
          </a:p>
        </p:txBody>
      </p:sp>
      <p:sp>
        <p:nvSpPr>
          <p:cNvPr id="3" name="Text Placeholder 2">
            <a:extLst>
              <a:ext uri="{FF2B5EF4-FFF2-40B4-BE49-F238E27FC236}">
                <a16:creationId xmlns:a16="http://schemas.microsoft.com/office/drawing/2014/main" id="{23E83529-DAFC-1147-A5D6-70E708ABC04B}"/>
              </a:ext>
            </a:extLst>
          </p:cNvPr>
          <p:cNvSpPr>
            <a:spLocks noGrp="1"/>
          </p:cNvSpPr>
          <p:nvPr>
            <p:ph type="body" idx="1"/>
          </p:nvPr>
        </p:nvSpPr>
        <p:spPr>
          <a:xfrm>
            <a:off x="1018572" y="1681163"/>
            <a:ext cx="49790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AB63D84-4173-B044-B43C-57F1E2B2461A}"/>
              </a:ext>
            </a:extLst>
          </p:cNvPr>
          <p:cNvSpPr>
            <a:spLocks noGrp="1"/>
          </p:cNvSpPr>
          <p:nvPr>
            <p:ph sz="half" idx="2"/>
          </p:nvPr>
        </p:nvSpPr>
        <p:spPr>
          <a:xfrm>
            <a:off x="1018570" y="2505075"/>
            <a:ext cx="4979005"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CEEE3-B129-2241-8865-37C8D5BFCD44}"/>
              </a:ext>
            </a:extLst>
          </p:cNvPr>
          <p:cNvSpPr>
            <a:spLocks noGrp="1"/>
          </p:cNvSpPr>
          <p:nvPr>
            <p:ph type="body" sz="quarter" idx="3"/>
          </p:nvPr>
        </p:nvSpPr>
        <p:spPr>
          <a:xfrm>
            <a:off x="6194427" y="1681163"/>
            <a:ext cx="51609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ED83B2E-7114-A944-8756-A48A33684788}"/>
              </a:ext>
            </a:extLst>
          </p:cNvPr>
          <p:cNvSpPr>
            <a:spLocks noGrp="1"/>
          </p:cNvSpPr>
          <p:nvPr>
            <p:ph sz="quarter" idx="4"/>
          </p:nvPr>
        </p:nvSpPr>
        <p:spPr>
          <a:xfrm>
            <a:off x="6194426" y="2505075"/>
            <a:ext cx="5160961" cy="34562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6B6A9678-B7BA-8147-A2C1-D57175E9A45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954F96D9-83CF-3F4C-B2D8-64A40D438E1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9" name="Group 28">
            <a:extLst>
              <a:ext uri="{FF2B5EF4-FFF2-40B4-BE49-F238E27FC236}">
                <a16:creationId xmlns:a16="http://schemas.microsoft.com/office/drawing/2014/main" id="{52E748F2-67A8-8140-A236-9274093CD681}"/>
              </a:ext>
            </a:extLst>
          </p:cNvPr>
          <p:cNvGrpSpPr/>
          <p:nvPr userDrawn="1"/>
        </p:nvGrpSpPr>
        <p:grpSpPr>
          <a:xfrm>
            <a:off x="667639" y="6313581"/>
            <a:ext cx="8518401" cy="45719"/>
            <a:chOff x="667640" y="6313581"/>
            <a:chExt cx="7276742" cy="45719"/>
          </a:xfrm>
        </p:grpSpPr>
        <p:sp>
          <p:nvSpPr>
            <p:cNvPr id="30" name="Rectangle 29">
              <a:extLst>
                <a:ext uri="{FF2B5EF4-FFF2-40B4-BE49-F238E27FC236}">
                  <a16:creationId xmlns:a16="http://schemas.microsoft.com/office/drawing/2014/main" id="{F2387102-CA84-2C4E-BB9B-197A478CAD6D}"/>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115AF3-4CC3-5D4B-8908-34F013BA13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62F276-5889-4C41-A34E-25278A6213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3F5D4A8-0CD2-5F49-B6DE-5C7BD562943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BDB6EC88-6276-4742-9984-EE9C534D83A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428947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8B60-4320-BD41-A23D-9881A7DDCC86}"/>
              </a:ext>
            </a:extLst>
          </p:cNvPr>
          <p:cNvSpPr>
            <a:spLocks noGrp="1"/>
          </p:cNvSpPr>
          <p:nvPr>
            <p:ph type="title"/>
          </p:nvPr>
        </p:nvSpPr>
        <p:spPr>
          <a:xfrm>
            <a:off x="1006997" y="365125"/>
            <a:ext cx="10346803" cy="1325563"/>
          </a:xfrm>
        </p:spPr>
        <p:txBody>
          <a:bodyPr anchor="ctr"/>
          <a:lstStyle/>
          <a:p>
            <a:r>
              <a:rPr lang="en-US" dirty="0"/>
              <a:t>Click to edit Master title style</a:t>
            </a:r>
          </a:p>
        </p:txBody>
      </p:sp>
      <p:pic>
        <p:nvPicPr>
          <p:cNvPr id="13" name="Picture 12">
            <a:extLst>
              <a:ext uri="{FF2B5EF4-FFF2-40B4-BE49-F238E27FC236}">
                <a16:creationId xmlns:a16="http://schemas.microsoft.com/office/drawing/2014/main" id="{9CED1145-C602-C24B-B1AB-F385B8A3417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5" name="Picture 14">
            <a:extLst>
              <a:ext uri="{FF2B5EF4-FFF2-40B4-BE49-F238E27FC236}">
                <a16:creationId xmlns:a16="http://schemas.microsoft.com/office/drawing/2014/main" id="{A39A0B55-BA00-394D-92D2-AB7833C6D8BC}"/>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5" name="Group 24">
            <a:extLst>
              <a:ext uri="{FF2B5EF4-FFF2-40B4-BE49-F238E27FC236}">
                <a16:creationId xmlns:a16="http://schemas.microsoft.com/office/drawing/2014/main" id="{85B08848-CECB-E748-A3CA-CE695AFBE475}"/>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60CCB325-71CD-8E4B-A00D-622871C4211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F771F7-8F1C-A044-94C0-679FEE50F013}"/>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D224A36-1EDE-3349-8FF6-84C64F5AB1A4}"/>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8717E4-FB0F-1143-AB47-C4A364C045B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C8F01FBF-C4DA-414C-9226-A13CF75D19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340448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5A93-23C3-0746-A715-D64C3AD28BAE}"/>
              </a:ext>
            </a:extLst>
          </p:cNvPr>
          <p:cNvSpPr>
            <a:spLocks noGrp="1"/>
          </p:cNvSpPr>
          <p:nvPr>
            <p:ph type="title"/>
          </p:nvPr>
        </p:nvSpPr>
        <p:spPr>
          <a:xfrm>
            <a:off x="1013413" y="457200"/>
            <a:ext cx="3932237" cy="1600200"/>
          </a:xfrm>
        </p:spPr>
        <p:txBody>
          <a:bodyPr anchor="ct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161BE06-20B9-5947-B648-4DF552BBB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14A443-8FC6-1342-B280-DB3551A6312B}"/>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8" name="Picture 17">
            <a:extLst>
              <a:ext uri="{FF2B5EF4-FFF2-40B4-BE49-F238E27FC236}">
                <a16:creationId xmlns:a16="http://schemas.microsoft.com/office/drawing/2014/main" id="{6F0EED81-B82A-B747-AE28-CB73B8C2E50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0" name="Picture 19">
            <a:extLst>
              <a:ext uri="{FF2B5EF4-FFF2-40B4-BE49-F238E27FC236}">
                <a16:creationId xmlns:a16="http://schemas.microsoft.com/office/drawing/2014/main" id="{E0E93CD1-E881-424A-B8FF-22DB41E08584}"/>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1" name="Group 20">
            <a:extLst>
              <a:ext uri="{FF2B5EF4-FFF2-40B4-BE49-F238E27FC236}">
                <a16:creationId xmlns:a16="http://schemas.microsoft.com/office/drawing/2014/main" id="{678F804A-2072-1D44-8377-B5662A69B560}"/>
              </a:ext>
            </a:extLst>
          </p:cNvPr>
          <p:cNvGrpSpPr/>
          <p:nvPr userDrawn="1"/>
        </p:nvGrpSpPr>
        <p:grpSpPr>
          <a:xfrm>
            <a:off x="667639" y="6313581"/>
            <a:ext cx="8518401" cy="45719"/>
            <a:chOff x="667640" y="6313581"/>
            <a:chExt cx="7276742" cy="45719"/>
          </a:xfrm>
        </p:grpSpPr>
        <p:sp>
          <p:nvSpPr>
            <p:cNvPr id="22" name="Rectangle 21">
              <a:extLst>
                <a:ext uri="{FF2B5EF4-FFF2-40B4-BE49-F238E27FC236}">
                  <a16:creationId xmlns:a16="http://schemas.microsoft.com/office/drawing/2014/main" id="{4AF60F1C-6E2D-2542-B253-365280E7CE06}"/>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851B1AF-95E6-9B43-AB7C-104D79B69FDB}"/>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49035B-37ED-9946-B912-A069C9028A02}"/>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1A931A9-D254-C04D-BB0A-5B6E8F37C01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B00BC07F-CD45-234D-9E2F-BE3563A28625}"/>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69220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7C0B69-71D6-4445-AF21-1F5367AC9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8" name="Picture 17">
            <a:extLst>
              <a:ext uri="{FF2B5EF4-FFF2-40B4-BE49-F238E27FC236}">
                <a16:creationId xmlns:a16="http://schemas.microsoft.com/office/drawing/2014/main" id="{B68F0B79-0C5F-C446-A2DD-FD0EBFCBB7D5}"/>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35" name="Title 1">
            <a:extLst>
              <a:ext uri="{FF2B5EF4-FFF2-40B4-BE49-F238E27FC236}">
                <a16:creationId xmlns:a16="http://schemas.microsoft.com/office/drawing/2014/main" id="{1428C91C-012E-9445-80D1-A3C3DF892D6F}"/>
              </a:ext>
            </a:extLst>
          </p:cNvPr>
          <p:cNvSpPr>
            <a:spLocks noGrp="1"/>
          </p:cNvSpPr>
          <p:nvPr>
            <p:ph type="title"/>
          </p:nvPr>
        </p:nvSpPr>
        <p:spPr>
          <a:xfrm>
            <a:off x="1013413" y="457200"/>
            <a:ext cx="3932237" cy="1600200"/>
          </a:xfrm>
        </p:spPr>
        <p:txBody>
          <a:bodyPr anchor="ctr"/>
          <a:lstStyle>
            <a:lvl1pPr>
              <a:defRPr sz="3200"/>
            </a:lvl1pPr>
          </a:lstStyle>
          <a:p>
            <a:r>
              <a:rPr lang="en-US" dirty="0"/>
              <a:t>Click to edit Master title style</a:t>
            </a:r>
          </a:p>
        </p:txBody>
      </p:sp>
      <p:sp>
        <p:nvSpPr>
          <p:cNvPr id="36" name="Text Placeholder 3">
            <a:extLst>
              <a:ext uri="{FF2B5EF4-FFF2-40B4-BE49-F238E27FC236}">
                <a16:creationId xmlns:a16="http://schemas.microsoft.com/office/drawing/2014/main" id="{4735E7FF-08F1-C14B-8703-3F75F329583F}"/>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7" name="Picture 26">
            <a:extLst>
              <a:ext uri="{FF2B5EF4-FFF2-40B4-BE49-F238E27FC236}">
                <a16:creationId xmlns:a16="http://schemas.microsoft.com/office/drawing/2014/main" id="{E6A0C610-EB47-4143-AA2A-BA7BADD522BF}"/>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37" name="Group 36">
            <a:extLst>
              <a:ext uri="{FF2B5EF4-FFF2-40B4-BE49-F238E27FC236}">
                <a16:creationId xmlns:a16="http://schemas.microsoft.com/office/drawing/2014/main" id="{4CB1FFBC-61FF-9A41-B6A9-0733BB47074F}"/>
              </a:ext>
            </a:extLst>
          </p:cNvPr>
          <p:cNvGrpSpPr/>
          <p:nvPr userDrawn="1"/>
        </p:nvGrpSpPr>
        <p:grpSpPr>
          <a:xfrm>
            <a:off x="667639" y="6313581"/>
            <a:ext cx="8518401" cy="45719"/>
            <a:chOff x="667640" y="6313581"/>
            <a:chExt cx="7276742" cy="45719"/>
          </a:xfrm>
        </p:grpSpPr>
        <p:sp>
          <p:nvSpPr>
            <p:cNvPr id="38" name="Rectangle 37">
              <a:extLst>
                <a:ext uri="{FF2B5EF4-FFF2-40B4-BE49-F238E27FC236}">
                  <a16:creationId xmlns:a16="http://schemas.microsoft.com/office/drawing/2014/main" id="{10563FDA-9870-154E-90CD-D8BF9E46762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146C673-354A-5A45-A2DE-5B707450E5F9}"/>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29C93BD-1BE7-DB43-9F49-3FA711B2CE3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62B19FE-AF25-EE4E-81D5-C5A12A9EE31D}"/>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EB3BBD5-88DD-C344-A0A0-AC41198C631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869957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C99-323D-B54B-977E-C6B2D8A1EB4B}"/>
              </a:ext>
            </a:extLst>
          </p:cNvPr>
          <p:cNvSpPr>
            <a:spLocks noGrp="1"/>
          </p:cNvSpPr>
          <p:nvPr>
            <p:ph type="title"/>
          </p:nvPr>
        </p:nvSpPr>
        <p:spPr>
          <a:xfrm>
            <a:off x="1018572" y="365125"/>
            <a:ext cx="10335228" cy="1325563"/>
          </a:xfrm>
        </p:spPr>
        <p:txBody>
          <a:bodyPr anchor="ctr"/>
          <a:lstStyle/>
          <a:p>
            <a:r>
              <a:rPr lang="en-US" dirty="0"/>
              <a:t>Click to edit Master title style</a:t>
            </a:r>
          </a:p>
        </p:txBody>
      </p:sp>
      <p:sp>
        <p:nvSpPr>
          <p:cNvPr id="3" name="Vertical Text Placeholder 2">
            <a:extLst>
              <a:ext uri="{FF2B5EF4-FFF2-40B4-BE49-F238E27FC236}">
                <a16:creationId xmlns:a16="http://schemas.microsoft.com/office/drawing/2014/main" id="{0F499C75-9876-0B46-AEC2-8E12066D4AE0}"/>
              </a:ext>
            </a:extLst>
          </p:cNvPr>
          <p:cNvSpPr>
            <a:spLocks noGrp="1"/>
          </p:cNvSpPr>
          <p:nvPr>
            <p:ph type="body" orient="vert" idx="1"/>
          </p:nvPr>
        </p:nvSpPr>
        <p:spPr>
          <a:xfrm>
            <a:off x="1018570" y="1825625"/>
            <a:ext cx="10335229" cy="4048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270535AB-C9B3-2448-A691-A060D8085B52}"/>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2D242A62-A080-0747-BEFD-E28A32789A9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6" name="Group 25">
            <a:extLst>
              <a:ext uri="{FF2B5EF4-FFF2-40B4-BE49-F238E27FC236}">
                <a16:creationId xmlns:a16="http://schemas.microsoft.com/office/drawing/2014/main" id="{D1AA8735-EC2F-2842-81EB-3E8B021C521A}"/>
              </a:ext>
            </a:extLst>
          </p:cNvPr>
          <p:cNvGrpSpPr/>
          <p:nvPr userDrawn="1"/>
        </p:nvGrpSpPr>
        <p:grpSpPr>
          <a:xfrm>
            <a:off x="667639" y="6313581"/>
            <a:ext cx="8518401" cy="45719"/>
            <a:chOff x="667640" y="6313581"/>
            <a:chExt cx="7276742" cy="45719"/>
          </a:xfrm>
        </p:grpSpPr>
        <p:sp>
          <p:nvSpPr>
            <p:cNvPr id="27" name="Rectangle 26">
              <a:extLst>
                <a:ext uri="{FF2B5EF4-FFF2-40B4-BE49-F238E27FC236}">
                  <a16:creationId xmlns:a16="http://schemas.microsoft.com/office/drawing/2014/main" id="{7B6AB9FD-17D2-7147-B0EB-37687BCF258A}"/>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BB6FD5-4B6B-AA4F-BAC6-4B90AAA4CCD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E99926-89B7-9941-B16D-9DC3C9A4259A}"/>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843EEC-4B42-054E-A1A3-C944651ACB3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9D9615E6-08EC-9F46-A83B-290507DACCE8}"/>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583729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2BF20-1D85-0340-896C-175051B23473}"/>
              </a:ext>
            </a:extLst>
          </p:cNvPr>
          <p:cNvSpPr>
            <a:spLocks noGrp="1"/>
          </p:cNvSpPr>
          <p:nvPr>
            <p:ph type="title" orient="vert"/>
          </p:nvPr>
        </p:nvSpPr>
        <p:spPr>
          <a:xfrm>
            <a:off x="8724900" y="365125"/>
            <a:ext cx="2628900" cy="5529440"/>
          </a:xfrm>
        </p:spPr>
        <p:txBody>
          <a:bodyPr vert="eaVert" anchor="ctr"/>
          <a:lstStyle/>
          <a:p>
            <a:r>
              <a:rPr lang="en-US" dirty="0"/>
              <a:t>Click to edit Master title style</a:t>
            </a:r>
          </a:p>
        </p:txBody>
      </p:sp>
      <p:sp>
        <p:nvSpPr>
          <p:cNvPr id="3" name="Vertical Text Placeholder 2">
            <a:extLst>
              <a:ext uri="{FF2B5EF4-FFF2-40B4-BE49-F238E27FC236}">
                <a16:creationId xmlns:a16="http://schemas.microsoft.com/office/drawing/2014/main" id="{DD7F3749-B231-4344-BD8F-44301C84DD0F}"/>
              </a:ext>
            </a:extLst>
          </p:cNvPr>
          <p:cNvSpPr>
            <a:spLocks noGrp="1"/>
          </p:cNvSpPr>
          <p:nvPr>
            <p:ph type="body" orient="vert" idx="1"/>
          </p:nvPr>
        </p:nvSpPr>
        <p:spPr>
          <a:xfrm>
            <a:off x="1006996" y="365125"/>
            <a:ext cx="7565503" cy="5529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43548ACB-CE25-5747-95D3-4D92963AA04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5D6425B4-BE9D-AC47-8A12-2F41D2F8D363}"/>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0" name="Group 19">
            <a:extLst>
              <a:ext uri="{FF2B5EF4-FFF2-40B4-BE49-F238E27FC236}">
                <a16:creationId xmlns:a16="http://schemas.microsoft.com/office/drawing/2014/main" id="{BE1CA8C8-F587-2148-B835-FE8EFB9CD2F0}"/>
              </a:ext>
            </a:extLst>
          </p:cNvPr>
          <p:cNvGrpSpPr/>
          <p:nvPr userDrawn="1"/>
        </p:nvGrpSpPr>
        <p:grpSpPr>
          <a:xfrm>
            <a:off x="667639" y="6313581"/>
            <a:ext cx="8518401" cy="45719"/>
            <a:chOff x="667640" y="6313581"/>
            <a:chExt cx="7276742" cy="45719"/>
          </a:xfrm>
        </p:grpSpPr>
        <p:sp>
          <p:nvSpPr>
            <p:cNvPr id="21" name="Rectangle 20">
              <a:extLst>
                <a:ext uri="{FF2B5EF4-FFF2-40B4-BE49-F238E27FC236}">
                  <a16:creationId xmlns:a16="http://schemas.microsoft.com/office/drawing/2014/main" id="{C379A7F5-1E38-1442-A70A-77374F05295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827568B-5692-B744-BE33-34339ADF1CCC}"/>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E0D8E0-D7A2-0B41-AFED-AC34D6C32C8D}"/>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46FFCEF-FF59-EE47-8918-A6147954A3E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5466509F-4920-C648-B878-22C63E68DBC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4226816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ECACE1D-D749-1448-B288-BA41DDD90FEB}"/>
              </a:ext>
            </a:extLst>
          </p:cNvPr>
          <p:cNvPicPr>
            <a:picLocks noChangeAspect="1"/>
          </p:cNvPicPr>
          <p:nvPr userDrawn="1"/>
        </p:nvPicPr>
        <p:blipFill rotWithShape="1">
          <a:blip r:embed="rId2"/>
          <a:srcRect t="11558" r="5772" b="22682"/>
          <a:stretch/>
        </p:blipFill>
        <p:spPr>
          <a:xfrm>
            <a:off x="4409667" y="0"/>
            <a:ext cx="7782333" cy="6858000"/>
          </a:xfrm>
          <a:prstGeom prst="rect">
            <a:avLst/>
          </a:prstGeom>
        </p:spPr>
      </p:pic>
      <p:sp>
        <p:nvSpPr>
          <p:cNvPr id="26" name="TextBox 25">
            <a:extLst>
              <a:ext uri="{FF2B5EF4-FFF2-40B4-BE49-F238E27FC236}">
                <a16:creationId xmlns:a16="http://schemas.microsoft.com/office/drawing/2014/main" id="{16A4B0FC-CEDC-2F4F-B098-8ABDDCD6AE74}"/>
              </a:ext>
            </a:extLst>
          </p:cNvPr>
          <p:cNvSpPr txBox="1"/>
          <p:nvPr userDrawn="1"/>
        </p:nvSpPr>
        <p:spPr>
          <a:xfrm>
            <a:off x="6073138" y="5303447"/>
            <a:ext cx="5737412" cy="1200329"/>
          </a:xfrm>
          <a:prstGeom prst="rect">
            <a:avLst/>
          </a:prstGeom>
          <a:noFill/>
        </p:spPr>
        <p:txBody>
          <a:bodyPr wrap="square" rtlCol="0">
            <a:spAutoFit/>
          </a:bodyPr>
          <a:lstStyle/>
          <a:p>
            <a:pPr algn="ctr"/>
            <a:r>
              <a:rPr lang="en-US" sz="3600" b="1" i="0" dirty="0">
                <a:solidFill>
                  <a:srgbClr val="44883E"/>
                </a:solidFill>
                <a:latin typeface="Arial Black" panose="020B0604020202020204" pitchFamily="34" charset="0"/>
                <a:cs typeface="Arial Black" panose="020B0604020202020204" pitchFamily="34" charset="0"/>
              </a:rPr>
              <a:t>EDUCATING </a:t>
            </a:r>
          </a:p>
          <a:p>
            <a:pPr algn="ctr"/>
            <a:r>
              <a:rPr lang="en-US" sz="3600" b="1" i="0" dirty="0">
                <a:solidFill>
                  <a:srgbClr val="44883E"/>
                </a:solidFill>
                <a:latin typeface="Arial Black" panose="020B0604020202020204" pitchFamily="34" charset="0"/>
                <a:cs typeface="Arial Black" panose="020B0604020202020204" pitchFamily="34" charset="0"/>
              </a:rPr>
              <a:t>GEORGIA’S FUTURE</a:t>
            </a:r>
          </a:p>
        </p:txBody>
      </p:sp>
      <p:sp>
        <p:nvSpPr>
          <p:cNvPr id="27" name="TextBox 26">
            <a:extLst>
              <a:ext uri="{FF2B5EF4-FFF2-40B4-BE49-F238E27FC236}">
                <a16:creationId xmlns:a16="http://schemas.microsoft.com/office/drawing/2014/main" id="{60FB2617-9E97-5F41-AC27-C280E9EB05CC}"/>
              </a:ext>
            </a:extLst>
          </p:cNvPr>
          <p:cNvSpPr txBox="1"/>
          <p:nvPr userDrawn="1"/>
        </p:nvSpPr>
        <p:spPr>
          <a:xfrm>
            <a:off x="6055208" y="5285517"/>
            <a:ext cx="5737412" cy="1200329"/>
          </a:xfrm>
          <a:prstGeom prst="rect">
            <a:avLst/>
          </a:prstGeom>
          <a:noFill/>
        </p:spPr>
        <p:txBody>
          <a:bodyPr wrap="square" rtlCol="0">
            <a:spAutoFit/>
          </a:bodyPr>
          <a:lstStyle/>
          <a:p>
            <a:pPr algn="ctr"/>
            <a:r>
              <a:rPr lang="en-US" sz="3600" b="1" i="0" dirty="0">
                <a:solidFill>
                  <a:schemeClr val="bg1"/>
                </a:solidFill>
                <a:latin typeface="Arial Black" panose="020B0604020202020204" pitchFamily="34" charset="0"/>
                <a:cs typeface="Arial Black" panose="020B0604020202020204" pitchFamily="34" charset="0"/>
              </a:rPr>
              <a:t>EDUCATING </a:t>
            </a:r>
          </a:p>
          <a:p>
            <a:pPr algn="ctr"/>
            <a:r>
              <a:rPr lang="en-US" sz="3600" b="1" i="0" dirty="0">
                <a:solidFill>
                  <a:schemeClr val="bg1"/>
                </a:solidFill>
                <a:latin typeface="Arial Black" panose="020B0604020202020204" pitchFamily="34" charset="0"/>
                <a:cs typeface="Arial Black" panose="020B0604020202020204" pitchFamily="34" charset="0"/>
              </a:rPr>
              <a:t>GEORGIA’S FUTURE</a:t>
            </a:r>
          </a:p>
        </p:txBody>
      </p:sp>
      <p:pic>
        <p:nvPicPr>
          <p:cNvPr id="28" name="Picture 27">
            <a:extLst>
              <a:ext uri="{FF2B5EF4-FFF2-40B4-BE49-F238E27FC236}">
                <a16:creationId xmlns:a16="http://schemas.microsoft.com/office/drawing/2014/main" id="{53018D3C-8322-3948-8F89-460A1FE1CCDD}"/>
              </a:ext>
            </a:extLst>
          </p:cNvPr>
          <p:cNvPicPr>
            <a:picLocks noChangeAspect="1"/>
          </p:cNvPicPr>
          <p:nvPr userDrawn="1"/>
        </p:nvPicPr>
        <p:blipFill>
          <a:blip r:embed="rId3"/>
          <a:stretch>
            <a:fillRect/>
          </a:stretch>
        </p:blipFill>
        <p:spPr>
          <a:xfrm>
            <a:off x="563129" y="4916135"/>
            <a:ext cx="2621923" cy="1436781"/>
          </a:xfrm>
          <a:prstGeom prst="rect">
            <a:avLst/>
          </a:prstGeom>
        </p:spPr>
      </p:pic>
      <p:sp>
        <p:nvSpPr>
          <p:cNvPr id="29" name="TextBox 28">
            <a:extLst>
              <a:ext uri="{FF2B5EF4-FFF2-40B4-BE49-F238E27FC236}">
                <a16:creationId xmlns:a16="http://schemas.microsoft.com/office/drawing/2014/main" id="{AFDFCB34-42B9-ED45-AEBD-6EF6958D13AA}"/>
              </a:ext>
            </a:extLst>
          </p:cNvPr>
          <p:cNvSpPr txBox="1"/>
          <p:nvPr userDrawn="1"/>
        </p:nvSpPr>
        <p:spPr>
          <a:xfrm>
            <a:off x="502528"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1FA931C-229E-6649-96CF-CD2E46ACEB6F}"/>
              </a:ext>
            </a:extLst>
          </p:cNvPr>
          <p:cNvSpPr txBox="1"/>
          <p:nvPr userDrawn="1"/>
        </p:nvSpPr>
        <p:spPr>
          <a:xfrm>
            <a:off x="2208279" y="1773621"/>
            <a:ext cx="2195848" cy="369332"/>
          </a:xfrm>
          <a:prstGeom prst="rect">
            <a:avLst/>
          </a:prstGeom>
          <a:noFill/>
        </p:spPr>
        <p:txBody>
          <a:bodyPr wrap="square" rtlCol="0">
            <a:spAutoFit/>
          </a:bodyPr>
          <a:lstStyle/>
          <a:p>
            <a:pPr algn="l"/>
            <a:r>
              <a:rPr lang="en-US" sz="1800" dirty="0">
                <a:solidFill>
                  <a:srgbClr val="44883E"/>
                </a:solidFill>
                <a:latin typeface="Arial" panose="020B0604020202020204" pitchFamily="34" charset="0"/>
                <a:cs typeface="Arial" panose="020B0604020202020204" pitchFamily="34" charset="0"/>
              </a:rPr>
              <a:t>@</a:t>
            </a:r>
            <a:r>
              <a:rPr lang="en-US" sz="1800" dirty="0" err="1">
                <a:solidFill>
                  <a:srgbClr val="44883E"/>
                </a:solidFill>
                <a:latin typeface="Arial" panose="020B0604020202020204" pitchFamily="34" charset="0"/>
                <a:cs typeface="Arial" panose="020B0604020202020204" pitchFamily="34" charset="0"/>
              </a:rPr>
              <a:t>georgiadeptofed</a:t>
            </a:r>
            <a:endParaRPr lang="en-US" sz="1800" dirty="0">
              <a:solidFill>
                <a:srgbClr val="44883E"/>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D534DB3-4BB3-EE4A-81E3-882C0321E4A5}"/>
              </a:ext>
            </a:extLst>
          </p:cNvPr>
          <p:cNvSpPr txBox="1"/>
          <p:nvPr userDrawn="1"/>
        </p:nvSpPr>
        <p:spPr>
          <a:xfrm>
            <a:off x="1065278" y="2401594"/>
            <a:ext cx="5139061" cy="369332"/>
          </a:xfrm>
          <a:prstGeom prst="rect">
            <a:avLst/>
          </a:prstGeom>
          <a:noFill/>
        </p:spPr>
        <p:txBody>
          <a:bodyPr wrap="square" rtlCol="0">
            <a:spAutoFit/>
          </a:bodyPr>
          <a:lstStyle/>
          <a:p>
            <a:pPr algn="l"/>
            <a:r>
              <a:rPr lang="en-US" sz="1800" dirty="0" err="1">
                <a:solidFill>
                  <a:srgbClr val="44883E"/>
                </a:solidFill>
                <a:latin typeface="Arial" panose="020B0604020202020204" pitchFamily="34" charset="0"/>
                <a:cs typeface="Arial" panose="020B0604020202020204" pitchFamily="34" charset="0"/>
              </a:rPr>
              <a:t>youtube.com</a:t>
            </a:r>
            <a:r>
              <a:rPr lang="en-US" sz="1800" dirty="0">
                <a:solidFill>
                  <a:srgbClr val="44883E"/>
                </a:solidFill>
                <a:latin typeface="Arial" panose="020B0604020202020204" pitchFamily="34" charset="0"/>
                <a:cs typeface="Arial" panose="020B0604020202020204" pitchFamily="34" charset="0"/>
              </a:rPr>
              <a:t>/c/</a:t>
            </a:r>
            <a:r>
              <a:rPr lang="en-US" sz="1800" dirty="0" err="1">
                <a:solidFill>
                  <a:srgbClr val="44883E"/>
                </a:solidFill>
                <a:latin typeface="Arial" panose="020B0604020202020204" pitchFamily="34" charset="0"/>
                <a:cs typeface="Arial" panose="020B0604020202020204" pitchFamily="34" charset="0"/>
              </a:rPr>
              <a:t>GeorgiaDepartmentofEducation</a:t>
            </a:r>
            <a:endParaRPr lang="en-US" sz="1800" dirty="0">
              <a:solidFill>
                <a:srgbClr val="44883E"/>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5A856A19-2FF6-DA43-88D4-5AAA6D0F13EA}"/>
              </a:ext>
            </a:extLst>
          </p:cNvPr>
          <p:cNvPicPr>
            <a:picLocks noChangeAspect="1"/>
          </p:cNvPicPr>
          <p:nvPr userDrawn="1"/>
        </p:nvPicPr>
        <p:blipFill>
          <a:blip r:embed="rId4"/>
          <a:stretch>
            <a:fillRect/>
          </a:stretch>
        </p:blipFill>
        <p:spPr>
          <a:xfrm>
            <a:off x="565421" y="1649807"/>
            <a:ext cx="1648437" cy="576153"/>
          </a:xfrm>
          <a:prstGeom prst="rect">
            <a:avLst/>
          </a:prstGeom>
        </p:spPr>
      </p:pic>
      <p:pic>
        <p:nvPicPr>
          <p:cNvPr id="33" name="Picture 32">
            <a:extLst>
              <a:ext uri="{FF2B5EF4-FFF2-40B4-BE49-F238E27FC236}">
                <a16:creationId xmlns:a16="http://schemas.microsoft.com/office/drawing/2014/main" id="{4E510AEB-0251-6F4D-BEF3-1734B0E0F734}"/>
              </a:ext>
            </a:extLst>
          </p:cNvPr>
          <p:cNvPicPr>
            <a:picLocks noChangeAspect="1"/>
          </p:cNvPicPr>
          <p:nvPr userDrawn="1"/>
        </p:nvPicPr>
        <p:blipFill>
          <a:blip r:embed="rId5"/>
          <a:stretch>
            <a:fillRect/>
          </a:stretch>
        </p:blipFill>
        <p:spPr>
          <a:xfrm>
            <a:off x="563129" y="2287976"/>
            <a:ext cx="538810" cy="554814"/>
          </a:xfrm>
          <a:prstGeom prst="rect">
            <a:avLst/>
          </a:prstGeom>
        </p:spPr>
      </p:pic>
    </p:spTree>
    <p:extLst>
      <p:ext uri="{BB962C8B-B14F-4D97-AF65-F5344CB8AC3E}">
        <p14:creationId xmlns:p14="http://schemas.microsoft.com/office/powerpoint/2010/main" val="97191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E2EA7-9B0A-F74C-A822-40A3E7DBDB7C}"/>
              </a:ext>
            </a:extLst>
          </p:cNvPr>
          <p:cNvPicPr>
            <a:picLocks noChangeAspect="1"/>
          </p:cNvPicPr>
          <p:nvPr userDrawn="1"/>
        </p:nvPicPr>
        <p:blipFill rotWithShape="1">
          <a:blip r:embed="rId2"/>
          <a:srcRect l="323" b="10499"/>
          <a:stretch/>
        </p:blipFill>
        <p:spPr>
          <a:xfrm>
            <a:off x="249383" y="100457"/>
            <a:ext cx="4588888" cy="6757543"/>
          </a:xfrm>
          <a:prstGeom prst="rect">
            <a:avLst/>
          </a:prstGeom>
        </p:spPr>
      </p:pic>
      <p:sp>
        <p:nvSpPr>
          <p:cNvPr id="19" name="TextBox 18">
            <a:extLst>
              <a:ext uri="{FF2B5EF4-FFF2-40B4-BE49-F238E27FC236}">
                <a16:creationId xmlns:a16="http://schemas.microsoft.com/office/drawing/2014/main" id="{87FD2752-9C3D-D24A-8560-57C632C9E58E}"/>
              </a:ext>
            </a:extLst>
          </p:cNvPr>
          <p:cNvSpPr txBox="1"/>
          <p:nvPr userDrawn="1"/>
        </p:nvSpPr>
        <p:spPr>
          <a:xfrm>
            <a:off x="4791920" y="1492304"/>
            <a:ext cx="6233879"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2">
                    <a:lumMod val="50000"/>
                  </a:schemeClr>
                </a:solidFill>
                <a:latin typeface="Arial Black" panose="020B0A04020102020204" pitchFamily="34" charset="0"/>
              </a:rPr>
              <a:t>Offering a holistic education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3DB8CF"/>
                </a:solidFill>
                <a:latin typeface="Arial Black" panose="020B0A04020102020204" pitchFamily="34" charset="0"/>
              </a:rPr>
              <a:t>each and every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in our state.</a:t>
            </a:r>
          </a:p>
          <a:p>
            <a:pPr algn="l"/>
            <a:endParaRPr lang="en-US" sz="2400" dirty="0">
              <a:solidFill>
                <a:srgbClr val="44883E"/>
              </a:solidFill>
            </a:endParaRPr>
          </a:p>
        </p:txBody>
      </p:sp>
      <p:sp>
        <p:nvSpPr>
          <p:cNvPr id="20" name="TextBox 19">
            <a:extLst>
              <a:ext uri="{FF2B5EF4-FFF2-40B4-BE49-F238E27FC236}">
                <a16:creationId xmlns:a16="http://schemas.microsoft.com/office/drawing/2014/main" id="{82F83A88-BE27-FE4D-9A58-5536A430F353}"/>
              </a:ext>
            </a:extLst>
          </p:cNvPr>
          <p:cNvSpPr txBox="1"/>
          <p:nvPr userDrawn="1"/>
        </p:nvSpPr>
        <p:spPr>
          <a:xfrm>
            <a:off x="5304901" y="4969573"/>
            <a:ext cx="2887655" cy="461665"/>
          </a:xfrm>
          <a:prstGeom prst="rect">
            <a:avLst/>
          </a:prstGeom>
          <a:noFill/>
        </p:spPr>
        <p:txBody>
          <a:bodyPr wrap="square" rtlCol="0">
            <a:spAutoFit/>
          </a:bodyPr>
          <a:lstStyle/>
          <a:p>
            <a:pPr algn="r"/>
            <a:r>
              <a:rPr lang="en-US" sz="2400" b="1" i="0" dirty="0" err="1">
                <a:solidFill>
                  <a:srgbClr val="44883E"/>
                </a:solidFill>
                <a:latin typeface="Arial" panose="020B0604020202020204" pitchFamily="34" charset="0"/>
                <a:cs typeface="Arial" panose="020B0604020202020204" pitchFamily="34" charset="0"/>
              </a:rPr>
              <a:t>www.gadoe.org</a:t>
            </a:r>
            <a:endParaRPr lang="en-US" sz="24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3AB7B59-DF88-0C44-9399-1C0861BBB9F6}"/>
              </a:ext>
            </a:extLst>
          </p:cNvPr>
          <p:cNvSpPr txBox="1"/>
          <p:nvPr userDrawn="1"/>
        </p:nvSpPr>
        <p:spPr>
          <a:xfrm>
            <a:off x="6277931" y="5583943"/>
            <a:ext cx="1903050" cy="338554"/>
          </a:xfrm>
          <a:prstGeom prst="rect">
            <a:avLst/>
          </a:prstGeom>
          <a:noFill/>
        </p:spPr>
        <p:txBody>
          <a:bodyPr wrap="square" rtlCol="0">
            <a:spAutoFit/>
          </a:bodyPr>
          <a:lstStyle/>
          <a:p>
            <a:pPr algn="r"/>
            <a:r>
              <a:rPr lang="en-US" sz="1600" dirty="0">
                <a:solidFill>
                  <a:srgbClr val="44883E"/>
                </a:solidFill>
                <a:latin typeface="Arial" panose="020B0604020202020204" pitchFamily="34" charset="0"/>
                <a:cs typeface="Arial" panose="020B0604020202020204" pitchFamily="34" charset="0"/>
              </a:rPr>
              <a:t>@</a:t>
            </a:r>
            <a:r>
              <a:rPr lang="en-US" sz="1600" dirty="0" err="1">
                <a:solidFill>
                  <a:srgbClr val="44883E"/>
                </a:solidFill>
                <a:latin typeface="Arial" panose="020B0604020202020204" pitchFamily="34" charset="0"/>
                <a:cs typeface="Arial" panose="020B0604020202020204" pitchFamily="34" charset="0"/>
              </a:rPr>
              <a:t>georgiadeptofed</a:t>
            </a:r>
            <a:endParaRPr lang="en-US" sz="16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EA32536-CB82-6C40-BA18-133C8317701D}"/>
              </a:ext>
            </a:extLst>
          </p:cNvPr>
          <p:cNvSpPr txBox="1"/>
          <p:nvPr userDrawn="1"/>
        </p:nvSpPr>
        <p:spPr>
          <a:xfrm>
            <a:off x="5315615" y="6076845"/>
            <a:ext cx="2873181" cy="338554"/>
          </a:xfrm>
          <a:prstGeom prst="rect">
            <a:avLst/>
          </a:prstGeom>
          <a:noFill/>
        </p:spPr>
        <p:txBody>
          <a:bodyPr wrap="square" rtlCol="0">
            <a:spAutoFit/>
          </a:bodyPr>
          <a:lstStyle/>
          <a:p>
            <a:pPr algn="r"/>
            <a:r>
              <a:rPr lang="en-US" sz="1600" dirty="0" err="1">
                <a:solidFill>
                  <a:srgbClr val="44883E"/>
                </a:solidFill>
                <a:latin typeface="Arial" panose="020B0604020202020204" pitchFamily="34" charset="0"/>
                <a:cs typeface="Arial" panose="020B0604020202020204" pitchFamily="34" charset="0"/>
              </a:rPr>
              <a:t>youtube.com</a:t>
            </a:r>
            <a:r>
              <a:rPr lang="en-US" sz="1600" dirty="0">
                <a:solidFill>
                  <a:srgbClr val="44883E"/>
                </a:solidFill>
                <a:latin typeface="Arial" panose="020B0604020202020204" pitchFamily="34" charset="0"/>
                <a:cs typeface="Arial" panose="020B0604020202020204" pitchFamily="34" charset="0"/>
              </a:rPr>
              <a:t>/</a:t>
            </a:r>
            <a:r>
              <a:rPr lang="en-US" sz="1600" dirty="0" err="1">
                <a:solidFill>
                  <a:srgbClr val="44883E"/>
                </a:solidFill>
                <a:latin typeface="Arial" panose="020B0604020202020204" pitchFamily="34" charset="0"/>
                <a:cs typeface="Arial" panose="020B0604020202020204" pitchFamily="34" charset="0"/>
              </a:rPr>
              <a:t>georgiadeptofed</a:t>
            </a:r>
            <a:endParaRPr lang="en-US" sz="1600" dirty="0">
              <a:solidFill>
                <a:srgbClr val="44883E"/>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F783A3B4-65C2-B841-ABCB-556BC839D80C}"/>
              </a:ext>
            </a:extLst>
          </p:cNvPr>
          <p:cNvPicPr>
            <a:picLocks noChangeAspect="1"/>
          </p:cNvPicPr>
          <p:nvPr userDrawn="1"/>
        </p:nvPicPr>
        <p:blipFill>
          <a:blip r:embed="rId3"/>
          <a:stretch>
            <a:fillRect/>
          </a:stretch>
        </p:blipFill>
        <p:spPr>
          <a:xfrm>
            <a:off x="8598538" y="4969574"/>
            <a:ext cx="2806185" cy="1537754"/>
          </a:xfrm>
          <a:prstGeom prst="rect">
            <a:avLst/>
          </a:prstGeom>
        </p:spPr>
      </p:pic>
      <p:pic>
        <p:nvPicPr>
          <p:cNvPr id="25" name="Picture 24">
            <a:extLst>
              <a:ext uri="{FF2B5EF4-FFF2-40B4-BE49-F238E27FC236}">
                <a16:creationId xmlns:a16="http://schemas.microsoft.com/office/drawing/2014/main" id="{97E41D77-5E70-8A40-8333-FCB105C655D6}"/>
              </a:ext>
            </a:extLst>
          </p:cNvPr>
          <p:cNvPicPr>
            <a:picLocks noChangeAspect="1"/>
          </p:cNvPicPr>
          <p:nvPr userDrawn="1"/>
        </p:nvPicPr>
        <p:blipFill>
          <a:blip r:embed="rId4"/>
          <a:stretch>
            <a:fillRect/>
          </a:stretch>
        </p:blipFill>
        <p:spPr>
          <a:xfrm>
            <a:off x="4838219" y="5488432"/>
            <a:ext cx="1462862" cy="511292"/>
          </a:xfrm>
          <a:prstGeom prst="rect">
            <a:avLst/>
          </a:prstGeom>
        </p:spPr>
      </p:pic>
      <p:pic>
        <p:nvPicPr>
          <p:cNvPr id="27" name="Picture 26">
            <a:extLst>
              <a:ext uri="{FF2B5EF4-FFF2-40B4-BE49-F238E27FC236}">
                <a16:creationId xmlns:a16="http://schemas.microsoft.com/office/drawing/2014/main" id="{B28DA98D-B8E9-2A47-8143-28D49C551F59}"/>
              </a:ext>
            </a:extLst>
          </p:cNvPr>
          <p:cNvPicPr>
            <a:picLocks noChangeAspect="1"/>
          </p:cNvPicPr>
          <p:nvPr userDrawn="1"/>
        </p:nvPicPr>
        <p:blipFill>
          <a:blip r:embed="rId5"/>
          <a:stretch>
            <a:fillRect/>
          </a:stretch>
        </p:blipFill>
        <p:spPr>
          <a:xfrm>
            <a:off x="4838322" y="5995822"/>
            <a:ext cx="478153" cy="492355"/>
          </a:xfrm>
          <a:prstGeom prst="rect">
            <a:avLst/>
          </a:prstGeom>
        </p:spPr>
      </p:pic>
    </p:spTree>
    <p:extLst>
      <p:ext uri="{BB962C8B-B14F-4D97-AF65-F5344CB8AC3E}">
        <p14:creationId xmlns:p14="http://schemas.microsoft.com/office/powerpoint/2010/main" val="2861819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8EA9F8-4EB4-4141-A55A-AFFD7351C26B}"/>
              </a:ext>
            </a:extLst>
          </p:cNvPr>
          <p:cNvSpPr txBox="1"/>
          <p:nvPr userDrawn="1"/>
        </p:nvSpPr>
        <p:spPr>
          <a:xfrm>
            <a:off x="823947" y="647661"/>
            <a:ext cx="623387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5400" dirty="0">
                <a:solidFill>
                  <a:srgbClr val="3DB8CF"/>
                </a:solidFill>
                <a:latin typeface="Arial Black" panose="020B0A04020102020204" pitchFamily="34" charset="0"/>
              </a:rPr>
              <a:t>.</a:t>
            </a:r>
            <a:endParaRPr lang="en-US" sz="88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AC466700-001A-1944-9CB8-C38F1267CFD3}"/>
              </a:ext>
            </a:extLst>
          </p:cNvPr>
          <p:cNvPicPr>
            <a:picLocks noChangeAspect="1"/>
          </p:cNvPicPr>
          <p:nvPr userDrawn="1"/>
        </p:nvPicPr>
        <p:blipFill>
          <a:blip r:embed="rId2"/>
          <a:stretch>
            <a:fillRect/>
          </a:stretch>
        </p:blipFill>
        <p:spPr>
          <a:xfrm>
            <a:off x="867691" y="4969574"/>
            <a:ext cx="2806185" cy="1537754"/>
          </a:xfrm>
          <a:prstGeom prst="rect">
            <a:avLst/>
          </a:prstGeom>
        </p:spPr>
      </p:pic>
      <p:pic>
        <p:nvPicPr>
          <p:cNvPr id="13" name="Picture 12">
            <a:extLst>
              <a:ext uri="{FF2B5EF4-FFF2-40B4-BE49-F238E27FC236}">
                <a16:creationId xmlns:a16="http://schemas.microsoft.com/office/drawing/2014/main" id="{FE49CB94-2EA3-EA4E-A3E8-31D86DBED039}"/>
              </a:ext>
            </a:extLst>
          </p:cNvPr>
          <p:cNvPicPr>
            <a:picLocks noChangeAspect="1"/>
          </p:cNvPicPr>
          <p:nvPr userDrawn="1"/>
        </p:nvPicPr>
        <p:blipFill rotWithShape="1">
          <a:blip r:embed="rId3"/>
          <a:srcRect r="637" b="9350"/>
          <a:stretch/>
        </p:blipFill>
        <p:spPr>
          <a:xfrm>
            <a:off x="8057020" y="142096"/>
            <a:ext cx="3927162" cy="6715904"/>
          </a:xfrm>
          <a:prstGeom prst="rect">
            <a:avLst/>
          </a:prstGeom>
        </p:spPr>
      </p:pic>
      <p:sp>
        <p:nvSpPr>
          <p:cNvPr id="15" name="TextBox 14">
            <a:extLst>
              <a:ext uri="{FF2B5EF4-FFF2-40B4-BE49-F238E27FC236}">
                <a16:creationId xmlns:a16="http://schemas.microsoft.com/office/drawing/2014/main" id="{10CC7ABE-AE1E-5147-8902-937CDCDE3AFC}"/>
              </a:ext>
            </a:extLst>
          </p:cNvPr>
          <p:cNvSpPr txBox="1"/>
          <p:nvPr userDrawn="1"/>
        </p:nvSpPr>
        <p:spPr>
          <a:xfrm>
            <a:off x="867691" y="2936238"/>
            <a:ext cx="2887655" cy="461665"/>
          </a:xfrm>
          <a:prstGeom prst="rect">
            <a:avLst/>
          </a:prstGeom>
          <a:noFill/>
        </p:spPr>
        <p:txBody>
          <a:bodyPr wrap="square" rtlCol="0">
            <a:spAutoFit/>
          </a:bodyPr>
          <a:lstStyle/>
          <a:p>
            <a:pPr algn="l"/>
            <a:r>
              <a:rPr lang="en-US" sz="2400" b="1" i="0" dirty="0" err="1">
                <a:solidFill>
                  <a:srgbClr val="44883E"/>
                </a:solidFill>
                <a:latin typeface="Arial" panose="020B0604020202020204" pitchFamily="34" charset="0"/>
                <a:cs typeface="Arial" panose="020B0604020202020204" pitchFamily="34" charset="0"/>
              </a:rPr>
              <a:t>www.gadoe.org</a:t>
            </a:r>
            <a:endParaRPr lang="en-US" sz="2400" b="1" i="0" dirty="0">
              <a:solidFill>
                <a:srgbClr val="44883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7CDB1F1-E1A3-294F-B166-8DD886BD96FA}"/>
              </a:ext>
            </a:extLst>
          </p:cNvPr>
          <p:cNvSpPr txBox="1"/>
          <p:nvPr userDrawn="1"/>
        </p:nvSpPr>
        <p:spPr>
          <a:xfrm>
            <a:off x="2444834" y="3503800"/>
            <a:ext cx="2887654" cy="400110"/>
          </a:xfrm>
          <a:prstGeom prst="rect">
            <a:avLst/>
          </a:prstGeom>
          <a:noFill/>
        </p:spPr>
        <p:txBody>
          <a:bodyPr wrap="square" rtlCol="0">
            <a:spAutoFit/>
          </a:bodyPr>
          <a:lstStyle/>
          <a:p>
            <a:pPr algn="l"/>
            <a:r>
              <a:rPr lang="en-US" sz="2000" dirty="0">
                <a:solidFill>
                  <a:srgbClr val="44883E"/>
                </a:solidFill>
                <a:latin typeface="Arial" panose="020B0604020202020204" pitchFamily="34" charset="0"/>
                <a:cs typeface="Arial" panose="020B0604020202020204" pitchFamily="34" charset="0"/>
              </a:rPr>
              <a:t>@</a:t>
            </a:r>
            <a:r>
              <a:rPr lang="en-US" sz="2000" dirty="0" err="1">
                <a:solidFill>
                  <a:srgbClr val="44883E"/>
                </a:solidFill>
                <a:latin typeface="Arial" panose="020B0604020202020204" pitchFamily="34" charset="0"/>
                <a:cs typeface="Arial" panose="020B0604020202020204" pitchFamily="34" charset="0"/>
              </a:rPr>
              <a:t>georgiadeptofed</a:t>
            </a:r>
            <a:endParaRPr lang="en-US" sz="2000" dirty="0">
              <a:solidFill>
                <a:srgbClr val="44883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DAC2528-BBA1-FA40-94D3-AC9BD46C7885}"/>
              </a:ext>
            </a:extLst>
          </p:cNvPr>
          <p:cNvSpPr txBox="1"/>
          <p:nvPr userDrawn="1"/>
        </p:nvSpPr>
        <p:spPr>
          <a:xfrm>
            <a:off x="1386525" y="3996856"/>
            <a:ext cx="5665282" cy="400110"/>
          </a:xfrm>
          <a:prstGeom prst="rect">
            <a:avLst/>
          </a:prstGeom>
          <a:noFill/>
        </p:spPr>
        <p:txBody>
          <a:bodyPr wrap="square" rtlCol="0">
            <a:spAutoFit/>
          </a:bodyPr>
          <a:lstStyle/>
          <a:p>
            <a:pPr algn="l"/>
            <a:r>
              <a:rPr lang="en-US" sz="2000" dirty="0" err="1">
                <a:solidFill>
                  <a:srgbClr val="44883E"/>
                </a:solidFill>
                <a:latin typeface="Arial" panose="020B0604020202020204" pitchFamily="34" charset="0"/>
                <a:cs typeface="Arial" panose="020B0604020202020204" pitchFamily="34" charset="0"/>
              </a:rPr>
              <a:t>youtube.com</a:t>
            </a:r>
            <a:r>
              <a:rPr lang="en-US" sz="2000" dirty="0">
                <a:solidFill>
                  <a:srgbClr val="44883E"/>
                </a:solidFill>
                <a:latin typeface="Arial" panose="020B0604020202020204" pitchFamily="34" charset="0"/>
                <a:cs typeface="Arial" panose="020B0604020202020204" pitchFamily="34" charset="0"/>
              </a:rPr>
              <a:t>/c/</a:t>
            </a:r>
            <a:r>
              <a:rPr lang="en-US" sz="2000" dirty="0" err="1">
                <a:solidFill>
                  <a:srgbClr val="44883E"/>
                </a:solidFill>
                <a:latin typeface="Arial" panose="020B0604020202020204" pitchFamily="34" charset="0"/>
                <a:cs typeface="Arial" panose="020B0604020202020204" pitchFamily="34" charset="0"/>
              </a:rPr>
              <a:t>GeorgiaDepartmentofEducation</a:t>
            </a:r>
            <a:endParaRPr lang="en-US" sz="2000" dirty="0">
              <a:solidFill>
                <a:srgbClr val="44883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499CE37-65B0-4940-BA7B-E1091D7E11E6}"/>
              </a:ext>
            </a:extLst>
          </p:cNvPr>
          <p:cNvPicPr>
            <a:picLocks noChangeAspect="1"/>
          </p:cNvPicPr>
          <p:nvPr userDrawn="1"/>
        </p:nvPicPr>
        <p:blipFill>
          <a:blip r:embed="rId4"/>
          <a:stretch>
            <a:fillRect/>
          </a:stretch>
        </p:blipFill>
        <p:spPr>
          <a:xfrm>
            <a:off x="909129" y="3455097"/>
            <a:ext cx="1462862" cy="511292"/>
          </a:xfrm>
          <a:prstGeom prst="rect">
            <a:avLst/>
          </a:prstGeom>
        </p:spPr>
      </p:pic>
      <p:pic>
        <p:nvPicPr>
          <p:cNvPr id="20" name="Picture 19">
            <a:extLst>
              <a:ext uri="{FF2B5EF4-FFF2-40B4-BE49-F238E27FC236}">
                <a16:creationId xmlns:a16="http://schemas.microsoft.com/office/drawing/2014/main" id="{00BAB10A-A074-074B-B3E2-497C2826E4BC}"/>
              </a:ext>
            </a:extLst>
          </p:cNvPr>
          <p:cNvPicPr>
            <a:picLocks noChangeAspect="1"/>
          </p:cNvPicPr>
          <p:nvPr userDrawn="1"/>
        </p:nvPicPr>
        <p:blipFill>
          <a:blip r:embed="rId5"/>
          <a:stretch>
            <a:fillRect/>
          </a:stretch>
        </p:blipFill>
        <p:spPr>
          <a:xfrm>
            <a:off x="909232" y="3962487"/>
            <a:ext cx="478153" cy="492355"/>
          </a:xfrm>
          <a:prstGeom prst="rect">
            <a:avLst/>
          </a:prstGeom>
        </p:spPr>
      </p:pic>
    </p:spTree>
    <p:extLst>
      <p:ext uri="{BB962C8B-B14F-4D97-AF65-F5344CB8AC3E}">
        <p14:creationId xmlns:p14="http://schemas.microsoft.com/office/powerpoint/2010/main" val="326166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4" y="365125"/>
            <a:ext cx="10207906" cy="1325563"/>
          </a:xfrm>
        </p:spPr>
        <p:txBody>
          <a:bodyPr anchor="ctr"/>
          <a:lstStyle/>
          <a:p>
            <a:r>
              <a:rPr lang="en-US" dirty="0"/>
              <a:t>Click to edit Master title style</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2" y="1825625"/>
            <a:ext cx="10207907" cy="41356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39" y="6313581"/>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348481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C602-1F54-BC4B-878D-16CEED62114E}"/>
              </a:ext>
            </a:extLst>
          </p:cNvPr>
          <p:cNvPicPr>
            <a:picLocks noChangeAspect="1"/>
          </p:cNvPicPr>
          <p:nvPr userDrawn="1"/>
        </p:nvPicPr>
        <p:blipFill rotWithShape="1">
          <a:blip r:embed="rId2"/>
          <a:srcRect b="11570"/>
          <a:stretch/>
        </p:blipFill>
        <p:spPr>
          <a:xfrm>
            <a:off x="-682" y="-46652"/>
            <a:ext cx="2900189" cy="6360231"/>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726832"/>
            <a:ext cx="8487507"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6"/>
            <a:ext cx="8487507"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34" name="Picture 33">
            <a:extLst>
              <a:ext uri="{FF2B5EF4-FFF2-40B4-BE49-F238E27FC236}">
                <a16:creationId xmlns:a16="http://schemas.microsoft.com/office/drawing/2014/main" id="{AC666F30-D852-0B4E-A935-F660EADE9DA9}"/>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6" name="Group 5">
            <a:extLst>
              <a:ext uri="{FF2B5EF4-FFF2-40B4-BE49-F238E27FC236}">
                <a16:creationId xmlns:a16="http://schemas.microsoft.com/office/drawing/2014/main" id="{B0E20EC4-CD97-1846-9B01-3F910711F97B}"/>
              </a:ext>
            </a:extLst>
          </p:cNvPr>
          <p:cNvGrpSpPr/>
          <p:nvPr userDrawn="1"/>
        </p:nvGrpSpPr>
        <p:grpSpPr>
          <a:xfrm>
            <a:off x="1" y="6313580"/>
            <a:ext cx="9186039" cy="45719"/>
            <a:chOff x="1" y="6313580"/>
            <a:chExt cx="9186039" cy="45719"/>
          </a:xfrm>
        </p:grpSpPr>
        <p:sp>
          <p:nvSpPr>
            <p:cNvPr id="19" name="Rectangle 18">
              <a:extLst>
                <a:ext uri="{FF2B5EF4-FFF2-40B4-BE49-F238E27FC236}">
                  <a16:creationId xmlns:a16="http://schemas.microsoft.com/office/drawing/2014/main" id="{ECCD7AC2-036B-6941-BDDB-7EEFFED4CE51}"/>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653C6B-8C66-7C42-A4A6-5162664D9D69}"/>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4F5DC4-64C1-C844-9C9A-C89E3FCF5A7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EAC47C-F1BA-D743-A543-17ABCF4819E7}"/>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4007DE16-227F-C245-83D4-CA66BC7F6F40}"/>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22366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userDrawn="1"/>
        </p:nvPicPr>
        <p:blipFill rotWithShape="1">
          <a:blip r:embed="rId2"/>
          <a:srcRect l="10731"/>
          <a:stretch/>
        </p:blipFill>
        <p:spPr>
          <a:xfrm>
            <a:off x="0" y="661645"/>
            <a:ext cx="3201730" cy="588202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726832"/>
            <a:ext cx="8496838"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6"/>
            <a:ext cx="8496838"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5" name="Picture 14">
            <a:extLst>
              <a:ext uri="{FF2B5EF4-FFF2-40B4-BE49-F238E27FC236}">
                <a16:creationId xmlns:a16="http://schemas.microsoft.com/office/drawing/2014/main" id="{D9587E36-892D-EE4D-BFD8-FDFB73B20749}"/>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226743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Lay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3EC34-2F36-E44A-9A57-AD70BB3D4934}"/>
              </a:ext>
            </a:extLst>
          </p:cNvPr>
          <p:cNvPicPr>
            <a:picLocks noChangeAspect="1"/>
          </p:cNvPicPr>
          <p:nvPr userDrawn="1"/>
        </p:nvPicPr>
        <p:blipFill rotWithShape="1">
          <a:blip r:embed="rId2"/>
          <a:srcRect r="12629"/>
          <a:stretch/>
        </p:blipFill>
        <p:spPr>
          <a:xfrm>
            <a:off x="9451240" y="575421"/>
            <a:ext cx="2740760" cy="5880100"/>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3" y="726832"/>
            <a:ext cx="8372835"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837283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4" name="Picture 13">
            <a:extLst>
              <a:ext uri="{FF2B5EF4-FFF2-40B4-BE49-F238E27FC236}">
                <a16:creationId xmlns:a16="http://schemas.microsoft.com/office/drawing/2014/main" id="{AD51B361-A4F8-C64A-A354-648A749D267A}"/>
              </a:ext>
            </a:extLst>
          </p:cNvPr>
          <p:cNvPicPr>
            <a:picLocks noChangeAspect="1"/>
          </p:cNvPicPr>
          <p:nvPr userDrawn="1"/>
        </p:nvPicPr>
        <p:blipFill>
          <a:blip r:embed="rId3"/>
          <a:stretch>
            <a:fillRect/>
          </a:stretch>
        </p:blipFill>
        <p:spPr>
          <a:xfrm>
            <a:off x="752504" y="5486883"/>
            <a:ext cx="2065398" cy="1131813"/>
          </a:xfrm>
          <a:prstGeom prst="rect">
            <a:avLst/>
          </a:prstGeom>
        </p:spPr>
      </p:pic>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dirty="0">
                <a:solidFill>
                  <a:srgbClr val="3DB8CF"/>
                </a:solidFill>
                <a:latin typeface="Arial Black" panose="020B0A04020102020204" pitchFamily="34" charset="0"/>
              </a:rPr>
              <a:t>Educating Georgia's Future </a:t>
            </a:r>
            <a:r>
              <a:rPr lang="en-US" sz="1400" b="1" i="1" dirty="0">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348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C45B6-46B0-184E-B18F-A2920A9AB4AB}"/>
              </a:ext>
            </a:extLst>
          </p:cNvPr>
          <p:cNvPicPr>
            <a:picLocks noChangeAspect="1"/>
          </p:cNvPicPr>
          <p:nvPr userDrawn="1"/>
        </p:nvPicPr>
        <p:blipFill rotWithShape="1">
          <a:blip r:embed="rId2"/>
          <a:srcRect r="14973"/>
          <a:stretch/>
        </p:blipFill>
        <p:spPr>
          <a:xfrm>
            <a:off x="8359316" y="1166200"/>
            <a:ext cx="3832684" cy="569180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482511" y="726832"/>
            <a:ext cx="8156392"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2511" y="2841946"/>
            <a:ext cx="815639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35" name="Rectangle 34">
            <a:extLst>
              <a:ext uri="{FF2B5EF4-FFF2-40B4-BE49-F238E27FC236}">
                <a16:creationId xmlns:a16="http://schemas.microsoft.com/office/drawing/2014/main" id="{FE285805-BC06-6048-92FB-92AA0CDB2774}"/>
              </a:ext>
            </a:extLst>
          </p:cNvPr>
          <p:cNvSpPr/>
          <p:nvPr userDrawn="1"/>
        </p:nvSpPr>
        <p:spPr>
          <a:xfrm>
            <a:off x="5643182"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1E1373-7937-2D41-AA02-6110B044F58F}"/>
              </a:ext>
            </a:extLst>
          </p:cNvPr>
          <p:cNvSpPr/>
          <p:nvPr userDrawn="1"/>
        </p:nvSpPr>
        <p:spPr>
          <a:xfrm>
            <a:off x="5643181" y="6354188"/>
            <a:ext cx="3073873"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C43CA85-BDBA-ED4E-A0FE-4908A66332BA}"/>
              </a:ext>
            </a:extLst>
          </p:cNvPr>
          <p:cNvSpPr txBox="1"/>
          <p:nvPr userDrawn="1"/>
        </p:nvSpPr>
        <p:spPr>
          <a:xfrm>
            <a:off x="379090" y="6354188"/>
            <a:ext cx="8555100" cy="307777"/>
          </a:xfrm>
          <a:prstGeom prst="rect">
            <a:avLst/>
          </a:prstGeom>
          <a:noFill/>
        </p:spPr>
        <p:txBody>
          <a:bodyPr wrap="square" rtlCol="0">
            <a:spAutoFit/>
          </a:bodyPr>
          <a:lstStyle/>
          <a:p>
            <a:r>
              <a:rPr lang="en-US" sz="1200" dirty="0">
                <a:solidFill>
                  <a:srgbClr val="3DB8CF"/>
                </a:solidFill>
                <a:latin typeface="Arial Black" panose="020B0A04020102020204" pitchFamily="34" charset="0"/>
              </a:rPr>
              <a:t>Educating Georgia's Future </a:t>
            </a:r>
            <a:r>
              <a:rPr lang="en-US" sz="1400" b="1" i="1" dirty="0">
                <a:solidFill>
                  <a:schemeClr val="bg2">
                    <a:lumMod val="50000"/>
                  </a:schemeClr>
                </a:solidFill>
              </a:rPr>
              <a:t>by graduating students who are ready to learn, ready to live, and ready to lead.</a:t>
            </a:r>
          </a:p>
        </p:txBody>
      </p:sp>
      <p:pic>
        <p:nvPicPr>
          <p:cNvPr id="17" name="Picture 16">
            <a:extLst>
              <a:ext uri="{FF2B5EF4-FFF2-40B4-BE49-F238E27FC236}">
                <a16:creationId xmlns:a16="http://schemas.microsoft.com/office/drawing/2014/main" id="{E8F5E018-A0F6-9343-A232-8119B9C069D0}"/>
              </a:ext>
            </a:extLst>
          </p:cNvPr>
          <p:cNvPicPr>
            <a:picLocks noChangeAspect="1"/>
          </p:cNvPicPr>
          <p:nvPr userDrawn="1"/>
        </p:nvPicPr>
        <p:blipFill>
          <a:blip r:embed="rId3"/>
          <a:stretch>
            <a:fillRect/>
          </a:stretch>
        </p:blipFill>
        <p:spPr>
          <a:xfrm>
            <a:off x="417392" y="5186465"/>
            <a:ext cx="1885095" cy="1033009"/>
          </a:xfrm>
          <a:prstGeom prst="rect">
            <a:avLst/>
          </a:prstGeom>
        </p:spPr>
      </p:pic>
      <p:grpSp>
        <p:nvGrpSpPr>
          <p:cNvPr id="18" name="Group 17">
            <a:extLst>
              <a:ext uri="{FF2B5EF4-FFF2-40B4-BE49-F238E27FC236}">
                <a16:creationId xmlns:a16="http://schemas.microsoft.com/office/drawing/2014/main" id="{085BEC16-9E99-3A47-9C9B-240C70D382D9}"/>
              </a:ext>
            </a:extLst>
          </p:cNvPr>
          <p:cNvGrpSpPr/>
          <p:nvPr userDrawn="1"/>
        </p:nvGrpSpPr>
        <p:grpSpPr>
          <a:xfrm>
            <a:off x="2" y="6313580"/>
            <a:ext cx="8638902" cy="45719"/>
            <a:chOff x="1" y="6313580"/>
            <a:chExt cx="9186039" cy="45719"/>
          </a:xfrm>
        </p:grpSpPr>
        <p:sp>
          <p:nvSpPr>
            <p:cNvPr id="19" name="Rectangle 18">
              <a:extLst>
                <a:ext uri="{FF2B5EF4-FFF2-40B4-BE49-F238E27FC236}">
                  <a16:creationId xmlns:a16="http://schemas.microsoft.com/office/drawing/2014/main" id="{ED6E2621-548B-B248-A4EE-018114110B86}"/>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7EDAD6-2D3C-D54A-BB31-5AEEA25107FF}"/>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E636B7-92A6-EA45-8DB5-6BABC9AF0A89}"/>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28E30D-8498-324D-B321-3E24F0817316}"/>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13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73EFB-3179-894F-AF60-3B5447DFF3ED}"/>
              </a:ext>
            </a:extLst>
          </p:cNvPr>
          <p:cNvPicPr>
            <a:picLocks noChangeAspect="1"/>
          </p:cNvPicPr>
          <p:nvPr userDrawn="1"/>
        </p:nvPicPr>
        <p:blipFill rotWithShape="1">
          <a:blip r:embed="rId2"/>
          <a:srcRect l="8888" b="13764"/>
          <a:stretch/>
        </p:blipFill>
        <p:spPr>
          <a:xfrm>
            <a:off x="0" y="1484521"/>
            <a:ext cx="5243802" cy="482906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85191" y="498699"/>
            <a:ext cx="10664079" cy="1514769"/>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17311" y="2272081"/>
            <a:ext cx="6622020" cy="245723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1" name="TextBox 20">
            <a:extLst>
              <a:ext uri="{FF2B5EF4-FFF2-40B4-BE49-F238E27FC236}">
                <a16:creationId xmlns:a16="http://schemas.microsoft.com/office/drawing/2014/main" id="{D6CE7E7B-4B24-094C-871A-7212D713BF16}"/>
              </a:ext>
            </a:extLst>
          </p:cNvPr>
          <p:cNvSpPr txBox="1"/>
          <p:nvPr userDrawn="1"/>
        </p:nvSpPr>
        <p:spPr>
          <a:xfrm>
            <a:off x="762179" y="6380315"/>
            <a:ext cx="6778566"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pic>
        <p:nvPicPr>
          <p:cNvPr id="16" name="Picture 15">
            <a:extLst>
              <a:ext uri="{FF2B5EF4-FFF2-40B4-BE49-F238E27FC236}">
                <a16:creationId xmlns:a16="http://schemas.microsoft.com/office/drawing/2014/main" id="{E6DC8929-E461-364A-90E2-5A2AF6C241C2}"/>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17" name="Group 16">
            <a:extLst>
              <a:ext uri="{FF2B5EF4-FFF2-40B4-BE49-F238E27FC236}">
                <a16:creationId xmlns:a16="http://schemas.microsoft.com/office/drawing/2014/main" id="{77A57C96-3294-4645-BCFF-553D44360C35}"/>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721E0B0A-46A3-3244-95AE-9E847C9A2AA5}"/>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F75C0E-7DC7-074E-9B0E-3DD13048845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0CB4E-DC96-B846-B0AE-8FF4E69FDEF7}"/>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955CAB-B66C-164E-B593-B44C8B1DF11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477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6980-D001-A04C-A711-17C6436B89A7}"/>
              </a:ext>
            </a:extLst>
          </p:cNvPr>
          <p:cNvSpPr>
            <a:spLocks noGrp="1"/>
          </p:cNvSpPr>
          <p:nvPr>
            <p:ph type="title"/>
          </p:nvPr>
        </p:nvSpPr>
        <p:spPr>
          <a:xfrm>
            <a:off x="1192192" y="725764"/>
            <a:ext cx="10155258"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59AA0E84-26B4-CF4A-9B8A-8FE4CE88B904}"/>
              </a:ext>
            </a:extLst>
          </p:cNvPr>
          <p:cNvSpPr>
            <a:spLocks noGrp="1"/>
          </p:cNvSpPr>
          <p:nvPr>
            <p:ph type="body" idx="1"/>
          </p:nvPr>
        </p:nvSpPr>
        <p:spPr>
          <a:xfrm>
            <a:off x="1192192" y="3702952"/>
            <a:ext cx="10155258" cy="1236700"/>
          </a:xfrm>
        </p:spPr>
        <p:txBody>
          <a:bodyPr>
            <a:normAutofit/>
          </a:bodyPr>
          <a:lstStyle>
            <a:lvl1pPr marL="0" indent="0">
              <a:buNone/>
              <a:defRPr sz="3200" b="1">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4" name="Picture 13">
            <a:extLst>
              <a:ext uri="{FF2B5EF4-FFF2-40B4-BE49-F238E27FC236}">
                <a16:creationId xmlns:a16="http://schemas.microsoft.com/office/drawing/2014/main" id="{3829510F-94E5-244D-832F-DFCD80EF8DE7}"/>
              </a:ext>
            </a:extLst>
          </p:cNvPr>
          <p:cNvPicPr>
            <a:picLocks noChangeAspect="1"/>
          </p:cNvPicPr>
          <p:nvPr userDrawn="1"/>
        </p:nvPicPr>
        <p:blipFill>
          <a:blip r:embed="rId2"/>
          <a:stretch>
            <a:fillRect/>
          </a:stretch>
        </p:blipFill>
        <p:spPr>
          <a:xfrm>
            <a:off x="9362475" y="5565261"/>
            <a:ext cx="2065398" cy="1131813"/>
          </a:xfrm>
          <a:prstGeom prst="rect">
            <a:avLst/>
          </a:prstGeom>
        </p:spPr>
      </p:pic>
      <p:pic>
        <p:nvPicPr>
          <p:cNvPr id="23" name="Picture 22">
            <a:extLst>
              <a:ext uri="{FF2B5EF4-FFF2-40B4-BE49-F238E27FC236}">
                <a16:creationId xmlns:a16="http://schemas.microsoft.com/office/drawing/2014/main" id="{311CDB5D-E207-2542-BDCE-33614D184A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1677C477-C855-B04D-A35A-996E84E00F05}"/>
              </a:ext>
            </a:extLst>
          </p:cNvPr>
          <p:cNvGrpSpPr/>
          <p:nvPr userDrawn="1"/>
        </p:nvGrpSpPr>
        <p:grpSpPr>
          <a:xfrm>
            <a:off x="667639" y="6313581"/>
            <a:ext cx="8518401" cy="45719"/>
            <a:chOff x="667640" y="6313581"/>
            <a:chExt cx="7276742" cy="45719"/>
          </a:xfrm>
        </p:grpSpPr>
        <p:sp>
          <p:nvSpPr>
            <p:cNvPr id="34" name="Rectangle 33">
              <a:extLst>
                <a:ext uri="{FF2B5EF4-FFF2-40B4-BE49-F238E27FC236}">
                  <a16:creationId xmlns:a16="http://schemas.microsoft.com/office/drawing/2014/main" id="{79586D58-39F8-5E46-A02D-39EE80D2F178}"/>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785722B-B8C5-8F41-8376-79561CFA8C14}"/>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6BB8C3B-1B16-3C48-8DBD-5CB463ECF8BC}"/>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C6B9F5C-6C72-ED4D-9E0A-B11647644EB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67B858D0-0FA5-4745-BFCB-6DD69CAB5FC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280938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8B70E16-E646-A842-945B-CC0849DCD81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1" name="Picture 20">
            <a:extLst>
              <a:ext uri="{FF2B5EF4-FFF2-40B4-BE49-F238E27FC236}">
                <a16:creationId xmlns:a16="http://schemas.microsoft.com/office/drawing/2014/main" id="{5346F0A3-27A7-D946-8A9D-84D6C05D60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DC35F5A8-7B72-C840-B7FB-643C09A11EFB}"/>
              </a:ext>
            </a:extLst>
          </p:cNvPr>
          <p:cNvGrpSpPr/>
          <p:nvPr userDrawn="1"/>
        </p:nvGrpSpPr>
        <p:grpSpPr>
          <a:xfrm>
            <a:off x="667639" y="6313581"/>
            <a:ext cx="8518401" cy="45719"/>
            <a:chOff x="667640" y="6313581"/>
            <a:chExt cx="7276742" cy="45719"/>
          </a:xfrm>
        </p:grpSpPr>
        <p:sp>
          <p:nvSpPr>
            <p:cNvPr id="25" name="Rectangle 24">
              <a:extLst>
                <a:ext uri="{FF2B5EF4-FFF2-40B4-BE49-F238E27FC236}">
                  <a16:creationId xmlns:a16="http://schemas.microsoft.com/office/drawing/2014/main" id="{EF65F714-91C2-814E-B057-4D55B33450E7}"/>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213A6A-7E76-3042-834C-825CE97144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1394062-B705-DF48-B693-61F07BBE74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65F638D-F77C-5C42-BC39-2A64B6B44C1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0EAAB75B-0332-8843-BEB0-BE9E2727A0AA}"/>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77502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6269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5" r:id="rId5"/>
    <p:sldLayoutId id="2147483662" r:id="rId6"/>
    <p:sldLayoutId id="2147483670" r:id="rId7"/>
    <p:sldLayoutId id="2147483651" r:id="rId8"/>
    <p:sldLayoutId id="2147483655" r:id="rId9"/>
    <p:sldLayoutId id="2147483652" r:id="rId10"/>
    <p:sldLayoutId id="2147483653" r:id="rId11"/>
    <p:sldLayoutId id="2147483654" r:id="rId12"/>
    <p:sldLayoutId id="2147483656" r:id="rId13"/>
    <p:sldLayoutId id="2147483657" r:id="rId14"/>
    <p:sldLayoutId id="2147483658" r:id="rId15"/>
    <p:sldLayoutId id="2147483659" r:id="rId16"/>
    <p:sldLayoutId id="2147483667" r:id="rId17"/>
    <p:sldLayoutId id="2147483668" r:id="rId18"/>
    <p:sldLayoutId id="2147483671" r:id="rId19"/>
  </p:sldLayoutIdLst>
  <p:txStyles>
    <p:titleStyle>
      <a:lvl1pPr algn="l" defTabSz="914400" rtl="0" eaLnBrk="1" latinLnBrk="0" hangingPunct="1">
        <a:lnSpc>
          <a:spcPct val="90000"/>
        </a:lnSpc>
        <a:spcBef>
          <a:spcPct val="0"/>
        </a:spcBef>
        <a:buNone/>
        <a:defRPr sz="4800" b="1" kern="1200">
          <a:solidFill>
            <a:srgbClr val="44883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hyperlink" Target="http://www.gadoe.org/School-Improvement/Federal-Programs/Pages/default.aspx" TargetMode="Externa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federalprograms@doe.k12.ga.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A3E8-57FC-1143-B912-B2FAC43E4571}"/>
              </a:ext>
            </a:extLst>
          </p:cNvPr>
          <p:cNvSpPr>
            <a:spLocks noGrp="1"/>
          </p:cNvSpPr>
          <p:nvPr>
            <p:ph type="title"/>
          </p:nvPr>
        </p:nvSpPr>
        <p:spPr>
          <a:xfrm>
            <a:off x="482511" y="1041625"/>
            <a:ext cx="8156392" cy="1987336"/>
          </a:xfrm>
        </p:spPr>
        <p:txBody>
          <a:bodyPr>
            <a:normAutofit/>
          </a:bodyPr>
          <a:lstStyle/>
          <a:p>
            <a:r>
              <a:rPr lang="en-US" dirty="0"/>
              <a:t>Spring Bootstrap 2019</a:t>
            </a:r>
          </a:p>
        </p:txBody>
      </p:sp>
      <p:sp>
        <p:nvSpPr>
          <p:cNvPr id="3" name="Subtitle 2">
            <a:extLst>
              <a:ext uri="{FF2B5EF4-FFF2-40B4-BE49-F238E27FC236}">
                <a16:creationId xmlns:a16="http://schemas.microsoft.com/office/drawing/2014/main" id="{F74D1F68-F0CA-584E-9CC7-504294CC5024}"/>
              </a:ext>
            </a:extLst>
          </p:cNvPr>
          <p:cNvSpPr>
            <a:spLocks noGrp="1"/>
          </p:cNvSpPr>
          <p:nvPr>
            <p:ph type="body" sz="quarter" idx="13"/>
          </p:nvPr>
        </p:nvSpPr>
        <p:spPr>
          <a:xfrm>
            <a:off x="482511" y="3200147"/>
            <a:ext cx="8156392" cy="1887372"/>
          </a:xfrm>
        </p:spPr>
        <p:txBody>
          <a:bodyPr/>
          <a:lstStyle/>
          <a:p>
            <a:r>
              <a:rPr lang="en-US" dirty="0"/>
              <a:t>Richard Woods</a:t>
            </a:r>
          </a:p>
          <a:p>
            <a:r>
              <a:rPr lang="en-US" dirty="0"/>
              <a:t>State School Superintendent</a:t>
            </a:r>
          </a:p>
        </p:txBody>
      </p:sp>
    </p:spTree>
    <p:extLst>
      <p:ext uri="{BB962C8B-B14F-4D97-AF65-F5344CB8AC3E}">
        <p14:creationId xmlns:p14="http://schemas.microsoft.com/office/powerpoint/2010/main" val="519630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E560-B25A-482D-8E25-4516E146B42F}"/>
              </a:ext>
            </a:extLst>
          </p:cNvPr>
          <p:cNvSpPr>
            <a:spLocks noGrp="1"/>
          </p:cNvSpPr>
          <p:nvPr>
            <p:ph type="title"/>
          </p:nvPr>
        </p:nvSpPr>
        <p:spPr/>
        <p:txBody>
          <a:bodyPr>
            <a:normAutofit/>
          </a:bodyPr>
          <a:lstStyle/>
          <a:p>
            <a:r>
              <a:rPr lang="en-US" dirty="0"/>
              <a:t>FY 20 Federal Funding Update</a:t>
            </a:r>
          </a:p>
        </p:txBody>
      </p:sp>
      <p:sp>
        <p:nvSpPr>
          <p:cNvPr id="4" name="Vertical Text Placeholder 4">
            <a:extLst>
              <a:ext uri="{FF2B5EF4-FFF2-40B4-BE49-F238E27FC236}">
                <a16:creationId xmlns:a16="http://schemas.microsoft.com/office/drawing/2014/main" id="{6CFE5D37-DD42-41CC-BCAF-9A80CC34E373}"/>
              </a:ext>
            </a:extLst>
          </p:cNvPr>
          <p:cNvSpPr txBox="1">
            <a:spLocks/>
          </p:cNvSpPr>
          <p:nvPr/>
        </p:nvSpPr>
        <p:spPr>
          <a:xfrm>
            <a:off x="1212204" y="1543114"/>
            <a:ext cx="8291559" cy="409416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300" b="1" dirty="0">
                <a:solidFill>
                  <a:schemeClr val="accent6">
                    <a:lumMod val="75000"/>
                  </a:schemeClr>
                </a:solidFill>
              </a:rPr>
              <a:t>Formula Grants</a:t>
            </a:r>
          </a:p>
          <a:p>
            <a:pPr marL="0" indent="0">
              <a:buFont typeface="Arial" panose="020B0604020202020204" pitchFamily="34" charset="0"/>
              <a:buNone/>
            </a:pPr>
            <a:r>
              <a:rPr lang="en-US" sz="2000" dirty="0"/>
              <a:t>Preliminary allocations are available, for planning purposes, on the </a:t>
            </a:r>
          </a:p>
          <a:p>
            <a:pPr marL="0" indent="0">
              <a:buFont typeface="Arial" panose="020B0604020202020204" pitchFamily="34" charset="0"/>
              <a:buNone/>
            </a:pPr>
            <a:r>
              <a:rPr lang="en-US" sz="2000" dirty="0"/>
              <a:t>Federal Programs </a:t>
            </a:r>
            <a:r>
              <a:rPr lang="en-US" sz="2000" dirty="0">
                <a:hlinkClick r:id="rId2"/>
              </a:rPr>
              <a:t>webpage</a:t>
            </a:r>
            <a:r>
              <a:rPr lang="en-US" sz="2000" dirty="0"/>
              <a:t> for:</a:t>
            </a:r>
          </a:p>
          <a:p>
            <a:pPr marL="914400" lvl="1" indent="0">
              <a:buFont typeface="Arial" panose="020B0604020202020204" pitchFamily="34" charset="0"/>
              <a:buNone/>
              <a:tabLst>
                <a:tab pos="1828800" algn="l"/>
              </a:tabLst>
            </a:pPr>
            <a:endParaRPr lang="en-US" sz="2000" dirty="0"/>
          </a:p>
          <a:p>
            <a:pPr marL="914400" lvl="1" indent="0">
              <a:buFont typeface="Arial" panose="020B0604020202020204" pitchFamily="34" charset="0"/>
              <a:buNone/>
              <a:tabLst>
                <a:tab pos="1828800" algn="l"/>
              </a:tabLst>
            </a:pPr>
            <a:endParaRPr lang="en-US" sz="2000" dirty="0"/>
          </a:p>
          <a:p>
            <a:pPr marL="0" lvl="1" indent="0">
              <a:buFont typeface="Arial" panose="020B0604020202020204" pitchFamily="34" charset="0"/>
              <a:buNone/>
              <a:tabLst>
                <a:tab pos="1828800" algn="l"/>
              </a:tabLst>
            </a:pPr>
            <a:endParaRPr lang="en-US" sz="2800" b="1" dirty="0">
              <a:solidFill>
                <a:schemeClr val="accent6">
                  <a:lumMod val="75000"/>
                </a:schemeClr>
              </a:solidFill>
            </a:endParaRPr>
          </a:p>
          <a:p>
            <a:pPr marL="0" lvl="1" indent="0">
              <a:buFont typeface="Arial" panose="020B0604020202020204" pitchFamily="34" charset="0"/>
              <a:buNone/>
              <a:tabLst>
                <a:tab pos="1828800" algn="l"/>
              </a:tabLst>
            </a:pPr>
            <a:endParaRPr lang="en-US" sz="2800" b="1" dirty="0">
              <a:solidFill>
                <a:schemeClr val="accent6">
                  <a:lumMod val="75000"/>
                </a:schemeClr>
              </a:solidFill>
            </a:endParaRPr>
          </a:p>
          <a:p>
            <a:pPr marL="0" lvl="1" indent="0">
              <a:buFont typeface="Arial" panose="020B0604020202020204" pitchFamily="34" charset="0"/>
              <a:buNone/>
              <a:tabLst>
                <a:tab pos="1828800" algn="l"/>
              </a:tabLst>
            </a:pPr>
            <a:endParaRPr lang="en-US" sz="2800" b="1" dirty="0">
              <a:solidFill>
                <a:schemeClr val="accent6">
                  <a:lumMod val="75000"/>
                </a:schemeClr>
              </a:solidFill>
            </a:endParaRPr>
          </a:p>
          <a:p>
            <a:pPr marL="0" lvl="1" indent="0">
              <a:buFont typeface="Arial" panose="020B0604020202020204" pitchFamily="34" charset="0"/>
              <a:buNone/>
              <a:tabLst>
                <a:tab pos="1828800" algn="l"/>
              </a:tabLst>
            </a:pPr>
            <a:endParaRPr lang="en-US" sz="2800" b="1" dirty="0">
              <a:solidFill>
                <a:schemeClr val="accent6">
                  <a:lumMod val="75000"/>
                </a:schemeClr>
              </a:solidFill>
            </a:endParaRPr>
          </a:p>
          <a:p>
            <a:pPr marL="0" lvl="1" indent="0">
              <a:buFont typeface="Arial" panose="020B0604020202020204" pitchFamily="34" charset="0"/>
              <a:buNone/>
              <a:tabLst>
                <a:tab pos="1828800" algn="l"/>
              </a:tabLst>
            </a:pPr>
            <a:endParaRPr lang="en-US" sz="2800" b="1" dirty="0">
              <a:solidFill>
                <a:schemeClr val="accent6">
                  <a:lumMod val="75000"/>
                </a:schemeClr>
              </a:solidFill>
            </a:endParaRPr>
          </a:p>
          <a:p>
            <a:pPr marL="0" indent="-457200">
              <a:buFont typeface="Arial" panose="020B0604020202020204" pitchFamily="34" charset="0"/>
              <a:buNone/>
              <a:tabLst>
                <a:tab pos="1828800" algn="l"/>
              </a:tabLst>
            </a:pPr>
            <a:r>
              <a:rPr lang="en-US" sz="3300" b="1" dirty="0">
                <a:solidFill>
                  <a:schemeClr val="accent6">
                    <a:lumMod val="75000"/>
                  </a:schemeClr>
                </a:solidFill>
              </a:rPr>
              <a:t>Competitive Grants</a:t>
            </a:r>
          </a:p>
          <a:p>
            <a:pPr marL="0" lvl="1" indent="0">
              <a:buFont typeface="Arial" panose="020B0604020202020204" pitchFamily="34" charset="0"/>
              <a:buNone/>
              <a:tabLst>
                <a:tab pos="1828800" algn="l"/>
              </a:tabLst>
            </a:pPr>
            <a:r>
              <a:rPr lang="en-US" sz="2000" dirty="0"/>
              <a:t>There are no preliminary allocations for competitive funding</a:t>
            </a:r>
          </a:p>
          <a:p>
            <a:pPr marL="914400" lvl="1" indent="0">
              <a:buFont typeface="Arial" panose="020B0604020202020204" pitchFamily="34" charset="0"/>
              <a:buNone/>
              <a:tabLst>
                <a:tab pos="1828800" algn="l"/>
              </a:tabLst>
            </a:pPr>
            <a:r>
              <a:rPr lang="en-US" sz="2000" dirty="0"/>
              <a:t> </a:t>
            </a:r>
          </a:p>
          <a:p>
            <a:pPr marL="0" lvl="1" indent="0">
              <a:buFont typeface="Arial" panose="020B0604020202020204" pitchFamily="34" charset="0"/>
              <a:buNone/>
              <a:tabLst>
                <a:tab pos="1828800" algn="l"/>
              </a:tabLst>
            </a:pPr>
            <a:endParaRPr lang="en-US" sz="2000" dirty="0"/>
          </a:p>
          <a:p>
            <a:pPr marL="914400" lvl="1" indent="0">
              <a:buFont typeface="Arial" panose="020B0604020202020204" pitchFamily="34" charset="0"/>
              <a:buNone/>
              <a:tabLst>
                <a:tab pos="1828800" algn="l"/>
              </a:tabLst>
            </a:pPr>
            <a:endParaRPr lang="en-US" sz="2000" dirty="0"/>
          </a:p>
        </p:txBody>
      </p:sp>
      <p:graphicFrame>
        <p:nvGraphicFramePr>
          <p:cNvPr id="5" name="Diagram 4">
            <a:extLst>
              <a:ext uri="{FF2B5EF4-FFF2-40B4-BE49-F238E27FC236}">
                <a16:creationId xmlns:a16="http://schemas.microsoft.com/office/drawing/2014/main" id="{151394F4-E62A-40E1-B970-891EEF5B8AA3}"/>
              </a:ext>
            </a:extLst>
          </p:cNvPr>
          <p:cNvGraphicFramePr/>
          <p:nvPr>
            <p:extLst>
              <p:ext uri="{D42A27DB-BD31-4B8C-83A1-F6EECF244321}">
                <p14:modId xmlns:p14="http://schemas.microsoft.com/office/powerpoint/2010/main" val="1395273228"/>
              </p:ext>
            </p:extLst>
          </p:nvPr>
        </p:nvGraphicFramePr>
        <p:xfrm>
          <a:off x="1305437" y="2649078"/>
          <a:ext cx="1822784" cy="1723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FC098690-50FB-49D1-9CBF-D18AE6CE8C1F}"/>
              </a:ext>
            </a:extLst>
          </p:cNvPr>
          <p:cNvGraphicFramePr/>
          <p:nvPr>
            <p:extLst>
              <p:ext uri="{D42A27DB-BD31-4B8C-83A1-F6EECF244321}">
                <p14:modId xmlns:p14="http://schemas.microsoft.com/office/powerpoint/2010/main" val="565911173"/>
              </p:ext>
            </p:extLst>
          </p:nvPr>
        </p:nvGraphicFramePr>
        <p:xfrm>
          <a:off x="3623723" y="2649753"/>
          <a:ext cx="1822784" cy="17231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F731ED42-EA76-4848-86EC-431F8EF44DF1}"/>
              </a:ext>
            </a:extLst>
          </p:cNvPr>
          <p:cNvGraphicFramePr/>
          <p:nvPr>
            <p:extLst>
              <p:ext uri="{D42A27DB-BD31-4B8C-83A1-F6EECF244321}">
                <p14:modId xmlns:p14="http://schemas.microsoft.com/office/powerpoint/2010/main" val="2768343482"/>
              </p:ext>
            </p:extLst>
          </p:nvPr>
        </p:nvGraphicFramePr>
        <p:xfrm>
          <a:off x="5942009" y="2643863"/>
          <a:ext cx="1822784" cy="172318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 7">
            <a:extLst>
              <a:ext uri="{FF2B5EF4-FFF2-40B4-BE49-F238E27FC236}">
                <a16:creationId xmlns:a16="http://schemas.microsoft.com/office/drawing/2014/main" id="{92FE8386-99C1-462D-B837-3C1667A30524}"/>
              </a:ext>
            </a:extLst>
          </p:cNvPr>
          <p:cNvGraphicFramePr/>
          <p:nvPr>
            <p:extLst>
              <p:ext uri="{D42A27DB-BD31-4B8C-83A1-F6EECF244321}">
                <p14:modId xmlns:p14="http://schemas.microsoft.com/office/powerpoint/2010/main" val="3263255982"/>
              </p:ext>
            </p:extLst>
          </p:nvPr>
        </p:nvGraphicFramePr>
        <p:xfrm>
          <a:off x="1275065" y="5337464"/>
          <a:ext cx="1853156" cy="65450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9" name="Diagram 8">
            <a:extLst>
              <a:ext uri="{FF2B5EF4-FFF2-40B4-BE49-F238E27FC236}">
                <a16:creationId xmlns:a16="http://schemas.microsoft.com/office/drawing/2014/main" id="{76F9E50B-E4A1-4C40-B2FE-1A7DC71D2442}"/>
              </a:ext>
            </a:extLst>
          </p:cNvPr>
          <p:cNvGraphicFramePr/>
          <p:nvPr>
            <p:extLst>
              <p:ext uri="{D42A27DB-BD31-4B8C-83A1-F6EECF244321}">
                <p14:modId xmlns:p14="http://schemas.microsoft.com/office/powerpoint/2010/main" val="1489022876"/>
              </p:ext>
            </p:extLst>
          </p:nvPr>
        </p:nvGraphicFramePr>
        <p:xfrm>
          <a:off x="3608537" y="5287446"/>
          <a:ext cx="1853156" cy="57594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07298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23A2-ECAD-4F9E-B611-5E43BA74DEE4}"/>
              </a:ext>
            </a:extLst>
          </p:cNvPr>
          <p:cNvSpPr>
            <a:spLocks noGrp="1"/>
          </p:cNvSpPr>
          <p:nvPr>
            <p:ph type="title"/>
          </p:nvPr>
        </p:nvSpPr>
        <p:spPr/>
        <p:txBody>
          <a:bodyPr/>
          <a:lstStyle/>
          <a:p>
            <a:r>
              <a:rPr lang="en-US" dirty="0"/>
              <a:t>FY 20 Federal Funding Update</a:t>
            </a:r>
          </a:p>
        </p:txBody>
      </p:sp>
      <p:sp>
        <p:nvSpPr>
          <p:cNvPr id="3" name="Content Placeholder 2">
            <a:extLst>
              <a:ext uri="{FF2B5EF4-FFF2-40B4-BE49-F238E27FC236}">
                <a16:creationId xmlns:a16="http://schemas.microsoft.com/office/drawing/2014/main" id="{AC76AC8C-0254-4748-9F33-8B723D0F9AFC}"/>
              </a:ext>
            </a:extLst>
          </p:cNvPr>
          <p:cNvSpPr>
            <a:spLocks noGrp="1"/>
          </p:cNvSpPr>
          <p:nvPr>
            <p:ph idx="1"/>
          </p:nvPr>
        </p:nvSpPr>
        <p:spPr/>
        <p:txBody>
          <a:bodyPr>
            <a:normAutofit fontScale="77500" lnSpcReduction="20000"/>
          </a:bodyPr>
          <a:lstStyle/>
          <a:p>
            <a:pPr marL="0" indent="0">
              <a:buNone/>
            </a:pPr>
            <a:r>
              <a:rPr lang="en-US" sz="3600" b="1" dirty="0">
                <a:solidFill>
                  <a:schemeClr val="accent6">
                    <a:lumMod val="75000"/>
                  </a:schemeClr>
                </a:solidFill>
              </a:rPr>
              <a:t>Final Formula Grant Allocations</a:t>
            </a:r>
          </a:p>
          <a:p>
            <a:r>
              <a:rPr lang="en-US" b="1" dirty="0">
                <a:solidFill>
                  <a:srgbClr val="44883E"/>
                </a:solidFill>
              </a:rPr>
              <a:t>New!</a:t>
            </a:r>
            <a:r>
              <a:rPr lang="en-US" dirty="0"/>
              <a:t> The Department anticipates presenting the formula grant allocations to the State Board for approval on June 13, 2019.</a:t>
            </a:r>
          </a:p>
          <a:p>
            <a:r>
              <a:rPr lang="en-US" dirty="0"/>
              <a:t>Grant Award Notifications will be loaded to the </a:t>
            </a:r>
            <a:r>
              <a:rPr lang="en-US" dirty="0" err="1"/>
              <a:t>MyGaDOE</a:t>
            </a:r>
            <a:r>
              <a:rPr lang="en-US" dirty="0"/>
              <a:t> Portal on or very soon after July 1, 2019</a:t>
            </a:r>
          </a:p>
          <a:p>
            <a:pPr marL="0" indent="0">
              <a:buNone/>
            </a:pPr>
            <a:endParaRPr lang="en-US" dirty="0"/>
          </a:p>
          <a:p>
            <a:pPr marL="0" indent="0">
              <a:buNone/>
            </a:pPr>
            <a:r>
              <a:rPr lang="en-US" sz="3600" b="1" dirty="0">
                <a:solidFill>
                  <a:srgbClr val="44883E"/>
                </a:solidFill>
              </a:rPr>
              <a:t>Competitive Grant Allocations</a:t>
            </a:r>
          </a:p>
          <a:p>
            <a:r>
              <a:rPr lang="en-US" dirty="0"/>
              <a:t>The Department anticipates presenting the competitive grant allocations to the State Board of Education for approval on July 18, 2019 </a:t>
            </a:r>
          </a:p>
          <a:p>
            <a:r>
              <a:rPr lang="en-US" dirty="0"/>
              <a:t>Grant Award Notifications will be loaded to the </a:t>
            </a:r>
            <a:r>
              <a:rPr lang="en-US" dirty="0" err="1"/>
              <a:t>MyGaDOE</a:t>
            </a:r>
            <a:r>
              <a:rPr lang="en-US" dirty="0"/>
              <a:t> Portal on or soon after July 19, 2019</a:t>
            </a:r>
          </a:p>
          <a:p>
            <a:pPr marL="0" indent="0">
              <a:buNone/>
            </a:pPr>
            <a:r>
              <a:rPr lang="en-US" sz="3200" dirty="0"/>
              <a:t>	</a:t>
            </a:r>
          </a:p>
          <a:p>
            <a:endParaRPr lang="en-US" dirty="0"/>
          </a:p>
        </p:txBody>
      </p:sp>
    </p:spTree>
    <p:extLst>
      <p:ext uri="{BB962C8B-B14F-4D97-AF65-F5344CB8AC3E}">
        <p14:creationId xmlns:p14="http://schemas.microsoft.com/office/powerpoint/2010/main" val="405045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603B-E0FA-4F75-A05B-E10FB7E25E0A}"/>
              </a:ext>
            </a:extLst>
          </p:cNvPr>
          <p:cNvSpPr>
            <a:spLocks noGrp="1"/>
          </p:cNvSpPr>
          <p:nvPr>
            <p:ph type="title"/>
          </p:nvPr>
        </p:nvSpPr>
        <p:spPr/>
        <p:txBody>
          <a:bodyPr/>
          <a:lstStyle/>
          <a:p>
            <a:r>
              <a:rPr lang="en-US" dirty="0"/>
              <a:t>FY 20 CLIP and Budget Approvals</a:t>
            </a:r>
          </a:p>
        </p:txBody>
      </p:sp>
      <p:sp>
        <p:nvSpPr>
          <p:cNvPr id="3" name="Content Placeholder 2">
            <a:extLst>
              <a:ext uri="{FF2B5EF4-FFF2-40B4-BE49-F238E27FC236}">
                <a16:creationId xmlns:a16="http://schemas.microsoft.com/office/drawing/2014/main" id="{B9ABB65F-76B6-4B22-909F-37F5D3D2A75D}"/>
              </a:ext>
            </a:extLst>
          </p:cNvPr>
          <p:cNvSpPr>
            <a:spLocks noGrp="1"/>
          </p:cNvSpPr>
          <p:nvPr>
            <p:ph idx="1"/>
          </p:nvPr>
        </p:nvSpPr>
        <p:spPr/>
        <p:txBody>
          <a:bodyPr>
            <a:normAutofit fontScale="70000" lnSpcReduction="20000"/>
          </a:bodyPr>
          <a:lstStyle/>
          <a:p>
            <a:pPr marL="0" indent="0">
              <a:buNone/>
            </a:pPr>
            <a:r>
              <a:rPr lang="en-US" sz="3600" b="1" dirty="0">
                <a:solidFill>
                  <a:schemeClr val="accent6">
                    <a:lumMod val="75000"/>
                  </a:schemeClr>
                </a:solidFill>
              </a:rPr>
              <a:t>Consolidated LEA Improvement Plan (CLIP)</a:t>
            </a:r>
          </a:p>
          <a:p>
            <a:r>
              <a:rPr lang="en-US" dirty="0"/>
              <a:t>FY20 CLIP submission window is March 4, 2019 to July 31, 2019 (118 CLIP online and 18 S-CLIP)</a:t>
            </a:r>
          </a:p>
          <a:p>
            <a:r>
              <a:rPr lang="en-US" dirty="0"/>
              <a:t>Submit extension requests to </a:t>
            </a:r>
            <a:r>
              <a:rPr lang="en-US" dirty="0">
                <a:hlinkClick r:id="rId2"/>
              </a:rPr>
              <a:t>federalprograms@doe.k12.ga.us</a:t>
            </a:r>
            <a:endParaRPr lang="en-US" dirty="0"/>
          </a:p>
          <a:p>
            <a:r>
              <a:rPr lang="en-US" dirty="0"/>
              <a:t>Team reviews completed in 10 days, unless otherwise notified </a:t>
            </a:r>
          </a:p>
          <a:p>
            <a:r>
              <a:rPr lang="en-US" dirty="0"/>
              <a:t>Amendments may be created, as needed, during the year  </a:t>
            </a:r>
          </a:p>
          <a:p>
            <a:endParaRPr lang="en-US" dirty="0"/>
          </a:p>
          <a:p>
            <a:pPr marL="0" indent="0">
              <a:buNone/>
            </a:pPr>
            <a:r>
              <a:rPr lang="en-US" sz="3600" b="1" dirty="0">
                <a:solidFill>
                  <a:srgbClr val="44883E"/>
                </a:solidFill>
              </a:rPr>
              <a:t>CLIP Aligned Budgets</a:t>
            </a:r>
          </a:p>
          <a:p>
            <a:r>
              <a:rPr lang="en-US" dirty="0"/>
              <a:t>Formula funds will be loaded into the </a:t>
            </a:r>
            <a:r>
              <a:rPr lang="en-US" dirty="0" err="1"/>
              <a:t>MyGaDOE</a:t>
            </a:r>
            <a:r>
              <a:rPr lang="en-US" dirty="0"/>
              <a:t> Portal for budgeting on or about July 1, 2019</a:t>
            </a:r>
          </a:p>
          <a:p>
            <a:r>
              <a:rPr lang="en-US" dirty="0"/>
              <a:t>Competitive funds will be loaded for budgeting on or about July 19, 2019</a:t>
            </a:r>
          </a:p>
          <a:p>
            <a:r>
              <a:rPr lang="en-US" dirty="0"/>
              <a:t>Budget reviews will begin once the FY20 CLIP is approved and the budget is submitted</a:t>
            </a:r>
          </a:p>
          <a:p>
            <a:r>
              <a:rPr lang="en-US" dirty="0"/>
              <a:t>Program specialist/manager review completed in 10 days, unless otherwise notified</a:t>
            </a:r>
          </a:p>
          <a:p>
            <a:endParaRPr lang="en-US" dirty="0"/>
          </a:p>
        </p:txBody>
      </p:sp>
    </p:spTree>
    <p:extLst>
      <p:ext uri="{BB962C8B-B14F-4D97-AF65-F5344CB8AC3E}">
        <p14:creationId xmlns:p14="http://schemas.microsoft.com/office/powerpoint/2010/main" val="43707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299CA-2C0C-499B-AE82-AEB77133C86D}"/>
              </a:ext>
            </a:extLst>
          </p:cNvPr>
          <p:cNvSpPr>
            <a:spLocks noGrp="1"/>
          </p:cNvSpPr>
          <p:nvPr>
            <p:ph type="title"/>
          </p:nvPr>
        </p:nvSpPr>
        <p:spPr/>
        <p:txBody>
          <a:bodyPr/>
          <a:lstStyle/>
          <a:p>
            <a:r>
              <a:rPr lang="en-US" dirty="0"/>
              <a:t>Consolidation of Funds</a:t>
            </a:r>
          </a:p>
        </p:txBody>
      </p:sp>
      <p:sp>
        <p:nvSpPr>
          <p:cNvPr id="3" name="Content Placeholder 2">
            <a:extLst>
              <a:ext uri="{FF2B5EF4-FFF2-40B4-BE49-F238E27FC236}">
                <a16:creationId xmlns:a16="http://schemas.microsoft.com/office/drawing/2014/main" id="{9BF52D72-BA60-4C51-9535-9784EC4813FC}"/>
              </a:ext>
            </a:extLst>
          </p:cNvPr>
          <p:cNvSpPr>
            <a:spLocks noGrp="1"/>
          </p:cNvSpPr>
          <p:nvPr>
            <p:ph idx="1"/>
          </p:nvPr>
        </p:nvSpPr>
        <p:spPr/>
        <p:txBody>
          <a:bodyPr/>
          <a:lstStyle/>
          <a:p>
            <a:pPr marL="0" indent="0">
              <a:buNone/>
            </a:pPr>
            <a:r>
              <a:rPr lang="en-US" sz="2400" b="1" dirty="0">
                <a:solidFill>
                  <a:schemeClr val="accent6">
                    <a:lumMod val="75000"/>
                  </a:schemeClr>
                </a:solidFill>
              </a:rPr>
              <a:t>Consolidated Federal Administrative Funds</a:t>
            </a:r>
          </a:p>
          <a:p>
            <a:pPr marL="0" indent="0">
              <a:buNone/>
            </a:pPr>
            <a:r>
              <a:rPr lang="en-US" sz="1800" dirty="0"/>
              <a:t>Flexibility to consolidate some or all administrative funds under most </a:t>
            </a:r>
          </a:p>
          <a:p>
            <a:pPr marL="0" indent="0">
              <a:buNone/>
            </a:pPr>
            <a:r>
              <a:rPr lang="en-US" sz="1800" dirty="0"/>
              <a:t>Federal ESSA awards</a:t>
            </a:r>
          </a:p>
          <a:p>
            <a:r>
              <a:rPr lang="en-US" sz="1800" dirty="0"/>
              <a:t>Request form found on Federal Programs webpage due August 1, 2019</a:t>
            </a:r>
          </a:p>
          <a:p>
            <a:r>
              <a:rPr lang="en-US" sz="1800" dirty="0"/>
              <a:t>Benefits:</a:t>
            </a:r>
          </a:p>
          <a:p>
            <a:pPr lvl="1"/>
            <a:r>
              <a:rPr lang="en-US" sz="1400" dirty="0"/>
              <a:t>Single Cost Objective (annual certification) vs. Multiple Cost Objectives (time sheets)</a:t>
            </a:r>
          </a:p>
          <a:p>
            <a:pPr lvl="1"/>
            <a:r>
              <a:rPr lang="en-US" sz="1400" dirty="0"/>
              <a:t>Ability to work across all contributing grant programs  </a:t>
            </a:r>
          </a:p>
          <a:p>
            <a:pPr marL="0" indent="0">
              <a:buNone/>
            </a:pPr>
            <a:r>
              <a:rPr lang="en-US" sz="2400" b="1" dirty="0">
                <a:solidFill>
                  <a:srgbClr val="44883E"/>
                </a:solidFill>
              </a:rPr>
              <a:t>Consolidation of Federal, State, and Local Funds</a:t>
            </a:r>
          </a:p>
          <a:p>
            <a:r>
              <a:rPr lang="en-US" sz="1800" dirty="0"/>
              <a:t>4</a:t>
            </a:r>
            <a:r>
              <a:rPr lang="en-US" sz="1800" baseline="30000" dirty="0"/>
              <a:t>th</a:t>
            </a:r>
            <a:r>
              <a:rPr lang="en-US" sz="1800" dirty="0"/>
              <a:t> Cohort (SY 2019-2020) to be finalized April 30, 2019</a:t>
            </a:r>
          </a:p>
          <a:p>
            <a:r>
              <a:rPr lang="en-US" sz="1800" dirty="0"/>
              <a:t>Benefit:</a:t>
            </a:r>
          </a:p>
          <a:p>
            <a:pPr lvl="1"/>
            <a:r>
              <a:rPr lang="en-US" sz="1400" dirty="0"/>
              <a:t>Consolidated funds lose their identity and create flexibility in local Title I schoolwide programs   </a:t>
            </a:r>
          </a:p>
          <a:p>
            <a:endParaRPr lang="en-US" dirty="0"/>
          </a:p>
        </p:txBody>
      </p:sp>
    </p:spTree>
    <p:extLst>
      <p:ext uri="{BB962C8B-B14F-4D97-AF65-F5344CB8AC3E}">
        <p14:creationId xmlns:p14="http://schemas.microsoft.com/office/powerpoint/2010/main" val="284940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DEB6-817F-43E7-9E70-8E66F815D250}"/>
              </a:ext>
            </a:extLst>
          </p:cNvPr>
          <p:cNvSpPr>
            <a:spLocks noGrp="1"/>
          </p:cNvSpPr>
          <p:nvPr>
            <p:ph type="title"/>
          </p:nvPr>
        </p:nvSpPr>
        <p:spPr>
          <a:xfrm>
            <a:off x="2942493" y="1086595"/>
            <a:ext cx="8487507" cy="1987336"/>
          </a:xfrm>
        </p:spPr>
        <p:txBody>
          <a:bodyPr/>
          <a:lstStyle/>
          <a:p>
            <a:r>
              <a:rPr lang="en-US" dirty="0"/>
              <a:t>Agency Updates</a:t>
            </a:r>
          </a:p>
        </p:txBody>
      </p:sp>
      <p:sp>
        <p:nvSpPr>
          <p:cNvPr id="3" name="Text Placeholder 2">
            <a:extLst>
              <a:ext uri="{FF2B5EF4-FFF2-40B4-BE49-F238E27FC236}">
                <a16:creationId xmlns:a16="http://schemas.microsoft.com/office/drawing/2014/main" id="{376E5A1C-8CB2-498D-97E0-1E065C39B627}"/>
              </a:ext>
            </a:extLst>
          </p:cNvPr>
          <p:cNvSpPr>
            <a:spLocks noGrp="1"/>
          </p:cNvSpPr>
          <p:nvPr>
            <p:ph type="body" sz="quarter" idx="13"/>
          </p:nvPr>
        </p:nvSpPr>
        <p:spPr>
          <a:xfrm>
            <a:off x="2942492" y="3200147"/>
            <a:ext cx="8487507" cy="1887372"/>
          </a:xfrm>
        </p:spPr>
        <p:txBody>
          <a:bodyPr/>
          <a:lstStyle/>
          <a:p>
            <a:r>
              <a:rPr lang="en-US" dirty="0"/>
              <a:t>Matt Jones </a:t>
            </a:r>
          </a:p>
          <a:p>
            <a:r>
              <a:rPr lang="en-US" dirty="0"/>
              <a:t>Chief of Staff</a:t>
            </a:r>
          </a:p>
        </p:txBody>
      </p:sp>
    </p:spTree>
    <p:extLst>
      <p:ext uri="{BB962C8B-B14F-4D97-AF65-F5344CB8AC3E}">
        <p14:creationId xmlns:p14="http://schemas.microsoft.com/office/powerpoint/2010/main" val="2694763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5D09B4-8C92-4626-A6A7-D9753274B8C2}"/>
              </a:ext>
            </a:extLst>
          </p:cNvPr>
          <p:cNvSpPr>
            <a:spLocks noGrp="1"/>
          </p:cNvSpPr>
          <p:nvPr>
            <p:ph type="title"/>
          </p:nvPr>
        </p:nvSpPr>
        <p:spPr/>
        <p:txBody>
          <a:bodyPr/>
          <a:lstStyle/>
          <a:p>
            <a:r>
              <a:rPr lang="en-US" dirty="0"/>
              <a:t>Georgia Insights</a:t>
            </a:r>
          </a:p>
        </p:txBody>
      </p:sp>
      <p:sp>
        <p:nvSpPr>
          <p:cNvPr id="6" name="Content Placeholder 5">
            <a:extLst>
              <a:ext uri="{FF2B5EF4-FFF2-40B4-BE49-F238E27FC236}">
                <a16:creationId xmlns:a16="http://schemas.microsoft.com/office/drawing/2014/main" id="{2A693334-B527-40D6-9623-EB68546894FF}"/>
              </a:ext>
            </a:extLst>
          </p:cNvPr>
          <p:cNvSpPr>
            <a:spLocks noGrp="1"/>
          </p:cNvSpPr>
          <p:nvPr>
            <p:ph sz="half" idx="2"/>
          </p:nvPr>
        </p:nvSpPr>
        <p:spPr>
          <a:xfrm>
            <a:off x="1242424" y="1825625"/>
            <a:ext cx="5257800" cy="4135670"/>
          </a:xfrm>
        </p:spPr>
        <p:txBody>
          <a:bodyPr/>
          <a:lstStyle/>
          <a:p>
            <a:r>
              <a:rPr lang="en-US" b="1" u="sng" dirty="0"/>
              <a:t>GeorgiaInsights.com</a:t>
            </a:r>
          </a:p>
          <a:p>
            <a:r>
              <a:rPr lang="en-US" dirty="0"/>
              <a:t>Dashboards</a:t>
            </a:r>
          </a:p>
          <a:p>
            <a:pPr lvl="1"/>
            <a:r>
              <a:rPr lang="en-US" dirty="0"/>
              <a:t>GaDOE data (Milestones, school climate, financial, comparison schools)</a:t>
            </a:r>
          </a:p>
          <a:p>
            <a:pPr lvl="1"/>
            <a:r>
              <a:rPr lang="en-US" dirty="0"/>
              <a:t>Data from other state agencies and partners</a:t>
            </a:r>
          </a:p>
          <a:p>
            <a:pPr marL="457200" lvl="1" indent="0">
              <a:buNone/>
            </a:pPr>
            <a:endParaRPr lang="en-US" dirty="0"/>
          </a:p>
        </p:txBody>
      </p:sp>
      <p:pic>
        <p:nvPicPr>
          <p:cNvPr id="7" name="Picture 6">
            <a:extLst>
              <a:ext uri="{FF2B5EF4-FFF2-40B4-BE49-F238E27FC236}">
                <a16:creationId xmlns:a16="http://schemas.microsoft.com/office/drawing/2014/main" id="{071EFF36-EB09-4283-AD8B-86D816CB2486}"/>
              </a:ext>
            </a:extLst>
          </p:cNvPr>
          <p:cNvPicPr>
            <a:picLocks noChangeAspect="1"/>
          </p:cNvPicPr>
          <p:nvPr/>
        </p:nvPicPr>
        <p:blipFill>
          <a:blip r:embed="rId2"/>
          <a:stretch>
            <a:fillRect/>
          </a:stretch>
        </p:blipFill>
        <p:spPr>
          <a:xfrm>
            <a:off x="6929239" y="475989"/>
            <a:ext cx="4772860" cy="51141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65864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5D09B4-8C92-4626-A6A7-D9753274B8C2}"/>
              </a:ext>
            </a:extLst>
          </p:cNvPr>
          <p:cNvSpPr>
            <a:spLocks noGrp="1"/>
          </p:cNvSpPr>
          <p:nvPr>
            <p:ph type="title"/>
          </p:nvPr>
        </p:nvSpPr>
        <p:spPr/>
        <p:txBody>
          <a:bodyPr/>
          <a:lstStyle/>
          <a:p>
            <a:r>
              <a:rPr lang="en-US" dirty="0"/>
              <a:t>Teacher Pipeline </a:t>
            </a:r>
            <a:r>
              <a:rPr lang="en-US" sz="2000" dirty="0">
                <a:solidFill>
                  <a:srgbClr val="FF0000"/>
                </a:solidFill>
              </a:rPr>
              <a:t>NEW!</a:t>
            </a:r>
            <a:endParaRPr lang="en-US" dirty="0">
              <a:solidFill>
                <a:srgbClr val="FF0000"/>
              </a:solidFill>
            </a:endParaRPr>
          </a:p>
        </p:txBody>
      </p:sp>
      <p:pic>
        <p:nvPicPr>
          <p:cNvPr id="2" name="Picture 1">
            <a:extLst>
              <a:ext uri="{FF2B5EF4-FFF2-40B4-BE49-F238E27FC236}">
                <a16:creationId xmlns:a16="http://schemas.microsoft.com/office/drawing/2014/main" id="{3CBB6B43-1A5E-4D26-9432-32ACE8715702}"/>
              </a:ext>
            </a:extLst>
          </p:cNvPr>
          <p:cNvPicPr>
            <a:picLocks noChangeAspect="1"/>
          </p:cNvPicPr>
          <p:nvPr/>
        </p:nvPicPr>
        <p:blipFill rotWithShape="1">
          <a:blip r:embed="rId2"/>
          <a:srcRect l="18140" t="24168"/>
          <a:stretch/>
        </p:blipFill>
        <p:spPr>
          <a:xfrm>
            <a:off x="1188928" y="1625253"/>
            <a:ext cx="8393483" cy="44060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a:extLst>
              <a:ext uri="{FF2B5EF4-FFF2-40B4-BE49-F238E27FC236}">
                <a16:creationId xmlns:a16="http://schemas.microsoft.com/office/drawing/2014/main" id="{B8A03B04-C7F9-406C-9C50-6AEDEEF8BD1C}"/>
              </a:ext>
            </a:extLst>
          </p:cNvPr>
          <p:cNvSpPr txBox="1"/>
          <p:nvPr/>
        </p:nvSpPr>
        <p:spPr>
          <a:xfrm>
            <a:off x="9870510" y="1462414"/>
            <a:ext cx="2179528" cy="2677656"/>
          </a:xfrm>
          <a:prstGeom prst="rect">
            <a:avLst/>
          </a:prstGeom>
          <a:noFill/>
        </p:spPr>
        <p:txBody>
          <a:bodyPr wrap="square" rtlCol="0">
            <a:spAutoFit/>
          </a:bodyPr>
          <a:lstStyle/>
          <a:p>
            <a:r>
              <a:rPr lang="en-US" sz="2800" b="1" dirty="0"/>
              <a:t>Demand</a:t>
            </a:r>
            <a:r>
              <a:rPr lang="en-US" sz="2800" dirty="0"/>
              <a:t> – by district</a:t>
            </a:r>
          </a:p>
          <a:p>
            <a:endParaRPr lang="en-US" sz="2800" b="1" dirty="0"/>
          </a:p>
          <a:p>
            <a:r>
              <a:rPr lang="en-US" sz="2800" b="1" dirty="0"/>
              <a:t>Supply </a:t>
            </a:r>
            <a:r>
              <a:rPr lang="en-US" sz="2800" dirty="0"/>
              <a:t>– by selected providers</a:t>
            </a:r>
          </a:p>
        </p:txBody>
      </p:sp>
    </p:spTree>
    <p:extLst>
      <p:ext uri="{BB962C8B-B14F-4D97-AF65-F5344CB8AC3E}">
        <p14:creationId xmlns:p14="http://schemas.microsoft.com/office/powerpoint/2010/main" val="3959392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5D09B4-8C92-4626-A6A7-D9753274B8C2}"/>
              </a:ext>
            </a:extLst>
          </p:cNvPr>
          <p:cNvSpPr>
            <a:spLocks noGrp="1"/>
          </p:cNvSpPr>
          <p:nvPr>
            <p:ph type="title"/>
          </p:nvPr>
        </p:nvSpPr>
        <p:spPr/>
        <p:txBody>
          <a:bodyPr>
            <a:normAutofit fontScale="90000"/>
          </a:bodyPr>
          <a:lstStyle/>
          <a:p>
            <a:r>
              <a:rPr lang="en-US" dirty="0"/>
              <a:t>Endorsements </a:t>
            </a:r>
            <a:r>
              <a:rPr lang="en-US" sz="2200" dirty="0">
                <a:solidFill>
                  <a:srgbClr val="FF0000"/>
                </a:solidFill>
              </a:rPr>
              <a:t>NEW!</a:t>
            </a:r>
            <a:br>
              <a:rPr lang="en-US" dirty="0"/>
            </a:br>
            <a:endParaRPr lang="en-US" dirty="0"/>
          </a:p>
        </p:txBody>
      </p:sp>
      <p:sp>
        <p:nvSpPr>
          <p:cNvPr id="8" name="TextBox 7">
            <a:extLst>
              <a:ext uri="{FF2B5EF4-FFF2-40B4-BE49-F238E27FC236}">
                <a16:creationId xmlns:a16="http://schemas.microsoft.com/office/drawing/2014/main" id="{B8A03B04-C7F9-406C-9C50-6AEDEEF8BD1C}"/>
              </a:ext>
            </a:extLst>
          </p:cNvPr>
          <p:cNvSpPr txBox="1"/>
          <p:nvPr/>
        </p:nvSpPr>
        <p:spPr>
          <a:xfrm>
            <a:off x="1018573" y="5692833"/>
            <a:ext cx="6271575" cy="523220"/>
          </a:xfrm>
          <a:prstGeom prst="rect">
            <a:avLst/>
          </a:prstGeom>
          <a:noFill/>
        </p:spPr>
        <p:txBody>
          <a:bodyPr wrap="square" rtlCol="0">
            <a:spAutoFit/>
          </a:bodyPr>
          <a:lstStyle/>
          <a:p>
            <a:r>
              <a:rPr lang="en-US" sz="2800" dirty="0"/>
              <a:t>By endorsement </a:t>
            </a:r>
            <a:r>
              <a:rPr lang="en-US" sz="2800" b="1" dirty="0"/>
              <a:t>type </a:t>
            </a:r>
            <a:r>
              <a:rPr lang="en-US" sz="2800" dirty="0"/>
              <a:t>and</a:t>
            </a:r>
            <a:r>
              <a:rPr lang="en-US" sz="2800" b="1" dirty="0"/>
              <a:t> provider</a:t>
            </a:r>
            <a:endParaRPr lang="en-US" sz="2800" dirty="0"/>
          </a:p>
        </p:txBody>
      </p:sp>
      <p:pic>
        <p:nvPicPr>
          <p:cNvPr id="3" name="Picture 2">
            <a:extLst>
              <a:ext uri="{FF2B5EF4-FFF2-40B4-BE49-F238E27FC236}">
                <a16:creationId xmlns:a16="http://schemas.microsoft.com/office/drawing/2014/main" id="{01B8FD8D-6B4C-4261-9478-98D7EE427261}"/>
              </a:ext>
            </a:extLst>
          </p:cNvPr>
          <p:cNvPicPr>
            <a:picLocks noChangeAspect="1"/>
          </p:cNvPicPr>
          <p:nvPr/>
        </p:nvPicPr>
        <p:blipFill>
          <a:blip r:embed="rId2"/>
          <a:stretch>
            <a:fillRect/>
          </a:stretch>
        </p:blipFill>
        <p:spPr>
          <a:xfrm>
            <a:off x="1131412" y="1233440"/>
            <a:ext cx="9929175" cy="4391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50244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5D09B4-8C92-4626-A6A7-D9753274B8C2}"/>
              </a:ext>
            </a:extLst>
          </p:cNvPr>
          <p:cNvSpPr>
            <a:spLocks noGrp="1"/>
          </p:cNvSpPr>
          <p:nvPr>
            <p:ph type="title"/>
          </p:nvPr>
        </p:nvSpPr>
        <p:spPr/>
        <p:txBody>
          <a:bodyPr>
            <a:normAutofit fontScale="90000"/>
          </a:bodyPr>
          <a:lstStyle/>
          <a:p>
            <a:r>
              <a:rPr lang="en-US" dirty="0"/>
              <a:t>Literacy </a:t>
            </a:r>
            <a:r>
              <a:rPr lang="en-US" sz="2200" dirty="0">
                <a:solidFill>
                  <a:srgbClr val="FF0000"/>
                </a:solidFill>
              </a:rPr>
              <a:t>COMING MAY 1st!</a:t>
            </a:r>
            <a:br>
              <a:rPr lang="en-US" dirty="0"/>
            </a:br>
            <a:endParaRPr lang="en-US" dirty="0"/>
          </a:p>
        </p:txBody>
      </p:sp>
      <p:pic>
        <p:nvPicPr>
          <p:cNvPr id="2" name="Picture 1">
            <a:extLst>
              <a:ext uri="{FF2B5EF4-FFF2-40B4-BE49-F238E27FC236}">
                <a16:creationId xmlns:a16="http://schemas.microsoft.com/office/drawing/2014/main" id="{56B14560-BF55-45D3-AB7F-700D6F923B45}"/>
              </a:ext>
            </a:extLst>
          </p:cNvPr>
          <p:cNvPicPr>
            <a:picLocks noChangeAspect="1"/>
          </p:cNvPicPr>
          <p:nvPr/>
        </p:nvPicPr>
        <p:blipFill>
          <a:blip r:embed="rId2"/>
          <a:stretch>
            <a:fillRect/>
          </a:stretch>
        </p:blipFill>
        <p:spPr>
          <a:xfrm>
            <a:off x="1018573" y="1165770"/>
            <a:ext cx="8588890" cy="4526459"/>
          </a:xfrm>
          <a:prstGeom prst="rect">
            <a:avLst/>
          </a:prstGeom>
        </p:spPr>
      </p:pic>
      <p:sp>
        <p:nvSpPr>
          <p:cNvPr id="8" name="TextBox 7">
            <a:extLst>
              <a:ext uri="{FF2B5EF4-FFF2-40B4-BE49-F238E27FC236}">
                <a16:creationId xmlns:a16="http://schemas.microsoft.com/office/drawing/2014/main" id="{B8A03B04-C7F9-406C-9C50-6AEDEEF8BD1C}"/>
              </a:ext>
            </a:extLst>
          </p:cNvPr>
          <p:cNvSpPr txBox="1"/>
          <p:nvPr/>
        </p:nvSpPr>
        <p:spPr>
          <a:xfrm>
            <a:off x="7427933" y="3870542"/>
            <a:ext cx="4146115" cy="2246769"/>
          </a:xfrm>
          <a:prstGeom prst="rect">
            <a:avLst/>
          </a:prstGeom>
          <a:noFill/>
        </p:spPr>
        <p:txBody>
          <a:bodyPr wrap="square" rtlCol="0">
            <a:spAutoFit/>
          </a:bodyPr>
          <a:lstStyle/>
          <a:p>
            <a:r>
              <a:rPr lang="en-US" sz="2800" dirty="0"/>
              <a:t>By </a:t>
            </a:r>
            <a:r>
              <a:rPr lang="en-US" sz="2800" b="1" dirty="0"/>
              <a:t>school </a:t>
            </a:r>
            <a:r>
              <a:rPr lang="en-US" sz="2800" dirty="0"/>
              <a:t>and </a:t>
            </a:r>
            <a:r>
              <a:rPr lang="en-US" sz="2800" b="1" dirty="0"/>
              <a:t>subgroup </a:t>
            </a:r>
          </a:p>
          <a:p>
            <a:endParaRPr lang="en-US" sz="2800" b="1" dirty="0"/>
          </a:p>
          <a:p>
            <a:r>
              <a:rPr lang="en-US" sz="2800" b="1" dirty="0"/>
              <a:t>…</a:t>
            </a:r>
            <a:r>
              <a:rPr lang="en-US" sz="2800" dirty="0"/>
              <a:t>with visualized </a:t>
            </a:r>
            <a:r>
              <a:rPr lang="en-US" sz="2800" b="1" dirty="0"/>
              <a:t>stretch bands</a:t>
            </a:r>
            <a:r>
              <a:rPr lang="en-US" sz="2800" dirty="0"/>
              <a:t> with </a:t>
            </a:r>
            <a:r>
              <a:rPr lang="en-US" sz="2800" b="1" dirty="0"/>
              <a:t>district/state data</a:t>
            </a:r>
          </a:p>
        </p:txBody>
      </p:sp>
      <p:sp>
        <p:nvSpPr>
          <p:cNvPr id="5" name="Rectangle 4">
            <a:extLst>
              <a:ext uri="{FF2B5EF4-FFF2-40B4-BE49-F238E27FC236}">
                <a16:creationId xmlns:a16="http://schemas.microsoft.com/office/drawing/2014/main" id="{C596911D-0A26-4A44-9A78-19A8B77B0C2C}"/>
              </a:ext>
            </a:extLst>
          </p:cNvPr>
          <p:cNvSpPr/>
          <p:nvPr/>
        </p:nvSpPr>
        <p:spPr>
          <a:xfrm>
            <a:off x="3338651" y="3781527"/>
            <a:ext cx="2122697"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DRAFT</a:t>
            </a:r>
          </a:p>
        </p:txBody>
      </p:sp>
    </p:spTree>
    <p:extLst>
      <p:ext uri="{BB962C8B-B14F-4D97-AF65-F5344CB8AC3E}">
        <p14:creationId xmlns:p14="http://schemas.microsoft.com/office/powerpoint/2010/main" val="260985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5D09B4-8C92-4626-A6A7-D9753274B8C2}"/>
              </a:ext>
            </a:extLst>
          </p:cNvPr>
          <p:cNvSpPr>
            <a:spLocks noGrp="1"/>
          </p:cNvSpPr>
          <p:nvPr>
            <p:ph type="title"/>
          </p:nvPr>
        </p:nvSpPr>
        <p:spPr/>
        <p:txBody>
          <a:bodyPr>
            <a:normAutofit fontScale="90000"/>
          </a:bodyPr>
          <a:lstStyle/>
          <a:p>
            <a:r>
              <a:rPr lang="en-US" dirty="0"/>
              <a:t>Literacy</a:t>
            </a:r>
            <a:br>
              <a:rPr lang="en-US" dirty="0"/>
            </a:br>
            <a:endParaRPr lang="en-US" dirty="0"/>
          </a:p>
        </p:txBody>
      </p:sp>
      <p:sp>
        <p:nvSpPr>
          <p:cNvPr id="8" name="TextBox 7">
            <a:extLst>
              <a:ext uri="{FF2B5EF4-FFF2-40B4-BE49-F238E27FC236}">
                <a16:creationId xmlns:a16="http://schemas.microsoft.com/office/drawing/2014/main" id="{B8A03B04-C7F9-406C-9C50-6AEDEEF8BD1C}"/>
              </a:ext>
            </a:extLst>
          </p:cNvPr>
          <p:cNvSpPr txBox="1"/>
          <p:nvPr/>
        </p:nvSpPr>
        <p:spPr>
          <a:xfrm>
            <a:off x="7984152" y="1208847"/>
            <a:ext cx="4146115" cy="1815882"/>
          </a:xfrm>
          <a:prstGeom prst="rect">
            <a:avLst/>
          </a:prstGeom>
          <a:noFill/>
        </p:spPr>
        <p:txBody>
          <a:bodyPr wrap="square" rtlCol="0">
            <a:spAutoFit/>
          </a:bodyPr>
          <a:lstStyle/>
          <a:p>
            <a:r>
              <a:rPr lang="en-US" sz="2800" dirty="0"/>
              <a:t>Since 2015, </a:t>
            </a:r>
            <a:r>
              <a:rPr lang="en-US" sz="2800" b="1" dirty="0"/>
              <a:t>each statewide cohort</a:t>
            </a:r>
            <a:r>
              <a:rPr lang="en-US" sz="2800" dirty="0"/>
              <a:t> of students have shown an </a:t>
            </a:r>
            <a:r>
              <a:rPr lang="en-US" sz="2800" b="1" dirty="0"/>
              <a:t>increase in Lexile scores</a:t>
            </a:r>
          </a:p>
        </p:txBody>
      </p:sp>
      <p:pic>
        <p:nvPicPr>
          <p:cNvPr id="3" name="Picture 2">
            <a:extLst>
              <a:ext uri="{FF2B5EF4-FFF2-40B4-BE49-F238E27FC236}">
                <a16:creationId xmlns:a16="http://schemas.microsoft.com/office/drawing/2014/main" id="{F0EC43FF-7A4F-4235-8C71-062E0585CEF3}"/>
              </a:ext>
            </a:extLst>
          </p:cNvPr>
          <p:cNvPicPr>
            <a:picLocks noChangeAspect="1"/>
          </p:cNvPicPr>
          <p:nvPr/>
        </p:nvPicPr>
        <p:blipFill>
          <a:blip r:embed="rId2"/>
          <a:stretch>
            <a:fillRect/>
          </a:stretch>
        </p:blipFill>
        <p:spPr>
          <a:xfrm>
            <a:off x="838199" y="1204201"/>
            <a:ext cx="6965579" cy="4975414"/>
          </a:xfrm>
          <a:prstGeom prst="rect">
            <a:avLst/>
          </a:prstGeom>
        </p:spPr>
      </p:pic>
      <p:pic>
        <p:nvPicPr>
          <p:cNvPr id="2" name="Picture 1">
            <a:extLst>
              <a:ext uri="{FF2B5EF4-FFF2-40B4-BE49-F238E27FC236}">
                <a16:creationId xmlns:a16="http://schemas.microsoft.com/office/drawing/2014/main" id="{806E5383-A218-4CC2-BDC8-C9B7E72468F4}"/>
              </a:ext>
            </a:extLst>
          </p:cNvPr>
          <p:cNvPicPr>
            <a:picLocks noChangeAspect="1"/>
          </p:cNvPicPr>
          <p:nvPr/>
        </p:nvPicPr>
        <p:blipFill rotWithShape="1">
          <a:blip r:embed="rId3"/>
          <a:srcRect r="2693"/>
          <a:stretch/>
        </p:blipFill>
        <p:spPr>
          <a:xfrm>
            <a:off x="6824843" y="3591753"/>
            <a:ext cx="5162566" cy="205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74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1C088-17DC-4899-979D-6332AEA23F16}"/>
              </a:ext>
            </a:extLst>
          </p:cNvPr>
          <p:cNvSpPr>
            <a:spLocks noGrp="1"/>
          </p:cNvSpPr>
          <p:nvPr>
            <p:ph type="title"/>
          </p:nvPr>
        </p:nvSpPr>
        <p:spPr>
          <a:xfrm>
            <a:off x="1018573" y="365125"/>
            <a:ext cx="10335228" cy="1325563"/>
          </a:xfrm>
        </p:spPr>
        <p:txBody>
          <a:bodyPr/>
          <a:lstStyle/>
          <a:p>
            <a:r>
              <a:rPr lang="en-US" dirty="0"/>
              <a:t>Legislative Session Recap</a:t>
            </a:r>
          </a:p>
        </p:txBody>
      </p:sp>
      <p:sp>
        <p:nvSpPr>
          <p:cNvPr id="3" name="Content Placeholder 2">
            <a:extLst>
              <a:ext uri="{FF2B5EF4-FFF2-40B4-BE49-F238E27FC236}">
                <a16:creationId xmlns:a16="http://schemas.microsoft.com/office/drawing/2014/main" id="{BC65D9CC-0C59-4F77-AFFC-9977C4012EF7}"/>
              </a:ext>
            </a:extLst>
          </p:cNvPr>
          <p:cNvSpPr>
            <a:spLocks noGrp="1"/>
          </p:cNvSpPr>
          <p:nvPr>
            <p:ph sz="half" idx="1"/>
          </p:nvPr>
        </p:nvSpPr>
        <p:spPr>
          <a:xfrm>
            <a:off x="1018574" y="1825625"/>
            <a:ext cx="4899949" cy="4135670"/>
          </a:xfrm>
        </p:spPr>
        <p:txBody>
          <a:bodyPr/>
          <a:lstStyle/>
          <a:p>
            <a:r>
              <a:rPr lang="en-US" dirty="0"/>
              <a:t>92 education-related bills were filed during the 2019 session</a:t>
            </a:r>
          </a:p>
          <a:p>
            <a:r>
              <a:rPr lang="en-US" dirty="0"/>
              <a:t>24 education-related bills passed both chambers and will be sent to the Governor</a:t>
            </a:r>
          </a:p>
          <a:p>
            <a:r>
              <a:rPr lang="en-US" dirty="0"/>
              <a:t>The Governor has 40 days from end of session to veto bills </a:t>
            </a:r>
          </a:p>
        </p:txBody>
      </p:sp>
      <p:pic>
        <p:nvPicPr>
          <p:cNvPr id="6" name="Content Placeholder 5" descr="A large stone building with a clock tower&#10;&#10;Description automatically generated">
            <a:extLst>
              <a:ext uri="{FF2B5EF4-FFF2-40B4-BE49-F238E27FC236}">
                <a16:creationId xmlns:a16="http://schemas.microsoft.com/office/drawing/2014/main" id="{297EACEB-05BF-422A-B2F3-71B8FFEBEF43}"/>
              </a:ext>
            </a:extLst>
          </p:cNvPr>
          <p:cNvPicPr>
            <a:picLocks noGrp="1" noChangeAspect="1"/>
          </p:cNvPicPr>
          <p:nvPr>
            <p:ph sz="half" idx="2"/>
          </p:nvPr>
        </p:nvPicPr>
        <p:blipFill>
          <a:blip r:embed="rId3"/>
          <a:stretch>
            <a:fillRect/>
          </a:stretch>
        </p:blipFill>
        <p:spPr>
          <a:xfrm>
            <a:off x="6096000" y="2137849"/>
            <a:ext cx="5257800" cy="3510989"/>
          </a:xfr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23778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8C10-4081-41DA-B43F-015C498FBBFA}"/>
              </a:ext>
            </a:extLst>
          </p:cNvPr>
          <p:cNvSpPr>
            <a:spLocks noGrp="1"/>
          </p:cNvSpPr>
          <p:nvPr>
            <p:ph type="title"/>
          </p:nvPr>
        </p:nvSpPr>
        <p:spPr/>
        <p:txBody>
          <a:bodyPr>
            <a:normAutofit fontScale="90000"/>
          </a:bodyPr>
          <a:lstStyle/>
          <a:p>
            <a:r>
              <a:rPr lang="en-US" dirty="0"/>
              <a:t>Partnering with the Governor’s Office</a:t>
            </a:r>
          </a:p>
        </p:txBody>
      </p:sp>
      <p:sp>
        <p:nvSpPr>
          <p:cNvPr id="3" name="Content Placeholder 2">
            <a:extLst>
              <a:ext uri="{FF2B5EF4-FFF2-40B4-BE49-F238E27FC236}">
                <a16:creationId xmlns:a16="http://schemas.microsoft.com/office/drawing/2014/main" id="{B3AA673D-536F-4453-9CE6-564B253E4A6E}"/>
              </a:ext>
            </a:extLst>
          </p:cNvPr>
          <p:cNvSpPr>
            <a:spLocks noGrp="1"/>
          </p:cNvSpPr>
          <p:nvPr>
            <p:ph sz="half" idx="1"/>
          </p:nvPr>
        </p:nvSpPr>
        <p:spPr/>
        <p:txBody>
          <a:bodyPr>
            <a:normAutofit lnSpcReduction="10000"/>
          </a:bodyPr>
          <a:lstStyle/>
          <a:p>
            <a:r>
              <a:rPr lang="en-US" b="1" dirty="0"/>
              <a:t>K-3 Literacy</a:t>
            </a:r>
          </a:p>
          <a:p>
            <a:pPr lvl="1"/>
            <a:r>
              <a:rPr lang="en-US" dirty="0"/>
              <a:t>Expanding Growing Readers initiative</a:t>
            </a:r>
          </a:p>
          <a:p>
            <a:pPr lvl="1"/>
            <a:r>
              <a:rPr lang="en-US" dirty="0"/>
              <a:t>+$2 million from GaDOE</a:t>
            </a:r>
          </a:p>
          <a:p>
            <a:pPr lvl="1"/>
            <a:r>
              <a:rPr lang="en-US" dirty="0"/>
              <a:t>Targeted: Federally identified schools</a:t>
            </a:r>
          </a:p>
          <a:p>
            <a:pPr lvl="1"/>
            <a:r>
              <a:rPr lang="en-US" dirty="0"/>
              <a:t>Partnership: GOSA and RESAs</a:t>
            </a:r>
          </a:p>
          <a:p>
            <a:pPr lvl="1"/>
            <a:endParaRPr lang="en-US" dirty="0"/>
          </a:p>
        </p:txBody>
      </p:sp>
      <p:sp>
        <p:nvSpPr>
          <p:cNvPr id="4" name="Content Placeholder 3">
            <a:extLst>
              <a:ext uri="{FF2B5EF4-FFF2-40B4-BE49-F238E27FC236}">
                <a16:creationId xmlns:a16="http://schemas.microsoft.com/office/drawing/2014/main" id="{4A6D73F0-274F-4C7C-8776-773D95148836}"/>
              </a:ext>
            </a:extLst>
          </p:cNvPr>
          <p:cNvSpPr>
            <a:spLocks noGrp="1"/>
          </p:cNvSpPr>
          <p:nvPr>
            <p:ph sz="half" idx="2"/>
          </p:nvPr>
        </p:nvSpPr>
        <p:spPr/>
        <p:txBody>
          <a:bodyPr>
            <a:normAutofit lnSpcReduction="10000"/>
          </a:bodyPr>
          <a:lstStyle/>
          <a:p>
            <a:r>
              <a:rPr lang="en-US" b="1" dirty="0"/>
              <a:t>Leadership</a:t>
            </a:r>
          </a:p>
          <a:p>
            <a:pPr lvl="1"/>
            <a:r>
              <a:rPr lang="en-US" dirty="0"/>
              <a:t>Governor’s School Leadership Academy</a:t>
            </a:r>
          </a:p>
          <a:p>
            <a:pPr lvl="1"/>
            <a:r>
              <a:rPr lang="en-US" dirty="0"/>
              <a:t>Partnership: Joint effort between GOSA and </a:t>
            </a:r>
            <a:r>
              <a:rPr lang="en-US" dirty="0" err="1"/>
              <a:t>GaDOE’s</a:t>
            </a:r>
            <a:r>
              <a:rPr lang="en-US" dirty="0"/>
              <a:t> School Improvement Team</a:t>
            </a:r>
          </a:p>
          <a:p>
            <a:pPr lvl="1"/>
            <a:r>
              <a:rPr lang="en-US" dirty="0"/>
              <a:t>Expanding: Teacher Leaders</a:t>
            </a:r>
          </a:p>
          <a:p>
            <a:pPr lvl="1"/>
            <a:endParaRPr lang="en-US" dirty="0"/>
          </a:p>
          <a:p>
            <a:pPr marL="457200" lvl="1" indent="0">
              <a:buNone/>
            </a:pPr>
            <a:r>
              <a:rPr lang="en-US" b="1" i="1" dirty="0"/>
              <a:t>Committed to coordination and collaboration </a:t>
            </a:r>
            <a:r>
              <a:rPr lang="en-US" dirty="0"/>
              <a:t>– new leadership has provided a new opportunity for GOSA and GaDOE to work together</a:t>
            </a:r>
          </a:p>
        </p:txBody>
      </p:sp>
      <p:pic>
        <p:nvPicPr>
          <p:cNvPr id="6" name="Picture 5">
            <a:extLst>
              <a:ext uri="{FF2B5EF4-FFF2-40B4-BE49-F238E27FC236}">
                <a16:creationId xmlns:a16="http://schemas.microsoft.com/office/drawing/2014/main" id="{299135F6-104D-4298-958C-BD37778FABBD}"/>
              </a:ext>
            </a:extLst>
          </p:cNvPr>
          <p:cNvPicPr>
            <a:picLocks noChangeAspect="1"/>
          </p:cNvPicPr>
          <p:nvPr/>
        </p:nvPicPr>
        <p:blipFill>
          <a:blip r:embed="rId2"/>
          <a:stretch>
            <a:fillRect/>
          </a:stretch>
        </p:blipFill>
        <p:spPr>
          <a:xfrm>
            <a:off x="3506234" y="4559474"/>
            <a:ext cx="2604407" cy="1770997"/>
          </a:xfrm>
          <a:prstGeom prst="rect">
            <a:avLst/>
          </a:prstGeom>
        </p:spPr>
      </p:pic>
      <p:pic>
        <p:nvPicPr>
          <p:cNvPr id="7" name="Picture 6">
            <a:extLst>
              <a:ext uri="{FF2B5EF4-FFF2-40B4-BE49-F238E27FC236}">
                <a16:creationId xmlns:a16="http://schemas.microsoft.com/office/drawing/2014/main" id="{B3F20F60-392A-46E2-B5B2-B0B877450A85}"/>
              </a:ext>
            </a:extLst>
          </p:cNvPr>
          <p:cNvPicPr>
            <a:picLocks noChangeAspect="1"/>
          </p:cNvPicPr>
          <p:nvPr/>
        </p:nvPicPr>
        <p:blipFill>
          <a:blip r:embed="rId3"/>
          <a:stretch>
            <a:fillRect/>
          </a:stretch>
        </p:blipFill>
        <p:spPr>
          <a:xfrm>
            <a:off x="1087002" y="4484318"/>
            <a:ext cx="2105025" cy="1828800"/>
          </a:xfrm>
          <a:prstGeom prst="rect">
            <a:avLst/>
          </a:prstGeom>
        </p:spPr>
      </p:pic>
    </p:spTree>
    <p:extLst>
      <p:ext uri="{BB962C8B-B14F-4D97-AF65-F5344CB8AC3E}">
        <p14:creationId xmlns:p14="http://schemas.microsoft.com/office/powerpoint/2010/main" val="3360847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C887-64D6-4542-A437-B4E8C6B0FBB5}"/>
              </a:ext>
            </a:extLst>
          </p:cNvPr>
          <p:cNvSpPr>
            <a:spLocks noGrp="1"/>
          </p:cNvSpPr>
          <p:nvPr>
            <p:ph type="title"/>
          </p:nvPr>
        </p:nvSpPr>
        <p:spPr/>
        <p:txBody>
          <a:bodyPr/>
          <a:lstStyle/>
          <a:p>
            <a:r>
              <a:rPr lang="en-US" dirty="0"/>
              <a:t>School Improvement</a:t>
            </a:r>
          </a:p>
        </p:txBody>
      </p:sp>
      <p:sp>
        <p:nvSpPr>
          <p:cNvPr id="3" name="Content Placeholder 2">
            <a:extLst>
              <a:ext uri="{FF2B5EF4-FFF2-40B4-BE49-F238E27FC236}">
                <a16:creationId xmlns:a16="http://schemas.microsoft.com/office/drawing/2014/main" id="{E916E774-4BEB-40F4-BE18-91AEE99F4BB8}"/>
              </a:ext>
            </a:extLst>
          </p:cNvPr>
          <p:cNvSpPr>
            <a:spLocks noGrp="1"/>
          </p:cNvSpPr>
          <p:nvPr>
            <p:ph sz="half" idx="1"/>
          </p:nvPr>
        </p:nvSpPr>
        <p:spPr/>
        <p:txBody>
          <a:bodyPr>
            <a:normAutofit/>
          </a:bodyPr>
          <a:lstStyle/>
          <a:p>
            <a:r>
              <a:rPr lang="en-US" b="1" dirty="0"/>
              <a:t>MOUs</a:t>
            </a:r>
          </a:p>
          <a:p>
            <a:pPr lvl="1"/>
            <a:r>
              <a:rPr lang="en-US" dirty="0"/>
              <a:t>Completed; shared responsibility; different tone</a:t>
            </a:r>
          </a:p>
          <a:p>
            <a:r>
              <a:rPr lang="en-US" b="1" dirty="0"/>
              <a:t>Comprehensive Needs Assessment </a:t>
            </a:r>
            <a:r>
              <a:rPr lang="en-US" dirty="0"/>
              <a:t>options</a:t>
            </a:r>
          </a:p>
          <a:p>
            <a:pPr lvl="1"/>
            <a:r>
              <a:rPr lang="en-US" dirty="0" err="1"/>
              <a:t>GaDOE’s</a:t>
            </a:r>
            <a:r>
              <a:rPr lang="en-US" dirty="0"/>
              <a:t> SDE</a:t>
            </a:r>
          </a:p>
          <a:p>
            <a:pPr lvl="1"/>
            <a:r>
              <a:rPr lang="en-US" dirty="0" err="1"/>
              <a:t>AdvancED’s</a:t>
            </a:r>
            <a:r>
              <a:rPr lang="en-US" dirty="0"/>
              <a:t> Diagnostic Reviews</a:t>
            </a:r>
          </a:p>
          <a:p>
            <a:pPr lvl="1"/>
            <a:r>
              <a:rPr lang="en-US" dirty="0"/>
              <a:t>Recently completed needs assessment (approved by SDE)</a:t>
            </a:r>
          </a:p>
          <a:p>
            <a:pPr lvl="1"/>
            <a:endParaRPr lang="en-US" dirty="0"/>
          </a:p>
        </p:txBody>
      </p:sp>
      <p:sp>
        <p:nvSpPr>
          <p:cNvPr id="4" name="Content Placeholder 3">
            <a:extLst>
              <a:ext uri="{FF2B5EF4-FFF2-40B4-BE49-F238E27FC236}">
                <a16:creationId xmlns:a16="http://schemas.microsoft.com/office/drawing/2014/main" id="{4951798F-D86C-4563-B037-627A7F841FE0}"/>
              </a:ext>
            </a:extLst>
          </p:cNvPr>
          <p:cNvSpPr>
            <a:spLocks noGrp="1"/>
          </p:cNvSpPr>
          <p:nvPr>
            <p:ph sz="half" idx="2"/>
          </p:nvPr>
        </p:nvSpPr>
        <p:spPr/>
        <p:txBody>
          <a:bodyPr>
            <a:normAutofit/>
          </a:bodyPr>
          <a:lstStyle/>
          <a:p>
            <a:r>
              <a:rPr lang="en-US" b="1" dirty="0"/>
              <a:t>Alignment and Cohesion</a:t>
            </a:r>
          </a:p>
          <a:p>
            <a:pPr lvl="1"/>
            <a:r>
              <a:rPr lang="en-US" dirty="0"/>
              <a:t>RESAs &amp; DOE partnering together</a:t>
            </a:r>
          </a:p>
          <a:p>
            <a:pPr lvl="1"/>
            <a:r>
              <a:rPr lang="en-US" dirty="0"/>
              <a:t>Georgia’s Systems framework</a:t>
            </a:r>
          </a:p>
          <a:p>
            <a:pPr lvl="2"/>
            <a:r>
              <a:rPr lang="en-US" sz="2400" dirty="0"/>
              <a:t>CLIP</a:t>
            </a:r>
          </a:p>
          <a:p>
            <a:pPr lvl="2"/>
            <a:r>
              <a:rPr lang="en-US" sz="2400" dirty="0"/>
              <a:t>DIP</a:t>
            </a:r>
          </a:p>
          <a:p>
            <a:pPr lvl="2"/>
            <a:r>
              <a:rPr lang="en-US" sz="2400" dirty="0"/>
              <a:t>SIP</a:t>
            </a:r>
          </a:p>
          <a:p>
            <a:r>
              <a:rPr lang="en-US" b="1" dirty="0"/>
              <a:t>In development</a:t>
            </a:r>
            <a:r>
              <a:rPr lang="en-US" sz="2400" dirty="0"/>
              <a:t>… phase out </a:t>
            </a:r>
            <a:r>
              <a:rPr lang="en-US" sz="2400" dirty="0" err="1"/>
              <a:t>Indistar</a:t>
            </a:r>
            <a:r>
              <a:rPr lang="en-US" sz="2400" dirty="0"/>
              <a:t> and embed monitoring/ feedback tools into the SLDS platform; (Optional) Tier I support for all schools </a:t>
            </a:r>
          </a:p>
          <a:p>
            <a:pPr lvl="2"/>
            <a:endParaRPr lang="en-US" sz="2400" dirty="0"/>
          </a:p>
        </p:txBody>
      </p:sp>
    </p:spTree>
    <p:extLst>
      <p:ext uri="{BB962C8B-B14F-4D97-AF65-F5344CB8AC3E}">
        <p14:creationId xmlns:p14="http://schemas.microsoft.com/office/powerpoint/2010/main" val="1012347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C887-64D6-4542-A437-B4E8C6B0FBB5}"/>
              </a:ext>
            </a:extLst>
          </p:cNvPr>
          <p:cNvSpPr>
            <a:spLocks noGrp="1"/>
          </p:cNvSpPr>
          <p:nvPr>
            <p:ph type="title"/>
          </p:nvPr>
        </p:nvSpPr>
        <p:spPr/>
        <p:txBody>
          <a:bodyPr/>
          <a:lstStyle/>
          <a:p>
            <a:r>
              <a:rPr lang="en-US" dirty="0"/>
              <a:t>School Improvement</a:t>
            </a:r>
          </a:p>
        </p:txBody>
      </p:sp>
      <p:sp>
        <p:nvSpPr>
          <p:cNvPr id="3" name="Content Placeholder 2">
            <a:extLst>
              <a:ext uri="{FF2B5EF4-FFF2-40B4-BE49-F238E27FC236}">
                <a16:creationId xmlns:a16="http://schemas.microsoft.com/office/drawing/2014/main" id="{E916E774-4BEB-40F4-BE18-91AEE99F4BB8}"/>
              </a:ext>
            </a:extLst>
          </p:cNvPr>
          <p:cNvSpPr>
            <a:spLocks noGrp="1"/>
          </p:cNvSpPr>
          <p:nvPr>
            <p:ph sz="half" idx="1"/>
          </p:nvPr>
        </p:nvSpPr>
        <p:spPr/>
        <p:txBody>
          <a:bodyPr>
            <a:normAutofit fontScale="92500"/>
          </a:bodyPr>
          <a:lstStyle/>
          <a:p>
            <a:r>
              <a:rPr lang="en-US" b="1" dirty="0"/>
              <a:t>Alternative Schools</a:t>
            </a:r>
          </a:p>
          <a:p>
            <a:pPr lvl="1"/>
            <a:r>
              <a:rPr lang="en-US" dirty="0"/>
              <a:t>Focus groups</a:t>
            </a:r>
          </a:p>
          <a:p>
            <a:pPr lvl="1"/>
            <a:r>
              <a:rPr lang="en-US" dirty="0"/>
              <a:t>Other data sources beyond CCRPI/Milestones to show improvement</a:t>
            </a:r>
          </a:p>
          <a:p>
            <a:pPr lvl="1"/>
            <a:r>
              <a:rPr lang="en-US" dirty="0"/>
              <a:t>Designated support from GaDOE</a:t>
            </a:r>
            <a:endParaRPr lang="en-US" b="1" dirty="0"/>
          </a:p>
          <a:p>
            <a:r>
              <a:rPr lang="en-US" b="1" dirty="0"/>
              <a:t>Promise schools </a:t>
            </a:r>
            <a:r>
              <a:rPr lang="en-US" dirty="0"/>
              <a:t>– lowest 5.1%-10%; average 3 year rolling CCRPI score</a:t>
            </a:r>
          </a:p>
          <a:p>
            <a:pPr lvl="1"/>
            <a:r>
              <a:rPr lang="en-US" b="1" dirty="0"/>
              <a:t>Purpose: $20k </a:t>
            </a:r>
            <a:r>
              <a:rPr lang="en-US" dirty="0"/>
              <a:t>to provide proactive supports/sustain improvement</a:t>
            </a:r>
          </a:p>
          <a:p>
            <a:pPr lvl="1"/>
            <a:endParaRPr lang="en-US" dirty="0"/>
          </a:p>
        </p:txBody>
      </p:sp>
      <p:sp>
        <p:nvSpPr>
          <p:cNvPr id="4" name="Content Placeholder 3">
            <a:extLst>
              <a:ext uri="{FF2B5EF4-FFF2-40B4-BE49-F238E27FC236}">
                <a16:creationId xmlns:a16="http://schemas.microsoft.com/office/drawing/2014/main" id="{4951798F-D86C-4563-B037-627A7F841FE0}"/>
              </a:ext>
            </a:extLst>
          </p:cNvPr>
          <p:cNvSpPr>
            <a:spLocks noGrp="1"/>
          </p:cNvSpPr>
          <p:nvPr>
            <p:ph sz="half" idx="2"/>
          </p:nvPr>
        </p:nvSpPr>
        <p:spPr/>
        <p:txBody>
          <a:bodyPr>
            <a:normAutofit fontScale="92500"/>
          </a:bodyPr>
          <a:lstStyle/>
          <a:p>
            <a:r>
              <a:rPr lang="en-US" dirty="0"/>
              <a:t>GaDOE expanding ‘</a:t>
            </a:r>
            <a:r>
              <a:rPr lang="en-US" b="1" dirty="0"/>
              <a:t>Selecting Evidence-based Interventions</a:t>
            </a:r>
            <a:r>
              <a:rPr lang="en-US" dirty="0"/>
              <a:t>’ guidance document for LEAs</a:t>
            </a:r>
          </a:p>
          <a:p>
            <a:pPr lvl="1"/>
            <a:r>
              <a:rPr lang="en-US" dirty="0"/>
              <a:t>Update released May 1st</a:t>
            </a:r>
          </a:p>
        </p:txBody>
      </p:sp>
    </p:spTree>
    <p:extLst>
      <p:ext uri="{BB962C8B-B14F-4D97-AF65-F5344CB8AC3E}">
        <p14:creationId xmlns:p14="http://schemas.microsoft.com/office/powerpoint/2010/main" val="3511051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06CD4-D997-4233-B583-551AE2537B64}"/>
              </a:ext>
            </a:extLst>
          </p:cNvPr>
          <p:cNvSpPr>
            <a:spLocks noGrp="1"/>
          </p:cNvSpPr>
          <p:nvPr>
            <p:ph type="title"/>
          </p:nvPr>
        </p:nvSpPr>
        <p:spPr/>
        <p:txBody>
          <a:bodyPr/>
          <a:lstStyle/>
          <a:p>
            <a:r>
              <a:rPr lang="en-US" dirty="0"/>
              <a:t>National Recognition</a:t>
            </a:r>
          </a:p>
        </p:txBody>
      </p:sp>
      <p:sp>
        <p:nvSpPr>
          <p:cNvPr id="4" name="Content Placeholder 3">
            <a:extLst>
              <a:ext uri="{FF2B5EF4-FFF2-40B4-BE49-F238E27FC236}">
                <a16:creationId xmlns:a16="http://schemas.microsoft.com/office/drawing/2014/main" id="{B592CFC2-FCEF-4987-B5AF-60F5B1605D22}"/>
              </a:ext>
            </a:extLst>
          </p:cNvPr>
          <p:cNvSpPr>
            <a:spLocks noGrp="1"/>
          </p:cNvSpPr>
          <p:nvPr>
            <p:ph sz="half" idx="2"/>
          </p:nvPr>
        </p:nvSpPr>
        <p:spPr/>
        <p:txBody>
          <a:bodyPr/>
          <a:lstStyle/>
          <a:p>
            <a:r>
              <a:rPr lang="en-US" dirty="0"/>
              <a:t>Comprehensive Needs Assessment</a:t>
            </a:r>
          </a:p>
          <a:p>
            <a:r>
              <a:rPr lang="en-US" dirty="0"/>
              <a:t>Common framework for improvement with aligned plans and resources</a:t>
            </a:r>
          </a:p>
          <a:p>
            <a:r>
              <a:rPr lang="en-US" dirty="0"/>
              <a:t>Changing culture of the agency</a:t>
            </a:r>
          </a:p>
          <a:p>
            <a:r>
              <a:rPr lang="en-US" dirty="0"/>
              <a:t>Continuous Improvement Teams (CITs)</a:t>
            </a:r>
          </a:p>
          <a:p>
            <a:r>
              <a:rPr lang="en-US" dirty="0"/>
              <a:t>Wraparound support</a:t>
            </a:r>
          </a:p>
          <a:p>
            <a:endParaRPr lang="en-US" dirty="0"/>
          </a:p>
        </p:txBody>
      </p:sp>
      <p:pic>
        <p:nvPicPr>
          <p:cNvPr id="6" name="Picture 5">
            <a:extLst>
              <a:ext uri="{FF2B5EF4-FFF2-40B4-BE49-F238E27FC236}">
                <a16:creationId xmlns:a16="http://schemas.microsoft.com/office/drawing/2014/main" id="{40177A8E-AE14-4682-B7A5-DC4034EAB6A5}"/>
              </a:ext>
            </a:extLst>
          </p:cNvPr>
          <p:cNvPicPr>
            <a:picLocks noChangeAspect="1"/>
          </p:cNvPicPr>
          <p:nvPr/>
        </p:nvPicPr>
        <p:blipFill>
          <a:blip r:embed="rId2"/>
          <a:stretch>
            <a:fillRect/>
          </a:stretch>
        </p:blipFill>
        <p:spPr>
          <a:xfrm>
            <a:off x="1223527" y="1673496"/>
            <a:ext cx="4759852" cy="2284729"/>
          </a:xfrm>
          <a:prstGeom prst="rect">
            <a:avLst/>
          </a:prstGeom>
        </p:spPr>
      </p:pic>
    </p:spTree>
    <p:extLst>
      <p:ext uri="{BB962C8B-B14F-4D97-AF65-F5344CB8AC3E}">
        <p14:creationId xmlns:p14="http://schemas.microsoft.com/office/powerpoint/2010/main" val="3698592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82F7E-686C-443F-9E45-0275C698E766}"/>
              </a:ext>
            </a:extLst>
          </p:cNvPr>
          <p:cNvSpPr>
            <a:spLocks noGrp="1"/>
          </p:cNvSpPr>
          <p:nvPr>
            <p:ph type="title"/>
          </p:nvPr>
        </p:nvSpPr>
        <p:spPr/>
        <p:txBody>
          <a:bodyPr>
            <a:normAutofit fontScale="90000"/>
          </a:bodyPr>
          <a:lstStyle/>
          <a:p>
            <a:r>
              <a:rPr lang="en-US" dirty="0"/>
              <a:t>Prioritizing State-Level Support and Coordination for the Whole Child</a:t>
            </a:r>
          </a:p>
        </p:txBody>
      </p:sp>
      <p:sp>
        <p:nvSpPr>
          <p:cNvPr id="3" name="Content Placeholder 2">
            <a:extLst>
              <a:ext uri="{FF2B5EF4-FFF2-40B4-BE49-F238E27FC236}">
                <a16:creationId xmlns:a16="http://schemas.microsoft.com/office/drawing/2014/main" id="{974276AA-A66E-4194-9007-7D3443962098}"/>
              </a:ext>
            </a:extLst>
          </p:cNvPr>
          <p:cNvSpPr>
            <a:spLocks noGrp="1"/>
          </p:cNvSpPr>
          <p:nvPr>
            <p:ph sz="half" idx="1"/>
          </p:nvPr>
        </p:nvSpPr>
        <p:spPr/>
        <p:txBody>
          <a:bodyPr>
            <a:normAutofit fontScale="92500"/>
          </a:bodyPr>
          <a:lstStyle/>
          <a:p>
            <a:r>
              <a:rPr lang="en-US" dirty="0"/>
              <a:t>Established a </a:t>
            </a:r>
            <a:r>
              <a:rPr lang="en-US" b="1" dirty="0"/>
              <a:t>state-level director’s position </a:t>
            </a:r>
            <a:r>
              <a:rPr lang="en-US" dirty="0"/>
              <a:t>– </a:t>
            </a:r>
            <a:r>
              <a:rPr lang="en-US" i="1" dirty="0"/>
              <a:t>Director of Whole Child Supports and Strategic Partnerships</a:t>
            </a:r>
          </a:p>
          <a:p>
            <a:r>
              <a:rPr lang="en-US" b="1" dirty="0"/>
              <a:t>Responsibilities: </a:t>
            </a:r>
          </a:p>
          <a:p>
            <a:pPr lvl="1"/>
            <a:r>
              <a:rPr lang="en-US" dirty="0"/>
              <a:t>Coordinate services across the agency</a:t>
            </a:r>
          </a:p>
          <a:p>
            <a:pPr lvl="1"/>
            <a:r>
              <a:rPr lang="en-US" dirty="0"/>
              <a:t>Collaborate with state agencies/nonprofits</a:t>
            </a:r>
          </a:p>
          <a:p>
            <a:pPr lvl="1"/>
            <a:r>
              <a:rPr lang="en-US" dirty="0"/>
              <a:t>Provide support and supervision to regional wraparound coordinators</a:t>
            </a:r>
          </a:p>
        </p:txBody>
      </p:sp>
      <p:pic>
        <p:nvPicPr>
          <p:cNvPr id="6" name="Content Placeholder 5" descr="A picture containing person, sitting, indoor, table&#10;&#10;Description automatically generated">
            <a:extLst>
              <a:ext uri="{FF2B5EF4-FFF2-40B4-BE49-F238E27FC236}">
                <a16:creationId xmlns:a16="http://schemas.microsoft.com/office/drawing/2014/main" id="{9DD5B7DC-773B-477C-BC64-5A0233278CD6}"/>
              </a:ext>
            </a:extLst>
          </p:cNvPr>
          <p:cNvPicPr>
            <a:picLocks noGrp="1" noChangeAspect="1"/>
          </p:cNvPicPr>
          <p:nvPr>
            <p:ph sz="half" idx="2"/>
          </p:nvPr>
        </p:nvPicPr>
        <p:blipFill>
          <a:blip r:embed="rId3"/>
          <a:stretch>
            <a:fillRect/>
          </a:stretch>
        </p:blipFill>
        <p:spPr>
          <a:xfrm>
            <a:off x="6096000" y="2147754"/>
            <a:ext cx="5257800" cy="3491179"/>
          </a:xfrm>
        </p:spPr>
      </p:pic>
    </p:spTree>
    <p:extLst>
      <p:ext uri="{BB962C8B-B14F-4D97-AF65-F5344CB8AC3E}">
        <p14:creationId xmlns:p14="http://schemas.microsoft.com/office/powerpoint/2010/main" val="341031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BE07-2084-413B-9F20-4338DAA76933}"/>
              </a:ext>
            </a:extLst>
          </p:cNvPr>
          <p:cNvSpPr>
            <a:spLocks noGrp="1"/>
          </p:cNvSpPr>
          <p:nvPr>
            <p:ph type="title"/>
          </p:nvPr>
        </p:nvSpPr>
        <p:spPr/>
        <p:txBody>
          <a:bodyPr/>
          <a:lstStyle/>
          <a:p>
            <a:r>
              <a:rPr lang="en-US" dirty="0"/>
              <a:t>Assessment Updates</a:t>
            </a:r>
          </a:p>
        </p:txBody>
      </p:sp>
      <p:sp>
        <p:nvSpPr>
          <p:cNvPr id="3" name="Content Placeholder 2">
            <a:extLst>
              <a:ext uri="{FF2B5EF4-FFF2-40B4-BE49-F238E27FC236}">
                <a16:creationId xmlns:a16="http://schemas.microsoft.com/office/drawing/2014/main" id="{88CE79EA-6365-40F4-AB2D-0A44B0AB154B}"/>
              </a:ext>
            </a:extLst>
          </p:cNvPr>
          <p:cNvSpPr>
            <a:spLocks noGrp="1"/>
          </p:cNvSpPr>
          <p:nvPr>
            <p:ph sz="half" idx="1"/>
          </p:nvPr>
        </p:nvSpPr>
        <p:spPr/>
        <p:txBody>
          <a:bodyPr/>
          <a:lstStyle/>
          <a:p>
            <a:pPr marL="0" indent="0">
              <a:buNone/>
            </a:pPr>
            <a:r>
              <a:rPr lang="en-US" b="1" dirty="0"/>
              <a:t>GAA 2.0</a:t>
            </a:r>
          </a:p>
          <a:p>
            <a:pPr marL="461963" lvl="1" indent="-236538"/>
            <a:r>
              <a:rPr lang="en-US" dirty="0"/>
              <a:t>Spring Window: March 25 – May 3</a:t>
            </a:r>
          </a:p>
          <a:p>
            <a:endParaRPr lang="en-US" dirty="0"/>
          </a:p>
          <a:p>
            <a:pPr marL="0" indent="0">
              <a:buNone/>
            </a:pPr>
            <a:r>
              <a:rPr lang="en-US" b="1" dirty="0"/>
              <a:t>Georgia Milestones</a:t>
            </a:r>
          </a:p>
          <a:p>
            <a:pPr marL="461963" lvl="1" indent="-236538"/>
            <a:r>
              <a:rPr lang="en-US" dirty="0"/>
              <a:t>Spring EOG Window: April 8 – May 17</a:t>
            </a:r>
          </a:p>
          <a:p>
            <a:pPr marL="461963" lvl="1" indent="-236538"/>
            <a:r>
              <a:rPr lang="en-US" dirty="0"/>
              <a:t>Spring EOC Window: April 22 – May 31</a:t>
            </a:r>
          </a:p>
        </p:txBody>
      </p:sp>
      <p:sp>
        <p:nvSpPr>
          <p:cNvPr id="4" name="Content Placeholder 3">
            <a:extLst>
              <a:ext uri="{FF2B5EF4-FFF2-40B4-BE49-F238E27FC236}">
                <a16:creationId xmlns:a16="http://schemas.microsoft.com/office/drawing/2014/main" id="{EA140943-D8A0-41F0-8F63-F610B3BE178C}"/>
              </a:ext>
            </a:extLst>
          </p:cNvPr>
          <p:cNvSpPr>
            <a:spLocks noGrp="1"/>
          </p:cNvSpPr>
          <p:nvPr>
            <p:ph sz="half" idx="2"/>
          </p:nvPr>
        </p:nvSpPr>
        <p:spPr/>
        <p:txBody>
          <a:bodyPr/>
          <a:lstStyle/>
          <a:p>
            <a:pPr marL="0" indent="0">
              <a:buNone/>
            </a:pPr>
            <a:r>
              <a:rPr lang="en-US" b="1" dirty="0"/>
              <a:t>GKIDS 2.0</a:t>
            </a:r>
          </a:p>
          <a:p>
            <a:pPr marL="461963" lvl="1" indent="-236538"/>
            <a:r>
              <a:rPr lang="en-US" dirty="0"/>
              <a:t>GKIDS 2.0 opens in July 2019</a:t>
            </a:r>
          </a:p>
          <a:p>
            <a:pPr marL="461963" lvl="1" indent="-236538"/>
            <a:r>
              <a:rPr lang="en-US" dirty="0"/>
              <a:t>District and school training continues through May</a:t>
            </a:r>
          </a:p>
          <a:p>
            <a:pPr marL="461963" lvl="1" indent="-236538"/>
            <a:r>
              <a:rPr lang="en-US" dirty="0"/>
              <a:t>Online training modules for teachers available in May</a:t>
            </a:r>
          </a:p>
        </p:txBody>
      </p:sp>
    </p:spTree>
    <p:extLst>
      <p:ext uri="{BB962C8B-B14F-4D97-AF65-F5344CB8AC3E}">
        <p14:creationId xmlns:p14="http://schemas.microsoft.com/office/powerpoint/2010/main" val="4134151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A8C2-A0E7-4C06-A25F-7C84B33AF469}"/>
              </a:ext>
            </a:extLst>
          </p:cNvPr>
          <p:cNvSpPr>
            <a:spLocks noGrp="1"/>
          </p:cNvSpPr>
          <p:nvPr>
            <p:ph type="title"/>
          </p:nvPr>
        </p:nvSpPr>
        <p:spPr/>
        <p:txBody>
          <a:bodyPr/>
          <a:lstStyle/>
          <a:p>
            <a:r>
              <a:rPr lang="en-US" dirty="0"/>
              <a:t>District Support Directory</a:t>
            </a:r>
          </a:p>
        </p:txBody>
      </p:sp>
      <p:sp>
        <p:nvSpPr>
          <p:cNvPr id="3" name="Content Placeholder 2">
            <a:extLst>
              <a:ext uri="{FF2B5EF4-FFF2-40B4-BE49-F238E27FC236}">
                <a16:creationId xmlns:a16="http://schemas.microsoft.com/office/drawing/2014/main" id="{DD6AD225-559E-4FB6-814F-73E8D5D78F55}"/>
              </a:ext>
            </a:extLst>
          </p:cNvPr>
          <p:cNvSpPr>
            <a:spLocks noGrp="1"/>
          </p:cNvSpPr>
          <p:nvPr>
            <p:ph sz="half" idx="1"/>
          </p:nvPr>
        </p:nvSpPr>
        <p:spPr>
          <a:xfrm>
            <a:off x="8903827" y="789139"/>
            <a:ext cx="3121160" cy="499947"/>
          </a:xfrm>
        </p:spPr>
        <p:txBody>
          <a:bodyPr/>
          <a:lstStyle/>
          <a:p>
            <a:pPr marL="0" indent="0" algn="ctr">
              <a:buNone/>
            </a:pPr>
            <a:r>
              <a:rPr lang="en-US" b="1" dirty="0">
                <a:highlight>
                  <a:srgbClr val="FFFF00"/>
                </a:highlight>
              </a:rPr>
              <a:t>GaDOE.org/support</a:t>
            </a:r>
          </a:p>
        </p:txBody>
      </p:sp>
      <p:pic>
        <p:nvPicPr>
          <p:cNvPr id="5" name="Picture 4">
            <a:extLst>
              <a:ext uri="{FF2B5EF4-FFF2-40B4-BE49-F238E27FC236}">
                <a16:creationId xmlns:a16="http://schemas.microsoft.com/office/drawing/2014/main" id="{1ADEABBF-E207-436D-B30D-8D1BA73F3ABA}"/>
              </a:ext>
            </a:extLst>
          </p:cNvPr>
          <p:cNvPicPr>
            <a:picLocks noChangeAspect="1"/>
          </p:cNvPicPr>
          <p:nvPr/>
        </p:nvPicPr>
        <p:blipFill>
          <a:blip r:embed="rId2"/>
          <a:stretch>
            <a:fillRect/>
          </a:stretch>
        </p:blipFill>
        <p:spPr>
          <a:xfrm>
            <a:off x="1146132" y="1462173"/>
            <a:ext cx="9237946" cy="4668452"/>
          </a:xfrm>
          <a:prstGeom prst="rect">
            <a:avLst/>
          </a:prstGeom>
        </p:spPr>
      </p:pic>
    </p:spTree>
    <p:extLst>
      <p:ext uri="{BB962C8B-B14F-4D97-AF65-F5344CB8AC3E}">
        <p14:creationId xmlns:p14="http://schemas.microsoft.com/office/powerpoint/2010/main" val="3148592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5EEB-00C2-4C34-9A01-C4AD875F94AC}"/>
              </a:ext>
            </a:extLst>
          </p:cNvPr>
          <p:cNvSpPr>
            <a:spLocks noGrp="1"/>
          </p:cNvSpPr>
          <p:nvPr>
            <p:ph type="title"/>
          </p:nvPr>
        </p:nvSpPr>
        <p:spPr/>
        <p:txBody>
          <a:bodyPr/>
          <a:lstStyle/>
          <a:p>
            <a:r>
              <a:rPr lang="en-US" dirty="0" err="1"/>
              <a:t>Keenville</a:t>
            </a:r>
            <a:endParaRPr lang="en-US" dirty="0"/>
          </a:p>
        </p:txBody>
      </p:sp>
      <p:sp>
        <p:nvSpPr>
          <p:cNvPr id="3" name="Content Placeholder 2">
            <a:extLst>
              <a:ext uri="{FF2B5EF4-FFF2-40B4-BE49-F238E27FC236}">
                <a16:creationId xmlns:a16="http://schemas.microsoft.com/office/drawing/2014/main" id="{C33AF1F4-F7F5-495C-A365-E44F9D0C47B1}"/>
              </a:ext>
            </a:extLst>
          </p:cNvPr>
          <p:cNvSpPr>
            <a:spLocks noGrp="1"/>
          </p:cNvSpPr>
          <p:nvPr>
            <p:ph sz="half" idx="1"/>
          </p:nvPr>
        </p:nvSpPr>
        <p:spPr/>
        <p:txBody>
          <a:bodyPr>
            <a:normAutofit fontScale="92500"/>
          </a:bodyPr>
          <a:lstStyle/>
          <a:p>
            <a:r>
              <a:rPr lang="en-US" dirty="0" err="1"/>
              <a:t>Keenville</a:t>
            </a:r>
            <a:r>
              <a:rPr lang="en-US" dirty="0"/>
              <a:t> is Georgia’s game-based, formative assessment in literacy and mathematics for grades 1 and 2.</a:t>
            </a:r>
          </a:p>
          <a:p>
            <a:r>
              <a:rPr lang="en-US" dirty="0"/>
              <a:t>It is accessible via the Statewide Longitudinal Data System (SLDS).</a:t>
            </a:r>
          </a:p>
          <a:p>
            <a:r>
              <a:rPr lang="en-US" dirty="0"/>
              <a:t>New games and dashboards will arrive this spring and summer.</a:t>
            </a:r>
          </a:p>
          <a:p>
            <a:r>
              <a:rPr lang="en-US" dirty="0" err="1"/>
              <a:t>Keenville</a:t>
            </a:r>
            <a:r>
              <a:rPr lang="en-US" dirty="0"/>
              <a:t> will be fully operational for the 2019-2020 school year.</a:t>
            </a:r>
          </a:p>
        </p:txBody>
      </p:sp>
      <p:pic>
        <p:nvPicPr>
          <p:cNvPr id="5" name="Content Placeholder 8">
            <a:extLst>
              <a:ext uri="{FF2B5EF4-FFF2-40B4-BE49-F238E27FC236}">
                <a16:creationId xmlns:a16="http://schemas.microsoft.com/office/drawing/2014/main" id="{D6C4C039-8A4C-4233-9B09-B0CF6EA938CE}"/>
              </a:ext>
            </a:extLst>
          </p:cNvPr>
          <p:cNvPicPr>
            <a:picLocks noChangeAspect="1"/>
          </p:cNvPicPr>
          <p:nvPr/>
        </p:nvPicPr>
        <p:blipFill>
          <a:blip r:embed="rId3"/>
          <a:stretch>
            <a:fillRect/>
          </a:stretch>
        </p:blipFill>
        <p:spPr>
          <a:xfrm>
            <a:off x="6096000" y="49132"/>
            <a:ext cx="4899947" cy="294599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93728AF-7541-48FA-9C1A-7472105AAC9B}"/>
              </a:ext>
            </a:extLst>
          </p:cNvPr>
          <p:cNvPicPr>
            <a:picLocks noChangeAspect="1"/>
          </p:cNvPicPr>
          <p:nvPr/>
        </p:nvPicPr>
        <p:blipFill>
          <a:blip r:embed="rId4"/>
          <a:stretch>
            <a:fillRect/>
          </a:stretch>
        </p:blipFill>
        <p:spPr>
          <a:xfrm>
            <a:off x="6041232" y="3172433"/>
            <a:ext cx="4954715" cy="27888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3755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E6B60-1C67-4AFE-9928-AAED29D42736}"/>
              </a:ext>
            </a:extLst>
          </p:cNvPr>
          <p:cNvSpPr>
            <a:spLocks noGrp="1"/>
          </p:cNvSpPr>
          <p:nvPr>
            <p:ph type="title"/>
          </p:nvPr>
        </p:nvSpPr>
        <p:spPr/>
        <p:txBody>
          <a:bodyPr/>
          <a:lstStyle/>
          <a:p>
            <a:r>
              <a:rPr lang="en-US" dirty="0"/>
              <a:t>ESSA Amendment</a:t>
            </a:r>
          </a:p>
        </p:txBody>
      </p:sp>
      <p:sp>
        <p:nvSpPr>
          <p:cNvPr id="5" name="Content Placeholder 4">
            <a:extLst>
              <a:ext uri="{FF2B5EF4-FFF2-40B4-BE49-F238E27FC236}">
                <a16:creationId xmlns:a16="http://schemas.microsoft.com/office/drawing/2014/main" id="{339A41EC-8784-4898-9E95-A14D8C57F246}"/>
              </a:ext>
            </a:extLst>
          </p:cNvPr>
          <p:cNvSpPr>
            <a:spLocks noGrp="1"/>
          </p:cNvSpPr>
          <p:nvPr>
            <p:ph idx="1"/>
          </p:nvPr>
        </p:nvSpPr>
        <p:spPr/>
        <p:txBody>
          <a:bodyPr>
            <a:normAutofit fontScale="92500" lnSpcReduction="10000"/>
          </a:bodyPr>
          <a:lstStyle/>
          <a:p>
            <a:r>
              <a:rPr lang="en-US" dirty="0"/>
              <a:t>Seeking amendment to our ESSA plan </a:t>
            </a:r>
          </a:p>
          <a:p>
            <a:r>
              <a:rPr lang="en-US" dirty="0"/>
              <a:t>Amendment relates to an Alternate Diploma option for students with significant cognitive disabilities assessed using alternate assessment.</a:t>
            </a:r>
          </a:p>
          <a:p>
            <a:r>
              <a:rPr lang="en-US" dirty="0"/>
              <a:t>These students currently receive a Regular Diploma but U.S. Ed will no longer allow them to count in graduation rate.</a:t>
            </a:r>
          </a:p>
          <a:p>
            <a:r>
              <a:rPr lang="en-US" dirty="0"/>
              <a:t>U.S. Ed will allow Alternate Diploma graduates to count in the graduation rate.</a:t>
            </a:r>
          </a:p>
          <a:p>
            <a:r>
              <a:rPr lang="en-US" dirty="0"/>
              <a:t>We will ask to include these students who receive Regular Diplomas in the graduation rate calculation until the first cohort of Alternate Diploma graduates finish (those will then be automatically included)</a:t>
            </a:r>
          </a:p>
          <a:p>
            <a:endParaRPr lang="en-US" dirty="0"/>
          </a:p>
        </p:txBody>
      </p:sp>
    </p:spTree>
    <p:extLst>
      <p:ext uri="{BB962C8B-B14F-4D97-AF65-F5344CB8AC3E}">
        <p14:creationId xmlns:p14="http://schemas.microsoft.com/office/powerpoint/2010/main" val="1491351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9D4A-7561-4C19-B762-57468D05C086}"/>
              </a:ext>
            </a:extLst>
          </p:cNvPr>
          <p:cNvSpPr>
            <a:spLocks noGrp="1"/>
          </p:cNvSpPr>
          <p:nvPr>
            <p:ph type="title"/>
          </p:nvPr>
        </p:nvSpPr>
        <p:spPr/>
        <p:txBody>
          <a:bodyPr/>
          <a:lstStyle/>
          <a:p>
            <a:r>
              <a:rPr lang="en-US" dirty="0"/>
              <a:t>CCRPI</a:t>
            </a:r>
          </a:p>
        </p:txBody>
      </p:sp>
      <p:sp>
        <p:nvSpPr>
          <p:cNvPr id="3" name="Content Placeholder 2">
            <a:extLst>
              <a:ext uri="{FF2B5EF4-FFF2-40B4-BE49-F238E27FC236}">
                <a16:creationId xmlns:a16="http://schemas.microsoft.com/office/drawing/2014/main" id="{2DF189C1-B2C4-4053-A10A-82F649D408E4}"/>
              </a:ext>
            </a:extLst>
          </p:cNvPr>
          <p:cNvSpPr>
            <a:spLocks noGrp="1"/>
          </p:cNvSpPr>
          <p:nvPr>
            <p:ph idx="1"/>
          </p:nvPr>
        </p:nvSpPr>
        <p:spPr/>
        <p:txBody>
          <a:bodyPr>
            <a:normAutofit fontScale="92500" lnSpcReduction="10000"/>
          </a:bodyPr>
          <a:lstStyle/>
          <a:p>
            <a:pPr marL="0" indent="0">
              <a:buNone/>
            </a:pPr>
            <a:r>
              <a:rPr lang="en-US" b="1" dirty="0"/>
              <a:t>CCRPI Live Portal Data Available in May</a:t>
            </a:r>
          </a:p>
          <a:p>
            <a:r>
              <a:rPr lang="en-US" dirty="0"/>
              <a:t>This tool assists districts and schools in checking the accuracy of the data used for CCRPI that are submitted in Student Record and Student Class before superintendent sign-off.</a:t>
            </a:r>
          </a:p>
          <a:p>
            <a:r>
              <a:rPr lang="en-US" dirty="0"/>
              <a:t>If issues are identified, they can be corrected directly in Student Record and Student Class before those applications close in June.</a:t>
            </a:r>
          </a:p>
          <a:p>
            <a:r>
              <a:rPr lang="en-US" dirty="0"/>
              <a:t>All issues must be resolved prior to the close of Student Record and Student Class in June.</a:t>
            </a:r>
          </a:p>
          <a:p>
            <a:r>
              <a:rPr lang="en-US" dirty="0"/>
              <a:t>There will not be a data correction window for CCRPI after the close of these applications.</a:t>
            </a:r>
          </a:p>
        </p:txBody>
      </p:sp>
    </p:spTree>
    <p:extLst>
      <p:ext uri="{BB962C8B-B14F-4D97-AF65-F5344CB8AC3E}">
        <p14:creationId xmlns:p14="http://schemas.microsoft.com/office/powerpoint/2010/main" val="141877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62CBF-18FE-4A1D-A1C6-A5B33546EA7A}"/>
              </a:ext>
            </a:extLst>
          </p:cNvPr>
          <p:cNvSpPr>
            <a:spLocks noGrp="1"/>
          </p:cNvSpPr>
          <p:nvPr>
            <p:ph type="title"/>
          </p:nvPr>
        </p:nvSpPr>
        <p:spPr/>
        <p:txBody>
          <a:bodyPr/>
          <a:lstStyle/>
          <a:p>
            <a:r>
              <a:rPr lang="en-US" dirty="0"/>
              <a:t>Bills of Interest</a:t>
            </a:r>
          </a:p>
        </p:txBody>
      </p:sp>
      <p:sp>
        <p:nvSpPr>
          <p:cNvPr id="3" name="Content Placeholder 2">
            <a:extLst>
              <a:ext uri="{FF2B5EF4-FFF2-40B4-BE49-F238E27FC236}">
                <a16:creationId xmlns:a16="http://schemas.microsoft.com/office/drawing/2014/main" id="{039CB8A1-5F71-41BB-AA83-D2C6D968D1D2}"/>
              </a:ext>
            </a:extLst>
          </p:cNvPr>
          <p:cNvSpPr>
            <a:spLocks noGrp="1"/>
          </p:cNvSpPr>
          <p:nvPr>
            <p:ph idx="1"/>
          </p:nvPr>
        </p:nvSpPr>
        <p:spPr/>
        <p:txBody>
          <a:bodyPr>
            <a:normAutofit fontScale="92500" lnSpcReduction="20000"/>
          </a:bodyPr>
          <a:lstStyle/>
          <a:p>
            <a:r>
              <a:rPr lang="en-US" b="1" dirty="0">
                <a:solidFill>
                  <a:srgbClr val="44883E"/>
                </a:solidFill>
              </a:rPr>
              <a:t>Thank you </a:t>
            </a:r>
            <a:r>
              <a:rPr lang="en-US" dirty="0"/>
              <a:t>to Governor Kemp &amp; the legislature – $3,000 teacher pay raises</a:t>
            </a:r>
          </a:p>
          <a:p>
            <a:pPr lvl="1"/>
            <a:r>
              <a:rPr lang="en-US" dirty="0"/>
              <a:t>Extended to certified staff</a:t>
            </a:r>
          </a:p>
          <a:p>
            <a:r>
              <a:rPr lang="en-US" dirty="0"/>
              <a:t>RESA base grant increase </a:t>
            </a:r>
          </a:p>
          <a:p>
            <a:r>
              <a:rPr lang="en-US" dirty="0"/>
              <a:t>SB 15: “Keeping Georgia’s Schools Safe Act” </a:t>
            </a:r>
          </a:p>
          <a:p>
            <a:pPr lvl="1"/>
            <a:r>
              <a:rPr lang="en-US" dirty="0"/>
              <a:t>Requires site risk assessment; safe school plans; and other provisions</a:t>
            </a:r>
          </a:p>
          <a:p>
            <a:r>
              <a:rPr lang="en-US" dirty="0"/>
              <a:t>SB 25: Clarifies changes to school bus passing law (Governor signed)</a:t>
            </a:r>
          </a:p>
          <a:p>
            <a:r>
              <a:rPr lang="en-US" dirty="0"/>
              <a:t>SB 48: Mandatory dyslexia screening of kindergarten students </a:t>
            </a:r>
            <a:r>
              <a:rPr lang="en-US" b="1" i="1" dirty="0"/>
              <a:t>after three-year pilot</a:t>
            </a:r>
            <a:endParaRPr lang="en-US" dirty="0"/>
          </a:p>
          <a:p>
            <a:r>
              <a:rPr lang="en-US" dirty="0"/>
              <a:t>SB 108: Mandatory computer science requirements for middle and high schools </a:t>
            </a:r>
          </a:p>
          <a:p>
            <a:pPr lvl="1"/>
            <a:r>
              <a:rPr lang="en-US" dirty="0"/>
              <a:t>Georgia Virtual School courses available to satisfy requirements</a:t>
            </a:r>
          </a:p>
          <a:p>
            <a:pPr lvl="1"/>
            <a:endParaRPr lang="en-US" dirty="0"/>
          </a:p>
          <a:p>
            <a:endParaRPr lang="en-US" dirty="0"/>
          </a:p>
          <a:p>
            <a:endParaRPr lang="en-US" dirty="0"/>
          </a:p>
        </p:txBody>
      </p:sp>
    </p:spTree>
    <p:extLst>
      <p:ext uri="{BB962C8B-B14F-4D97-AF65-F5344CB8AC3E}">
        <p14:creationId xmlns:p14="http://schemas.microsoft.com/office/powerpoint/2010/main" val="2758720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A465-587E-4B63-96B3-030F27BD603F}"/>
              </a:ext>
            </a:extLst>
          </p:cNvPr>
          <p:cNvSpPr>
            <a:spLocks noGrp="1"/>
          </p:cNvSpPr>
          <p:nvPr>
            <p:ph type="title"/>
          </p:nvPr>
        </p:nvSpPr>
        <p:spPr/>
        <p:txBody>
          <a:bodyPr/>
          <a:lstStyle/>
          <a:p>
            <a:r>
              <a:rPr lang="en-US" dirty="0"/>
              <a:t>2019 CCRPI Tentative Calendar</a:t>
            </a:r>
          </a:p>
        </p:txBody>
      </p:sp>
      <p:graphicFrame>
        <p:nvGraphicFramePr>
          <p:cNvPr id="4" name="Content Placeholder 3">
            <a:extLst>
              <a:ext uri="{FF2B5EF4-FFF2-40B4-BE49-F238E27FC236}">
                <a16:creationId xmlns:a16="http://schemas.microsoft.com/office/drawing/2014/main" id="{9972E56A-B302-41D0-B045-37E4C25DAFB9}"/>
              </a:ext>
            </a:extLst>
          </p:cNvPr>
          <p:cNvGraphicFramePr>
            <a:graphicFrameLocks noGrp="1"/>
          </p:cNvGraphicFramePr>
          <p:nvPr>
            <p:ph idx="1"/>
          </p:nvPr>
        </p:nvGraphicFramePr>
        <p:xfrm>
          <a:off x="2419350" y="1825625"/>
          <a:ext cx="7886700" cy="4079240"/>
        </p:xfrm>
        <a:graphic>
          <a:graphicData uri="http://schemas.openxmlformats.org/drawingml/2006/table">
            <a:tbl>
              <a:tblPr firstRow="1" bandRow="1">
                <a:tableStyleId>{7DF18680-E054-41AD-8BC1-D1AEF772440D}</a:tableStyleId>
              </a:tblPr>
              <a:tblGrid>
                <a:gridCol w="3499669">
                  <a:extLst>
                    <a:ext uri="{9D8B030D-6E8A-4147-A177-3AD203B41FA5}">
                      <a16:colId xmlns:a16="http://schemas.microsoft.com/office/drawing/2014/main" val="537006374"/>
                    </a:ext>
                  </a:extLst>
                </a:gridCol>
                <a:gridCol w="1784555">
                  <a:extLst>
                    <a:ext uri="{9D8B030D-6E8A-4147-A177-3AD203B41FA5}">
                      <a16:colId xmlns:a16="http://schemas.microsoft.com/office/drawing/2014/main" val="2634879290"/>
                    </a:ext>
                  </a:extLst>
                </a:gridCol>
                <a:gridCol w="2602476">
                  <a:extLst>
                    <a:ext uri="{9D8B030D-6E8A-4147-A177-3AD203B41FA5}">
                      <a16:colId xmlns:a16="http://schemas.microsoft.com/office/drawing/2014/main" val="2981826881"/>
                    </a:ext>
                  </a:extLst>
                </a:gridCol>
              </a:tblGrid>
              <a:tr h="370840">
                <a:tc>
                  <a:txBody>
                    <a:bodyPr/>
                    <a:lstStyle/>
                    <a:p>
                      <a:pPr marL="0" marR="0">
                        <a:lnSpc>
                          <a:spcPct val="115000"/>
                        </a:lnSpc>
                        <a:spcBef>
                          <a:spcPts val="0"/>
                        </a:spcBef>
                        <a:spcAft>
                          <a:spcPts val="0"/>
                        </a:spcAft>
                      </a:pPr>
                      <a:r>
                        <a:rPr lang="en-US" sz="1600" kern="1200" dirty="0">
                          <a:effectLst/>
                        </a:rPr>
                        <a:t>Activity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a:effectLst/>
                        </a:rPr>
                        <a:t>Start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a:effectLst/>
                        </a:rPr>
                        <a:t>End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1010337726"/>
                  </a:ext>
                </a:extLst>
              </a:tr>
              <a:tr h="370840">
                <a:tc>
                  <a:txBody>
                    <a:bodyPr/>
                    <a:lstStyle/>
                    <a:p>
                      <a:pPr marL="0" marR="0">
                        <a:lnSpc>
                          <a:spcPct val="115000"/>
                        </a:lnSpc>
                        <a:spcBef>
                          <a:spcPts val="0"/>
                        </a:spcBef>
                        <a:spcAft>
                          <a:spcPts val="0"/>
                        </a:spcAft>
                      </a:pPr>
                      <a:r>
                        <a:rPr lang="en-US" sz="1600" kern="1200" dirty="0">
                          <a:effectLst/>
                        </a:rPr>
                        <a:t>GAA Participation Application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a:effectLst/>
                        </a:rPr>
                        <a:t>December, 2018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dirty="0">
                          <a:effectLst/>
                        </a:rPr>
                        <a:t>January 17, 2019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2288507402"/>
                  </a:ext>
                </a:extLst>
              </a:tr>
              <a:tr h="370840">
                <a:tc>
                  <a:txBody>
                    <a:bodyPr/>
                    <a:lstStyle/>
                    <a:p>
                      <a:pPr marL="0" marR="0">
                        <a:lnSpc>
                          <a:spcPct val="115000"/>
                        </a:lnSpc>
                        <a:spcBef>
                          <a:spcPts val="0"/>
                        </a:spcBef>
                        <a:spcAft>
                          <a:spcPts val="0"/>
                        </a:spcAft>
                      </a:pPr>
                      <a:r>
                        <a:rPr lang="en-US" sz="1600" kern="1200" dirty="0">
                          <a:effectLst/>
                        </a:rPr>
                        <a:t>Assessment Matching 1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dirty="0">
                          <a:effectLst/>
                          <a:latin typeface="Calibri" panose="020F0502020204030204" pitchFamily="34" charset="0"/>
                          <a:ea typeface="Calibri" panose="020F0502020204030204" pitchFamily="34" charset="0"/>
                          <a:cs typeface="Times New Roman" panose="02020603050405020304" pitchFamily="18" charset="0"/>
                        </a:rPr>
                        <a:t>March 5, 2019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a:effectLst/>
                        </a:rPr>
                        <a:t>August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3965242200"/>
                  </a:ext>
                </a:extLst>
              </a:tr>
              <a:tr h="370840">
                <a:tc>
                  <a:txBody>
                    <a:bodyPr/>
                    <a:lstStyle/>
                    <a:p>
                      <a:pPr marL="0" marR="0">
                        <a:lnSpc>
                          <a:spcPct val="115000"/>
                        </a:lnSpc>
                        <a:spcBef>
                          <a:spcPts val="0"/>
                        </a:spcBef>
                        <a:spcAft>
                          <a:spcPts val="0"/>
                        </a:spcAft>
                      </a:pPr>
                      <a:r>
                        <a:rPr lang="en-US" sz="1600" kern="1200">
                          <a:effectLst/>
                        </a:rPr>
                        <a:t>Live Portal Data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dirty="0">
                          <a:effectLst/>
                          <a:latin typeface="Calibri" panose="020F0502020204030204" pitchFamily="34" charset="0"/>
                          <a:ea typeface="Calibri" panose="020F0502020204030204" pitchFamily="34" charset="0"/>
                          <a:cs typeface="Times New Roman" panose="02020603050405020304" pitchFamily="18" charset="0"/>
                        </a:rPr>
                        <a:t>Early May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a:effectLst/>
                        </a:rPr>
                        <a:t>Static when SR and SC close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3635331833"/>
                  </a:ext>
                </a:extLst>
              </a:tr>
              <a:tr h="370840">
                <a:tc>
                  <a:txBody>
                    <a:bodyPr/>
                    <a:lstStyle/>
                    <a:p>
                      <a:pPr marL="0" marR="0">
                        <a:lnSpc>
                          <a:spcPct val="115000"/>
                        </a:lnSpc>
                        <a:spcBef>
                          <a:spcPts val="0"/>
                        </a:spcBef>
                        <a:spcAft>
                          <a:spcPts val="0"/>
                        </a:spcAft>
                      </a:pPr>
                      <a:r>
                        <a:rPr lang="en-US" sz="1600" kern="1200">
                          <a:effectLst/>
                        </a:rPr>
                        <a:t>Student Record and Student Class Close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dirty="0">
                          <a:effectLst/>
                        </a:rPr>
                        <a:t>Ongoing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a:effectLst/>
                        </a:rPr>
                        <a:t>June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3557092047"/>
                  </a:ext>
                </a:extLst>
              </a:tr>
              <a:tr h="370840">
                <a:tc>
                  <a:txBody>
                    <a:bodyPr/>
                    <a:lstStyle/>
                    <a:p>
                      <a:pPr marL="0" marR="0">
                        <a:lnSpc>
                          <a:spcPct val="115000"/>
                        </a:lnSpc>
                        <a:spcBef>
                          <a:spcPts val="0"/>
                        </a:spcBef>
                        <a:spcAft>
                          <a:spcPts val="0"/>
                        </a:spcAft>
                      </a:pPr>
                      <a:r>
                        <a:rPr lang="en-US" sz="1600" kern="1200">
                          <a:effectLst/>
                        </a:rPr>
                        <a:t>Assessment Matching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dirty="0">
                          <a:effectLst/>
                        </a:rPr>
                        <a:t>August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a:effectLst/>
                        </a:rPr>
                        <a:t>August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1638243346"/>
                  </a:ext>
                </a:extLst>
              </a:tr>
              <a:tr h="370840">
                <a:tc>
                  <a:txBody>
                    <a:bodyPr/>
                    <a:lstStyle/>
                    <a:p>
                      <a:pPr marL="0" marR="0">
                        <a:lnSpc>
                          <a:spcPct val="115000"/>
                        </a:lnSpc>
                        <a:spcBef>
                          <a:spcPts val="0"/>
                        </a:spcBef>
                        <a:spcAft>
                          <a:spcPts val="0"/>
                        </a:spcAft>
                      </a:pPr>
                      <a:r>
                        <a:rPr lang="en-US" sz="1600" kern="1200">
                          <a:effectLst/>
                        </a:rPr>
                        <a:t>Non-Participation Application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dirty="0">
                          <a:effectLst/>
                        </a:rPr>
                        <a:t>July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a:effectLst/>
                        </a:rPr>
                        <a:t>August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1764061700"/>
                  </a:ext>
                </a:extLst>
              </a:tr>
              <a:tr h="370840">
                <a:tc>
                  <a:txBody>
                    <a:bodyPr/>
                    <a:lstStyle/>
                    <a:p>
                      <a:pPr marL="0" marR="0">
                        <a:lnSpc>
                          <a:spcPct val="115000"/>
                        </a:lnSpc>
                        <a:spcBef>
                          <a:spcPts val="0"/>
                        </a:spcBef>
                        <a:spcAft>
                          <a:spcPts val="0"/>
                        </a:spcAft>
                      </a:pPr>
                      <a:r>
                        <a:rPr lang="en-US" sz="1600" kern="1200">
                          <a:effectLst/>
                        </a:rPr>
                        <a:t>Summer Graduate Collection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Early July</a:t>
                      </a:r>
                    </a:p>
                  </a:txBody>
                  <a:tcPr marL="89565" marR="89565" marT="44783" marB="44783"/>
                </a:tc>
                <a:tc>
                  <a:txBody>
                    <a:bodyPr/>
                    <a:lstStyle/>
                    <a:p>
                      <a:pPr marL="0" marR="0">
                        <a:lnSpc>
                          <a:spcPct val="115000"/>
                        </a:lnSpc>
                        <a:spcBef>
                          <a:spcPts val="0"/>
                        </a:spcBef>
                        <a:spcAft>
                          <a:spcPts val="0"/>
                        </a:spcAft>
                      </a:pPr>
                      <a:r>
                        <a:rPr lang="en-US" sz="1600" kern="1200">
                          <a:effectLst/>
                        </a:rPr>
                        <a:t>Early August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3943330386"/>
                  </a:ext>
                </a:extLst>
              </a:tr>
              <a:tr h="370840">
                <a:tc>
                  <a:txBody>
                    <a:bodyPr/>
                    <a:lstStyle/>
                    <a:p>
                      <a:pPr marL="0" marR="0">
                        <a:lnSpc>
                          <a:spcPct val="115000"/>
                        </a:lnSpc>
                        <a:spcBef>
                          <a:spcPts val="0"/>
                        </a:spcBef>
                        <a:spcAft>
                          <a:spcPts val="0"/>
                        </a:spcAft>
                      </a:pPr>
                      <a:r>
                        <a:rPr lang="en-US" sz="1600" kern="1200">
                          <a:effectLst/>
                        </a:rPr>
                        <a:t>Cohort Withdrawal Update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Early July</a:t>
                      </a:r>
                    </a:p>
                  </a:txBody>
                  <a:tcPr marL="89565" marR="89565" marT="44783" marB="44783"/>
                </a:tc>
                <a:tc>
                  <a:txBody>
                    <a:bodyPr/>
                    <a:lstStyle/>
                    <a:p>
                      <a:pPr marL="0" marR="0">
                        <a:lnSpc>
                          <a:spcPct val="115000"/>
                        </a:lnSpc>
                        <a:spcBef>
                          <a:spcPts val="0"/>
                        </a:spcBef>
                        <a:spcAft>
                          <a:spcPts val="0"/>
                        </a:spcAft>
                      </a:pPr>
                      <a:r>
                        <a:rPr lang="en-US" sz="1600" kern="1200">
                          <a:effectLst/>
                        </a:rPr>
                        <a:t>Early August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959572090"/>
                  </a:ext>
                </a:extLst>
              </a:tr>
              <a:tr h="370840">
                <a:tc>
                  <a:txBody>
                    <a:bodyPr/>
                    <a:lstStyle/>
                    <a:p>
                      <a:pPr marL="0" marR="0">
                        <a:lnSpc>
                          <a:spcPct val="115000"/>
                        </a:lnSpc>
                        <a:spcBef>
                          <a:spcPts val="0"/>
                        </a:spcBef>
                        <a:spcAft>
                          <a:spcPts val="0"/>
                        </a:spcAft>
                      </a:pPr>
                      <a:r>
                        <a:rPr lang="en-US" sz="1600" kern="1200">
                          <a:effectLst/>
                        </a:rPr>
                        <a:t>Graduation Rate Public Release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a:effectLst/>
                        </a:rPr>
                        <a:t>September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3636707906"/>
                  </a:ext>
                </a:extLst>
              </a:tr>
              <a:tr h="370840">
                <a:tc>
                  <a:txBody>
                    <a:bodyPr/>
                    <a:lstStyle/>
                    <a:p>
                      <a:pPr marL="0" marR="0">
                        <a:lnSpc>
                          <a:spcPct val="115000"/>
                        </a:lnSpc>
                        <a:spcBef>
                          <a:spcPts val="0"/>
                        </a:spcBef>
                        <a:spcAft>
                          <a:spcPts val="0"/>
                        </a:spcAft>
                      </a:pPr>
                      <a:r>
                        <a:rPr lang="en-US" sz="1600" kern="1200" dirty="0">
                          <a:effectLst/>
                        </a:rPr>
                        <a:t>CCRPI Public Release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600" kern="1200" dirty="0">
                          <a:effectLst/>
                        </a:rPr>
                        <a:t>Late October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303793777"/>
                  </a:ext>
                </a:extLst>
              </a:tr>
            </a:tbl>
          </a:graphicData>
        </a:graphic>
      </p:graphicFrame>
    </p:spTree>
    <p:extLst>
      <p:ext uri="{BB962C8B-B14F-4D97-AF65-F5344CB8AC3E}">
        <p14:creationId xmlns:p14="http://schemas.microsoft.com/office/powerpoint/2010/main" val="1229732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C65AA5-21E3-DF43-84C0-515E478B6E57}"/>
              </a:ext>
            </a:extLst>
          </p:cNvPr>
          <p:cNvSpPr>
            <a:spLocks noGrp="1"/>
          </p:cNvSpPr>
          <p:nvPr>
            <p:ph type="title"/>
          </p:nvPr>
        </p:nvSpPr>
        <p:spPr/>
        <p:txBody>
          <a:bodyPr>
            <a:normAutofit fontScale="90000"/>
          </a:bodyPr>
          <a:lstStyle/>
          <a:p>
            <a:r>
              <a:rPr lang="en-US" dirty="0"/>
              <a:t>Innovative Assessment Demonstration Authority (IADA)</a:t>
            </a:r>
          </a:p>
        </p:txBody>
      </p:sp>
      <p:sp>
        <p:nvSpPr>
          <p:cNvPr id="7" name="Content Placeholder 6">
            <a:extLst>
              <a:ext uri="{FF2B5EF4-FFF2-40B4-BE49-F238E27FC236}">
                <a16:creationId xmlns:a16="http://schemas.microsoft.com/office/drawing/2014/main" id="{1D9FA4CF-C1B8-8940-A913-9CD381A591FE}"/>
              </a:ext>
            </a:extLst>
          </p:cNvPr>
          <p:cNvSpPr>
            <a:spLocks noGrp="1"/>
          </p:cNvSpPr>
          <p:nvPr>
            <p:ph idx="1"/>
          </p:nvPr>
        </p:nvSpPr>
        <p:spPr/>
        <p:txBody>
          <a:bodyPr>
            <a:normAutofit/>
          </a:bodyPr>
          <a:lstStyle/>
          <a:p>
            <a:r>
              <a:rPr lang="en-US" dirty="0"/>
              <a:t>GaDOE submitted an IADA application to seek flexibility for the state’s innovative assessment pilot in December 2018</a:t>
            </a:r>
          </a:p>
          <a:p>
            <a:r>
              <a:rPr lang="en-US" dirty="0"/>
              <a:t>We received an interim feedback letter from the U.S. Department of Education (USED) in March 2019 requesting additional information</a:t>
            </a:r>
          </a:p>
          <a:p>
            <a:r>
              <a:rPr lang="en-US" dirty="0"/>
              <a:t>We have been working with participating districts to collect additional information to respond to USED</a:t>
            </a:r>
          </a:p>
          <a:p>
            <a:r>
              <a:rPr lang="en-US" dirty="0"/>
              <a:t>Committed to an open and transparent process</a:t>
            </a:r>
          </a:p>
        </p:txBody>
      </p:sp>
    </p:spTree>
    <p:extLst>
      <p:ext uri="{BB962C8B-B14F-4D97-AF65-F5344CB8AC3E}">
        <p14:creationId xmlns:p14="http://schemas.microsoft.com/office/powerpoint/2010/main" val="3668606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38D0-9E05-4738-BF2F-649A76A8E95C}"/>
              </a:ext>
            </a:extLst>
          </p:cNvPr>
          <p:cNvSpPr>
            <a:spLocks noGrp="1"/>
          </p:cNvSpPr>
          <p:nvPr>
            <p:ph type="title"/>
          </p:nvPr>
        </p:nvSpPr>
        <p:spPr/>
        <p:txBody>
          <a:bodyPr/>
          <a:lstStyle/>
          <a:p>
            <a:r>
              <a:rPr lang="en-US" dirty="0"/>
              <a:t>Accountability Refinements</a:t>
            </a:r>
          </a:p>
        </p:txBody>
      </p:sp>
      <p:sp>
        <p:nvSpPr>
          <p:cNvPr id="3" name="Content Placeholder 2">
            <a:extLst>
              <a:ext uri="{FF2B5EF4-FFF2-40B4-BE49-F238E27FC236}">
                <a16:creationId xmlns:a16="http://schemas.microsoft.com/office/drawing/2014/main" id="{35860EA6-0C72-4F1D-B1D3-BC235CCD77AF}"/>
              </a:ext>
            </a:extLst>
          </p:cNvPr>
          <p:cNvSpPr>
            <a:spLocks noGrp="1"/>
          </p:cNvSpPr>
          <p:nvPr>
            <p:ph sz="half" idx="1"/>
          </p:nvPr>
        </p:nvSpPr>
        <p:spPr>
          <a:xfrm>
            <a:off x="1018574" y="1825625"/>
            <a:ext cx="4899949" cy="4287076"/>
          </a:xfrm>
        </p:spPr>
        <p:txBody>
          <a:bodyPr>
            <a:normAutofit fontScale="92500" lnSpcReduction="10000"/>
          </a:bodyPr>
          <a:lstStyle/>
          <a:p>
            <a:pPr marL="0" indent="0">
              <a:buNone/>
            </a:pPr>
            <a:r>
              <a:rPr lang="en-US" b="1" u="sng" dirty="0"/>
              <a:t>Lingering Concerns</a:t>
            </a:r>
          </a:p>
          <a:p>
            <a:r>
              <a:rPr lang="en-US" b="1" dirty="0"/>
              <a:t>A-F</a:t>
            </a:r>
            <a:r>
              <a:rPr lang="en-US" dirty="0"/>
              <a:t> rating system</a:t>
            </a:r>
          </a:p>
          <a:p>
            <a:r>
              <a:rPr lang="en-US" dirty="0"/>
              <a:t>Weight of </a:t>
            </a:r>
            <a:r>
              <a:rPr lang="en-US" b="1" dirty="0"/>
              <a:t>high-stakes testing </a:t>
            </a:r>
            <a:r>
              <a:rPr lang="en-US" dirty="0"/>
              <a:t>(still 70-80%)</a:t>
            </a:r>
          </a:p>
          <a:p>
            <a:r>
              <a:rPr lang="en-US" b="1" dirty="0"/>
              <a:t>Financial Efficiency Rating </a:t>
            </a:r>
            <a:r>
              <a:rPr lang="en-US" dirty="0"/>
              <a:t>– unfair for schools that are rural, small, or struggling</a:t>
            </a:r>
          </a:p>
          <a:p>
            <a:r>
              <a:rPr lang="en-US" b="1" dirty="0"/>
              <a:t>Competing accountability </a:t>
            </a:r>
            <a:r>
              <a:rPr lang="en-US" dirty="0"/>
              <a:t>systems </a:t>
            </a:r>
            <a:r>
              <a:rPr lang="en-US" b="1" dirty="0"/>
              <a:t>vs. Aligned accountability </a:t>
            </a:r>
            <a:r>
              <a:rPr lang="en-US" dirty="0"/>
              <a:t>(CCRPI, Report Cards, Performance Contracts)</a:t>
            </a:r>
            <a:endParaRPr lang="en-US" b="1" dirty="0"/>
          </a:p>
          <a:p>
            <a:endParaRPr lang="en-US" dirty="0"/>
          </a:p>
        </p:txBody>
      </p:sp>
      <p:sp>
        <p:nvSpPr>
          <p:cNvPr id="4" name="Content Placeholder 3">
            <a:extLst>
              <a:ext uri="{FF2B5EF4-FFF2-40B4-BE49-F238E27FC236}">
                <a16:creationId xmlns:a16="http://schemas.microsoft.com/office/drawing/2014/main" id="{D8DB8759-E56B-40A9-B9E7-F3D57BE3F6AA}"/>
              </a:ext>
            </a:extLst>
          </p:cNvPr>
          <p:cNvSpPr>
            <a:spLocks noGrp="1"/>
          </p:cNvSpPr>
          <p:nvPr>
            <p:ph sz="half" idx="2"/>
          </p:nvPr>
        </p:nvSpPr>
        <p:spPr/>
        <p:txBody>
          <a:bodyPr>
            <a:normAutofit fontScale="92500" lnSpcReduction="10000"/>
          </a:bodyPr>
          <a:lstStyle/>
          <a:p>
            <a:pPr marL="0" indent="0">
              <a:buNone/>
            </a:pPr>
            <a:r>
              <a:rPr lang="en-US" b="1" u="sng" dirty="0"/>
              <a:t>Ensuring Equal Opportunities</a:t>
            </a:r>
          </a:p>
          <a:p>
            <a:r>
              <a:rPr lang="en-US" b="1" dirty="0"/>
              <a:t>Dual enrollment </a:t>
            </a:r>
            <a:r>
              <a:rPr lang="en-US" dirty="0"/>
              <a:t>– uses students’ course grade in place of Milestones; gives school ‘full credit’, eliminates double-testing </a:t>
            </a:r>
          </a:p>
          <a:p>
            <a:r>
              <a:rPr lang="en-US" b="1" dirty="0"/>
              <a:t>AP</a:t>
            </a:r>
            <a:r>
              <a:rPr lang="en-US" dirty="0"/>
              <a:t> – should use students’ course grades in place of Milestones (if they are registered to take AP exam); eliminates double-testing</a:t>
            </a:r>
          </a:p>
        </p:txBody>
      </p:sp>
    </p:spTree>
    <p:extLst>
      <p:ext uri="{BB962C8B-B14F-4D97-AF65-F5344CB8AC3E}">
        <p14:creationId xmlns:p14="http://schemas.microsoft.com/office/powerpoint/2010/main" val="2269285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9DB17-2634-46C4-B985-4E53AB07FE2E}"/>
              </a:ext>
            </a:extLst>
          </p:cNvPr>
          <p:cNvSpPr>
            <a:spLocks noGrp="1"/>
          </p:cNvSpPr>
          <p:nvPr>
            <p:ph type="title"/>
          </p:nvPr>
        </p:nvSpPr>
        <p:spPr/>
        <p:txBody>
          <a:bodyPr>
            <a:normAutofit fontScale="90000"/>
          </a:bodyPr>
          <a:lstStyle/>
          <a:p>
            <a:r>
              <a:rPr lang="en-US" dirty="0"/>
              <a:t>Military Flagship School Recognition</a:t>
            </a:r>
          </a:p>
        </p:txBody>
      </p:sp>
      <p:sp>
        <p:nvSpPr>
          <p:cNvPr id="4" name="Content Placeholder 3">
            <a:extLst>
              <a:ext uri="{FF2B5EF4-FFF2-40B4-BE49-F238E27FC236}">
                <a16:creationId xmlns:a16="http://schemas.microsoft.com/office/drawing/2014/main" id="{AB49A73A-8F05-4EC4-A01F-341046C4D786}"/>
              </a:ext>
            </a:extLst>
          </p:cNvPr>
          <p:cNvSpPr>
            <a:spLocks noGrp="1"/>
          </p:cNvSpPr>
          <p:nvPr>
            <p:ph sz="half" idx="2"/>
          </p:nvPr>
        </p:nvSpPr>
        <p:spPr>
          <a:xfrm>
            <a:off x="5198300" y="1453018"/>
            <a:ext cx="6814160" cy="3713295"/>
          </a:xfrm>
        </p:spPr>
        <p:txBody>
          <a:bodyPr>
            <a:normAutofit fontScale="92500" lnSpcReduction="10000"/>
          </a:bodyPr>
          <a:lstStyle/>
          <a:p>
            <a:r>
              <a:rPr lang="en-US" dirty="0"/>
              <a:t>Recognized for a </a:t>
            </a:r>
            <a:r>
              <a:rPr lang="en-US" b="1" dirty="0"/>
              <a:t>welcoming environment </a:t>
            </a:r>
            <a:r>
              <a:rPr lang="en-US" dirty="0"/>
              <a:t>and providing </a:t>
            </a:r>
            <a:r>
              <a:rPr lang="en-US" b="1" dirty="0"/>
              <a:t>targeted supports</a:t>
            </a:r>
            <a:r>
              <a:rPr lang="en-US" dirty="0"/>
              <a:t> for children of military families</a:t>
            </a:r>
          </a:p>
          <a:p>
            <a:r>
              <a:rPr lang="en-US" b="1" dirty="0"/>
              <a:t>6 schools recognized </a:t>
            </a:r>
            <a:r>
              <a:rPr lang="en-US" dirty="0"/>
              <a:t>(2018-2019): </a:t>
            </a:r>
          </a:p>
          <a:p>
            <a:pPr lvl="1"/>
            <a:r>
              <a:rPr lang="en-US" dirty="0"/>
              <a:t>Columbus High School, Muscogee County</a:t>
            </a:r>
          </a:p>
          <a:p>
            <a:pPr lvl="1"/>
            <a:r>
              <a:rPr lang="en-US" dirty="0"/>
              <a:t>Crooked River Elementary School, Camden County </a:t>
            </a:r>
          </a:p>
          <a:p>
            <a:pPr lvl="1"/>
            <a:r>
              <a:rPr lang="en-US" dirty="0"/>
              <a:t>Hilltop Elementary School, Houston County</a:t>
            </a:r>
          </a:p>
          <a:p>
            <a:pPr lvl="1"/>
            <a:r>
              <a:rPr lang="en-US" dirty="0"/>
              <a:t>Lowndes High School, Lowndes County</a:t>
            </a:r>
          </a:p>
          <a:p>
            <a:pPr lvl="1"/>
            <a:r>
              <a:rPr lang="en-US" dirty="0"/>
              <a:t>Riverside Elementary School, Columbia County</a:t>
            </a:r>
          </a:p>
          <a:p>
            <a:pPr lvl="1"/>
            <a:r>
              <a:rPr lang="en-US" dirty="0" err="1"/>
              <a:t>Snelson</a:t>
            </a:r>
            <a:r>
              <a:rPr lang="en-US" dirty="0"/>
              <a:t>-Golden Middle School, Liberty County</a:t>
            </a:r>
          </a:p>
        </p:txBody>
      </p:sp>
      <p:pic>
        <p:nvPicPr>
          <p:cNvPr id="5" name="Picture 4">
            <a:extLst>
              <a:ext uri="{FF2B5EF4-FFF2-40B4-BE49-F238E27FC236}">
                <a16:creationId xmlns:a16="http://schemas.microsoft.com/office/drawing/2014/main" id="{7534CCF1-EB1A-4DA7-AE46-1555722B9DA3}"/>
              </a:ext>
            </a:extLst>
          </p:cNvPr>
          <p:cNvPicPr>
            <a:picLocks noChangeAspect="1"/>
          </p:cNvPicPr>
          <p:nvPr/>
        </p:nvPicPr>
        <p:blipFill>
          <a:blip r:embed="rId2"/>
          <a:stretch>
            <a:fillRect/>
          </a:stretch>
        </p:blipFill>
        <p:spPr>
          <a:xfrm>
            <a:off x="1131307" y="1453018"/>
            <a:ext cx="3757371" cy="4706357"/>
          </a:xfrm>
          <a:prstGeom prst="rect">
            <a:avLst/>
          </a:prstGeom>
        </p:spPr>
      </p:pic>
      <p:pic>
        <p:nvPicPr>
          <p:cNvPr id="6" name="Picture 5">
            <a:extLst>
              <a:ext uri="{FF2B5EF4-FFF2-40B4-BE49-F238E27FC236}">
                <a16:creationId xmlns:a16="http://schemas.microsoft.com/office/drawing/2014/main" id="{1A1EA9F4-EE16-437D-8780-2880E4C04722}"/>
              </a:ext>
            </a:extLst>
          </p:cNvPr>
          <p:cNvPicPr>
            <a:picLocks noChangeAspect="1"/>
          </p:cNvPicPr>
          <p:nvPr/>
        </p:nvPicPr>
        <p:blipFill>
          <a:blip r:embed="rId3"/>
          <a:stretch>
            <a:fillRect/>
          </a:stretch>
        </p:blipFill>
        <p:spPr>
          <a:xfrm>
            <a:off x="1154937" y="5229457"/>
            <a:ext cx="8086725" cy="866775"/>
          </a:xfrm>
          <a:prstGeom prst="rect">
            <a:avLst/>
          </a:prstGeom>
        </p:spPr>
      </p:pic>
    </p:spTree>
    <p:extLst>
      <p:ext uri="{BB962C8B-B14F-4D97-AF65-F5344CB8AC3E}">
        <p14:creationId xmlns:p14="http://schemas.microsoft.com/office/powerpoint/2010/main" val="3144358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03E01-E33C-4C81-B7F8-D9F0B2052732}"/>
              </a:ext>
            </a:extLst>
          </p:cNvPr>
          <p:cNvSpPr>
            <a:spLocks noGrp="1"/>
          </p:cNvSpPr>
          <p:nvPr>
            <p:ph type="title"/>
          </p:nvPr>
        </p:nvSpPr>
        <p:spPr/>
        <p:txBody>
          <a:bodyPr>
            <a:normAutofit fontScale="90000"/>
          </a:bodyPr>
          <a:lstStyle/>
          <a:p>
            <a:r>
              <a:rPr lang="en-US" dirty="0"/>
              <a:t>National Superintendent of the Year; </a:t>
            </a:r>
          </a:p>
        </p:txBody>
      </p:sp>
      <p:sp>
        <p:nvSpPr>
          <p:cNvPr id="3" name="Content Placeholder 2">
            <a:extLst>
              <a:ext uri="{FF2B5EF4-FFF2-40B4-BE49-F238E27FC236}">
                <a16:creationId xmlns:a16="http://schemas.microsoft.com/office/drawing/2014/main" id="{6A2E6969-17B6-4B5A-8857-9D183A50F120}"/>
              </a:ext>
            </a:extLst>
          </p:cNvPr>
          <p:cNvSpPr>
            <a:spLocks noGrp="1"/>
          </p:cNvSpPr>
          <p:nvPr>
            <p:ph sz="half" idx="1"/>
          </p:nvPr>
        </p:nvSpPr>
        <p:spPr>
          <a:xfrm>
            <a:off x="1018574" y="1825625"/>
            <a:ext cx="3202697" cy="4135670"/>
          </a:xfrm>
        </p:spPr>
        <p:txBody>
          <a:bodyPr>
            <a:normAutofit fontScale="70000" lnSpcReduction="20000"/>
          </a:bodyPr>
          <a:lstStyle/>
          <a:p>
            <a:r>
              <a:rPr lang="en-US" sz="4000" b="1" dirty="0"/>
              <a:t>2019 National Superintendent of the Year</a:t>
            </a:r>
          </a:p>
          <a:p>
            <a:pPr lvl="1"/>
            <a:r>
              <a:rPr lang="en-US" dirty="0"/>
              <a:t>Dr. Curtis Jones, Bibb County</a:t>
            </a:r>
          </a:p>
        </p:txBody>
      </p:sp>
      <p:sp>
        <p:nvSpPr>
          <p:cNvPr id="6" name="Content Placeholder 5">
            <a:extLst>
              <a:ext uri="{FF2B5EF4-FFF2-40B4-BE49-F238E27FC236}">
                <a16:creationId xmlns:a16="http://schemas.microsoft.com/office/drawing/2014/main" id="{343AD844-FB70-41D5-ABED-9B2853CE8D64}"/>
              </a:ext>
            </a:extLst>
          </p:cNvPr>
          <p:cNvSpPr>
            <a:spLocks noGrp="1"/>
          </p:cNvSpPr>
          <p:nvPr>
            <p:ph sz="half" idx="2"/>
          </p:nvPr>
        </p:nvSpPr>
        <p:spPr>
          <a:xfrm>
            <a:off x="4597052" y="1825625"/>
            <a:ext cx="7132529" cy="4135670"/>
          </a:xfrm>
        </p:spPr>
        <p:txBody>
          <a:bodyPr>
            <a:normAutofit fontScale="70000" lnSpcReduction="20000"/>
          </a:bodyPr>
          <a:lstStyle/>
          <a:p>
            <a:pPr marL="0" indent="0">
              <a:buNone/>
            </a:pPr>
            <a:r>
              <a:rPr lang="en-US" sz="4000" b="1" dirty="0"/>
              <a:t>2020 Finalists for Georgia Teacher of the Year</a:t>
            </a:r>
          </a:p>
          <a:p>
            <a:r>
              <a:rPr lang="en-US" dirty="0"/>
              <a:t>Kristen Applebee, Georgia Academy for the Blind, State Schools</a:t>
            </a:r>
          </a:p>
          <a:p>
            <a:r>
              <a:rPr lang="en-US" dirty="0"/>
              <a:t>Amy Arnold, </a:t>
            </a:r>
            <a:r>
              <a:rPr lang="en-US" dirty="0" err="1"/>
              <a:t>Colham</a:t>
            </a:r>
            <a:r>
              <a:rPr lang="en-US" dirty="0"/>
              <a:t> Ferry Elementary School, Oconee County</a:t>
            </a:r>
          </a:p>
          <a:p>
            <a:r>
              <a:rPr lang="en-US" dirty="0"/>
              <a:t>Dr. David Bishop Collins, </a:t>
            </a:r>
            <a:r>
              <a:rPr lang="en-US" dirty="0" err="1"/>
              <a:t>Fernbank</a:t>
            </a:r>
            <a:r>
              <a:rPr lang="en-US" dirty="0"/>
              <a:t> Science Center, DeKalb County</a:t>
            </a:r>
          </a:p>
          <a:p>
            <a:r>
              <a:rPr lang="en-US" dirty="0"/>
              <a:t>Carlos Hernandez, General Ray Davis Middle School, Rockdale County </a:t>
            </a:r>
          </a:p>
          <a:p>
            <a:r>
              <a:rPr lang="en-US" dirty="0"/>
              <a:t>Lewis Kelly, Newton High School, Newton County</a:t>
            </a:r>
          </a:p>
          <a:p>
            <a:r>
              <a:rPr lang="en-US" dirty="0"/>
              <a:t>Tracey Nance Pendley, Burgess Peterson Academy, Atlanta Public</a:t>
            </a:r>
          </a:p>
          <a:p>
            <a:r>
              <a:rPr lang="en-US" dirty="0"/>
              <a:t>Stephanie Peterson, Westside Elementary School, Lowndes County</a:t>
            </a:r>
          </a:p>
          <a:p>
            <a:r>
              <a:rPr lang="en-US" dirty="0"/>
              <a:t>Teresa Thompson, South Tattnall Middle School, Tattnall County</a:t>
            </a:r>
          </a:p>
          <a:p>
            <a:r>
              <a:rPr lang="en-US" dirty="0"/>
              <a:t>Francisco “Frank” Zamora, Johnson High School, Hall County</a:t>
            </a:r>
          </a:p>
          <a:p>
            <a:endParaRPr lang="en-US" dirty="0"/>
          </a:p>
        </p:txBody>
      </p:sp>
      <p:pic>
        <p:nvPicPr>
          <p:cNvPr id="5" name="Picture 4">
            <a:extLst>
              <a:ext uri="{FF2B5EF4-FFF2-40B4-BE49-F238E27FC236}">
                <a16:creationId xmlns:a16="http://schemas.microsoft.com/office/drawing/2014/main" id="{F1DCC3E1-B7DA-48BD-817E-B344BCEA296F}"/>
              </a:ext>
            </a:extLst>
          </p:cNvPr>
          <p:cNvPicPr>
            <a:picLocks noChangeAspect="1"/>
          </p:cNvPicPr>
          <p:nvPr/>
        </p:nvPicPr>
        <p:blipFill>
          <a:blip r:embed="rId2"/>
          <a:stretch>
            <a:fillRect/>
          </a:stretch>
        </p:blipFill>
        <p:spPr>
          <a:xfrm>
            <a:off x="1018574" y="3280670"/>
            <a:ext cx="2955204" cy="2955204"/>
          </a:xfrm>
          <a:prstGeom prst="rect">
            <a:avLst/>
          </a:prstGeom>
        </p:spPr>
      </p:pic>
    </p:spTree>
    <p:extLst>
      <p:ext uri="{BB962C8B-B14F-4D97-AF65-F5344CB8AC3E}">
        <p14:creationId xmlns:p14="http://schemas.microsoft.com/office/powerpoint/2010/main" val="2239316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ext&#10;&#10;Description automatically generated">
            <a:extLst>
              <a:ext uri="{FF2B5EF4-FFF2-40B4-BE49-F238E27FC236}">
                <a16:creationId xmlns:a16="http://schemas.microsoft.com/office/drawing/2014/main" id="{E23826AD-FCF2-4DE6-9AD1-A6472E3141D0}"/>
              </a:ext>
            </a:extLst>
          </p:cNvPr>
          <p:cNvPicPr>
            <a:picLocks noChangeAspect="1"/>
          </p:cNvPicPr>
          <p:nvPr/>
        </p:nvPicPr>
        <p:blipFill>
          <a:blip r:embed="rId3"/>
          <a:stretch>
            <a:fillRect/>
          </a:stretch>
        </p:blipFill>
        <p:spPr>
          <a:xfrm rot="21298589">
            <a:off x="1681866" y="629222"/>
            <a:ext cx="3933094" cy="5089885"/>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4AC5FFC7-D2C7-40B5-893B-D1852376E288}"/>
              </a:ext>
            </a:extLst>
          </p:cNvPr>
          <p:cNvSpPr txBox="1"/>
          <p:nvPr/>
        </p:nvSpPr>
        <p:spPr>
          <a:xfrm>
            <a:off x="6355830" y="824459"/>
            <a:ext cx="5306518" cy="4401205"/>
          </a:xfrm>
          <a:prstGeom prst="rect">
            <a:avLst/>
          </a:prstGeom>
          <a:noFill/>
        </p:spPr>
        <p:txBody>
          <a:bodyPr wrap="square" rtlCol="0">
            <a:spAutoFit/>
          </a:bodyPr>
          <a:lstStyle/>
          <a:p>
            <a:pPr algn="ctr"/>
            <a:r>
              <a:rPr lang="en-US" sz="4000" b="1" dirty="0">
                <a:solidFill>
                  <a:srgbClr val="44883E"/>
                </a:solidFill>
                <a:latin typeface="Arial" panose="020B0604020202020204" pitchFamily="34" charset="0"/>
                <a:cs typeface="Arial" panose="020B0604020202020204" pitchFamily="34" charset="0"/>
              </a:rPr>
              <a:t>Invitations Forthcoming: </a:t>
            </a:r>
          </a:p>
          <a:p>
            <a:pPr algn="ctr"/>
            <a:endParaRPr lang="en-US" sz="4000" b="1" dirty="0">
              <a:solidFill>
                <a:srgbClr val="44883E"/>
              </a:solidFill>
              <a:latin typeface="Arial" panose="020B0604020202020204" pitchFamily="34" charset="0"/>
              <a:cs typeface="Arial" panose="020B0604020202020204" pitchFamily="34" charset="0"/>
            </a:endParaRPr>
          </a:p>
          <a:p>
            <a:pPr algn="ctr"/>
            <a:r>
              <a:rPr lang="en-US" sz="4000" b="1" dirty="0">
                <a:solidFill>
                  <a:srgbClr val="44883E"/>
                </a:solidFill>
                <a:latin typeface="Arial" panose="020B0604020202020204" pitchFamily="34" charset="0"/>
                <a:cs typeface="Arial" panose="020B0604020202020204" pitchFamily="34" charset="0"/>
              </a:rPr>
              <a:t>Listening Sessions for Superintendents &amp; Local Board Members</a:t>
            </a:r>
          </a:p>
        </p:txBody>
      </p:sp>
    </p:spTree>
    <p:extLst>
      <p:ext uri="{BB962C8B-B14F-4D97-AF65-F5344CB8AC3E}">
        <p14:creationId xmlns:p14="http://schemas.microsoft.com/office/powerpoint/2010/main" val="392214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89A7-E087-4F52-808B-03008046C941}"/>
              </a:ext>
            </a:extLst>
          </p:cNvPr>
          <p:cNvSpPr>
            <a:spLocks noGrp="1"/>
          </p:cNvSpPr>
          <p:nvPr>
            <p:ph type="title"/>
          </p:nvPr>
        </p:nvSpPr>
        <p:spPr>
          <a:xfrm>
            <a:off x="2942493" y="1064473"/>
            <a:ext cx="8496838" cy="1987336"/>
          </a:xfrm>
        </p:spPr>
        <p:txBody>
          <a:bodyPr/>
          <a:lstStyle/>
          <a:p>
            <a:r>
              <a:rPr lang="en-US" dirty="0"/>
              <a:t>Budget Updates</a:t>
            </a:r>
          </a:p>
        </p:txBody>
      </p:sp>
      <p:sp>
        <p:nvSpPr>
          <p:cNvPr id="3" name="Text Placeholder 2">
            <a:extLst>
              <a:ext uri="{FF2B5EF4-FFF2-40B4-BE49-F238E27FC236}">
                <a16:creationId xmlns:a16="http://schemas.microsoft.com/office/drawing/2014/main" id="{5C3DD8E5-CBF4-4BD5-97ED-43C15E97BD24}"/>
              </a:ext>
            </a:extLst>
          </p:cNvPr>
          <p:cNvSpPr>
            <a:spLocks noGrp="1"/>
          </p:cNvSpPr>
          <p:nvPr>
            <p:ph type="body" sz="quarter" idx="13"/>
          </p:nvPr>
        </p:nvSpPr>
        <p:spPr>
          <a:xfrm>
            <a:off x="2942493" y="3051809"/>
            <a:ext cx="8496838" cy="1887372"/>
          </a:xfrm>
        </p:spPr>
        <p:txBody>
          <a:bodyPr/>
          <a:lstStyle/>
          <a:p>
            <a:r>
              <a:rPr lang="en-US" dirty="0"/>
              <a:t>Ted Beck</a:t>
            </a:r>
          </a:p>
          <a:p>
            <a:r>
              <a:rPr lang="en-US" dirty="0"/>
              <a:t>Chief Financial Officer</a:t>
            </a:r>
          </a:p>
        </p:txBody>
      </p:sp>
    </p:spTree>
    <p:extLst>
      <p:ext uri="{BB962C8B-B14F-4D97-AF65-F5344CB8AC3E}">
        <p14:creationId xmlns:p14="http://schemas.microsoft.com/office/powerpoint/2010/main" val="168154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23A2-ECAD-4F9E-B611-5E43BA74DEE4}"/>
              </a:ext>
            </a:extLst>
          </p:cNvPr>
          <p:cNvSpPr>
            <a:spLocks noGrp="1"/>
          </p:cNvSpPr>
          <p:nvPr>
            <p:ph type="title"/>
          </p:nvPr>
        </p:nvSpPr>
        <p:spPr/>
        <p:txBody>
          <a:bodyPr/>
          <a:lstStyle/>
          <a:p>
            <a:r>
              <a:rPr lang="en-US" dirty="0"/>
              <a:t>AFY 2019 Appropriations Act</a:t>
            </a:r>
          </a:p>
        </p:txBody>
      </p:sp>
      <p:sp>
        <p:nvSpPr>
          <p:cNvPr id="3" name="Content Placeholder 2">
            <a:extLst>
              <a:ext uri="{FF2B5EF4-FFF2-40B4-BE49-F238E27FC236}">
                <a16:creationId xmlns:a16="http://schemas.microsoft.com/office/drawing/2014/main" id="{AC76AC8C-0254-4748-9F33-8B723D0F9AFC}"/>
              </a:ext>
            </a:extLst>
          </p:cNvPr>
          <p:cNvSpPr>
            <a:spLocks noGrp="1"/>
          </p:cNvSpPr>
          <p:nvPr>
            <p:ph idx="1"/>
          </p:nvPr>
        </p:nvSpPr>
        <p:spPr/>
        <p:txBody>
          <a:bodyPr>
            <a:normAutofit fontScale="70000" lnSpcReduction="20000"/>
          </a:bodyPr>
          <a:lstStyle/>
          <a:p>
            <a:pPr marL="0" indent="0">
              <a:buNone/>
            </a:pPr>
            <a:r>
              <a:rPr lang="en-US" sz="3600" b="1" dirty="0">
                <a:solidFill>
                  <a:schemeClr val="accent6">
                    <a:lumMod val="75000"/>
                  </a:schemeClr>
                </a:solidFill>
              </a:rPr>
              <a:t>Midterm Adjustment:  $131 million</a:t>
            </a:r>
          </a:p>
          <a:p>
            <a:r>
              <a:rPr lang="en-US" dirty="0"/>
              <a:t>Still seeing marginal growth in FTEs.</a:t>
            </a:r>
          </a:p>
          <a:p>
            <a:r>
              <a:rPr lang="en-US" dirty="0"/>
              <a:t>Large increase in the number of new state authorized charters.</a:t>
            </a:r>
          </a:p>
          <a:p>
            <a:r>
              <a:rPr lang="en-US" dirty="0"/>
              <a:t>Fairly typical amount for the midterm.</a:t>
            </a:r>
          </a:p>
          <a:p>
            <a:pPr marL="0" indent="0">
              <a:buNone/>
            </a:pPr>
            <a:endParaRPr lang="en-US" dirty="0"/>
          </a:p>
          <a:p>
            <a:pPr marL="0" indent="0">
              <a:buNone/>
            </a:pPr>
            <a:r>
              <a:rPr lang="en-US" sz="3600" b="1" dirty="0">
                <a:solidFill>
                  <a:srgbClr val="44883E"/>
                </a:solidFill>
              </a:rPr>
              <a:t>School Security Grants:  $69.4 million</a:t>
            </a:r>
          </a:p>
          <a:p>
            <a:r>
              <a:rPr lang="en-US" dirty="0"/>
              <a:t>Represents a $30,000 award per school for all districts.</a:t>
            </a:r>
          </a:p>
          <a:p>
            <a:r>
              <a:rPr lang="en-US" dirty="0"/>
              <a:t>Available for any one-time purchase of goods and/or services related to the district’s school safety assessment and plans.</a:t>
            </a:r>
          </a:p>
          <a:p>
            <a:r>
              <a:rPr lang="en-US" dirty="0"/>
              <a:t>Application process requires brief budget narrative.</a:t>
            </a:r>
          </a:p>
          <a:p>
            <a:r>
              <a:rPr lang="en-US" dirty="0"/>
              <a:t>Reimbursement upon receipt of invoice; available through June 30, 2020.</a:t>
            </a:r>
          </a:p>
          <a:p>
            <a:pPr marL="0" indent="0">
              <a:buNone/>
            </a:pPr>
            <a:r>
              <a:rPr lang="en-US" sz="3200" dirty="0"/>
              <a:t>	</a:t>
            </a:r>
          </a:p>
          <a:p>
            <a:endParaRPr lang="en-US" dirty="0"/>
          </a:p>
        </p:txBody>
      </p:sp>
    </p:spTree>
    <p:extLst>
      <p:ext uri="{BB962C8B-B14F-4D97-AF65-F5344CB8AC3E}">
        <p14:creationId xmlns:p14="http://schemas.microsoft.com/office/powerpoint/2010/main" val="181565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23A2-ECAD-4F9E-B611-5E43BA74DEE4}"/>
              </a:ext>
            </a:extLst>
          </p:cNvPr>
          <p:cNvSpPr>
            <a:spLocks noGrp="1"/>
          </p:cNvSpPr>
          <p:nvPr>
            <p:ph type="title"/>
          </p:nvPr>
        </p:nvSpPr>
        <p:spPr/>
        <p:txBody>
          <a:bodyPr/>
          <a:lstStyle/>
          <a:p>
            <a:r>
              <a:rPr lang="en-US" dirty="0"/>
              <a:t>FY 2020 Appropriations Act</a:t>
            </a:r>
          </a:p>
        </p:txBody>
      </p:sp>
      <p:sp>
        <p:nvSpPr>
          <p:cNvPr id="3" name="Content Placeholder 2">
            <a:extLst>
              <a:ext uri="{FF2B5EF4-FFF2-40B4-BE49-F238E27FC236}">
                <a16:creationId xmlns:a16="http://schemas.microsoft.com/office/drawing/2014/main" id="{AC76AC8C-0254-4748-9F33-8B723D0F9AFC}"/>
              </a:ext>
            </a:extLst>
          </p:cNvPr>
          <p:cNvSpPr>
            <a:spLocks noGrp="1"/>
          </p:cNvSpPr>
          <p:nvPr>
            <p:ph idx="1"/>
          </p:nvPr>
        </p:nvSpPr>
        <p:spPr/>
        <p:txBody>
          <a:bodyPr>
            <a:normAutofit fontScale="70000" lnSpcReduction="20000"/>
          </a:bodyPr>
          <a:lstStyle/>
          <a:p>
            <a:pPr marL="0" indent="0">
              <a:buNone/>
            </a:pPr>
            <a:r>
              <a:rPr lang="en-US" sz="3600" b="1" dirty="0">
                <a:solidFill>
                  <a:schemeClr val="accent6">
                    <a:lumMod val="75000"/>
                  </a:schemeClr>
                </a:solidFill>
              </a:rPr>
              <a:t>Salary Increase:  $522 million</a:t>
            </a:r>
          </a:p>
          <a:p>
            <a:r>
              <a:rPr lang="en-US" sz="3200" dirty="0"/>
              <a:t>Represents a $3,000 increase for all certificated positions beginning July 1, 2019.</a:t>
            </a:r>
          </a:p>
          <a:p>
            <a:r>
              <a:rPr lang="en-US" sz="3200" dirty="0"/>
              <a:t>Traditionally, salary increases are funded for 10 months in the first year to account for two-month lag time in QBE allotments to districts.</a:t>
            </a:r>
          </a:p>
          <a:p>
            <a:r>
              <a:rPr lang="en-US" sz="3200" dirty="0"/>
              <a:t>Results in two months of additional funding which will be included in district allocation sheets as “additional funding” under the administration line.</a:t>
            </a:r>
          </a:p>
          <a:p>
            <a:r>
              <a:rPr lang="en-US" sz="3200" dirty="0"/>
              <a:t>Will “annualize” in FY 2021.</a:t>
            </a:r>
          </a:p>
          <a:p>
            <a:endParaRPr lang="en-US" sz="3600" b="1" dirty="0">
              <a:solidFill>
                <a:schemeClr val="accent6">
                  <a:lumMod val="75000"/>
                </a:schemeClr>
              </a:solidFill>
            </a:endParaRPr>
          </a:p>
          <a:p>
            <a:pPr marL="0" indent="0">
              <a:buNone/>
            </a:pPr>
            <a:r>
              <a:rPr lang="en-US" sz="3600" b="1" dirty="0">
                <a:solidFill>
                  <a:schemeClr val="accent6">
                    <a:lumMod val="75000"/>
                  </a:schemeClr>
                </a:solidFill>
              </a:rPr>
              <a:t>QBE Growth:  $198 million</a:t>
            </a:r>
          </a:p>
          <a:p>
            <a:r>
              <a:rPr lang="en-US" sz="3200" dirty="0"/>
              <a:t>Picks up all FTE growth (very limited) and T/E increases (average teacher tenure is going up! </a:t>
            </a:r>
            <a:r>
              <a:rPr lang="en-US" sz="2300" i="1" dirty="0"/>
              <a:t>a little</a:t>
            </a:r>
            <a:r>
              <a:rPr lang="en-US" sz="3200" dirty="0"/>
              <a:t>).</a:t>
            </a:r>
          </a:p>
          <a:p>
            <a:pPr marL="0" indent="0">
              <a:buNone/>
            </a:pPr>
            <a:endParaRPr lang="en-US" dirty="0"/>
          </a:p>
          <a:p>
            <a:pPr marL="0" indent="0">
              <a:buNone/>
            </a:pPr>
            <a:endParaRPr lang="en-US" sz="3200" dirty="0"/>
          </a:p>
          <a:p>
            <a:endParaRPr lang="en-US" dirty="0"/>
          </a:p>
        </p:txBody>
      </p:sp>
    </p:spTree>
    <p:extLst>
      <p:ext uri="{BB962C8B-B14F-4D97-AF65-F5344CB8AC3E}">
        <p14:creationId xmlns:p14="http://schemas.microsoft.com/office/powerpoint/2010/main" val="299022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23A2-ECAD-4F9E-B611-5E43BA74DEE4}"/>
              </a:ext>
            </a:extLst>
          </p:cNvPr>
          <p:cNvSpPr>
            <a:spLocks noGrp="1"/>
          </p:cNvSpPr>
          <p:nvPr>
            <p:ph type="title"/>
          </p:nvPr>
        </p:nvSpPr>
        <p:spPr/>
        <p:txBody>
          <a:bodyPr/>
          <a:lstStyle/>
          <a:p>
            <a:r>
              <a:rPr lang="en-US" dirty="0"/>
              <a:t>FY 2020 Appropriations Act</a:t>
            </a:r>
          </a:p>
        </p:txBody>
      </p:sp>
      <p:sp>
        <p:nvSpPr>
          <p:cNvPr id="3" name="Content Placeholder 2">
            <a:extLst>
              <a:ext uri="{FF2B5EF4-FFF2-40B4-BE49-F238E27FC236}">
                <a16:creationId xmlns:a16="http://schemas.microsoft.com/office/drawing/2014/main" id="{AC76AC8C-0254-4748-9F33-8B723D0F9AFC}"/>
              </a:ext>
            </a:extLst>
          </p:cNvPr>
          <p:cNvSpPr>
            <a:spLocks noGrp="1"/>
          </p:cNvSpPr>
          <p:nvPr>
            <p:ph idx="1"/>
          </p:nvPr>
        </p:nvSpPr>
        <p:spPr/>
        <p:txBody>
          <a:bodyPr>
            <a:normAutofit fontScale="77500" lnSpcReduction="20000"/>
          </a:bodyPr>
          <a:lstStyle/>
          <a:p>
            <a:pPr marL="0" indent="0">
              <a:buNone/>
            </a:pPr>
            <a:r>
              <a:rPr lang="en-US" sz="3600" b="1" dirty="0">
                <a:solidFill>
                  <a:schemeClr val="accent6">
                    <a:lumMod val="75000"/>
                  </a:schemeClr>
                </a:solidFill>
              </a:rPr>
              <a:t>Other Items</a:t>
            </a:r>
          </a:p>
          <a:p>
            <a:pPr marL="0" indent="0">
              <a:buNone/>
            </a:pPr>
            <a:endParaRPr lang="en-US" sz="3600" b="1" dirty="0">
              <a:solidFill>
                <a:schemeClr val="accent6">
                  <a:lumMod val="75000"/>
                </a:schemeClr>
              </a:solidFill>
            </a:endParaRPr>
          </a:p>
          <a:p>
            <a:r>
              <a:rPr lang="en-US" sz="3600" dirty="0"/>
              <a:t>Charter school facility grants ($2 million)</a:t>
            </a:r>
          </a:p>
          <a:p>
            <a:r>
              <a:rPr lang="en-US" sz="3600" dirty="0"/>
              <a:t>Professional development programs for CS ($750k)</a:t>
            </a:r>
          </a:p>
          <a:p>
            <a:r>
              <a:rPr lang="en-US" sz="3600" dirty="0"/>
              <a:t>Feminine hygiene products grants ($1 million)</a:t>
            </a:r>
          </a:p>
          <a:p>
            <a:r>
              <a:rPr lang="en-US" sz="3600" dirty="0"/>
              <a:t>Counselor enrichment program ($1 million)</a:t>
            </a:r>
          </a:p>
          <a:p>
            <a:r>
              <a:rPr lang="en-US" sz="3600" dirty="0"/>
              <a:t>Various CTAE increases</a:t>
            </a:r>
          </a:p>
          <a:p>
            <a:endParaRPr lang="en-US" sz="3600" b="1" dirty="0">
              <a:solidFill>
                <a:schemeClr val="accent6">
                  <a:lumMod val="75000"/>
                </a:schemeClr>
              </a:solidFill>
            </a:endParaRPr>
          </a:p>
          <a:p>
            <a:pPr marL="0" indent="0">
              <a:buNone/>
            </a:pPr>
            <a:endParaRPr lang="en-US" dirty="0"/>
          </a:p>
          <a:p>
            <a:pPr marL="0" indent="0">
              <a:buNone/>
            </a:pPr>
            <a:r>
              <a:rPr lang="en-US" sz="3200" dirty="0"/>
              <a:t>	</a:t>
            </a:r>
          </a:p>
          <a:p>
            <a:endParaRPr lang="en-US" dirty="0"/>
          </a:p>
        </p:txBody>
      </p:sp>
    </p:spTree>
    <p:extLst>
      <p:ext uri="{BB962C8B-B14F-4D97-AF65-F5344CB8AC3E}">
        <p14:creationId xmlns:p14="http://schemas.microsoft.com/office/powerpoint/2010/main" val="376379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2C50-F5BB-4118-82D2-9B86F5317D74}"/>
              </a:ext>
            </a:extLst>
          </p:cNvPr>
          <p:cNvSpPr>
            <a:spLocks noGrp="1"/>
          </p:cNvSpPr>
          <p:nvPr>
            <p:ph type="title"/>
          </p:nvPr>
        </p:nvSpPr>
        <p:spPr/>
        <p:txBody>
          <a:bodyPr/>
          <a:lstStyle/>
          <a:p>
            <a:r>
              <a:rPr lang="en-US" dirty="0"/>
              <a:t>Federal Programs Updates</a:t>
            </a:r>
          </a:p>
        </p:txBody>
      </p:sp>
      <p:sp>
        <p:nvSpPr>
          <p:cNvPr id="3" name="Text Placeholder 2">
            <a:extLst>
              <a:ext uri="{FF2B5EF4-FFF2-40B4-BE49-F238E27FC236}">
                <a16:creationId xmlns:a16="http://schemas.microsoft.com/office/drawing/2014/main" id="{2AD2CD7D-3554-4821-A95F-7119443322BB}"/>
              </a:ext>
            </a:extLst>
          </p:cNvPr>
          <p:cNvSpPr>
            <a:spLocks noGrp="1"/>
          </p:cNvSpPr>
          <p:nvPr>
            <p:ph type="body" sz="quarter" idx="13"/>
          </p:nvPr>
        </p:nvSpPr>
        <p:spPr/>
        <p:txBody>
          <a:bodyPr/>
          <a:lstStyle/>
          <a:p>
            <a:r>
              <a:rPr lang="en-US" dirty="0"/>
              <a:t>Craig Geers</a:t>
            </a:r>
          </a:p>
          <a:p>
            <a:r>
              <a:rPr lang="en-US" dirty="0"/>
              <a:t>Associate Superintendent, Federal Programs</a:t>
            </a:r>
          </a:p>
        </p:txBody>
      </p:sp>
    </p:spTree>
    <p:extLst>
      <p:ext uri="{BB962C8B-B14F-4D97-AF65-F5344CB8AC3E}">
        <p14:creationId xmlns:p14="http://schemas.microsoft.com/office/powerpoint/2010/main" val="1173335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28F94BF021B745BF0665B8E3461F70" ma:contentTypeVersion="0" ma:contentTypeDescription="Create a new document." ma:contentTypeScope="" ma:versionID="826d4acff0da6788777be0fec0dd74a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8D5EE9-7620-4BD4-B598-A4E3BC275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1EFD1BE-57D5-4C14-BED6-073BF9C30556}">
  <ds:schemaRefs>
    <ds:schemaRef ds:uri="http://schemas.microsoft.com/sharepoint/v3/contenttype/forms"/>
  </ds:schemaRefs>
</ds:datastoreItem>
</file>

<file path=customXml/itemProps3.xml><?xml version="1.0" encoding="utf-8"?>
<ds:datastoreItem xmlns:ds="http://schemas.openxmlformats.org/officeDocument/2006/customXml" ds:itemID="{856989A0-5713-4E29-B35F-5C6CD0CF3D92}">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7050</TotalTime>
  <Words>2762</Words>
  <Application>Microsoft Office PowerPoint</Application>
  <PresentationFormat>Widescreen</PresentationFormat>
  <Paragraphs>327</Paragraphs>
  <Slides>34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Arial Black</vt:lpstr>
      <vt:lpstr>Calibri</vt:lpstr>
      <vt:lpstr>Office Theme</vt:lpstr>
      <vt:lpstr>Spring Bootstrap 2019</vt:lpstr>
      <vt:lpstr>Legislative Session Recap</vt:lpstr>
      <vt:lpstr>Bills of Interest</vt:lpstr>
      <vt:lpstr>PowerPoint Presentation</vt:lpstr>
      <vt:lpstr>Budget Updates</vt:lpstr>
      <vt:lpstr>AFY 2019 Appropriations Act</vt:lpstr>
      <vt:lpstr>FY 2020 Appropriations Act</vt:lpstr>
      <vt:lpstr>FY 2020 Appropriations Act</vt:lpstr>
      <vt:lpstr>Federal Programs Updates</vt:lpstr>
      <vt:lpstr>FY 20 Federal Funding Update</vt:lpstr>
      <vt:lpstr>FY 20 Federal Funding Update</vt:lpstr>
      <vt:lpstr>FY 20 CLIP and Budget Approvals</vt:lpstr>
      <vt:lpstr>Consolidation of Funds</vt:lpstr>
      <vt:lpstr>Agency Updates</vt:lpstr>
      <vt:lpstr>Georgia Insights</vt:lpstr>
      <vt:lpstr>Teacher Pipeline NEW!</vt:lpstr>
      <vt:lpstr>Endorsements NEW! </vt:lpstr>
      <vt:lpstr>Literacy COMING MAY 1st! </vt:lpstr>
      <vt:lpstr>Literacy </vt:lpstr>
      <vt:lpstr>Partnering with the Governor’s Office</vt:lpstr>
      <vt:lpstr>School Improvement</vt:lpstr>
      <vt:lpstr>School Improvement</vt:lpstr>
      <vt:lpstr>National Recognition</vt:lpstr>
      <vt:lpstr>Prioritizing State-Level Support and Coordination for the Whole Child</vt:lpstr>
      <vt:lpstr>Assessment Updates</vt:lpstr>
      <vt:lpstr>District Support Directory</vt:lpstr>
      <vt:lpstr>Keenville</vt:lpstr>
      <vt:lpstr>ESSA Amendment</vt:lpstr>
      <vt:lpstr>CCRPI</vt:lpstr>
      <vt:lpstr>2019 CCRPI Tentative Calendar</vt:lpstr>
      <vt:lpstr>Innovative Assessment Demonstration Authority (IADA)</vt:lpstr>
      <vt:lpstr>Accountability Refinements</vt:lpstr>
      <vt:lpstr>Military Flagship School Recognition</vt:lpstr>
      <vt:lpstr>National Superintendent of the Year;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Meghan Frick</cp:lastModifiedBy>
  <cp:revision>224</cp:revision>
  <dcterms:created xsi:type="dcterms:W3CDTF">2018-12-04T19:58:15Z</dcterms:created>
  <dcterms:modified xsi:type="dcterms:W3CDTF">2019-04-17T12:05:07Z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0x010100BB28F94BF021B745BF0665B8E3461F70</vt:lpwstr>
  </property>
</Properties>
</file>