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4" r:id="rId2"/>
  </p:sldMasterIdLst>
  <p:notesMasterIdLst>
    <p:notesMasterId r:id="rId59"/>
  </p:notesMasterIdLst>
  <p:sldIdLst>
    <p:sldId id="326" r:id="rId3"/>
    <p:sldId id="270" r:id="rId4"/>
    <p:sldId id="271" r:id="rId5"/>
    <p:sldId id="272" r:id="rId6"/>
    <p:sldId id="635" r:id="rId7"/>
    <p:sldId id="273" r:id="rId8"/>
    <p:sldId id="274" r:id="rId9"/>
    <p:sldId id="257" r:id="rId10"/>
    <p:sldId id="275" r:id="rId11"/>
    <p:sldId id="289" r:id="rId12"/>
    <p:sldId id="290" r:id="rId13"/>
    <p:sldId id="291" r:id="rId14"/>
    <p:sldId id="292" r:id="rId15"/>
    <p:sldId id="293" r:id="rId16"/>
    <p:sldId id="297" r:id="rId17"/>
    <p:sldId id="298" r:id="rId18"/>
    <p:sldId id="299" r:id="rId19"/>
    <p:sldId id="308" r:id="rId20"/>
    <p:sldId id="309" r:id="rId21"/>
    <p:sldId id="310" r:id="rId22"/>
    <p:sldId id="311" r:id="rId23"/>
    <p:sldId id="312" r:id="rId24"/>
    <p:sldId id="313" r:id="rId25"/>
    <p:sldId id="314" r:id="rId26"/>
    <p:sldId id="322" r:id="rId27"/>
    <p:sldId id="334" r:id="rId28"/>
    <p:sldId id="315" r:id="rId29"/>
    <p:sldId id="318" r:id="rId30"/>
    <p:sldId id="319" r:id="rId31"/>
    <p:sldId id="320" r:id="rId32"/>
    <p:sldId id="321" r:id="rId33"/>
    <p:sldId id="284" r:id="rId34"/>
    <p:sldId id="324" r:id="rId35"/>
    <p:sldId id="336" r:id="rId36"/>
    <p:sldId id="302" r:id="rId37"/>
    <p:sldId id="338" r:id="rId38"/>
    <p:sldId id="339" r:id="rId39"/>
    <p:sldId id="345" r:id="rId40"/>
    <p:sldId id="355" r:id="rId41"/>
    <p:sldId id="341" r:id="rId42"/>
    <p:sldId id="340" r:id="rId43"/>
    <p:sldId id="342" r:id="rId44"/>
    <p:sldId id="346" r:id="rId45"/>
    <p:sldId id="347" r:id="rId46"/>
    <p:sldId id="325" r:id="rId47"/>
    <p:sldId id="266" r:id="rId48"/>
    <p:sldId id="269" r:id="rId49"/>
    <p:sldId id="348" r:id="rId50"/>
    <p:sldId id="349" r:id="rId51"/>
    <p:sldId id="350" r:id="rId52"/>
    <p:sldId id="351" r:id="rId53"/>
    <p:sldId id="352" r:id="rId54"/>
    <p:sldId id="353" r:id="rId55"/>
    <p:sldId id="354" r:id="rId56"/>
    <p:sldId id="331" r:id="rId57"/>
    <p:sldId id="634" r:id="rId5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61" d="100"/>
          <a:sy n="61" d="100"/>
        </p:scale>
        <p:origin x="43" y="4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8C160D2-4B27-44CE-9CAD-E4FD710A9BBF}" type="datetimeFigureOut">
              <a:rPr lang="en-US" smtClean="0"/>
              <a:t>10/16/2018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AEEE3A3-A9E3-4EAE-BC0A-A3D8298B948B}" type="slidenum">
              <a:rPr lang="en-US" smtClean="0"/>
              <a:t>‹#›</a:t>
            </a:fld>
            <a:endParaRPr lang="en-US"/>
          </a:p>
        </p:txBody>
      </p:sp>
    </p:spTree>
    <p:extLst>
      <p:ext uri="{BB962C8B-B14F-4D97-AF65-F5344CB8AC3E}">
        <p14:creationId xmlns:p14="http://schemas.microsoft.com/office/powerpoint/2010/main" val="189910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isn’t creative commons/free to use </a:t>
            </a:r>
            <a:r>
              <a:rPr lang="en-US" dirty="0" err="1"/>
              <a:t>etc</a:t>
            </a:r>
            <a:endParaRPr lang="en-US" dirty="0"/>
          </a:p>
          <a:p>
            <a:r>
              <a:rPr lang="en-US" dirty="0"/>
              <a:t>Or use photo of kids exiting building </a:t>
            </a:r>
          </a:p>
        </p:txBody>
      </p:sp>
      <p:sp>
        <p:nvSpPr>
          <p:cNvPr id="4" name="Slide Number Placeholder 3"/>
          <p:cNvSpPr>
            <a:spLocks noGrp="1"/>
          </p:cNvSpPr>
          <p:nvPr>
            <p:ph type="sldNum" sz="quarter" idx="10"/>
          </p:nvPr>
        </p:nvSpPr>
        <p:spPr/>
        <p:txBody>
          <a:bodyPr/>
          <a:lstStyle/>
          <a:p>
            <a:pPr defTabSz="949478">
              <a:defRPr/>
            </a:pPr>
            <a:fld id="{168375C1-7C5C-42A2-80F2-05631BB3764E}" type="slidenum">
              <a:rPr lang="en-ZA">
                <a:solidFill>
                  <a:prstClr val="black"/>
                </a:solidFill>
                <a:latin typeface="Calibri" panose="020F0502020204030204"/>
              </a:rPr>
              <a:pPr defTabSz="949478">
                <a:defRPr/>
              </a:pPr>
              <a:t>32</a:t>
            </a:fld>
            <a:endParaRPr lang="en-ZA" dirty="0">
              <a:solidFill>
                <a:prstClr val="black"/>
              </a:solidFill>
              <a:latin typeface="Calibri" panose="020F0502020204030204"/>
            </a:endParaRPr>
          </a:p>
        </p:txBody>
      </p:sp>
    </p:spTree>
    <p:extLst>
      <p:ext uri="{BB962C8B-B14F-4D97-AF65-F5344CB8AC3E}">
        <p14:creationId xmlns:p14="http://schemas.microsoft.com/office/powerpoint/2010/main" val="330038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here that no direct funding provided to arm teachers yet</a:t>
            </a:r>
          </a:p>
        </p:txBody>
      </p:sp>
      <p:sp>
        <p:nvSpPr>
          <p:cNvPr id="4" name="Slide Number Placeholder 3"/>
          <p:cNvSpPr>
            <a:spLocks noGrp="1"/>
          </p:cNvSpPr>
          <p:nvPr>
            <p:ph type="sldNum" sz="quarter" idx="10"/>
          </p:nvPr>
        </p:nvSpPr>
        <p:spPr/>
        <p:txBody>
          <a:bodyPr/>
          <a:lstStyle/>
          <a:p>
            <a:pPr defTabSz="949478">
              <a:defRPr/>
            </a:pPr>
            <a:fld id="{168375C1-7C5C-42A2-80F2-05631BB3764E}" type="slidenum">
              <a:rPr lang="en-ZA">
                <a:solidFill>
                  <a:prstClr val="black"/>
                </a:solidFill>
                <a:latin typeface="Calibri" panose="020F0502020204030204"/>
              </a:rPr>
              <a:pPr defTabSz="949478">
                <a:defRPr/>
              </a:pPr>
              <a:t>33</a:t>
            </a:fld>
            <a:endParaRPr lang="en-ZA" dirty="0">
              <a:solidFill>
                <a:prstClr val="black"/>
              </a:solidFill>
              <a:latin typeface="Calibri" panose="020F0502020204030204"/>
            </a:endParaRPr>
          </a:p>
        </p:txBody>
      </p:sp>
    </p:spTree>
    <p:extLst>
      <p:ext uri="{BB962C8B-B14F-4D97-AF65-F5344CB8AC3E}">
        <p14:creationId xmlns:p14="http://schemas.microsoft.com/office/powerpoint/2010/main" val="418899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will highlight the curious additions </a:t>
            </a:r>
          </a:p>
        </p:txBody>
      </p:sp>
      <p:sp>
        <p:nvSpPr>
          <p:cNvPr id="4" name="Slide Number Placeholder 3"/>
          <p:cNvSpPr>
            <a:spLocks noGrp="1"/>
          </p:cNvSpPr>
          <p:nvPr>
            <p:ph type="sldNum" sz="quarter" idx="10"/>
          </p:nvPr>
        </p:nvSpPr>
        <p:spPr/>
        <p:txBody>
          <a:bodyPr/>
          <a:lstStyle/>
          <a:p>
            <a:fld id="{168375C1-7C5C-42A2-80F2-05631BB3764E}" type="slidenum">
              <a:rPr lang="en-ZA" smtClean="0"/>
              <a:t>34</a:t>
            </a:fld>
            <a:endParaRPr lang="en-ZA" dirty="0"/>
          </a:p>
        </p:txBody>
      </p:sp>
    </p:spTree>
    <p:extLst>
      <p:ext uri="{BB962C8B-B14F-4D97-AF65-F5344CB8AC3E}">
        <p14:creationId xmlns:p14="http://schemas.microsoft.com/office/powerpoint/2010/main" val="825284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will highlight the curious additions </a:t>
            </a:r>
          </a:p>
        </p:txBody>
      </p:sp>
      <p:sp>
        <p:nvSpPr>
          <p:cNvPr id="4" name="Slide Number Placeholder 3"/>
          <p:cNvSpPr>
            <a:spLocks noGrp="1"/>
          </p:cNvSpPr>
          <p:nvPr>
            <p:ph type="sldNum" sz="quarter" idx="10"/>
          </p:nvPr>
        </p:nvSpPr>
        <p:spPr/>
        <p:txBody>
          <a:bodyPr/>
          <a:lstStyle/>
          <a:p>
            <a:fld id="{168375C1-7C5C-42A2-80F2-05631BB3764E}" type="slidenum">
              <a:rPr lang="en-ZA" smtClean="0"/>
              <a:t>35</a:t>
            </a:fld>
            <a:endParaRPr lang="en-ZA" dirty="0"/>
          </a:p>
        </p:txBody>
      </p:sp>
    </p:spTree>
    <p:extLst>
      <p:ext uri="{BB962C8B-B14F-4D97-AF65-F5344CB8AC3E}">
        <p14:creationId xmlns:p14="http://schemas.microsoft.com/office/powerpoint/2010/main" val="205680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new OCR here</a:t>
            </a:r>
          </a:p>
        </p:txBody>
      </p:sp>
      <p:sp>
        <p:nvSpPr>
          <p:cNvPr id="4" name="Slide Number Placeholder 3"/>
          <p:cNvSpPr>
            <a:spLocks noGrp="1"/>
          </p:cNvSpPr>
          <p:nvPr>
            <p:ph type="sldNum" sz="quarter" idx="10"/>
          </p:nvPr>
        </p:nvSpPr>
        <p:spPr/>
        <p:txBody>
          <a:bodyPr/>
          <a:lstStyle/>
          <a:p>
            <a:pPr defTabSz="949478">
              <a:defRPr/>
            </a:pPr>
            <a:fld id="{168375C1-7C5C-42A2-80F2-05631BB3764E}" type="slidenum">
              <a:rPr lang="en-ZA">
                <a:solidFill>
                  <a:prstClr val="black"/>
                </a:solidFill>
                <a:latin typeface="Calibri" panose="020F0502020204030204"/>
              </a:rPr>
              <a:pPr defTabSz="949478">
                <a:defRPr/>
              </a:pPr>
              <a:t>40</a:t>
            </a:fld>
            <a:endParaRPr lang="en-ZA" dirty="0">
              <a:solidFill>
                <a:prstClr val="black"/>
              </a:solidFill>
              <a:latin typeface="Calibri" panose="020F0502020204030204"/>
            </a:endParaRPr>
          </a:p>
        </p:txBody>
      </p:sp>
    </p:spTree>
    <p:extLst>
      <p:ext uri="{BB962C8B-B14F-4D97-AF65-F5344CB8AC3E}">
        <p14:creationId xmlns:p14="http://schemas.microsoft.com/office/powerpoint/2010/main" val="1915221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repeal of discipline policies from Obama here</a:t>
            </a:r>
          </a:p>
        </p:txBody>
      </p:sp>
      <p:sp>
        <p:nvSpPr>
          <p:cNvPr id="4" name="Slide Number Placeholder 3"/>
          <p:cNvSpPr>
            <a:spLocks noGrp="1"/>
          </p:cNvSpPr>
          <p:nvPr>
            <p:ph type="sldNum" sz="quarter" idx="10"/>
          </p:nvPr>
        </p:nvSpPr>
        <p:spPr/>
        <p:txBody>
          <a:bodyPr/>
          <a:lstStyle/>
          <a:p>
            <a:pPr defTabSz="931774">
              <a:defRPr/>
            </a:pPr>
            <a:fld id="{168375C1-7C5C-42A2-80F2-05631BB3764E}" type="slidenum">
              <a:rPr lang="en-ZA">
                <a:solidFill>
                  <a:prstClr val="black"/>
                </a:solidFill>
                <a:latin typeface="Calibri" panose="020F0502020204030204"/>
              </a:rPr>
              <a:pPr defTabSz="931774">
                <a:defRPr/>
              </a:pPr>
              <a:t>41</a:t>
            </a:fld>
            <a:endParaRPr lang="en-ZA" dirty="0">
              <a:solidFill>
                <a:prstClr val="black"/>
              </a:solidFill>
              <a:latin typeface="Calibri" panose="020F0502020204030204"/>
            </a:endParaRPr>
          </a:p>
        </p:txBody>
      </p:sp>
    </p:spTree>
    <p:extLst>
      <p:ext uri="{BB962C8B-B14F-4D97-AF65-F5344CB8AC3E}">
        <p14:creationId xmlns:p14="http://schemas.microsoft.com/office/powerpoint/2010/main" val="1522914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478">
              <a:defRPr/>
            </a:pPr>
            <a:fld id="{168375C1-7C5C-42A2-80F2-05631BB3764E}" type="slidenum">
              <a:rPr lang="en-ZA">
                <a:solidFill>
                  <a:prstClr val="black"/>
                </a:solidFill>
                <a:latin typeface="Calibri" panose="020F0502020204030204"/>
              </a:rPr>
              <a:pPr defTabSz="949478">
                <a:defRPr/>
              </a:pPr>
              <a:t>45</a:t>
            </a:fld>
            <a:endParaRPr lang="en-ZA" dirty="0">
              <a:solidFill>
                <a:prstClr val="black"/>
              </a:solidFill>
              <a:latin typeface="Calibri" panose="020F0502020204030204"/>
            </a:endParaRPr>
          </a:p>
        </p:txBody>
      </p:sp>
    </p:spTree>
    <p:extLst>
      <p:ext uri="{BB962C8B-B14F-4D97-AF65-F5344CB8AC3E}">
        <p14:creationId xmlns:p14="http://schemas.microsoft.com/office/powerpoint/2010/main" val="1028858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Grants have been provided via the STOP School Violence Act. Sessions says it’s been signed into law by Trump. https://www.justice.gov/opa/pr/department-justice-announces-more-70-million-support-school-safety-and-64-million-improve </a:t>
            </a:r>
          </a:p>
          <a:p>
            <a:endParaRPr lang="en-US" dirty="0"/>
          </a:p>
        </p:txBody>
      </p:sp>
      <p:sp>
        <p:nvSpPr>
          <p:cNvPr id="4" name="Slide Number Placeholder 3"/>
          <p:cNvSpPr>
            <a:spLocks noGrp="1"/>
          </p:cNvSpPr>
          <p:nvPr>
            <p:ph type="sldNum" sz="quarter" idx="10"/>
          </p:nvPr>
        </p:nvSpPr>
        <p:spPr/>
        <p:txBody>
          <a:bodyPr/>
          <a:lstStyle/>
          <a:p>
            <a:pPr defTabSz="949478">
              <a:defRPr/>
            </a:pPr>
            <a:fld id="{168375C1-7C5C-42A2-80F2-05631BB3764E}" type="slidenum">
              <a:rPr lang="en-ZA">
                <a:solidFill>
                  <a:prstClr val="black"/>
                </a:solidFill>
                <a:latin typeface="Calibri" panose="020F0502020204030204"/>
              </a:rPr>
              <a:pPr defTabSz="949478">
                <a:defRPr/>
              </a:pPr>
              <a:t>46</a:t>
            </a:fld>
            <a:endParaRPr lang="en-ZA" dirty="0">
              <a:solidFill>
                <a:prstClr val="black"/>
              </a:solidFill>
              <a:latin typeface="Calibri" panose="020F0502020204030204"/>
            </a:endParaRPr>
          </a:p>
        </p:txBody>
      </p:sp>
    </p:spTree>
    <p:extLst>
      <p:ext uri="{BB962C8B-B14F-4D97-AF65-F5344CB8AC3E}">
        <p14:creationId xmlns:p14="http://schemas.microsoft.com/office/powerpoint/2010/main" val="3619696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1B4721DF-543C-4514-8654-C29198033F32}" type="datetime1">
              <a:rPr lang="en-US" smtClean="0"/>
              <a:t>10/16/2018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2C2C6A-4326-47AA-AC19-C93D8949124F}" type="datetime1">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799ED3-91CD-4C22-B52A-D31E9AB8A0FC}" type="datetime1">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DE52C2-CBD8-4E34-B30A-4C8E8F2CD1D4}" type="datetime1">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EEEEFB-52AA-47B6-A652-C051AB6F750D}" type="datetime1">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151DCC4B-7896-495F-8271-BB2D551E5478}" type="datetime1">
              <a:rPr lang="en-US" smtClean="0"/>
              <a:t>10/16/2018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1852A015-56FD-494B-85BD-D38795063A2F}" type="datetime1">
              <a:rPr lang="en-US" smtClean="0"/>
              <a:t>10/16/2018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FAB9CD-6771-4730-9625-D5A222439120}" type="datetime1">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698E52-EC47-411A-8038-78FD546CBD69}" type="datetime1">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dirty="0"/>
              <a:t>Subtitle, tagline or blurb can go here</a:t>
            </a:r>
            <a:endParaRPr lang="en-ZA" dirty="0"/>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ZA"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a:t>Click to edit Master title style</a:t>
            </a:r>
            <a:endParaRPr lang="en-ZA" dirty="0"/>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2</a:t>
            </a:r>
            <a:endParaRPr lang="en-ZA" dirty="0"/>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3</a:t>
            </a:r>
            <a:endParaRPr lang="en-ZA" dirty="0"/>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Tree>
    <p:extLst>
      <p:ext uri="{BB962C8B-B14F-4D97-AF65-F5344CB8AC3E}">
        <p14:creationId xmlns:p14="http://schemas.microsoft.com/office/powerpoint/2010/main" val="3576084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Blank Full">
    <p:spTree>
      <p:nvGrpSpPr>
        <p:cNvPr id="1" name=""/>
        <p:cNvGrpSpPr/>
        <p:nvPr/>
      </p:nvGrpSpPr>
      <p:grpSpPr>
        <a:xfrm>
          <a:off x="0" y="0"/>
          <a:ext cx="0" cy="0"/>
          <a:chOff x="0" y="0"/>
          <a:chExt cx="0" cy="0"/>
        </a:xfrm>
      </p:grpSpPr>
      <p:pic>
        <p:nvPicPr>
          <p:cNvPr id="5" name="Picture 4" descr="GSBA_PPT_Brand_Temp_p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p:cNvSpPr>
            <a:spLocks noGrp="1"/>
          </p:cNvSpPr>
          <p:nvPr>
            <p:ph type="title" hasCustomPrompt="1"/>
          </p:nvPr>
        </p:nvSpPr>
        <p:spPr>
          <a:xfrm>
            <a:off x="507999" y="998470"/>
            <a:ext cx="11210523" cy="896461"/>
          </a:xfrm>
          <a:prstGeom prst="rect">
            <a:avLst/>
          </a:prstGeom>
        </p:spPr>
        <p:txBody>
          <a:bodyPr vert="horz" lIns="91440" tIns="45720" rIns="91440" bIns="45720" rtlCol="0" anchor="ctr">
            <a:noAutofit/>
          </a:bodyPr>
          <a:lstStyle>
            <a:lvl1pPr algn="l">
              <a:defRPr sz="3000" b="1" cap="none" spc="150" baseline="0">
                <a:solidFill>
                  <a:schemeClr val="tx1"/>
                </a:solidFill>
                <a:latin typeface="+mj-lt"/>
              </a:defRPr>
            </a:lvl1pPr>
          </a:lstStyle>
          <a:p>
            <a:r>
              <a:rPr lang="en-US" dirty="0"/>
              <a:t>Click to edit title</a:t>
            </a:r>
          </a:p>
        </p:txBody>
      </p:sp>
      <p:sp>
        <p:nvSpPr>
          <p:cNvPr id="13" name="Text Placeholder 2"/>
          <p:cNvSpPr>
            <a:spLocks noGrp="1"/>
          </p:cNvSpPr>
          <p:nvPr>
            <p:ph idx="13"/>
          </p:nvPr>
        </p:nvSpPr>
        <p:spPr>
          <a:xfrm>
            <a:off x="507999" y="1895759"/>
            <a:ext cx="11210524" cy="4449548"/>
          </a:xfrm>
          <a:prstGeom prst="rect">
            <a:avLst/>
          </a:prstGeom>
        </p:spPr>
        <p:txBody>
          <a:bodyPr vert="horz" lIns="91440" tIns="45720" rIns="91440" bIns="45720" rtlCol="0">
            <a:normAutofit/>
          </a:bodyPr>
          <a:lstStyle>
            <a:lvl1pPr marL="228600" indent="-184150">
              <a:spcBef>
                <a:spcPts val="300"/>
              </a:spcBef>
              <a:spcAft>
                <a:spcPts val="300"/>
              </a:spcAft>
              <a:buClr>
                <a:schemeClr val="bg2"/>
              </a:buClr>
              <a:buFont typeface="Arial" pitchFamily="34" charset="0"/>
              <a:buChar char="•"/>
              <a:defRPr/>
            </a:lvl1pPr>
            <a:lvl2pPr>
              <a:spcBef>
                <a:spcPts val="300"/>
              </a:spcBef>
              <a:spcAft>
                <a:spcPts val="300"/>
              </a:spcAft>
              <a:buClr>
                <a:schemeClr val="accent1"/>
              </a:buClr>
              <a:defRPr>
                <a:solidFill>
                  <a:schemeClr val="tx1"/>
                </a:solidFill>
              </a:defRPr>
            </a:lvl2pPr>
            <a:lvl3pPr marL="822960" indent="-182880">
              <a:spcBef>
                <a:spcPts val="300"/>
              </a:spcBef>
              <a:spcAft>
                <a:spcPts val="300"/>
              </a:spcAft>
              <a:buClr>
                <a:schemeClr val="bg2"/>
              </a:buClr>
              <a:buFont typeface="Wingdings" charset="2"/>
              <a:buChar char="§"/>
              <a:defRPr/>
            </a:lvl3pPr>
          </a:lstStyle>
          <a:p>
            <a:pPr lvl="0"/>
            <a:r>
              <a:rPr lang="en-US" dirty="0"/>
              <a:t>Click to edit Master text styles</a:t>
            </a:r>
          </a:p>
          <a:p>
            <a:pPr lvl="1"/>
            <a:r>
              <a:rPr lang="en-US" dirty="0"/>
              <a:t> Second level</a:t>
            </a:r>
          </a:p>
          <a:p>
            <a:pPr lvl="2"/>
            <a:r>
              <a:rPr lang="en-US" dirty="0"/>
              <a:t> Third level</a:t>
            </a:r>
          </a:p>
        </p:txBody>
      </p:sp>
      <p:sp>
        <p:nvSpPr>
          <p:cNvPr id="8" name="Slide Number Placeholder 5"/>
          <p:cNvSpPr>
            <a:spLocks noGrp="1"/>
          </p:cNvSpPr>
          <p:nvPr>
            <p:ph type="sldNum" sz="quarter" idx="4"/>
          </p:nvPr>
        </p:nvSpPr>
        <p:spPr>
          <a:xfrm>
            <a:off x="5723456" y="6466421"/>
            <a:ext cx="609600" cy="274320"/>
          </a:xfrm>
          <a:prstGeom prst="rect">
            <a:avLst/>
          </a:prstGeom>
          <a:ln w="19050">
            <a:noFill/>
          </a:ln>
        </p:spPr>
        <p:txBody>
          <a:bodyPr vert="horz" lIns="91440" tIns="45720" rIns="91440" bIns="45720" rtlCol="0" anchor="ctr"/>
          <a:lstStyle>
            <a:lvl1pPr algn="ctr">
              <a:defRPr sz="1100">
                <a:solidFill>
                  <a:schemeClr val="tx2"/>
                </a:solidFill>
                <a:latin typeface="+mj-lt"/>
              </a:defRPr>
            </a:lvl1pPr>
          </a:lstStyle>
          <a:p>
            <a:fld id="{41710C00-C09D-4221-9594-50709998B8D2}" type="slidenum">
              <a:rPr lang="en-US" smtClean="0">
                <a:solidFill>
                  <a:srgbClr val="0C1D32"/>
                </a:solidFill>
              </a:rPr>
              <a:pPr/>
              <a:t>‹#›</a:t>
            </a:fld>
            <a:endParaRPr lang="en-US" dirty="0">
              <a:solidFill>
                <a:srgbClr val="0C1D32"/>
              </a:solidFill>
            </a:endParaRPr>
          </a:p>
        </p:txBody>
      </p:sp>
      <p:sp>
        <p:nvSpPr>
          <p:cNvPr id="10" name="Date Placeholder 1"/>
          <p:cNvSpPr>
            <a:spLocks noGrp="1"/>
          </p:cNvSpPr>
          <p:nvPr>
            <p:ph type="dt" sz="half" idx="2"/>
          </p:nvPr>
        </p:nvSpPr>
        <p:spPr>
          <a:xfrm>
            <a:off x="509241" y="6466421"/>
            <a:ext cx="5214216" cy="274320"/>
          </a:xfrm>
          <a:prstGeom prst="rect">
            <a:avLst/>
          </a:prstGeom>
        </p:spPr>
        <p:txBody>
          <a:bodyPr/>
          <a:lstStyle>
            <a:lvl1pPr>
              <a:defRPr sz="800" b="1">
                <a:latin typeface="+mj-lt"/>
              </a:defRPr>
            </a:lvl1pPr>
          </a:lstStyle>
          <a:p>
            <a:fld id="{0E671FF5-F127-4366-B036-9BB7CD5F85E7}" type="datetime1">
              <a:rPr lang="en-US" smtClean="0">
                <a:solidFill>
                  <a:srgbClr val="0C1D32"/>
                </a:solidFill>
              </a:rPr>
              <a:t>10/16/2018</a:t>
            </a:fld>
            <a:endParaRPr lang="en-US" dirty="0">
              <a:solidFill>
                <a:srgbClr val="0C1D32"/>
              </a:solidFill>
            </a:endParaRPr>
          </a:p>
        </p:txBody>
      </p:sp>
      <p:sp>
        <p:nvSpPr>
          <p:cNvPr id="11" name="Footer Placeholder 2"/>
          <p:cNvSpPr>
            <a:spLocks noGrp="1"/>
          </p:cNvSpPr>
          <p:nvPr>
            <p:ph type="ftr" sz="quarter" idx="3"/>
          </p:nvPr>
        </p:nvSpPr>
        <p:spPr>
          <a:xfrm>
            <a:off x="6333057" y="6466421"/>
            <a:ext cx="5385468" cy="274320"/>
          </a:xfrm>
          <a:prstGeom prst="rect">
            <a:avLst/>
          </a:prstGeom>
        </p:spPr>
        <p:txBody>
          <a:bodyPr/>
          <a:lstStyle>
            <a:lvl1pPr algn="r">
              <a:defRPr sz="1400">
                <a:solidFill>
                  <a:srgbClr val="0C1D32"/>
                </a:solidFill>
                <a:latin typeface="+mj-lt"/>
              </a:defRPr>
            </a:lvl1pPr>
          </a:lstStyle>
          <a:p>
            <a:endParaRPr lang="en-US" dirty="0"/>
          </a:p>
        </p:txBody>
      </p:sp>
    </p:spTree>
    <p:extLst>
      <p:ext uri="{BB962C8B-B14F-4D97-AF65-F5344CB8AC3E}">
        <p14:creationId xmlns:p14="http://schemas.microsoft.com/office/powerpoint/2010/main" val="1482854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EBBEB-4BE6-43CF-AFAF-B29B672C19CE}" type="datetime1">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dirty="0"/>
              <a:t>Subtitle, tagline or blurb can go here</a:t>
            </a:r>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ZA"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a:t>Click to edit Master title style</a:t>
            </a:r>
            <a:endParaRPr lang="en-ZA" dirty="0"/>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3</a:t>
            </a:r>
            <a:endParaRPr lang="en-ZA" dirty="0"/>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4</a:t>
            </a:r>
            <a:endParaRPr lang="en-ZA" dirty="0"/>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2</a:t>
            </a:r>
            <a:endParaRPr lang="en-ZA" dirty="0"/>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Tree>
    <p:extLst>
      <p:ext uri="{BB962C8B-B14F-4D97-AF65-F5344CB8AC3E}">
        <p14:creationId xmlns:p14="http://schemas.microsoft.com/office/powerpoint/2010/main" val="3587907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a:t>Click to edit Master title style</a:t>
            </a:r>
            <a:endParaRPr lang="en-ZA"/>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Tree>
    <p:extLst>
      <p:ext uri="{BB962C8B-B14F-4D97-AF65-F5344CB8AC3E}">
        <p14:creationId xmlns:p14="http://schemas.microsoft.com/office/powerpoint/2010/main" val="4120300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ZA" dirty="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ZA" dirty="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ZA" dirty="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a:t>Click to edit Master title style</a:t>
            </a:r>
            <a:endParaRPr lang="en-ZA"/>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endParaRPr lang="en-ZA" dirty="0"/>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dirty="0"/>
              <a:t>2</a:t>
            </a:r>
            <a:endParaRPr lang="en-ZA" dirty="0"/>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dirty="0"/>
              <a:t>3</a:t>
            </a:r>
            <a:endParaRPr lang="en-ZA" dirty="0"/>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endParaRPr lang="en-ZA" dirty="0"/>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Tree>
    <p:extLst>
      <p:ext uri="{BB962C8B-B14F-4D97-AF65-F5344CB8AC3E}">
        <p14:creationId xmlns:p14="http://schemas.microsoft.com/office/powerpoint/2010/main" val="366174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dirty="0"/>
              <a:t>Section 1 Title</a:t>
            </a:r>
            <a:endParaRPr lang="en-ZA" dirty="0"/>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dirty="0"/>
              <a:t>Section 2 Title</a:t>
            </a:r>
            <a:endParaRPr lang="en-ZA" dirty="0"/>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dirty="0"/>
              <a:t>Section 3 Title</a:t>
            </a:r>
            <a:endParaRPr lang="en-ZA" dirty="0"/>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Tree>
    <p:extLst>
      <p:ext uri="{BB962C8B-B14F-4D97-AF65-F5344CB8AC3E}">
        <p14:creationId xmlns:p14="http://schemas.microsoft.com/office/powerpoint/2010/main" val="3122331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ZA"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475273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ZA"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049984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ZA"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ZA" smtClean="0"/>
              <a:pPr/>
              <a:t>‹#›</a:t>
            </a:fld>
            <a:endParaRPr lang="en-ZA"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endParaRPr lang="en-ZA" dirty="0"/>
          </a:p>
        </p:txBody>
      </p:sp>
    </p:spTree>
    <p:extLst>
      <p:ext uri="{BB962C8B-B14F-4D97-AF65-F5344CB8AC3E}">
        <p14:creationId xmlns:p14="http://schemas.microsoft.com/office/powerpoint/2010/main" val="1297629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p:nvPr>
        </p:nvSpPr>
        <p:spPr>
          <a:xfrm>
            <a:off x="431999" y="3714746"/>
            <a:ext cx="4416225" cy="2364591"/>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a:t>Click to edit Master title style</a:t>
            </a:r>
            <a:endParaRPr lang="en-ZA" dirty="0"/>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ZA"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endParaRPr lang="en-ZA"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Subtitle, tagline or blurb can go here</a:t>
            </a:r>
            <a:endParaRPr lang="en-ZA" dirty="0"/>
          </a:p>
        </p:txBody>
      </p:sp>
    </p:spTree>
    <p:extLst>
      <p:ext uri="{BB962C8B-B14F-4D97-AF65-F5344CB8AC3E}">
        <p14:creationId xmlns:p14="http://schemas.microsoft.com/office/powerpoint/2010/main" val="742424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a:t>Click to edit Master title style</a:t>
            </a:r>
            <a:endParaRPr lang="en-ZA"/>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Tree>
    <p:extLst>
      <p:ext uri="{BB962C8B-B14F-4D97-AF65-F5344CB8AC3E}">
        <p14:creationId xmlns:p14="http://schemas.microsoft.com/office/powerpoint/2010/main" val="4043370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dirty="0"/>
              <a:t>Subtitle, tagline or blurb can go here</a:t>
            </a:r>
            <a:endParaRPr lang="en-ZA" dirty="0"/>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ZA"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a:t>Click to edit Master title style</a:t>
            </a:r>
            <a:endParaRPr lang="en-ZA" dirty="0"/>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2</a:t>
            </a:r>
            <a:endParaRPr lang="en-ZA" dirty="0"/>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3</a:t>
            </a:r>
            <a:endParaRPr lang="en-ZA" dirty="0"/>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Tree>
    <p:extLst>
      <p:ext uri="{BB962C8B-B14F-4D97-AF65-F5344CB8AC3E}">
        <p14:creationId xmlns:p14="http://schemas.microsoft.com/office/powerpoint/2010/main" val="3251477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9230AB-CFB7-4E67-B0EA-E5FD47D8DAA5}" type="datetime1">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dirty="0"/>
              <a:t>Subtitle, tagline or blurb can go here</a:t>
            </a:r>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ZA"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a:t>Click to edit Master title style</a:t>
            </a:r>
            <a:endParaRPr lang="en-ZA" dirty="0"/>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3</a:t>
            </a:r>
            <a:endParaRPr lang="en-ZA" dirty="0"/>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4</a:t>
            </a:r>
            <a:endParaRPr lang="en-ZA" dirty="0"/>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2</a:t>
            </a:r>
            <a:endParaRPr lang="en-ZA" dirty="0"/>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Tree>
    <p:extLst>
      <p:ext uri="{BB962C8B-B14F-4D97-AF65-F5344CB8AC3E}">
        <p14:creationId xmlns:p14="http://schemas.microsoft.com/office/powerpoint/2010/main" val="1486391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3"/>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p:nvPr>
        </p:nvSpPr>
        <p:spPr>
          <a:xfrm>
            <a:off x="432000" y="3613424"/>
            <a:ext cx="3974900" cy="24659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dirty="0"/>
              <a:t>Emphasized Text</a:t>
            </a:r>
            <a:endParaRPr lang="en-ZA" dirty="0"/>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your Screen Design here</a:t>
            </a:r>
          </a:p>
        </p:txBody>
      </p:sp>
    </p:spTree>
    <p:extLst>
      <p:ext uri="{BB962C8B-B14F-4D97-AF65-F5344CB8AC3E}">
        <p14:creationId xmlns:p14="http://schemas.microsoft.com/office/powerpoint/2010/main" val="1569656361"/>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Single line of text</a:t>
            </a:r>
            <a:endParaRPr lang="en-ZA" dirty="0"/>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endParaRPr lang="en-ZA" dirty="0"/>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endParaRPr lang="en-ZA"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dirty="0"/>
              <a:t>Section 1</a:t>
            </a:r>
            <a:endParaRPr lang="en-ZA" dirty="0"/>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dirty="0"/>
              <a:t>Section 2</a:t>
            </a:r>
            <a:endParaRPr lang="en-ZA" dirty="0"/>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dirty="0"/>
              <a:t>Section 3</a:t>
            </a:r>
            <a:endParaRPr lang="en-ZA" dirty="0"/>
          </a:p>
        </p:txBody>
      </p:sp>
    </p:spTree>
    <p:extLst>
      <p:ext uri="{BB962C8B-B14F-4D97-AF65-F5344CB8AC3E}">
        <p14:creationId xmlns:p14="http://schemas.microsoft.com/office/powerpoint/2010/main" val="1057459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p:nvPr>
        </p:nvSpPr>
        <p:spPr>
          <a:xfrm>
            <a:off x="1790100" y="2701131"/>
            <a:ext cx="4113900" cy="28281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p:nvPr>
        </p:nvSpPr>
        <p:spPr>
          <a:xfrm>
            <a:off x="7658100" y="2701131"/>
            <a:ext cx="4113900" cy="28281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a:t>Click to edit Master title style</a:t>
            </a:r>
            <a:endParaRPr lang="en-ZA"/>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endParaRPr lang="en-ZA" dirty="0"/>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dirty="0"/>
              <a:t>2</a:t>
            </a:r>
            <a:endParaRPr lang="en-ZA" dirty="0"/>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Tree>
    <p:extLst>
      <p:ext uri="{BB962C8B-B14F-4D97-AF65-F5344CB8AC3E}">
        <p14:creationId xmlns:p14="http://schemas.microsoft.com/office/powerpoint/2010/main" val="3364409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ZA" dirty="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ZA" dirty="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ZA" dirty="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a:t>Click to edit Master title style</a:t>
            </a:r>
            <a:endParaRPr lang="en-ZA"/>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endParaRPr lang="en-ZA" dirty="0"/>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dirty="0"/>
              <a:t>2</a:t>
            </a:r>
            <a:endParaRPr lang="en-ZA" dirty="0"/>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dirty="0"/>
              <a:t>3</a:t>
            </a:r>
            <a:endParaRPr lang="en-ZA" dirty="0"/>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endParaRPr lang="en-ZA" dirty="0"/>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Tree>
    <p:extLst>
      <p:ext uri="{BB962C8B-B14F-4D97-AF65-F5344CB8AC3E}">
        <p14:creationId xmlns:p14="http://schemas.microsoft.com/office/powerpoint/2010/main" val="914745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endParaRPr lang="en-ZA"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ZA" smtClean="0"/>
              <a:pPr/>
              <a:t>‹#›</a:t>
            </a:fld>
            <a:endParaRPr lang="en-ZA"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dirty="0"/>
              <a:t>Quadrant Title</a:t>
            </a:r>
          </a:p>
        </p:txBody>
      </p:sp>
    </p:spTree>
    <p:extLst>
      <p:ext uri="{BB962C8B-B14F-4D97-AF65-F5344CB8AC3E}">
        <p14:creationId xmlns:p14="http://schemas.microsoft.com/office/powerpoint/2010/main" val="17272853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Tree>
    <p:extLst>
      <p:ext uri="{BB962C8B-B14F-4D97-AF65-F5344CB8AC3E}">
        <p14:creationId xmlns:p14="http://schemas.microsoft.com/office/powerpoint/2010/main" val="3379856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p:nvPr>
        </p:nvSpPr>
        <p:spPr>
          <a:xfrm>
            <a:off x="432000" y="1728000"/>
            <a:ext cx="54720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p:nvPr>
        </p:nvSpPr>
        <p:spPr>
          <a:xfrm>
            <a:off x="6300000" y="1728000"/>
            <a:ext cx="54720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endParaRPr lang="en-ZA"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ZA" smtClean="0"/>
              <a:pPr/>
              <a:t>‹#›</a:t>
            </a:fld>
            <a:endParaRPr lang="en-ZA" dirty="0"/>
          </a:p>
        </p:txBody>
      </p:sp>
    </p:spTree>
    <p:extLst>
      <p:ext uri="{BB962C8B-B14F-4D97-AF65-F5344CB8AC3E}">
        <p14:creationId xmlns:p14="http://schemas.microsoft.com/office/powerpoint/2010/main" val="2186984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a:t>Click to edit Master title style</a:t>
            </a:r>
            <a:endParaRPr lang="en-ZA" dirty="0"/>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p:nvPr>
        </p:nvSpPr>
        <p:spPr>
          <a:xfrm>
            <a:off x="432000" y="2210852"/>
            <a:ext cx="5472000" cy="38684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p:nvPr>
        </p:nvSpPr>
        <p:spPr>
          <a:xfrm>
            <a:off x="6300000" y="2210852"/>
            <a:ext cx="5472000" cy="38684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endParaRPr lang="en-ZA"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ZA" smtClean="0"/>
              <a:pPr/>
              <a:t>‹#›</a:t>
            </a:fld>
            <a:endParaRPr lang="en-ZA"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2805391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dirty="0"/>
              <a:t>Section 1 Title</a:t>
            </a:r>
            <a:endParaRPr lang="en-ZA" dirty="0"/>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dirty="0"/>
              <a:t>Section 2 Title</a:t>
            </a:r>
            <a:endParaRPr lang="en-ZA" dirty="0"/>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dirty="0"/>
              <a:t>Section 3 Title</a:t>
            </a:r>
            <a:endParaRPr lang="en-ZA" dirty="0"/>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Tree>
    <p:extLst>
      <p:ext uri="{BB962C8B-B14F-4D97-AF65-F5344CB8AC3E}">
        <p14:creationId xmlns:p14="http://schemas.microsoft.com/office/powerpoint/2010/main" val="291248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3FE20D-9C63-453D-B058-84DF9741AB12}" type="datetime1">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a:t>Click to edit Master title style</a:t>
            </a:r>
            <a:endParaRPr lang="en-ZA"/>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endParaRPr lang="en-ZA"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dirty="0"/>
              <a:t>Item Title</a:t>
            </a:r>
            <a:endParaRPr lang="en-ZA" dirty="0"/>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dirty="0"/>
              <a:t>Month, Year</a:t>
            </a:r>
            <a:endParaRPr lang="en-ZA" dirty="0"/>
          </a:p>
        </p:txBody>
      </p:sp>
    </p:spTree>
    <p:extLst>
      <p:ext uri="{BB962C8B-B14F-4D97-AF65-F5344CB8AC3E}">
        <p14:creationId xmlns:p14="http://schemas.microsoft.com/office/powerpoint/2010/main" val="686069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a:t>Click to edit Master title style</a:t>
            </a:r>
            <a:endParaRPr lang="en-ZA"/>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ZA"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dirty="0"/>
              <a:t>Name</a:t>
            </a:r>
            <a:endParaRPr lang="en-ZA" dirty="0"/>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dirty="0"/>
              <a:t>Short Bio</a:t>
            </a:r>
            <a:endParaRPr lang="en-ZA" dirty="0"/>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dirty="0"/>
              <a:t>Title</a:t>
            </a:r>
            <a:endParaRPr lang="en-ZA" dirty="0"/>
          </a:p>
        </p:txBody>
      </p:sp>
    </p:spTree>
    <p:extLst>
      <p:ext uri="{BB962C8B-B14F-4D97-AF65-F5344CB8AC3E}">
        <p14:creationId xmlns:p14="http://schemas.microsoft.com/office/powerpoint/2010/main" val="9755080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a:t>Click to edit Master title style</a:t>
            </a:r>
            <a:endParaRPr lang="en-ZA"/>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dirty="0"/>
              <a:t>Full Name</a:t>
            </a:r>
            <a:endParaRPr lang="en-ZA" dirty="0"/>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dirty="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dirty="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dirty="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dirty="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dirty="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Tree>
    <p:extLst>
      <p:ext uri="{BB962C8B-B14F-4D97-AF65-F5344CB8AC3E}">
        <p14:creationId xmlns:p14="http://schemas.microsoft.com/office/powerpoint/2010/main" val="4083650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a:t>Click to edit Master title style</a:t>
            </a:r>
            <a:endParaRPr lang="en-ZA"/>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endParaRPr lang="en-ZA"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Tree>
    <p:extLst>
      <p:ext uri="{BB962C8B-B14F-4D97-AF65-F5344CB8AC3E}">
        <p14:creationId xmlns:p14="http://schemas.microsoft.com/office/powerpoint/2010/main" val="19894697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a:t>Click to edit Master title style</a:t>
            </a:r>
            <a:endParaRPr lang="en-ZA"/>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Tree>
    <p:extLst>
      <p:ext uri="{BB962C8B-B14F-4D97-AF65-F5344CB8AC3E}">
        <p14:creationId xmlns:p14="http://schemas.microsoft.com/office/powerpoint/2010/main" val="25467776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endParaRPr lang="en-ZA"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ZA" smtClean="0"/>
              <a:pPr/>
              <a:t>‹#›</a:t>
            </a:fld>
            <a:endParaRPr lang="en-ZA" dirty="0"/>
          </a:p>
        </p:txBody>
      </p:sp>
    </p:spTree>
    <p:extLst>
      <p:ext uri="{BB962C8B-B14F-4D97-AF65-F5344CB8AC3E}">
        <p14:creationId xmlns:p14="http://schemas.microsoft.com/office/powerpoint/2010/main" val="1332552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ZA"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dirty="0"/>
              <a:t>Thank You</a:t>
            </a:r>
            <a:endParaRPr lang="en-ZA"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Full Name</a:t>
            </a:r>
            <a:endParaRPr lang="en-ZA" dirty="0"/>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dirty="0"/>
              <a:t>Contact Number</a:t>
            </a:r>
            <a:endParaRPr lang="en-ZA" dirty="0"/>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dirty="0"/>
              <a:t>Email or Social Media Handle</a:t>
            </a:r>
            <a:endParaRPr lang="en-ZA" dirty="0"/>
          </a:p>
        </p:txBody>
      </p:sp>
    </p:spTree>
    <p:extLst>
      <p:ext uri="{BB962C8B-B14F-4D97-AF65-F5344CB8AC3E}">
        <p14:creationId xmlns:p14="http://schemas.microsoft.com/office/powerpoint/2010/main" val="7231479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a:t>Click to edit Master title style</a:t>
            </a:r>
            <a:endParaRPr lang="en-ZA"/>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endParaRPr lang="en-ZA"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Mockup Details</a:t>
            </a:r>
            <a:endParaRPr lang="en-ZA" dirty="0"/>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dirty="0"/>
              <a:t>Mockup Name</a:t>
            </a:r>
            <a:endParaRPr lang="en-ZA" dirty="0"/>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Mockup Details</a:t>
            </a:r>
            <a:endParaRPr lang="en-ZA" dirty="0"/>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dirty="0"/>
              <a:t>Mockup Name</a:t>
            </a:r>
            <a:endParaRPr lang="en-ZA" dirty="0"/>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dirty="0"/>
              <a:t>Mockup Details</a:t>
            </a:r>
            <a:endParaRPr lang="en-ZA" dirty="0"/>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dirty="0"/>
              <a:t>Mockup Name</a:t>
            </a:r>
            <a:endParaRPr lang="en-ZA" dirty="0"/>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a:t>Click icon to add picture</a:t>
            </a:r>
            <a:endParaRPr lang="en-ZA" dirty="0"/>
          </a:p>
        </p:txBody>
      </p:sp>
    </p:spTree>
    <p:extLst>
      <p:ext uri="{BB962C8B-B14F-4D97-AF65-F5344CB8AC3E}">
        <p14:creationId xmlns:p14="http://schemas.microsoft.com/office/powerpoint/2010/main" val="33501122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a:t>Click to edit Master title style</a:t>
            </a:r>
            <a:endParaRPr lang="en-ZA"/>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dirty="0"/>
              <a:t>Testimonial goes here</a:t>
            </a:r>
            <a:endParaRPr lang="en-ZA" dirty="0"/>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dirty="0"/>
              <a:t>Name and Title</a:t>
            </a:r>
            <a:endParaRPr lang="en-ZA" dirty="0"/>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dirty="0"/>
              <a:t>Testimonial goes here</a:t>
            </a:r>
            <a:endParaRPr lang="en-ZA" dirty="0"/>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dirty="0"/>
              <a:t>Name and Title</a:t>
            </a:r>
            <a:endParaRPr lang="en-ZA" dirty="0"/>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dirty="0"/>
              <a:t>Testimonial goes here</a:t>
            </a:r>
            <a:endParaRPr lang="en-ZA" dirty="0"/>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dirty="0"/>
              <a:t>Name and Title</a:t>
            </a:r>
            <a:endParaRPr lang="en-ZA" dirty="0"/>
          </a:p>
        </p:txBody>
      </p:sp>
    </p:spTree>
    <p:extLst>
      <p:ext uri="{BB962C8B-B14F-4D97-AF65-F5344CB8AC3E}">
        <p14:creationId xmlns:p14="http://schemas.microsoft.com/office/powerpoint/2010/main" val="39187652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6012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6894B0-7E9D-4E1B-BC83-8099B74CD9DA}" type="datetime1">
              <a:rPr lang="en-US" smtClean="0"/>
              <a:t>10/16/2018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ZA" smtClean="0"/>
              <a:pPr/>
              <a:t>‹#›</a:t>
            </a:fld>
            <a:endParaRPr lang="en-ZA"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endParaRPr lang="en-ZA" dirty="0"/>
          </a:p>
        </p:txBody>
      </p:sp>
    </p:spTree>
    <p:extLst>
      <p:ext uri="{BB962C8B-B14F-4D97-AF65-F5344CB8AC3E}">
        <p14:creationId xmlns:p14="http://schemas.microsoft.com/office/powerpoint/2010/main" val="22270427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endParaRPr lang="en-ZA"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6029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ZA" smtClean="0"/>
              <a:pPr/>
              <a:t>‹#›</a:t>
            </a:fld>
            <a:endParaRPr lang="en-ZA"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endParaRPr lang="en-ZA"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280214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2_Blank Full">
    <p:spTree>
      <p:nvGrpSpPr>
        <p:cNvPr id="1" name=""/>
        <p:cNvGrpSpPr/>
        <p:nvPr/>
      </p:nvGrpSpPr>
      <p:grpSpPr>
        <a:xfrm>
          <a:off x="0" y="0"/>
          <a:ext cx="0" cy="0"/>
          <a:chOff x="0" y="0"/>
          <a:chExt cx="0" cy="0"/>
        </a:xfrm>
      </p:grpSpPr>
      <p:pic>
        <p:nvPicPr>
          <p:cNvPr id="5" name="Picture 4" descr="GSBA_PPT_Brand_Temp_p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p:cNvSpPr>
            <a:spLocks noGrp="1"/>
          </p:cNvSpPr>
          <p:nvPr>
            <p:ph type="title" hasCustomPrompt="1"/>
          </p:nvPr>
        </p:nvSpPr>
        <p:spPr>
          <a:xfrm>
            <a:off x="507999" y="998470"/>
            <a:ext cx="11210523" cy="896461"/>
          </a:xfrm>
          <a:prstGeom prst="rect">
            <a:avLst/>
          </a:prstGeom>
        </p:spPr>
        <p:txBody>
          <a:bodyPr vert="horz" lIns="91440" tIns="45720" rIns="91440" bIns="45720" rtlCol="0" anchor="ctr">
            <a:noAutofit/>
          </a:bodyPr>
          <a:lstStyle>
            <a:lvl1pPr algn="l">
              <a:defRPr sz="3000" b="1" cap="none" spc="150" baseline="0">
                <a:solidFill>
                  <a:schemeClr val="tx1"/>
                </a:solidFill>
                <a:latin typeface="+mj-lt"/>
              </a:defRPr>
            </a:lvl1pPr>
          </a:lstStyle>
          <a:p>
            <a:r>
              <a:rPr lang="en-US" dirty="0"/>
              <a:t>Click to edit title</a:t>
            </a:r>
          </a:p>
        </p:txBody>
      </p:sp>
      <p:sp>
        <p:nvSpPr>
          <p:cNvPr id="13" name="Text Placeholder 2"/>
          <p:cNvSpPr>
            <a:spLocks noGrp="1"/>
          </p:cNvSpPr>
          <p:nvPr>
            <p:ph idx="13"/>
          </p:nvPr>
        </p:nvSpPr>
        <p:spPr>
          <a:xfrm>
            <a:off x="507999" y="1895759"/>
            <a:ext cx="11210524" cy="4449548"/>
          </a:xfrm>
          <a:prstGeom prst="rect">
            <a:avLst/>
          </a:prstGeom>
        </p:spPr>
        <p:txBody>
          <a:bodyPr vert="horz" lIns="91440" tIns="45720" rIns="91440" bIns="45720" rtlCol="0">
            <a:normAutofit/>
          </a:bodyPr>
          <a:lstStyle>
            <a:lvl1pPr marL="228600" indent="-184150">
              <a:spcBef>
                <a:spcPts val="300"/>
              </a:spcBef>
              <a:spcAft>
                <a:spcPts val="300"/>
              </a:spcAft>
              <a:buClr>
                <a:schemeClr val="bg2"/>
              </a:buClr>
              <a:buFont typeface="Arial" pitchFamily="34" charset="0"/>
              <a:buChar char="•"/>
              <a:defRPr/>
            </a:lvl1pPr>
            <a:lvl2pPr>
              <a:spcBef>
                <a:spcPts val="300"/>
              </a:spcBef>
              <a:spcAft>
                <a:spcPts val="300"/>
              </a:spcAft>
              <a:buClr>
                <a:schemeClr val="accent1"/>
              </a:buClr>
              <a:defRPr>
                <a:solidFill>
                  <a:schemeClr val="tx1"/>
                </a:solidFill>
              </a:defRPr>
            </a:lvl2pPr>
            <a:lvl3pPr marL="822960" indent="-182880">
              <a:spcBef>
                <a:spcPts val="300"/>
              </a:spcBef>
              <a:spcAft>
                <a:spcPts val="300"/>
              </a:spcAft>
              <a:buClr>
                <a:schemeClr val="bg2"/>
              </a:buClr>
              <a:buFont typeface="Wingdings" charset="2"/>
              <a:buChar char="§"/>
              <a:defRPr/>
            </a:lvl3pPr>
          </a:lstStyle>
          <a:p>
            <a:pPr lvl="0"/>
            <a:r>
              <a:rPr lang="en-US" dirty="0"/>
              <a:t>Click to edit Master text styles</a:t>
            </a:r>
          </a:p>
          <a:p>
            <a:pPr lvl="1"/>
            <a:r>
              <a:rPr lang="en-US" dirty="0"/>
              <a:t> Second level</a:t>
            </a:r>
          </a:p>
          <a:p>
            <a:pPr lvl="2"/>
            <a:r>
              <a:rPr lang="en-US" dirty="0"/>
              <a:t> Third level</a:t>
            </a:r>
          </a:p>
        </p:txBody>
      </p:sp>
      <p:sp>
        <p:nvSpPr>
          <p:cNvPr id="8" name="Slide Number Placeholder 5"/>
          <p:cNvSpPr>
            <a:spLocks noGrp="1"/>
          </p:cNvSpPr>
          <p:nvPr>
            <p:ph type="sldNum" sz="quarter" idx="4"/>
          </p:nvPr>
        </p:nvSpPr>
        <p:spPr>
          <a:xfrm>
            <a:off x="5723456" y="6466421"/>
            <a:ext cx="609600" cy="274320"/>
          </a:xfrm>
          <a:prstGeom prst="rect">
            <a:avLst/>
          </a:prstGeom>
          <a:ln w="19050">
            <a:noFill/>
          </a:ln>
        </p:spPr>
        <p:txBody>
          <a:bodyPr vert="horz" lIns="91440" tIns="45720" rIns="91440" bIns="45720" rtlCol="0" anchor="ctr"/>
          <a:lstStyle>
            <a:lvl1pPr algn="ctr">
              <a:defRPr sz="1100">
                <a:solidFill>
                  <a:schemeClr val="tx2"/>
                </a:solidFill>
                <a:latin typeface="+mj-lt"/>
              </a:defRPr>
            </a:lvl1pPr>
          </a:lstStyle>
          <a:p>
            <a:fld id="{41710C00-C09D-4221-9594-50709998B8D2}" type="slidenum">
              <a:rPr lang="en-US" smtClean="0">
                <a:solidFill>
                  <a:srgbClr val="0C1D32"/>
                </a:solidFill>
              </a:rPr>
              <a:pPr/>
              <a:t>‹#›</a:t>
            </a:fld>
            <a:endParaRPr lang="en-US" dirty="0">
              <a:solidFill>
                <a:srgbClr val="0C1D32"/>
              </a:solidFill>
            </a:endParaRPr>
          </a:p>
        </p:txBody>
      </p:sp>
      <p:sp>
        <p:nvSpPr>
          <p:cNvPr id="10" name="Date Placeholder 1"/>
          <p:cNvSpPr>
            <a:spLocks noGrp="1"/>
          </p:cNvSpPr>
          <p:nvPr>
            <p:ph type="dt" sz="half" idx="2"/>
          </p:nvPr>
        </p:nvSpPr>
        <p:spPr>
          <a:xfrm>
            <a:off x="509241" y="6466421"/>
            <a:ext cx="5214216" cy="274320"/>
          </a:xfrm>
          <a:prstGeom prst="rect">
            <a:avLst/>
          </a:prstGeom>
        </p:spPr>
        <p:txBody>
          <a:bodyPr/>
          <a:lstStyle>
            <a:lvl1pPr>
              <a:defRPr sz="800" b="1">
                <a:latin typeface="+mj-lt"/>
              </a:defRPr>
            </a:lvl1pPr>
          </a:lstStyle>
          <a:p>
            <a:fld id="{28557CF1-9663-4C19-B4BD-FAF15B3DDA1E}" type="datetime1">
              <a:rPr lang="en-US" smtClean="0">
                <a:solidFill>
                  <a:srgbClr val="0C1D32"/>
                </a:solidFill>
              </a:rPr>
              <a:t>10/16/2018</a:t>
            </a:fld>
            <a:endParaRPr lang="en-US" dirty="0">
              <a:solidFill>
                <a:srgbClr val="0C1D32"/>
              </a:solidFill>
            </a:endParaRPr>
          </a:p>
        </p:txBody>
      </p:sp>
      <p:sp>
        <p:nvSpPr>
          <p:cNvPr id="11" name="Footer Placeholder 2"/>
          <p:cNvSpPr>
            <a:spLocks noGrp="1"/>
          </p:cNvSpPr>
          <p:nvPr>
            <p:ph type="ftr" sz="quarter" idx="3"/>
          </p:nvPr>
        </p:nvSpPr>
        <p:spPr>
          <a:xfrm>
            <a:off x="6333057" y="6466421"/>
            <a:ext cx="5385468" cy="274320"/>
          </a:xfrm>
          <a:prstGeom prst="rect">
            <a:avLst/>
          </a:prstGeom>
        </p:spPr>
        <p:txBody>
          <a:bodyPr/>
          <a:lstStyle>
            <a:lvl1pPr algn="r">
              <a:defRPr sz="1400">
                <a:solidFill>
                  <a:srgbClr val="0C1D32"/>
                </a:solidFill>
                <a:latin typeface="+mj-lt"/>
              </a:defRPr>
            </a:lvl1pPr>
          </a:lstStyle>
          <a:p>
            <a:endParaRPr lang="en-US" dirty="0"/>
          </a:p>
        </p:txBody>
      </p:sp>
    </p:spTree>
    <p:extLst>
      <p:ext uri="{BB962C8B-B14F-4D97-AF65-F5344CB8AC3E}">
        <p14:creationId xmlns:p14="http://schemas.microsoft.com/office/powerpoint/2010/main" val="626919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1EE007-A186-4A62-9D53-C9D7BE96AFC6}" type="datetime1">
              <a:rPr lang="en-US" smtClean="0"/>
              <a:t>10/16/2018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D3D6B-95EE-4D98-9F66-D18D3D51BEA4}" type="datetime1">
              <a:rPr lang="en-US" smtClean="0"/>
              <a:t>10/16/2018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45384D-63FA-44BE-9EC3-DECD35FEC28E}" type="datetime1">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55C74F-9333-49E6-AEB1-CFD7FD544643}" type="datetime1">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5">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EF5D484-0F4D-4561-8A8D-B0193F409181}" type="datetime1">
              <a:rPr lang="en-US" smtClean="0"/>
              <a:t>10/16/2018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705" r:id="rId19"/>
    <p:sldLayoutId id="2147483706" r:id="rId20"/>
    <p:sldLayoutId id="2147483707" r:id="rId21"/>
    <p:sldLayoutId id="2147483708" r:id="rId22"/>
    <p:sldLayoutId id="2147483709" r:id="rId23"/>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gradFill>
            <a:gsLst>
              <a:gs pos="53000">
                <a:schemeClr val="bg1">
                  <a:lumMod val="9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a:t>Click to edit Master title style</a:t>
            </a:r>
            <a:endParaRPr lang="en-ZA" dirty="0"/>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ZA" smtClean="0"/>
              <a:pPr/>
              <a:t>‹#›</a:t>
            </a:fld>
            <a:endParaRPr lang="en-ZA"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endParaRPr lang="en-ZA"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TextBox 12">
            <a:extLst>
              <a:ext uri="{FF2B5EF4-FFF2-40B4-BE49-F238E27FC236}">
                <a16:creationId xmlns:a16="http://schemas.microsoft.com/office/drawing/2014/main" id="{7C7EB16B-9FE5-4954-8D9A-47381E739BF5}"/>
              </a:ext>
            </a:extLst>
          </p:cNvPr>
          <p:cNvSpPr txBox="1"/>
          <p:nvPr userDrawn="1"/>
        </p:nvSpPr>
        <p:spPr>
          <a:xfrm>
            <a:off x="9529311" y="6365363"/>
            <a:ext cx="2047875" cy="429969"/>
          </a:xfrm>
          <a:prstGeom prst="rect">
            <a:avLst/>
          </a:prstGeom>
          <a:noFill/>
        </p:spPr>
        <p:txBody>
          <a:bodyPr wrap="square" lIns="0" tIns="0" rIns="0" bIns="0" rtlCol="0" anchor="ctr" anchorCtr="0">
            <a:noAutofit/>
          </a:bodyPr>
          <a:lstStyle/>
          <a:p>
            <a:pPr algn="r"/>
            <a:r>
              <a:rPr lang="en-ZA" sz="1200" b="0" dirty="0">
                <a:solidFill>
                  <a:schemeClr val="bg1">
                    <a:lumMod val="65000"/>
                  </a:schemeClr>
                </a:solidFill>
                <a:latin typeface="+mn-lt"/>
              </a:rPr>
              <a:t>NAME OR LOGO</a:t>
            </a:r>
          </a:p>
        </p:txBody>
      </p:sp>
    </p:spTree>
    <p:extLst>
      <p:ext uri="{BB962C8B-B14F-4D97-AF65-F5344CB8AC3E}">
        <p14:creationId xmlns:p14="http://schemas.microsoft.com/office/powerpoint/2010/main" val="24753090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4.png"/></Relationships>
</file>

<file path=ppt/slides/_rels/slide3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6.png"/><Relationship Id="rId12"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8.png"/><Relationship Id="rId5" Type="http://schemas.openxmlformats.org/officeDocument/2006/relationships/image" Target="../media/image22.png"/><Relationship Id="rId10" Type="http://schemas.microsoft.com/office/2007/relationships/hdphoto" Target="../media/hdphoto7.wdp"/><Relationship Id="rId4" Type="http://schemas.microsoft.com/office/2007/relationships/hdphoto" Target="../media/hdphoto1.wdp"/><Relationship Id="rId9" Type="http://schemas.openxmlformats.org/officeDocument/2006/relationships/image" Target="../media/image27.png"/><Relationship Id="rId14" Type="http://schemas.microsoft.com/office/2007/relationships/hdphoto" Target="../media/hdphoto9.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CD88-AF84-40DE-9AD8-CF88B05EA7C3}"/>
              </a:ext>
            </a:extLst>
          </p:cNvPr>
          <p:cNvSpPr>
            <a:spLocks noGrp="1"/>
          </p:cNvSpPr>
          <p:nvPr>
            <p:ph type="ctrTitle"/>
          </p:nvPr>
        </p:nvSpPr>
        <p:spPr>
          <a:xfrm>
            <a:off x="1838846" y="333330"/>
            <a:ext cx="8791575" cy="2387600"/>
          </a:xfrm>
        </p:spPr>
        <p:txBody>
          <a:bodyPr/>
          <a:lstStyle/>
          <a:p>
            <a:pPr algn="ctr"/>
            <a:r>
              <a:rPr lang="en-US" dirty="0"/>
              <a:t>FALL BOOTSTRAP CONFERENCE</a:t>
            </a:r>
            <a:br>
              <a:rPr lang="en-US" dirty="0"/>
            </a:br>
            <a:br>
              <a:rPr lang="en-US" dirty="0"/>
            </a:br>
            <a:r>
              <a:rPr lang="en-US" dirty="0"/>
              <a:t>October 18, 2018</a:t>
            </a:r>
          </a:p>
        </p:txBody>
      </p:sp>
      <p:sp>
        <p:nvSpPr>
          <p:cNvPr id="3" name="Subtitle 2">
            <a:extLst>
              <a:ext uri="{FF2B5EF4-FFF2-40B4-BE49-F238E27FC236}">
                <a16:creationId xmlns:a16="http://schemas.microsoft.com/office/drawing/2014/main" id="{6A56C02C-4E44-4816-991F-E8F16F92B47A}"/>
              </a:ext>
            </a:extLst>
          </p:cNvPr>
          <p:cNvSpPr>
            <a:spLocks noGrp="1"/>
          </p:cNvSpPr>
          <p:nvPr>
            <p:ph type="subTitle" idx="1"/>
          </p:nvPr>
        </p:nvSpPr>
        <p:spPr>
          <a:xfrm>
            <a:off x="1680183" y="4263136"/>
            <a:ext cx="9459631" cy="2635924"/>
          </a:xfrm>
        </p:spPr>
        <p:txBody>
          <a:bodyPr>
            <a:normAutofit/>
          </a:bodyPr>
          <a:lstStyle/>
          <a:p>
            <a:pPr algn="ctr">
              <a:lnSpc>
                <a:spcPct val="110000"/>
              </a:lnSpc>
              <a:spcBef>
                <a:spcPts val="0"/>
              </a:spcBef>
            </a:pPr>
            <a:r>
              <a:rPr lang="en-US" dirty="0"/>
              <a:t>Phillip l. Hartley</a:t>
            </a:r>
          </a:p>
          <a:p>
            <a:pPr algn="ctr">
              <a:lnSpc>
                <a:spcPct val="110000"/>
              </a:lnSpc>
              <a:spcBef>
                <a:spcPts val="0"/>
              </a:spcBef>
            </a:pPr>
            <a:r>
              <a:rPr lang="en-US" dirty="0" err="1"/>
              <a:t>Harben</a:t>
            </a:r>
            <a:r>
              <a:rPr lang="en-US" dirty="0"/>
              <a:t>, Hartley &amp; Hawkins, LLP</a:t>
            </a:r>
          </a:p>
          <a:p>
            <a:pPr algn="ctr">
              <a:lnSpc>
                <a:spcPct val="110000"/>
              </a:lnSpc>
              <a:spcBef>
                <a:spcPts val="0"/>
              </a:spcBef>
            </a:pPr>
            <a:r>
              <a:rPr lang="en-US" dirty="0"/>
              <a:t>340 Jesse Jewell parkway, Suite 750</a:t>
            </a:r>
          </a:p>
          <a:p>
            <a:pPr algn="ctr">
              <a:lnSpc>
                <a:spcPct val="110000"/>
              </a:lnSpc>
              <a:spcBef>
                <a:spcPts val="0"/>
              </a:spcBef>
            </a:pPr>
            <a:r>
              <a:rPr lang="en-US" dirty="0"/>
              <a:t>Gainesville, GA 30501</a:t>
            </a:r>
          </a:p>
          <a:p>
            <a:pPr algn="ctr">
              <a:lnSpc>
                <a:spcPct val="110000"/>
              </a:lnSpc>
              <a:spcBef>
                <a:spcPts val="0"/>
              </a:spcBef>
            </a:pPr>
            <a:r>
              <a:rPr lang="en-US" dirty="0"/>
              <a:t>(770) 534-7341</a:t>
            </a:r>
          </a:p>
          <a:p>
            <a:pPr algn="ctr">
              <a:lnSpc>
                <a:spcPct val="110000"/>
              </a:lnSpc>
              <a:spcBef>
                <a:spcPts val="0"/>
              </a:spcBef>
            </a:pPr>
            <a:r>
              <a:rPr lang="en-US" dirty="0"/>
              <a:t>phartley@hhhlawyers.com</a:t>
            </a:r>
          </a:p>
        </p:txBody>
      </p:sp>
      <p:sp>
        <p:nvSpPr>
          <p:cNvPr id="4" name="Slide Number Placeholder 3">
            <a:extLst>
              <a:ext uri="{FF2B5EF4-FFF2-40B4-BE49-F238E27FC236}">
                <a16:creationId xmlns:a16="http://schemas.microsoft.com/office/drawing/2014/main" id="{82D3AD62-E3DF-4117-825E-4B24FEBFB4F9}"/>
              </a:ext>
            </a:extLst>
          </p:cNvPr>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4142094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80A0-8086-4CDE-8154-0AF23859208B}"/>
              </a:ext>
            </a:extLst>
          </p:cNvPr>
          <p:cNvSpPr>
            <a:spLocks noGrp="1"/>
          </p:cNvSpPr>
          <p:nvPr>
            <p:ph type="title"/>
          </p:nvPr>
        </p:nvSpPr>
        <p:spPr>
          <a:xfrm>
            <a:off x="1003627" y="114571"/>
            <a:ext cx="9905998" cy="1478570"/>
          </a:xfrm>
        </p:spPr>
        <p:txBody>
          <a:bodyPr>
            <a:normAutofit fontScale="90000"/>
          </a:bodyPr>
          <a:lstStyle/>
          <a:p>
            <a:pPr algn="ct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20-2-1185</a:t>
            </a:r>
            <a:b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School Safety Plans</a:t>
            </a:r>
            <a:b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HB 763 requirements</a:t>
            </a:r>
            <a:endParaRPr lang="en-US" b="1" dirty="0"/>
          </a:p>
        </p:txBody>
      </p:sp>
      <p:sp>
        <p:nvSpPr>
          <p:cNvPr id="3" name="Content Placeholder 2">
            <a:extLst>
              <a:ext uri="{FF2B5EF4-FFF2-40B4-BE49-F238E27FC236}">
                <a16:creationId xmlns:a16="http://schemas.microsoft.com/office/drawing/2014/main" id="{F1874E01-31D7-4A5D-9304-08F988A86A7E}"/>
              </a:ext>
            </a:extLst>
          </p:cNvPr>
          <p:cNvSpPr>
            <a:spLocks noGrp="1"/>
          </p:cNvSpPr>
          <p:nvPr>
            <p:ph idx="1"/>
          </p:nvPr>
        </p:nvSpPr>
        <p:spPr>
          <a:xfrm>
            <a:off x="1141413" y="1605667"/>
            <a:ext cx="9905998" cy="5045653"/>
          </a:xfrm>
        </p:spPr>
        <p:txBody>
          <a:bodyPr>
            <a:normAutofit/>
          </a:bodyPr>
          <a:lstStyle/>
          <a:p>
            <a:pPr marL="501650" indent="-457200">
              <a:buAutoNum type="arabicParenBoth"/>
            </a:pPr>
            <a:r>
              <a:rPr lang="en-US" u="sng" dirty="0">
                <a:solidFill>
                  <a:srgbClr val="FFFF00"/>
                </a:solidFill>
                <a:latin typeface="Tahoma" pitchFamily="34" charset="0"/>
                <a:ea typeface="Tahoma" pitchFamily="34" charset="0"/>
                <a:cs typeface="Tahoma" pitchFamily="34" charset="0"/>
              </a:rPr>
              <a:t>Training school administrators, teachers, and support staff, including, but not limited to, school resource officers, security officers, secretaries, custodians, and bus drivers, on school violence prevention, school security, school threat assessment, mental health awareness, and school emergency planning best practices;</a:t>
            </a:r>
          </a:p>
          <a:p>
            <a:pPr marL="501650" indent="-457200">
              <a:buAutoNum type="arabicParenBoth"/>
            </a:pPr>
            <a:r>
              <a:rPr lang="en-US" u="sng" dirty="0">
                <a:solidFill>
                  <a:srgbClr val="FFFF00"/>
                </a:solidFill>
                <a:latin typeface="Tahoma" pitchFamily="34" charset="0"/>
                <a:ea typeface="Tahoma" pitchFamily="34" charset="0"/>
                <a:cs typeface="Tahoma" pitchFamily="34" charset="0"/>
              </a:rPr>
              <a:t>Evaluating and refining school security measures; </a:t>
            </a:r>
          </a:p>
          <a:p>
            <a:pPr marL="501650" indent="-457200">
              <a:buAutoNum type="arabicParenBoth"/>
            </a:pPr>
            <a:r>
              <a:rPr lang="en-US" u="sng" dirty="0">
                <a:solidFill>
                  <a:srgbClr val="FFFF00"/>
                </a:solidFill>
                <a:latin typeface="Tahoma" pitchFamily="34" charset="0"/>
                <a:ea typeface="Tahoma" pitchFamily="34" charset="0"/>
                <a:cs typeface="Tahoma" pitchFamily="34" charset="0"/>
              </a:rPr>
              <a:t>Updating and exercising school emergency preparedness plans; </a:t>
            </a:r>
          </a:p>
          <a:p>
            <a:pPr marL="501650" indent="-457200">
              <a:buAutoNum type="arabicParenBoth"/>
            </a:pPr>
            <a:r>
              <a:rPr lang="en-US" u="sng" dirty="0">
                <a:solidFill>
                  <a:srgbClr val="FFFF00"/>
                </a:solidFill>
                <a:latin typeface="Tahoma" pitchFamily="34" charset="0"/>
                <a:ea typeface="Tahoma" pitchFamily="34" charset="0"/>
                <a:cs typeface="Tahoma" pitchFamily="34" charset="0"/>
              </a:rPr>
              <a:t>Strengthening partnerships with public safety officials; and </a:t>
            </a:r>
          </a:p>
          <a:p>
            <a:pPr marL="501650" indent="-457200">
              <a:buAutoNum type="arabicParenBoth"/>
            </a:pPr>
            <a:r>
              <a:rPr lang="en-US" u="sng" dirty="0">
                <a:solidFill>
                  <a:srgbClr val="FFFF00"/>
                </a:solidFill>
                <a:latin typeface="Tahoma" pitchFamily="34" charset="0"/>
                <a:ea typeface="Tahoma" pitchFamily="34" charset="0"/>
                <a:cs typeface="Tahoma" pitchFamily="34" charset="0"/>
              </a:rPr>
              <a:t>Creating enhanced crisis communications plans and social media strategies.</a:t>
            </a:r>
          </a:p>
        </p:txBody>
      </p:sp>
      <p:sp>
        <p:nvSpPr>
          <p:cNvPr id="4" name="Slide Number Placeholder 3">
            <a:extLst>
              <a:ext uri="{FF2B5EF4-FFF2-40B4-BE49-F238E27FC236}">
                <a16:creationId xmlns:a16="http://schemas.microsoft.com/office/drawing/2014/main" id="{4B42F867-8ECB-40D9-8A49-89D5064FFD38}"/>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2710105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80A0-8086-4CDE-8154-0AF23859208B}"/>
              </a:ext>
            </a:extLst>
          </p:cNvPr>
          <p:cNvSpPr>
            <a:spLocks noGrp="1"/>
          </p:cNvSpPr>
          <p:nvPr>
            <p:ph type="title"/>
          </p:nvPr>
        </p:nvSpPr>
        <p:spPr>
          <a:xfrm>
            <a:off x="1143001" y="532356"/>
            <a:ext cx="9905998" cy="1478570"/>
          </a:xfrm>
        </p:spPr>
        <p:txBody>
          <a:bodyPr>
            <a:normAutofit fontScale="90000"/>
          </a:bodyPr>
          <a:lstStyle/>
          <a:p>
            <a:pPr algn="ct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20-2-1185 </a:t>
            </a:r>
            <a:b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School Safety Plans</a:t>
            </a:r>
            <a:b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HB 763(a) cont’d</a:t>
            </a:r>
            <a:endParaRPr lang="en-US" b="1" dirty="0"/>
          </a:p>
        </p:txBody>
      </p:sp>
      <p:sp>
        <p:nvSpPr>
          <p:cNvPr id="3" name="Content Placeholder 2">
            <a:extLst>
              <a:ext uri="{FF2B5EF4-FFF2-40B4-BE49-F238E27FC236}">
                <a16:creationId xmlns:a16="http://schemas.microsoft.com/office/drawing/2014/main" id="{F1874E01-31D7-4A5D-9304-08F988A86A7E}"/>
              </a:ext>
            </a:extLst>
          </p:cNvPr>
          <p:cNvSpPr>
            <a:spLocks noGrp="1"/>
          </p:cNvSpPr>
          <p:nvPr>
            <p:ph idx="1"/>
          </p:nvPr>
        </p:nvSpPr>
        <p:spPr>
          <a:xfrm>
            <a:off x="1316777" y="2332177"/>
            <a:ext cx="9905998" cy="5045653"/>
          </a:xfrm>
        </p:spPr>
        <p:txBody>
          <a:bodyPr>
            <a:normAutofit/>
          </a:bodyPr>
          <a:lstStyle/>
          <a:p>
            <a:pPr marL="44450" indent="0">
              <a:buNone/>
            </a:pPr>
            <a:r>
              <a:rPr lang="en-US" sz="3200" dirty="0">
                <a:solidFill>
                  <a:srgbClr val="FFFF00"/>
                </a:solidFill>
                <a:latin typeface="Tahoma" pitchFamily="34" charset="0"/>
                <a:ea typeface="Tahoma" pitchFamily="34" charset="0"/>
                <a:cs typeface="Tahoma" pitchFamily="34" charset="0"/>
              </a:rPr>
              <a:t>Such plans shall be reviewed and, if necessary, updated annually. Such plans of public schools shall be submitted to the local emergency management agency </a:t>
            </a:r>
            <a:r>
              <a:rPr lang="en-US" sz="3200" u="sng" dirty="0">
                <a:solidFill>
                  <a:srgbClr val="FFFF00"/>
                </a:solidFill>
                <a:latin typeface="Tahoma" pitchFamily="34" charset="0"/>
                <a:ea typeface="Tahoma" pitchFamily="34" charset="0"/>
                <a:cs typeface="Tahoma" pitchFamily="34" charset="0"/>
              </a:rPr>
              <a:t>and the local law enforcement agency for approval. </a:t>
            </a:r>
          </a:p>
          <a:p>
            <a:pPr marL="44450" indent="0">
              <a:buNone/>
            </a:pPr>
            <a:endParaRPr lang="en-US" u="sng" dirty="0">
              <a:solidFill>
                <a:srgbClr val="FFFF00"/>
              </a:solidFill>
              <a:latin typeface="Tahoma" pitchFamily="34" charset="0"/>
              <a:ea typeface="Tahoma" pitchFamily="34" charset="0"/>
              <a:cs typeface="Tahoma" pitchFamily="34" charset="0"/>
            </a:endParaRPr>
          </a:p>
        </p:txBody>
      </p:sp>
      <p:sp>
        <p:nvSpPr>
          <p:cNvPr id="4" name="Slide Number Placeholder 3">
            <a:extLst>
              <a:ext uri="{FF2B5EF4-FFF2-40B4-BE49-F238E27FC236}">
                <a16:creationId xmlns:a16="http://schemas.microsoft.com/office/drawing/2014/main" id="{41947296-81CE-4579-BFD1-2FCCE10F8706}"/>
              </a:ext>
            </a:extLst>
          </p:cNvPr>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2635292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80A0-8086-4CDE-8154-0AF23859208B}"/>
              </a:ext>
            </a:extLst>
          </p:cNvPr>
          <p:cNvSpPr>
            <a:spLocks noGrp="1"/>
          </p:cNvSpPr>
          <p:nvPr>
            <p:ph type="title"/>
          </p:nvPr>
        </p:nvSpPr>
        <p:spPr>
          <a:xfrm>
            <a:off x="1143001" y="194153"/>
            <a:ext cx="9905998" cy="1478570"/>
          </a:xfrm>
        </p:spPr>
        <p:txBody>
          <a:bodyPr>
            <a:normAutofit fontScale="90000"/>
          </a:bodyPr>
          <a:lstStyle/>
          <a:p>
            <a:pPr algn="ct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20-2-1185 </a:t>
            </a:r>
            <a:b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School Safety Plans</a:t>
            </a:r>
            <a:b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HB 763 cont’d</a:t>
            </a:r>
            <a:endParaRPr lang="en-US" b="1" dirty="0"/>
          </a:p>
        </p:txBody>
      </p:sp>
      <p:sp>
        <p:nvSpPr>
          <p:cNvPr id="3" name="Content Placeholder 2">
            <a:extLst>
              <a:ext uri="{FF2B5EF4-FFF2-40B4-BE49-F238E27FC236}">
                <a16:creationId xmlns:a16="http://schemas.microsoft.com/office/drawing/2014/main" id="{F1874E01-31D7-4A5D-9304-08F988A86A7E}"/>
              </a:ext>
            </a:extLst>
          </p:cNvPr>
          <p:cNvSpPr>
            <a:spLocks noGrp="1"/>
          </p:cNvSpPr>
          <p:nvPr>
            <p:ph idx="1"/>
          </p:nvPr>
        </p:nvSpPr>
        <p:spPr>
          <a:xfrm>
            <a:off x="1143001" y="1672723"/>
            <a:ext cx="10079774" cy="5799552"/>
          </a:xfrm>
        </p:spPr>
        <p:txBody>
          <a:bodyPr>
            <a:normAutofit/>
          </a:bodyPr>
          <a:lstStyle/>
          <a:p>
            <a:pPr marL="44450" indent="0">
              <a:buNone/>
            </a:pPr>
            <a:r>
              <a:rPr lang="en-US" sz="1950" dirty="0">
                <a:latin typeface="Tahoma" pitchFamily="34" charset="0"/>
                <a:ea typeface="Tahoma" pitchFamily="34" charset="0"/>
                <a:cs typeface="Tahoma" pitchFamily="34" charset="0"/>
              </a:rPr>
              <a:t>(b) A public school may request funding assistance from the state for </a:t>
            </a:r>
            <a:r>
              <a:rPr lang="en-US" sz="1950" u="sng" dirty="0">
                <a:solidFill>
                  <a:srgbClr val="FFFF00"/>
                </a:solidFill>
                <a:latin typeface="Tahoma" pitchFamily="34" charset="0"/>
                <a:ea typeface="Tahoma" pitchFamily="34" charset="0"/>
                <a:cs typeface="Tahoma" pitchFamily="34" charset="0"/>
              </a:rPr>
              <a:t>facilities, technology, or other safety improvements or initiatives, such as </a:t>
            </a:r>
            <a:r>
              <a:rPr lang="en-US" sz="1950" dirty="0">
                <a:latin typeface="Tahoma" pitchFamily="34" charset="0"/>
                <a:ea typeface="Tahoma" pitchFamily="34" charset="0"/>
                <a:cs typeface="Tahoma" pitchFamily="34" charset="0"/>
              </a:rPr>
              <a:t>the installation of safety equipment, including, but not limited to, video surveillance cameras, metal detectors</a:t>
            </a:r>
            <a:r>
              <a:rPr lang="en-US" sz="1950" u="sng" dirty="0">
                <a:solidFill>
                  <a:srgbClr val="FFFF00"/>
                </a:solidFill>
                <a:latin typeface="Tahoma" pitchFamily="34" charset="0"/>
                <a:ea typeface="Tahoma" pitchFamily="34" charset="0"/>
                <a:cs typeface="Tahoma" pitchFamily="34" charset="0"/>
              </a:rPr>
              <a:t>,</a:t>
            </a:r>
            <a:r>
              <a:rPr lang="en-US" sz="1950" u="sng" dirty="0">
                <a:solidFill>
                  <a:srgbClr val="FF0000"/>
                </a:solidFill>
                <a:latin typeface="Tahoma" pitchFamily="34" charset="0"/>
                <a:ea typeface="Tahoma" pitchFamily="34" charset="0"/>
                <a:cs typeface="Tahoma" pitchFamily="34" charset="0"/>
              </a:rPr>
              <a:t> </a:t>
            </a:r>
            <a:r>
              <a:rPr lang="en-US" sz="1950" u="sng" dirty="0">
                <a:solidFill>
                  <a:srgbClr val="FFFF00"/>
                </a:solidFill>
                <a:latin typeface="Tahoma" pitchFamily="34" charset="0"/>
                <a:ea typeface="Tahoma" pitchFamily="34" charset="0"/>
                <a:cs typeface="Tahoma" pitchFamily="34" charset="0"/>
              </a:rPr>
              <a:t>alarms, communications systems, building access controls</a:t>
            </a:r>
            <a:r>
              <a:rPr lang="en-US" sz="1950" dirty="0">
                <a:latin typeface="Tahoma" pitchFamily="34" charset="0"/>
                <a:ea typeface="Tahoma" pitchFamily="34" charset="0"/>
                <a:cs typeface="Tahoma" pitchFamily="34" charset="0"/>
              </a:rPr>
              <a:t>, and other similar security devices. </a:t>
            </a:r>
            <a:r>
              <a:rPr lang="en-US" sz="1950" u="sng" dirty="0">
                <a:solidFill>
                  <a:srgbClr val="FFFF00"/>
                </a:solidFill>
                <a:latin typeface="Tahoma" pitchFamily="34" charset="0"/>
                <a:ea typeface="Tahoma" pitchFamily="34" charset="0"/>
                <a:cs typeface="Tahoma" pitchFamily="34" charset="0"/>
              </a:rPr>
              <a:t>The Department of Education shall establish criteria that will be applied in reviewing funding requests pursuant to this subsection which shall take into consideration the physical security needs of the public school in evaluating how the school safety plan and funding request will support such physical security needs. </a:t>
            </a:r>
            <a:r>
              <a:rPr lang="en-US" sz="1950" dirty="0">
                <a:latin typeface="Tahoma" pitchFamily="34" charset="0"/>
                <a:ea typeface="Tahoma" pitchFamily="34" charset="0"/>
                <a:cs typeface="Tahoma" pitchFamily="34" charset="0"/>
              </a:rPr>
              <a:t>Funding may be provided to a public school in accordance with a school safety plan prepared by the school and approved by the local board of education, </a:t>
            </a:r>
            <a:r>
              <a:rPr lang="en-US" sz="1950" u="sng" dirty="0">
                <a:solidFill>
                  <a:srgbClr val="FFFF00"/>
                </a:solidFill>
                <a:latin typeface="Tahoma" pitchFamily="34" charset="0"/>
                <a:ea typeface="Tahoma" pitchFamily="34" charset="0"/>
                <a:cs typeface="Tahoma" pitchFamily="34" charset="0"/>
              </a:rPr>
              <a:t>the local law enforcement agency</a:t>
            </a:r>
            <a:r>
              <a:rPr lang="en-US" sz="1950" dirty="0">
                <a:latin typeface="Tahoma" pitchFamily="34" charset="0"/>
                <a:ea typeface="Tahoma" pitchFamily="34" charset="0"/>
                <a:cs typeface="Tahoma" pitchFamily="34" charset="0"/>
              </a:rPr>
              <a:t>, the Department of Education, and the Georgia Emergency Management and Homeland Security Agency; </a:t>
            </a:r>
            <a:r>
              <a:rPr lang="en-US" sz="1950" u="sng" dirty="0">
                <a:solidFill>
                  <a:srgbClr val="FFFF00"/>
                </a:solidFill>
                <a:latin typeface="Tahoma" pitchFamily="34" charset="0"/>
                <a:ea typeface="Tahoma" pitchFamily="34" charset="0"/>
                <a:cs typeface="Tahoma" pitchFamily="34" charset="0"/>
              </a:rPr>
              <a:t>provided, however, that a public school shall be required to match the state funding with local funds unless the school can demonstrate a substantial hardship.</a:t>
            </a:r>
          </a:p>
          <a:p>
            <a:pPr marL="44450" indent="0">
              <a:buNone/>
            </a:pPr>
            <a:endParaRPr lang="en-US" sz="1900" u="sng" dirty="0">
              <a:solidFill>
                <a:srgbClr val="FFFF00"/>
              </a:solidFill>
              <a:latin typeface="Tahoma" pitchFamily="34" charset="0"/>
              <a:ea typeface="Tahoma" pitchFamily="34" charset="0"/>
              <a:cs typeface="Tahoma" pitchFamily="34" charset="0"/>
            </a:endParaRPr>
          </a:p>
        </p:txBody>
      </p:sp>
      <p:sp>
        <p:nvSpPr>
          <p:cNvPr id="4" name="Slide Number Placeholder 3">
            <a:extLst>
              <a:ext uri="{FF2B5EF4-FFF2-40B4-BE49-F238E27FC236}">
                <a16:creationId xmlns:a16="http://schemas.microsoft.com/office/drawing/2014/main" id="{1E641D02-DD35-4F28-987F-6823AC63D2DD}"/>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1857520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80A0-8086-4CDE-8154-0AF23859208B}"/>
              </a:ext>
            </a:extLst>
          </p:cNvPr>
          <p:cNvSpPr>
            <a:spLocks noGrp="1"/>
          </p:cNvSpPr>
          <p:nvPr>
            <p:ph type="title"/>
          </p:nvPr>
        </p:nvSpPr>
        <p:spPr>
          <a:xfrm>
            <a:off x="1143001" y="0"/>
            <a:ext cx="9905998" cy="1478570"/>
          </a:xfrm>
        </p:spPr>
        <p:txBody>
          <a:bodyPr>
            <a:normAutofit/>
          </a:bodyPr>
          <a:lstStyle/>
          <a:p>
            <a:pPr algn="ct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20-2-1185 </a:t>
            </a:r>
            <a:b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School Safety Plans cont’d</a:t>
            </a:r>
            <a:endParaRPr lang="en-US" b="1" dirty="0"/>
          </a:p>
        </p:txBody>
      </p:sp>
      <p:sp>
        <p:nvSpPr>
          <p:cNvPr id="3" name="Content Placeholder 2">
            <a:extLst>
              <a:ext uri="{FF2B5EF4-FFF2-40B4-BE49-F238E27FC236}">
                <a16:creationId xmlns:a16="http://schemas.microsoft.com/office/drawing/2014/main" id="{F1874E01-31D7-4A5D-9304-08F988A86A7E}"/>
              </a:ext>
            </a:extLst>
          </p:cNvPr>
          <p:cNvSpPr>
            <a:spLocks noGrp="1"/>
          </p:cNvSpPr>
          <p:nvPr>
            <p:ph idx="1"/>
          </p:nvPr>
        </p:nvSpPr>
        <p:spPr>
          <a:xfrm>
            <a:off x="939452" y="1327760"/>
            <a:ext cx="10484285" cy="6144516"/>
          </a:xfrm>
        </p:spPr>
        <p:txBody>
          <a:bodyPr>
            <a:normAutofit/>
          </a:bodyPr>
          <a:lstStyle/>
          <a:p>
            <a:pPr marL="44450" indent="0">
              <a:lnSpc>
                <a:spcPct val="100000"/>
              </a:lnSpc>
              <a:spcBef>
                <a:spcPts val="600"/>
              </a:spcBef>
              <a:buNone/>
            </a:pPr>
            <a:r>
              <a:rPr lang="en-US" sz="2000" dirty="0">
                <a:latin typeface="Tahoma" pitchFamily="34" charset="0"/>
                <a:ea typeface="Tahoma" pitchFamily="34" charset="0"/>
                <a:cs typeface="Tahoma" pitchFamily="34" charset="0"/>
              </a:rPr>
              <a:t>(c) School safety plans prepared by public schools shall address security issues in school safety zones as defined in paragraph (1) of subsection (a) of Code Section 16-11-127.1. School safety plans should also address security issues involving the transportation of pupils to and from school and school functions when such transportation is furnished by the school or school system and school functions held during </a:t>
            </a:r>
            <a:r>
              <a:rPr lang="en-US" sz="2000" dirty="0" err="1">
                <a:latin typeface="Tahoma" pitchFamily="34" charset="0"/>
                <a:ea typeface="Tahoma" pitchFamily="34" charset="0"/>
                <a:cs typeface="Tahoma" pitchFamily="34" charset="0"/>
              </a:rPr>
              <a:t>noninstructional</a:t>
            </a:r>
            <a:r>
              <a:rPr lang="en-US" sz="2000" dirty="0">
                <a:latin typeface="Tahoma" pitchFamily="34" charset="0"/>
                <a:ea typeface="Tahoma" pitchFamily="34" charset="0"/>
                <a:cs typeface="Tahoma" pitchFamily="34" charset="0"/>
              </a:rPr>
              <a:t> hours.</a:t>
            </a:r>
          </a:p>
          <a:p>
            <a:pPr marL="44450" indent="0">
              <a:lnSpc>
                <a:spcPct val="100000"/>
              </a:lnSpc>
              <a:spcBef>
                <a:spcPts val="600"/>
              </a:spcBef>
              <a:buNone/>
            </a:pPr>
            <a:endParaRPr lang="en-US" sz="2000" dirty="0">
              <a:latin typeface="Tahoma" pitchFamily="34" charset="0"/>
              <a:ea typeface="Tahoma" pitchFamily="34" charset="0"/>
              <a:cs typeface="Tahoma" pitchFamily="34" charset="0"/>
            </a:endParaRPr>
          </a:p>
          <a:p>
            <a:pPr marL="44450" indent="0">
              <a:buNone/>
            </a:pPr>
            <a:r>
              <a:rPr lang="en-US" sz="2000" dirty="0">
                <a:latin typeface="Tahoma" pitchFamily="34" charset="0"/>
                <a:ea typeface="Tahoma" pitchFamily="34" charset="0"/>
                <a:cs typeface="Tahoma" pitchFamily="34" charset="0"/>
              </a:rPr>
              <a:t>(d) The Georgia Emergency Management and Homeland Security Agency shall provide training and technical assistance to public school systems, and may provide this same training and technical assistance to private school systems, and independent private schools throughout this state in the area of emergency management and safe school operations. This training and technical assistance shall include, but not be limited to, crisis response team development, site surveys and safety audits, crisis management planning, exercise design, safe school planning, emergency operations planning, search and seizure, bomb threat management, and model school safety plans.</a:t>
            </a:r>
          </a:p>
          <a:p>
            <a:pPr marL="44450" indent="0">
              <a:buNone/>
            </a:pPr>
            <a:endParaRPr lang="en-US" sz="1900" u="sng" dirty="0">
              <a:solidFill>
                <a:srgbClr val="FFFF00"/>
              </a:solidFill>
              <a:latin typeface="Tahoma" pitchFamily="34" charset="0"/>
              <a:ea typeface="Tahoma" pitchFamily="34" charset="0"/>
              <a:cs typeface="Tahoma" pitchFamily="34" charset="0"/>
            </a:endParaRPr>
          </a:p>
        </p:txBody>
      </p:sp>
      <p:sp>
        <p:nvSpPr>
          <p:cNvPr id="4" name="Slide Number Placeholder 3">
            <a:extLst>
              <a:ext uri="{FF2B5EF4-FFF2-40B4-BE49-F238E27FC236}">
                <a16:creationId xmlns:a16="http://schemas.microsoft.com/office/drawing/2014/main" id="{F751D805-28BE-45FA-8A9B-32C4697E9D9F}"/>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4032668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80A0-8086-4CDE-8154-0AF23859208B}"/>
              </a:ext>
            </a:extLst>
          </p:cNvPr>
          <p:cNvSpPr>
            <a:spLocks noGrp="1"/>
          </p:cNvSpPr>
          <p:nvPr>
            <p:ph type="title"/>
          </p:nvPr>
        </p:nvSpPr>
        <p:spPr>
          <a:xfrm>
            <a:off x="1293313" y="338203"/>
            <a:ext cx="9905998" cy="1478570"/>
          </a:xfrm>
        </p:spPr>
        <p:txBody>
          <a:bodyPr>
            <a:noAutofit/>
          </a:bodyPr>
          <a:lstStyle/>
          <a:p>
            <a:pPr algn="ctr"/>
            <a:r>
              <a:rPr lang="en-US" sz="3400" b="1" dirty="0">
                <a:effectLst>
                  <a:outerShdw blurRad="38100" dist="38100" dir="2700000" algn="tl">
                    <a:srgbClr val="000000">
                      <a:alpha val="43137"/>
                    </a:srgbClr>
                  </a:outerShdw>
                </a:effectLst>
                <a:latin typeface="Tahoma" pitchFamily="34" charset="0"/>
                <a:ea typeface="Tahoma" pitchFamily="34" charset="0"/>
                <a:cs typeface="Tahoma" pitchFamily="34" charset="0"/>
              </a:rPr>
              <a:t>Planning is Useless Without Training</a:t>
            </a:r>
            <a:br>
              <a:rPr lang="en-US" sz="3400"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3400" b="1" dirty="0">
                <a:effectLst>
                  <a:outerShdw blurRad="38100" dist="38100" dir="2700000" algn="tl">
                    <a:srgbClr val="000000">
                      <a:alpha val="43137"/>
                    </a:srgbClr>
                  </a:outerShdw>
                </a:effectLst>
                <a:latin typeface="Tahoma" pitchFamily="34" charset="0"/>
                <a:ea typeface="Tahoma" pitchFamily="34" charset="0"/>
                <a:cs typeface="Tahoma" pitchFamily="34" charset="0"/>
              </a:rPr>
              <a:t>HB 763 amends O.C.G.A. § 20-2-1185</a:t>
            </a:r>
            <a:endParaRPr lang="en-US" sz="3400" b="1" dirty="0"/>
          </a:p>
        </p:txBody>
      </p:sp>
      <p:sp>
        <p:nvSpPr>
          <p:cNvPr id="3" name="Content Placeholder 2">
            <a:extLst>
              <a:ext uri="{FF2B5EF4-FFF2-40B4-BE49-F238E27FC236}">
                <a16:creationId xmlns:a16="http://schemas.microsoft.com/office/drawing/2014/main" id="{F1874E01-31D7-4A5D-9304-08F988A86A7E}"/>
              </a:ext>
            </a:extLst>
          </p:cNvPr>
          <p:cNvSpPr>
            <a:spLocks noGrp="1"/>
          </p:cNvSpPr>
          <p:nvPr>
            <p:ph idx="1"/>
          </p:nvPr>
        </p:nvSpPr>
        <p:spPr>
          <a:xfrm>
            <a:off x="1117949" y="1968970"/>
            <a:ext cx="10484285" cy="6144516"/>
          </a:xfrm>
        </p:spPr>
        <p:txBody>
          <a:bodyPr>
            <a:normAutofit/>
          </a:bodyPr>
          <a:lstStyle/>
          <a:p>
            <a:pPr marL="44450" indent="0">
              <a:buNone/>
            </a:pPr>
            <a:r>
              <a:rPr lang="en-US" sz="3600" u="sng" dirty="0">
                <a:solidFill>
                  <a:srgbClr val="FFFF00"/>
                </a:solidFill>
                <a:latin typeface="Tahoma" pitchFamily="34" charset="0"/>
                <a:ea typeface="Tahoma" pitchFamily="34" charset="0"/>
                <a:cs typeface="Tahoma" pitchFamily="34" charset="0"/>
              </a:rPr>
              <a:t>(e)  Every public school shall conduct drills with students, teachers, and other school personnel on the execution of school safety plans in such form and at such intervals based upon guidance from the Georgia Emergency Management and Homeland Security Agency.</a:t>
            </a:r>
          </a:p>
          <a:p>
            <a:pPr marL="44450" indent="0">
              <a:buNone/>
            </a:pPr>
            <a:endParaRPr lang="en-US" sz="1900" u="sng" dirty="0">
              <a:solidFill>
                <a:srgbClr val="FFFF00"/>
              </a:solidFill>
              <a:latin typeface="Tahoma" pitchFamily="34" charset="0"/>
              <a:ea typeface="Tahoma" pitchFamily="34" charset="0"/>
              <a:cs typeface="Tahoma" pitchFamily="34" charset="0"/>
            </a:endParaRPr>
          </a:p>
        </p:txBody>
      </p:sp>
      <p:sp>
        <p:nvSpPr>
          <p:cNvPr id="4" name="Slide Number Placeholder 3">
            <a:extLst>
              <a:ext uri="{FF2B5EF4-FFF2-40B4-BE49-F238E27FC236}">
                <a16:creationId xmlns:a16="http://schemas.microsoft.com/office/drawing/2014/main" id="{F00E8347-4246-434D-BF09-47BFF4BA69BD}"/>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1767995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80A0-8086-4CDE-8154-0AF23859208B}"/>
              </a:ext>
            </a:extLst>
          </p:cNvPr>
          <p:cNvSpPr>
            <a:spLocks noGrp="1"/>
          </p:cNvSpPr>
          <p:nvPr>
            <p:ph type="title"/>
          </p:nvPr>
        </p:nvSpPr>
        <p:spPr>
          <a:xfrm>
            <a:off x="1293313" y="0"/>
            <a:ext cx="9905998" cy="1478570"/>
          </a:xfrm>
        </p:spPr>
        <p:txBody>
          <a:bodyPr>
            <a:noAutofit/>
          </a:bodyPr>
          <a:lstStyle/>
          <a:p>
            <a:pPr algn="ctr"/>
            <a: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t>Safety Plan Effectiveness</a:t>
            </a:r>
            <a:endParaRPr lang="en-US" sz="4000" b="1" dirty="0"/>
          </a:p>
        </p:txBody>
      </p:sp>
      <p:sp>
        <p:nvSpPr>
          <p:cNvPr id="3" name="Content Placeholder 2">
            <a:extLst>
              <a:ext uri="{FF2B5EF4-FFF2-40B4-BE49-F238E27FC236}">
                <a16:creationId xmlns:a16="http://schemas.microsoft.com/office/drawing/2014/main" id="{F1874E01-31D7-4A5D-9304-08F988A86A7E}"/>
              </a:ext>
            </a:extLst>
          </p:cNvPr>
          <p:cNvSpPr>
            <a:spLocks noGrp="1"/>
          </p:cNvSpPr>
          <p:nvPr>
            <p:ph idx="1"/>
          </p:nvPr>
        </p:nvSpPr>
        <p:spPr>
          <a:xfrm>
            <a:off x="1117949" y="1590806"/>
            <a:ext cx="10543783" cy="5267194"/>
          </a:xfrm>
        </p:spPr>
        <p:txBody>
          <a:bodyPr>
            <a:normAutofit/>
          </a:bodyPr>
          <a:lstStyle/>
          <a:p>
            <a:pPr>
              <a:lnSpc>
                <a:spcPct val="100000"/>
              </a:lnSpc>
              <a:spcBef>
                <a:spcPts val="0"/>
              </a:spcBef>
            </a:pPr>
            <a:r>
              <a:rPr lang="en-US" sz="2500" dirty="0">
                <a:latin typeface="Tahoma" pitchFamily="34" charset="0"/>
                <a:ea typeface="Tahoma" pitchFamily="34" charset="0"/>
                <a:cs typeface="Tahoma" pitchFamily="34" charset="0"/>
              </a:rPr>
              <a:t>Each school needs its own plan</a:t>
            </a:r>
          </a:p>
          <a:p>
            <a:pPr marL="44450" indent="0">
              <a:lnSpc>
                <a:spcPct val="100000"/>
              </a:lnSpc>
              <a:spcBef>
                <a:spcPts val="0"/>
              </a:spcBef>
              <a:buNone/>
            </a:pPr>
            <a:endParaRPr lang="en-US" sz="2500" dirty="0">
              <a:latin typeface="Tahoma" pitchFamily="34" charset="0"/>
              <a:ea typeface="Tahoma" pitchFamily="34" charset="0"/>
              <a:cs typeface="Tahoma" pitchFamily="34" charset="0"/>
            </a:endParaRPr>
          </a:p>
          <a:p>
            <a:pPr>
              <a:lnSpc>
                <a:spcPct val="100000"/>
              </a:lnSpc>
              <a:spcBef>
                <a:spcPts val="0"/>
              </a:spcBef>
            </a:pPr>
            <a:r>
              <a:rPr lang="en-US" sz="2500" dirty="0">
                <a:latin typeface="Tahoma" pitchFamily="34" charset="0"/>
                <a:ea typeface="Tahoma" pitchFamily="34" charset="0"/>
                <a:cs typeface="Tahoma" pitchFamily="34" charset="0"/>
              </a:rPr>
              <a:t>Put majority of time and emphasis on most likely events</a:t>
            </a:r>
          </a:p>
          <a:p>
            <a:pPr>
              <a:lnSpc>
                <a:spcPct val="100000"/>
              </a:lnSpc>
              <a:spcBef>
                <a:spcPts val="0"/>
              </a:spcBef>
            </a:pPr>
            <a:endParaRPr lang="en-US" sz="2500" dirty="0">
              <a:latin typeface="Tahoma" pitchFamily="34" charset="0"/>
              <a:ea typeface="Tahoma" pitchFamily="34" charset="0"/>
              <a:cs typeface="Tahoma" pitchFamily="34" charset="0"/>
            </a:endParaRPr>
          </a:p>
          <a:p>
            <a:pPr>
              <a:lnSpc>
                <a:spcPct val="100000"/>
              </a:lnSpc>
              <a:spcBef>
                <a:spcPts val="0"/>
              </a:spcBef>
            </a:pPr>
            <a:r>
              <a:rPr lang="en-US" sz="2500" dirty="0">
                <a:latin typeface="Tahoma" pitchFamily="34" charset="0"/>
                <a:ea typeface="Tahoma" pitchFamily="34" charset="0"/>
                <a:cs typeface="Tahoma" pitchFamily="34" charset="0"/>
              </a:rPr>
              <a:t>Include representatives of groups responsible for implementing the plan</a:t>
            </a:r>
          </a:p>
          <a:p>
            <a:pPr>
              <a:lnSpc>
                <a:spcPct val="100000"/>
              </a:lnSpc>
              <a:spcBef>
                <a:spcPts val="0"/>
              </a:spcBef>
            </a:pPr>
            <a:endParaRPr lang="en-US" sz="2500" dirty="0">
              <a:latin typeface="Tahoma" pitchFamily="34" charset="0"/>
              <a:ea typeface="Tahoma" pitchFamily="34" charset="0"/>
              <a:cs typeface="Tahoma" pitchFamily="34" charset="0"/>
            </a:endParaRPr>
          </a:p>
          <a:p>
            <a:pPr>
              <a:lnSpc>
                <a:spcPct val="100000"/>
              </a:lnSpc>
              <a:spcBef>
                <a:spcPts val="0"/>
              </a:spcBef>
            </a:pPr>
            <a:r>
              <a:rPr lang="en-US" sz="2500" dirty="0">
                <a:latin typeface="Tahoma" pitchFamily="34" charset="0"/>
                <a:ea typeface="Tahoma" pitchFamily="34" charset="0"/>
                <a:cs typeface="Tahoma" pitchFamily="34" charset="0"/>
              </a:rPr>
              <a:t>Should be a living document and not just another notebook on the shelf </a:t>
            </a:r>
          </a:p>
          <a:p>
            <a:pPr>
              <a:lnSpc>
                <a:spcPct val="100000"/>
              </a:lnSpc>
              <a:spcBef>
                <a:spcPts val="0"/>
              </a:spcBef>
            </a:pPr>
            <a:endParaRPr lang="en-US" sz="2500" dirty="0">
              <a:latin typeface="Tahoma" pitchFamily="34" charset="0"/>
              <a:ea typeface="Tahoma" pitchFamily="34" charset="0"/>
              <a:cs typeface="Tahoma" pitchFamily="34" charset="0"/>
            </a:endParaRPr>
          </a:p>
          <a:p>
            <a:pPr>
              <a:lnSpc>
                <a:spcPct val="100000"/>
              </a:lnSpc>
              <a:spcBef>
                <a:spcPts val="0"/>
              </a:spcBef>
            </a:pPr>
            <a:r>
              <a:rPr lang="en-US" sz="2500" dirty="0">
                <a:latin typeface="Tahoma" pitchFamily="34" charset="0"/>
                <a:ea typeface="Tahoma" pitchFamily="34" charset="0"/>
                <a:cs typeface="Tahoma" pitchFamily="34" charset="0"/>
              </a:rPr>
              <a:t>Effectiveness comes only with proper training of personnel, coordination with other agencies, and communication with the community</a:t>
            </a:r>
            <a:endParaRPr lang="en-US" sz="2500" u="sng" dirty="0">
              <a:solidFill>
                <a:srgbClr val="FFFF00"/>
              </a:solidFill>
              <a:latin typeface="Tahoma" pitchFamily="34" charset="0"/>
              <a:ea typeface="Tahoma" pitchFamily="34" charset="0"/>
              <a:cs typeface="Tahoma" pitchFamily="34" charset="0"/>
            </a:endParaRPr>
          </a:p>
        </p:txBody>
      </p:sp>
      <p:sp>
        <p:nvSpPr>
          <p:cNvPr id="4" name="Slide Number Placeholder 3">
            <a:extLst>
              <a:ext uri="{FF2B5EF4-FFF2-40B4-BE49-F238E27FC236}">
                <a16:creationId xmlns:a16="http://schemas.microsoft.com/office/drawing/2014/main" id="{BE69F621-517E-44FD-90C7-4053752FF587}"/>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59535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E2D2-DA51-4784-9132-0FCBDF7B1ACB}"/>
              </a:ext>
            </a:extLst>
          </p:cNvPr>
          <p:cNvSpPr>
            <a:spLocks noGrp="1"/>
          </p:cNvSpPr>
          <p:nvPr>
            <p:ph type="title"/>
          </p:nvPr>
        </p:nvSpPr>
        <p:spPr>
          <a:xfrm>
            <a:off x="1141411" y="1058862"/>
            <a:ext cx="9906000" cy="2852737"/>
          </a:xfrm>
        </p:spPr>
        <p:txBody>
          <a:bodyPr>
            <a:normAutofit/>
          </a:bodyPr>
          <a:lstStyle/>
          <a:p>
            <a:pPr algn="ctr"/>
            <a:r>
              <a:rPr lang="en-US" sz="4400" b="1" dirty="0">
                <a:effectLst>
                  <a:outerShdw blurRad="38100" dist="38100" dir="2700000" algn="tl">
                    <a:srgbClr val="000000">
                      <a:alpha val="43137"/>
                    </a:srgbClr>
                  </a:outerShdw>
                </a:effectLst>
                <a:latin typeface="Tahoma" pitchFamily="34" charset="0"/>
                <a:ea typeface="Tahoma" pitchFamily="34" charset="0"/>
                <a:cs typeface="Tahoma" pitchFamily="34" charset="0"/>
              </a:rPr>
              <a:t>Arming Staff from Teachers to SROs:</a:t>
            </a:r>
            <a:br>
              <a:rPr lang="en-US" sz="4400"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4400" b="1" dirty="0">
                <a:effectLst>
                  <a:outerShdw blurRad="38100" dist="38100" dir="2700000" algn="tl">
                    <a:srgbClr val="000000">
                      <a:alpha val="43137"/>
                    </a:srgbClr>
                  </a:outerShdw>
                </a:effectLst>
                <a:latin typeface="Tahoma" pitchFamily="34" charset="0"/>
                <a:ea typeface="Tahoma" pitchFamily="34" charset="0"/>
                <a:cs typeface="Tahoma" pitchFamily="34" charset="0"/>
              </a:rPr>
              <a:t>Options and</a:t>
            </a:r>
            <a:br>
              <a:rPr lang="en-US" sz="4400"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4400" b="1" dirty="0">
                <a:effectLst>
                  <a:outerShdw blurRad="38100" dist="38100" dir="2700000" algn="tl">
                    <a:srgbClr val="000000">
                      <a:alpha val="43137"/>
                    </a:srgbClr>
                  </a:outerShdw>
                </a:effectLst>
                <a:latin typeface="Tahoma" pitchFamily="34" charset="0"/>
                <a:ea typeface="Tahoma" pitchFamily="34" charset="0"/>
                <a:cs typeface="Tahoma" pitchFamily="34" charset="0"/>
              </a:rPr>
              <a:t>Best Practices</a:t>
            </a:r>
            <a:endParaRPr lang="en-US" sz="4400" dirty="0"/>
          </a:p>
        </p:txBody>
      </p:sp>
      <p:sp>
        <p:nvSpPr>
          <p:cNvPr id="3" name="Text Placeholder 2">
            <a:extLst>
              <a:ext uri="{FF2B5EF4-FFF2-40B4-BE49-F238E27FC236}">
                <a16:creationId xmlns:a16="http://schemas.microsoft.com/office/drawing/2014/main" id="{DE2478F8-380B-49F5-A21F-9FEDA01533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4D7128-5393-4756-BA43-CB0E30EF1818}"/>
              </a:ext>
            </a:extLst>
          </p:cNvPr>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1609416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p:txBody>
          <a:bodyPr/>
          <a:lstStyle/>
          <a:p>
            <a:pPr algn="ct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Exceptions to Weapons Statute:</a:t>
            </a:r>
            <a:b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16-11-127.1</a:t>
            </a:r>
            <a:endParaRPr lang="en-US" b="1" dirty="0"/>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p:txBody>
          <a:bodyPr/>
          <a:lstStyle/>
          <a:p>
            <a:pPr marL="55563" indent="-11113">
              <a:buNone/>
            </a:pPr>
            <a:r>
              <a:rPr lang="en-US" sz="3200" dirty="0">
                <a:latin typeface="Tahoma" pitchFamily="34" charset="0"/>
                <a:ea typeface="Tahoma" pitchFamily="34" charset="0"/>
                <a:cs typeface="Tahoma" pitchFamily="34" charset="0"/>
              </a:rPr>
              <a:t>(c)(6) A person who has been authorized in writing to possess a firearm in a school safety zone, at a school function or on a school bus </a:t>
            </a:r>
            <a:r>
              <a:rPr lang="en-US" sz="3200" b="1" dirty="0">
                <a:solidFill>
                  <a:srgbClr val="FFFF00"/>
                </a:solidFill>
                <a:latin typeface="Tahoma" pitchFamily="34" charset="0"/>
                <a:ea typeface="Tahoma" pitchFamily="34" charset="0"/>
                <a:cs typeface="Tahoma" pitchFamily="34" charset="0"/>
              </a:rPr>
              <a:t>if a local board authorizes such possession in a policy meeting the requirements of O.C.G.A. § 16-11-130.1</a:t>
            </a:r>
          </a:p>
          <a:p>
            <a:pPr marL="55563" indent="-11113">
              <a:buNone/>
            </a:pPr>
            <a:endParaRPr lang="en-US" dirty="0">
              <a:latin typeface="Tahoma" pitchFamily="34" charset="0"/>
              <a:ea typeface="Tahoma" pitchFamily="34" charset="0"/>
              <a:cs typeface="Tahoma"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3DAF4587-8E4C-4AFF-88E1-91F61A6A3080}"/>
              </a:ext>
            </a:extLst>
          </p:cNvPr>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1826197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3" y="327514"/>
            <a:ext cx="9905998" cy="1478570"/>
          </a:xfrm>
        </p:spPr>
        <p:txBody>
          <a:bodyPr>
            <a:normAutofit/>
          </a:bodyPr>
          <a:lstStyle/>
          <a:p>
            <a:pPr algn="ctr"/>
            <a: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16-11-130.1</a:t>
            </a:r>
            <a:endParaRPr lang="en-US" sz="4000" b="1" dirty="0"/>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141413" y="1806084"/>
            <a:ext cx="10132012" cy="4939681"/>
          </a:xfrm>
        </p:spPr>
        <p:txBody>
          <a:bodyPr>
            <a:normAutofit/>
          </a:bodyPr>
          <a:lstStyle/>
          <a:p>
            <a:pPr marL="0" indent="0">
              <a:lnSpc>
                <a:spcPct val="100000"/>
              </a:lnSpc>
              <a:spcBef>
                <a:spcPts val="0"/>
              </a:spcBef>
              <a:buNone/>
            </a:pPr>
            <a:r>
              <a:rPr lang="en-US" dirty="0">
                <a:latin typeface="Tahoma" pitchFamily="34" charset="0"/>
                <a:ea typeface="Tahoma" pitchFamily="34" charset="0"/>
                <a:cs typeface="Tahoma" pitchFamily="34" charset="0"/>
              </a:rPr>
              <a:t>(a) [definitions]</a:t>
            </a:r>
          </a:p>
          <a:p>
            <a:pPr marL="0" indent="0">
              <a:lnSpc>
                <a:spcPct val="100000"/>
              </a:lnSpc>
              <a:spcBef>
                <a:spcPts val="0"/>
              </a:spcBef>
              <a:buNone/>
            </a:pPr>
            <a:endParaRPr lang="en-US" dirty="0">
              <a:latin typeface="Tahoma" pitchFamily="34" charset="0"/>
              <a:ea typeface="Tahoma" pitchFamily="34" charset="0"/>
              <a:cs typeface="Tahoma" pitchFamily="34" charset="0"/>
            </a:endParaRPr>
          </a:p>
          <a:p>
            <a:pPr marL="0" indent="0">
              <a:lnSpc>
                <a:spcPct val="100000"/>
              </a:lnSpc>
              <a:spcBef>
                <a:spcPts val="0"/>
              </a:spcBef>
              <a:buNone/>
            </a:pPr>
            <a:r>
              <a:rPr lang="en-US" dirty="0">
                <a:latin typeface="Tahoma" pitchFamily="34" charset="0"/>
                <a:ea typeface="Tahoma" pitchFamily="34" charset="0"/>
                <a:cs typeface="Tahoma" pitchFamily="34" charset="0"/>
              </a:rPr>
              <a:t>(b) Does not “require or otherwise mandate that any board of education or school administrator adopt or implement a practice or program for the approval of personnel to possess or carry weapons” nor does it “create any liability for adopting or declining to adopt” such a practice</a:t>
            </a:r>
          </a:p>
          <a:p>
            <a:pPr marL="0" indent="0">
              <a:lnSpc>
                <a:spcPct val="100000"/>
              </a:lnSpc>
              <a:spcBef>
                <a:spcPts val="0"/>
              </a:spcBef>
              <a:buNone/>
            </a:pPr>
            <a:endParaRPr lang="en-US" dirty="0">
              <a:latin typeface="Tahoma" pitchFamily="34" charset="0"/>
              <a:ea typeface="Tahoma" pitchFamily="34" charset="0"/>
              <a:cs typeface="Tahoma" pitchFamily="34" charset="0"/>
            </a:endParaRPr>
          </a:p>
          <a:p>
            <a:pPr marL="0" indent="0">
              <a:lnSpc>
                <a:spcPct val="100000"/>
              </a:lnSpc>
              <a:spcBef>
                <a:spcPts val="0"/>
              </a:spcBef>
              <a:buNone/>
            </a:pPr>
            <a:endParaRPr lang="en-US" dirty="0">
              <a:latin typeface="Tahoma" pitchFamily="34" charset="0"/>
              <a:ea typeface="Tahoma" pitchFamily="34" charset="0"/>
              <a:cs typeface="Tahoma" pitchFamily="34" charset="0"/>
            </a:endParaRPr>
          </a:p>
          <a:p>
            <a:pPr marL="0" indent="0">
              <a:lnSpc>
                <a:spcPct val="100000"/>
              </a:lnSpc>
              <a:spcBef>
                <a:spcPts val="0"/>
              </a:spcBef>
              <a:buNone/>
            </a:pPr>
            <a:r>
              <a:rPr lang="en-US" b="1" dirty="0">
                <a:latin typeface="Tahoma" pitchFamily="34" charset="0"/>
                <a:ea typeface="Tahoma" pitchFamily="34" charset="0"/>
                <a:cs typeface="Tahoma" pitchFamily="34" charset="0"/>
              </a:rPr>
              <a:t>If a local board adopts a policy to allow certain personnel to carry weapons, the policy must contain certain requirements </a:t>
            </a:r>
          </a:p>
          <a:p>
            <a:pPr marL="0" indent="0">
              <a:buNone/>
            </a:pPr>
            <a:endParaRPr lang="en-US" dirty="0"/>
          </a:p>
        </p:txBody>
      </p:sp>
      <p:sp>
        <p:nvSpPr>
          <p:cNvPr id="4" name="Slide Number Placeholder 3">
            <a:extLst>
              <a:ext uri="{FF2B5EF4-FFF2-40B4-BE49-F238E27FC236}">
                <a16:creationId xmlns:a16="http://schemas.microsoft.com/office/drawing/2014/main" id="{F783A626-5887-419B-A733-DDE96E7F2E21}"/>
              </a:ext>
            </a:extLst>
          </p:cNvPr>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2500556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3" y="327514"/>
            <a:ext cx="9905998" cy="1478570"/>
          </a:xfrm>
        </p:spPr>
        <p:txBody>
          <a:bodyPr>
            <a:normAutofit/>
          </a:bodyPr>
          <a:lstStyle/>
          <a:p>
            <a:pPr algn="ctr"/>
            <a: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16-11-130.1</a:t>
            </a:r>
            <a:b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t>Policy requires</a:t>
            </a:r>
            <a:endParaRPr lang="en-US" sz="4000" b="1" dirty="0"/>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359573" y="2144287"/>
            <a:ext cx="9469677" cy="4939681"/>
          </a:xfrm>
        </p:spPr>
        <p:txBody>
          <a:bodyPr>
            <a:normAutofit/>
          </a:bodyPr>
          <a:lstStyle/>
          <a:p>
            <a:pPr marL="0" indent="0">
              <a:buNone/>
            </a:pPr>
            <a:r>
              <a:rPr lang="en-US" dirty="0">
                <a:latin typeface="Tahoma" pitchFamily="34" charset="0"/>
                <a:ea typeface="Tahoma" pitchFamily="34" charset="0"/>
                <a:cs typeface="Tahoma" pitchFamily="34" charset="0"/>
              </a:rPr>
              <a:t>(b)(1) Training of approved personnel prior to their authorization to carry weapons. Must include review of “current laws relating to the use of force for the defense of self and others; provided, however, that the local board… may substitute for certain training requirements the personnel’s prior military or law enforcement service if the approved personnel has previously served as a certified law enforcement officer or has had military service which involved similar weapons training.”</a:t>
            </a:r>
          </a:p>
          <a:p>
            <a:pPr marL="0" indent="0">
              <a:buNone/>
            </a:pPr>
            <a:endParaRPr lang="en-US" dirty="0"/>
          </a:p>
        </p:txBody>
      </p:sp>
      <p:sp>
        <p:nvSpPr>
          <p:cNvPr id="4" name="Slide Number Placeholder 3">
            <a:extLst>
              <a:ext uri="{FF2B5EF4-FFF2-40B4-BE49-F238E27FC236}">
                <a16:creationId xmlns:a16="http://schemas.microsoft.com/office/drawing/2014/main" id="{D0DB1560-2AC0-4770-AE8C-8DCA8F7B3E51}"/>
              </a:ext>
            </a:extLst>
          </p:cNvPr>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3430644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077200" y="6356351"/>
            <a:ext cx="2133600" cy="365125"/>
          </a:xfrm>
          <a:prstGeom prst="rect">
            <a:avLst/>
          </a:prstGeom>
        </p:spPr>
        <p:txBody>
          <a:bodyPr/>
          <a:lstStyle/>
          <a:p>
            <a:fld id="{15D40A67-1165-4B64-865C-E1FEBAB5C771}" type="slidenum">
              <a:rPr lang="en-US" smtClean="0">
                <a:solidFill>
                  <a:srgbClr val="0C1D32"/>
                </a:solidFill>
              </a:rPr>
              <a:pPr/>
              <a:t>2</a:t>
            </a:fld>
            <a:endParaRPr lang="en-US" dirty="0">
              <a:solidFill>
                <a:srgbClr val="0C1D32"/>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04" r="142"/>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9984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3" y="327514"/>
            <a:ext cx="9905998" cy="1478570"/>
          </a:xfrm>
        </p:spPr>
        <p:txBody>
          <a:bodyPr>
            <a:normAutofit/>
          </a:bodyPr>
          <a:lstStyle/>
          <a:p>
            <a:pPr algn="ctr"/>
            <a: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16-11-130.1</a:t>
            </a:r>
            <a:b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t>Policy requires </a:t>
            </a:r>
            <a:endParaRPr lang="en-US" sz="4000" b="1" dirty="0"/>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141413" y="2041743"/>
            <a:ext cx="9687837" cy="5042226"/>
          </a:xfrm>
        </p:spPr>
        <p:txBody>
          <a:bodyPr>
            <a:normAutofit/>
          </a:bodyPr>
          <a:lstStyle/>
          <a:p>
            <a:pPr marL="0" indent="0">
              <a:buNone/>
            </a:pPr>
            <a:r>
              <a:rPr lang="en-US" sz="2500" dirty="0">
                <a:latin typeface="Tahoma" pitchFamily="34" charset="0"/>
                <a:ea typeface="Tahoma" pitchFamily="34" charset="0"/>
                <a:cs typeface="Tahoma" pitchFamily="34" charset="0"/>
              </a:rPr>
              <a:t>(b)(2) “An approved list of the types of weapons and ammunition and the quantity of weapons and ammunition authorized to be possessed or carried.”</a:t>
            </a:r>
          </a:p>
          <a:p>
            <a:endParaRPr lang="en-US" sz="2500" dirty="0">
              <a:latin typeface="Tahoma" pitchFamily="34" charset="0"/>
              <a:ea typeface="Tahoma" pitchFamily="34" charset="0"/>
              <a:cs typeface="Tahoma" pitchFamily="34" charset="0"/>
            </a:endParaRPr>
          </a:p>
          <a:p>
            <a:pPr marL="0" indent="0">
              <a:buNone/>
            </a:pPr>
            <a:r>
              <a:rPr lang="en-US" sz="2500" dirty="0">
                <a:latin typeface="Tahoma" pitchFamily="34" charset="0"/>
                <a:ea typeface="Tahoma" pitchFamily="34" charset="0"/>
                <a:cs typeface="Tahoma" pitchFamily="34" charset="0"/>
              </a:rPr>
              <a:t>(b)(3) “The exclusion from approval of any personnel who has had employment or other history indicating any type of mental or emotional instability as determined by the local board of education.”</a:t>
            </a:r>
            <a:endParaRPr lang="en-US" sz="2500" dirty="0"/>
          </a:p>
        </p:txBody>
      </p:sp>
      <p:sp>
        <p:nvSpPr>
          <p:cNvPr id="4" name="Slide Number Placeholder 3">
            <a:extLst>
              <a:ext uri="{FF2B5EF4-FFF2-40B4-BE49-F238E27FC236}">
                <a16:creationId xmlns:a16="http://schemas.microsoft.com/office/drawing/2014/main" id="{2EB7089A-CFC1-4221-9204-F9C6CEF65459}"/>
              </a:ext>
            </a:extLst>
          </p:cNvPr>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3271763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3" y="327514"/>
            <a:ext cx="9905998" cy="1478570"/>
          </a:xfrm>
        </p:spPr>
        <p:txBody>
          <a:bodyPr>
            <a:normAutofit/>
          </a:bodyPr>
          <a:lstStyle/>
          <a:p>
            <a:pPr algn="ctr"/>
            <a: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16-11-130.1</a:t>
            </a:r>
            <a:b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t>Policy requires</a:t>
            </a:r>
            <a:endParaRPr lang="en-US" sz="4000" b="1" dirty="0"/>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141413" y="2041742"/>
            <a:ext cx="10031803" cy="5042227"/>
          </a:xfrm>
        </p:spPr>
        <p:txBody>
          <a:bodyPr>
            <a:normAutofit/>
          </a:bodyPr>
          <a:lstStyle/>
          <a:p>
            <a:pPr marL="0" indent="0">
              <a:buNone/>
            </a:pPr>
            <a:r>
              <a:rPr lang="en-US" sz="2600" dirty="0">
                <a:latin typeface="Tahoma" pitchFamily="34" charset="0"/>
                <a:ea typeface="Tahoma" pitchFamily="34" charset="0"/>
                <a:cs typeface="Tahoma" pitchFamily="34" charset="0"/>
              </a:rPr>
              <a:t>(b)(4) “A mandatory method of securing weapons which shall include at a minimum a requirement that the weapons, if permitted to be carried concealed by personnel, shall be carried on the person and not in a purse, briefcase, bag or similar other accessory which is not secured on the body… and, if maintained separate from the person, shall be maintained in a secured lock safe of similar lock box that cannot be easily accessed by students.”</a:t>
            </a:r>
          </a:p>
          <a:p>
            <a:pPr marL="0" indent="0">
              <a:buNone/>
            </a:pPr>
            <a:endParaRPr lang="en-US" sz="2500" dirty="0"/>
          </a:p>
        </p:txBody>
      </p:sp>
      <p:sp>
        <p:nvSpPr>
          <p:cNvPr id="4" name="Slide Number Placeholder 3">
            <a:extLst>
              <a:ext uri="{FF2B5EF4-FFF2-40B4-BE49-F238E27FC236}">
                <a16:creationId xmlns:a16="http://schemas.microsoft.com/office/drawing/2014/main" id="{773E9106-C0D8-478F-B2CF-B25E5746D118}"/>
              </a:ext>
            </a:extLst>
          </p:cNvPr>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2710205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3" y="327514"/>
            <a:ext cx="9905998" cy="1478570"/>
          </a:xfrm>
        </p:spPr>
        <p:txBody>
          <a:bodyPr>
            <a:normAutofit/>
          </a:bodyPr>
          <a:lstStyle/>
          <a:p>
            <a:pPr algn="ctr"/>
            <a: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16-11-130.1</a:t>
            </a:r>
            <a:b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t>Arming Staff</a:t>
            </a:r>
            <a:endParaRPr lang="en-US" sz="4000" b="1" dirty="0"/>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141413" y="2041742"/>
            <a:ext cx="10031803" cy="5042227"/>
          </a:xfrm>
        </p:spPr>
        <p:txBody>
          <a:bodyPr>
            <a:normAutofit/>
          </a:bodyPr>
          <a:lstStyle/>
          <a:p>
            <a:pPr marL="0" indent="0">
              <a:buNone/>
            </a:pPr>
            <a:r>
              <a:rPr lang="en-US" sz="2600" dirty="0">
                <a:latin typeface="Tahoma" pitchFamily="34" charset="0"/>
                <a:ea typeface="Tahoma" pitchFamily="34" charset="0"/>
                <a:cs typeface="Tahoma" pitchFamily="34" charset="0"/>
              </a:rPr>
              <a:t>(c) Person approved to possess or carry weapons must be a license holder and the local board of education is responsible for conducting a criminal history background check </a:t>
            </a:r>
            <a:r>
              <a:rPr lang="en-US" sz="2600" b="1" i="1" u="sng" dirty="0">
                <a:latin typeface="Tahoma" pitchFamily="34" charset="0"/>
                <a:ea typeface="Tahoma" pitchFamily="34" charset="0"/>
                <a:cs typeface="Tahoma" pitchFamily="34" charset="0"/>
              </a:rPr>
              <a:t>annually</a:t>
            </a:r>
            <a:r>
              <a:rPr lang="en-US" sz="2600" dirty="0">
                <a:latin typeface="Tahoma" pitchFamily="34" charset="0"/>
                <a:ea typeface="Tahoma" pitchFamily="34" charset="0"/>
                <a:cs typeface="Tahoma" pitchFamily="34" charset="0"/>
              </a:rPr>
              <a:t> to determine whether he or she remains qualified to fulfill these duties</a:t>
            </a:r>
          </a:p>
          <a:p>
            <a:pPr marL="0" indent="0">
              <a:buNone/>
            </a:pPr>
            <a:endParaRPr lang="en-US" sz="2600" dirty="0">
              <a:latin typeface="Tahoma" pitchFamily="34" charset="0"/>
              <a:ea typeface="Tahoma" pitchFamily="34" charset="0"/>
              <a:cs typeface="Tahoma" pitchFamily="34" charset="0"/>
            </a:endParaRPr>
          </a:p>
          <a:p>
            <a:pPr marL="0" indent="0">
              <a:buNone/>
            </a:pPr>
            <a:r>
              <a:rPr lang="en-US" sz="2600" dirty="0">
                <a:latin typeface="Tahoma" pitchFamily="34" charset="0"/>
                <a:ea typeface="Tahoma" pitchFamily="34" charset="0"/>
                <a:cs typeface="Tahoma" pitchFamily="34" charset="0"/>
              </a:rPr>
              <a:t>(d) “strictly on a voluntary basis”, employees cannot be terminated or otherwise retaliated against for refusing to carry weapon</a:t>
            </a:r>
          </a:p>
          <a:p>
            <a:pPr marL="0" indent="0">
              <a:buNone/>
            </a:pPr>
            <a:endParaRPr lang="en-US" sz="2600" dirty="0"/>
          </a:p>
        </p:txBody>
      </p:sp>
      <p:sp>
        <p:nvSpPr>
          <p:cNvPr id="4" name="Slide Number Placeholder 3">
            <a:extLst>
              <a:ext uri="{FF2B5EF4-FFF2-40B4-BE49-F238E27FC236}">
                <a16:creationId xmlns:a16="http://schemas.microsoft.com/office/drawing/2014/main" id="{8BAA5549-037C-47EB-8C3F-50251F92A524}"/>
              </a:ext>
            </a:extLst>
          </p:cNvPr>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697285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3" y="327514"/>
            <a:ext cx="9905998" cy="1478570"/>
          </a:xfrm>
        </p:spPr>
        <p:txBody>
          <a:bodyPr>
            <a:normAutofit/>
          </a:bodyPr>
          <a:lstStyle/>
          <a:p>
            <a:pPr algn="ctr"/>
            <a: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16-11-130.1</a:t>
            </a:r>
            <a:b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t>Who pays to arm staff? </a:t>
            </a:r>
            <a:endParaRPr lang="en-US" sz="4000" b="1" dirty="0"/>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423791" y="2104373"/>
            <a:ext cx="9344417" cy="5129909"/>
          </a:xfrm>
        </p:spPr>
        <p:txBody>
          <a:bodyPr>
            <a:normAutofit/>
          </a:bodyPr>
          <a:lstStyle/>
          <a:p>
            <a:pPr marL="0" indent="0">
              <a:buNone/>
            </a:pPr>
            <a:r>
              <a:rPr lang="en-US" sz="2800" dirty="0">
                <a:latin typeface="Tahoma" pitchFamily="34" charset="0"/>
                <a:ea typeface="Tahoma" pitchFamily="34" charset="0"/>
                <a:cs typeface="Tahoma" pitchFamily="34" charset="0"/>
              </a:rPr>
              <a:t>(e) The local board is responsible for any costs associated with training personnel to carry weapons and the implementation of the policy, although employees are not prohibited from paying all or part of the costs or “using any other funding mechanism available, including donations or grants from private persons or entities.”</a:t>
            </a:r>
          </a:p>
          <a:p>
            <a:pPr marL="0" indent="0">
              <a:buNone/>
            </a:pPr>
            <a:endParaRPr lang="en-US" sz="2600" dirty="0"/>
          </a:p>
        </p:txBody>
      </p:sp>
      <p:sp>
        <p:nvSpPr>
          <p:cNvPr id="4" name="Slide Number Placeholder 3">
            <a:extLst>
              <a:ext uri="{FF2B5EF4-FFF2-40B4-BE49-F238E27FC236}">
                <a16:creationId xmlns:a16="http://schemas.microsoft.com/office/drawing/2014/main" id="{73E30A7C-DA0E-42D3-8629-47B4663F0157}"/>
              </a:ext>
            </a:extLst>
          </p:cNvPr>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775134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3" y="327514"/>
            <a:ext cx="9905998" cy="1478570"/>
          </a:xfrm>
        </p:spPr>
        <p:txBody>
          <a:bodyPr>
            <a:normAutofit fontScale="90000"/>
          </a:bodyPr>
          <a:lstStyle/>
          <a:p>
            <a:pPr algn="ctr"/>
            <a: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16-11-130.1 - Can the public get a copy of your safety plan?</a:t>
            </a:r>
            <a:endParaRPr lang="en-US" sz="4000" b="1" dirty="0"/>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423791" y="2104373"/>
            <a:ext cx="9344417" cy="5129909"/>
          </a:xfrm>
        </p:spPr>
        <p:txBody>
          <a:bodyPr>
            <a:normAutofit/>
          </a:bodyPr>
          <a:lstStyle/>
          <a:p>
            <a:pPr marL="0" indent="0">
              <a:buNone/>
            </a:pPr>
            <a:r>
              <a:rPr lang="en-US" sz="2800" dirty="0">
                <a:latin typeface="Tahoma" pitchFamily="34" charset="0"/>
                <a:ea typeface="Tahoma" pitchFamily="34" charset="0"/>
                <a:cs typeface="Tahoma" pitchFamily="34" charset="0"/>
              </a:rPr>
              <a:t>(f) Documents and meetings pertaining to personnel approved to carry or possess weapons within a school safety zone, at a school function, or on a bus or other transportation furnished by a school shall be considered employment and public safety security records and shall be exempt from disclosure under Article 4 of Chapter 18 of Title 50.  </a:t>
            </a:r>
          </a:p>
          <a:p>
            <a:pPr marL="0" indent="0">
              <a:buNone/>
            </a:pPr>
            <a:endParaRPr lang="en-US" sz="2600" dirty="0"/>
          </a:p>
        </p:txBody>
      </p:sp>
      <p:sp>
        <p:nvSpPr>
          <p:cNvPr id="4" name="Slide Number Placeholder 3">
            <a:extLst>
              <a:ext uri="{FF2B5EF4-FFF2-40B4-BE49-F238E27FC236}">
                <a16:creationId xmlns:a16="http://schemas.microsoft.com/office/drawing/2014/main" id="{5D7BDD20-715B-4DAC-85AF-1C69024A5ABA}"/>
              </a:ext>
            </a:extLst>
          </p:cNvPr>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4175436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2" y="263046"/>
            <a:ext cx="9905998" cy="1478570"/>
          </a:xfrm>
        </p:spPr>
        <p:txBody>
          <a:bodyPr>
            <a:normAutofit/>
          </a:bodyPr>
          <a:lstStyle/>
          <a:p>
            <a:pPr algn="ctr"/>
            <a: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t>HB 763 Amends </a:t>
            </a:r>
            <a:b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4000" b="1" dirty="0">
                <a:effectLst>
                  <a:outerShdw blurRad="38100" dist="38100" dir="2700000" algn="tl">
                    <a:srgbClr val="000000">
                      <a:alpha val="43137"/>
                    </a:srgbClr>
                  </a:outerShdw>
                </a:effectLst>
                <a:latin typeface="Tahoma" pitchFamily="34" charset="0"/>
                <a:ea typeface="Tahoma" pitchFamily="34" charset="0"/>
                <a:cs typeface="Tahoma" pitchFamily="34" charset="0"/>
              </a:rPr>
              <a:t>Open Records Act</a:t>
            </a:r>
            <a:endParaRPr lang="en-US" sz="4200" b="1" dirty="0"/>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141412" y="2091847"/>
            <a:ext cx="10079819" cy="5317299"/>
          </a:xfrm>
        </p:spPr>
        <p:txBody>
          <a:bodyPr>
            <a:normAutofit/>
          </a:bodyPr>
          <a:lstStyle/>
          <a:p>
            <a:pPr marL="0" indent="0">
              <a:buNone/>
            </a:pPr>
            <a:r>
              <a:rPr lang="en-US" sz="2800" dirty="0">
                <a:latin typeface="Tahoma" pitchFamily="34" charset="0"/>
                <a:ea typeface="Tahoma" pitchFamily="34" charset="0"/>
                <a:cs typeface="Tahoma" pitchFamily="34" charset="0"/>
              </a:rPr>
              <a:t>A new exemption in § 50-18-72 (a)</a:t>
            </a:r>
          </a:p>
          <a:p>
            <a:pPr marL="0" indent="0">
              <a:buNone/>
            </a:pPr>
            <a:r>
              <a:rPr lang="en-US" sz="2800" u="sng" dirty="0">
                <a:latin typeface="Tahoma" pitchFamily="34" charset="0"/>
                <a:ea typeface="Tahoma" pitchFamily="34" charset="0"/>
                <a:cs typeface="Tahoma" pitchFamily="34" charset="0"/>
              </a:rPr>
              <a:t>"(25.1) School safety plans prepared pursuant to Code Section 20-2-1185, whether in the possession of a local school system, a local law enforcement agency, a local emergency management agency, the Department of Education, the Georgia Emergency Management and Homeland Security Agency, or any other public entity;"</a:t>
            </a:r>
          </a:p>
          <a:p>
            <a:pPr marL="0" indent="0">
              <a:lnSpc>
                <a:spcPct val="100000"/>
              </a:lnSpc>
              <a:spcBef>
                <a:spcPts val="0"/>
              </a:spcBef>
              <a:buNone/>
            </a:pPr>
            <a:endParaRPr lang="en-US" sz="2600" dirty="0"/>
          </a:p>
        </p:txBody>
      </p:sp>
      <p:sp>
        <p:nvSpPr>
          <p:cNvPr id="4" name="Slide Number Placeholder 3">
            <a:extLst>
              <a:ext uri="{FF2B5EF4-FFF2-40B4-BE49-F238E27FC236}">
                <a16:creationId xmlns:a16="http://schemas.microsoft.com/office/drawing/2014/main" id="{C4771D80-677D-4C02-90AA-F8C433D8F422}"/>
              </a:ext>
            </a:extLst>
          </p:cNvPr>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2323695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2" y="263046"/>
            <a:ext cx="9905998" cy="300625"/>
          </a:xfrm>
        </p:spPr>
        <p:txBody>
          <a:bodyPr>
            <a:normAutofit fontScale="90000"/>
          </a:bodyPr>
          <a:lstStyle/>
          <a:p>
            <a:pPr algn="ctr"/>
            <a:endParaRPr lang="en-US" sz="4200" b="1" dirty="0"/>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190744" y="563671"/>
            <a:ext cx="9807334" cy="5480139"/>
          </a:xfrm>
        </p:spPr>
        <p:txBody>
          <a:bodyPr>
            <a:normAutofit/>
          </a:bodyPr>
          <a:lstStyle/>
          <a:p>
            <a:pPr marL="0" indent="0" algn="ctr">
              <a:lnSpc>
                <a:spcPct val="100000"/>
              </a:lnSpc>
              <a:spcBef>
                <a:spcPts val="0"/>
              </a:spcBef>
              <a:buNone/>
            </a:pPr>
            <a:r>
              <a:rPr lang="en-US" sz="4000" b="1" dirty="0">
                <a:latin typeface="Tahoma" pitchFamily="34" charset="0"/>
                <a:ea typeface="Tahoma" pitchFamily="34" charset="0"/>
                <a:cs typeface="Tahoma" pitchFamily="34" charset="0"/>
              </a:rPr>
              <a:t>O.C.G.A. § 50-14-3(b)(4)</a:t>
            </a:r>
          </a:p>
          <a:p>
            <a:pPr marL="0" indent="0" algn="just">
              <a:lnSpc>
                <a:spcPct val="100000"/>
              </a:lnSpc>
              <a:spcBef>
                <a:spcPts val="0"/>
              </a:spcBef>
              <a:buNone/>
            </a:pPr>
            <a:endParaRPr lang="en-US" sz="2900" dirty="0">
              <a:latin typeface="Tahoma" pitchFamily="34" charset="0"/>
              <a:ea typeface="Tahoma" pitchFamily="34" charset="0"/>
              <a:cs typeface="Tahoma" pitchFamily="34" charset="0"/>
            </a:endParaRPr>
          </a:p>
          <a:p>
            <a:pPr marL="0" indent="0" algn="just">
              <a:lnSpc>
                <a:spcPct val="100000"/>
              </a:lnSpc>
              <a:spcBef>
                <a:spcPts val="0"/>
              </a:spcBef>
              <a:buNone/>
            </a:pPr>
            <a:r>
              <a:rPr lang="en-US" sz="3200" dirty="0">
                <a:latin typeface="Tahoma" pitchFamily="34" charset="0"/>
                <a:ea typeface="Tahoma" pitchFamily="34" charset="0"/>
                <a:cs typeface="Tahoma" pitchFamily="34" charset="0"/>
              </a:rPr>
              <a:t>Portions of meetings during which that portion of a record made exempt from public inspection or disclosure pursuant to Article 4 of Chapter 18 of this title is to be considered by an agency and there are no reasonable means by which the agency can consider the record without disclosing the exempt portions if the meeting were not closed.  </a:t>
            </a:r>
          </a:p>
        </p:txBody>
      </p:sp>
      <p:sp>
        <p:nvSpPr>
          <p:cNvPr id="4" name="Slide Number Placeholder 3">
            <a:extLst>
              <a:ext uri="{FF2B5EF4-FFF2-40B4-BE49-F238E27FC236}">
                <a16:creationId xmlns:a16="http://schemas.microsoft.com/office/drawing/2014/main" id="{89DEBFE2-B685-4FAF-AEF1-1B0FDC98BDA6}"/>
              </a:ext>
            </a:extLst>
          </p:cNvPr>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355589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2" y="127097"/>
            <a:ext cx="9905998" cy="1478570"/>
          </a:xfrm>
        </p:spPr>
        <p:txBody>
          <a:bodyPr>
            <a:normAutofit/>
          </a:bodyPr>
          <a:lstStyle/>
          <a:p>
            <a:pPr algn="ctr"/>
            <a:r>
              <a:rPr lang="en-US" sz="4200" b="1" dirty="0">
                <a:effectLst>
                  <a:outerShdw blurRad="38100" dist="38100" dir="2700000" algn="tl">
                    <a:srgbClr val="000000">
                      <a:alpha val="43137"/>
                    </a:srgbClr>
                  </a:outerShdw>
                </a:effectLst>
                <a:latin typeface="Tahoma" pitchFamily="34" charset="0"/>
                <a:ea typeface="Tahoma" pitchFamily="34" charset="0"/>
                <a:cs typeface="Tahoma" pitchFamily="34" charset="0"/>
              </a:rPr>
              <a:t>Arming Staff</a:t>
            </a:r>
            <a:endParaRPr lang="en-US" sz="4200" b="1" dirty="0"/>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422203" y="1728091"/>
            <a:ext cx="9344417" cy="5129909"/>
          </a:xfrm>
        </p:spPr>
        <p:txBody>
          <a:bodyPr>
            <a:normAutofit/>
          </a:bodyPr>
          <a:lstStyle/>
          <a:p>
            <a:r>
              <a:rPr lang="en-US" sz="3400" dirty="0">
                <a:latin typeface="Tahoma" pitchFamily="34" charset="0"/>
                <a:ea typeface="Tahoma" pitchFamily="34" charset="0"/>
                <a:cs typeface="Tahoma" pitchFamily="34" charset="0"/>
              </a:rPr>
              <a:t>Think of it only in connection with a safety plan and consult</a:t>
            </a:r>
          </a:p>
          <a:p>
            <a:pPr lvl="1"/>
            <a:r>
              <a:rPr lang="en-US" sz="3200" dirty="0">
                <a:latin typeface="Tahoma" pitchFamily="34" charset="0"/>
                <a:ea typeface="Tahoma" pitchFamily="34" charset="0"/>
                <a:cs typeface="Tahoma" pitchFamily="34" charset="0"/>
              </a:rPr>
              <a:t>Legal Counsel</a:t>
            </a:r>
          </a:p>
          <a:p>
            <a:pPr lvl="1"/>
            <a:r>
              <a:rPr lang="en-US" sz="3200" dirty="0">
                <a:latin typeface="Tahoma" pitchFamily="34" charset="0"/>
                <a:ea typeface="Tahoma" pitchFamily="34" charset="0"/>
                <a:cs typeface="Tahoma" pitchFamily="34" charset="0"/>
              </a:rPr>
              <a:t>Law Enforcement</a:t>
            </a:r>
          </a:p>
          <a:p>
            <a:pPr lvl="1"/>
            <a:r>
              <a:rPr lang="en-US" sz="3200" dirty="0">
                <a:latin typeface="Tahoma" pitchFamily="34" charset="0"/>
                <a:ea typeface="Tahoma" pitchFamily="34" charset="0"/>
                <a:cs typeface="Tahoma" pitchFamily="34" charset="0"/>
              </a:rPr>
              <a:t>Parents</a:t>
            </a:r>
          </a:p>
          <a:p>
            <a:pPr lvl="1"/>
            <a:r>
              <a:rPr lang="en-US" sz="3200" dirty="0">
                <a:latin typeface="Tahoma" pitchFamily="34" charset="0"/>
                <a:ea typeface="Tahoma" pitchFamily="34" charset="0"/>
                <a:cs typeface="Tahoma" pitchFamily="34" charset="0"/>
              </a:rPr>
              <a:t>Teachers and Staff</a:t>
            </a:r>
          </a:p>
          <a:p>
            <a:pPr lvl="1"/>
            <a:r>
              <a:rPr lang="en-US" sz="3200" dirty="0">
                <a:latin typeface="Tahoma" pitchFamily="34" charset="0"/>
                <a:ea typeface="Tahoma" pitchFamily="34" charset="0"/>
                <a:cs typeface="Tahoma" pitchFamily="34" charset="0"/>
              </a:rPr>
              <a:t>RMF or Insurance Carrier</a:t>
            </a:r>
          </a:p>
          <a:p>
            <a:pPr marL="0" indent="0">
              <a:buNone/>
            </a:pPr>
            <a:endParaRPr lang="en-US" sz="2600" dirty="0"/>
          </a:p>
        </p:txBody>
      </p:sp>
      <p:sp>
        <p:nvSpPr>
          <p:cNvPr id="4" name="Slide Number Placeholder 3">
            <a:extLst>
              <a:ext uri="{FF2B5EF4-FFF2-40B4-BE49-F238E27FC236}">
                <a16:creationId xmlns:a16="http://schemas.microsoft.com/office/drawing/2014/main" id="{F842645E-5C07-44E9-BBE0-78B3776B51C9}"/>
              </a:ext>
            </a:extLst>
          </p:cNvPr>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713977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2" y="264884"/>
            <a:ext cx="9905998" cy="1478570"/>
          </a:xfrm>
        </p:spPr>
        <p:txBody>
          <a:bodyPr>
            <a:normAutofit fontScale="90000"/>
          </a:bodyPr>
          <a:lstStyle/>
          <a:p>
            <a:pPr algn="ctr"/>
            <a:r>
              <a:rPr lang="en-US" sz="4400" b="1" dirty="0">
                <a:effectLst>
                  <a:outerShdw blurRad="38100" dist="38100" dir="2700000" algn="tl">
                    <a:srgbClr val="000000">
                      <a:alpha val="43137"/>
                    </a:srgbClr>
                  </a:outerShdw>
                </a:effectLst>
                <a:latin typeface="Tahoma" pitchFamily="34" charset="0"/>
                <a:ea typeface="Tahoma" pitchFamily="34" charset="0"/>
                <a:cs typeface="Tahoma" pitchFamily="34" charset="0"/>
              </a:rPr>
              <a:t>Arming School Resource Officers</a:t>
            </a:r>
            <a:br>
              <a:rPr lang="en-US" sz="4400"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4400"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20-8-5</a:t>
            </a:r>
            <a:endParaRPr lang="en-US" sz="4200" b="1" dirty="0"/>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315233" y="1979111"/>
            <a:ext cx="9732177" cy="5129409"/>
          </a:xfrm>
        </p:spPr>
        <p:txBody>
          <a:bodyPr>
            <a:normAutofit fontScale="92500"/>
          </a:bodyPr>
          <a:lstStyle/>
          <a:p>
            <a:pPr marL="55563" indent="-11113">
              <a:buNone/>
            </a:pPr>
            <a:r>
              <a:rPr lang="en-US" sz="2800" dirty="0">
                <a:latin typeface="Tahoma" pitchFamily="34" charset="0"/>
                <a:ea typeface="Tahoma" pitchFamily="34" charset="0"/>
                <a:cs typeface="Tahoma" pitchFamily="34" charset="0"/>
              </a:rPr>
              <a:t>(a) In each public school system in this state, </a:t>
            </a:r>
            <a:r>
              <a:rPr lang="en-US" sz="2800" dirty="0">
                <a:solidFill>
                  <a:srgbClr val="FFFF00"/>
                </a:solidFill>
                <a:latin typeface="Tahoma" pitchFamily="34" charset="0"/>
                <a:ea typeface="Tahoma" pitchFamily="34" charset="0"/>
                <a:cs typeface="Tahoma" pitchFamily="34" charset="0"/>
              </a:rPr>
              <a:t>school security personnel employed by the board of education</a:t>
            </a:r>
            <a:r>
              <a:rPr lang="en-US" sz="2800" dirty="0">
                <a:solidFill>
                  <a:srgbClr val="FF0000"/>
                </a:solidFill>
                <a:latin typeface="Tahoma" pitchFamily="34" charset="0"/>
                <a:ea typeface="Tahoma" pitchFamily="34" charset="0"/>
                <a:cs typeface="Tahoma" pitchFamily="34" charset="0"/>
              </a:rPr>
              <a:t> </a:t>
            </a:r>
            <a:r>
              <a:rPr lang="en-US" sz="2800" dirty="0">
                <a:latin typeface="Tahoma" pitchFamily="34" charset="0"/>
                <a:ea typeface="Tahoma" pitchFamily="34" charset="0"/>
                <a:cs typeface="Tahoma" pitchFamily="34" charset="0"/>
              </a:rPr>
              <a:t>of a county or an independent board of education of a municipality for the various public schools thereof </a:t>
            </a:r>
            <a:r>
              <a:rPr lang="en-US" sz="2800" dirty="0">
                <a:solidFill>
                  <a:srgbClr val="FFFF00"/>
                </a:solidFill>
                <a:latin typeface="Tahoma" pitchFamily="34" charset="0"/>
                <a:ea typeface="Tahoma" pitchFamily="34" charset="0"/>
                <a:cs typeface="Tahoma" pitchFamily="34" charset="0"/>
              </a:rPr>
              <a:t>who are certified pursuant to subsection (b) of this Code section and who are authorized by the board of education</a:t>
            </a:r>
            <a:r>
              <a:rPr lang="en-US" sz="2800" dirty="0">
                <a:latin typeface="Tahoma" pitchFamily="34" charset="0"/>
                <a:ea typeface="Tahoma" pitchFamily="34" charset="0"/>
                <a:cs typeface="Tahoma" pitchFamily="34" charset="0"/>
              </a:rPr>
              <a:t> of that county or the independent board of education of that municipality </a:t>
            </a:r>
            <a:r>
              <a:rPr lang="en-US" sz="2800" dirty="0">
                <a:solidFill>
                  <a:srgbClr val="FFFF00"/>
                </a:solidFill>
                <a:latin typeface="Tahoma" pitchFamily="34" charset="0"/>
                <a:ea typeface="Tahoma" pitchFamily="34" charset="0"/>
                <a:cs typeface="Tahoma" pitchFamily="34" charset="0"/>
              </a:rPr>
              <a:t>shall have the same law enforcement powers on school property, including the power of arrest, as law enforcement officers of that respective county or municipality.</a:t>
            </a:r>
          </a:p>
          <a:p>
            <a:pPr>
              <a:buNone/>
            </a:pPr>
            <a:r>
              <a:rPr lang="en-US" sz="2800" dirty="0">
                <a:latin typeface="Tahoma" pitchFamily="34" charset="0"/>
                <a:ea typeface="Tahoma" pitchFamily="34" charset="0"/>
                <a:cs typeface="Tahoma" pitchFamily="34" charset="0"/>
              </a:rPr>
              <a:t>  </a:t>
            </a:r>
          </a:p>
          <a:p>
            <a:pPr marL="0" indent="0">
              <a:buNone/>
            </a:pPr>
            <a:endParaRPr lang="en-US" sz="2600" dirty="0"/>
          </a:p>
        </p:txBody>
      </p:sp>
      <p:sp>
        <p:nvSpPr>
          <p:cNvPr id="4" name="Slide Number Placeholder 3">
            <a:extLst>
              <a:ext uri="{FF2B5EF4-FFF2-40B4-BE49-F238E27FC236}">
                <a16:creationId xmlns:a16="http://schemas.microsoft.com/office/drawing/2014/main" id="{592FEDD2-7884-459F-9302-3C668E786B42}"/>
              </a:ext>
            </a:extLst>
          </p:cNvPr>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1421325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2" y="150312"/>
            <a:ext cx="9905998" cy="1478570"/>
          </a:xfrm>
        </p:spPr>
        <p:txBody>
          <a:bodyPr>
            <a:normAutofit/>
          </a:bodyPr>
          <a:lstStyle/>
          <a:p>
            <a:pPr algn="ctr"/>
            <a:r>
              <a:rPr lang="en-US" sz="4400"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20-8-5 cont’d</a:t>
            </a:r>
            <a:endParaRPr lang="en-US" sz="4200" b="1" dirty="0"/>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141412" y="1390389"/>
            <a:ext cx="10079819" cy="5317299"/>
          </a:xfrm>
        </p:spPr>
        <p:txBody>
          <a:bodyPr>
            <a:normAutofit/>
          </a:bodyPr>
          <a:lstStyle/>
          <a:p>
            <a:pPr marL="0" indent="0">
              <a:buNone/>
            </a:pPr>
            <a:r>
              <a:rPr lang="en-US" sz="2800" dirty="0">
                <a:latin typeface="Tahoma" pitchFamily="34" charset="0"/>
                <a:ea typeface="Tahoma" pitchFamily="34" charset="0"/>
                <a:cs typeface="Tahoma" pitchFamily="34" charset="0"/>
              </a:rPr>
              <a:t>(b) As a condition precedent to the exercise of law enforcement powers pursuant to subsection (a) of this Code section, </a:t>
            </a:r>
            <a:r>
              <a:rPr lang="en-US" sz="2800" dirty="0">
                <a:solidFill>
                  <a:srgbClr val="FFFF00"/>
                </a:solidFill>
                <a:latin typeface="Tahoma" pitchFamily="34" charset="0"/>
                <a:ea typeface="Tahoma" pitchFamily="34" charset="0"/>
                <a:cs typeface="Tahoma" pitchFamily="34" charset="0"/>
              </a:rPr>
              <a:t>school security personnel must be certified by the Georgia Peace Officer Standards and Training Council as having met the qualifications and having completed the basic training requirements for a  peace officer under Chapter 8 of Title 35</a:t>
            </a:r>
            <a:r>
              <a:rPr lang="en-US" sz="2800" dirty="0">
                <a:latin typeface="Tahoma" pitchFamily="34" charset="0"/>
                <a:ea typeface="Tahoma" pitchFamily="34" charset="0"/>
                <a:cs typeface="Tahoma" pitchFamily="34" charset="0"/>
              </a:rPr>
              <a:t>. The certification of school security personnel by the Georgia Peace Officer Standards and Training Council does not require that such security personnel exercise the powers provided in subsection (a) of this Code section.</a:t>
            </a:r>
          </a:p>
          <a:p>
            <a:pPr marL="0" indent="0">
              <a:buNone/>
            </a:pPr>
            <a:endParaRPr lang="en-US" sz="2600" dirty="0"/>
          </a:p>
        </p:txBody>
      </p:sp>
      <p:sp>
        <p:nvSpPr>
          <p:cNvPr id="4" name="Slide Number Placeholder 3">
            <a:extLst>
              <a:ext uri="{FF2B5EF4-FFF2-40B4-BE49-F238E27FC236}">
                <a16:creationId xmlns:a16="http://schemas.microsoft.com/office/drawing/2014/main" id="{6151A598-1AF0-479D-92F0-7AB54883C84F}"/>
              </a:ext>
            </a:extLst>
          </p:cNvPr>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1313289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077200" y="6356351"/>
            <a:ext cx="2133600" cy="365125"/>
          </a:xfrm>
          <a:prstGeom prst="rect">
            <a:avLst/>
          </a:prstGeom>
        </p:spPr>
        <p:txBody>
          <a:bodyPr/>
          <a:lstStyle/>
          <a:p>
            <a:fld id="{15D40A67-1165-4B64-865C-E1FEBAB5C771}" type="slidenum">
              <a:rPr lang="en-US" smtClean="0">
                <a:solidFill>
                  <a:srgbClr val="0C1D32"/>
                </a:solidFill>
              </a:rPr>
              <a:pPr/>
              <a:t>3</a:t>
            </a:fld>
            <a:endParaRPr lang="en-US" dirty="0">
              <a:solidFill>
                <a:srgbClr val="0C1D32"/>
              </a:solidFill>
            </a:endParaRPr>
          </a:p>
        </p:txBody>
      </p:sp>
      <p:pic>
        <p:nvPicPr>
          <p:cNvPr id="1028" name="Picture 4" descr="https://krisinformation.files.wordpress.com/2013/07/u1353133duck-and-cover1.jpg"/>
          <p:cNvPicPr>
            <a:picLocks noChangeAspect="1" noChangeArrowheads="1"/>
          </p:cNvPicPr>
          <p:nvPr/>
        </p:nvPicPr>
        <p:blipFill rotWithShape="1">
          <a:blip r:embed="rId2">
            <a:extLst>
              <a:ext uri="{28A0092B-C50C-407E-A947-70E740481C1C}">
                <a14:useLocalDpi xmlns:a14="http://schemas.microsoft.com/office/drawing/2010/main" val="0"/>
              </a:ext>
            </a:extLst>
          </a:blip>
          <a:srcRect l="3493" r="12676"/>
          <a:stretch/>
        </p:blipFill>
        <p:spPr bwMode="auto">
          <a:xfrm>
            <a:off x="1524000" y="-62345"/>
            <a:ext cx="914400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252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2" y="150312"/>
            <a:ext cx="9905998" cy="1478570"/>
          </a:xfrm>
        </p:spPr>
        <p:txBody>
          <a:bodyPr>
            <a:normAutofit/>
          </a:bodyPr>
          <a:lstStyle/>
          <a:p>
            <a:pPr algn="ctr"/>
            <a:r>
              <a:rPr lang="en-US" sz="4400"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20-8-5 cont’d</a:t>
            </a:r>
            <a:endParaRPr lang="en-US" sz="4200" b="1" dirty="0"/>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141412" y="1390389"/>
            <a:ext cx="10079819" cy="5317299"/>
          </a:xfrm>
        </p:spPr>
        <p:txBody>
          <a:bodyPr>
            <a:normAutofit/>
          </a:bodyPr>
          <a:lstStyle/>
          <a:p>
            <a:pPr indent="0">
              <a:lnSpc>
                <a:spcPct val="100000"/>
              </a:lnSpc>
              <a:spcBef>
                <a:spcPts val="0"/>
              </a:spcBef>
              <a:buNone/>
            </a:pPr>
            <a:r>
              <a:rPr lang="en-US" sz="2800" dirty="0">
                <a:latin typeface="Tahoma" pitchFamily="34" charset="0"/>
                <a:ea typeface="Tahoma" pitchFamily="34" charset="0"/>
                <a:cs typeface="Tahoma" pitchFamily="34" charset="0"/>
              </a:rPr>
              <a:t>(c) The provisions of this Code section shall not prohibit a board of education of a county or an independent board of education of a municipality from employing school security personnel without law enforcement powers.</a:t>
            </a:r>
          </a:p>
          <a:p>
            <a:pPr indent="0">
              <a:lnSpc>
                <a:spcPct val="100000"/>
              </a:lnSpc>
              <a:spcBef>
                <a:spcPts val="0"/>
              </a:spcBef>
              <a:buNone/>
            </a:pPr>
            <a:r>
              <a:rPr lang="en-US" sz="2800" dirty="0">
                <a:latin typeface="Tahoma" pitchFamily="34" charset="0"/>
                <a:ea typeface="Tahoma" pitchFamily="34" charset="0"/>
                <a:cs typeface="Tahoma" pitchFamily="34" charset="0"/>
              </a:rPr>
              <a:t>  </a:t>
            </a:r>
          </a:p>
          <a:p>
            <a:pPr indent="0">
              <a:lnSpc>
                <a:spcPct val="100000"/>
              </a:lnSpc>
              <a:spcBef>
                <a:spcPts val="0"/>
              </a:spcBef>
              <a:buNone/>
            </a:pPr>
            <a:r>
              <a:rPr lang="en-US" sz="2800" dirty="0">
                <a:latin typeface="Tahoma" pitchFamily="34" charset="0"/>
                <a:ea typeface="Tahoma" pitchFamily="34" charset="0"/>
                <a:cs typeface="Tahoma" pitchFamily="34" charset="0"/>
              </a:rPr>
              <a:t>(d) School security personnel who are certified by the Georgia Peace Officer Standards and Training Council may be authorized by a local board of education to carry a standard issue firearm or weapon generally used for law enforcement purposes for the purpose of carrying out law enforcement duties.</a:t>
            </a:r>
          </a:p>
          <a:p>
            <a:pPr indent="0">
              <a:lnSpc>
                <a:spcPct val="100000"/>
              </a:lnSpc>
              <a:spcBef>
                <a:spcPts val="0"/>
              </a:spcBef>
            </a:pPr>
            <a:endParaRPr lang="en-US" sz="2800" dirty="0">
              <a:latin typeface="Tahoma" pitchFamily="34" charset="0"/>
              <a:ea typeface="Tahoma" pitchFamily="34" charset="0"/>
              <a:cs typeface="Tahoma" pitchFamily="34" charset="0"/>
            </a:endParaRPr>
          </a:p>
          <a:p>
            <a:pPr indent="0">
              <a:lnSpc>
                <a:spcPct val="100000"/>
              </a:lnSpc>
              <a:spcBef>
                <a:spcPts val="0"/>
              </a:spcBef>
            </a:pPr>
            <a:endParaRPr lang="en-US" sz="2800" dirty="0">
              <a:latin typeface="Tahoma" pitchFamily="34" charset="0"/>
              <a:ea typeface="Tahoma" pitchFamily="34" charset="0"/>
              <a:cs typeface="Tahoma" pitchFamily="34" charset="0"/>
            </a:endParaRPr>
          </a:p>
          <a:p>
            <a:pPr marL="0" indent="0">
              <a:lnSpc>
                <a:spcPct val="100000"/>
              </a:lnSpc>
              <a:spcBef>
                <a:spcPts val="0"/>
              </a:spcBef>
              <a:buNone/>
            </a:pPr>
            <a:endParaRPr lang="en-US" sz="2600" dirty="0"/>
          </a:p>
        </p:txBody>
      </p:sp>
      <p:sp>
        <p:nvSpPr>
          <p:cNvPr id="4" name="Slide Number Placeholder 3">
            <a:extLst>
              <a:ext uri="{FF2B5EF4-FFF2-40B4-BE49-F238E27FC236}">
                <a16:creationId xmlns:a16="http://schemas.microsoft.com/office/drawing/2014/main" id="{B24103E6-8367-47BC-B6A2-A2E3EED96E00}"/>
              </a:ext>
            </a:extLst>
          </p:cNvPr>
          <p:cNvSpPr>
            <a:spLocks noGrp="1"/>
          </p:cNvSpPr>
          <p:nvPr>
            <p:ph type="sldNum" sz="quarter" idx="12"/>
          </p:nvPr>
        </p:nvSpPr>
        <p:spPr/>
        <p:txBody>
          <a:bodyPr/>
          <a:lstStyle/>
          <a:p>
            <a:fld id="{6D22F896-40B5-4ADD-8801-0D06FADFA095}" type="slidenum">
              <a:rPr lang="en-US" smtClean="0"/>
              <a:t>30</a:t>
            </a:fld>
            <a:endParaRPr lang="en-US" dirty="0"/>
          </a:p>
        </p:txBody>
      </p:sp>
    </p:spTree>
    <p:extLst>
      <p:ext uri="{BB962C8B-B14F-4D97-AF65-F5344CB8AC3E}">
        <p14:creationId xmlns:p14="http://schemas.microsoft.com/office/powerpoint/2010/main" val="2317128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2" y="263046"/>
            <a:ext cx="9905998" cy="1478570"/>
          </a:xfrm>
        </p:spPr>
        <p:txBody>
          <a:bodyPr>
            <a:normAutofit/>
          </a:bodyPr>
          <a:lstStyle/>
          <a:p>
            <a:pPr algn="ctr"/>
            <a:r>
              <a:rPr lang="en-US" sz="4400" b="1" dirty="0">
                <a:effectLst>
                  <a:outerShdw blurRad="38100" dist="38100" dir="2700000" algn="tl">
                    <a:srgbClr val="000000">
                      <a:alpha val="43137"/>
                    </a:srgbClr>
                  </a:outerShdw>
                </a:effectLst>
                <a:latin typeface="Tahoma" pitchFamily="34" charset="0"/>
                <a:ea typeface="Tahoma" pitchFamily="34" charset="0"/>
                <a:cs typeface="Tahoma" pitchFamily="34" charset="0"/>
              </a:rPr>
              <a:t>Review Existing MOU or </a:t>
            </a:r>
            <a:br>
              <a:rPr lang="en-US" sz="4400"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4400" b="1" dirty="0">
                <a:effectLst>
                  <a:outerShdw blurRad="38100" dist="38100" dir="2700000" algn="tl">
                    <a:srgbClr val="000000">
                      <a:alpha val="43137"/>
                    </a:srgbClr>
                  </a:outerShdw>
                </a:effectLst>
                <a:latin typeface="Tahoma" pitchFamily="34" charset="0"/>
                <a:ea typeface="Tahoma" pitchFamily="34" charset="0"/>
                <a:cs typeface="Tahoma" pitchFamily="34" charset="0"/>
              </a:rPr>
              <a:t>SRO Job Description</a:t>
            </a:r>
            <a:endParaRPr lang="en-US" sz="4200" b="1" dirty="0"/>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141412" y="2091847"/>
            <a:ext cx="10079819" cy="5317299"/>
          </a:xfrm>
        </p:spPr>
        <p:txBody>
          <a:bodyPr>
            <a:normAutofit/>
          </a:bodyPr>
          <a:lstStyle/>
          <a:p>
            <a:pPr marL="502920" indent="-457200"/>
            <a:r>
              <a:rPr lang="en-US" sz="3200" dirty="0">
                <a:latin typeface="Tahoma" pitchFamily="34" charset="0"/>
                <a:ea typeface="Tahoma" pitchFamily="34" charset="0"/>
                <a:cs typeface="Tahoma" pitchFamily="34" charset="0"/>
              </a:rPr>
              <a:t>Role of the SRO as part of the Safety Plan</a:t>
            </a:r>
          </a:p>
          <a:p>
            <a:pPr marL="502920" indent="-457200"/>
            <a:r>
              <a:rPr lang="en-US" sz="3200" dirty="0">
                <a:latin typeface="Tahoma" pitchFamily="34" charset="0"/>
                <a:ea typeface="Tahoma" pitchFamily="34" charset="0"/>
                <a:cs typeface="Tahoma" pitchFamily="34" charset="0"/>
              </a:rPr>
              <a:t>Relationship with Law Enforcement</a:t>
            </a:r>
          </a:p>
          <a:p>
            <a:pPr marL="502920" indent="-457200"/>
            <a:r>
              <a:rPr lang="en-US" sz="3200" dirty="0">
                <a:latin typeface="Tahoma" pitchFamily="34" charset="0"/>
                <a:ea typeface="Tahoma" pitchFamily="34" charset="0"/>
                <a:cs typeface="Tahoma" pitchFamily="34" charset="0"/>
              </a:rPr>
              <a:t>Coordination of SRO with law enforcement and school staff</a:t>
            </a:r>
          </a:p>
          <a:p>
            <a:pPr marL="502920" indent="-457200"/>
            <a:r>
              <a:rPr lang="en-US" sz="3200" dirty="0">
                <a:latin typeface="Tahoma" pitchFamily="34" charset="0"/>
                <a:ea typeface="Tahoma" pitchFamily="34" charset="0"/>
                <a:cs typeface="Tahoma" pitchFamily="34" charset="0"/>
              </a:rPr>
              <a:t>Does the SRO have training on the specifics of the plan?</a:t>
            </a:r>
          </a:p>
          <a:p>
            <a:pPr indent="-457200"/>
            <a:endParaRPr lang="en-US" sz="2800" dirty="0">
              <a:latin typeface="Tahoma" pitchFamily="34" charset="0"/>
              <a:ea typeface="Tahoma" pitchFamily="34" charset="0"/>
              <a:cs typeface="Tahoma" pitchFamily="34" charset="0"/>
            </a:endParaRPr>
          </a:p>
          <a:p>
            <a:endParaRPr lang="en-US" sz="2800" dirty="0">
              <a:latin typeface="Tahoma" pitchFamily="34" charset="0"/>
              <a:ea typeface="Tahoma" pitchFamily="34" charset="0"/>
              <a:cs typeface="Tahoma" pitchFamily="34" charset="0"/>
            </a:endParaRPr>
          </a:p>
          <a:p>
            <a:pPr>
              <a:lnSpc>
                <a:spcPct val="100000"/>
              </a:lnSpc>
              <a:spcBef>
                <a:spcPts val="0"/>
              </a:spcBef>
            </a:pPr>
            <a:endParaRPr lang="en-US" sz="2600" dirty="0"/>
          </a:p>
        </p:txBody>
      </p:sp>
      <p:sp>
        <p:nvSpPr>
          <p:cNvPr id="4" name="Slide Number Placeholder 3">
            <a:extLst>
              <a:ext uri="{FF2B5EF4-FFF2-40B4-BE49-F238E27FC236}">
                <a16:creationId xmlns:a16="http://schemas.microsoft.com/office/drawing/2014/main" id="{5F919903-505C-425E-884C-AD678DE2DE99}"/>
              </a:ext>
            </a:extLst>
          </p:cNvPr>
          <p:cNvSpPr>
            <a:spLocks noGrp="1"/>
          </p:cNvSpPr>
          <p:nvPr>
            <p:ph type="sldNum" sz="quarter" idx="12"/>
          </p:nvPr>
        </p:nvSpPr>
        <p:spPr/>
        <p:txBody>
          <a:bodyPr/>
          <a:lstStyle/>
          <a:p>
            <a:fld id="{6D22F896-40B5-4ADD-8801-0D06FADFA095}" type="slidenum">
              <a:rPr lang="en-US" smtClean="0"/>
              <a:t>31</a:t>
            </a:fld>
            <a:endParaRPr lang="en-US" dirty="0"/>
          </a:p>
        </p:txBody>
      </p:sp>
    </p:spTree>
    <p:extLst>
      <p:ext uri="{BB962C8B-B14F-4D97-AF65-F5344CB8AC3E}">
        <p14:creationId xmlns:p14="http://schemas.microsoft.com/office/powerpoint/2010/main" val="3670176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title="Divider Line">
            <a:extLst>
              <a:ext uri="{FF2B5EF4-FFF2-40B4-BE49-F238E27FC236}">
                <a16:creationId xmlns:a16="http://schemas.microsoft.com/office/drawing/2014/main" id="{3E48293B-B086-4048-863C-47E7C47880A1}"/>
              </a:ext>
            </a:extLst>
          </p:cNvPr>
          <p:cNvCxnSpPr>
            <a:cxnSpLocks/>
          </p:cNvCxnSpPr>
          <p:nvPr/>
        </p:nvCxnSpPr>
        <p:spPr bwMode="ltGray">
          <a:xfrm>
            <a:off x="680728" y="43608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7" name="Rectangle 16" title="Icon Background">
            <a:extLst>
              <a:ext uri="{FF2B5EF4-FFF2-40B4-BE49-F238E27FC236}">
                <a16:creationId xmlns:a16="http://schemas.microsoft.com/office/drawing/2014/main" id="{7AEBBE7F-98BB-4059-8F15-7198C7DAC337}"/>
              </a:ext>
            </a:extLst>
          </p:cNvPr>
          <p:cNvSpPr/>
          <p:nvPr/>
        </p:nvSpPr>
        <p:spPr>
          <a:xfrm>
            <a:off x="10459841" y="239222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ZA"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ZA"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2" name="Title 21">
            <a:extLst>
              <a:ext uri="{FF2B5EF4-FFF2-40B4-BE49-F238E27FC236}">
                <a16:creationId xmlns:a16="http://schemas.microsoft.com/office/drawing/2014/main" id="{534E851A-DEF0-4C0E-8CBF-4ABC7DCCDA62}"/>
              </a:ext>
            </a:extLst>
          </p:cNvPr>
          <p:cNvSpPr>
            <a:spLocks noGrp="1"/>
          </p:cNvSpPr>
          <p:nvPr>
            <p:ph type="title"/>
          </p:nvPr>
        </p:nvSpPr>
        <p:spPr>
          <a:xfrm>
            <a:off x="680726" y="3595076"/>
            <a:ext cx="4974545" cy="1346124"/>
          </a:xfrm>
        </p:spPr>
        <p:txBody>
          <a:bodyPr/>
          <a:lstStyle/>
          <a:p>
            <a:r>
              <a:rPr lang="en-US" dirty="0"/>
              <a:t>Federal government seeks to address school safety</a:t>
            </a:r>
            <a:br>
              <a:rPr lang="en-US" dirty="0"/>
            </a:br>
            <a:endParaRPr lang="en-US" dirty="0"/>
          </a:p>
        </p:txBody>
      </p:sp>
      <p:pic>
        <p:nvPicPr>
          <p:cNvPr id="41" name="Picture 40">
            <a:extLst>
              <a:ext uri="{FF2B5EF4-FFF2-40B4-BE49-F238E27FC236}">
                <a16:creationId xmlns:a16="http://schemas.microsoft.com/office/drawing/2014/main" id="{E4D05AFB-3B18-4CCF-B58A-6922712AA1E0}"/>
              </a:ext>
            </a:extLst>
          </p:cNvPr>
          <p:cNvPicPr>
            <a:picLocks noChangeAspect="1"/>
          </p:cNvPicPr>
          <p:nvPr/>
        </p:nvPicPr>
        <p:blipFill>
          <a:blip r:embed="rId3"/>
          <a:stretch>
            <a:fillRect/>
          </a:stretch>
        </p:blipFill>
        <p:spPr>
          <a:xfrm>
            <a:off x="6137871" y="1532444"/>
            <a:ext cx="5715000" cy="4210050"/>
          </a:xfrm>
          <a:prstGeom prst="rect">
            <a:avLst/>
          </a:prstGeom>
        </p:spPr>
      </p:pic>
    </p:spTree>
    <p:extLst>
      <p:ext uri="{BB962C8B-B14F-4D97-AF65-F5344CB8AC3E}">
        <p14:creationId xmlns:p14="http://schemas.microsoft.com/office/powerpoint/2010/main" val="3321416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64F1381-DA66-4568-886E-0F6710488A55}"/>
              </a:ext>
            </a:extLst>
          </p:cNvPr>
          <p:cNvSpPr/>
          <p:nvPr/>
        </p:nvSpPr>
        <p:spPr>
          <a:xfrm>
            <a:off x="0" y="0"/>
            <a:ext cx="12192000" cy="6365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 name="Slide Number Placeholder 6">
            <a:extLst>
              <a:ext uri="{FF2B5EF4-FFF2-40B4-BE49-F238E27FC236}">
                <a16:creationId xmlns:a16="http://schemas.microsoft.com/office/drawing/2014/main" id="{2C41501D-79B6-477D-B538-06C98580DDE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ZA"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ZA"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15" name="Picture 14">
            <a:extLst>
              <a:ext uri="{FF2B5EF4-FFF2-40B4-BE49-F238E27FC236}">
                <a16:creationId xmlns:a16="http://schemas.microsoft.com/office/drawing/2014/main" id="{F68FED9A-E57E-4396-9E2F-79C25411F2F3}"/>
              </a:ext>
            </a:extLst>
          </p:cNvPr>
          <p:cNvPicPr>
            <a:picLocks noChangeAspect="1"/>
          </p:cNvPicPr>
          <p:nvPr/>
        </p:nvPicPr>
        <p:blipFill>
          <a:blip r:embed="rId3"/>
          <a:stretch>
            <a:fillRect/>
          </a:stretch>
        </p:blipFill>
        <p:spPr>
          <a:xfrm>
            <a:off x="1935385" y="0"/>
            <a:ext cx="8427815" cy="6367337"/>
          </a:xfrm>
          <a:prstGeom prst="rect">
            <a:avLst/>
          </a:prstGeom>
        </p:spPr>
      </p:pic>
      <p:sp>
        <p:nvSpPr>
          <p:cNvPr id="16" name="Footer Placeholder 41">
            <a:extLst>
              <a:ext uri="{FF2B5EF4-FFF2-40B4-BE49-F238E27FC236}">
                <a16:creationId xmlns:a16="http://schemas.microsoft.com/office/drawing/2014/main" id="{27C9E31D-2765-49D2-BF3E-7C8A66B9781E}"/>
              </a:ext>
            </a:extLst>
          </p:cNvPr>
          <p:cNvSpPr txBox="1">
            <a:spLocks/>
          </p:cNvSpPr>
          <p:nvPr/>
        </p:nvSpPr>
        <p:spPr>
          <a:xfrm>
            <a:off x="6344219" y="6445569"/>
            <a:ext cx="5472000" cy="412431"/>
          </a:xfrm>
          <a:prstGeom prst="rect">
            <a:avLst/>
          </a:prstGeom>
          <a:solidFill>
            <a:srgbClr val="FCFCFC"/>
          </a:solidFill>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black">
                  <a:lumMod val="50000"/>
                  <a:lumOff val="50000"/>
                </a:prstClr>
              </a:solidFill>
              <a:effectLst/>
              <a:uLnTx/>
              <a:uFillTx/>
              <a:latin typeface="Tahoma"/>
              <a:ea typeface="+mn-ea"/>
              <a:cs typeface="+mn-cs"/>
            </a:endParaRPr>
          </a:p>
        </p:txBody>
      </p:sp>
    </p:spTree>
    <p:extLst>
      <p:ext uri="{BB962C8B-B14F-4D97-AF65-F5344CB8AC3E}">
        <p14:creationId xmlns:p14="http://schemas.microsoft.com/office/powerpoint/2010/main" val="3131555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7C951E-0AC1-4994-A240-525949DBE6E8}"/>
              </a:ext>
            </a:extLst>
          </p:cNvPr>
          <p:cNvSpPr>
            <a:spLocks noGrp="1"/>
          </p:cNvSpPr>
          <p:nvPr>
            <p:ph type="sldNum" sz="quarter" idx="11"/>
          </p:nvPr>
        </p:nvSpPr>
        <p:spPr/>
        <p:txBody>
          <a:bodyPr/>
          <a:lstStyle/>
          <a:p>
            <a:fld id="{4B73C415-D670-4716-A5EC-CC4D52CA2BAC}" type="slidenum">
              <a:rPr lang="en-ZA" smtClean="0"/>
              <a:pPr/>
              <a:t>34</a:t>
            </a:fld>
            <a:endParaRPr lang="en-ZA" dirty="0"/>
          </a:p>
        </p:txBody>
      </p:sp>
      <p:pic>
        <p:nvPicPr>
          <p:cNvPr id="8" name="Content Placeholder 6">
            <a:extLst>
              <a:ext uri="{FF2B5EF4-FFF2-40B4-BE49-F238E27FC236}">
                <a16:creationId xmlns:a16="http://schemas.microsoft.com/office/drawing/2014/main" id="{B446B008-C067-4B41-A908-D098191E4CA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2656"/>
          <a:stretch/>
        </p:blipFill>
        <p:spPr>
          <a:xfrm>
            <a:off x="-101599" y="838865"/>
            <a:ext cx="6286499" cy="5526498"/>
          </a:xfrm>
          <a:prstGeom prst="rect">
            <a:avLst/>
          </a:prstGeom>
        </p:spPr>
      </p:pic>
      <p:pic>
        <p:nvPicPr>
          <p:cNvPr id="10" name="Picture 9">
            <a:extLst>
              <a:ext uri="{FF2B5EF4-FFF2-40B4-BE49-F238E27FC236}">
                <a16:creationId xmlns:a16="http://schemas.microsoft.com/office/drawing/2014/main" id="{ABCD42B3-5B0D-42F5-A4DF-04B7DEE5AEF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984650" y="838865"/>
            <a:ext cx="6197600" cy="5409534"/>
          </a:xfrm>
          <a:prstGeom prst="rect">
            <a:avLst/>
          </a:prstGeom>
        </p:spPr>
      </p:pic>
      <p:pic>
        <p:nvPicPr>
          <p:cNvPr id="11" name="Picture 10">
            <a:extLst>
              <a:ext uri="{FF2B5EF4-FFF2-40B4-BE49-F238E27FC236}">
                <a16:creationId xmlns:a16="http://schemas.microsoft.com/office/drawing/2014/main" id="{62477971-4667-42E2-B67D-E30147BBC9A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41232" y="1409700"/>
            <a:ext cx="6631065" cy="889000"/>
          </a:xfrm>
          <a:prstGeom prst="rect">
            <a:avLst/>
          </a:prstGeom>
          <a:ln>
            <a:solidFill>
              <a:schemeClr val="tx2"/>
            </a:solidFill>
          </a:ln>
        </p:spPr>
      </p:pic>
      <p:pic>
        <p:nvPicPr>
          <p:cNvPr id="12" name="Picture 11">
            <a:extLst>
              <a:ext uri="{FF2B5EF4-FFF2-40B4-BE49-F238E27FC236}">
                <a16:creationId xmlns:a16="http://schemas.microsoft.com/office/drawing/2014/main" id="{62B3EE13-3D42-4C92-86ED-5902AC208A1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146051" y="3276601"/>
            <a:ext cx="5346116" cy="800099"/>
          </a:xfrm>
          <a:prstGeom prst="rect">
            <a:avLst/>
          </a:prstGeom>
          <a:ln>
            <a:solidFill>
              <a:schemeClr val="tx2"/>
            </a:solidFill>
          </a:ln>
        </p:spPr>
      </p:pic>
      <p:pic>
        <p:nvPicPr>
          <p:cNvPr id="13" name="Picture 12">
            <a:extLst>
              <a:ext uri="{FF2B5EF4-FFF2-40B4-BE49-F238E27FC236}">
                <a16:creationId xmlns:a16="http://schemas.microsoft.com/office/drawing/2014/main" id="{6203FC0A-5203-4730-9A2A-E43BDA40AA37}"/>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5835201" y="4380814"/>
            <a:ext cx="6286499" cy="920854"/>
          </a:xfrm>
          <a:prstGeom prst="rect">
            <a:avLst/>
          </a:prstGeom>
          <a:ln>
            <a:solidFill>
              <a:schemeClr val="tx2"/>
            </a:solidFill>
          </a:ln>
        </p:spPr>
      </p:pic>
      <p:sp>
        <p:nvSpPr>
          <p:cNvPr id="3" name="TextBox 2">
            <a:extLst>
              <a:ext uri="{FF2B5EF4-FFF2-40B4-BE49-F238E27FC236}">
                <a16:creationId xmlns:a16="http://schemas.microsoft.com/office/drawing/2014/main" id="{DE185720-B823-4B7E-8D57-E08B07711A55}"/>
              </a:ext>
            </a:extLst>
          </p:cNvPr>
          <p:cNvSpPr txBox="1"/>
          <p:nvPr/>
        </p:nvSpPr>
        <p:spPr>
          <a:xfrm>
            <a:off x="332316" y="231744"/>
            <a:ext cx="11212685" cy="400110"/>
          </a:xfrm>
          <a:prstGeom prst="rect">
            <a:avLst/>
          </a:prstGeom>
          <a:noFill/>
        </p:spPr>
        <p:txBody>
          <a:bodyPr wrap="none" rtlCol="0">
            <a:spAutoFit/>
          </a:bodyPr>
          <a:lstStyle/>
          <a:p>
            <a:pPr algn="ctr"/>
            <a:r>
              <a:rPr lang="en-US" sz="2000" dirty="0">
                <a:latin typeface="+mj-lt"/>
              </a:rPr>
              <a:t>The Commission will study and make recommendations in the following areas:</a:t>
            </a:r>
          </a:p>
        </p:txBody>
      </p:sp>
    </p:spTree>
    <p:extLst>
      <p:ext uri="{BB962C8B-B14F-4D97-AF65-F5344CB8AC3E}">
        <p14:creationId xmlns:p14="http://schemas.microsoft.com/office/powerpoint/2010/main" val="119625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7C951E-0AC1-4994-A240-525949DBE6E8}"/>
              </a:ext>
            </a:extLst>
          </p:cNvPr>
          <p:cNvSpPr>
            <a:spLocks noGrp="1"/>
          </p:cNvSpPr>
          <p:nvPr>
            <p:ph type="sldNum" sz="quarter" idx="11"/>
          </p:nvPr>
        </p:nvSpPr>
        <p:spPr/>
        <p:txBody>
          <a:bodyPr/>
          <a:lstStyle/>
          <a:p>
            <a:fld id="{4B73C415-D670-4716-A5EC-CC4D52CA2BAC}" type="slidenum">
              <a:rPr lang="en-ZA" smtClean="0"/>
              <a:pPr/>
              <a:t>35</a:t>
            </a:fld>
            <a:endParaRPr lang="en-ZA" dirty="0"/>
          </a:p>
        </p:txBody>
      </p:sp>
      <p:pic>
        <p:nvPicPr>
          <p:cNvPr id="8" name="Content Placeholder 6">
            <a:extLst>
              <a:ext uri="{FF2B5EF4-FFF2-40B4-BE49-F238E27FC236}">
                <a16:creationId xmlns:a16="http://schemas.microsoft.com/office/drawing/2014/main" id="{B446B008-C067-4B41-A908-D098191E4CA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2656"/>
          <a:stretch/>
        </p:blipFill>
        <p:spPr>
          <a:xfrm>
            <a:off x="-101599" y="838865"/>
            <a:ext cx="6286499" cy="5526498"/>
          </a:xfrm>
          <a:prstGeom prst="rect">
            <a:avLst/>
          </a:prstGeom>
        </p:spPr>
      </p:pic>
      <p:pic>
        <p:nvPicPr>
          <p:cNvPr id="10" name="Picture 9">
            <a:extLst>
              <a:ext uri="{FF2B5EF4-FFF2-40B4-BE49-F238E27FC236}">
                <a16:creationId xmlns:a16="http://schemas.microsoft.com/office/drawing/2014/main" id="{ABCD42B3-5B0D-42F5-A4DF-04B7DEE5AEF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984650" y="838865"/>
            <a:ext cx="6197600" cy="5409534"/>
          </a:xfrm>
          <a:prstGeom prst="rect">
            <a:avLst/>
          </a:prstGeom>
        </p:spPr>
      </p:pic>
      <p:sp>
        <p:nvSpPr>
          <p:cNvPr id="3" name="TextBox 2">
            <a:extLst>
              <a:ext uri="{FF2B5EF4-FFF2-40B4-BE49-F238E27FC236}">
                <a16:creationId xmlns:a16="http://schemas.microsoft.com/office/drawing/2014/main" id="{DE185720-B823-4B7E-8D57-E08B07711A55}"/>
              </a:ext>
            </a:extLst>
          </p:cNvPr>
          <p:cNvSpPr txBox="1"/>
          <p:nvPr/>
        </p:nvSpPr>
        <p:spPr>
          <a:xfrm>
            <a:off x="332316" y="231744"/>
            <a:ext cx="11212685" cy="400110"/>
          </a:xfrm>
          <a:prstGeom prst="rect">
            <a:avLst/>
          </a:prstGeom>
          <a:noFill/>
        </p:spPr>
        <p:txBody>
          <a:bodyPr wrap="none" rtlCol="0">
            <a:spAutoFit/>
          </a:bodyPr>
          <a:lstStyle/>
          <a:p>
            <a:pPr algn="ctr"/>
            <a:r>
              <a:rPr lang="en-US" sz="2000" dirty="0">
                <a:latin typeface="+mj-lt"/>
              </a:rPr>
              <a:t>The Commission will study and make recommendations in the following areas:</a:t>
            </a:r>
          </a:p>
        </p:txBody>
      </p:sp>
      <p:pic>
        <p:nvPicPr>
          <p:cNvPr id="14" name="Picture 13">
            <a:extLst>
              <a:ext uri="{FF2B5EF4-FFF2-40B4-BE49-F238E27FC236}">
                <a16:creationId xmlns:a16="http://schemas.microsoft.com/office/drawing/2014/main" id="{D3AED73B-2C70-483B-AEFD-B9C0C8C57E8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52400" y="4691314"/>
            <a:ext cx="6400800" cy="1695576"/>
          </a:xfrm>
          <a:prstGeom prst="rect">
            <a:avLst/>
          </a:prstGeom>
          <a:ln>
            <a:solidFill>
              <a:schemeClr val="tx2"/>
            </a:solidFill>
          </a:ln>
        </p:spPr>
      </p:pic>
      <p:pic>
        <p:nvPicPr>
          <p:cNvPr id="9" name="Picture 8">
            <a:extLst>
              <a:ext uri="{FF2B5EF4-FFF2-40B4-BE49-F238E27FC236}">
                <a16:creationId xmlns:a16="http://schemas.microsoft.com/office/drawing/2014/main" id="{3AB66B20-3DB1-4510-BC45-3790EC2F325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5755845" y="1733424"/>
            <a:ext cx="6226155" cy="1695576"/>
          </a:xfrm>
          <a:prstGeom prst="rect">
            <a:avLst/>
          </a:prstGeom>
          <a:ln>
            <a:solidFill>
              <a:schemeClr val="tx2"/>
            </a:solidFill>
          </a:ln>
        </p:spPr>
      </p:pic>
      <p:pic>
        <p:nvPicPr>
          <p:cNvPr id="11" name="Picture 10">
            <a:extLst>
              <a:ext uri="{FF2B5EF4-FFF2-40B4-BE49-F238E27FC236}">
                <a16:creationId xmlns:a16="http://schemas.microsoft.com/office/drawing/2014/main" id="{E0794653-6186-4B77-AC11-5A81B9710CE1}"/>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5058205" y="3501548"/>
            <a:ext cx="6968040" cy="891434"/>
          </a:xfrm>
          <a:prstGeom prst="rect">
            <a:avLst/>
          </a:prstGeom>
          <a:ln>
            <a:solidFill>
              <a:schemeClr val="tx2"/>
            </a:solidFill>
          </a:ln>
        </p:spPr>
      </p:pic>
      <p:pic>
        <p:nvPicPr>
          <p:cNvPr id="4" name="Picture 3">
            <a:extLst>
              <a:ext uri="{FF2B5EF4-FFF2-40B4-BE49-F238E27FC236}">
                <a16:creationId xmlns:a16="http://schemas.microsoft.com/office/drawing/2014/main" id="{833E82C1-BC3E-4E74-8A44-04C9F8CEE5C4}"/>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tretch>
            <a:fillRect/>
          </a:stretch>
        </p:blipFill>
        <p:spPr>
          <a:xfrm>
            <a:off x="152400" y="4078720"/>
            <a:ext cx="7427369" cy="463428"/>
          </a:xfrm>
          <a:prstGeom prst="rect">
            <a:avLst/>
          </a:prstGeom>
          <a:ln>
            <a:solidFill>
              <a:schemeClr val="tx1"/>
            </a:solidFill>
          </a:ln>
        </p:spPr>
      </p:pic>
    </p:spTree>
    <p:extLst>
      <p:ext uri="{BB962C8B-B14F-4D97-AF65-F5344CB8AC3E}">
        <p14:creationId xmlns:p14="http://schemas.microsoft.com/office/powerpoint/2010/main" val="260968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69BE0-9FDA-4F81-A2F6-1A6AA124279A}"/>
              </a:ext>
            </a:extLst>
          </p:cNvPr>
          <p:cNvSpPr>
            <a:spLocks noGrp="1"/>
          </p:cNvSpPr>
          <p:nvPr>
            <p:ph type="title"/>
          </p:nvPr>
        </p:nvSpPr>
        <p:spPr>
          <a:xfrm>
            <a:off x="1229095" y="-50355"/>
            <a:ext cx="9905998" cy="1478570"/>
          </a:xfrm>
        </p:spPr>
        <p:txBody>
          <a:bodyPr>
            <a:normAutofit/>
          </a:bodyPr>
          <a:lstStyle/>
          <a:p>
            <a:pPr algn="ctr"/>
            <a:r>
              <a:rPr lang="en-US" sz="4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Threat assessments</a:t>
            </a:r>
          </a:p>
        </p:txBody>
      </p:sp>
      <p:sp>
        <p:nvSpPr>
          <p:cNvPr id="3" name="Content Placeholder 2">
            <a:extLst>
              <a:ext uri="{FF2B5EF4-FFF2-40B4-BE49-F238E27FC236}">
                <a16:creationId xmlns:a16="http://schemas.microsoft.com/office/drawing/2014/main" id="{74F9E6AD-1D72-4B98-9EA0-A1319F705D1A}"/>
              </a:ext>
            </a:extLst>
          </p:cNvPr>
          <p:cNvSpPr>
            <a:spLocks noGrp="1"/>
          </p:cNvSpPr>
          <p:nvPr>
            <p:ph idx="1"/>
          </p:nvPr>
        </p:nvSpPr>
        <p:spPr>
          <a:xfrm>
            <a:off x="1229094" y="1240325"/>
            <a:ext cx="9905999" cy="5761723"/>
          </a:xfrm>
        </p:spPr>
        <p:txBody>
          <a:bodyPr>
            <a:normAutofit/>
          </a:bodyPr>
          <a:lstStyle/>
          <a:p>
            <a:pPr>
              <a:spcBef>
                <a:spcPts val="0"/>
              </a:spcBef>
            </a:pPr>
            <a:r>
              <a:rPr lang="en-US" sz="2700" dirty="0">
                <a:latin typeface="Tahoma" panose="020B0604030504040204" pitchFamily="34" charset="0"/>
                <a:ea typeface="Tahoma" panose="020B0604030504040204" pitchFamily="34" charset="0"/>
                <a:cs typeface="Tahoma" panose="020B0604030504040204" pitchFamily="34" charset="0"/>
              </a:rPr>
              <a:t>A threat assessment is a process for “identifying, assessing, and managing students who may pose a threat of targeted violence in schools.”</a:t>
            </a:r>
          </a:p>
          <a:p>
            <a:pPr marL="0" indent="0">
              <a:spcBef>
                <a:spcPts val="0"/>
              </a:spcBef>
              <a:buNone/>
            </a:pPr>
            <a:endParaRPr lang="en-US" sz="2700" dirty="0">
              <a:latin typeface="Tahoma" panose="020B0604030504040204" pitchFamily="34" charset="0"/>
              <a:ea typeface="Tahoma" panose="020B0604030504040204" pitchFamily="34" charset="0"/>
              <a:cs typeface="Tahoma" panose="020B0604030504040204" pitchFamily="34" charset="0"/>
            </a:endParaRPr>
          </a:p>
          <a:p>
            <a:pPr>
              <a:spcBef>
                <a:spcPts val="0"/>
              </a:spcBef>
            </a:pPr>
            <a:r>
              <a:rPr lang="en-US" sz="2700" dirty="0">
                <a:latin typeface="Tahoma" panose="020B0604030504040204" pitchFamily="34" charset="0"/>
                <a:ea typeface="Tahoma" panose="020B0604030504040204" pitchFamily="34" charset="0"/>
                <a:cs typeface="Tahoma" panose="020B0604030504040204" pitchFamily="34" charset="0"/>
              </a:rPr>
              <a:t>Unlike a discipline investigation, the focus of a threat assessment is not to determine whether a student did or did not make a threat, but whether a student poses a serious and legitimate threat to the school community.</a:t>
            </a:r>
          </a:p>
          <a:p>
            <a:pPr marL="0" indent="0">
              <a:spcBef>
                <a:spcPts val="0"/>
              </a:spcBef>
              <a:buNone/>
            </a:pPr>
            <a:endParaRPr lang="en-US" sz="2700" dirty="0">
              <a:latin typeface="Tahoma" panose="020B0604030504040204" pitchFamily="34" charset="0"/>
              <a:ea typeface="Tahoma" panose="020B0604030504040204" pitchFamily="34" charset="0"/>
              <a:cs typeface="Tahoma" panose="020B0604030504040204" pitchFamily="34" charset="0"/>
            </a:endParaRPr>
          </a:p>
          <a:p>
            <a:pPr>
              <a:spcBef>
                <a:spcPts val="0"/>
              </a:spcBef>
            </a:pPr>
            <a:r>
              <a:rPr lang="en-US" sz="2700" dirty="0">
                <a:latin typeface="Tahoma" panose="020B0604030504040204" pitchFamily="34" charset="0"/>
                <a:ea typeface="Tahoma" panose="020B0604030504040204" pitchFamily="34" charset="0"/>
                <a:cs typeface="Tahoma" panose="020B0604030504040204" pitchFamily="34" charset="0"/>
              </a:rPr>
              <a:t>Several states have passed laws requiring school districts to develop threat assessment procedures.</a:t>
            </a:r>
          </a:p>
          <a:p>
            <a:pPr>
              <a:spcBef>
                <a:spcPts val="0"/>
              </a:spcBef>
            </a:pPr>
            <a:endParaRPr lang="en-US" sz="2600" dirty="0">
              <a:latin typeface="Tahoma" panose="020B0604030504040204" pitchFamily="34" charset="0"/>
              <a:ea typeface="Tahoma" panose="020B0604030504040204" pitchFamily="34" charset="0"/>
              <a:cs typeface="Tahoma" panose="020B0604030504040204" pitchFamily="34" charset="0"/>
            </a:endParaRPr>
          </a:p>
          <a:p>
            <a:pPr>
              <a:spcBef>
                <a:spcPts val="0"/>
              </a:spcBef>
            </a:pPr>
            <a:endParaRPr lang="en-US" sz="2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E66777A6-13BE-437E-88A5-62DDD0903522}"/>
              </a:ext>
            </a:extLst>
          </p:cNvPr>
          <p:cNvSpPr>
            <a:spLocks noGrp="1"/>
          </p:cNvSpPr>
          <p:nvPr>
            <p:ph type="sldNum" sz="quarter" idx="12"/>
          </p:nvPr>
        </p:nvSpPr>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2374672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69BE0-9FDA-4F81-A2F6-1A6AA124279A}"/>
              </a:ext>
            </a:extLst>
          </p:cNvPr>
          <p:cNvSpPr>
            <a:spLocks noGrp="1"/>
          </p:cNvSpPr>
          <p:nvPr>
            <p:ph type="title"/>
          </p:nvPr>
        </p:nvSpPr>
        <p:spPr>
          <a:xfrm>
            <a:off x="1143001" y="0"/>
            <a:ext cx="9905998" cy="1478570"/>
          </a:xfrm>
        </p:spPr>
        <p:txBody>
          <a:bodyPr/>
          <a:lstStyle/>
          <a:p>
            <a:pPr algn="ctr"/>
            <a:r>
              <a:rPr lang="en-US" b="1" dirty="0">
                <a:latin typeface="Tahoma" panose="020B0604030504040204" pitchFamily="34" charset="0"/>
                <a:ea typeface="Tahoma" panose="020B0604030504040204" pitchFamily="34" charset="0"/>
                <a:cs typeface="Tahoma" panose="020B0604030504040204" pitchFamily="34" charset="0"/>
              </a:rPr>
              <a:t>THREAT ASSESSMENTS</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AND SPECIAL EDUCATION</a:t>
            </a:r>
          </a:p>
        </p:txBody>
      </p:sp>
      <p:sp>
        <p:nvSpPr>
          <p:cNvPr id="3" name="Content Placeholder 2">
            <a:extLst>
              <a:ext uri="{FF2B5EF4-FFF2-40B4-BE49-F238E27FC236}">
                <a16:creationId xmlns:a16="http://schemas.microsoft.com/office/drawing/2014/main" id="{74F9E6AD-1D72-4B98-9EA0-A1319F705D1A}"/>
              </a:ext>
            </a:extLst>
          </p:cNvPr>
          <p:cNvSpPr>
            <a:spLocks noGrp="1"/>
          </p:cNvSpPr>
          <p:nvPr>
            <p:ph idx="1"/>
          </p:nvPr>
        </p:nvSpPr>
        <p:spPr>
          <a:xfrm>
            <a:off x="1241621" y="1841575"/>
            <a:ext cx="9905998" cy="5761722"/>
          </a:xfrm>
        </p:spPr>
        <p:txBody>
          <a:bodyPr>
            <a:normAutofit/>
          </a:bodyPr>
          <a:lstStyle/>
          <a:p>
            <a:pPr>
              <a:lnSpc>
                <a:spcPct val="100000"/>
              </a:lnSpc>
              <a:spcBef>
                <a:spcPts val="0"/>
              </a:spcBef>
            </a:pPr>
            <a:r>
              <a:rPr lang="en-US" sz="3000" dirty="0">
                <a:latin typeface="Tahoma" panose="020B0604030504040204" pitchFamily="34" charset="0"/>
                <a:ea typeface="Tahoma" panose="020B0604030504040204" pitchFamily="34" charset="0"/>
                <a:cs typeface="Tahoma" panose="020B0604030504040204" pitchFamily="34" charset="0"/>
              </a:rPr>
              <a:t>Neither the IDEA nor Section 504 requires a school district to develop a threat assessment procedure, and the threat assessment process is not explicitly regulated by either law.</a:t>
            </a:r>
          </a:p>
          <a:p>
            <a:pPr marL="0" indent="0">
              <a:lnSpc>
                <a:spcPct val="100000"/>
              </a:lnSpc>
              <a:spcBef>
                <a:spcPts val="0"/>
              </a:spcBef>
              <a:buNone/>
            </a:pPr>
            <a:endParaRPr lang="en-US" sz="30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r>
              <a:rPr lang="en-US" sz="3000" dirty="0">
                <a:latin typeface="Tahoma" panose="020B0604030504040204" pitchFamily="34" charset="0"/>
                <a:ea typeface="Tahoma" panose="020B0604030504040204" pitchFamily="34" charset="0"/>
                <a:cs typeface="Tahoma" panose="020B0604030504040204" pitchFamily="34" charset="0"/>
              </a:rPr>
              <a:t>Notwithstanding, school districts should be mindful of how the requirements of the IDEA and Section 504 may impact the threat assessment process.</a:t>
            </a:r>
          </a:p>
          <a:p>
            <a:pPr marL="0" indent="0">
              <a:lnSpc>
                <a:spcPct val="100000"/>
              </a:lnSpc>
              <a:spcBef>
                <a:spcPts val="0"/>
              </a:spcBef>
              <a:buNone/>
            </a:pPr>
            <a:endParaRPr lang="en-US" sz="3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0"/>
              </a:spcBef>
              <a:buNone/>
            </a:pPr>
            <a:endParaRPr lang="en-US" sz="30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F3121A39-B527-4D7E-9C3B-8893C46B6D16}"/>
              </a:ext>
            </a:extLst>
          </p:cNvPr>
          <p:cNvSpPr>
            <a:spLocks noGrp="1"/>
          </p:cNvSpPr>
          <p:nvPr>
            <p:ph type="sldNum" sz="quarter" idx="12"/>
          </p:nvPr>
        </p:nvSpPr>
        <p:spPr/>
        <p:txBody>
          <a:bodyPr/>
          <a:lstStyle/>
          <a:p>
            <a:fld id="{6D22F896-40B5-4ADD-8801-0D06FADFA095}" type="slidenum">
              <a:rPr lang="en-US" smtClean="0"/>
              <a:t>37</a:t>
            </a:fld>
            <a:endParaRPr lang="en-US" dirty="0"/>
          </a:p>
        </p:txBody>
      </p:sp>
    </p:spTree>
    <p:extLst>
      <p:ext uri="{BB962C8B-B14F-4D97-AF65-F5344CB8AC3E}">
        <p14:creationId xmlns:p14="http://schemas.microsoft.com/office/powerpoint/2010/main" val="3198888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2" y="263046"/>
            <a:ext cx="9905998" cy="1478570"/>
          </a:xfrm>
        </p:spPr>
        <p:txBody>
          <a:bodyPr>
            <a:normAutofit/>
          </a:bodyPr>
          <a:lstStyle/>
          <a:p>
            <a:pPr algn="ctr"/>
            <a:r>
              <a:rPr lang="en-US" sz="4200" b="1" i="1" dirty="0"/>
              <a:t>G.H. V. MCDUFFIE COUNTY</a:t>
            </a:r>
            <a:br>
              <a:rPr lang="en-US" sz="4200" b="1" i="1" dirty="0"/>
            </a:br>
            <a:r>
              <a:rPr lang="en-US" sz="4200" b="1" i="1" dirty="0"/>
              <a:t>BOARD OF EDUCATION, </a:t>
            </a:r>
            <a:r>
              <a:rPr lang="en-US" sz="4200" b="1" dirty="0"/>
              <a:t>SBOE 2018-33</a:t>
            </a:r>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141412" y="1741616"/>
            <a:ext cx="10079819" cy="5317299"/>
          </a:xfrm>
        </p:spPr>
        <p:txBody>
          <a:bodyPr>
            <a:normAutofit/>
          </a:bodyPr>
          <a:lstStyle/>
          <a:p>
            <a:pPr>
              <a:lnSpc>
                <a:spcPct val="100000"/>
              </a:lnSpc>
              <a:spcBef>
                <a:spcPts val="0"/>
              </a:spcBef>
            </a:pPr>
            <a:r>
              <a:rPr lang="en-US" sz="2600" dirty="0">
                <a:latin typeface="Tahoma" panose="020B0604030504040204" pitchFamily="34" charset="0"/>
                <a:ea typeface="Tahoma" panose="020B0604030504040204" pitchFamily="34" charset="0"/>
                <a:cs typeface="Tahoma" panose="020B0604030504040204" pitchFamily="34" charset="0"/>
              </a:rPr>
              <a:t>Local boards of education generally do not have jurisdiction over off-campus misconduct</a:t>
            </a:r>
          </a:p>
          <a:p>
            <a:pPr marL="0" indent="0">
              <a:lnSpc>
                <a:spcPct val="100000"/>
              </a:lnSpc>
              <a:spcBef>
                <a:spcPts val="0"/>
              </a:spcBef>
              <a:buNone/>
            </a:pPr>
            <a:endParaRPr lang="en-US" sz="26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r>
              <a:rPr lang="en-US" sz="2600" dirty="0">
                <a:latin typeface="Tahoma" panose="020B0604030504040204" pitchFamily="34" charset="0"/>
                <a:ea typeface="Tahoma" panose="020B0604030504040204" pitchFamily="34" charset="0"/>
                <a:cs typeface="Tahoma" panose="020B0604030504040204" pitchFamily="34" charset="0"/>
              </a:rPr>
              <a:t>Georgia law, however, requires local boards of education to adopt a policy prohibiting bullying, including cyberbullying, whether on or off-campus. O.C.G.A. § 20-2-751.4</a:t>
            </a:r>
          </a:p>
          <a:p>
            <a:pPr marL="0" indent="0">
              <a:lnSpc>
                <a:spcPct val="100000"/>
              </a:lnSpc>
              <a:spcBef>
                <a:spcPts val="0"/>
              </a:spcBef>
              <a:buNone/>
            </a:pPr>
            <a:endParaRPr lang="en-US" sz="26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r>
              <a:rPr lang="en-US" sz="2600" dirty="0">
                <a:latin typeface="Tahoma" panose="020B0604030504040204" pitchFamily="34" charset="0"/>
                <a:ea typeface="Tahoma" panose="020B0604030504040204" pitchFamily="34" charset="0"/>
                <a:cs typeface="Tahoma" panose="020B0604030504040204" pitchFamily="34" charset="0"/>
              </a:rPr>
              <a:t>In reviewing the record, the State Board does not find any evidence that the Local Board had such a policy or that the Student was charged with cyberbullying which would have provided the Local Board with jurisdiction of the alleged off-campus behavior</a:t>
            </a:r>
          </a:p>
        </p:txBody>
      </p:sp>
      <p:sp>
        <p:nvSpPr>
          <p:cNvPr id="4" name="Slide Number Placeholder 3">
            <a:extLst>
              <a:ext uri="{FF2B5EF4-FFF2-40B4-BE49-F238E27FC236}">
                <a16:creationId xmlns:a16="http://schemas.microsoft.com/office/drawing/2014/main" id="{1A7D0649-48C9-43CF-BF74-932AF3FB15C4}"/>
              </a:ext>
            </a:extLst>
          </p:cNvPr>
          <p:cNvSpPr>
            <a:spLocks noGrp="1"/>
          </p:cNvSpPr>
          <p:nvPr>
            <p:ph type="sldNum" sz="quarter" idx="12"/>
          </p:nvPr>
        </p:nvSpPr>
        <p:spPr/>
        <p:txBody>
          <a:bodyPr/>
          <a:lstStyle/>
          <a:p>
            <a:fld id="{6D22F896-40B5-4ADD-8801-0D06FADFA095}" type="slidenum">
              <a:rPr lang="en-US" smtClean="0"/>
              <a:t>38</a:t>
            </a:fld>
            <a:endParaRPr lang="en-US" dirty="0"/>
          </a:p>
        </p:txBody>
      </p:sp>
    </p:spTree>
    <p:extLst>
      <p:ext uri="{BB962C8B-B14F-4D97-AF65-F5344CB8AC3E}">
        <p14:creationId xmlns:p14="http://schemas.microsoft.com/office/powerpoint/2010/main" val="28732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2" y="263046"/>
            <a:ext cx="9905998" cy="1478570"/>
          </a:xfrm>
        </p:spPr>
        <p:txBody>
          <a:bodyPr>
            <a:normAutofit/>
          </a:bodyPr>
          <a:lstStyle/>
          <a:p>
            <a:pPr algn="ctr"/>
            <a:r>
              <a:rPr lang="en-US" sz="4200" b="1" i="1" dirty="0"/>
              <a:t>G.H. V. MCDUFFIE COUNTY</a:t>
            </a:r>
            <a:br>
              <a:rPr lang="en-US" sz="4200" b="1" i="1" dirty="0"/>
            </a:br>
            <a:r>
              <a:rPr lang="en-US" sz="4200" b="1" i="1" dirty="0"/>
              <a:t>BOARD OF EDUCATION </a:t>
            </a:r>
            <a:r>
              <a:rPr lang="en-US" sz="4200" b="1" dirty="0"/>
              <a:t>cont’d</a:t>
            </a:r>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141412" y="1741616"/>
            <a:ext cx="10079819" cy="5317299"/>
          </a:xfrm>
        </p:spPr>
        <p:txBody>
          <a:bodyPr>
            <a:normAutofit/>
          </a:bodyPr>
          <a:lstStyle/>
          <a:p>
            <a:pPr>
              <a:lnSpc>
                <a:spcPct val="100000"/>
              </a:lnSpc>
              <a:spcBef>
                <a:spcPts val="0"/>
              </a:spcBef>
            </a:pPr>
            <a:r>
              <a:rPr lang="en-US" sz="2600" dirty="0">
                <a:latin typeface="Tahoma" panose="020B0604030504040204" pitchFamily="34" charset="0"/>
                <a:ea typeface="Tahoma" panose="020B0604030504040204" pitchFamily="34" charset="0"/>
                <a:cs typeface="Tahoma" panose="020B0604030504040204" pitchFamily="34" charset="0"/>
              </a:rPr>
              <a:t>In reviewing the record, the State Board does not find any evidence that the Local Board had such a policy or that the Student was charged with behavior that could result in the student being criminally charged with a felony for off-campus behavior</a:t>
            </a:r>
          </a:p>
          <a:p>
            <a:pPr>
              <a:lnSpc>
                <a:spcPct val="100000"/>
              </a:lnSpc>
              <a:spcBef>
                <a:spcPts val="0"/>
              </a:spcBef>
            </a:pPr>
            <a:endParaRPr lang="en-US" sz="26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r>
              <a:rPr lang="en-US" sz="2600" dirty="0">
                <a:latin typeface="Tahoma" panose="020B0604030504040204" pitchFamily="34" charset="0"/>
                <a:ea typeface="Tahoma" panose="020B0604030504040204" pitchFamily="34" charset="0"/>
                <a:cs typeface="Tahoma" panose="020B0604030504040204" pitchFamily="34" charset="0"/>
              </a:rPr>
              <a:t>The State Board finds that the lack of the required “rule or rules allegedly violated” and the lack of the required “date, time, and place” of the violation along with the lack of “the details of the actions that constitute a violation of a rule” prevented the Student from defending against the charges</a:t>
            </a:r>
          </a:p>
        </p:txBody>
      </p:sp>
      <p:sp>
        <p:nvSpPr>
          <p:cNvPr id="4" name="Slide Number Placeholder 3">
            <a:extLst>
              <a:ext uri="{FF2B5EF4-FFF2-40B4-BE49-F238E27FC236}">
                <a16:creationId xmlns:a16="http://schemas.microsoft.com/office/drawing/2014/main" id="{F74A0ED5-B4E5-460A-8608-888FC5AA1F27}"/>
              </a:ext>
            </a:extLst>
          </p:cNvPr>
          <p:cNvSpPr>
            <a:spLocks noGrp="1"/>
          </p:cNvSpPr>
          <p:nvPr>
            <p:ph type="sldNum" sz="quarter" idx="12"/>
          </p:nvPr>
        </p:nvSpPr>
        <p:spPr/>
        <p:txBody>
          <a:bodyPr/>
          <a:lstStyle/>
          <a:p>
            <a:fld id="{6D22F896-40B5-4ADD-8801-0D06FADFA095}" type="slidenum">
              <a:rPr lang="en-US" smtClean="0"/>
              <a:t>39</a:t>
            </a:fld>
            <a:endParaRPr lang="en-US" dirty="0"/>
          </a:p>
        </p:txBody>
      </p:sp>
    </p:spTree>
    <p:extLst>
      <p:ext uri="{BB962C8B-B14F-4D97-AF65-F5344CB8AC3E}">
        <p14:creationId xmlns:p14="http://schemas.microsoft.com/office/powerpoint/2010/main" val="313103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0">
            <a:off x="5665882" y="143823"/>
            <a:ext cx="5084469" cy="3389646"/>
          </a:xfrm>
          <a:prstGeom prst="rect">
            <a:avLst/>
          </a:prstGeom>
        </p:spPr>
      </p:pic>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rot="21269548">
            <a:off x="0" y="3408363"/>
            <a:ext cx="5484813" cy="3082925"/>
          </a:xfrm>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689" t="22605"/>
          <a:stretch/>
        </p:blipFill>
        <p:spPr bwMode="auto">
          <a:xfrm rot="21299908">
            <a:off x="1516896" y="209530"/>
            <a:ext cx="4735480" cy="3539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37701">
            <a:off x="5186246" y="3396646"/>
            <a:ext cx="5647477" cy="3176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rws\Desktop\Santa Fe HS.jpg"/>
          <p:cNvPicPr>
            <a:picLocks noChangeAspect="1" noChangeArrowheads="1"/>
          </p:cNvPicPr>
          <p:nvPr/>
        </p:nvPicPr>
        <p:blipFill>
          <a:blip r:embed="rId6" cstate="print"/>
          <a:srcRect/>
          <a:stretch>
            <a:fillRect/>
          </a:stretch>
        </p:blipFill>
        <p:spPr bwMode="auto">
          <a:xfrm>
            <a:off x="3581400" y="1752600"/>
            <a:ext cx="6069484" cy="3438846"/>
          </a:xfrm>
          <a:prstGeom prst="rect">
            <a:avLst/>
          </a:prstGeom>
          <a:noFill/>
        </p:spPr>
      </p:pic>
      <p:sp>
        <p:nvSpPr>
          <p:cNvPr id="2" name="Slide Number Placeholder 1">
            <a:extLst>
              <a:ext uri="{FF2B5EF4-FFF2-40B4-BE49-F238E27FC236}">
                <a16:creationId xmlns:a16="http://schemas.microsoft.com/office/drawing/2014/main" id="{34328B41-2AB4-4AB3-8D5B-78E606C593A5}"/>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72984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4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0-#ppt_w/2"/>
                                          </p:val>
                                        </p:tav>
                                        <p:tav tm="100000">
                                          <p:val>
                                            <p:strVal val="#ppt_x"/>
                                          </p:val>
                                        </p:tav>
                                      </p:tavLst>
                                    </p:anim>
                                    <p:anim calcmode="lin" valueType="num">
                                      <p:cBhvr additive="base">
                                        <p:cTn id="13" dur="20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8000"/>
                            </p:stCondLst>
                            <p:childTnLst>
                              <p:par>
                                <p:cTn id="15" presetID="2" presetClass="entr" presetSubtype="12" fill="hold" nodeType="afterEffect">
                                  <p:stCondLst>
                                    <p:cond delay="4000"/>
                                  </p:stCondLst>
                                  <p:childTnLst>
                                    <p:set>
                                      <p:cBhvr>
                                        <p:cTn id="16" dur="1" fill="hold">
                                          <p:stCondLst>
                                            <p:cond delay="0"/>
                                          </p:stCondLst>
                                        </p:cTn>
                                        <p:tgtEl>
                                          <p:spTgt spid="9218"/>
                                        </p:tgtEl>
                                        <p:attrNameLst>
                                          <p:attrName>style.visibility</p:attrName>
                                        </p:attrNameLst>
                                      </p:cBhvr>
                                      <p:to>
                                        <p:strVal val="visible"/>
                                      </p:to>
                                    </p:set>
                                    <p:anim calcmode="lin" valueType="num">
                                      <p:cBhvr additive="base">
                                        <p:cTn id="17" dur="2000" fill="hold"/>
                                        <p:tgtEl>
                                          <p:spTgt spid="9218"/>
                                        </p:tgtEl>
                                        <p:attrNameLst>
                                          <p:attrName>ppt_x</p:attrName>
                                        </p:attrNameLst>
                                      </p:cBhvr>
                                      <p:tavLst>
                                        <p:tav tm="0">
                                          <p:val>
                                            <p:strVal val="0-#ppt_w/2"/>
                                          </p:val>
                                        </p:tav>
                                        <p:tav tm="100000">
                                          <p:val>
                                            <p:strVal val="#ppt_x"/>
                                          </p:val>
                                        </p:tav>
                                      </p:tavLst>
                                    </p:anim>
                                    <p:anim calcmode="lin" valueType="num">
                                      <p:cBhvr additive="base">
                                        <p:cTn id="18" dur="2000" fill="hold"/>
                                        <p:tgtEl>
                                          <p:spTgt spid="9218"/>
                                        </p:tgtEl>
                                        <p:attrNameLst>
                                          <p:attrName>ppt_y</p:attrName>
                                        </p:attrNameLst>
                                      </p:cBhvr>
                                      <p:tavLst>
                                        <p:tav tm="0">
                                          <p:val>
                                            <p:strVal val="1+#ppt_h/2"/>
                                          </p:val>
                                        </p:tav>
                                        <p:tav tm="100000">
                                          <p:val>
                                            <p:strVal val="#ppt_y"/>
                                          </p:val>
                                        </p:tav>
                                      </p:tavLst>
                                    </p:anim>
                                  </p:childTnLst>
                                </p:cTn>
                              </p:par>
                            </p:childTnLst>
                          </p:cTn>
                        </p:par>
                        <p:par>
                          <p:cTn id="19" fill="hold">
                            <p:stCondLst>
                              <p:cond delay="14000"/>
                            </p:stCondLst>
                            <p:childTnLst>
                              <p:par>
                                <p:cTn id="20" presetID="2" presetClass="entr" presetSubtype="2" fill="hold" nodeType="afterEffect">
                                  <p:stCondLst>
                                    <p:cond delay="2000"/>
                                  </p:stCondLst>
                                  <p:childTnLst>
                                    <p:set>
                                      <p:cBhvr>
                                        <p:cTn id="21" dur="1" fill="hold">
                                          <p:stCondLst>
                                            <p:cond delay="0"/>
                                          </p:stCondLst>
                                        </p:cTn>
                                        <p:tgtEl>
                                          <p:spTgt spid="9219"/>
                                        </p:tgtEl>
                                        <p:attrNameLst>
                                          <p:attrName>style.visibility</p:attrName>
                                        </p:attrNameLst>
                                      </p:cBhvr>
                                      <p:to>
                                        <p:strVal val="visible"/>
                                      </p:to>
                                    </p:set>
                                    <p:anim calcmode="lin" valueType="num">
                                      <p:cBhvr additive="base">
                                        <p:cTn id="22" dur="2000" fill="hold"/>
                                        <p:tgtEl>
                                          <p:spTgt spid="9219"/>
                                        </p:tgtEl>
                                        <p:attrNameLst>
                                          <p:attrName>ppt_x</p:attrName>
                                        </p:attrNameLst>
                                      </p:cBhvr>
                                      <p:tavLst>
                                        <p:tav tm="0">
                                          <p:val>
                                            <p:strVal val="1+#ppt_w/2"/>
                                          </p:val>
                                        </p:tav>
                                        <p:tav tm="100000">
                                          <p:val>
                                            <p:strVal val="#ppt_x"/>
                                          </p:val>
                                        </p:tav>
                                      </p:tavLst>
                                    </p:anim>
                                    <p:anim calcmode="lin" valueType="num">
                                      <p:cBhvr additive="base">
                                        <p:cTn id="23" dur="2000" fill="hold"/>
                                        <p:tgtEl>
                                          <p:spTgt spid="9219"/>
                                        </p:tgtEl>
                                        <p:attrNameLst>
                                          <p:attrName>ppt_y</p:attrName>
                                        </p:attrNameLst>
                                      </p:cBhvr>
                                      <p:tavLst>
                                        <p:tav tm="0">
                                          <p:val>
                                            <p:strVal val="#ppt_y"/>
                                          </p:val>
                                        </p:tav>
                                        <p:tav tm="100000">
                                          <p:val>
                                            <p:strVal val="#ppt_y"/>
                                          </p:val>
                                        </p:tav>
                                      </p:tavLst>
                                    </p:anim>
                                  </p:childTnLst>
                                </p:cTn>
                              </p:par>
                            </p:childTnLst>
                          </p:cTn>
                        </p:par>
                        <p:par>
                          <p:cTn id="24" fill="hold">
                            <p:stCondLst>
                              <p:cond delay="18000"/>
                            </p:stCondLst>
                            <p:childTnLst>
                              <p:par>
                                <p:cTn id="25" presetID="2" presetClass="entr" presetSubtype="4" fill="hold" nodeType="afterEffect">
                                  <p:stCondLst>
                                    <p:cond delay="200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2000" fill="hold"/>
                                        <p:tgtEl>
                                          <p:spTgt spid="1026"/>
                                        </p:tgtEl>
                                        <p:attrNameLst>
                                          <p:attrName>ppt_x</p:attrName>
                                        </p:attrNameLst>
                                      </p:cBhvr>
                                      <p:tavLst>
                                        <p:tav tm="0">
                                          <p:val>
                                            <p:strVal val="#ppt_x"/>
                                          </p:val>
                                        </p:tav>
                                        <p:tav tm="100000">
                                          <p:val>
                                            <p:strVal val="#ppt_x"/>
                                          </p:val>
                                        </p:tav>
                                      </p:tavLst>
                                    </p:anim>
                                    <p:anim calcmode="lin" valueType="num">
                                      <p:cBhvr additive="base">
                                        <p:cTn id="28" dur="20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ZA"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ZA"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24" name="Picture Placeholder 23">
            <a:extLst>
              <a:ext uri="{FF2B5EF4-FFF2-40B4-BE49-F238E27FC236}">
                <a16:creationId xmlns:a16="http://schemas.microsoft.com/office/drawing/2014/main" id="{8B618502-6263-424A-824A-C269440BC60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1152104" y="187917"/>
            <a:ext cx="4004864" cy="5183046"/>
          </a:xfrm>
        </p:spPr>
      </p:pic>
      <p:sp>
        <p:nvSpPr>
          <p:cNvPr id="22" name="Title 21">
            <a:extLst>
              <a:ext uri="{FF2B5EF4-FFF2-40B4-BE49-F238E27FC236}">
                <a16:creationId xmlns:a16="http://schemas.microsoft.com/office/drawing/2014/main" id="{6F1FB790-29CB-47B2-81ED-284DCD1567A3}"/>
              </a:ext>
            </a:extLst>
          </p:cNvPr>
          <p:cNvSpPr>
            <a:spLocks noGrp="1"/>
          </p:cNvSpPr>
          <p:nvPr>
            <p:ph type="title"/>
          </p:nvPr>
        </p:nvSpPr>
        <p:spPr>
          <a:xfrm>
            <a:off x="568314" y="5286752"/>
            <a:ext cx="5199372" cy="1343025"/>
          </a:xfrm>
        </p:spPr>
        <p:txBody>
          <a:bodyPr/>
          <a:lstStyle/>
          <a:p>
            <a:pPr algn="ctr"/>
            <a:r>
              <a:rPr lang="en-US" dirty="0"/>
              <a:t>A New Approach to OCR Complaints </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3"/>
          </p:nvPr>
        </p:nvSpPr>
        <p:spPr>
          <a:xfrm>
            <a:off x="7035034" y="4393844"/>
            <a:ext cx="1800000" cy="720000"/>
          </a:xfrm>
        </p:spPr>
        <p:txBody>
          <a:bodyPr>
            <a:normAutofit fontScale="62500" lnSpcReduction="20000"/>
          </a:bodyPr>
          <a:lstStyle/>
          <a:p>
            <a:r>
              <a:rPr lang="en-US" sz="2000" dirty="0"/>
              <a:t>Some argue no emphasis on enforcement</a:t>
            </a: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4"/>
          </p:nvPr>
        </p:nvSpPr>
        <p:spPr>
          <a:xfrm>
            <a:off x="9359134" y="4393844"/>
            <a:ext cx="1800000" cy="720000"/>
          </a:xfrm>
        </p:spPr>
        <p:txBody>
          <a:bodyPr>
            <a:normAutofit fontScale="62500" lnSpcReduction="20000"/>
          </a:bodyPr>
          <a:lstStyle/>
          <a:p>
            <a:r>
              <a:rPr lang="en-US" sz="2000" dirty="0"/>
              <a:t>Clearly less emphasis on advocacy of specific issues</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5"/>
          </p:nvPr>
        </p:nvSpPr>
        <p:spPr>
          <a:xfrm>
            <a:off x="7035034" y="1625247"/>
            <a:ext cx="1800000" cy="720000"/>
          </a:xfrm>
        </p:spPr>
        <p:txBody>
          <a:bodyPr>
            <a:normAutofit fontScale="92500" lnSpcReduction="10000"/>
          </a:bodyPr>
          <a:lstStyle/>
          <a:p>
            <a:r>
              <a:rPr lang="en-US" sz="2000" dirty="0"/>
              <a:t>Resolution over investigation</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16"/>
          </p:nvPr>
        </p:nvSpPr>
        <p:spPr>
          <a:xfrm>
            <a:off x="9359134" y="1625247"/>
            <a:ext cx="1800000" cy="720000"/>
          </a:xfrm>
        </p:spPr>
        <p:txBody>
          <a:bodyPr>
            <a:normAutofit fontScale="62500" lnSpcReduction="20000"/>
          </a:bodyPr>
          <a:lstStyle/>
          <a:p>
            <a:r>
              <a:rPr lang="en-US" sz="2000" dirty="0">
                <a:latin typeface="Tahoma" pitchFamily="34" charset="0"/>
                <a:ea typeface="Tahoma" pitchFamily="34" charset="0"/>
                <a:cs typeface="Tahoma" pitchFamily="34" charset="0"/>
              </a:rPr>
              <a:t>Addressing issues rather than punishment</a:t>
            </a:r>
            <a:endParaRPr lang="en-ZA" sz="2000" dirty="0">
              <a:solidFill>
                <a:schemeClr val="tx1">
                  <a:lumMod val="75000"/>
                  <a:lumOff val="25000"/>
                </a:schemeClr>
              </a:solidFill>
            </a:endParaRPr>
          </a:p>
        </p:txBody>
      </p:sp>
      <p:cxnSp>
        <p:nvCxnSpPr>
          <p:cNvPr id="12" name="Straight Connector 11" title="Divider Line">
            <a:extLst>
              <a:ext uri="{FF2B5EF4-FFF2-40B4-BE49-F238E27FC236}">
                <a16:creationId xmlns:a16="http://schemas.microsoft.com/office/drawing/2014/main" id="{3E48293B-B086-4048-863C-47E7C47880A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title="Divider Line">
            <a:extLst>
              <a:ext uri="{FF2B5EF4-FFF2-40B4-BE49-F238E27FC236}">
                <a16:creationId xmlns:a16="http://schemas.microsoft.com/office/drawing/2014/main" id="{45C26E9A-3991-49A2-8D63-94C577E8A0AC}"/>
              </a:ext>
            </a:extLst>
          </p:cNvPr>
          <p:cNvCxnSpPr>
            <a:cxnSpLocks/>
          </p:cNvCxnSpPr>
          <p:nvPr/>
        </p:nvCxnSpPr>
        <p:spPr>
          <a:xfrm>
            <a:off x="7161034" y="1488047"/>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title="Divider Line">
            <a:extLst>
              <a:ext uri="{FF2B5EF4-FFF2-40B4-BE49-F238E27FC236}">
                <a16:creationId xmlns:a16="http://schemas.microsoft.com/office/drawing/2014/main" id="{4EAA895A-8A04-4C68-83A5-3E4F5209FB7E}"/>
              </a:ext>
            </a:extLst>
          </p:cNvPr>
          <p:cNvCxnSpPr>
            <a:cxnSpLocks/>
          </p:cNvCxnSpPr>
          <p:nvPr/>
        </p:nvCxnSpPr>
        <p:spPr>
          <a:xfrm>
            <a:off x="9485134" y="148804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title="Divider Line">
            <a:extLst>
              <a:ext uri="{FF2B5EF4-FFF2-40B4-BE49-F238E27FC236}">
                <a16:creationId xmlns:a16="http://schemas.microsoft.com/office/drawing/2014/main" id="{FDEE8591-D916-4064-8CD3-2AD3F759B9E2}"/>
              </a:ext>
            </a:extLst>
          </p:cNvPr>
          <p:cNvCxnSpPr>
            <a:cxnSpLocks/>
          </p:cNvCxnSpPr>
          <p:nvPr/>
        </p:nvCxnSpPr>
        <p:spPr>
          <a:xfrm>
            <a:off x="7161034" y="4256644"/>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title="Divider Line">
            <a:extLst>
              <a:ext uri="{FF2B5EF4-FFF2-40B4-BE49-F238E27FC236}">
                <a16:creationId xmlns:a16="http://schemas.microsoft.com/office/drawing/2014/main" id="{59D2C94E-1924-4389-B84A-2828D610B220}"/>
              </a:ext>
            </a:extLst>
          </p:cNvPr>
          <p:cNvCxnSpPr>
            <a:cxnSpLocks/>
          </p:cNvCxnSpPr>
          <p:nvPr/>
        </p:nvCxnSpPr>
        <p:spPr>
          <a:xfrm>
            <a:off x="9485134" y="4256644"/>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FD46705A-381A-4EE3-8FDE-463A86C324E6}"/>
              </a:ext>
            </a:extLst>
          </p:cNvPr>
          <p:cNvSpPr/>
          <p:nvPr/>
        </p:nvSpPr>
        <p:spPr>
          <a:xfrm>
            <a:off x="7757234" y="1003303"/>
            <a:ext cx="355600" cy="34754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46" name="Oval 45">
            <a:extLst>
              <a:ext uri="{FF2B5EF4-FFF2-40B4-BE49-F238E27FC236}">
                <a16:creationId xmlns:a16="http://schemas.microsoft.com/office/drawing/2014/main" id="{6DAEDB85-0629-40E3-A30E-ECB54B7BEB77}"/>
              </a:ext>
            </a:extLst>
          </p:cNvPr>
          <p:cNvSpPr/>
          <p:nvPr/>
        </p:nvSpPr>
        <p:spPr>
          <a:xfrm>
            <a:off x="7757234" y="3771900"/>
            <a:ext cx="355600" cy="347545"/>
          </a:xfrm>
          <a:prstGeom prst="ellipse">
            <a:avLst/>
          </a:prstGeom>
          <a:solidFill>
            <a:srgbClr val="5DC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47" name="Oval 46">
            <a:extLst>
              <a:ext uri="{FF2B5EF4-FFF2-40B4-BE49-F238E27FC236}">
                <a16:creationId xmlns:a16="http://schemas.microsoft.com/office/drawing/2014/main" id="{B1AC4830-2F93-4EF0-B8E3-FFA9DBAA82F6}"/>
              </a:ext>
            </a:extLst>
          </p:cNvPr>
          <p:cNvSpPr/>
          <p:nvPr/>
        </p:nvSpPr>
        <p:spPr>
          <a:xfrm>
            <a:off x="10081334" y="1003302"/>
            <a:ext cx="355600" cy="347545"/>
          </a:xfrm>
          <a:prstGeom prst="ellipse">
            <a:avLst/>
          </a:prstGeom>
          <a:solidFill>
            <a:srgbClr val="A7E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48" name="Oval 47">
            <a:extLst>
              <a:ext uri="{FF2B5EF4-FFF2-40B4-BE49-F238E27FC236}">
                <a16:creationId xmlns:a16="http://schemas.microsoft.com/office/drawing/2014/main" id="{13911610-9C3D-4537-B014-E9B05E9E4016}"/>
              </a:ext>
            </a:extLst>
          </p:cNvPr>
          <p:cNvSpPr/>
          <p:nvPr/>
        </p:nvSpPr>
        <p:spPr>
          <a:xfrm>
            <a:off x="10078868" y="3771900"/>
            <a:ext cx="355600" cy="347545"/>
          </a:xfrm>
          <a:prstGeom prst="ellipse">
            <a:avLst/>
          </a:prstGeom>
          <a:solidFill>
            <a:srgbClr val="FF8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832281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DF80E271-E84B-449B-9CF0-F34E075335A6}"/>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1604" r="12273"/>
          <a:stretch/>
        </p:blipFill>
        <p:spPr>
          <a:xfrm>
            <a:off x="432001" y="492637"/>
            <a:ext cx="5456202" cy="4158720"/>
          </a:xfrm>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ltGray">
          <a:xfrm>
            <a:off x="564262" y="4064795"/>
            <a:ext cx="5207475" cy="1343025"/>
          </a:xfrm>
        </p:spPr>
        <p:txBody>
          <a:bodyPr/>
          <a:lstStyle/>
          <a:p>
            <a:r>
              <a:rPr lang="en-ZA" dirty="0"/>
              <a:t>Discipline and Title VI</a:t>
            </a:r>
          </a:p>
        </p:txBody>
      </p:sp>
      <p:cxnSp>
        <p:nvCxnSpPr>
          <p:cNvPr id="12" name="Straight Connector 11" title="Divider Line">
            <a:extLst>
              <a:ext uri="{FF2B5EF4-FFF2-40B4-BE49-F238E27FC236}">
                <a16:creationId xmlns:a16="http://schemas.microsoft.com/office/drawing/2014/main" id="{3E48293B-B086-4048-863C-47E7C47880A1}"/>
              </a:ext>
            </a:extLst>
          </p:cNvPr>
          <p:cNvCxnSpPr>
            <a:cxnSpLocks/>
          </p:cNvCxnSpPr>
          <p:nvPr/>
        </p:nvCxnSpPr>
        <p:spPr bwMode="lt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DeVos Holds ‘Listening Sessions’ on Student Discipline as GAO Report Confirms</a:t>
            </a:r>
            <a:br>
              <a:rPr lang="en-US" dirty="0"/>
            </a:br>
            <a:r>
              <a:rPr lang="en-US" dirty="0"/>
              <a:t>Widespread Racial Disparities</a:t>
            </a:r>
          </a:p>
        </p:txBody>
      </p:sp>
      <p:sp>
        <p:nvSpPr>
          <p:cNvPr id="16" name="Rectangle 15" title="Icon Background">
            <a:extLst>
              <a:ext uri="{FF2B5EF4-FFF2-40B4-BE49-F238E27FC236}">
                <a16:creationId xmlns:a16="http://schemas.microsoft.com/office/drawing/2014/main" id="{05860339-31F7-4884-957E-5C40F818EBB8}"/>
              </a:ext>
            </a:extLst>
          </p:cNvPr>
          <p:cNvSpPr/>
          <p:nvPr/>
        </p:nvSpPr>
        <p:spPr>
          <a:xfrm>
            <a:off x="6630791" y="239222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Tahoma"/>
              <a:ea typeface="+mn-ea"/>
              <a:cs typeface="+mn-cs"/>
            </a:endParaRPr>
          </a:p>
        </p:txBody>
      </p:sp>
      <p:cxnSp>
        <p:nvCxnSpPr>
          <p:cNvPr id="18" name="Straight Connector 17" title="Divider Line">
            <a:extLst>
              <a:ext uri="{FF2B5EF4-FFF2-40B4-BE49-F238E27FC236}">
                <a16:creationId xmlns:a16="http://schemas.microsoft.com/office/drawing/2014/main" id="{45C26E9A-3991-49A2-8D63-94C577E8A0AC}"/>
              </a:ext>
            </a:extLst>
          </p:cNvPr>
          <p:cNvCxnSpPr>
            <a:cxnSpLocks/>
          </p:cNvCxnSpPr>
          <p:nvPr/>
        </p:nvCxnSpPr>
        <p:spPr>
          <a:xfrm>
            <a:off x="6515762" y="2156797"/>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6389762" y="2192694"/>
            <a:ext cx="1800000" cy="720000"/>
          </a:xfrm>
        </p:spPr>
        <p:txBody>
          <a:bodyPr/>
          <a:lstStyle/>
          <a:p>
            <a:r>
              <a:rPr lang="en-US" sz="1600" dirty="0"/>
              <a:t>Based on OCR’s Data Collection, Obama administration issued 2014 Dear Colleague Letter on racial disparities in discipline: urged schools to emphasize positive interventions over more punitive measures, like suspension or expulsion. </a:t>
            </a:r>
          </a:p>
        </p:txBody>
      </p:sp>
      <p:sp>
        <p:nvSpPr>
          <p:cNvPr id="15" name="Rectangle 14" title="Icon Background">
            <a:extLst>
              <a:ext uri="{FF2B5EF4-FFF2-40B4-BE49-F238E27FC236}">
                <a16:creationId xmlns:a16="http://schemas.microsoft.com/office/drawing/2014/main" id="{056960D0-0A22-4E28-82F3-B9AA805E96A4}"/>
              </a:ext>
            </a:extLst>
          </p:cNvPr>
          <p:cNvSpPr/>
          <p:nvPr/>
        </p:nvSpPr>
        <p:spPr>
          <a:xfrm>
            <a:off x="8545316" y="239222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Tahoma"/>
              <a:ea typeface="+mn-ea"/>
              <a:cs typeface="+mn-cs"/>
            </a:endParaRPr>
          </a:p>
        </p:txBody>
      </p:sp>
      <p:cxnSp>
        <p:nvCxnSpPr>
          <p:cNvPr id="19" name="Straight Connector 18" title="Divider Line">
            <a:extLst>
              <a:ext uri="{FF2B5EF4-FFF2-40B4-BE49-F238E27FC236}">
                <a16:creationId xmlns:a16="http://schemas.microsoft.com/office/drawing/2014/main" id="{4EAA895A-8A04-4C68-83A5-3E4F5209FB7E}"/>
              </a:ext>
            </a:extLst>
          </p:cNvPr>
          <p:cNvCxnSpPr>
            <a:cxnSpLocks/>
          </p:cNvCxnSpPr>
          <p:nvPr/>
        </p:nvCxnSpPr>
        <p:spPr>
          <a:xfrm>
            <a:off x="8438540" y="215679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312540" y="2190134"/>
            <a:ext cx="1800000" cy="720000"/>
          </a:xfrm>
        </p:spPr>
        <p:txBody>
          <a:bodyPr/>
          <a:lstStyle/>
          <a:p>
            <a:pPr marL="45720"/>
            <a:r>
              <a:rPr lang="en-US" sz="1600" dirty="0">
                <a:latin typeface="Tahoma" pitchFamily="34" charset="0"/>
                <a:ea typeface="Tahoma" pitchFamily="34" charset="0"/>
                <a:cs typeface="Tahoma" pitchFamily="34" charset="0"/>
              </a:rPr>
              <a:t>Critics claim guidance values statistics over students; schools less safe; restricted ability to maintain order </a:t>
            </a:r>
          </a:p>
        </p:txBody>
      </p:sp>
      <p:sp>
        <p:nvSpPr>
          <p:cNvPr id="17" name="Rectangle 16" title="Icon Background">
            <a:extLst>
              <a:ext uri="{FF2B5EF4-FFF2-40B4-BE49-F238E27FC236}">
                <a16:creationId xmlns:a16="http://schemas.microsoft.com/office/drawing/2014/main" id="{7AEBBE7F-98BB-4059-8F15-7198C7DAC337}"/>
              </a:ext>
            </a:extLst>
          </p:cNvPr>
          <p:cNvSpPr/>
          <p:nvPr/>
        </p:nvSpPr>
        <p:spPr>
          <a:xfrm>
            <a:off x="10459841" y="239222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Tahoma"/>
              <a:ea typeface="+mn-ea"/>
              <a:cs typeface="+mn-cs"/>
            </a:endParaRPr>
          </a:p>
        </p:txBody>
      </p:sp>
      <p:cxnSp>
        <p:nvCxnSpPr>
          <p:cNvPr id="20" name="Straight Connector 19" title="Divider Line">
            <a:extLst>
              <a:ext uri="{FF2B5EF4-FFF2-40B4-BE49-F238E27FC236}">
                <a16:creationId xmlns:a16="http://schemas.microsoft.com/office/drawing/2014/main" id="{59D2C94E-1924-4389-B84A-2828D610B220}"/>
              </a:ext>
            </a:extLst>
          </p:cNvPr>
          <p:cNvCxnSpPr>
            <a:cxnSpLocks/>
          </p:cNvCxnSpPr>
          <p:nvPr/>
        </p:nvCxnSpPr>
        <p:spPr>
          <a:xfrm>
            <a:off x="10390070" y="215679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10182000" y="2190134"/>
            <a:ext cx="1800000" cy="720000"/>
          </a:xfrm>
        </p:spPr>
        <p:txBody>
          <a:bodyPr/>
          <a:lstStyle/>
          <a:p>
            <a:pPr marL="45720"/>
            <a:r>
              <a:rPr lang="en-US" sz="1600" dirty="0">
                <a:latin typeface="Tahoma" pitchFamily="34" charset="0"/>
                <a:ea typeface="Tahoma" pitchFamily="34" charset="0"/>
                <a:cs typeface="Tahoma" pitchFamily="34" charset="0"/>
              </a:rPr>
              <a:t>2 listening sessions with teachers, parents, students, administrators, researchers, advocates and union representatives to hear varying views on whether the DCL should be kept as is, amended or rescinded.</a:t>
            </a: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ZA"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ZA"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30" name="Graphic 29" descr="Microphone">
            <a:extLst>
              <a:ext uri="{FF2B5EF4-FFF2-40B4-BE49-F238E27FC236}">
                <a16:creationId xmlns:a16="http://schemas.microsoft.com/office/drawing/2014/main" id="{9897BD65-48B0-44C4-B7F0-8833175188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83964" y="1364018"/>
            <a:ext cx="710005" cy="710005"/>
          </a:xfrm>
          <a:prstGeom prst="rect">
            <a:avLst/>
          </a:prstGeom>
        </p:spPr>
      </p:pic>
      <p:pic>
        <p:nvPicPr>
          <p:cNvPr id="36" name="Graphic 35" descr="Open Book">
            <a:extLst>
              <a:ext uri="{FF2B5EF4-FFF2-40B4-BE49-F238E27FC236}">
                <a16:creationId xmlns:a16="http://schemas.microsoft.com/office/drawing/2014/main" id="{247EE1F0-7085-4B22-8B5B-FF1D861292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32852" y="1321349"/>
            <a:ext cx="823939" cy="823939"/>
          </a:xfrm>
          <a:prstGeom prst="rect">
            <a:avLst/>
          </a:prstGeom>
        </p:spPr>
      </p:pic>
      <p:pic>
        <p:nvPicPr>
          <p:cNvPr id="38" name="Graphic 37" descr="Bar chart">
            <a:extLst>
              <a:ext uri="{FF2B5EF4-FFF2-40B4-BE49-F238E27FC236}">
                <a16:creationId xmlns:a16="http://schemas.microsoft.com/office/drawing/2014/main" id="{FD2A3D41-7338-4276-9785-52673AFE21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01441" y="1321349"/>
            <a:ext cx="823939" cy="823939"/>
          </a:xfrm>
          <a:prstGeom prst="rect">
            <a:avLst/>
          </a:prstGeom>
        </p:spPr>
      </p:pic>
      <p:sp>
        <p:nvSpPr>
          <p:cNvPr id="6" name="Rectangle 5">
            <a:extLst>
              <a:ext uri="{FF2B5EF4-FFF2-40B4-BE49-F238E27FC236}">
                <a16:creationId xmlns:a16="http://schemas.microsoft.com/office/drawing/2014/main" id="{6759C8C2-D774-4A4C-8685-35644388DF20}"/>
              </a:ext>
            </a:extLst>
          </p:cNvPr>
          <p:cNvSpPr/>
          <p:nvPr/>
        </p:nvSpPr>
        <p:spPr>
          <a:xfrm>
            <a:off x="10108165" y="6216837"/>
            <a:ext cx="1663835" cy="5574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2226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1" y="225469"/>
            <a:ext cx="9905998" cy="1478570"/>
          </a:xfrm>
        </p:spPr>
        <p:txBody>
          <a:bodyPr>
            <a:normAutofit/>
          </a:bodyPr>
          <a:lstStyle/>
          <a:p>
            <a:pPr algn="ctr"/>
            <a:r>
              <a:rPr lang="en-US" sz="4200" b="1" dirty="0"/>
              <a:t>Likely changes in title ix</a:t>
            </a:r>
            <a:br>
              <a:rPr lang="en-US" sz="4200" b="1" dirty="0"/>
            </a:br>
            <a:r>
              <a:rPr lang="en-US" sz="4200" b="1" dirty="0"/>
              <a:t>sexual harassment guidance</a:t>
            </a:r>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753876" y="1992137"/>
            <a:ext cx="10079819" cy="5317299"/>
          </a:xfrm>
        </p:spPr>
        <p:txBody>
          <a:bodyPr>
            <a:normAutofit/>
          </a:bodyPr>
          <a:lstStyle/>
          <a:p>
            <a:pPr lvl="1">
              <a:lnSpc>
                <a:spcPct val="100000"/>
              </a:lnSpc>
              <a:spcBef>
                <a:spcPts val="600"/>
              </a:spcBef>
            </a:pPr>
            <a:r>
              <a:rPr lang="en-US" sz="2800" dirty="0">
                <a:latin typeface="Tahoma" panose="020B0604030504040204" pitchFamily="34" charset="0"/>
                <a:ea typeface="Tahoma" panose="020B0604030504040204" pitchFamily="34" charset="0"/>
                <a:cs typeface="Tahoma" panose="020B0604030504040204" pitchFamily="34" charset="0"/>
              </a:rPr>
              <a:t>More limited definition of sexual harassment</a:t>
            </a:r>
          </a:p>
          <a:p>
            <a:pPr lvl="1">
              <a:lnSpc>
                <a:spcPct val="100000"/>
              </a:lnSpc>
              <a:spcBef>
                <a:spcPts val="600"/>
              </a:spcBef>
            </a:pPr>
            <a:r>
              <a:rPr lang="en-US" sz="2800" dirty="0">
                <a:latin typeface="Tahoma" panose="020B0604030504040204" pitchFamily="34" charset="0"/>
                <a:ea typeface="Tahoma" panose="020B0604030504040204" pitchFamily="34" charset="0"/>
                <a:cs typeface="Tahoma" panose="020B0604030504040204" pitchFamily="34" charset="0"/>
              </a:rPr>
              <a:t>Limit Title IX responsibility to only incidents that occurred on campus or during a school program</a:t>
            </a:r>
          </a:p>
          <a:p>
            <a:pPr lvl="1">
              <a:lnSpc>
                <a:spcPct val="100000"/>
              </a:lnSpc>
              <a:spcBef>
                <a:spcPts val="600"/>
              </a:spcBef>
            </a:pPr>
            <a:r>
              <a:rPr lang="en-US" sz="2800" dirty="0">
                <a:latin typeface="Tahoma" panose="020B0604030504040204" pitchFamily="34" charset="0"/>
                <a:ea typeface="Tahoma" panose="020B0604030504040204" pitchFamily="34" charset="0"/>
                <a:cs typeface="Tahoma" panose="020B0604030504040204" pitchFamily="34" charset="0"/>
              </a:rPr>
              <a:t>Higher evidentiary standard to substantiate a claim</a:t>
            </a:r>
          </a:p>
          <a:p>
            <a:pPr lvl="1">
              <a:lnSpc>
                <a:spcPct val="100000"/>
              </a:lnSpc>
              <a:spcBef>
                <a:spcPts val="600"/>
              </a:spcBef>
            </a:pPr>
            <a:r>
              <a:rPr lang="en-US" sz="2800" dirty="0">
                <a:latin typeface="Tahoma" panose="020B0604030504040204" pitchFamily="34" charset="0"/>
                <a:ea typeface="Tahoma" panose="020B0604030504040204" pitchFamily="34" charset="0"/>
                <a:cs typeface="Tahoma" panose="020B0604030504040204" pitchFamily="34" charset="0"/>
              </a:rPr>
              <a:t>Reinstate mediation option</a:t>
            </a:r>
          </a:p>
          <a:p>
            <a:pPr lvl="1">
              <a:lnSpc>
                <a:spcPct val="100000"/>
              </a:lnSpc>
              <a:spcBef>
                <a:spcPts val="600"/>
              </a:spcBef>
            </a:pPr>
            <a:r>
              <a:rPr lang="en-US" sz="2800" dirty="0">
                <a:latin typeface="Tahoma" panose="020B0604030504040204" pitchFamily="34" charset="0"/>
                <a:ea typeface="Tahoma" panose="020B0604030504040204" pitchFamily="34" charset="0"/>
                <a:cs typeface="Tahoma" panose="020B0604030504040204" pitchFamily="34" charset="0"/>
              </a:rPr>
              <a:t>Give parties access to evidence</a:t>
            </a:r>
          </a:p>
          <a:p>
            <a:pPr lvl="1">
              <a:lnSpc>
                <a:spcPct val="100000"/>
              </a:lnSpc>
              <a:spcBef>
                <a:spcPts val="600"/>
              </a:spcBef>
            </a:pPr>
            <a:r>
              <a:rPr lang="en-US" sz="2800" dirty="0">
                <a:latin typeface="Tahoma" panose="020B0604030504040204" pitchFamily="34" charset="0"/>
                <a:ea typeface="Tahoma" panose="020B0604030504040204" pitchFamily="34" charset="0"/>
                <a:cs typeface="Tahoma" panose="020B0604030504040204" pitchFamily="34" charset="0"/>
              </a:rPr>
              <a:t>Presumption of innocence for the accused</a:t>
            </a:r>
          </a:p>
          <a:p>
            <a:pPr lvl="1">
              <a:lnSpc>
                <a:spcPct val="100000"/>
              </a:lnSpc>
              <a:spcBef>
                <a:spcPts val="600"/>
              </a:spcBef>
            </a:pPr>
            <a:r>
              <a:rPr lang="en-US" sz="2800" dirty="0">
                <a:latin typeface="Tahoma" panose="020B0604030504040204" pitchFamily="34" charset="0"/>
                <a:ea typeface="Tahoma" panose="020B0604030504040204" pitchFamily="34" charset="0"/>
                <a:cs typeface="Tahoma" panose="020B0604030504040204" pitchFamily="34" charset="0"/>
              </a:rPr>
              <a:t>Emphasis on fairness and due process for both slides</a:t>
            </a:r>
          </a:p>
        </p:txBody>
      </p:sp>
      <p:sp>
        <p:nvSpPr>
          <p:cNvPr id="4" name="Slide Number Placeholder 3">
            <a:extLst>
              <a:ext uri="{FF2B5EF4-FFF2-40B4-BE49-F238E27FC236}">
                <a16:creationId xmlns:a16="http://schemas.microsoft.com/office/drawing/2014/main" id="{A9C8A9B5-F3CE-4DBC-BAA3-8EEE78B523B5}"/>
              </a:ext>
            </a:extLst>
          </p:cNvPr>
          <p:cNvSpPr>
            <a:spLocks noGrp="1"/>
          </p:cNvSpPr>
          <p:nvPr>
            <p:ph type="sldNum" sz="quarter" idx="12"/>
          </p:nvPr>
        </p:nvSpPr>
        <p:spPr/>
        <p:txBody>
          <a:bodyPr/>
          <a:lstStyle/>
          <a:p>
            <a:fld id="{6D22F896-40B5-4ADD-8801-0D06FADFA095}" type="slidenum">
              <a:rPr lang="en-US" smtClean="0"/>
              <a:t>42</a:t>
            </a:fld>
            <a:endParaRPr lang="en-US" dirty="0"/>
          </a:p>
        </p:txBody>
      </p:sp>
    </p:spTree>
    <p:extLst>
      <p:ext uri="{BB962C8B-B14F-4D97-AF65-F5344CB8AC3E}">
        <p14:creationId xmlns:p14="http://schemas.microsoft.com/office/powerpoint/2010/main" val="315637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519556" y="-250520"/>
            <a:ext cx="11323529" cy="1565754"/>
          </a:xfrm>
        </p:spPr>
        <p:txBody>
          <a:bodyPr>
            <a:normAutofit/>
          </a:bodyPr>
          <a:lstStyle/>
          <a:p>
            <a:pPr algn="ctr"/>
            <a:r>
              <a:rPr lang="en-US" sz="4200" b="1" dirty="0"/>
              <a:t>INCREASED EMPHASIS ON DUE PROCESS</a:t>
            </a:r>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141412" y="1478570"/>
            <a:ext cx="10079819" cy="5317299"/>
          </a:xfrm>
        </p:spPr>
        <p:txBody>
          <a:bodyPr>
            <a:normAutofit/>
          </a:bodyPr>
          <a:lstStyle/>
          <a:p>
            <a:pPr>
              <a:lnSpc>
                <a:spcPct val="100000"/>
              </a:lnSpc>
              <a:spcBef>
                <a:spcPts val="0"/>
              </a:spcBef>
            </a:pPr>
            <a:r>
              <a:rPr lang="en-US" sz="3000" dirty="0">
                <a:latin typeface="Tahoma" panose="020B0604030504040204" pitchFamily="34" charset="0"/>
                <a:ea typeface="Tahoma" panose="020B0604030504040204" pitchFamily="34" charset="0"/>
                <a:cs typeface="Tahoma" panose="020B0604030504040204" pitchFamily="34" charset="0"/>
              </a:rPr>
              <a:t>Greater focus on the rights of the accused</a:t>
            </a:r>
          </a:p>
          <a:p>
            <a:pPr marL="0" indent="0">
              <a:lnSpc>
                <a:spcPct val="100000"/>
              </a:lnSpc>
              <a:spcBef>
                <a:spcPts val="0"/>
              </a:spcBef>
              <a:buNone/>
            </a:pPr>
            <a:endParaRPr lang="en-US" sz="30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r>
              <a:rPr lang="en-US" sz="3000" dirty="0">
                <a:latin typeface="Tahoma" panose="020B0604030504040204" pitchFamily="34" charset="0"/>
                <a:ea typeface="Tahoma" panose="020B0604030504040204" pitchFamily="34" charset="0"/>
                <a:cs typeface="Tahoma" panose="020B0604030504040204" pitchFamily="34" charset="0"/>
              </a:rPr>
              <a:t>Interim measures that don’t unduly disadvantage either party</a:t>
            </a:r>
          </a:p>
          <a:p>
            <a:pPr marL="0" indent="0">
              <a:lnSpc>
                <a:spcPct val="100000"/>
              </a:lnSpc>
              <a:spcBef>
                <a:spcPts val="0"/>
              </a:spcBef>
              <a:buNone/>
            </a:pPr>
            <a:endParaRPr lang="en-US" sz="30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r>
              <a:rPr lang="en-US" sz="3000" dirty="0">
                <a:latin typeface="Tahoma" panose="020B0604030504040204" pitchFamily="34" charset="0"/>
                <a:ea typeface="Tahoma" panose="020B0604030504040204" pitchFamily="34" charset="0"/>
                <a:cs typeface="Tahoma" panose="020B0604030504040204" pitchFamily="34" charset="0"/>
              </a:rPr>
              <a:t>Equal access to evidence </a:t>
            </a:r>
          </a:p>
          <a:p>
            <a:pPr>
              <a:lnSpc>
                <a:spcPct val="100000"/>
              </a:lnSpc>
              <a:spcBef>
                <a:spcPts val="0"/>
              </a:spcBef>
            </a:pPr>
            <a:endParaRPr lang="en-US" sz="2800" dirty="0">
              <a:latin typeface="Tahoma" panose="020B0604030504040204" pitchFamily="34" charset="0"/>
              <a:ea typeface="Tahoma" panose="020B0604030504040204" pitchFamily="34" charset="0"/>
              <a:cs typeface="Tahoma" panose="020B0604030504040204" pitchFamily="34" charset="0"/>
            </a:endParaRPr>
          </a:p>
          <a:p>
            <a:pPr marL="0" indent="0" algn="ctr">
              <a:lnSpc>
                <a:spcPct val="100000"/>
              </a:lnSpc>
              <a:spcBef>
                <a:spcPts val="0"/>
              </a:spcBef>
              <a:buNone/>
            </a:pPr>
            <a:r>
              <a:rPr lang="en-US" sz="3200" dirty="0">
                <a:latin typeface="Tahoma" panose="020B0604030504040204" pitchFamily="34" charset="0"/>
                <a:ea typeface="Tahoma" panose="020B0604030504040204" pitchFamily="34" charset="0"/>
                <a:cs typeface="Tahoma" panose="020B0604030504040204" pitchFamily="34" charset="0"/>
              </a:rPr>
              <a:t>Title IX protects male students too –</a:t>
            </a:r>
          </a:p>
          <a:p>
            <a:pPr marL="0" indent="0" algn="ctr">
              <a:lnSpc>
                <a:spcPct val="100000"/>
              </a:lnSpc>
              <a:spcBef>
                <a:spcPts val="0"/>
              </a:spcBef>
              <a:buNone/>
            </a:pPr>
            <a:r>
              <a:rPr lang="en-US" sz="3200" dirty="0">
                <a:latin typeface="Tahoma" panose="020B0604030504040204" pitchFamily="34" charset="0"/>
                <a:ea typeface="Tahoma" panose="020B0604030504040204" pitchFamily="34" charset="0"/>
                <a:cs typeface="Tahoma" panose="020B0604030504040204" pitchFamily="34" charset="0"/>
              </a:rPr>
              <a:t>must be treated fairly in the investigation</a:t>
            </a:r>
          </a:p>
          <a:p>
            <a:pPr marL="0" indent="0" algn="ctr">
              <a:lnSpc>
                <a:spcPct val="100000"/>
              </a:lnSpc>
              <a:spcBef>
                <a:spcPts val="0"/>
              </a:spcBef>
              <a:buNone/>
            </a:pPr>
            <a:r>
              <a:rPr lang="en-US" sz="3200" dirty="0">
                <a:latin typeface="Tahoma" panose="020B0604030504040204" pitchFamily="34" charset="0"/>
                <a:ea typeface="Tahoma" panose="020B0604030504040204" pitchFamily="34" charset="0"/>
                <a:cs typeface="Tahoma" panose="020B0604030504040204" pitchFamily="34" charset="0"/>
              </a:rPr>
              <a:t>and adjudication process</a:t>
            </a:r>
          </a:p>
          <a:p>
            <a:pPr>
              <a:lnSpc>
                <a:spcPct val="100000"/>
              </a:lnSpc>
              <a:spcBef>
                <a:spcPts val="0"/>
              </a:spcBef>
            </a:pP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8BB44218-9302-454C-B149-1CDD71EDB91C}"/>
              </a:ext>
            </a:extLst>
          </p:cNvPr>
          <p:cNvSpPr>
            <a:spLocks noGrp="1"/>
          </p:cNvSpPr>
          <p:nvPr>
            <p:ph type="sldNum" sz="quarter" idx="12"/>
          </p:nvPr>
        </p:nvSpPr>
        <p:spPr/>
        <p:txBody>
          <a:bodyPr/>
          <a:lstStyle/>
          <a:p>
            <a:fld id="{6D22F896-40B5-4ADD-8801-0D06FADFA095}" type="slidenum">
              <a:rPr lang="en-US" smtClean="0"/>
              <a:t>43</a:t>
            </a:fld>
            <a:endParaRPr lang="en-US" dirty="0"/>
          </a:p>
        </p:txBody>
      </p:sp>
    </p:spTree>
    <p:extLst>
      <p:ext uri="{BB962C8B-B14F-4D97-AF65-F5344CB8AC3E}">
        <p14:creationId xmlns:p14="http://schemas.microsoft.com/office/powerpoint/2010/main" val="339519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left)">
                                      <p:cBhvr>
                                        <p:cTn id="25" dur="500"/>
                                        <p:tgtEl>
                                          <p:spTgt spid="3">
                                            <p:txEl>
                                              <p:pRg st="7" end="7"/>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left)">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532082" y="375281"/>
            <a:ext cx="11323529" cy="1565754"/>
          </a:xfrm>
        </p:spPr>
        <p:txBody>
          <a:bodyPr>
            <a:normAutofit/>
          </a:bodyPr>
          <a:lstStyle/>
          <a:p>
            <a:pPr algn="ctr"/>
            <a:r>
              <a:rPr lang="en-US" sz="4200" b="1" dirty="0"/>
              <a:t>Aspects of title ix compliance</a:t>
            </a:r>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979112" y="2141952"/>
            <a:ext cx="10006206" cy="5493162"/>
          </a:xfrm>
        </p:spPr>
        <p:txBody>
          <a:bodyPr>
            <a:normAutofit/>
          </a:bodyPr>
          <a:lstStyle/>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Policies and Procedures</a:t>
            </a:r>
          </a:p>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Prevention Programs</a:t>
            </a:r>
          </a:p>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Training for staff and students</a:t>
            </a:r>
          </a:p>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Reporting Processes</a:t>
            </a:r>
          </a:p>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PROPER INVESTIGATIONS</a:t>
            </a:r>
          </a:p>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Effective Responses</a:t>
            </a:r>
          </a:p>
        </p:txBody>
      </p:sp>
      <p:sp>
        <p:nvSpPr>
          <p:cNvPr id="4" name="Slide Number Placeholder 3">
            <a:extLst>
              <a:ext uri="{FF2B5EF4-FFF2-40B4-BE49-F238E27FC236}">
                <a16:creationId xmlns:a16="http://schemas.microsoft.com/office/drawing/2014/main" id="{8B576834-3590-43F3-A14B-3A7186030A18}"/>
              </a:ext>
            </a:extLst>
          </p:cNvPr>
          <p:cNvSpPr>
            <a:spLocks noGrp="1"/>
          </p:cNvSpPr>
          <p:nvPr>
            <p:ph type="sldNum" sz="quarter" idx="12"/>
          </p:nvPr>
        </p:nvSpPr>
        <p:spPr/>
        <p:txBody>
          <a:bodyPr/>
          <a:lstStyle/>
          <a:p>
            <a:fld id="{6D22F896-40B5-4ADD-8801-0D06FADFA095}" type="slidenum">
              <a:rPr lang="en-US" smtClean="0"/>
              <a:t>44</a:t>
            </a:fld>
            <a:endParaRPr lang="en-US" dirty="0"/>
          </a:p>
        </p:txBody>
      </p:sp>
    </p:spTree>
    <p:extLst>
      <p:ext uri="{BB962C8B-B14F-4D97-AF65-F5344CB8AC3E}">
        <p14:creationId xmlns:p14="http://schemas.microsoft.com/office/powerpoint/2010/main" val="58073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432000" y="610434"/>
            <a:ext cx="11340000" cy="432000"/>
          </a:xfrm>
        </p:spPr>
        <p:txBody>
          <a:bodyPr>
            <a:normAutofit fontScale="90000"/>
          </a:bodyPr>
          <a:lstStyle/>
          <a:p>
            <a:pPr algn="ctr"/>
            <a:r>
              <a:rPr lang="en-ZA" sz="3600" dirty="0"/>
              <a:t>What Can Be Disclosed under FERPA now?</a:t>
            </a:r>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ZA"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ZA"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2"/>
          </p:nvPr>
        </p:nvSpPr>
        <p:spPr>
          <a:xfrm>
            <a:off x="3720998" y="3515563"/>
            <a:ext cx="1980000" cy="360000"/>
          </a:xfrm>
        </p:spPr>
        <p:txBody>
          <a:bodyPr>
            <a:normAutofit fontScale="70000" lnSpcReduction="20000"/>
          </a:bodyPr>
          <a:lstStyle/>
          <a:p>
            <a:r>
              <a:rPr lang="en-ZA" dirty="0"/>
              <a:t>Safety Emergency</a:t>
            </a:r>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852136" y="3499557"/>
            <a:ext cx="1980000" cy="360000"/>
          </a:xfrm>
        </p:spPr>
        <p:txBody>
          <a:bodyPr>
            <a:normAutofit fontScale="92500" lnSpcReduction="20000"/>
          </a:bodyPr>
          <a:lstStyle/>
          <a:p>
            <a:r>
              <a:rPr lang="en-ZA" dirty="0"/>
              <a:t>Health Emergency</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792489" y="4208580"/>
            <a:ext cx="2231124" cy="1259040"/>
          </a:xfrm>
        </p:spPr>
        <p:txBody>
          <a:bodyPr>
            <a:normAutofit fontScale="77500" lnSpcReduction="20000"/>
          </a:bodyPr>
          <a:lstStyle/>
          <a:p>
            <a:pPr>
              <a:spcAft>
                <a:spcPts val="0"/>
              </a:spcAft>
            </a:pPr>
            <a:r>
              <a:rPr lang="en-US" dirty="0">
                <a:solidFill>
                  <a:schemeClr val="tx1"/>
                </a:solidFill>
              </a:rPr>
              <a:t>“If the educational agency or institution determines that there is an articulable and significant threat to the health or safety of a student or other individuals…”</a:t>
            </a:r>
          </a:p>
          <a:p>
            <a:pPr>
              <a:spcAft>
                <a:spcPts val="0"/>
              </a:spcAft>
            </a:pPr>
            <a:r>
              <a:rPr lang="en-US" dirty="0">
                <a:solidFill>
                  <a:schemeClr val="tx1"/>
                </a:solidFill>
              </a:rPr>
              <a:t> </a:t>
            </a:r>
          </a:p>
          <a:p>
            <a:pPr>
              <a:spcAft>
                <a:spcPts val="0"/>
              </a:spcAft>
            </a:pPr>
            <a:endParaRPr lang="en-US" sz="1200" dirty="0">
              <a:solidFill>
                <a:schemeClr val="tx1"/>
              </a:solidFill>
            </a:endParaRPr>
          </a:p>
          <a:p>
            <a:pPr>
              <a:spcBef>
                <a:spcPts val="0"/>
              </a:spcBef>
              <a:spcAft>
                <a:spcPts val="0"/>
              </a:spcAft>
            </a:pPr>
            <a:endParaRPr lang="en-US" sz="1200" dirty="0">
              <a:solidFill>
                <a:schemeClr val="tx1"/>
              </a:solidFill>
            </a:endParaRPr>
          </a:p>
          <a:p>
            <a:pPr>
              <a:spcBef>
                <a:spcPts val="0"/>
              </a:spcBef>
              <a:spcAft>
                <a:spcPts val="0"/>
              </a:spcAft>
            </a:pPr>
            <a:endParaRPr lang="en-US" sz="1200" dirty="0">
              <a:solidFill>
                <a:schemeClr val="tx1"/>
              </a:solidFill>
            </a:endParaRPr>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3615421" y="4180461"/>
            <a:ext cx="2443481" cy="1549996"/>
          </a:xfrm>
        </p:spPr>
        <p:txBody>
          <a:bodyPr>
            <a:normAutofit fontScale="70000" lnSpcReduction="20000"/>
          </a:bodyPr>
          <a:lstStyle/>
          <a:p>
            <a:pPr>
              <a:spcAft>
                <a:spcPts val="0"/>
              </a:spcAft>
            </a:pPr>
            <a:r>
              <a:rPr lang="en-US" dirty="0">
                <a:solidFill>
                  <a:schemeClr val="tx1"/>
                </a:solidFill>
              </a:rPr>
              <a:t>“it may disclose information from education records to any person whose knowledge of the information is necessary to protect the health or safety of the student or other individuals.”</a:t>
            </a:r>
          </a:p>
          <a:p>
            <a:pPr>
              <a:spcAft>
                <a:spcPts val="0"/>
              </a:spcAft>
            </a:pPr>
            <a:endParaRPr lang="en-US" sz="1200" dirty="0">
              <a:solidFill>
                <a:schemeClr val="tx1"/>
              </a:solidFill>
            </a:endParaRPr>
          </a:p>
          <a:p>
            <a:pPr>
              <a:spcAft>
                <a:spcPts val="0"/>
              </a:spcAft>
            </a:pPr>
            <a:endParaRPr lang="en-US" sz="1200" dirty="0">
              <a:solidFill>
                <a:schemeClr val="tx1"/>
              </a:solidFill>
            </a:endParaRPr>
          </a:p>
          <a:p>
            <a:endParaRPr lang="ru-RU" dirty="0">
              <a:solidFill>
                <a:schemeClr val="tx1"/>
              </a:solidFill>
            </a:endParaRP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6589860" y="3503914"/>
            <a:ext cx="2101700" cy="360000"/>
          </a:xfrm>
        </p:spPr>
        <p:txBody>
          <a:bodyPr/>
          <a:lstStyle/>
          <a:p>
            <a:r>
              <a:rPr lang="en-ZA" dirty="0"/>
              <a:t>Law Enforcement Records</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6650710" y="4176877"/>
            <a:ext cx="1980000" cy="720000"/>
          </a:xfrm>
        </p:spPr>
        <p:txBody>
          <a:bodyPr>
            <a:normAutofit fontScale="55000" lnSpcReduction="20000"/>
          </a:bodyPr>
          <a:lstStyle/>
          <a:p>
            <a:r>
              <a:rPr lang="en-US" dirty="0">
                <a:solidFill>
                  <a:schemeClr val="tx1"/>
                </a:solidFill>
              </a:rPr>
              <a:t>Investigative reports and records that are created and maintained by law enforcement units</a:t>
            </a:r>
          </a:p>
          <a:p>
            <a:endParaRPr lang="en-US" dirty="0">
              <a:solidFill>
                <a:schemeClr val="tx1"/>
              </a:solidFill>
            </a:endParaRP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9347204" y="3487316"/>
            <a:ext cx="2101700" cy="360000"/>
          </a:xfrm>
        </p:spPr>
        <p:txBody>
          <a:bodyPr>
            <a:normAutofit fontScale="70000" lnSpcReduction="20000"/>
          </a:bodyPr>
          <a:lstStyle/>
          <a:p>
            <a:r>
              <a:rPr lang="en-ZA" dirty="0"/>
              <a:t>Personal Knowledge or Observation </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9408054" y="4176877"/>
            <a:ext cx="1980000" cy="1274286"/>
          </a:xfrm>
        </p:spPr>
        <p:txBody>
          <a:bodyPr>
            <a:normAutofit fontScale="92500" lnSpcReduction="10000"/>
          </a:bodyPr>
          <a:lstStyle/>
          <a:p>
            <a:r>
              <a:rPr lang="en-US" dirty="0">
                <a:solidFill>
                  <a:schemeClr val="tx1"/>
                </a:solidFill>
              </a:rPr>
              <a:t>Information learned through personal knowledge or observation</a:t>
            </a:r>
          </a:p>
          <a:p>
            <a:endParaRPr lang="en-US" sz="1200" dirty="0"/>
          </a:p>
        </p:txBody>
      </p:sp>
      <p:pic>
        <p:nvPicPr>
          <p:cNvPr id="17" name="Picture Placeholder 16">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875242" y="1276128"/>
            <a:ext cx="2046016" cy="1981200"/>
          </a:xfrm>
        </p:spPr>
      </p:pic>
      <p:pic>
        <p:nvPicPr>
          <p:cNvPr id="39" name="Picture Placeholder 38">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a:blip r:embed="rId4">
            <a:extLst>
              <a:ext uri="{28A0092B-C50C-407E-A947-70E740481C1C}">
                <a14:useLocalDpi xmlns:a14="http://schemas.microsoft.com/office/drawing/2010/main" val="0"/>
              </a:ext>
            </a:extLst>
          </a:blip>
          <a:stretch>
            <a:fillRect/>
          </a:stretch>
        </p:blipFill>
        <p:spPr>
          <a:xfrm>
            <a:off x="3720998" y="1276128"/>
            <a:ext cx="1967488" cy="1981200"/>
          </a:xfrm>
        </p:spPr>
      </p:pic>
      <p:pic>
        <p:nvPicPr>
          <p:cNvPr id="43" name="Picture Placeholder 42">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6557943" y="1320872"/>
            <a:ext cx="2101700" cy="1981200"/>
          </a:xfrm>
        </p:spPr>
      </p:pic>
      <p:pic>
        <p:nvPicPr>
          <p:cNvPr id="71" name="Picture Placeholder 70">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28A0092B-C50C-407E-A947-70E740481C1C}">
                <a14:useLocalDpi xmlns:a14="http://schemas.microsoft.com/office/drawing/2010/main" val="0"/>
              </a:ext>
            </a:extLst>
          </a:blip>
          <a:stretch>
            <a:fillRect/>
          </a:stretch>
        </p:blipFill>
        <p:spPr>
          <a:xfrm>
            <a:off x="9529100" y="1317570"/>
            <a:ext cx="1737909" cy="2035733"/>
          </a:xfrm>
        </p:spPr>
      </p:pic>
      <p:cxnSp>
        <p:nvCxnSpPr>
          <p:cNvPr id="20" name="Straight Connector 19" title="Divider Line">
            <a:extLst>
              <a:ext uri="{FF2B5EF4-FFF2-40B4-BE49-F238E27FC236}">
                <a16:creationId xmlns:a16="http://schemas.microsoft.com/office/drawing/2014/main" id="{B674B9A6-D55C-478C-8D92-D0BFBCD7B598}"/>
              </a:ext>
            </a:extLst>
          </p:cNvPr>
          <p:cNvCxnSpPr>
            <a:cxnSpLocks/>
          </p:cNvCxnSpPr>
          <p:nvPr/>
        </p:nvCxnSpPr>
        <p:spPr>
          <a:xfrm>
            <a:off x="909128" y="4070246"/>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title="Divider Line">
            <a:extLst>
              <a:ext uri="{FF2B5EF4-FFF2-40B4-BE49-F238E27FC236}">
                <a16:creationId xmlns:a16="http://schemas.microsoft.com/office/drawing/2014/main" id="{5A0322F4-E79A-4E4D-98CA-2DC1692F90C3}"/>
              </a:ext>
            </a:extLst>
          </p:cNvPr>
          <p:cNvCxnSpPr>
            <a:cxnSpLocks/>
          </p:cNvCxnSpPr>
          <p:nvPr/>
        </p:nvCxnSpPr>
        <p:spPr>
          <a:xfrm>
            <a:off x="3804742" y="4081812"/>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title="Divider Line">
            <a:extLst>
              <a:ext uri="{FF2B5EF4-FFF2-40B4-BE49-F238E27FC236}">
                <a16:creationId xmlns:a16="http://schemas.microsoft.com/office/drawing/2014/main" id="{0DC27E82-D5C7-4AE4-BAF3-5DBB12CA0835}"/>
              </a:ext>
            </a:extLst>
          </p:cNvPr>
          <p:cNvCxnSpPr>
            <a:cxnSpLocks/>
          </p:cNvCxnSpPr>
          <p:nvPr/>
        </p:nvCxnSpPr>
        <p:spPr>
          <a:xfrm>
            <a:off x="6740710" y="4081812"/>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title="Divider Line">
            <a:extLst>
              <a:ext uri="{FF2B5EF4-FFF2-40B4-BE49-F238E27FC236}">
                <a16:creationId xmlns:a16="http://schemas.microsoft.com/office/drawing/2014/main" id="{75979D46-D664-4267-B673-E6B048C084A4}"/>
              </a:ext>
            </a:extLst>
          </p:cNvPr>
          <p:cNvCxnSpPr>
            <a:cxnSpLocks/>
          </p:cNvCxnSpPr>
          <p:nvPr/>
        </p:nvCxnSpPr>
        <p:spPr>
          <a:xfrm>
            <a:off x="9498054" y="4070246"/>
            <a:ext cx="1800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6AD45DD-4B2C-49D9-A305-671AF0A21C25}"/>
              </a:ext>
            </a:extLst>
          </p:cNvPr>
          <p:cNvSpPr txBox="1"/>
          <p:nvPr/>
        </p:nvSpPr>
        <p:spPr>
          <a:xfrm>
            <a:off x="2759284" y="3506231"/>
            <a:ext cx="10240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&amp;</a:t>
            </a:r>
          </a:p>
        </p:txBody>
      </p:sp>
      <p:sp>
        <p:nvSpPr>
          <p:cNvPr id="13" name="TextBox 12">
            <a:extLst>
              <a:ext uri="{FF2B5EF4-FFF2-40B4-BE49-F238E27FC236}">
                <a16:creationId xmlns:a16="http://schemas.microsoft.com/office/drawing/2014/main" id="{160E7D8B-1C51-4D91-9F07-4824C75265F9}"/>
              </a:ext>
            </a:extLst>
          </p:cNvPr>
          <p:cNvSpPr txBox="1"/>
          <p:nvPr/>
        </p:nvSpPr>
        <p:spPr>
          <a:xfrm>
            <a:off x="786120" y="5880119"/>
            <a:ext cx="204601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B0F0"/>
              </a:buClr>
              <a:buSzTx/>
              <a:buFontTx/>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
                <a:srgbClr val="00B0F0"/>
              </a:buClr>
              <a:buSzTx/>
              <a:buFontTx/>
              <a:buNone/>
              <a:tabLst/>
              <a:defRPr/>
            </a:pPr>
            <a:r>
              <a:rPr kumimoji="0" lang="en-US" sz="1200" b="0" i="0" u="none" strike="noStrike" kern="1200" cap="none" spc="0" normalizeH="0" baseline="0" noProof="0" dirty="0">
                <a:ln>
                  <a:noFill/>
                </a:ln>
                <a:effectLst/>
                <a:uLnTx/>
                <a:uFillTx/>
                <a:latin typeface="Tahoma"/>
                <a:ea typeface="+mn-ea"/>
                <a:cs typeface="+mn-cs"/>
              </a:rPr>
              <a:t>34 CFR § 99.36(c)</a:t>
            </a:r>
            <a:endParaRPr kumimoji="0" lang="ru-RU" sz="1200" b="0" i="0" u="none" strike="noStrike" kern="1200" cap="none" spc="0" normalizeH="0" baseline="0" noProof="0" dirty="0">
              <a:ln>
                <a:noFill/>
              </a:ln>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53B74BE2-42DB-4AA3-ACA2-3DBF2FC9149C}"/>
              </a:ext>
            </a:extLst>
          </p:cNvPr>
          <p:cNvSpPr/>
          <p:nvPr/>
        </p:nvSpPr>
        <p:spPr>
          <a:xfrm>
            <a:off x="3483001" y="5880119"/>
            <a:ext cx="244348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B0F0"/>
              </a:buClr>
              <a:buSzTx/>
              <a:buFontTx/>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
                <a:srgbClr val="00B0F0"/>
              </a:buClr>
              <a:buSzTx/>
              <a:buFontTx/>
              <a:buNone/>
              <a:tabLst/>
              <a:defRPr/>
            </a:pPr>
            <a:r>
              <a:rPr kumimoji="0" lang="en-US" sz="1200" b="0" i="0" u="none" strike="noStrike" kern="1200" cap="none" spc="0" normalizeH="0" baseline="0" noProof="0" dirty="0">
                <a:ln>
                  <a:noFill/>
                </a:ln>
                <a:effectLst/>
                <a:uLnTx/>
                <a:uFillTx/>
                <a:latin typeface="Tahoma"/>
                <a:ea typeface="+mn-ea"/>
                <a:cs typeface="+mn-cs"/>
              </a:rPr>
              <a:t>34 CFR § 99.36(c)</a:t>
            </a:r>
            <a:endParaRPr kumimoji="0" lang="ru-RU" sz="1200" b="0" i="0" u="none" strike="noStrike" kern="1200" cap="none" spc="0" normalizeH="0" baseline="0" noProof="0" dirty="0">
              <a:ln>
                <a:noFill/>
              </a:ln>
              <a:effectLst/>
              <a:uLnTx/>
              <a:uFillTx/>
              <a:latin typeface="Tahoma"/>
              <a:ea typeface="+mn-ea"/>
              <a:cs typeface="+mn-cs"/>
            </a:endParaRPr>
          </a:p>
        </p:txBody>
      </p:sp>
      <p:sp>
        <p:nvSpPr>
          <p:cNvPr id="25" name="Rectangle 24">
            <a:extLst>
              <a:ext uri="{FF2B5EF4-FFF2-40B4-BE49-F238E27FC236}">
                <a16:creationId xmlns:a16="http://schemas.microsoft.com/office/drawing/2014/main" id="{B4FEB6F7-E583-4732-806E-0F3CDAAE609B}"/>
              </a:ext>
            </a:extLst>
          </p:cNvPr>
          <p:cNvSpPr/>
          <p:nvPr/>
        </p:nvSpPr>
        <p:spPr>
          <a:xfrm>
            <a:off x="6465038" y="5854008"/>
            <a:ext cx="244348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B0F0"/>
              </a:buClr>
              <a:buSzTx/>
              <a:buFontTx/>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
                <a:srgbClr val="00B0F0"/>
              </a:buClr>
              <a:buSzTx/>
              <a:buFontTx/>
              <a:buNone/>
              <a:tabLst/>
              <a:defRPr/>
            </a:pPr>
            <a:r>
              <a:rPr kumimoji="0" lang="en-US" sz="1200" b="0" i="0" u="none" strike="noStrike" kern="1200" cap="none" spc="0" normalizeH="0" baseline="0" noProof="0" dirty="0">
                <a:ln>
                  <a:noFill/>
                </a:ln>
                <a:effectLst/>
                <a:uLnTx/>
                <a:uFillTx/>
                <a:latin typeface="Tahoma"/>
                <a:ea typeface="+mn-ea"/>
                <a:cs typeface="+mn-cs"/>
              </a:rPr>
              <a:t>34 CFR § 99.8</a:t>
            </a:r>
            <a:endParaRPr kumimoji="0" lang="ru-RU" sz="1200" b="0" i="0" u="none" strike="noStrike" kern="1200" cap="none" spc="0" normalizeH="0" baseline="0" noProof="0" dirty="0">
              <a:ln>
                <a:noFill/>
              </a:ln>
              <a:effectLst/>
              <a:uLnTx/>
              <a:uFillTx/>
              <a:latin typeface="Tahoma"/>
              <a:ea typeface="+mn-ea"/>
              <a:cs typeface="+mn-cs"/>
            </a:endParaRPr>
          </a:p>
        </p:txBody>
      </p:sp>
      <p:sp>
        <p:nvSpPr>
          <p:cNvPr id="26" name="Rectangle 25">
            <a:extLst>
              <a:ext uri="{FF2B5EF4-FFF2-40B4-BE49-F238E27FC236}">
                <a16:creationId xmlns:a16="http://schemas.microsoft.com/office/drawing/2014/main" id="{AD8571BB-D91B-4F78-A2B5-BCC013798309}"/>
              </a:ext>
            </a:extLst>
          </p:cNvPr>
          <p:cNvSpPr/>
          <p:nvPr/>
        </p:nvSpPr>
        <p:spPr>
          <a:xfrm>
            <a:off x="9328519" y="5697556"/>
            <a:ext cx="2443481" cy="7745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B0F0"/>
              </a:buClr>
              <a:buSzTx/>
              <a:buFontTx/>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ctr" defTabSz="914400" rtl="0" eaLnBrk="1" fontAlgn="auto" latinLnBrk="0" hangingPunct="1">
              <a:lnSpc>
                <a:spcPct val="100000"/>
              </a:lnSpc>
              <a:spcBef>
                <a:spcPts val="1000"/>
              </a:spcBef>
              <a:spcAft>
                <a:spcPts val="500"/>
              </a:spcAft>
              <a:buClr>
                <a:srgbClr val="00B0F0"/>
              </a:buClr>
              <a:buSzTx/>
              <a:buFontTx/>
              <a:buNone/>
              <a:tabLst/>
              <a:defRPr/>
            </a:pPr>
            <a:r>
              <a:rPr kumimoji="0" lang="en-US" sz="1200" b="0" i="0" u="none" strike="noStrike" kern="1200" cap="none" spc="0" normalizeH="0" baseline="0" noProof="0" dirty="0">
                <a:ln>
                  <a:noFill/>
                </a:ln>
                <a:effectLst/>
                <a:uLnTx/>
                <a:uFillTx/>
                <a:latin typeface="Tahoma"/>
                <a:ea typeface="+mn-ea"/>
                <a:cs typeface="+mn-cs"/>
              </a:rPr>
              <a:t>FERPA only applies to educational records</a:t>
            </a:r>
          </a:p>
        </p:txBody>
      </p:sp>
    </p:spTree>
    <p:extLst>
      <p:ext uri="{BB962C8B-B14F-4D97-AF65-F5344CB8AC3E}">
        <p14:creationId xmlns:p14="http://schemas.microsoft.com/office/powerpoint/2010/main" val="23156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title="Opportunity Graph Circles">
            <a:extLst>
              <a:ext uri="{FF2B5EF4-FFF2-40B4-BE49-F238E27FC236}">
                <a16:creationId xmlns:a16="http://schemas.microsoft.com/office/drawing/2014/main" id="{53193EEC-42F5-4A40-BD02-0CE3C0DAE85F}"/>
              </a:ext>
            </a:extLst>
          </p:cNvPr>
          <p:cNvSpPr>
            <a:spLocks noGrp="1"/>
          </p:cNvSpPr>
          <p:nvPr>
            <p:ph type="body" sz="quarter" idx="27"/>
          </p:nvPr>
        </p:nvSpPr>
        <p:spPr/>
        <p:txBody>
          <a:bodyPr/>
          <a:lstStyle/>
          <a:p>
            <a:r>
              <a:rPr lang="en-ZA" dirty="0"/>
              <a:t>Funding to Bolster School Security</a:t>
            </a:r>
          </a:p>
        </p:txBody>
      </p:sp>
      <p:sp>
        <p:nvSpPr>
          <p:cNvPr id="3" name="Text Placeholder 2" title="Opportunity Graph Circles">
            <a:extLst>
              <a:ext uri="{FF2B5EF4-FFF2-40B4-BE49-F238E27FC236}">
                <a16:creationId xmlns:a16="http://schemas.microsoft.com/office/drawing/2014/main" id="{7AA1A6A7-6F19-4288-85D6-5B84C5AFEDD7}"/>
              </a:ext>
            </a:extLst>
          </p:cNvPr>
          <p:cNvSpPr>
            <a:spLocks noGrp="1"/>
          </p:cNvSpPr>
          <p:nvPr>
            <p:ph type="body" sz="quarter" idx="28"/>
          </p:nvPr>
        </p:nvSpPr>
        <p:spPr/>
        <p:txBody>
          <a:bodyPr/>
          <a:lstStyle/>
          <a:p>
            <a:r>
              <a:rPr lang="en-US" sz="1600" dirty="0"/>
              <a:t>The STOP School Violence Prevention and Mental Health Training Program</a:t>
            </a:r>
            <a:endParaRPr lang="en-ZA" sz="1600" dirty="0"/>
          </a:p>
        </p:txBody>
      </p:sp>
      <p:sp>
        <p:nvSpPr>
          <p:cNvPr id="4" name="Text Placeholder 3" title="Opportunity Graph Circles">
            <a:extLst>
              <a:ext uri="{FF2B5EF4-FFF2-40B4-BE49-F238E27FC236}">
                <a16:creationId xmlns:a16="http://schemas.microsoft.com/office/drawing/2014/main" id="{B6E28C1D-A3A4-44CF-9AF6-C1E3D7B89676}"/>
              </a:ext>
            </a:extLst>
          </p:cNvPr>
          <p:cNvSpPr>
            <a:spLocks noGrp="1"/>
          </p:cNvSpPr>
          <p:nvPr>
            <p:ph type="body" sz="quarter" idx="29"/>
          </p:nvPr>
        </p:nvSpPr>
        <p:spPr>
          <a:xfrm>
            <a:off x="8238480" y="1930400"/>
            <a:ext cx="3533520" cy="3581392"/>
          </a:xfrm>
        </p:spPr>
        <p:txBody>
          <a:bodyPr/>
          <a:lstStyle/>
          <a:p>
            <a:r>
              <a:rPr lang="en-US" sz="1600" dirty="0"/>
              <a:t>The COPS Office School Violence Prevention Program</a:t>
            </a:r>
            <a:r>
              <a:rPr lang="en-US" dirty="0"/>
              <a:t> </a:t>
            </a:r>
            <a:endParaRPr lang="en-ZA" dirty="0"/>
          </a:p>
        </p:txBody>
      </p:sp>
      <p:sp>
        <p:nvSpPr>
          <p:cNvPr id="5" name="Title 4">
            <a:extLst>
              <a:ext uri="{FF2B5EF4-FFF2-40B4-BE49-F238E27FC236}">
                <a16:creationId xmlns:a16="http://schemas.microsoft.com/office/drawing/2014/main" id="{95385A3C-2778-4B23-9530-DFD5A61DA5B0}"/>
              </a:ext>
            </a:extLst>
          </p:cNvPr>
          <p:cNvSpPr>
            <a:spLocks noGrp="1"/>
          </p:cNvSpPr>
          <p:nvPr>
            <p:ph type="title"/>
          </p:nvPr>
        </p:nvSpPr>
        <p:spPr/>
        <p:txBody>
          <a:bodyPr/>
          <a:lstStyle/>
          <a:p>
            <a:pPr algn="ctr"/>
            <a:r>
              <a:rPr lang="en-ZA" sz="4000" dirty="0"/>
              <a:t>Funding Provided through STOP </a:t>
            </a:r>
            <a:r>
              <a:rPr lang="en-ZA" sz="4000"/>
              <a:t>School Violence Act</a:t>
            </a:r>
            <a:endParaRPr lang="en-ZA" sz="4000" dirty="0"/>
          </a:p>
        </p:txBody>
      </p:sp>
      <p:sp>
        <p:nvSpPr>
          <p:cNvPr id="6" name="Slide Number Placeholder 5">
            <a:extLst>
              <a:ext uri="{FF2B5EF4-FFF2-40B4-BE49-F238E27FC236}">
                <a16:creationId xmlns:a16="http://schemas.microsoft.com/office/drawing/2014/main" id="{E585A09F-6080-4B8E-A419-A648032805F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ZA"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ZA"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12397EA2-CB56-4B2A-B8D7-9EBF17AF910D}"/>
              </a:ext>
            </a:extLst>
          </p:cNvPr>
          <p:cNvSpPr>
            <a:spLocks noGrp="1"/>
          </p:cNvSpPr>
          <p:nvPr>
            <p:ph type="body" sz="quarter" idx="30"/>
          </p:nvPr>
        </p:nvSpPr>
        <p:spPr>
          <a:xfrm>
            <a:off x="1658929" y="2100700"/>
            <a:ext cx="2811618" cy="1440000"/>
          </a:xfrm>
        </p:spPr>
        <p:txBody>
          <a:bodyPr/>
          <a:lstStyle/>
          <a:p>
            <a:r>
              <a:rPr lang="en-ZA" dirty="0">
                <a:solidFill>
                  <a:schemeClr val="tx1">
                    <a:lumMod val="75000"/>
                    <a:lumOff val="25000"/>
                  </a:schemeClr>
                </a:solidFill>
              </a:rPr>
              <a:t>$70M</a:t>
            </a:r>
          </a:p>
        </p:txBody>
      </p:sp>
      <p:sp>
        <p:nvSpPr>
          <p:cNvPr id="8" name="Text Placeholder 7">
            <a:extLst>
              <a:ext uri="{FF2B5EF4-FFF2-40B4-BE49-F238E27FC236}">
                <a16:creationId xmlns:a16="http://schemas.microsoft.com/office/drawing/2014/main" id="{BE0CA0B1-C78D-4347-B915-9C13669BE542}"/>
              </a:ext>
            </a:extLst>
          </p:cNvPr>
          <p:cNvSpPr>
            <a:spLocks noGrp="1"/>
          </p:cNvSpPr>
          <p:nvPr>
            <p:ph type="body" sz="quarter" idx="31"/>
          </p:nvPr>
        </p:nvSpPr>
        <p:spPr>
          <a:xfrm>
            <a:off x="5257735" y="2100700"/>
            <a:ext cx="2811618" cy="1440000"/>
          </a:xfrm>
        </p:spPr>
        <p:txBody>
          <a:bodyPr/>
          <a:lstStyle/>
          <a:p>
            <a:r>
              <a:rPr lang="en-ZA" dirty="0">
                <a:solidFill>
                  <a:schemeClr val="tx1">
                    <a:lumMod val="75000"/>
                    <a:lumOff val="25000"/>
                  </a:schemeClr>
                </a:solidFill>
              </a:rPr>
              <a:t>$28M</a:t>
            </a:r>
          </a:p>
        </p:txBody>
      </p:sp>
      <p:sp>
        <p:nvSpPr>
          <p:cNvPr id="9" name="Text Placeholder 8">
            <a:extLst>
              <a:ext uri="{FF2B5EF4-FFF2-40B4-BE49-F238E27FC236}">
                <a16:creationId xmlns:a16="http://schemas.microsoft.com/office/drawing/2014/main" id="{5243970A-31CF-49C9-9A24-2B1182462365}"/>
              </a:ext>
            </a:extLst>
          </p:cNvPr>
          <p:cNvSpPr>
            <a:spLocks noGrp="1"/>
          </p:cNvSpPr>
          <p:nvPr>
            <p:ph type="body" sz="quarter" idx="32"/>
          </p:nvPr>
        </p:nvSpPr>
        <p:spPr>
          <a:xfrm>
            <a:off x="8547100" y="2100700"/>
            <a:ext cx="2597043" cy="1440000"/>
          </a:xfrm>
        </p:spPr>
        <p:txBody>
          <a:bodyPr/>
          <a:lstStyle/>
          <a:p>
            <a:r>
              <a:rPr lang="en-ZA" dirty="0">
                <a:solidFill>
                  <a:schemeClr val="tx1">
                    <a:lumMod val="75000"/>
                    <a:lumOff val="25000"/>
                  </a:schemeClr>
                </a:solidFill>
              </a:rPr>
              <a:t>$25M</a:t>
            </a:r>
          </a:p>
        </p:txBody>
      </p:sp>
      <p:sp>
        <p:nvSpPr>
          <p:cNvPr id="10" name="Content Placeholder 9">
            <a:extLst>
              <a:ext uri="{FF2B5EF4-FFF2-40B4-BE49-F238E27FC236}">
                <a16:creationId xmlns:a16="http://schemas.microsoft.com/office/drawing/2014/main" id="{7B0DD0E3-EB68-45D2-ADD8-FC591BDF9FFE}"/>
              </a:ext>
            </a:extLst>
          </p:cNvPr>
          <p:cNvSpPr>
            <a:spLocks noGrp="1"/>
          </p:cNvSpPr>
          <p:nvPr>
            <p:ph sz="half" idx="2"/>
          </p:nvPr>
        </p:nvSpPr>
        <p:spPr>
          <a:xfrm>
            <a:off x="2074738" y="4294703"/>
            <a:ext cx="1980000" cy="720000"/>
          </a:xfrm>
        </p:spPr>
        <p:txBody>
          <a:bodyPr>
            <a:normAutofit fontScale="92500" lnSpcReduction="20000"/>
          </a:bodyPr>
          <a:lstStyle/>
          <a:p>
            <a:r>
              <a:rPr lang="en-US" dirty="0"/>
              <a:t>Training educators to respond to incidents of violence at school</a:t>
            </a:r>
            <a:endParaRPr lang="en-ZA" dirty="0"/>
          </a:p>
        </p:txBody>
      </p:sp>
      <p:sp>
        <p:nvSpPr>
          <p:cNvPr id="11" name="Text Placeholder 10">
            <a:extLst>
              <a:ext uri="{FF2B5EF4-FFF2-40B4-BE49-F238E27FC236}">
                <a16:creationId xmlns:a16="http://schemas.microsoft.com/office/drawing/2014/main" id="{25A467A7-E8DF-44D7-89E4-14F064592239}"/>
              </a:ext>
            </a:extLst>
          </p:cNvPr>
          <p:cNvSpPr>
            <a:spLocks noGrp="1"/>
          </p:cNvSpPr>
          <p:nvPr>
            <p:ph type="body" sz="quarter" idx="12"/>
          </p:nvPr>
        </p:nvSpPr>
        <p:spPr>
          <a:xfrm>
            <a:off x="5748625" y="4294703"/>
            <a:ext cx="1980000" cy="720000"/>
          </a:xfrm>
        </p:spPr>
        <p:txBody>
          <a:bodyPr>
            <a:normAutofit fontScale="92500" lnSpcReduction="20000"/>
          </a:bodyPr>
          <a:lstStyle/>
          <a:p>
            <a:r>
              <a:rPr lang="en-US" dirty="0"/>
              <a:t>Training on how to respond to crises related to mental health</a:t>
            </a:r>
            <a:endParaRPr lang="en-ZA" dirty="0"/>
          </a:p>
        </p:txBody>
      </p:sp>
      <p:sp>
        <p:nvSpPr>
          <p:cNvPr id="12" name="Text Placeholder 11">
            <a:extLst>
              <a:ext uri="{FF2B5EF4-FFF2-40B4-BE49-F238E27FC236}">
                <a16:creationId xmlns:a16="http://schemas.microsoft.com/office/drawing/2014/main" id="{8822AD60-9BCB-4E41-B8CA-75592FB009F1}"/>
              </a:ext>
            </a:extLst>
          </p:cNvPr>
          <p:cNvSpPr>
            <a:spLocks noGrp="1"/>
          </p:cNvSpPr>
          <p:nvPr>
            <p:ph type="body" sz="quarter" idx="13"/>
          </p:nvPr>
        </p:nvSpPr>
        <p:spPr>
          <a:xfrm>
            <a:off x="9127262" y="4294703"/>
            <a:ext cx="1980000" cy="720000"/>
          </a:xfrm>
        </p:spPr>
        <p:txBody>
          <a:bodyPr>
            <a:normAutofit fontScale="85000" lnSpcReduction="10000"/>
          </a:bodyPr>
          <a:lstStyle/>
          <a:p>
            <a:r>
              <a:rPr lang="en-US" dirty="0"/>
              <a:t>Training for law enforcement and new technology to help notify law enforcement </a:t>
            </a:r>
            <a:endParaRPr lang="en-ZA" dirty="0"/>
          </a:p>
        </p:txBody>
      </p:sp>
      <p:cxnSp>
        <p:nvCxnSpPr>
          <p:cNvPr id="16" name="Straight Connector 15" title="Divider Line">
            <a:extLst>
              <a:ext uri="{FF2B5EF4-FFF2-40B4-BE49-F238E27FC236}">
                <a16:creationId xmlns:a16="http://schemas.microsoft.com/office/drawing/2014/main" id="{A03BE848-3222-4622-8610-FFB9FFFD4138}"/>
              </a:ext>
            </a:extLst>
          </p:cNvPr>
          <p:cNvCxnSpPr>
            <a:cxnSpLocks/>
          </p:cNvCxnSpPr>
          <p:nvPr/>
        </p:nvCxnSpPr>
        <p:spPr>
          <a:xfrm>
            <a:off x="2290738" y="4156765"/>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2BE6D00D-52E6-45D5-93DA-8687991C2967}"/>
              </a:ext>
            </a:extLst>
          </p:cNvPr>
          <p:cNvCxnSpPr>
            <a:cxnSpLocks/>
          </p:cNvCxnSpPr>
          <p:nvPr/>
        </p:nvCxnSpPr>
        <p:spPr>
          <a:xfrm>
            <a:off x="6073327" y="4156765"/>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title="Divider Line">
            <a:extLst>
              <a:ext uri="{FF2B5EF4-FFF2-40B4-BE49-F238E27FC236}">
                <a16:creationId xmlns:a16="http://schemas.microsoft.com/office/drawing/2014/main" id="{258409DB-08AB-499E-AEE2-60288B07CC14}"/>
              </a:ext>
            </a:extLst>
          </p:cNvPr>
          <p:cNvCxnSpPr>
            <a:cxnSpLocks/>
          </p:cNvCxnSpPr>
          <p:nvPr/>
        </p:nvCxnSpPr>
        <p:spPr>
          <a:xfrm>
            <a:off x="9342100" y="4173330"/>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380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F2992F7F-335C-49EA-8BC6-318C8EB1BA84}"/>
              </a:ext>
            </a:extLst>
          </p:cNvPr>
          <p:cNvPicPr>
            <a:picLocks noGrp="1" noChangeAspect="1"/>
          </p:cNvPicPr>
          <p:nvPr>
            <p:ph idx="14"/>
          </p:nvPr>
        </p:nvPicPr>
        <p:blipFill>
          <a:blip r:embed="rId2"/>
          <a:stretch>
            <a:fillRect/>
          </a:stretch>
        </p:blipFill>
        <p:spPr>
          <a:xfrm>
            <a:off x="5873301" y="1912248"/>
            <a:ext cx="3893000" cy="4453115"/>
          </a:xfrm>
          <a:prstGeom prst="rect">
            <a:avLst/>
          </a:prstGeom>
        </p:spPr>
      </p:pic>
      <p:sp>
        <p:nvSpPr>
          <p:cNvPr id="2" name="Title 1">
            <a:extLst>
              <a:ext uri="{FF2B5EF4-FFF2-40B4-BE49-F238E27FC236}">
                <a16:creationId xmlns:a16="http://schemas.microsoft.com/office/drawing/2014/main" id="{F7FB75A2-ED76-4879-9DA8-A4CFA762DB80}"/>
              </a:ext>
            </a:extLst>
          </p:cNvPr>
          <p:cNvSpPr>
            <a:spLocks noGrp="1"/>
          </p:cNvSpPr>
          <p:nvPr>
            <p:ph type="title"/>
          </p:nvPr>
        </p:nvSpPr>
        <p:spPr/>
        <p:txBody>
          <a:bodyPr>
            <a:normAutofit fontScale="90000"/>
          </a:bodyPr>
          <a:lstStyle/>
          <a:p>
            <a:pPr algn="ctr"/>
            <a:r>
              <a:rPr lang="en-ZA" dirty="0"/>
              <a:t>New Department of Homeland Security Materials</a:t>
            </a:r>
          </a:p>
        </p:txBody>
      </p:sp>
      <p:sp>
        <p:nvSpPr>
          <p:cNvPr id="5" name="Content Placeholder 4">
            <a:extLst>
              <a:ext uri="{FF2B5EF4-FFF2-40B4-BE49-F238E27FC236}">
                <a16:creationId xmlns:a16="http://schemas.microsoft.com/office/drawing/2014/main" id="{9DD4EA26-D1CF-447D-9275-30DF8584DD69}"/>
              </a:ext>
            </a:extLst>
          </p:cNvPr>
          <p:cNvSpPr>
            <a:spLocks noGrp="1"/>
          </p:cNvSpPr>
          <p:nvPr>
            <p:ph idx="1"/>
          </p:nvPr>
        </p:nvSpPr>
        <p:spPr>
          <a:xfrm>
            <a:off x="1647700" y="1149272"/>
            <a:ext cx="3893000" cy="762976"/>
          </a:xfrm>
          <a:solidFill>
            <a:schemeClr val="tx1">
              <a:lumMod val="75000"/>
              <a:lumOff val="25000"/>
            </a:schemeClr>
          </a:solidFill>
          <a:ln w="31750" cap="sq">
            <a:solidFill>
              <a:schemeClr val="accent2">
                <a:lumMod val="75000"/>
              </a:schemeClr>
            </a:solidFill>
          </a:ln>
        </p:spPr>
        <p:txBody>
          <a:bodyPr/>
          <a:lstStyle/>
          <a:p>
            <a:r>
              <a:rPr lang="en-ZA" dirty="0"/>
              <a:t>Guide to Threat Assessments</a:t>
            </a:r>
          </a:p>
        </p:txBody>
      </p:sp>
      <p:sp>
        <p:nvSpPr>
          <p:cNvPr id="4" name="Slide Number Placeholder 3">
            <a:extLst>
              <a:ext uri="{FF2B5EF4-FFF2-40B4-BE49-F238E27FC236}">
                <a16:creationId xmlns:a16="http://schemas.microsoft.com/office/drawing/2014/main" id="{36B98374-402C-493E-B043-05E76BE578C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ZA"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ZA"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6" name="Content Placeholder 5">
            <a:extLst>
              <a:ext uri="{FF2B5EF4-FFF2-40B4-BE49-F238E27FC236}">
                <a16:creationId xmlns:a16="http://schemas.microsoft.com/office/drawing/2014/main" id="{74896734-70E8-4052-A63A-95F4F8DD0012}"/>
              </a:ext>
            </a:extLst>
          </p:cNvPr>
          <p:cNvSpPr>
            <a:spLocks noGrp="1"/>
          </p:cNvSpPr>
          <p:nvPr>
            <p:ph idx="12"/>
          </p:nvPr>
        </p:nvSpPr>
        <p:spPr>
          <a:xfrm>
            <a:off x="5873300" y="1154980"/>
            <a:ext cx="3893000" cy="762976"/>
          </a:xfrm>
          <a:solidFill>
            <a:schemeClr val="tx1">
              <a:lumMod val="75000"/>
              <a:lumOff val="25000"/>
            </a:schemeClr>
          </a:solidFill>
          <a:ln w="31750" cap="sq">
            <a:solidFill>
              <a:schemeClr val="accent3">
                <a:lumMod val="75000"/>
              </a:schemeClr>
            </a:solidFill>
          </a:ln>
        </p:spPr>
        <p:txBody>
          <a:bodyPr/>
          <a:lstStyle/>
          <a:p>
            <a:r>
              <a:rPr lang="en-ZA" dirty="0"/>
              <a:t>School Security Survey</a:t>
            </a:r>
          </a:p>
        </p:txBody>
      </p:sp>
      <p:pic>
        <p:nvPicPr>
          <p:cNvPr id="20" name="Content Placeholder 19">
            <a:extLst>
              <a:ext uri="{FF2B5EF4-FFF2-40B4-BE49-F238E27FC236}">
                <a16:creationId xmlns:a16="http://schemas.microsoft.com/office/drawing/2014/main" id="{5EC0A5CD-4960-45E9-AD1C-A3FDDA1EDC59}"/>
              </a:ext>
            </a:extLst>
          </p:cNvPr>
          <p:cNvPicPr>
            <a:picLocks noGrp="1" noChangeAspect="1"/>
          </p:cNvPicPr>
          <p:nvPr>
            <p:ph idx="13"/>
          </p:nvPr>
        </p:nvPicPr>
        <p:blipFill>
          <a:blip r:embed="rId3"/>
          <a:stretch>
            <a:fillRect/>
          </a:stretch>
        </p:blipFill>
        <p:spPr>
          <a:xfrm>
            <a:off x="1647700" y="1950216"/>
            <a:ext cx="3893000" cy="4378443"/>
          </a:xfrm>
          <a:prstGeom prst="rect">
            <a:avLst/>
          </a:prstGeom>
        </p:spPr>
      </p:pic>
    </p:spTree>
    <p:extLst>
      <p:ext uri="{BB962C8B-B14F-4D97-AF65-F5344CB8AC3E}">
        <p14:creationId xmlns:p14="http://schemas.microsoft.com/office/powerpoint/2010/main" val="24504577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532082" y="375281"/>
            <a:ext cx="11323529" cy="1565754"/>
          </a:xfrm>
        </p:spPr>
        <p:txBody>
          <a:bodyPr>
            <a:normAutofit/>
          </a:bodyPr>
          <a:lstStyle/>
          <a:p>
            <a:pPr algn="ctr"/>
            <a:r>
              <a:rPr lang="en-US" sz="4200" b="1" i="1" dirty="0" err="1"/>
              <a:t>Lozman</a:t>
            </a:r>
            <a:r>
              <a:rPr lang="en-US" sz="4200" b="1" i="1" dirty="0"/>
              <a:t> v. city of Riviera beach</a:t>
            </a:r>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290181" y="1941035"/>
            <a:ext cx="10006206" cy="5493162"/>
          </a:xfrm>
        </p:spPr>
        <p:txBody>
          <a:bodyPr>
            <a:normAutofit/>
          </a:bodyPr>
          <a:lstStyle/>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138 S. Ct. 1945 (U.S. 2018)</a:t>
            </a:r>
          </a:p>
          <a:p>
            <a:pPr marL="0" indent="0">
              <a:lnSpc>
                <a:spcPct val="100000"/>
              </a:lnSpc>
              <a:spcBef>
                <a:spcPts val="0"/>
              </a:spcBef>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Plaintiff arrested at city council meeting after speaking off-topic and refusing to leave the podium</a:t>
            </a:r>
          </a:p>
          <a:p>
            <a:pPr marL="0" indent="0">
              <a:lnSpc>
                <a:spcPct val="100000"/>
              </a:lnSpc>
              <a:spcBef>
                <a:spcPts val="0"/>
              </a:spcBef>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Court held that the existence of probable cause for arrest did not defeat a First Amendment claim for retaliatory arrest</a:t>
            </a:r>
          </a:p>
          <a:p>
            <a:pPr marL="0" indent="0">
              <a:lnSpc>
                <a:spcPct val="100000"/>
              </a:lnSpc>
              <a:spcBef>
                <a:spcPts val="0"/>
              </a:spcBef>
              <a:buNone/>
            </a:pP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21C5142F-6938-4F1E-AB2E-C06E5DDD497D}"/>
              </a:ext>
            </a:extLst>
          </p:cNvPr>
          <p:cNvSpPr>
            <a:spLocks noGrp="1"/>
          </p:cNvSpPr>
          <p:nvPr>
            <p:ph type="sldNum" sz="quarter" idx="12"/>
          </p:nvPr>
        </p:nvSpPr>
        <p:spPr/>
        <p:txBody>
          <a:bodyPr/>
          <a:lstStyle/>
          <a:p>
            <a:fld id="{6D22F896-40B5-4ADD-8801-0D06FADFA095}" type="slidenum">
              <a:rPr lang="en-US" smtClean="0"/>
              <a:t>48</a:t>
            </a:fld>
            <a:endParaRPr lang="en-US" dirty="0"/>
          </a:p>
        </p:txBody>
      </p:sp>
    </p:spTree>
    <p:extLst>
      <p:ext uri="{BB962C8B-B14F-4D97-AF65-F5344CB8AC3E}">
        <p14:creationId xmlns:p14="http://schemas.microsoft.com/office/powerpoint/2010/main" val="21355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532082" y="162338"/>
            <a:ext cx="11323529" cy="1565754"/>
          </a:xfrm>
        </p:spPr>
        <p:txBody>
          <a:bodyPr>
            <a:normAutofit/>
          </a:bodyPr>
          <a:lstStyle/>
          <a:p>
            <a:pPr algn="ctr"/>
            <a:r>
              <a:rPr lang="en-US" sz="4200" b="1" i="1" dirty="0" err="1"/>
              <a:t>Lozman</a:t>
            </a:r>
            <a:r>
              <a:rPr lang="en-US" sz="4200" b="1" i="1" dirty="0"/>
              <a:t> v. city of Riviera beach</a:t>
            </a:r>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327759" y="1627885"/>
            <a:ext cx="10006206" cy="5493162"/>
          </a:xfrm>
        </p:spPr>
        <p:txBody>
          <a:bodyPr>
            <a:normAutofit/>
          </a:bodyPr>
          <a:lstStyle/>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Plaintiff has to show that “retaliation was a substantial or motivating factor behind the [arrest], and, if that showing is made, the defendant can prevail only by showing that the [arrest] would have been initiated without respect to retaliation.”</a:t>
            </a:r>
          </a:p>
          <a:p>
            <a:pPr marL="0" indent="0">
              <a:lnSpc>
                <a:spcPct val="100000"/>
              </a:lnSpc>
              <a:spcBef>
                <a:spcPts val="0"/>
              </a:spcBef>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Justice Thomas, dissenting, would have concluded that probable cause for arrest necessarily defeats a claim of retaliatory arrest</a:t>
            </a:r>
          </a:p>
        </p:txBody>
      </p:sp>
      <p:sp>
        <p:nvSpPr>
          <p:cNvPr id="4" name="Slide Number Placeholder 3">
            <a:extLst>
              <a:ext uri="{FF2B5EF4-FFF2-40B4-BE49-F238E27FC236}">
                <a16:creationId xmlns:a16="http://schemas.microsoft.com/office/drawing/2014/main" id="{9603A0DD-4D29-4959-A5A5-D170739FF75F}"/>
              </a:ext>
            </a:extLst>
          </p:cNvPr>
          <p:cNvSpPr>
            <a:spLocks noGrp="1"/>
          </p:cNvSpPr>
          <p:nvPr>
            <p:ph type="sldNum" sz="quarter" idx="12"/>
          </p:nvPr>
        </p:nvSpPr>
        <p:spPr/>
        <p:txBody>
          <a:bodyPr/>
          <a:lstStyle/>
          <a:p>
            <a:fld id="{6D22F896-40B5-4ADD-8801-0D06FADFA095}" type="slidenum">
              <a:rPr lang="en-US" smtClean="0"/>
              <a:t>49</a:t>
            </a:fld>
            <a:endParaRPr lang="en-US" dirty="0"/>
          </a:p>
        </p:txBody>
      </p:sp>
    </p:spTree>
    <p:extLst>
      <p:ext uri="{BB962C8B-B14F-4D97-AF65-F5344CB8AC3E}">
        <p14:creationId xmlns:p14="http://schemas.microsoft.com/office/powerpoint/2010/main" val="4081450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DB7964-0D80-46F1-ABEE-015AA40D2A71}"/>
              </a:ext>
            </a:extLst>
          </p:cNvPr>
          <p:cNvPicPr>
            <a:picLocks noChangeAspect="1"/>
          </p:cNvPicPr>
          <p:nvPr/>
        </p:nvPicPr>
        <p:blipFill>
          <a:blip r:embed="rId2"/>
          <a:stretch>
            <a:fillRect/>
          </a:stretch>
        </p:blipFill>
        <p:spPr>
          <a:xfrm>
            <a:off x="2009775" y="757237"/>
            <a:ext cx="8172450" cy="5343525"/>
          </a:xfrm>
          <a:prstGeom prst="rect">
            <a:avLst/>
          </a:prstGeom>
        </p:spPr>
      </p:pic>
      <p:sp>
        <p:nvSpPr>
          <p:cNvPr id="3" name="Slide Number Placeholder 2">
            <a:extLst>
              <a:ext uri="{FF2B5EF4-FFF2-40B4-BE49-F238E27FC236}">
                <a16:creationId xmlns:a16="http://schemas.microsoft.com/office/drawing/2014/main" id="{386C86D9-7538-4F06-9553-D4D9BA2E7ADE}"/>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1394636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532082" y="162338"/>
            <a:ext cx="11323529" cy="1565754"/>
          </a:xfrm>
        </p:spPr>
        <p:txBody>
          <a:bodyPr>
            <a:normAutofit/>
          </a:bodyPr>
          <a:lstStyle/>
          <a:p>
            <a:pPr algn="ctr"/>
            <a:r>
              <a:rPr lang="en-US" sz="4200" b="1" i="1" dirty="0"/>
              <a:t>KNIGHT FIRST AMENDMENT INSTITUTE V. TRUMP</a:t>
            </a:r>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315233" y="1865879"/>
            <a:ext cx="10006206" cy="5493162"/>
          </a:xfrm>
        </p:spPr>
        <p:txBody>
          <a:bodyPr>
            <a:normAutofit/>
          </a:bodyPr>
          <a:lstStyle/>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302 F. Supp. 3d 541 (S.D.N.Y. 2018)</a:t>
            </a:r>
          </a:p>
          <a:p>
            <a:pPr marL="0" indent="0">
              <a:lnSpc>
                <a:spcPct val="100000"/>
              </a:lnSpc>
              <a:spcBef>
                <a:spcPts val="0"/>
              </a:spcBef>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Seven Twitter users filed suit against the President after they were blocked by the @</a:t>
            </a:r>
            <a:r>
              <a:rPr lang="en-US" sz="3200" dirty="0" err="1">
                <a:latin typeface="Tahoma" panose="020B0604030504040204" pitchFamily="34" charset="0"/>
                <a:ea typeface="Tahoma" panose="020B0604030504040204" pitchFamily="34" charset="0"/>
                <a:cs typeface="Tahoma" panose="020B0604030504040204" pitchFamily="34" charset="0"/>
              </a:rPr>
              <a:t>realDonaldTrump</a:t>
            </a:r>
            <a:r>
              <a:rPr lang="en-US" sz="3200" dirty="0">
                <a:latin typeface="Tahoma" panose="020B0604030504040204" pitchFamily="34" charset="0"/>
                <a:ea typeface="Tahoma" panose="020B0604030504040204" pitchFamily="34" charset="0"/>
                <a:cs typeface="Tahoma" panose="020B0604030504040204" pitchFamily="34" charset="0"/>
              </a:rPr>
              <a:t> Twitter account after Tweeting critical messages about the President or his policies</a:t>
            </a:r>
          </a:p>
          <a:p>
            <a:pPr>
              <a:lnSpc>
                <a:spcPct val="100000"/>
              </a:lnSpc>
              <a:spcBef>
                <a:spcPts val="0"/>
              </a:spcBef>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0"/>
              </a:spcBef>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0"/>
              </a:spcBef>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1E8A2AE5-1F67-429C-946F-E79DB0D585A6}"/>
              </a:ext>
            </a:extLst>
          </p:cNvPr>
          <p:cNvSpPr>
            <a:spLocks noGrp="1"/>
          </p:cNvSpPr>
          <p:nvPr>
            <p:ph type="sldNum" sz="quarter" idx="12"/>
          </p:nvPr>
        </p:nvSpPr>
        <p:spPr/>
        <p:txBody>
          <a:bodyPr/>
          <a:lstStyle/>
          <a:p>
            <a:fld id="{6D22F896-40B5-4ADD-8801-0D06FADFA095}" type="slidenum">
              <a:rPr lang="en-US" smtClean="0"/>
              <a:t>50</a:t>
            </a:fld>
            <a:endParaRPr lang="en-US" dirty="0"/>
          </a:p>
        </p:txBody>
      </p:sp>
    </p:spTree>
    <p:extLst>
      <p:ext uri="{BB962C8B-B14F-4D97-AF65-F5344CB8AC3E}">
        <p14:creationId xmlns:p14="http://schemas.microsoft.com/office/powerpoint/2010/main" val="4105184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532082" y="162338"/>
            <a:ext cx="11323529" cy="1565754"/>
          </a:xfrm>
        </p:spPr>
        <p:txBody>
          <a:bodyPr>
            <a:normAutofit/>
          </a:bodyPr>
          <a:lstStyle/>
          <a:p>
            <a:pPr algn="ctr"/>
            <a:r>
              <a:rPr lang="en-US" sz="4200" b="1" dirty="0"/>
              <a:t>The Defense stipulated that …</a:t>
            </a:r>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377863" y="1515150"/>
            <a:ext cx="10006206" cy="5493162"/>
          </a:xfrm>
        </p:spPr>
        <p:txBody>
          <a:bodyPr>
            <a:normAutofit/>
          </a:bodyPr>
          <a:lstStyle/>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The President blocked the 7 Plaintiffs from the @</a:t>
            </a:r>
            <a:r>
              <a:rPr lang="en-US" sz="3200" dirty="0" err="1">
                <a:latin typeface="Tahoma" panose="020B0604030504040204" pitchFamily="34" charset="0"/>
                <a:ea typeface="Tahoma" panose="020B0604030504040204" pitchFamily="34" charset="0"/>
                <a:cs typeface="Tahoma" panose="020B0604030504040204" pitchFamily="34" charset="0"/>
              </a:rPr>
              <a:t>realDonaldTrump</a:t>
            </a:r>
            <a:r>
              <a:rPr lang="en-US" sz="3200" dirty="0">
                <a:latin typeface="Tahoma" panose="020B0604030504040204" pitchFamily="34" charset="0"/>
                <a:ea typeface="Tahoma" panose="020B0604030504040204" pitchFamily="34" charset="0"/>
                <a:cs typeface="Tahoma" panose="020B0604030504040204" pitchFamily="34" charset="0"/>
              </a:rPr>
              <a:t> account; and that</a:t>
            </a:r>
          </a:p>
          <a:p>
            <a:pPr marL="0" indent="0">
              <a:lnSpc>
                <a:spcPct val="100000"/>
              </a:lnSpc>
              <a:spcBef>
                <a:spcPts val="0"/>
              </a:spcBef>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The @</a:t>
            </a:r>
            <a:r>
              <a:rPr lang="en-US" sz="3200" dirty="0" err="1">
                <a:latin typeface="Tahoma" panose="020B0604030504040204" pitchFamily="34" charset="0"/>
                <a:ea typeface="Tahoma" panose="020B0604030504040204" pitchFamily="34" charset="0"/>
                <a:cs typeface="Tahoma" panose="020B0604030504040204" pitchFamily="34" charset="0"/>
              </a:rPr>
              <a:t>realDonaldTrump</a:t>
            </a:r>
            <a:r>
              <a:rPr lang="en-US" sz="3200" dirty="0">
                <a:latin typeface="Tahoma" panose="020B0604030504040204" pitchFamily="34" charset="0"/>
                <a:ea typeface="Tahoma" panose="020B0604030504040204" pitchFamily="34" charset="0"/>
                <a:cs typeface="Tahoma" panose="020B0604030504040204" pitchFamily="34" charset="0"/>
              </a:rPr>
              <a:t> account is presented as being registered to the “45th President of the United States” and that the account has been used in the course of the appointment and removal of officers, including cabinet secretaries, and “the conduct of foreign policy.”</a:t>
            </a:r>
          </a:p>
          <a:p>
            <a:pPr marL="0" indent="0">
              <a:lnSpc>
                <a:spcPct val="100000"/>
              </a:lnSpc>
              <a:spcBef>
                <a:spcPts val="0"/>
              </a:spcBef>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8D51E2EB-A994-4E32-86D9-DB64F79D2285}"/>
              </a:ext>
            </a:extLst>
          </p:cNvPr>
          <p:cNvSpPr>
            <a:spLocks noGrp="1"/>
          </p:cNvSpPr>
          <p:nvPr>
            <p:ph type="sldNum" sz="quarter" idx="12"/>
          </p:nvPr>
        </p:nvSpPr>
        <p:spPr/>
        <p:txBody>
          <a:bodyPr/>
          <a:lstStyle/>
          <a:p>
            <a:fld id="{6D22F896-40B5-4ADD-8801-0D06FADFA095}" type="slidenum">
              <a:rPr lang="en-US" smtClean="0"/>
              <a:t>51</a:t>
            </a:fld>
            <a:endParaRPr lang="en-US" dirty="0"/>
          </a:p>
        </p:txBody>
      </p:sp>
    </p:spTree>
    <p:extLst>
      <p:ext uri="{BB962C8B-B14F-4D97-AF65-F5344CB8AC3E}">
        <p14:creationId xmlns:p14="http://schemas.microsoft.com/office/powerpoint/2010/main" val="2853302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532082" y="162338"/>
            <a:ext cx="11323529" cy="1565754"/>
          </a:xfrm>
        </p:spPr>
        <p:txBody>
          <a:bodyPr>
            <a:normAutofit/>
          </a:bodyPr>
          <a:lstStyle/>
          <a:p>
            <a:pPr algn="ctr"/>
            <a:r>
              <a:rPr lang="en-US" sz="4200" b="1" dirty="0"/>
              <a:t>Held:</a:t>
            </a:r>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340285" y="1728092"/>
            <a:ext cx="10006206" cy="5493162"/>
          </a:xfrm>
        </p:spPr>
        <p:txBody>
          <a:bodyPr>
            <a:normAutofit/>
          </a:bodyPr>
          <a:lstStyle/>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The interactive portions of the @</a:t>
            </a:r>
            <a:r>
              <a:rPr lang="en-US" sz="3200" dirty="0" err="1">
                <a:latin typeface="Tahoma" panose="020B0604030504040204" pitchFamily="34" charset="0"/>
                <a:ea typeface="Tahoma" panose="020B0604030504040204" pitchFamily="34" charset="0"/>
                <a:cs typeface="Tahoma" panose="020B0604030504040204" pitchFamily="34" charset="0"/>
              </a:rPr>
              <a:t>realDonaldTrump</a:t>
            </a:r>
            <a:r>
              <a:rPr lang="en-US" sz="3200" dirty="0">
                <a:latin typeface="Tahoma" panose="020B0604030504040204" pitchFamily="34" charset="0"/>
                <a:ea typeface="Tahoma" panose="020B0604030504040204" pitchFamily="34" charset="0"/>
                <a:cs typeface="Tahoma" panose="020B0604030504040204" pitchFamily="34" charset="0"/>
              </a:rPr>
              <a:t> Twitter page were a designated public forum subject to strict scrutiny</a:t>
            </a:r>
          </a:p>
          <a:p>
            <a:pPr marL="0" indent="0">
              <a:lnSpc>
                <a:spcPct val="100000"/>
              </a:lnSpc>
              <a:spcBef>
                <a:spcPts val="0"/>
              </a:spcBef>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Plaintiffs were blocked from speaking based on their viewpoint in violation of their First Amendment Rights</a:t>
            </a:r>
          </a:p>
        </p:txBody>
      </p:sp>
      <p:sp>
        <p:nvSpPr>
          <p:cNvPr id="4" name="Slide Number Placeholder 3">
            <a:extLst>
              <a:ext uri="{FF2B5EF4-FFF2-40B4-BE49-F238E27FC236}">
                <a16:creationId xmlns:a16="http://schemas.microsoft.com/office/drawing/2014/main" id="{90BA58DE-6201-4F44-AB6B-2FFD7419FE75}"/>
              </a:ext>
            </a:extLst>
          </p:cNvPr>
          <p:cNvSpPr>
            <a:spLocks noGrp="1"/>
          </p:cNvSpPr>
          <p:nvPr>
            <p:ph type="sldNum" sz="quarter" idx="12"/>
          </p:nvPr>
        </p:nvSpPr>
        <p:spPr/>
        <p:txBody>
          <a:bodyPr/>
          <a:lstStyle/>
          <a:p>
            <a:fld id="{6D22F896-40B5-4ADD-8801-0D06FADFA095}" type="slidenum">
              <a:rPr lang="en-US" smtClean="0"/>
              <a:t>52</a:t>
            </a:fld>
            <a:endParaRPr lang="en-US" dirty="0"/>
          </a:p>
        </p:txBody>
      </p:sp>
    </p:spTree>
    <p:extLst>
      <p:ext uri="{BB962C8B-B14F-4D97-AF65-F5344CB8AC3E}">
        <p14:creationId xmlns:p14="http://schemas.microsoft.com/office/powerpoint/2010/main" val="491516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532082" y="162338"/>
            <a:ext cx="11323529" cy="1565754"/>
          </a:xfrm>
        </p:spPr>
        <p:txBody>
          <a:bodyPr>
            <a:normAutofit/>
          </a:bodyPr>
          <a:lstStyle/>
          <a:p>
            <a:pPr algn="ctr"/>
            <a:r>
              <a:rPr lang="en-US" sz="4200" b="1" dirty="0"/>
              <a:t>Courts have found First Amendment violations when …</a:t>
            </a:r>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315233" y="2116399"/>
            <a:ext cx="10006206" cy="5493162"/>
          </a:xfrm>
        </p:spPr>
        <p:txBody>
          <a:bodyPr>
            <a:normAutofit/>
          </a:bodyPr>
          <a:lstStyle/>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School board members blocked parents on social media, when the social media page was sufficiently linked to the board members’ official capacity</a:t>
            </a:r>
          </a:p>
          <a:p>
            <a:pPr marL="0" indent="0">
              <a:lnSpc>
                <a:spcPct val="100000"/>
              </a:lnSpc>
              <a:spcBef>
                <a:spcPts val="0"/>
              </a:spcBef>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Citizens were blocked for posting complaints about public officials</a:t>
            </a:r>
          </a:p>
        </p:txBody>
      </p:sp>
      <p:sp>
        <p:nvSpPr>
          <p:cNvPr id="4" name="Slide Number Placeholder 3">
            <a:extLst>
              <a:ext uri="{FF2B5EF4-FFF2-40B4-BE49-F238E27FC236}">
                <a16:creationId xmlns:a16="http://schemas.microsoft.com/office/drawing/2014/main" id="{03E091A0-96AC-4EE2-BB6A-7E7DA73FD393}"/>
              </a:ext>
            </a:extLst>
          </p:cNvPr>
          <p:cNvSpPr>
            <a:spLocks noGrp="1"/>
          </p:cNvSpPr>
          <p:nvPr>
            <p:ph type="sldNum" sz="quarter" idx="12"/>
          </p:nvPr>
        </p:nvSpPr>
        <p:spPr/>
        <p:txBody>
          <a:bodyPr/>
          <a:lstStyle/>
          <a:p>
            <a:fld id="{6D22F896-40B5-4ADD-8801-0D06FADFA095}" type="slidenum">
              <a:rPr lang="en-US" smtClean="0"/>
              <a:t>53</a:t>
            </a:fld>
            <a:endParaRPr lang="en-US" dirty="0"/>
          </a:p>
        </p:txBody>
      </p:sp>
    </p:spTree>
    <p:extLst>
      <p:ext uri="{BB962C8B-B14F-4D97-AF65-F5344CB8AC3E}">
        <p14:creationId xmlns:p14="http://schemas.microsoft.com/office/powerpoint/2010/main" val="335267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532082" y="162338"/>
            <a:ext cx="11323529" cy="1565754"/>
          </a:xfrm>
        </p:spPr>
        <p:txBody>
          <a:bodyPr>
            <a:normAutofit/>
          </a:bodyPr>
          <a:lstStyle/>
          <a:p>
            <a:pPr algn="ctr"/>
            <a:r>
              <a:rPr lang="en-US" sz="4200" b="1" dirty="0"/>
              <a:t>Public entities have prevailed when…</a:t>
            </a:r>
          </a:p>
        </p:txBody>
      </p:sp>
      <p:sp>
        <p:nvSpPr>
          <p:cNvPr id="3" name="Content Placeholder 2">
            <a:extLst>
              <a:ext uri="{FF2B5EF4-FFF2-40B4-BE49-F238E27FC236}">
                <a16:creationId xmlns:a16="http://schemas.microsoft.com/office/drawing/2014/main" id="{01B4E839-15BE-44FE-9F71-6B0C30F61D68}"/>
              </a:ext>
            </a:extLst>
          </p:cNvPr>
          <p:cNvSpPr>
            <a:spLocks noGrp="1"/>
          </p:cNvSpPr>
          <p:nvPr>
            <p:ph idx="1"/>
          </p:nvPr>
        </p:nvSpPr>
        <p:spPr>
          <a:xfrm>
            <a:off x="1315233" y="2116399"/>
            <a:ext cx="10006206" cy="5493162"/>
          </a:xfrm>
        </p:spPr>
        <p:txBody>
          <a:bodyPr>
            <a:normAutofit/>
          </a:bodyPr>
          <a:lstStyle/>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Social media pages belonging to government officials were purely personal and not affiliated with the individual’s official capacity</a:t>
            </a:r>
          </a:p>
          <a:p>
            <a:pPr marL="0" indent="0">
              <a:lnSpc>
                <a:spcPct val="100000"/>
              </a:lnSpc>
              <a:spcBef>
                <a:spcPts val="0"/>
              </a:spcBef>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r>
              <a:rPr lang="en-US" sz="3200" dirty="0">
                <a:latin typeface="Tahoma" panose="020B0604030504040204" pitchFamily="34" charset="0"/>
                <a:ea typeface="Tahoma" panose="020B0604030504040204" pitchFamily="34" charset="0"/>
                <a:cs typeface="Tahoma" panose="020B0604030504040204" pitchFamily="34" charset="0"/>
              </a:rPr>
              <a:t>The public entity maintained a Social Media Policy prohibiting comments unrelated to posted topics</a:t>
            </a:r>
          </a:p>
        </p:txBody>
      </p:sp>
      <p:sp>
        <p:nvSpPr>
          <p:cNvPr id="4" name="Slide Number Placeholder 3">
            <a:extLst>
              <a:ext uri="{FF2B5EF4-FFF2-40B4-BE49-F238E27FC236}">
                <a16:creationId xmlns:a16="http://schemas.microsoft.com/office/drawing/2014/main" id="{DD85FEB2-2DA7-4F07-A684-03F5B10C4FD6}"/>
              </a:ext>
            </a:extLst>
          </p:cNvPr>
          <p:cNvSpPr>
            <a:spLocks noGrp="1"/>
          </p:cNvSpPr>
          <p:nvPr>
            <p:ph type="sldNum" sz="quarter" idx="12"/>
          </p:nvPr>
        </p:nvSpPr>
        <p:spPr/>
        <p:txBody>
          <a:bodyPr/>
          <a:lstStyle/>
          <a:p>
            <a:fld id="{6D22F896-40B5-4ADD-8801-0D06FADFA095}" type="slidenum">
              <a:rPr lang="en-US" smtClean="0"/>
              <a:t>54</a:t>
            </a:fld>
            <a:endParaRPr lang="en-US" dirty="0"/>
          </a:p>
        </p:txBody>
      </p:sp>
    </p:spTree>
    <p:extLst>
      <p:ext uri="{BB962C8B-B14F-4D97-AF65-F5344CB8AC3E}">
        <p14:creationId xmlns:p14="http://schemas.microsoft.com/office/powerpoint/2010/main" val="168976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79B7-B33C-4AC2-9DAB-472F76033847}"/>
              </a:ext>
            </a:extLst>
          </p:cNvPr>
          <p:cNvSpPr>
            <a:spLocks noGrp="1"/>
          </p:cNvSpPr>
          <p:nvPr>
            <p:ph type="title"/>
          </p:nvPr>
        </p:nvSpPr>
        <p:spPr>
          <a:xfrm>
            <a:off x="1141412" y="263046"/>
            <a:ext cx="9905998" cy="1478570"/>
          </a:xfrm>
        </p:spPr>
        <p:txBody>
          <a:bodyPr>
            <a:normAutofit/>
          </a:bodyPr>
          <a:lstStyle/>
          <a:p>
            <a:pPr algn="ctr"/>
            <a:r>
              <a:rPr lang="en-US" sz="4400" b="1" dirty="0">
                <a:effectLst>
                  <a:outerShdw blurRad="38100" dist="38100" dir="2700000" algn="tl">
                    <a:srgbClr val="000000">
                      <a:alpha val="43137"/>
                    </a:srgbClr>
                  </a:outerShdw>
                </a:effectLst>
                <a:latin typeface="Tahoma" pitchFamily="34" charset="0"/>
                <a:ea typeface="Tahoma" pitchFamily="34" charset="0"/>
                <a:cs typeface="Tahoma" pitchFamily="34" charset="0"/>
              </a:rPr>
              <a:t>GAEL</a:t>
            </a:r>
            <a:br>
              <a:rPr lang="en-US" sz="4400"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4400" b="1" dirty="0">
                <a:effectLst>
                  <a:outerShdw blurRad="38100" dist="38100" dir="2700000" algn="tl">
                    <a:srgbClr val="000000">
                      <a:alpha val="43137"/>
                    </a:srgbClr>
                  </a:outerShdw>
                </a:effectLst>
                <a:latin typeface="Tahoma" pitchFamily="34" charset="0"/>
                <a:ea typeface="Tahoma" pitchFamily="34" charset="0"/>
                <a:cs typeface="Tahoma" pitchFamily="34" charset="0"/>
              </a:rPr>
              <a:t>Fall Legal Issues Workshop</a:t>
            </a:r>
            <a:endParaRPr lang="en-US" sz="4200" b="1" dirty="0"/>
          </a:p>
        </p:txBody>
      </p:sp>
      <p:sp>
        <p:nvSpPr>
          <p:cNvPr id="4" name="Content Placeholder 3">
            <a:extLst>
              <a:ext uri="{FF2B5EF4-FFF2-40B4-BE49-F238E27FC236}">
                <a16:creationId xmlns:a16="http://schemas.microsoft.com/office/drawing/2014/main" id="{F09B9C16-277C-46CD-9817-5C4264E73649}"/>
              </a:ext>
            </a:extLst>
          </p:cNvPr>
          <p:cNvSpPr txBox="1">
            <a:spLocks noGrp="1"/>
          </p:cNvSpPr>
          <p:nvPr>
            <p:ph idx="1"/>
          </p:nvPr>
        </p:nvSpPr>
        <p:spPr>
          <a:xfrm>
            <a:off x="4809994" y="2173083"/>
            <a:ext cx="5549031" cy="3451103"/>
          </a:xfrm>
          <a:prstGeom prst="rect">
            <a:avLst/>
          </a:prstGeom>
          <a:noFill/>
        </p:spPr>
        <p:txBody>
          <a:bodyPr wrap="square" rtlCol="0">
            <a:spAutoFit/>
          </a:bodyPr>
          <a:lstStyle/>
          <a:p>
            <a:pPr marL="0" indent="0" algn="ctr">
              <a:buNone/>
            </a:pPr>
            <a:r>
              <a:rPr lang="en-US" sz="2400" dirty="0">
                <a:latin typeface="Tahoma" pitchFamily="34" charset="0"/>
                <a:ea typeface="Tahoma" pitchFamily="34" charset="0"/>
                <a:cs typeface="Tahoma" pitchFamily="34" charset="0"/>
              </a:rPr>
              <a:t>November 5, 6 and 7, 2018</a:t>
            </a:r>
          </a:p>
          <a:p>
            <a:pPr algn="ctr"/>
            <a:endParaRPr lang="en-US" sz="2400" dirty="0">
              <a:latin typeface="Tahoma" pitchFamily="34" charset="0"/>
              <a:ea typeface="Tahoma" pitchFamily="34" charset="0"/>
              <a:cs typeface="Tahoma" pitchFamily="34" charset="0"/>
            </a:endParaRPr>
          </a:p>
          <a:p>
            <a:pPr marL="0" indent="0" algn="ctr">
              <a:buNone/>
            </a:pPr>
            <a:r>
              <a:rPr lang="en-US" sz="2400" dirty="0">
                <a:latin typeface="Tahoma" pitchFamily="34" charset="0"/>
                <a:ea typeface="Tahoma" pitchFamily="34" charset="0"/>
                <a:cs typeface="Tahoma" pitchFamily="34" charset="0"/>
              </a:rPr>
              <a:t>Georgia Center</a:t>
            </a:r>
          </a:p>
          <a:p>
            <a:pPr marL="0" indent="0" algn="ctr">
              <a:buNone/>
            </a:pPr>
            <a:r>
              <a:rPr lang="en-US" sz="2400" dirty="0">
                <a:latin typeface="Tahoma" pitchFamily="34" charset="0"/>
                <a:ea typeface="Tahoma" pitchFamily="34" charset="0"/>
                <a:cs typeface="Tahoma" pitchFamily="34" charset="0"/>
              </a:rPr>
              <a:t>Athens, Georgia</a:t>
            </a:r>
          </a:p>
          <a:p>
            <a:pPr algn="ctr"/>
            <a:endParaRPr lang="en-US" sz="2400" dirty="0">
              <a:latin typeface="Tahoma" pitchFamily="34" charset="0"/>
              <a:ea typeface="Tahoma" pitchFamily="34" charset="0"/>
              <a:cs typeface="Tahoma" pitchFamily="34" charset="0"/>
            </a:endParaRPr>
          </a:p>
          <a:p>
            <a:pPr marL="0" indent="0" algn="ctr">
              <a:buNone/>
            </a:pPr>
            <a:r>
              <a:rPr lang="en-US" sz="2400" b="1" dirty="0">
                <a:latin typeface="Tahoma" pitchFamily="34" charset="0"/>
                <a:ea typeface="Tahoma" pitchFamily="34" charset="0"/>
                <a:cs typeface="Tahoma" pitchFamily="34" charset="0"/>
              </a:rPr>
              <a:t>ONLY ONE OF THE YEAR!</a:t>
            </a:r>
          </a:p>
        </p:txBody>
      </p:sp>
      <p:pic>
        <p:nvPicPr>
          <p:cNvPr id="5" name="Picture 2">
            <a:extLst>
              <a:ext uri="{FF2B5EF4-FFF2-40B4-BE49-F238E27FC236}">
                <a16:creationId xmlns:a16="http://schemas.microsoft.com/office/drawing/2014/main" id="{CD2414A0-F6BE-49CC-A821-FD6D392B16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2975" y="2273474"/>
            <a:ext cx="3048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96A86830-B6F3-4B6F-ABF7-6B2A3197EFE4}"/>
              </a:ext>
            </a:extLst>
          </p:cNvPr>
          <p:cNvSpPr>
            <a:spLocks noGrp="1"/>
          </p:cNvSpPr>
          <p:nvPr>
            <p:ph type="sldNum" sz="quarter" idx="12"/>
          </p:nvPr>
        </p:nvSpPr>
        <p:spPr/>
        <p:txBody>
          <a:bodyPr/>
          <a:lstStyle/>
          <a:p>
            <a:fld id="{6D22F896-40B5-4ADD-8801-0D06FADFA095}" type="slidenum">
              <a:rPr lang="en-US" smtClean="0"/>
              <a:t>55</a:t>
            </a:fld>
            <a:endParaRPr lang="en-US" dirty="0"/>
          </a:p>
        </p:txBody>
      </p:sp>
    </p:spTree>
    <p:extLst>
      <p:ext uri="{BB962C8B-B14F-4D97-AF65-F5344CB8AC3E}">
        <p14:creationId xmlns:p14="http://schemas.microsoft.com/office/powerpoint/2010/main" val="2735528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rws\AppData\Local\Microsoft\Windows\Temporary Internet Files\Content.IE5\5TD60OOL\Questions1[1].jpg"/>
          <p:cNvPicPr>
            <a:picLocks noChangeAspect="1" noChangeArrowheads="1"/>
          </p:cNvPicPr>
          <p:nvPr/>
        </p:nvPicPr>
        <p:blipFill>
          <a:blip r:embed="rId2" cstate="print"/>
          <a:srcRect/>
          <a:stretch>
            <a:fillRect/>
          </a:stretch>
        </p:blipFill>
        <p:spPr bwMode="auto">
          <a:xfrm>
            <a:off x="1" y="-1202511"/>
            <a:ext cx="12475922" cy="8060512"/>
          </a:xfrm>
          <a:prstGeom prst="rect">
            <a:avLst/>
          </a:prstGeom>
          <a:noFill/>
        </p:spPr>
      </p:pic>
      <p:sp>
        <p:nvSpPr>
          <p:cNvPr id="2" name="Slide Number Placeholder 1"/>
          <p:cNvSpPr>
            <a:spLocks noGrp="1"/>
          </p:cNvSpPr>
          <p:nvPr>
            <p:ph type="sldNum" sz="quarter" idx="4"/>
          </p:nvPr>
        </p:nvSpPr>
        <p:spPr>
          <a:xfrm>
            <a:off x="10058400" y="6400800"/>
            <a:ext cx="457200" cy="274320"/>
          </a:xfrm>
        </p:spPr>
        <p:txBody>
          <a:bodyPr/>
          <a:lstStyle/>
          <a:p>
            <a:fld id="{41710C00-C09D-4221-9594-50709998B8D2}" type="slidenum">
              <a:rPr lang="en-US" smtClean="0">
                <a:solidFill>
                  <a:srgbClr val="0C1D32"/>
                </a:solidFill>
              </a:rPr>
              <a:pPr/>
              <a:t>56</a:t>
            </a:fld>
            <a:endParaRPr lang="en-US" dirty="0">
              <a:solidFill>
                <a:srgbClr val="0C1D32"/>
              </a:solidFill>
            </a:endParaRPr>
          </a:p>
        </p:txBody>
      </p:sp>
    </p:spTree>
    <p:extLst>
      <p:ext uri="{BB962C8B-B14F-4D97-AF65-F5344CB8AC3E}">
        <p14:creationId xmlns:p14="http://schemas.microsoft.com/office/powerpoint/2010/main" val="2708270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wsprint-background-7968.jpeg"/>
          <p:cNvPicPr>
            <a:picLocks noChangeAspect="1"/>
          </p:cNvPicPr>
          <p:nvPr/>
        </p:nvPicPr>
        <p:blipFill>
          <a:blip r:embed="rId2" cstate="print"/>
          <a:stretch>
            <a:fillRect/>
          </a:stretch>
        </p:blipFill>
        <p:spPr>
          <a:xfrm>
            <a:off x="1524000" y="0"/>
            <a:ext cx="9144000" cy="6858000"/>
          </a:xfrm>
          <a:prstGeom prst="rect">
            <a:avLst/>
          </a:prstGeom>
        </p:spPr>
      </p:pic>
      <p:pic>
        <p:nvPicPr>
          <p:cNvPr id="4" name="Picture 3" descr="Deadly tornadoes in January.jpg"/>
          <p:cNvPicPr>
            <a:picLocks noChangeAspect="1"/>
          </p:cNvPicPr>
          <p:nvPr/>
        </p:nvPicPr>
        <p:blipFill>
          <a:blip r:embed="rId3" cstate="print"/>
          <a:stretch>
            <a:fillRect/>
          </a:stretch>
        </p:blipFill>
        <p:spPr>
          <a:xfrm rot="21045986">
            <a:off x="1638629" y="532030"/>
            <a:ext cx="6908800" cy="3886200"/>
          </a:xfrm>
          <a:prstGeom prst="rect">
            <a:avLst/>
          </a:prstGeom>
        </p:spPr>
      </p:pic>
      <p:pic>
        <p:nvPicPr>
          <p:cNvPr id="6" name="Picture 5" descr="The_West_Mims_Wildfire.jpg"/>
          <p:cNvPicPr>
            <a:picLocks noChangeAspect="1"/>
          </p:cNvPicPr>
          <p:nvPr/>
        </p:nvPicPr>
        <p:blipFill>
          <a:blip r:embed="rId4" cstate="print"/>
          <a:stretch>
            <a:fillRect/>
          </a:stretch>
        </p:blipFill>
        <p:spPr>
          <a:xfrm rot="269432">
            <a:off x="1861081" y="4102024"/>
            <a:ext cx="4380359" cy="2463953"/>
          </a:xfrm>
          <a:prstGeom prst="rect">
            <a:avLst/>
          </a:prstGeom>
        </p:spPr>
      </p:pic>
      <p:pic>
        <p:nvPicPr>
          <p:cNvPr id="5" name="Picture 4" descr="Hurricane Irma knocks down trees in September.jpg"/>
          <p:cNvPicPr>
            <a:picLocks noChangeAspect="1"/>
          </p:cNvPicPr>
          <p:nvPr/>
        </p:nvPicPr>
        <p:blipFill>
          <a:blip r:embed="rId5" cstate="print"/>
          <a:stretch>
            <a:fillRect/>
          </a:stretch>
        </p:blipFill>
        <p:spPr>
          <a:xfrm rot="434595">
            <a:off x="5211353" y="1142390"/>
            <a:ext cx="5181600" cy="2914650"/>
          </a:xfrm>
          <a:prstGeom prst="rect">
            <a:avLst/>
          </a:prstGeom>
        </p:spPr>
      </p:pic>
      <p:sp>
        <p:nvSpPr>
          <p:cNvPr id="9" name="TextBox 8"/>
          <p:cNvSpPr txBox="1"/>
          <p:nvPr/>
        </p:nvSpPr>
        <p:spPr>
          <a:xfrm>
            <a:off x="1752600" y="198334"/>
            <a:ext cx="8686800" cy="1200329"/>
          </a:xfrm>
          <a:prstGeom prst="rect">
            <a:avLst/>
          </a:prstGeom>
          <a:noFill/>
        </p:spPr>
        <p:txBody>
          <a:bodyPr wrap="square" rtlCol="0">
            <a:spAutoFit/>
          </a:bodyPr>
          <a:lstStyle/>
          <a:p>
            <a:pPr algn="ctr"/>
            <a:r>
              <a:rPr lang="en-US" sz="3600" b="1" dirty="0">
                <a:solidFill>
                  <a:srgbClr val="0C1D32"/>
                </a:solidFill>
                <a:effectLst>
                  <a:outerShdw blurRad="50800" dist="38100" dir="2700000" algn="tl" rotWithShape="0">
                    <a:prstClr val="black">
                      <a:alpha val="40000"/>
                    </a:prstClr>
                  </a:outerShdw>
                </a:effectLst>
              </a:rPr>
              <a:t>One of the Costliest Years For Weather Disasters in Georgia</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11181">
            <a:off x="6380548" y="4096628"/>
            <a:ext cx="3967119" cy="2353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6829C39B-D005-41FD-A0BE-3BA1BA88CED1}"/>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277760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2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42" presetClass="entr" presetSubtype="0" fill="hold" nodeType="afterEffect">
                                  <p:stCondLst>
                                    <p:cond delay="20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0"/>
                            </p:stCondLst>
                            <p:childTnLst>
                              <p:par>
                                <p:cTn id="29" presetID="42" presetClass="entr" presetSubtype="0" fill="hold" nodeType="afterEffect">
                                  <p:stCondLst>
                                    <p:cond delay="100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B8CD3-19B5-4914-BB7B-D3319EEFCC0F}"/>
              </a:ext>
            </a:extLst>
          </p:cNvPr>
          <p:cNvSpPr>
            <a:spLocks noGrp="1"/>
          </p:cNvSpPr>
          <p:nvPr>
            <p:ph type="title"/>
          </p:nvPr>
        </p:nvSpPr>
        <p:spPr>
          <a:xfrm>
            <a:off x="676905" y="3281818"/>
            <a:ext cx="11060482" cy="1691015"/>
          </a:xfrm>
        </p:spPr>
        <p:txBody>
          <a:bodyPr>
            <a:noAutofit/>
          </a:bodyPr>
          <a:lstStyle/>
          <a:p>
            <a:pPr algn="ctr"/>
            <a:r>
              <a:rPr lang="en-US" sz="6600" b="1" dirty="0">
                <a:effectLst>
                  <a:outerShdw blurRad="38100" dist="38100" dir="2700000" algn="tl">
                    <a:srgbClr val="000000">
                      <a:alpha val="43137"/>
                    </a:srgbClr>
                  </a:outerShdw>
                </a:effectLst>
                <a:latin typeface="Tahoma" pitchFamily="34" charset="0"/>
                <a:ea typeface="Tahoma" pitchFamily="34" charset="0"/>
                <a:cs typeface="Tahoma" pitchFamily="34" charset="0"/>
              </a:rPr>
              <a:t>Developing a Safety Plan, Policy and Practices, and</a:t>
            </a:r>
            <a:br>
              <a:rPr lang="en-US" sz="6600"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sz="6600" b="1" dirty="0">
                <a:effectLst>
                  <a:outerShdw blurRad="38100" dist="38100" dir="2700000" algn="tl">
                    <a:srgbClr val="000000">
                      <a:alpha val="43137"/>
                    </a:srgbClr>
                  </a:outerShdw>
                </a:effectLst>
                <a:latin typeface="Tahoma" pitchFamily="34" charset="0"/>
                <a:ea typeface="Tahoma" pitchFamily="34" charset="0"/>
                <a:cs typeface="Tahoma" pitchFamily="34" charset="0"/>
              </a:rPr>
              <a:t>Keeping It Current</a:t>
            </a:r>
            <a:endParaRPr lang="en-US" sz="6600" dirty="0"/>
          </a:p>
        </p:txBody>
      </p:sp>
      <p:sp>
        <p:nvSpPr>
          <p:cNvPr id="3" name="Text Placeholder 2">
            <a:extLst>
              <a:ext uri="{FF2B5EF4-FFF2-40B4-BE49-F238E27FC236}">
                <a16:creationId xmlns:a16="http://schemas.microsoft.com/office/drawing/2014/main" id="{84A56BE7-7922-49D0-8906-AF45AF6DDA04}"/>
              </a:ext>
            </a:extLst>
          </p:cNvPr>
          <p:cNvSpPr>
            <a:spLocks noGrp="1"/>
          </p:cNvSpPr>
          <p:nvPr>
            <p:ph type="body" idx="1"/>
          </p:nvPr>
        </p:nvSpPr>
        <p:spPr>
          <a:xfrm>
            <a:off x="1254146" y="5263606"/>
            <a:ext cx="9906000" cy="1374776"/>
          </a:xfrm>
        </p:spPr>
        <p:txBody>
          <a:bodyPr/>
          <a:lstStyle/>
          <a:p>
            <a:endParaRPr lang="en-US" dirty="0"/>
          </a:p>
        </p:txBody>
      </p:sp>
      <p:sp>
        <p:nvSpPr>
          <p:cNvPr id="4" name="Slide Number Placeholder 3">
            <a:extLst>
              <a:ext uri="{FF2B5EF4-FFF2-40B4-BE49-F238E27FC236}">
                <a16:creationId xmlns:a16="http://schemas.microsoft.com/office/drawing/2014/main" id="{69ABF5D0-D1C0-46D1-A212-A76F2DD788AE}"/>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3588401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F352-D2B0-4EEC-9B6F-6CF54D01BE35}"/>
              </a:ext>
            </a:extLst>
          </p:cNvPr>
          <p:cNvSpPr>
            <a:spLocks noGrp="1"/>
          </p:cNvSpPr>
          <p:nvPr>
            <p:ph type="title"/>
          </p:nvPr>
        </p:nvSpPr>
        <p:spPr>
          <a:xfrm>
            <a:off x="1143001" y="304869"/>
            <a:ext cx="9905998" cy="1478570"/>
          </a:xfrm>
        </p:spPr>
        <p:txBody>
          <a:bodyPr>
            <a:normAutofit fontScale="90000"/>
          </a:bodyPr>
          <a:lstStyle/>
          <a:p>
            <a:pPr algn="ct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Reviewing the District’s and</a:t>
            </a:r>
            <a:b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Each School’s Safety Plan</a:t>
            </a:r>
            <a:b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20-2-1185</a:t>
            </a:r>
            <a:endParaRPr lang="en-US" dirty="0"/>
          </a:p>
        </p:txBody>
      </p:sp>
      <p:sp>
        <p:nvSpPr>
          <p:cNvPr id="3" name="Content Placeholder 2">
            <a:extLst>
              <a:ext uri="{FF2B5EF4-FFF2-40B4-BE49-F238E27FC236}">
                <a16:creationId xmlns:a16="http://schemas.microsoft.com/office/drawing/2014/main" id="{0FD1C185-6D50-4D8E-8CAF-2816F5CD3419}"/>
              </a:ext>
            </a:extLst>
          </p:cNvPr>
          <p:cNvSpPr>
            <a:spLocks noGrp="1"/>
          </p:cNvSpPr>
          <p:nvPr>
            <p:ph idx="1"/>
          </p:nvPr>
        </p:nvSpPr>
        <p:spPr>
          <a:xfrm>
            <a:off x="1052186" y="2004164"/>
            <a:ext cx="10233765" cy="4659683"/>
          </a:xfrm>
        </p:spPr>
        <p:txBody>
          <a:bodyPr>
            <a:normAutofit fontScale="85000" lnSpcReduction="10000"/>
          </a:bodyPr>
          <a:lstStyle/>
          <a:p>
            <a:pPr marL="0" indent="0">
              <a:buNone/>
            </a:pPr>
            <a:r>
              <a:rPr lang="en-US" sz="2800" dirty="0"/>
              <a:t>Every public school shall prepare a school safety plan to help curb the growing incidence of violence in schools, to respond effectively to such incidents, and to provide a safe learning environment for Georgia's children, teachers, and other school personnel.  Such plan shall also address preparedness for natural disasters, hazardous materials or radiological accidents, acts of violence, and acts of terrorism. School safety plans of public schools shall be prepared with input from students…, parents…, teachers…, community leaders…, other school employees…, and local law enforcement, fire service, public safety, and emergency management agencies. … Such plans shall be reviewed and, if necessary, updated annually. Such plans of public schools shall be submitted to the local emergency management agency.</a:t>
            </a:r>
          </a:p>
          <a:p>
            <a:pPr marL="0" indent="0">
              <a:buNone/>
            </a:pPr>
            <a:endParaRPr lang="en-US" dirty="0"/>
          </a:p>
        </p:txBody>
      </p:sp>
      <p:sp>
        <p:nvSpPr>
          <p:cNvPr id="4" name="Slide Number Placeholder 3">
            <a:extLst>
              <a:ext uri="{FF2B5EF4-FFF2-40B4-BE49-F238E27FC236}">
                <a16:creationId xmlns:a16="http://schemas.microsoft.com/office/drawing/2014/main" id="{B00D1AF9-B627-459A-8275-09E483DAB099}"/>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1239885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80A0-8086-4CDE-8154-0AF23859208B}"/>
              </a:ext>
            </a:extLst>
          </p:cNvPr>
          <p:cNvSpPr>
            <a:spLocks noGrp="1"/>
          </p:cNvSpPr>
          <p:nvPr>
            <p:ph type="title"/>
          </p:nvPr>
        </p:nvSpPr>
        <p:spPr>
          <a:xfrm>
            <a:off x="1003627" y="114571"/>
            <a:ext cx="9905998" cy="1478570"/>
          </a:xfrm>
        </p:spPr>
        <p:txBody>
          <a:bodyPr>
            <a:normAutofit fontScale="90000"/>
          </a:bodyPr>
          <a:lstStyle/>
          <a:p>
            <a:pPr algn="ct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O.C.G.A. § 20-2-1185</a:t>
            </a:r>
            <a:b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School Safety Plans as</a:t>
            </a:r>
            <a:b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US" b="1" dirty="0">
                <a:effectLst>
                  <a:outerShdw blurRad="38100" dist="38100" dir="2700000" algn="tl">
                    <a:srgbClr val="000000">
                      <a:alpha val="43137"/>
                    </a:srgbClr>
                  </a:outerShdw>
                </a:effectLst>
                <a:latin typeface="Tahoma" pitchFamily="34" charset="0"/>
                <a:ea typeface="Tahoma" pitchFamily="34" charset="0"/>
                <a:cs typeface="Tahoma" pitchFamily="34" charset="0"/>
              </a:rPr>
              <a:t>Revised by HB 763</a:t>
            </a:r>
            <a:endParaRPr lang="en-US" b="1" dirty="0"/>
          </a:p>
        </p:txBody>
      </p:sp>
      <p:sp>
        <p:nvSpPr>
          <p:cNvPr id="3" name="Content Placeholder 2">
            <a:extLst>
              <a:ext uri="{FF2B5EF4-FFF2-40B4-BE49-F238E27FC236}">
                <a16:creationId xmlns:a16="http://schemas.microsoft.com/office/drawing/2014/main" id="{F1874E01-31D7-4A5D-9304-08F988A86A7E}"/>
              </a:ext>
            </a:extLst>
          </p:cNvPr>
          <p:cNvSpPr>
            <a:spLocks noGrp="1"/>
          </p:cNvSpPr>
          <p:nvPr>
            <p:ph idx="1"/>
          </p:nvPr>
        </p:nvSpPr>
        <p:spPr>
          <a:xfrm>
            <a:off x="1141413" y="1806084"/>
            <a:ext cx="9905998" cy="4544612"/>
          </a:xfrm>
        </p:spPr>
        <p:txBody>
          <a:bodyPr>
            <a:normAutofit fontScale="85000" lnSpcReduction="10000"/>
          </a:bodyPr>
          <a:lstStyle/>
          <a:p>
            <a:pPr marL="0" indent="0">
              <a:spcBef>
                <a:spcPts val="0"/>
              </a:spcBef>
              <a:buNone/>
            </a:pPr>
            <a:r>
              <a:rPr lang="en-US" dirty="0">
                <a:latin typeface="Tahoma" pitchFamily="34" charset="0"/>
                <a:ea typeface="Tahoma" pitchFamily="34" charset="0"/>
                <a:cs typeface="Tahoma" pitchFamily="34" charset="0"/>
              </a:rPr>
              <a:t>(a) Every public school shall prepare a school safety plan to help curb the growing incidence of violence in schools</a:t>
            </a:r>
            <a:r>
              <a:rPr lang="en-US" b="1" dirty="0">
                <a:latin typeface="Tahoma" pitchFamily="34" charset="0"/>
                <a:ea typeface="Tahoma" pitchFamily="34" charset="0"/>
                <a:cs typeface="Tahoma" pitchFamily="34" charset="0"/>
              </a:rPr>
              <a:t>,</a:t>
            </a:r>
            <a:r>
              <a:rPr lang="en-US" dirty="0">
                <a:latin typeface="Tahoma" pitchFamily="34" charset="0"/>
                <a:ea typeface="Tahoma" pitchFamily="34" charset="0"/>
                <a:cs typeface="Tahoma" pitchFamily="34" charset="0"/>
              </a:rPr>
              <a:t> to respond effectively to such incidents, and to provide a safe learning environment for Georgia's children, teachers, and other school personnel. Such plan shall also address preparedness for natural disasters, hazardous materials or radiological accidents, acts of violence, and acts of terrorism</a:t>
            </a:r>
            <a:r>
              <a:rPr lang="en-US" b="1" dirty="0">
                <a:latin typeface="Tahoma" pitchFamily="34" charset="0"/>
                <a:ea typeface="Tahoma" pitchFamily="34" charset="0"/>
                <a:cs typeface="Tahoma" pitchFamily="34" charset="0"/>
              </a:rPr>
              <a:t>.</a:t>
            </a:r>
            <a:r>
              <a:rPr lang="en-US" dirty="0">
                <a:latin typeface="Tahoma" pitchFamily="34" charset="0"/>
                <a:ea typeface="Tahoma" pitchFamily="34" charset="0"/>
                <a:cs typeface="Tahoma" pitchFamily="34" charset="0"/>
              </a:rPr>
              <a:t> School safety plans of public schools shall be prepared with input from students enrolled in that school, parents or legal guardians of such students, teachers in that school, community leaders, other school employees and school district employees, and local law enforcement, </a:t>
            </a:r>
            <a:r>
              <a:rPr lang="en-US" b="1" u="sng" dirty="0">
                <a:solidFill>
                  <a:srgbClr val="FFFF00"/>
                </a:solidFill>
                <a:latin typeface="Tahoma" pitchFamily="34" charset="0"/>
                <a:ea typeface="Tahoma" pitchFamily="34" charset="0"/>
                <a:cs typeface="Tahoma" pitchFamily="34" charset="0"/>
              </a:rPr>
              <a:t>juvenile court</a:t>
            </a:r>
            <a:r>
              <a:rPr lang="en-US" dirty="0">
                <a:solidFill>
                  <a:srgbClr val="FFFF00"/>
                </a:solidFill>
                <a:latin typeface="Tahoma" pitchFamily="34" charset="0"/>
                <a:ea typeface="Tahoma" pitchFamily="34" charset="0"/>
                <a:cs typeface="Tahoma" pitchFamily="34" charset="0"/>
              </a:rPr>
              <a:t>,</a:t>
            </a:r>
            <a:r>
              <a:rPr lang="en-US" dirty="0">
                <a:solidFill>
                  <a:srgbClr val="FF0000"/>
                </a:solidFill>
                <a:latin typeface="Tahoma" pitchFamily="34" charset="0"/>
                <a:ea typeface="Tahoma" pitchFamily="34" charset="0"/>
                <a:cs typeface="Tahoma" pitchFamily="34" charset="0"/>
              </a:rPr>
              <a:t> </a:t>
            </a:r>
            <a:r>
              <a:rPr lang="en-US" dirty="0">
                <a:latin typeface="Tahoma" pitchFamily="34" charset="0"/>
                <a:ea typeface="Tahoma" pitchFamily="34" charset="0"/>
                <a:cs typeface="Tahoma" pitchFamily="34" charset="0"/>
              </a:rPr>
              <a:t>fire service, public safety, and emergency management agencies</a:t>
            </a:r>
            <a:r>
              <a:rPr lang="en-US" u="sng" dirty="0">
                <a:solidFill>
                  <a:srgbClr val="FFFF00"/>
                </a:solidFill>
                <a:latin typeface="Tahoma" pitchFamily="34" charset="0"/>
                <a:ea typeface="Tahoma" pitchFamily="34" charset="0"/>
                <a:cs typeface="Tahoma" pitchFamily="34" charset="0"/>
              </a:rPr>
              <a:t>. </a:t>
            </a:r>
            <a:r>
              <a:rPr lang="en-US" b="1" u="sng" dirty="0">
                <a:solidFill>
                  <a:srgbClr val="FFFF00"/>
                </a:solidFill>
                <a:latin typeface="Tahoma" pitchFamily="34" charset="0"/>
                <a:ea typeface="Tahoma" pitchFamily="34" charset="0"/>
                <a:cs typeface="Tahoma" pitchFamily="34" charset="0"/>
              </a:rPr>
              <a:t>As part of such plans, public schools shall provide for the coordination with local law enforcement agencies and local juvenile court system. School safety plans shall include, at a minimum, the following strategy areas:</a:t>
            </a:r>
          </a:p>
          <a:p>
            <a:endParaRPr lang="en-US" dirty="0">
              <a:latin typeface="Tahoma" pitchFamily="34" charset="0"/>
              <a:ea typeface="Tahoma" pitchFamily="34" charset="0"/>
              <a:cs typeface="Tahoma"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7D062CD4-3189-48DD-BE70-1698390C7222}"/>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1303445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Great Pitch Decks - Technology">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ch Pitch Deck_SB - v6.potx" id="{93EB355F-44AA-4C3B-B422-06FEF3368D10}" vid="{6D3ED4B3-79CD-40AE-9163-46339FA9878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at Pitch Decks - Technology">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themeOverride>
</file>

<file path=docProps/app.xml><?xml version="1.0" encoding="utf-8"?>
<Properties xmlns="http://schemas.openxmlformats.org/officeDocument/2006/extended-properties" xmlns:vt="http://schemas.openxmlformats.org/officeDocument/2006/docPropsVTypes">
  <Template>TM04033919[[fn=Circuit]]</Template>
  <TotalTime>114</TotalTime>
  <Words>3489</Words>
  <Application>Microsoft Office PowerPoint</Application>
  <PresentationFormat>Widescreen</PresentationFormat>
  <Paragraphs>297</Paragraphs>
  <Slides>56</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56</vt:i4>
      </vt:variant>
    </vt:vector>
  </HeadingPairs>
  <TitlesOfParts>
    <vt:vector size="66" baseType="lpstr">
      <vt:lpstr>Arial</vt:lpstr>
      <vt:lpstr>Arial Black</vt:lpstr>
      <vt:lpstr>Calibri</vt:lpstr>
      <vt:lpstr>Tahoma</vt:lpstr>
      <vt:lpstr>Times New Roman</vt:lpstr>
      <vt:lpstr>Trebuchet MS</vt:lpstr>
      <vt:lpstr>Tw Cen MT</vt:lpstr>
      <vt:lpstr>Wingdings</vt:lpstr>
      <vt:lpstr>Circuit</vt:lpstr>
      <vt:lpstr>Office Theme</vt:lpstr>
      <vt:lpstr>FALL BOOTSTRAP CONFERENCE  October 18, 2018</vt:lpstr>
      <vt:lpstr>PowerPoint Presentation</vt:lpstr>
      <vt:lpstr>PowerPoint Presentation</vt:lpstr>
      <vt:lpstr>PowerPoint Presentation</vt:lpstr>
      <vt:lpstr>PowerPoint Presentation</vt:lpstr>
      <vt:lpstr>PowerPoint Presentation</vt:lpstr>
      <vt:lpstr>Developing a Safety Plan, Policy and Practices, and Keeping It Current</vt:lpstr>
      <vt:lpstr>Reviewing the District’s and Each School’s Safety Plan O.C.G.A. § 20-2-1185</vt:lpstr>
      <vt:lpstr>O.C.G.A. § 20-2-1185 School Safety Plans as Revised by HB 763</vt:lpstr>
      <vt:lpstr>O.C.G.A. § 20-2-1185 School Safety Plans HB 763 requirements</vt:lpstr>
      <vt:lpstr>O.C.G.A. § 20-2-1185  School Safety Plans HB 763(a) cont’d</vt:lpstr>
      <vt:lpstr>O.C.G.A. § 20-2-1185  School Safety Plans HB 763 cont’d</vt:lpstr>
      <vt:lpstr>O.C.G.A. § 20-2-1185  School Safety Plans cont’d</vt:lpstr>
      <vt:lpstr>Planning is Useless Without Training HB 763 amends O.C.G.A. § 20-2-1185</vt:lpstr>
      <vt:lpstr>Safety Plan Effectiveness</vt:lpstr>
      <vt:lpstr>Arming Staff from Teachers to SROs: Options and Best Practices</vt:lpstr>
      <vt:lpstr>Exceptions to Weapons Statute: O.C.G.A. § 16-11-127.1</vt:lpstr>
      <vt:lpstr>O.C.G.A. § 16-11-130.1</vt:lpstr>
      <vt:lpstr>O.C.G.A. § 16-11-130.1 Policy requires</vt:lpstr>
      <vt:lpstr>O.C.G.A. § 16-11-130.1 Policy requires </vt:lpstr>
      <vt:lpstr>O.C.G.A. § 16-11-130.1 Policy requires</vt:lpstr>
      <vt:lpstr>O.C.G.A. § 16-11-130.1 Arming Staff</vt:lpstr>
      <vt:lpstr>O.C.G.A. § 16-11-130.1 Who pays to arm staff? </vt:lpstr>
      <vt:lpstr>O.C.G.A. § 16-11-130.1 - Can the public get a copy of your safety plan?</vt:lpstr>
      <vt:lpstr>HB 763 Amends  Open Records Act</vt:lpstr>
      <vt:lpstr>PowerPoint Presentation</vt:lpstr>
      <vt:lpstr>Arming Staff</vt:lpstr>
      <vt:lpstr>Arming School Resource Officers O.C.G.A. § 20-8-5</vt:lpstr>
      <vt:lpstr>O.C.G.A. § 20-8-5 cont’d</vt:lpstr>
      <vt:lpstr>O.C.G.A. § 20-8-5 cont’d</vt:lpstr>
      <vt:lpstr>Review Existing MOU or  SRO Job Description</vt:lpstr>
      <vt:lpstr>Federal government seeks to address school safety </vt:lpstr>
      <vt:lpstr>PowerPoint Presentation</vt:lpstr>
      <vt:lpstr>PowerPoint Presentation</vt:lpstr>
      <vt:lpstr>PowerPoint Presentation</vt:lpstr>
      <vt:lpstr>Threat assessments</vt:lpstr>
      <vt:lpstr>THREAT ASSESSMENTS AND SPECIAL EDUCATION</vt:lpstr>
      <vt:lpstr>G.H. V. MCDUFFIE COUNTY BOARD OF EDUCATION, SBOE 2018-33</vt:lpstr>
      <vt:lpstr>G.H. V. MCDUFFIE COUNTY BOARD OF EDUCATION cont’d</vt:lpstr>
      <vt:lpstr>A New Approach to OCR Complaints </vt:lpstr>
      <vt:lpstr>Discipline and Title VI</vt:lpstr>
      <vt:lpstr>Likely changes in title ix sexual harassment guidance</vt:lpstr>
      <vt:lpstr>INCREASED EMPHASIS ON DUE PROCESS</vt:lpstr>
      <vt:lpstr>Aspects of title ix compliance</vt:lpstr>
      <vt:lpstr>What Can Be Disclosed under FERPA now?</vt:lpstr>
      <vt:lpstr>Funding Provided through STOP School Violence Act</vt:lpstr>
      <vt:lpstr>New Department of Homeland Security Materials</vt:lpstr>
      <vt:lpstr>Lozman v. city of Riviera beach</vt:lpstr>
      <vt:lpstr>Lozman v. city of Riviera beach</vt:lpstr>
      <vt:lpstr>KNIGHT FIRST AMENDMENT INSTITUTE V. TRUMP</vt:lpstr>
      <vt:lpstr>The Defense stipulated that …</vt:lpstr>
      <vt:lpstr>Held:</vt:lpstr>
      <vt:lpstr>Courts have found First Amendment violations when …</vt:lpstr>
      <vt:lpstr>Public entities have prevailed when…</vt:lpstr>
      <vt:lpstr>GAEL Fall Legal Issues Workshop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BOOTSTRAP CONFERENCE  October 18, 2018</dc:title>
  <dc:creator>Denise Jackson</dc:creator>
  <cp:lastModifiedBy>Denise Jackson</cp:lastModifiedBy>
  <cp:revision>16</cp:revision>
  <cp:lastPrinted>2018-10-16T16:24:35Z</cp:lastPrinted>
  <dcterms:created xsi:type="dcterms:W3CDTF">2018-10-16T13:48:22Z</dcterms:created>
  <dcterms:modified xsi:type="dcterms:W3CDTF">2018-10-16T16:25:32Z</dcterms:modified>
</cp:coreProperties>
</file>