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72" r:id="rId3"/>
    <p:sldId id="274" r:id="rId4"/>
    <p:sldId id="273" r:id="rId5"/>
    <p:sldId id="275" r:id="rId6"/>
    <p:sldId id="260" r:id="rId7"/>
    <p:sldId id="261" r:id="rId8"/>
    <p:sldId id="270" r:id="rId9"/>
    <p:sldId id="264" r:id="rId10"/>
    <p:sldId id="263" r:id="rId11"/>
    <p:sldId id="265" r:id="rId12"/>
    <p:sldId id="268" r:id="rId13"/>
    <p:sldId id="262" r:id="rId14"/>
    <p:sldId id="266" r:id="rId15"/>
    <p:sldId id="269" r:id="rId16"/>
    <p:sldId id="267" r:id="rId17"/>
    <p:sldId id="276" r:id="rId18"/>
    <p:sldId id="271" r:id="rId1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BF"/>
    <a:srgbClr val="16499A"/>
    <a:srgbClr val="0070C0"/>
    <a:srgbClr val="002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8" autoAdjust="0"/>
    <p:restoredTop sz="93410" autoAdjust="0"/>
  </p:normalViewPr>
  <p:slideViewPr>
    <p:cSldViewPr snapToGrid="0" snapToObjects="1">
      <p:cViewPr>
        <p:scale>
          <a:sx n="100" d="100"/>
          <a:sy n="100" d="100"/>
        </p:scale>
        <p:origin x="663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3125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E4A7E-C670-47ED-B6A5-D729930635CF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DA291-9749-4E94-9015-CBFFF9C83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07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DAC5BC-F650-40EF-B202-7C20981FE34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96F2841-CA92-42AF-9011-BE797478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0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2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91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0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39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60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4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11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66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13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15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38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80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59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0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26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31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F2841-CA92-42AF-9011-BE79747826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8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CE30-317C-F04A-A89F-3CA42BDE46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4C70-0946-F04F-AC13-CEF18A3A7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7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CE30-317C-F04A-A89F-3CA42BDE46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4C70-0946-F04F-AC13-CEF18A3A7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CE30-317C-F04A-A89F-3CA42BDE46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4C70-0946-F04F-AC13-CEF18A3A7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9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CE30-317C-F04A-A89F-3CA42BDE46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4C70-0946-F04F-AC13-CEF18A3A7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4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CE30-317C-F04A-A89F-3CA42BDE46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4C70-0946-F04F-AC13-CEF18A3A7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9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CE30-317C-F04A-A89F-3CA42BDE46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4C70-0946-F04F-AC13-CEF18A3A7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3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CE30-317C-F04A-A89F-3CA42BDE46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4C70-0946-F04F-AC13-CEF18A3A7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2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CE30-317C-F04A-A89F-3CA42BDE46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4C70-0946-F04F-AC13-CEF18A3A7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CE30-317C-F04A-A89F-3CA42BDE46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4C70-0946-F04F-AC13-CEF18A3A7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8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CE30-317C-F04A-A89F-3CA42BDE46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4C70-0946-F04F-AC13-CEF18A3A7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2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CE30-317C-F04A-A89F-3CA42BDE46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4C70-0946-F04F-AC13-CEF18A3A7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1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1CE30-317C-F04A-A89F-3CA42BDE46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4C70-0946-F04F-AC13-CEF18A3A7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0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emf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emf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emf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emf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emf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emf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6.jpg"/><Relationship Id="rId4" Type="http://schemas.openxmlformats.org/officeDocument/2006/relationships/image" Target="../media/image3.jp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58057" y="5412641"/>
            <a:ext cx="9241097" cy="1486517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2877" y="480927"/>
            <a:ext cx="2232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6499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October 18, 2018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72" y="5663684"/>
            <a:ext cx="2637417" cy="9354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6217" y="5509625"/>
            <a:ext cx="6011615" cy="1111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Lessons We Can Learn from the </a:t>
            </a:r>
          </a:p>
          <a:p>
            <a:pPr algn="ctr">
              <a:lnSpc>
                <a:spcPts val="4200"/>
              </a:lnSpc>
            </a:pPr>
            <a:r>
              <a:rPr lang="en-US" sz="28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School Attack that Didn’t Happen</a:t>
            </a:r>
            <a:endParaRPr lang="en-US" sz="2800" b="1" dirty="0">
              <a:solidFill>
                <a:srgbClr val="16499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03F3D-7E3E-4D8B-B72F-B8672844B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83040" cy="54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4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816175"/>
            <a:ext cx="9144000" cy="10517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4" y="5951008"/>
            <a:ext cx="1859627" cy="65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0628" y="5951008"/>
            <a:ext cx="52033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200" b="1" i="1" dirty="0">
                <a:solidFill>
                  <a:srgbClr val="16499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GSSA:  </a:t>
            </a:r>
            <a:r>
              <a:rPr lang="en-US" sz="12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Lessons We Can Learn from the School Attack that Didn’t Happen</a:t>
            </a:r>
            <a:endParaRPr lang="en-US" sz="1200" b="1" dirty="0">
              <a:solidFill>
                <a:srgbClr val="16499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r"/>
            <a:endParaRPr lang="en-US" sz="1200" dirty="0">
              <a:solidFill>
                <a:srgbClr val="002649"/>
              </a:solidFill>
              <a:latin typeface="Bold"/>
              <a:cs typeface="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49A46-5C02-40AA-957C-E5DD55CC8CC9}"/>
              </a:ext>
            </a:extLst>
          </p:cNvPr>
          <p:cNvSpPr txBox="1"/>
          <p:nvPr/>
        </p:nvSpPr>
        <p:spPr>
          <a:xfrm>
            <a:off x="211674" y="1070951"/>
            <a:ext cx="42787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</a:schemeClr>
                </a:solidFill>
              </a:rPr>
              <a:t>Plans &amp; Protocols </a:t>
            </a:r>
          </a:p>
          <a:p>
            <a:r>
              <a:rPr lang="en-US" sz="4400" b="1" dirty="0">
                <a:solidFill>
                  <a:schemeClr val="tx2">
                    <a:lumMod val="75000"/>
                  </a:schemeClr>
                </a:solidFill>
              </a:rPr>
              <a:t>Partnerships Physical Plant Personnel Provisions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9FA83F-AA78-4F04-945E-264B980FE073}"/>
              </a:ext>
            </a:extLst>
          </p:cNvPr>
          <p:cNvSpPr txBox="1"/>
          <p:nvPr/>
        </p:nvSpPr>
        <p:spPr>
          <a:xfrm>
            <a:off x="5254319" y="4341901"/>
            <a:ext cx="2854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>
                <a:solidFill>
                  <a:schemeClr val="tx2">
                    <a:lumMod val="75000"/>
                  </a:schemeClr>
                </a:solidFill>
              </a:rPr>
              <a:t>E</a:t>
            </a:r>
            <a:r>
              <a:rPr lang="en-US" sz="36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ffective</a:t>
            </a:r>
            <a:endParaRPr lang="en-US" sz="36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76FEE5-F693-42F2-8919-73AAB371B08D}"/>
              </a:ext>
            </a:extLst>
          </p:cNvPr>
          <p:cNvSpPr txBox="1"/>
          <p:nvPr/>
        </p:nvSpPr>
        <p:spPr>
          <a:xfrm>
            <a:off x="5719419" y="1819004"/>
            <a:ext cx="323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ction-Oriented</a:t>
            </a:r>
          </a:p>
        </p:txBody>
      </p:sp>
      <p:pic>
        <p:nvPicPr>
          <p:cNvPr id="6" name="Graphic 5" descr="Bullseye">
            <a:extLst>
              <a:ext uri="{FF2B5EF4-FFF2-40B4-BE49-F238E27FC236}">
                <a16:creationId xmlns:a16="http://schemas.microsoft.com/office/drawing/2014/main" id="{BB1F0F97-3790-48CF-BA05-5EA9EC205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500" y="4184590"/>
            <a:ext cx="1065801" cy="1065801"/>
          </a:xfrm>
          <a:prstGeom prst="rect">
            <a:avLst/>
          </a:prstGeom>
        </p:spPr>
      </p:pic>
      <p:pic>
        <p:nvPicPr>
          <p:cNvPr id="14" name="Graphic 13" descr="Bullseye">
            <a:extLst>
              <a:ext uri="{FF2B5EF4-FFF2-40B4-BE49-F238E27FC236}">
                <a16:creationId xmlns:a16="http://schemas.microsoft.com/office/drawing/2014/main" id="{2374C6BE-AC16-4A75-AA10-F7C9F57F3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0" y="376649"/>
            <a:ext cx="1065801" cy="10658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180AC4-B753-4B3E-ACB7-793633A02D56}"/>
              </a:ext>
            </a:extLst>
          </p:cNvPr>
          <p:cNvSpPr txBox="1"/>
          <p:nvPr/>
        </p:nvSpPr>
        <p:spPr>
          <a:xfrm>
            <a:off x="5719419" y="586383"/>
            <a:ext cx="3102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omprehensive</a:t>
            </a:r>
          </a:p>
        </p:txBody>
      </p:sp>
      <p:pic>
        <p:nvPicPr>
          <p:cNvPr id="16" name="Graphic 15" descr="Bullseye">
            <a:extLst>
              <a:ext uri="{FF2B5EF4-FFF2-40B4-BE49-F238E27FC236}">
                <a16:creationId xmlns:a16="http://schemas.microsoft.com/office/drawing/2014/main" id="{3E1FC36F-B492-4246-A285-E79A61B2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1999" y="1609270"/>
            <a:ext cx="1065801" cy="1065801"/>
          </a:xfrm>
          <a:prstGeom prst="rect">
            <a:avLst/>
          </a:prstGeom>
        </p:spPr>
      </p:pic>
      <p:pic>
        <p:nvPicPr>
          <p:cNvPr id="17" name="Graphic 16" descr="Bullseye">
            <a:extLst>
              <a:ext uri="{FF2B5EF4-FFF2-40B4-BE49-F238E27FC236}">
                <a16:creationId xmlns:a16="http://schemas.microsoft.com/office/drawing/2014/main" id="{0216336B-9615-4F33-8B63-C6F7558B0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500" y="2955296"/>
            <a:ext cx="1065801" cy="10658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B84047-CD61-4585-9B0D-B30B20E03D96}"/>
              </a:ext>
            </a:extLst>
          </p:cNvPr>
          <p:cNvSpPr txBox="1"/>
          <p:nvPr/>
        </p:nvSpPr>
        <p:spPr>
          <a:xfrm>
            <a:off x="4967413" y="3171258"/>
            <a:ext cx="307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imely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FD147A-372F-4917-9B92-424CC8FC7320}"/>
              </a:ext>
            </a:extLst>
          </p:cNvPr>
          <p:cNvSpPr txBox="1"/>
          <p:nvPr/>
        </p:nvSpPr>
        <p:spPr>
          <a:xfrm>
            <a:off x="542925" y="4752975"/>
            <a:ext cx="339770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5BB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BB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174495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325E2069-03BE-4E82-AE0F-01825DA856C9}"/>
              </a:ext>
            </a:extLst>
          </p:cNvPr>
          <p:cNvSpPr/>
          <p:nvPr/>
        </p:nvSpPr>
        <p:spPr>
          <a:xfrm>
            <a:off x="6346281" y="646798"/>
            <a:ext cx="1116641" cy="1051731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816175"/>
            <a:ext cx="9144000" cy="10517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4" y="5951008"/>
            <a:ext cx="1859627" cy="65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0628" y="5951008"/>
            <a:ext cx="52033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200" b="1" i="1" dirty="0">
                <a:solidFill>
                  <a:srgbClr val="16499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GSSA:  </a:t>
            </a:r>
            <a:r>
              <a:rPr lang="en-US" sz="12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Lessons We Can Learn from the School Attack that Didn’t Happen</a:t>
            </a:r>
            <a:endParaRPr lang="en-US" sz="1200" b="1" dirty="0">
              <a:solidFill>
                <a:srgbClr val="16499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r"/>
            <a:endParaRPr lang="en-US" sz="1200" dirty="0">
              <a:solidFill>
                <a:srgbClr val="002649"/>
              </a:solidFill>
              <a:latin typeface="Bold"/>
              <a:cs typeface="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49A46-5C02-40AA-957C-E5DD55CC8CC9}"/>
              </a:ext>
            </a:extLst>
          </p:cNvPr>
          <p:cNvSpPr txBox="1"/>
          <p:nvPr/>
        </p:nvSpPr>
        <p:spPr>
          <a:xfrm>
            <a:off x="564437" y="857296"/>
            <a:ext cx="4278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</a:schemeClr>
                </a:solidFill>
              </a:rPr>
              <a:t>Plans &amp; Protocols </a:t>
            </a:r>
          </a:p>
        </p:txBody>
      </p:sp>
      <p:pic>
        <p:nvPicPr>
          <p:cNvPr id="5" name="Graphic 4" descr="Crawl">
            <a:extLst>
              <a:ext uri="{FF2B5EF4-FFF2-40B4-BE49-F238E27FC236}">
                <a16:creationId xmlns:a16="http://schemas.microsoft.com/office/drawing/2014/main" id="{CBE9FA26-4827-49C0-9B45-49F52F1BD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9465" y="844427"/>
            <a:ext cx="914400" cy="914400"/>
          </a:xfrm>
          <a:prstGeom prst="rect">
            <a:avLst/>
          </a:prstGeom>
        </p:spPr>
      </p:pic>
      <p:pic>
        <p:nvPicPr>
          <p:cNvPr id="11" name="Graphic 10" descr="Walk">
            <a:extLst>
              <a:ext uri="{FF2B5EF4-FFF2-40B4-BE49-F238E27FC236}">
                <a16:creationId xmlns:a16="http://schemas.microsoft.com/office/drawing/2014/main" id="{AB51BD0D-9CF5-4520-8413-4677B40A9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52987" y="712337"/>
            <a:ext cx="914400" cy="914400"/>
          </a:xfrm>
          <a:prstGeom prst="rect">
            <a:avLst/>
          </a:prstGeom>
        </p:spPr>
      </p:pic>
      <p:pic>
        <p:nvPicPr>
          <p:cNvPr id="19" name="Graphic 18" descr="Run">
            <a:extLst>
              <a:ext uri="{FF2B5EF4-FFF2-40B4-BE49-F238E27FC236}">
                <a16:creationId xmlns:a16="http://schemas.microsoft.com/office/drawing/2014/main" id="{63DD3C2D-5F8E-48F1-871E-1CB1152631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25914" y="712337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B4E81E-8ABB-49D5-A51C-CBE18D691270}"/>
              </a:ext>
            </a:extLst>
          </p:cNvPr>
          <p:cNvSpPr txBox="1"/>
          <p:nvPr/>
        </p:nvSpPr>
        <p:spPr>
          <a:xfrm>
            <a:off x="728735" y="1893660"/>
            <a:ext cx="795110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WHAT WORKED: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“See Something, Say Something”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Inter-agency Reporting/Communication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Emergency Planning and Training Practiced and Utilized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Communications (School Board, District Leadership, Principal, Employees, Parents, Media)</a:t>
            </a:r>
          </a:p>
          <a:p>
            <a:r>
              <a:rPr lang="en-US" sz="2000" b="1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GROWTH/IMPROVEMENT CONSIDERATIONS: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Tip-Line Mechanism and Campaign--#</a:t>
            </a:r>
            <a:r>
              <a:rPr lang="en-US" sz="2000" dirty="0" err="1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SafeCherokee</a:t>
            </a:r>
            <a:endParaRPr lang="en-US" sz="2000" dirty="0">
              <a:solidFill>
                <a:srgbClr val="16499A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Quicker communication between LE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Communication to All Parents on Multi-School Campuses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Update of Reunification Plans</a:t>
            </a:r>
          </a:p>
        </p:txBody>
      </p:sp>
    </p:spTree>
    <p:extLst>
      <p:ext uri="{BB962C8B-B14F-4D97-AF65-F5344CB8AC3E}">
        <p14:creationId xmlns:p14="http://schemas.microsoft.com/office/powerpoint/2010/main" val="3456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7536112B-66BC-4435-B018-7DFA14BD7023}"/>
              </a:ext>
            </a:extLst>
          </p:cNvPr>
          <p:cNvSpPr/>
          <p:nvPr/>
        </p:nvSpPr>
        <p:spPr>
          <a:xfrm>
            <a:off x="7424793" y="546337"/>
            <a:ext cx="1116641" cy="1051731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816175"/>
            <a:ext cx="9144000" cy="10517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4" y="5951008"/>
            <a:ext cx="1859627" cy="65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0628" y="5951008"/>
            <a:ext cx="52033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200" b="1" i="1" dirty="0">
                <a:solidFill>
                  <a:srgbClr val="16499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GSSA:  </a:t>
            </a:r>
            <a:r>
              <a:rPr lang="en-US" sz="12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Lessons We Can Learn from the School Attack that Didn’t Happen</a:t>
            </a:r>
            <a:endParaRPr lang="en-US" sz="1200" b="1" dirty="0">
              <a:solidFill>
                <a:srgbClr val="16499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r"/>
            <a:endParaRPr lang="en-US" sz="1200" dirty="0">
              <a:solidFill>
                <a:srgbClr val="002649"/>
              </a:solidFill>
              <a:latin typeface="Bold"/>
              <a:cs typeface="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49A46-5C02-40AA-957C-E5DD55CC8CC9}"/>
              </a:ext>
            </a:extLst>
          </p:cNvPr>
          <p:cNvSpPr txBox="1"/>
          <p:nvPr/>
        </p:nvSpPr>
        <p:spPr>
          <a:xfrm>
            <a:off x="564437" y="759962"/>
            <a:ext cx="4278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</a:schemeClr>
                </a:solidFill>
              </a:rPr>
              <a:t>Partnerships</a:t>
            </a:r>
          </a:p>
        </p:txBody>
      </p:sp>
      <p:pic>
        <p:nvPicPr>
          <p:cNvPr id="5" name="Graphic 4" descr="Crawl">
            <a:extLst>
              <a:ext uri="{FF2B5EF4-FFF2-40B4-BE49-F238E27FC236}">
                <a16:creationId xmlns:a16="http://schemas.microsoft.com/office/drawing/2014/main" id="{CBE9FA26-4827-49C0-9B45-49F52F1BD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9465" y="747093"/>
            <a:ext cx="914400" cy="914400"/>
          </a:xfrm>
          <a:prstGeom prst="rect">
            <a:avLst/>
          </a:prstGeom>
        </p:spPr>
      </p:pic>
      <p:pic>
        <p:nvPicPr>
          <p:cNvPr id="11" name="Graphic 10" descr="Walk">
            <a:extLst>
              <a:ext uri="{FF2B5EF4-FFF2-40B4-BE49-F238E27FC236}">
                <a16:creationId xmlns:a16="http://schemas.microsoft.com/office/drawing/2014/main" id="{AB51BD0D-9CF5-4520-8413-4677B40A9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52987" y="615003"/>
            <a:ext cx="914400" cy="914400"/>
          </a:xfrm>
          <a:prstGeom prst="rect">
            <a:avLst/>
          </a:prstGeom>
        </p:spPr>
      </p:pic>
      <p:pic>
        <p:nvPicPr>
          <p:cNvPr id="19" name="Graphic 18" descr="Run">
            <a:extLst>
              <a:ext uri="{FF2B5EF4-FFF2-40B4-BE49-F238E27FC236}">
                <a16:creationId xmlns:a16="http://schemas.microsoft.com/office/drawing/2014/main" id="{63DD3C2D-5F8E-48F1-871E-1CB1152631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25914" y="615003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2A5504-2AEE-41F5-BF4C-00AF3671D09B}"/>
              </a:ext>
            </a:extLst>
          </p:cNvPr>
          <p:cNvSpPr txBox="1"/>
          <p:nvPr/>
        </p:nvSpPr>
        <p:spPr>
          <a:xfrm>
            <a:off x="728735" y="2195488"/>
            <a:ext cx="781269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WHAT WORKED: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Great Cooperation and Communication With LE, Judicial and Community Agencies (Serves as “Force Multiplier” for Police Force, Counselors and School Administrators)</a:t>
            </a:r>
          </a:p>
          <a:p>
            <a:endParaRPr lang="en-US" sz="2000" dirty="0">
              <a:solidFill>
                <a:srgbClr val="16499A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US" sz="2000" b="1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GROWTH/IMPROVEMENT CONSIDERATIONS: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Co-Agency PSA Campaign</a:t>
            </a:r>
          </a:p>
          <a:p>
            <a:endParaRPr lang="en-US" dirty="0">
              <a:solidFill>
                <a:srgbClr val="16499A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5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816175"/>
            <a:ext cx="9144000" cy="10517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4" y="5951008"/>
            <a:ext cx="1859627" cy="65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0628" y="5951008"/>
            <a:ext cx="52033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200" b="1" i="1" dirty="0">
                <a:solidFill>
                  <a:srgbClr val="16499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GSSA:  </a:t>
            </a:r>
            <a:r>
              <a:rPr lang="en-US" sz="12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Lessons We Can Learn from the School Attack that Didn’t Happen</a:t>
            </a:r>
            <a:endParaRPr lang="en-US" sz="1200" b="1" dirty="0">
              <a:solidFill>
                <a:srgbClr val="16499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r"/>
            <a:endParaRPr lang="en-US" sz="1200" dirty="0">
              <a:solidFill>
                <a:srgbClr val="002649"/>
              </a:solidFill>
              <a:latin typeface="Bold"/>
              <a:cs typeface="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A6388-E1F4-4293-B463-CE604328F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96" y="0"/>
            <a:ext cx="8243525" cy="581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5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A616D707-F3D7-4EA8-BDAC-7DF03C8DB6F0}"/>
              </a:ext>
            </a:extLst>
          </p:cNvPr>
          <p:cNvSpPr/>
          <p:nvPr/>
        </p:nvSpPr>
        <p:spPr>
          <a:xfrm>
            <a:off x="6351866" y="509204"/>
            <a:ext cx="1116641" cy="1051731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816175"/>
            <a:ext cx="9144000" cy="10517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4" y="5951008"/>
            <a:ext cx="1859627" cy="65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0628" y="5951008"/>
            <a:ext cx="52033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200" b="1" i="1" dirty="0">
                <a:solidFill>
                  <a:srgbClr val="16499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GSSA:  </a:t>
            </a:r>
            <a:r>
              <a:rPr lang="en-US" sz="12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Lessons We Can Learn from the School Attack that Didn’t Happen</a:t>
            </a:r>
            <a:endParaRPr lang="en-US" sz="1200" b="1" dirty="0">
              <a:solidFill>
                <a:srgbClr val="16499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r"/>
            <a:endParaRPr lang="en-US" sz="1200" dirty="0">
              <a:solidFill>
                <a:srgbClr val="002649"/>
              </a:solidFill>
              <a:latin typeface="Bold"/>
              <a:cs typeface="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49A46-5C02-40AA-957C-E5DD55CC8CC9}"/>
              </a:ext>
            </a:extLst>
          </p:cNvPr>
          <p:cNvSpPr txBox="1"/>
          <p:nvPr/>
        </p:nvSpPr>
        <p:spPr>
          <a:xfrm>
            <a:off x="564437" y="722829"/>
            <a:ext cx="4278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</a:schemeClr>
                </a:solidFill>
              </a:rPr>
              <a:t>Physical Plant</a:t>
            </a:r>
          </a:p>
        </p:txBody>
      </p:sp>
      <p:pic>
        <p:nvPicPr>
          <p:cNvPr id="5" name="Graphic 4" descr="Crawl">
            <a:extLst>
              <a:ext uri="{FF2B5EF4-FFF2-40B4-BE49-F238E27FC236}">
                <a16:creationId xmlns:a16="http://schemas.microsoft.com/office/drawing/2014/main" id="{CBE9FA26-4827-49C0-9B45-49F52F1BD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9465" y="709960"/>
            <a:ext cx="914400" cy="914400"/>
          </a:xfrm>
          <a:prstGeom prst="rect">
            <a:avLst/>
          </a:prstGeom>
        </p:spPr>
      </p:pic>
      <p:pic>
        <p:nvPicPr>
          <p:cNvPr id="11" name="Graphic 10" descr="Walk">
            <a:extLst>
              <a:ext uri="{FF2B5EF4-FFF2-40B4-BE49-F238E27FC236}">
                <a16:creationId xmlns:a16="http://schemas.microsoft.com/office/drawing/2014/main" id="{AB51BD0D-9CF5-4520-8413-4677B40A9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52987" y="577870"/>
            <a:ext cx="914400" cy="914400"/>
          </a:xfrm>
          <a:prstGeom prst="rect">
            <a:avLst/>
          </a:prstGeom>
        </p:spPr>
      </p:pic>
      <p:pic>
        <p:nvPicPr>
          <p:cNvPr id="19" name="Graphic 18" descr="Run">
            <a:extLst>
              <a:ext uri="{FF2B5EF4-FFF2-40B4-BE49-F238E27FC236}">
                <a16:creationId xmlns:a16="http://schemas.microsoft.com/office/drawing/2014/main" id="{63DD3C2D-5F8E-48F1-871E-1CB1152631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25914" y="577870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930716-680D-49C1-AE95-04565B9253AE}"/>
              </a:ext>
            </a:extLst>
          </p:cNvPr>
          <p:cNvSpPr txBox="1"/>
          <p:nvPr/>
        </p:nvSpPr>
        <p:spPr>
          <a:xfrm>
            <a:off x="728735" y="2155096"/>
            <a:ext cx="78954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GROWTH/IMPROVEMENT CONSIDERATIONS: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Additional Interior/Exterior Camera Coverages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Security Foyer Addition for MS/HS Campuses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Door Security Concerns (Open Campus) and Size of Facility a Concern</a:t>
            </a:r>
          </a:p>
        </p:txBody>
      </p:sp>
    </p:spTree>
    <p:extLst>
      <p:ext uri="{BB962C8B-B14F-4D97-AF65-F5344CB8AC3E}">
        <p14:creationId xmlns:p14="http://schemas.microsoft.com/office/powerpoint/2010/main" val="37537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CC074599-831F-4637-B856-97D4532658C6}"/>
              </a:ext>
            </a:extLst>
          </p:cNvPr>
          <p:cNvSpPr/>
          <p:nvPr/>
        </p:nvSpPr>
        <p:spPr>
          <a:xfrm>
            <a:off x="6310091" y="429142"/>
            <a:ext cx="1116641" cy="1051731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816175"/>
            <a:ext cx="9144000" cy="10517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4" y="5951008"/>
            <a:ext cx="1859627" cy="65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0628" y="5951008"/>
            <a:ext cx="52033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GSSA:  </a:t>
            </a: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Lessons We Can Learn from the School Attack that Didn’t Happen</a:t>
            </a:r>
            <a:endParaRPr lang="en-US" sz="1200" b="1" dirty="0">
              <a:solidFill>
                <a:schemeClr val="accent1">
                  <a:lumMod val="50000"/>
                </a:schemeClr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r"/>
            <a:endParaRPr lang="en-US" sz="1200" dirty="0">
              <a:solidFill>
                <a:srgbClr val="002649"/>
              </a:solidFill>
              <a:latin typeface="Bold"/>
              <a:cs typeface="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49A46-5C02-40AA-957C-E5DD55CC8CC9}"/>
              </a:ext>
            </a:extLst>
          </p:cNvPr>
          <p:cNvSpPr txBox="1"/>
          <p:nvPr/>
        </p:nvSpPr>
        <p:spPr>
          <a:xfrm>
            <a:off x="522662" y="642767"/>
            <a:ext cx="4278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</a:schemeClr>
                </a:solidFill>
              </a:rPr>
              <a:t>Personnel</a:t>
            </a:r>
          </a:p>
        </p:txBody>
      </p:sp>
      <p:pic>
        <p:nvPicPr>
          <p:cNvPr id="5" name="Graphic 4" descr="Crawl">
            <a:extLst>
              <a:ext uri="{FF2B5EF4-FFF2-40B4-BE49-F238E27FC236}">
                <a16:creationId xmlns:a16="http://schemas.microsoft.com/office/drawing/2014/main" id="{CBE9FA26-4827-49C0-9B45-49F52F1BD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7690" y="629898"/>
            <a:ext cx="914400" cy="914400"/>
          </a:xfrm>
          <a:prstGeom prst="rect">
            <a:avLst/>
          </a:prstGeom>
        </p:spPr>
      </p:pic>
      <p:pic>
        <p:nvPicPr>
          <p:cNvPr id="11" name="Graphic 10" descr="Walk">
            <a:extLst>
              <a:ext uri="{FF2B5EF4-FFF2-40B4-BE49-F238E27FC236}">
                <a16:creationId xmlns:a16="http://schemas.microsoft.com/office/drawing/2014/main" id="{AB51BD0D-9CF5-4520-8413-4677B40A9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11212" y="497808"/>
            <a:ext cx="914400" cy="914400"/>
          </a:xfrm>
          <a:prstGeom prst="rect">
            <a:avLst/>
          </a:prstGeom>
        </p:spPr>
      </p:pic>
      <p:pic>
        <p:nvPicPr>
          <p:cNvPr id="19" name="Graphic 18" descr="Run">
            <a:extLst>
              <a:ext uri="{FF2B5EF4-FFF2-40B4-BE49-F238E27FC236}">
                <a16:creationId xmlns:a16="http://schemas.microsoft.com/office/drawing/2014/main" id="{63DD3C2D-5F8E-48F1-871E-1CB1152631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84139" y="497808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984095-0B58-4380-9AB4-AE9ABBF2F58B}"/>
              </a:ext>
            </a:extLst>
          </p:cNvPr>
          <p:cNvSpPr txBox="1"/>
          <p:nvPr/>
        </p:nvSpPr>
        <p:spPr>
          <a:xfrm>
            <a:off x="728735" y="1916941"/>
            <a:ext cx="78350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WHAT WORKED: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In-House Police Department (Capacity More Robust w/Officers, Investigators and Emergency Manager)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Communications Division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School Operations Division</a:t>
            </a:r>
          </a:p>
          <a:p>
            <a:endParaRPr lang="en-US" sz="2000" dirty="0">
              <a:solidFill>
                <a:srgbClr val="16499A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US" sz="2000" b="1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GROWTH/IMPROVEMENT CONSIDERATIONS: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Potential Additional Officers for Large High Schools</a:t>
            </a:r>
          </a:p>
        </p:txBody>
      </p:sp>
    </p:spTree>
    <p:extLst>
      <p:ext uri="{BB962C8B-B14F-4D97-AF65-F5344CB8AC3E}">
        <p14:creationId xmlns:p14="http://schemas.microsoft.com/office/powerpoint/2010/main" val="7045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6BA0FDA-08F2-4A4A-9A56-953A7EE85F97}"/>
              </a:ext>
            </a:extLst>
          </p:cNvPr>
          <p:cNvSpPr/>
          <p:nvPr/>
        </p:nvSpPr>
        <p:spPr>
          <a:xfrm>
            <a:off x="6351866" y="481354"/>
            <a:ext cx="1116641" cy="1051731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816175"/>
            <a:ext cx="9144000" cy="10517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4" y="5951008"/>
            <a:ext cx="1859627" cy="65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0628" y="5951008"/>
            <a:ext cx="52033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200" b="1" i="1" dirty="0">
                <a:solidFill>
                  <a:srgbClr val="16499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GSSA:  </a:t>
            </a:r>
            <a:r>
              <a:rPr lang="en-US" sz="12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Lessons We Can Learn from the School Attack that Didn’t Happen</a:t>
            </a:r>
            <a:endParaRPr lang="en-US" sz="1200" b="1" dirty="0">
              <a:solidFill>
                <a:srgbClr val="16499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r"/>
            <a:endParaRPr lang="en-US" sz="1200" dirty="0">
              <a:solidFill>
                <a:srgbClr val="002649"/>
              </a:solidFill>
              <a:latin typeface="Bold"/>
              <a:cs typeface="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49A46-5C02-40AA-957C-E5DD55CC8CC9}"/>
              </a:ext>
            </a:extLst>
          </p:cNvPr>
          <p:cNvSpPr txBox="1"/>
          <p:nvPr/>
        </p:nvSpPr>
        <p:spPr>
          <a:xfrm>
            <a:off x="564437" y="694979"/>
            <a:ext cx="4278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</a:schemeClr>
                </a:solidFill>
              </a:rPr>
              <a:t>Provisions</a:t>
            </a:r>
          </a:p>
        </p:txBody>
      </p:sp>
      <p:pic>
        <p:nvPicPr>
          <p:cNvPr id="5" name="Graphic 4" descr="Crawl">
            <a:extLst>
              <a:ext uri="{FF2B5EF4-FFF2-40B4-BE49-F238E27FC236}">
                <a16:creationId xmlns:a16="http://schemas.microsoft.com/office/drawing/2014/main" id="{CBE9FA26-4827-49C0-9B45-49F52F1BD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9465" y="682110"/>
            <a:ext cx="914400" cy="914400"/>
          </a:xfrm>
          <a:prstGeom prst="rect">
            <a:avLst/>
          </a:prstGeom>
        </p:spPr>
      </p:pic>
      <p:pic>
        <p:nvPicPr>
          <p:cNvPr id="11" name="Graphic 10" descr="Walk">
            <a:extLst>
              <a:ext uri="{FF2B5EF4-FFF2-40B4-BE49-F238E27FC236}">
                <a16:creationId xmlns:a16="http://schemas.microsoft.com/office/drawing/2014/main" id="{AB51BD0D-9CF5-4520-8413-4677B40A9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52987" y="550020"/>
            <a:ext cx="914400" cy="914400"/>
          </a:xfrm>
          <a:prstGeom prst="rect">
            <a:avLst/>
          </a:prstGeom>
        </p:spPr>
      </p:pic>
      <p:pic>
        <p:nvPicPr>
          <p:cNvPr id="19" name="Graphic 18" descr="Run">
            <a:extLst>
              <a:ext uri="{FF2B5EF4-FFF2-40B4-BE49-F238E27FC236}">
                <a16:creationId xmlns:a16="http://schemas.microsoft.com/office/drawing/2014/main" id="{63DD3C2D-5F8E-48F1-871E-1CB1152631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25914" y="550020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52851A-F234-47BE-97C7-5E1E91F621A7}"/>
              </a:ext>
            </a:extLst>
          </p:cNvPr>
          <p:cNvSpPr txBox="1"/>
          <p:nvPr/>
        </p:nvSpPr>
        <p:spPr>
          <a:xfrm>
            <a:off x="728735" y="1756290"/>
            <a:ext cx="788147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WHAT WORKED: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Presence of Emergency Provisions, Equipped LE and Identified Reunification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Student Code of Conduct and School Police Policies Drove Investigations and Consequences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 Hoc Study Committee Recommendations</a:t>
            </a:r>
          </a:p>
          <a:p>
            <a:endParaRPr lang="en-US" sz="2000" dirty="0">
              <a:solidFill>
                <a:srgbClr val="16499A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US" sz="2000" b="1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GROWTH/IMPROVEMENT CONSIDERATIONS: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Additional LE equipment and inter-operability of LE agency radios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Support Counselors and Adoption of Intervention Curriculum for All Levels (ES, MS and HS)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In-House Tip Line and Usage Campaign—#</a:t>
            </a:r>
            <a:r>
              <a:rPr lang="en-US" sz="2000" dirty="0" err="1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SafeCherokee</a:t>
            </a:r>
            <a:r>
              <a:rPr lang="en-US" sz="2000" dirty="0">
                <a:solidFill>
                  <a:srgbClr val="16499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–PSAs, Social Media Stories, Media Coverage,  Stickers and Posters</a:t>
            </a:r>
          </a:p>
        </p:txBody>
      </p:sp>
    </p:spTree>
    <p:extLst>
      <p:ext uri="{BB962C8B-B14F-4D97-AF65-F5344CB8AC3E}">
        <p14:creationId xmlns:p14="http://schemas.microsoft.com/office/powerpoint/2010/main" val="242958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816175"/>
            <a:ext cx="9144000" cy="10517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74" y="5951008"/>
            <a:ext cx="1859627" cy="65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0628" y="5951008"/>
            <a:ext cx="52033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200" b="1" i="1" dirty="0">
                <a:solidFill>
                  <a:srgbClr val="16499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GSSA:  </a:t>
            </a:r>
            <a:r>
              <a:rPr lang="en-US" sz="12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Lessons We Can Learn from the School Attack that Didn’t Happen</a:t>
            </a:r>
            <a:endParaRPr lang="en-US" sz="1200" b="1" dirty="0">
              <a:solidFill>
                <a:srgbClr val="16499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r"/>
            <a:endParaRPr lang="en-US" sz="1200" dirty="0">
              <a:solidFill>
                <a:srgbClr val="002649"/>
              </a:solidFill>
              <a:latin typeface="Bold"/>
              <a:cs typeface="Bold"/>
            </a:endParaRPr>
          </a:p>
        </p:txBody>
      </p:sp>
      <p:pic>
        <p:nvPicPr>
          <p:cNvPr id="2" name="CCSD SafeSchools Alert PSA Video">
            <a:hlinkClick r:id="" action="ppaction://media"/>
            <a:extLst>
              <a:ext uri="{FF2B5EF4-FFF2-40B4-BE49-F238E27FC236}">
                <a16:creationId xmlns:a16="http://schemas.microsoft.com/office/drawing/2014/main" id="{0651F44C-83F3-4F0A-B96E-7B9162C118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31" y="-1"/>
            <a:ext cx="9118600" cy="51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2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58057" y="5412641"/>
            <a:ext cx="9241097" cy="1486517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2877" y="480927"/>
            <a:ext cx="2232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6499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October 18, 2018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72" y="5663684"/>
            <a:ext cx="2637417" cy="9354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6217" y="5509625"/>
            <a:ext cx="6011615" cy="57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#</a:t>
            </a:r>
            <a:r>
              <a:rPr lang="en-US" sz="2800" b="1" i="1" dirty="0" err="1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SafeCherokee</a:t>
            </a:r>
            <a:r>
              <a:rPr lang="en-US" sz="28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– Thank You!</a:t>
            </a:r>
            <a:endParaRPr lang="en-US" sz="2800" b="1" dirty="0">
              <a:solidFill>
                <a:srgbClr val="16499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03F3D-7E3E-4D8B-B72F-B8672844B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83040" cy="5412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C0C8C6-607A-4002-A26D-6D56B1B77BBA}"/>
              </a:ext>
            </a:extLst>
          </p:cNvPr>
          <p:cNvSpPr txBox="1"/>
          <p:nvPr/>
        </p:nvSpPr>
        <p:spPr>
          <a:xfrm>
            <a:off x="2928937" y="1543853"/>
            <a:ext cx="5405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“A good relationship starts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with good communication”</a:t>
            </a:r>
          </a:p>
        </p:txBody>
      </p:sp>
    </p:spTree>
    <p:extLst>
      <p:ext uri="{BB962C8B-B14F-4D97-AF65-F5344CB8AC3E}">
        <p14:creationId xmlns:p14="http://schemas.microsoft.com/office/powerpoint/2010/main" val="8591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816175"/>
            <a:ext cx="9144000" cy="10517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4" y="5951008"/>
            <a:ext cx="1859627" cy="65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0628" y="5951008"/>
            <a:ext cx="52033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200" b="1" i="1" dirty="0">
                <a:solidFill>
                  <a:srgbClr val="16499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GSSA:  </a:t>
            </a:r>
            <a:r>
              <a:rPr lang="en-US" sz="12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Lessons We Can Learn from the School Attack that Didn’t Happen</a:t>
            </a:r>
            <a:endParaRPr lang="en-US" sz="1200" b="1" dirty="0">
              <a:solidFill>
                <a:srgbClr val="16499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r"/>
            <a:endParaRPr lang="en-US" sz="1200" dirty="0">
              <a:solidFill>
                <a:srgbClr val="002649"/>
              </a:solidFill>
              <a:latin typeface="Bold"/>
              <a:cs typeface="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91B59-2F79-4162-980B-4757EDD2B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357" y="653582"/>
            <a:ext cx="6057286" cy="4505865"/>
          </a:xfrm>
          <a:prstGeom prst="rect">
            <a:avLst/>
          </a:prstGeom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F3B75E4-9BB6-469E-913E-D84C0053E715}"/>
              </a:ext>
            </a:extLst>
          </p:cNvPr>
          <p:cNvSpPr/>
          <p:nvPr/>
        </p:nvSpPr>
        <p:spPr>
          <a:xfrm>
            <a:off x="5122231" y="3116609"/>
            <a:ext cx="621577" cy="46272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B19FD122-6FAF-4B68-893A-81F4007FC829}"/>
              </a:ext>
            </a:extLst>
          </p:cNvPr>
          <p:cNvSpPr/>
          <p:nvPr/>
        </p:nvSpPr>
        <p:spPr>
          <a:xfrm>
            <a:off x="4283020" y="3116609"/>
            <a:ext cx="577960" cy="46272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8E978A60-6C4A-4DBF-8FE3-DEEF13195569}"/>
              </a:ext>
            </a:extLst>
          </p:cNvPr>
          <p:cNvSpPr/>
          <p:nvPr/>
        </p:nvSpPr>
        <p:spPr>
          <a:xfrm>
            <a:off x="3400192" y="3116609"/>
            <a:ext cx="621577" cy="46272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9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816175"/>
            <a:ext cx="9144000" cy="10517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4" y="5951008"/>
            <a:ext cx="1859627" cy="65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0628" y="5951008"/>
            <a:ext cx="52033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200" b="1" i="1" dirty="0">
                <a:solidFill>
                  <a:srgbClr val="16499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GSSA:  </a:t>
            </a:r>
            <a:r>
              <a:rPr lang="en-US" sz="12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Lessons We Can Learn from the School Attack that Didn’t Happen</a:t>
            </a:r>
            <a:endParaRPr lang="en-US" sz="1200" b="1" dirty="0">
              <a:solidFill>
                <a:srgbClr val="16499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r"/>
            <a:endParaRPr lang="en-US" sz="1200" dirty="0">
              <a:solidFill>
                <a:srgbClr val="002649"/>
              </a:solidFill>
              <a:latin typeface="Bold"/>
              <a:cs typeface="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91B59-2F79-4162-980B-4757EDD2B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39" y="1039345"/>
            <a:ext cx="2816097" cy="2094825"/>
          </a:xfrm>
          <a:prstGeom prst="rect">
            <a:avLst/>
          </a:prstGeom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F3B75E4-9BB6-469E-913E-D84C0053E715}"/>
              </a:ext>
            </a:extLst>
          </p:cNvPr>
          <p:cNvSpPr/>
          <p:nvPr/>
        </p:nvSpPr>
        <p:spPr>
          <a:xfrm>
            <a:off x="2270940" y="2155177"/>
            <a:ext cx="288978" cy="2600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B19FD122-6FAF-4B68-893A-81F4007FC829}"/>
              </a:ext>
            </a:extLst>
          </p:cNvPr>
          <p:cNvSpPr/>
          <p:nvPr/>
        </p:nvSpPr>
        <p:spPr>
          <a:xfrm>
            <a:off x="2702793" y="2155177"/>
            <a:ext cx="268700" cy="2600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8E978A60-6C4A-4DBF-8FE3-DEEF13195569}"/>
              </a:ext>
            </a:extLst>
          </p:cNvPr>
          <p:cNvSpPr/>
          <p:nvPr/>
        </p:nvSpPr>
        <p:spPr>
          <a:xfrm>
            <a:off x="1857450" y="2155177"/>
            <a:ext cx="288978" cy="2600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D2C0F3-D13F-4CF3-B5FB-B8B34D2B381F}"/>
              </a:ext>
            </a:extLst>
          </p:cNvPr>
          <p:cNvSpPr txBox="1"/>
          <p:nvPr/>
        </p:nvSpPr>
        <p:spPr>
          <a:xfrm>
            <a:off x="1297475" y="2586645"/>
            <a:ext cx="2126456" cy="246221"/>
          </a:xfrm>
          <a:prstGeom prst="rect">
            <a:avLst/>
          </a:prstGeom>
          <a:solidFill>
            <a:srgbClr val="FFFF00"/>
          </a:solidFill>
          <a:ln w="19050">
            <a:solidFill>
              <a:srgbClr val="005BB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EHS Incident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EF9532-BE48-49C5-A337-93FB6D33F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854" y="2912156"/>
            <a:ext cx="2773597" cy="19743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FD5254-FA8A-4683-9357-7C33D6BF5D85}"/>
              </a:ext>
            </a:extLst>
          </p:cNvPr>
          <p:cNvSpPr txBox="1"/>
          <p:nvPr/>
        </p:nvSpPr>
        <p:spPr>
          <a:xfrm>
            <a:off x="6431817" y="3916827"/>
            <a:ext cx="39766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MSD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HS</a:t>
            </a:r>
          </a:p>
        </p:txBody>
      </p:sp>
    </p:spTree>
    <p:extLst>
      <p:ext uri="{BB962C8B-B14F-4D97-AF65-F5344CB8AC3E}">
        <p14:creationId xmlns:p14="http://schemas.microsoft.com/office/powerpoint/2010/main" val="36809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816175"/>
            <a:ext cx="9144000" cy="10517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4" y="5951008"/>
            <a:ext cx="1859627" cy="65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0628" y="5951008"/>
            <a:ext cx="52033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200" b="1" i="1" dirty="0">
                <a:solidFill>
                  <a:srgbClr val="16499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GSSA:  </a:t>
            </a:r>
            <a:r>
              <a:rPr lang="en-US" sz="12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Lessons We Can Learn from the School Attack that Didn’t Happen</a:t>
            </a:r>
            <a:endParaRPr lang="en-US" sz="1200" b="1" dirty="0">
              <a:solidFill>
                <a:srgbClr val="16499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r"/>
            <a:endParaRPr lang="en-US" sz="1200" dirty="0">
              <a:solidFill>
                <a:srgbClr val="002649"/>
              </a:solidFill>
              <a:latin typeface="Bold"/>
              <a:cs typeface="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91B59-2F79-4162-980B-4757EDD2B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39" y="1039345"/>
            <a:ext cx="2816097" cy="2094825"/>
          </a:xfrm>
          <a:prstGeom prst="rect">
            <a:avLst/>
          </a:prstGeom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F3B75E4-9BB6-469E-913E-D84C0053E715}"/>
              </a:ext>
            </a:extLst>
          </p:cNvPr>
          <p:cNvSpPr/>
          <p:nvPr/>
        </p:nvSpPr>
        <p:spPr>
          <a:xfrm>
            <a:off x="2270940" y="2155177"/>
            <a:ext cx="288978" cy="2600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B19FD122-6FAF-4B68-893A-81F4007FC829}"/>
              </a:ext>
            </a:extLst>
          </p:cNvPr>
          <p:cNvSpPr/>
          <p:nvPr/>
        </p:nvSpPr>
        <p:spPr>
          <a:xfrm>
            <a:off x="2702793" y="2155177"/>
            <a:ext cx="268700" cy="2600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8E978A60-6C4A-4DBF-8FE3-DEEF13195569}"/>
              </a:ext>
            </a:extLst>
          </p:cNvPr>
          <p:cNvSpPr/>
          <p:nvPr/>
        </p:nvSpPr>
        <p:spPr>
          <a:xfrm>
            <a:off x="1857450" y="2155177"/>
            <a:ext cx="288978" cy="2600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EF9532-BE48-49C5-A337-93FB6D33F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854" y="2912156"/>
            <a:ext cx="2773597" cy="19743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FD5254-FA8A-4683-9357-7C33D6BF5D85}"/>
              </a:ext>
            </a:extLst>
          </p:cNvPr>
          <p:cNvSpPr txBox="1"/>
          <p:nvPr/>
        </p:nvSpPr>
        <p:spPr>
          <a:xfrm>
            <a:off x="6431817" y="3916827"/>
            <a:ext cx="39766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MSD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HS</a:t>
            </a:r>
          </a:p>
        </p:txBody>
      </p:sp>
      <p:pic>
        <p:nvPicPr>
          <p:cNvPr id="1026" name="Picture 2" descr="Image result for the number, 66">
            <a:extLst>
              <a:ext uri="{FF2B5EF4-FFF2-40B4-BE49-F238E27FC236}">
                <a16:creationId xmlns:a16="http://schemas.microsoft.com/office/drawing/2014/main" id="{411311BD-2C44-4010-81C8-C181B615C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" t="15267" r="6838" b="12883"/>
          <a:stretch/>
        </p:blipFill>
        <p:spPr bwMode="auto">
          <a:xfrm>
            <a:off x="4787206" y="4026342"/>
            <a:ext cx="1257145" cy="101626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8A1D74-DB03-42F2-A683-3B2E24367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4933" y="4621148"/>
            <a:ext cx="695403" cy="815608"/>
          </a:xfrm>
          <a:prstGeom prst="rect">
            <a:avLst/>
          </a:prstGeom>
          <a:ln w="47625">
            <a:solidFill>
              <a:srgbClr val="00B05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9F4853-A472-4EB1-87AC-7BA23C453B52}"/>
              </a:ext>
            </a:extLst>
          </p:cNvPr>
          <p:cNvSpPr txBox="1"/>
          <p:nvPr/>
        </p:nvSpPr>
        <p:spPr>
          <a:xfrm>
            <a:off x="5275890" y="2358548"/>
            <a:ext cx="270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Gained National Attention</a:t>
            </a:r>
          </a:p>
        </p:txBody>
      </p:sp>
    </p:spTree>
    <p:extLst>
      <p:ext uri="{BB962C8B-B14F-4D97-AF65-F5344CB8AC3E}">
        <p14:creationId xmlns:p14="http://schemas.microsoft.com/office/powerpoint/2010/main" val="215677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816175"/>
            <a:ext cx="9144000" cy="10517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4" y="5951008"/>
            <a:ext cx="1859627" cy="65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0628" y="5951008"/>
            <a:ext cx="52033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200" b="1" i="1" dirty="0">
                <a:solidFill>
                  <a:srgbClr val="16499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GSSA:  </a:t>
            </a:r>
            <a:r>
              <a:rPr lang="en-US" sz="12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Lessons We Can Learn from the School Attack that Didn’t Happen</a:t>
            </a:r>
            <a:endParaRPr lang="en-US" sz="1200" b="1" dirty="0">
              <a:solidFill>
                <a:srgbClr val="16499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r"/>
            <a:endParaRPr lang="en-US" sz="1200" dirty="0">
              <a:solidFill>
                <a:srgbClr val="002649"/>
              </a:solidFill>
              <a:latin typeface="Bold"/>
              <a:cs typeface="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91B59-2F79-4162-980B-4757EDD2B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39" y="1039345"/>
            <a:ext cx="2816097" cy="2094825"/>
          </a:xfrm>
          <a:prstGeom prst="rect">
            <a:avLst/>
          </a:prstGeom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F3B75E4-9BB6-469E-913E-D84C0053E715}"/>
              </a:ext>
            </a:extLst>
          </p:cNvPr>
          <p:cNvSpPr/>
          <p:nvPr/>
        </p:nvSpPr>
        <p:spPr>
          <a:xfrm>
            <a:off x="2270940" y="2155177"/>
            <a:ext cx="288978" cy="2600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B19FD122-6FAF-4B68-893A-81F4007FC829}"/>
              </a:ext>
            </a:extLst>
          </p:cNvPr>
          <p:cNvSpPr/>
          <p:nvPr/>
        </p:nvSpPr>
        <p:spPr>
          <a:xfrm>
            <a:off x="2702793" y="2155177"/>
            <a:ext cx="268700" cy="2600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8E978A60-6C4A-4DBF-8FE3-DEEF13195569}"/>
              </a:ext>
            </a:extLst>
          </p:cNvPr>
          <p:cNvSpPr/>
          <p:nvPr/>
        </p:nvSpPr>
        <p:spPr>
          <a:xfrm>
            <a:off x="1857450" y="2155177"/>
            <a:ext cx="288978" cy="2600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D2C0F3-D13F-4CF3-B5FB-B8B34D2B381F}"/>
              </a:ext>
            </a:extLst>
          </p:cNvPr>
          <p:cNvSpPr txBox="1"/>
          <p:nvPr/>
        </p:nvSpPr>
        <p:spPr>
          <a:xfrm>
            <a:off x="1297475" y="2586645"/>
            <a:ext cx="2126456" cy="246221"/>
          </a:xfrm>
          <a:prstGeom prst="rect">
            <a:avLst/>
          </a:prstGeom>
          <a:solidFill>
            <a:srgbClr val="FFFF00"/>
          </a:solidFill>
          <a:ln w="19050">
            <a:solidFill>
              <a:srgbClr val="005BB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EHS Incident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EF9532-BE48-49C5-A337-93FB6D33F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854" y="2912156"/>
            <a:ext cx="2773597" cy="19743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FD5254-FA8A-4683-9357-7C33D6BF5D85}"/>
              </a:ext>
            </a:extLst>
          </p:cNvPr>
          <p:cNvSpPr txBox="1"/>
          <p:nvPr/>
        </p:nvSpPr>
        <p:spPr>
          <a:xfrm>
            <a:off x="6431817" y="3916827"/>
            <a:ext cx="39766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MSD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HS</a:t>
            </a:r>
          </a:p>
        </p:txBody>
      </p:sp>
      <p:pic>
        <p:nvPicPr>
          <p:cNvPr id="1026" name="Picture 2" descr="Image result for the number, 66">
            <a:extLst>
              <a:ext uri="{FF2B5EF4-FFF2-40B4-BE49-F238E27FC236}">
                <a16:creationId xmlns:a16="http://schemas.microsoft.com/office/drawing/2014/main" id="{411311BD-2C44-4010-81C8-C181B615C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" t="15267" r="6838" b="12883"/>
          <a:stretch/>
        </p:blipFill>
        <p:spPr bwMode="auto">
          <a:xfrm>
            <a:off x="4787206" y="4026342"/>
            <a:ext cx="1257145" cy="101626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82784A-6EDB-4078-890C-A92CB45C5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5706" y="3070650"/>
            <a:ext cx="2513216" cy="1294306"/>
          </a:xfrm>
          <a:prstGeom prst="rect">
            <a:avLst/>
          </a:prstGeom>
        </p:spPr>
      </p:pic>
      <p:pic>
        <p:nvPicPr>
          <p:cNvPr id="1028" name="Picture 4" descr="Image result for the number, 2">
            <a:extLst>
              <a:ext uri="{FF2B5EF4-FFF2-40B4-BE49-F238E27FC236}">
                <a16:creationId xmlns:a16="http://schemas.microsoft.com/office/drawing/2014/main" id="{8DB4C379-8EF2-4EE0-9682-504A697A5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6" t="11849" r="16743" b="9970"/>
          <a:stretch/>
        </p:blipFill>
        <p:spPr bwMode="auto">
          <a:xfrm>
            <a:off x="1594947" y="4026342"/>
            <a:ext cx="721519" cy="707647"/>
          </a:xfrm>
          <a:prstGeom prst="rect">
            <a:avLst/>
          </a:prstGeom>
          <a:noFill/>
          <a:ln w="603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845705-2FA3-47E0-9E27-CB2977AD4A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5662" y="2487415"/>
            <a:ext cx="875819" cy="8758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8A1D74-DB03-42F2-A683-3B2E243676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4933" y="4621148"/>
            <a:ext cx="695403" cy="815608"/>
          </a:xfrm>
          <a:prstGeom prst="rect">
            <a:avLst/>
          </a:prstGeom>
          <a:ln w="47625">
            <a:solidFill>
              <a:srgbClr val="00B05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AD0AF5-0981-4B0F-AA60-C6114850DCFF}"/>
              </a:ext>
            </a:extLst>
          </p:cNvPr>
          <p:cNvSpPr txBox="1"/>
          <p:nvPr/>
        </p:nvSpPr>
        <p:spPr>
          <a:xfrm>
            <a:off x="5275890" y="2358548"/>
            <a:ext cx="270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Gained National Attention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D97723-2A64-4200-91CF-34ACDA324B20}"/>
              </a:ext>
            </a:extLst>
          </p:cNvPr>
          <p:cNvSpPr txBox="1"/>
          <p:nvPr/>
        </p:nvSpPr>
        <p:spPr>
          <a:xfrm>
            <a:off x="1240325" y="519292"/>
            <a:ext cx="2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Gained Local Attention</a:t>
            </a:r>
          </a:p>
        </p:txBody>
      </p:sp>
    </p:spTree>
    <p:extLst>
      <p:ext uri="{BB962C8B-B14F-4D97-AF65-F5344CB8AC3E}">
        <p14:creationId xmlns:p14="http://schemas.microsoft.com/office/powerpoint/2010/main" val="26643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816175"/>
            <a:ext cx="9144000" cy="10517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74" y="5951008"/>
            <a:ext cx="1859627" cy="65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0628" y="5951008"/>
            <a:ext cx="52033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200" b="1" i="1" dirty="0">
                <a:solidFill>
                  <a:srgbClr val="16499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GSSA:  </a:t>
            </a:r>
            <a:r>
              <a:rPr lang="en-US" sz="12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Lessons We Can Learn from the School Attack that Didn’t Happen</a:t>
            </a:r>
            <a:endParaRPr lang="en-US" sz="1200" b="1" dirty="0">
              <a:solidFill>
                <a:srgbClr val="16499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r"/>
            <a:endParaRPr lang="en-US" sz="1200" dirty="0">
              <a:solidFill>
                <a:srgbClr val="002649"/>
              </a:solidFill>
              <a:latin typeface="Bold"/>
              <a:cs typeface="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B668F2-5043-4099-AFE7-9143958A787B}"/>
              </a:ext>
            </a:extLst>
          </p:cNvPr>
          <p:cNvSpPr txBox="1"/>
          <p:nvPr/>
        </p:nvSpPr>
        <p:spPr>
          <a:xfrm>
            <a:off x="2617876" y="1169689"/>
            <a:ext cx="386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Post Media Clip Here</a:t>
            </a:r>
          </a:p>
        </p:txBody>
      </p:sp>
      <p:pic>
        <p:nvPicPr>
          <p:cNvPr id="3" name="2 charged in threats at Etowah High School">
            <a:hlinkClick r:id="" action="ppaction://media"/>
            <a:extLst>
              <a:ext uri="{FF2B5EF4-FFF2-40B4-BE49-F238E27FC236}">
                <a16:creationId xmlns:a16="http://schemas.microsoft.com/office/drawing/2014/main" id="{A875CF71-14F7-4619-8333-1947308AC3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56700" cy="51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816175"/>
            <a:ext cx="9144000" cy="10517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4" y="5951008"/>
            <a:ext cx="1859627" cy="65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0628" y="5951008"/>
            <a:ext cx="52033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200" b="1" i="1" dirty="0">
                <a:solidFill>
                  <a:srgbClr val="16499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GSSA:  </a:t>
            </a:r>
            <a:r>
              <a:rPr lang="en-US" sz="12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Lessons We Can Learn from the School Attack that Didn’t Happen</a:t>
            </a:r>
            <a:endParaRPr lang="en-US" sz="1200" b="1" dirty="0">
              <a:solidFill>
                <a:srgbClr val="16499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r"/>
            <a:endParaRPr lang="en-US" sz="1200" dirty="0">
              <a:solidFill>
                <a:srgbClr val="002649"/>
              </a:solidFill>
              <a:latin typeface="Bold"/>
              <a:cs typeface="Bold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F696905-0E63-4B9F-AFD9-77DBFDEF20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832109"/>
              </p:ext>
            </p:extLst>
          </p:nvPr>
        </p:nvGraphicFramePr>
        <p:xfrm>
          <a:off x="0" y="0"/>
          <a:ext cx="9144000" cy="5968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603">
                  <a:extLst>
                    <a:ext uri="{9D8B030D-6E8A-4147-A177-3AD203B41FA5}">
                      <a16:colId xmlns:a16="http://schemas.microsoft.com/office/drawing/2014/main" val="3784063540"/>
                    </a:ext>
                  </a:extLst>
                </a:gridCol>
                <a:gridCol w="7649397">
                  <a:extLst>
                    <a:ext uri="{9D8B030D-6E8A-4147-A177-3AD203B41FA5}">
                      <a16:colId xmlns:a16="http://schemas.microsoft.com/office/drawing/2014/main" val="1284286695"/>
                    </a:ext>
                  </a:extLst>
                </a:gridCol>
              </a:tblGrid>
              <a:tr h="7879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602898"/>
                  </a:ext>
                </a:extLst>
              </a:tr>
              <a:tr h="8380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SUN, Oct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Woodstock PD receives a tip of potential school violence late evening on a dedicated tip line.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484424"/>
                  </a:ext>
                </a:extLst>
              </a:tr>
              <a:tr h="8380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MON, Oct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CCSD Police receive tip from Woodstock PD. Cherokee SO brought in to lead investigation later afternoon.  Investigation begins, one student arrested late evening and accomplice sought.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471386"/>
                  </a:ext>
                </a:extLst>
              </a:tr>
              <a:tr h="8380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TUE, Oct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Investigation continues, a second student arrested.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825647"/>
                  </a:ext>
                </a:extLst>
              </a:tr>
              <a:tr h="8380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WED, Oct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Media begins reporting two students arrested. Cherokee SO conducts press conference and CCSD communication plan w/public completed. In midst of incident, an additional school threat is rumored via social media.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740640"/>
                  </a:ext>
                </a:extLst>
              </a:tr>
              <a:tr h="8380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THU, Oct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Arrested students make first court appearance.  CCSD investigating additional school threat.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423430"/>
                  </a:ext>
                </a:extLst>
              </a:tr>
              <a:tr h="8380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FRI, Oct 20</a:t>
                      </a:r>
                    </a:p>
                    <a:p>
                      <a:pPr algn="ctr"/>
                      <a:r>
                        <a:rPr lang="en-US" sz="1600" i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(homecoming)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Additional school threat is investigated, four students arrested for hoax/threat.</a:t>
                      </a:r>
                    </a:p>
                    <a:p>
                      <a:endParaRPr lang="en-US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61258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1BC8DF3-4141-4AFE-9C61-DC58E71C865F}"/>
              </a:ext>
            </a:extLst>
          </p:cNvPr>
          <p:cNvSpPr txBox="1"/>
          <p:nvPr/>
        </p:nvSpPr>
        <p:spPr>
          <a:xfrm>
            <a:off x="8829675" y="1615764"/>
            <a:ext cx="314325" cy="17543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@GSPRA</a:t>
            </a:r>
          </a:p>
        </p:txBody>
      </p:sp>
    </p:spTree>
    <p:extLst>
      <p:ext uri="{BB962C8B-B14F-4D97-AF65-F5344CB8AC3E}">
        <p14:creationId xmlns:p14="http://schemas.microsoft.com/office/powerpoint/2010/main" val="21042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816175"/>
            <a:ext cx="9144000" cy="10517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4" y="5951008"/>
            <a:ext cx="1859627" cy="65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0628" y="5951008"/>
            <a:ext cx="52033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200" b="1" i="1" dirty="0">
                <a:solidFill>
                  <a:srgbClr val="16499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GSSA:  </a:t>
            </a:r>
            <a:r>
              <a:rPr lang="en-US" sz="12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Lessons We Can Learn from the School Attack that Didn’t Happen</a:t>
            </a:r>
            <a:endParaRPr lang="en-US" sz="1200" b="1" dirty="0">
              <a:solidFill>
                <a:srgbClr val="16499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r"/>
            <a:endParaRPr lang="en-US" sz="1200" dirty="0">
              <a:solidFill>
                <a:srgbClr val="002649"/>
              </a:solidFill>
              <a:latin typeface="Bold"/>
              <a:cs typeface="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6FCD8D-5BB6-450C-AD3A-F90B21AD82A7}"/>
              </a:ext>
            </a:extLst>
          </p:cNvPr>
          <p:cNvSpPr txBox="1"/>
          <p:nvPr/>
        </p:nvSpPr>
        <p:spPr>
          <a:xfrm>
            <a:off x="624630" y="1581026"/>
            <a:ext cx="7593172" cy="212365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75000"/>
                  </a:schemeClr>
                </a:solidFill>
              </a:rPr>
              <a:t>Disaster Averted?  That’s a Great Day!!!</a:t>
            </a:r>
          </a:p>
        </p:txBody>
      </p:sp>
    </p:spTree>
    <p:extLst>
      <p:ext uri="{BB962C8B-B14F-4D97-AF65-F5344CB8AC3E}">
        <p14:creationId xmlns:p14="http://schemas.microsoft.com/office/powerpoint/2010/main" val="210726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816175"/>
            <a:ext cx="9144000" cy="10517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4" y="5951008"/>
            <a:ext cx="1859627" cy="65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0628" y="5951008"/>
            <a:ext cx="52033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200" b="1" i="1" dirty="0">
                <a:solidFill>
                  <a:srgbClr val="16499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GSSA:  </a:t>
            </a:r>
            <a:r>
              <a:rPr lang="en-US" sz="1200" b="1" i="1" dirty="0">
                <a:solidFill>
                  <a:srgbClr val="16499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Lessons We Can Learn from the School Attack that Didn’t Happen</a:t>
            </a:r>
            <a:endParaRPr lang="en-US" sz="1200" b="1" dirty="0">
              <a:solidFill>
                <a:srgbClr val="16499A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r"/>
            <a:endParaRPr lang="en-US" sz="1200" dirty="0">
              <a:solidFill>
                <a:srgbClr val="002649"/>
              </a:solidFill>
              <a:latin typeface="Bold"/>
              <a:cs typeface="Bold"/>
            </a:endParaRPr>
          </a:p>
        </p:txBody>
      </p:sp>
      <p:pic>
        <p:nvPicPr>
          <p:cNvPr id="4" name="Graphic 3" descr="Network">
            <a:extLst>
              <a:ext uri="{FF2B5EF4-FFF2-40B4-BE49-F238E27FC236}">
                <a16:creationId xmlns:a16="http://schemas.microsoft.com/office/drawing/2014/main" id="{BAA84068-01F5-4D0B-9133-633D3ECA3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079" y="491325"/>
            <a:ext cx="5719121" cy="57191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AA509F-0930-404D-92E6-6B778B995D87}"/>
              </a:ext>
            </a:extLst>
          </p:cNvPr>
          <p:cNvSpPr txBox="1"/>
          <p:nvPr/>
        </p:nvSpPr>
        <p:spPr>
          <a:xfrm>
            <a:off x="6038754" y="2581185"/>
            <a:ext cx="2649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Partnerships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C9A070-5F8F-42FE-B088-18CB01A7928F}"/>
              </a:ext>
            </a:extLst>
          </p:cNvPr>
          <p:cNvSpPr txBox="1"/>
          <p:nvPr/>
        </p:nvSpPr>
        <p:spPr>
          <a:xfrm>
            <a:off x="5636734" y="4669786"/>
            <a:ext cx="2940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Physical Plant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45989-FAC5-471A-9D56-A9549D9785F0}"/>
              </a:ext>
            </a:extLst>
          </p:cNvPr>
          <p:cNvSpPr txBox="1"/>
          <p:nvPr/>
        </p:nvSpPr>
        <p:spPr>
          <a:xfrm>
            <a:off x="2618315" y="1327824"/>
            <a:ext cx="354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Plans &amp; Protocols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3940BC-2334-414A-B70E-F434ADC98B98}"/>
              </a:ext>
            </a:extLst>
          </p:cNvPr>
          <p:cNvSpPr txBox="1"/>
          <p:nvPr/>
        </p:nvSpPr>
        <p:spPr>
          <a:xfrm>
            <a:off x="761516" y="2535086"/>
            <a:ext cx="2211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Provisions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E371D4-1999-4D39-8E20-F415C873FED9}"/>
              </a:ext>
            </a:extLst>
          </p:cNvPr>
          <p:cNvSpPr txBox="1"/>
          <p:nvPr/>
        </p:nvSpPr>
        <p:spPr>
          <a:xfrm>
            <a:off x="1190793" y="4650585"/>
            <a:ext cx="2132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Personnel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86E096-68FC-4A61-817A-C10484B526FD}"/>
              </a:ext>
            </a:extLst>
          </p:cNvPr>
          <p:cNvSpPr/>
          <p:nvPr/>
        </p:nvSpPr>
        <p:spPr>
          <a:xfrm>
            <a:off x="211674" y="177328"/>
            <a:ext cx="870488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PREPAREDNESS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354286-99D9-46D9-9823-8A89394B3A1F}"/>
              </a:ext>
            </a:extLst>
          </p:cNvPr>
          <p:cNvSpPr txBox="1"/>
          <p:nvPr/>
        </p:nvSpPr>
        <p:spPr>
          <a:xfrm>
            <a:off x="4044800" y="3429724"/>
            <a:ext cx="80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AUDIT</a:t>
            </a:r>
          </a:p>
        </p:txBody>
      </p:sp>
    </p:spTree>
    <p:extLst>
      <p:ext uri="{BB962C8B-B14F-4D97-AF65-F5344CB8AC3E}">
        <p14:creationId xmlns:p14="http://schemas.microsoft.com/office/powerpoint/2010/main" val="402941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3899</TotalTime>
  <Words>725</Words>
  <Application>Microsoft Office PowerPoint</Application>
  <PresentationFormat>On-screen Show (4:3)</PresentationFormat>
  <Paragraphs>124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Bold</vt:lpstr>
      <vt:lpstr>Calibri</vt:lpstr>
      <vt:lpstr>Lato</vt:lpstr>
      <vt:lpstr>Lato Black</vt:lpstr>
      <vt:lpstr>Lato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Grant Design Collaborative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Carrie McGowan</dc:creator>
  <cp:lastModifiedBy>Brian Hightower</cp:lastModifiedBy>
  <cp:revision>438</cp:revision>
  <cp:lastPrinted>2018-10-02T18:58:15Z</cp:lastPrinted>
  <dcterms:created xsi:type="dcterms:W3CDTF">2016-01-13T15:46:24Z</dcterms:created>
  <dcterms:modified xsi:type="dcterms:W3CDTF">2018-10-15T14:49:36Z</dcterms:modified>
</cp:coreProperties>
</file>