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14"/>
  </p:notesMasterIdLst>
  <p:sldIdLst>
    <p:sldId id="270" r:id="rId2"/>
    <p:sldId id="257" r:id="rId3"/>
    <p:sldId id="259" r:id="rId4"/>
    <p:sldId id="260" r:id="rId5"/>
    <p:sldId id="276" r:id="rId6"/>
    <p:sldId id="281" r:id="rId7"/>
    <p:sldId id="264" r:id="rId8"/>
    <p:sldId id="265" r:id="rId9"/>
    <p:sldId id="266" r:id="rId10"/>
    <p:sldId id="283" r:id="rId11"/>
    <p:sldId id="272" r:id="rId12"/>
    <p:sldId id="268"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Lato" panose="020B0604020202020204" charset="0"/>
      <p:regular r:id="rId19"/>
      <p:bold r:id="rId20"/>
      <p:italic r:id="rId21"/>
      <p:boldItalic r:id="rId22"/>
    </p:embeddedFont>
    <p:embeddedFont>
      <p:font typeface="Lato Black" panose="020B0604020202020204" charset="0"/>
      <p:bold r:id="rId23"/>
      <p:boldItalic r:id="rId24"/>
    </p:embeddedFont>
    <p:embeddedFont>
      <p:font typeface="Open Sans" panose="020B0604020202020204" charset="0"/>
      <p:regular r:id="rId25"/>
      <p:bold r:id="rId26"/>
      <p:italic r:id="rId27"/>
      <p:boldItalic r:id="rId28"/>
    </p:embeddedFont>
    <p:embeddedFont>
      <p:font typeface="Roboto Condensed" panose="020B0604020202020204" charset="0"/>
      <p:regular r:id="rId29"/>
      <p:bold r:id="rId30"/>
      <p:italic r:id="rId31"/>
      <p:boldItalic r:id="rId32"/>
    </p:embeddedFont>
    <p:embeddedFont>
      <p:font typeface="Roboto Slab"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6" autoAdjust="0"/>
    <p:restoredTop sz="93842" autoAdjust="0"/>
  </p:normalViewPr>
  <p:slideViewPr>
    <p:cSldViewPr snapToGrid="0">
      <p:cViewPr varScale="1">
        <p:scale>
          <a:sx n="79" d="100"/>
          <a:sy n="79" d="100"/>
        </p:scale>
        <p:origin x="844" y="60"/>
      </p:cViewPr>
      <p:guideLst>
        <p:guide orient="horz" pos="1620"/>
        <p:guide pos="2880"/>
      </p:guideLst>
    </p:cSldViewPr>
  </p:slideViewPr>
  <p:notesTextViewPr>
    <p:cViewPr>
      <p:scale>
        <a:sx n="1" d="1"/>
        <a:sy n="1" d="1"/>
      </p:scale>
      <p:origin x="0" y="0"/>
    </p:cViewPr>
  </p:notesTextViewPr>
  <p:sorterViewPr>
    <p:cViewPr>
      <p:scale>
        <a:sx n="100" d="100"/>
        <a:sy n="100" d="100"/>
      </p:scale>
      <p:origin x="0" y="-16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217628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phys.org/news/2018-04-rapid-mass-school.html" TargetMode="External"/><Relationship Id="rId3" Type="http://schemas.openxmlformats.org/officeDocument/2006/relationships/hyperlink" Target="https://www.forbes.com/sites/forbestechcouncil/2018/09/06/how-new-innovations-can-make-schools-safer/#9626f9d736b3" TargetMode="External"/><Relationship Id="rId7" Type="http://schemas.openxmlformats.org/officeDocument/2006/relationships/hyperlink" Target="https://www.nbcnews.com/news/us-news/police-respond-shooting-parkland-florida-high-school-n84810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washingtonpost.com/news/post-nation/wp/2018/05/19/ten-killed-in-texas-high-school-shooting-were-mostly-students-police-say-suspect-confessed/?noredirect=on&amp;utm_term=.25462f22cc9a" TargetMode="External"/><Relationship Id="rId5" Type="http://schemas.openxmlformats.org/officeDocument/2006/relationships/hyperlink" Target="https://www.cnn.com/2018/03/02/us/school-shootings-2018-list-trnd/index.html" TargetMode="External"/><Relationship Id="rId4" Type="http://schemas.openxmlformats.org/officeDocument/2006/relationships/hyperlink" Target="https://youtu.be/MHOtDsGfF5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3b1715ec1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43b1715ec1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50" dirty="0">
                <a:solidFill>
                  <a:schemeClr val="dk1"/>
                </a:solidFill>
                <a:highlight>
                  <a:schemeClr val="lt1"/>
                </a:highlight>
              </a:rPr>
              <a:t>Many of you have asked about all the different name changes….</a:t>
            </a:r>
            <a:endParaRPr sz="1200" dirty="0">
              <a:solidFill>
                <a:schemeClr val="dk1"/>
              </a:solidFill>
              <a:latin typeface="Calibri"/>
              <a:ea typeface="Calibri"/>
              <a:cs typeface="Calibri"/>
              <a:sym typeface="Calibri"/>
            </a:endParaRPr>
          </a:p>
        </p:txBody>
      </p:sp>
      <p:sp>
        <p:nvSpPr>
          <p:cNvPr id="106" name="Google Shape;106;g43b1715ec1_0_13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43b1715e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43b1715ec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In an event of a campus alert (active shooter, law enforcement issue, weather emergency), this is what occurs.  </a:t>
            </a: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Let’s walk through an example of what happens during a campus alert.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When the badge is pressed (in this example of a lockdown) it can activate the alert beacon, show a message on every computer in the school and notify responders immediately on their mobile phones and computers</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341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438fbdfe03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438fbdfe03_1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400"/>
              <a:buFont typeface="Arial"/>
              <a:buNone/>
            </a:pPr>
            <a:r>
              <a:rPr lang="en-GB" dirty="0"/>
              <a:t>For both types of alerts, you will have data and analytics that roll up and are provided to you. </a:t>
            </a:r>
          </a:p>
          <a:p>
            <a:pPr marL="0" lvl="0" indent="0" algn="l" rtl="0">
              <a:spcBef>
                <a:spcPts val="0"/>
              </a:spcBef>
              <a:spcAft>
                <a:spcPts val="0"/>
              </a:spcAft>
              <a:buClr>
                <a:srgbClr val="000000"/>
              </a:buClr>
              <a:buSzPts val="1400"/>
              <a:buFont typeface="Arial"/>
              <a:buNone/>
            </a:pPr>
            <a:endParaRPr dirty="0">
              <a:highlight>
                <a:srgbClr val="FFFF00"/>
              </a:highlight>
            </a:endParaRPr>
          </a:p>
          <a:p>
            <a:pPr marL="0" marR="0" lvl="0" indent="0" algn="l" rtl="0">
              <a:lnSpc>
                <a:spcPct val="100000"/>
              </a:lnSpc>
              <a:spcBef>
                <a:spcPts val="0"/>
              </a:spcBef>
              <a:spcAft>
                <a:spcPts val="0"/>
              </a:spcAft>
              <a:buClr>
                <a:srgbClr val="000000"/>
              </a:buClr>
              <a:buSzPts val="1400"/>
              <a:buFont typeface="Arial"/>
              <a:buNone/>
            </a:pPr>
            <a:r>
              <a:rPr lang="en-GB" dirty="0"/>
              <a:t>Hillsborough example - 4 drills per year, this data would help improve/reassign/reallocate staff, etc. </a:t>
            </a:r>
            <a:endParaRPr dirty="0"/>
          </a:p>
          <a:p>
            <a:pPr marL="0" marR="0" lvl="0" indent="0" algn="l" rtl="0">
              <a:lnSpc>
                <a:spcPct val="100000"/>
              </a:lnSpc>
              <a:spcBef>
                <a:spcPts val="0"/>
              </a:spcBef>
              <a:spcAft>
                <a:spcPts val="0"/>
              </a:spcAft>
              <a:buClr>
                <a:srgbClr val="000000"/>
              </a:buClr>
              <a:buSzPts val="1400"/>
              <a:buFont typeface="Arial"/>
              <a:buNone/>
            </a:pPr>
            <a:r>
              <a:rPr lang="en-GB" dirty="0"/>
              <a:t>Columbus example - every 6 seconds</a:t>
            </a:r>
            <a:endParaRPr dirty="0"/>
          </a:p>
          <a:p>
            <a:pPr marL="0" marR="0" lvl="0" indent="0" algn="l" rtl="0">
              <a:lnSpc>
                <a:spcPct val="100000"/>
              </a:lnSpc>
              <a:spcBef>
                <a:spcPts val="0"/>
              </a:spcBef>
              <a:spcAft>
                <a:spcPts val="0"/>
              </a:spcAft>
              <a:buClr>
                <a:srgbClr val="000000"/>
              </a:buClr>
              <a:buSzPts val="1400"/>
              <a:buFont typeface="Arial"/>
              <a:buNone/>
            </a:pPr>
            <a:r>
              <a:rPr lang="en-GB" dirty="0">
                <a:highlight>
                  <a:srgbClr val="FFFF00"/>
                </a:highlight>
              </a:rPr>
              <a:t> </a:t>
            </a:r>
            <a:endParaRPr sz="1100" b="0" i="0" u="none" strike="noStrike" cap="none" dirty="0">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dirty="0"/>
              <a:t>Automatically capture incident data:</a:t>
            </a:r>
            <a:endParaRPr dirty="0"/>
          </a:p>
          <a:p>
            <a:pPr marL="457200" marR="0" lvl="0" indent="-317500" algn="l" rtl="0">
              <a:lnSpc>
                <a:spcPct val="100000"/>
              </a:lnSpc>
              <a:spcBef>
                <a:spcPts val="0"/>
              </a:spcBef>
              <a:spcAft>
                <a:spcPts val="0"/>
              </a:spcAft>
              <a:buSzPts val="1400"/>
              <a:buChar char="●"/>
            </a:pPr>
            <a:r>
              <a:rPr lang="en-GB" dirty="0"/>
              <a:t>Who, what, when, where, why - including who responded, how long it took, etc.  All of this is rolled into an Alert Summary</a:t>
            </a:r>
            <a:endParaRPr dirty="0"/>
          </a:p>
          <a:p>
            <a:pPr marL="0" marR="0" lvl="0" indent="0" algn="l" rtl="0">
              <a:lnSpc>
                <a:spcPct val="100000"/>
              </a:lnSpc>
              <a:spcBef>
                <a:spcPts val="0"/>
              </a:spcBef>
              <a:spcAft>
                <a:spcPts val="0"/>
              </a:spcAft>
              <a:buClr>
                <a:srgbClr val="000000"/>
              </a:buClr>
              <a:buSzPts val="1400"/>
              <a:buFont typeface="Arial"/>
              <a:buNone/>
            </a:pPr>
            <a:r>
              <a:rPr lang="en-GB" dirty="0"/>
              <a:t>Trend data</a:t>
            </a:r>
            <a:endParaRPr dirty="0"/>
          </a:p>
          <a:p>
            <a:pPr marL="457200" marR="0" lvl="0" indent="-317500" algn="l" rtl="0">
              <a:lnSpc>
                <a:spcPct val="100000"/>
              </a:lnSpc>
              <a:spcBef>
                <a:spcPts val="0"/>
              </a:spcBef>
              <a:spcAft>
                <a:spcPts val="0"/>
              </a:spcAft>
              <a:buSzPts val="1400"/>
              <a:buChar char="●"/>
            </a:pPr>
            <a:r>
              <a:rPr lang="en-GB" dirty="0"/>
              <a:t>Able to compare school to school - to improve response times, and adjust number of responders, location of responders, etc.</a:t>
            </a:r>
            <a:endParaRPr dirty="0"/>
          </a:p>
          <a:p>
            <a:pPr marL="0" marR="0" lvl="0" indent="0" algn="l" rtl="0">
              <a:lnSpc>
                <a:spcPct val="100000"/>
              </a:lnSpc>
              <a:spcBef>
                <a:spcPts val="0"/>
              </a:spcBef>
              <a:spcAft>
                <a:spcPts val="0"/>
              </a:spcAft>
              <a:buNone/>
            </a:pPr>
            <a:r>
              <a:rPr lang="en-GB" dirty="0"/>
              <a:t>District Benchmarks</a:t>
            </a:r>
            <a:endParaRPr dirty="0"/>
          </a:p>
          <a:p>
            <a:pPr marL="457200" marR="0" lvl="0" indent="-317500" algn="l" rtl="0">
              <a:lnSpc>
                <a:spcPct val="100000"/>
              </a:lnSpc>
              <a:spcBef>
                <a:spcPts val="0"/>
              </a:spcBef>
              <a:spcAft>
                <a:spcPts val="0"/>
              </a:spcAft>
              <a:buSzPts val="1400"/>
              <a:buChar char="●"/>
            </a:pPr>
            <a:r>
              <a:rPr lang="en-GB" dirty="0"/>
              <a:t>Inform stakeholders of your district goals, and actual metrics - frequency of alerts, types of alerts, response times, etc. </a:t>
            </a:r>
            <a:endParaRPr dirty="0"/>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After every event, whether building or staff level - all of the data is provided:</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What type of event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Who responded</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How long did it take to respond?</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How long did it take to close?</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100" b="0" i="0" u="none" strike="noStrike" cap="none" dirty="0">
                <a:solidFill>
                  <a:srgbClr val="000000"/>
                </a:solidFill>
                <a:latin typeface="Arial"/>
                <a:ea typeface="Arial"/>
                <a:cs typeface="Arial"/>
                <a:sym typeface="Arial"/>
              </a:rPr>
              <a:t>This can be useful information to continue to improve response time/communication for safety drills and actual events. And to be able to drill down into the analytics - are responses taking longer in </a:t>
            </a:r>
            <a:r>
              <a:rPr lang="en-GB" sz="1100" b="0" i="0" u="none" strike="noStrike" cap="none" dirty="0" err="1">
                <a:solidFill>
                  <a:srgbClr val="000000"/>
                </a:solidFill>
                <a:latin typeface="Arial"/>
                <a:ea typeface="Arial"/>
                <a:cs typeface="Arial"/>
                <a:sym typeface="Arial"/>
              </a:rPr>
              <a:t>Bldg</a:t>
            </a:r>
            <a:r>
              <a:rPr lang="en-GB" sz="1100" b="0" i="0" u="none" strike="noStrike" cap="none" dirty="0">
                <a:solidFill>
                  <a:srgbClr val="000000"/>
                </a:solidFill>
                <a:latin typeface="Arial"/>
                <a:ea typeface="Arial"/>
                <a:cs typeface="Arial"/>
                <a:sym typeface="Arial"/>
              </a:rPr>
              <a:t> 12 versus </a:t>
            </a:r>
            <a:r>
              <a:rPr lang="en-GB" sz="1100" b="0" i="0" u="none" strike="noStrike" cap="none" dirty="0" err="1">
                <a:solidFill>
                  <a:srgbClr val="000000"/>
                </a:solidFill>
                <a:latin typeface="Arial"/>
                <a:ea typeface="Arial"/>
                <a:cs typeface="Arial"/>
                <a:sym typeface="Arial"/>
              </a:rPr>
              <a:t>Bldg</a:t>
            </a:r>
            <a:r>
              <a:rPr lang="en-GB" sz="1100" b="0" i="0" u="none" strike="noStrike" cap="none" dirty="0">
                <a:solidFill>
                  <a:srgbClr val="000000"/>
                </a:solidFill>
                <a:latin typeface="Arial"/>
                <a:ea typeface="Arial"/>
                <a:cs typeface="Arial"/>
                <a:sym typeface="Arial"/>
              </a:rPr>
              <a:t> 9?  5th grade hall </a:t>
            </a:r>
            <a:r>
              <a:rPr lang="en-GB" sz="1100" b="0" i="0" u="none" strike="noStrike" cap="none" dirty="0" err="1">
                <a:solidFill>
                  <a:srgbClr val="000000"/>
                </a:solidFill>
                <a:latin typeface="Arial"/>
                <a:ea typeface="Arial"/>
                <a:cs typeface="Arial"/>
                <a:sym typeface="Arial"/>
              </a:rPr>
              <a:t>verus</a:t>
            </a:r>
            <a:r>
              <a:rPr lang="en-GB" sz="1100" b="0" i="0" u="none" strike="noStrike" cap="none" dirty="0">
                <a:solidFill>
                  <a:srgbClr val="000000"/>
                </a:solidFill>
                <a:latin typeface="Arial"/>
                <a:ea typeface="Arial"/>
                <a:cs typeface="Arial"/>
                <a:sym typeface="Arial"/>
              </a:rPr>
              <a:t> K hall?  Do we have enough responders?  Do we have the right responders?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u="sng">
                <a:solidFill>
                  <a:schemeClr val="accent5"/>
                </a:solidFill>
                <a:hlinkClick r:id="rId3"/>
              </a:rPr>
              <a:t>https://www.forbes.com/sites/forbestechcouncil/2018/09/06/how-new-innovations-can-make-schools-safer/#9626f9d736b3 </a:t>
            </a:r>
            <a:endParaRPr u="sng">
              <a:solidFill>
                <a:schemeClr val="accent5"/>
              </a:solidFill>
              <a:hlinkClick r:id="rId3"/>
            </a:endParaRPr>
          </a:p>
          <a:p>
            <a:pPr marL="0" lvl="0" indent="0" algn="l" rtl="0">
              <a:spcBef>
                <a:spcPts val="0"/>
              </a:spcBef>
              <a:spcAft>
                <a:spcPts val="0"/>
              </a:spcAft>
              <a:buClr>
                <a:schemeClr val="dk1"/>
              </a:buClr>
              <a:buSzPts val="1100"/>
              <a:buFont typeface="Arial"/>
              <a:buNone/>
            </a:pPr>
            <a:r>
              <a:rPr lang="en-GB" b="1">
                <a:solidFill>
                  <a:srgbClr val="333333"/>
                </a:solidFill>
                <a:latin typeface="Calibri"/>
                <a:ea typeface="Calibri"/>
                <a:cs typeface="Calibri"/>
                <a:sym typeface="Calibri"/>
              </a:rPr>
              <a:t>The Captain is a 10 year veteran and ensures the safety and security of 63 public schools serving 67 K students and 10K employees</a:t>
            </a:r>
            <a:endParaRPr b="1">
              <a:solidFill>
                <a:srgbClr val="33333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b="1">
                <a:solidFill>
                  <a:srgbClr val="333333"/>
                </a:solidFill>
                <a:latin typeface="Calibri"/>
                <a:ea typeface="Calibri"/>
                <a:cs typeface="Calibri"/>
                <a:sym typeface="Calibri"/>
              </a:rPr>
              <a:t> told to the </a:t>
            </a:r>
            <a:r>
              <a:rPr lang="en-GB" sz="1400">
                <a:solidFill>
                  <a:srgbClr val="333333"/>
                </a:solidFill>
              </a:rPr>
              <a:t> </a:t>
            </a:r>
            <a:r>
              <a:rPr lang="en-GB" sz="1400" u="sng">
                <a:solidFill>
                  <a:srgbClr val="003891"/>
                </a:solidFill>
                <a:hlinkClick r:id="rId4"/>
              </a:rPr>
              <a:t>told the Texas House</a:t>
            </a:r>
            <a:r>
              <a:rPr lang="en-GB" sz="1400">
                <a:solidFill>
                  <a:srgbClr val="333333"/>
                </a:solidFill>
              </a:rPr>
              <a:t> of Representatives Committee on Public Education. </a:t>
            </a:r>
            <a:endParaRPr b="1">
              <a:solidFill>
                <a:srgbClr val="33333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b="1">
                <a:solidFill>
                  <a:srgbClr val="333333"/>
                </a:solidFill>
                <a:latin typeface="Calibri"/>
                <a:ea typeface="Calibri"/>
                <a:cs typeface="Calibri"/>
                <a:sym typeface="Calibri"/>
              </a:rPr>
              <a:t>The Need For School Safety Innovations</a:t>
            </a:r>
            <a:endParaRPr b="1">
              <a:solidFill>
                <a:srgbClr val="33333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a:solidFill>
                  <a:srgbClr val="333333"/>
                </a:solidFill>
              </a:rPr>
              <a:t>The increasing frequency of school shootings in the United States has placed security in the forefront of the minds of parents, teachers, administrators and community leaders. Some find comfort in statistics, pointing out that school shootings are comparatively rare when measured against the number of students in our schools. To do so, however, is a mistake. “Those things don’t happen here” is a myth. School shootings have happened everywhere -- in rural, suburban and urban school districts; in elementary, middle, and high schools; in our colleges and universities. During the last half of the 2018 school year, there was a shooting somewhere in America on </a:t>
            </a:r>
            <a:r>
              <a:rPr lang="en-GB" u="sng">
                <a:solidFill>
                  <a:srgbClr val="003891"/>
                </a:solidFill>
                <a:hlinkClick r:id="rId5"/>
              </a:rPr>
              <a:t>average every week</a:t>
            </a:r>
            <a:r>
              <a:rPr lang="en-GB">
                <a:solidFill>
                  <a:srgbClr val="333333"/>
                </a:solidFill>
              </a:rPr>
              <a:t>. In </a:t>
            </a:r>
            <a:r>
              <a:rPr lang="en-GB" u="sng">
                <a:solidFill>
                  <a:srgbClr val="003891"/>
                </a:solidFill>
                <a:hlinkClick r:id="rId6"/>
              </a:rPr>
              <a:t>Santa Fe, Texas</a:t>
            </a:r>
            <a:r>
              <a:rPr lang="en-GB">
                <a:solidFill>
                  <a:srgbClr val="333333"/>
                </a:solidFill>
              </a:rPr>
              <a:t>, and </a:t>
            </a:r>
            <a:r>
              <a:rPr lang="en-GB" u="sng">
                <a:solidFill>
                  <a:srgbClr val="003891"/>
                </a:solidFill>
                <a:hlinkClick r:id="rId7"/>
              </a:rPr>
              <a:t>Parkland, Florida</a:t>
            </a:r>
            <a:r>
              <a:rPr lang="en-GB">
                <a:solidFill>
                  <a:srgbClr val="333333"/>
                </a:solidFill>
              </a:rPr>
              <a:t>, major losses of life and mass casualties resulted, devastating those communities. Since the Columbine High School massacre, </a:t>
            </a:r>
            <a:r>
              <a:rPr lang="en-GB" u="sng">
                <a:solidFill>
                  <a:srgbClr val="003891"/>
                </a:solidFill>
                <a:hlinkClick r:id="rId8"/>
              </a:rPr>
              <a:t>statistics show</a:t>
            </a:r>
            <a:r>
              <a:rPr lang="en-GB">
                <a:solidFill>
                  <a:srgbClr val="333333"/>
                </a:solidFill>
              </a:rPr>
              <a:t> the frequency of school shootings has steadily increased.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38f73f14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38f73f14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continue to innovate with our Kloud-12 Classroom Video Solution, we now offer a Crisis Alert Solution.  Today, we are going  to focus on the Crisis Alert Solution.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dirty="0"/>
              <a:t>Our system - </a:t>
            </a:r>
            <a:endParaRPr dirty="0"/>
          </a:p>
          <a:p>
            <a:pPr marL="0" marR="0" lvl="0" indent="0" algn="l" rtl="0">
              <a:lnSpc>
                <a:spcPct val="100000"/>
              </a:lnSpc>
              <a:spcBef>
                <a:spcPts val="0"/>
              </a:spcBef>
              <a:spcAft>
                <a:spcPts val="0"/>
              </a:spcAft>
              <a:buClr>
                <a:srgbClr val="000000"/>
              </a:buClr>
              <a:buSzPts val="1400"/>
              <a:buFont typeface="Arial"/>
              <a:buNone/>
            </a:pPr>
            <a:r>
              <a:rPr lang="en-GB" dirty="0"/>
              <a:t>Alert Badge</a:t>
            </a:r>
            <a:endParaRPr dirty="0"/>
          </a:p>
          <a:p>
            <a:pPr marL="0" marR="0" lvl="0" indent="0" algn="l" rtl="0">
              <a:lnSpc>
                <a:spcPct val="100000"/>
              </a:lnSpc>
              <a:spcBef>
                <a:spcPts val="0"/>
              </a:spcBef>
              <a:spcAft>
                <a:spcPts val="0"/>
              </a:spcAft>
              <a:buClr>
                <a:srgbClr val="000000"/>
              </a:buClr>
              <a:buSzPts val="1400"/>
              <a:buFont typeface="Arial"/>
              <a:buNone/>
            </a:pPr>
            <a:r>
              <a:rPr lang="en-GB" dirty="0"/>
              <a:t>Provides campus wide protection</a:t>
            </a:r>
            <a:endParaRPr dirty="0"/>
          </a:p>
          <a:p>
            <a:pPr marL="0" marR="0" lvl="0" indent="0" algn="l" rtl="0">
              <a:lnSpc>
                <a:spcPct val="100000"/>
              </a:lnSpc>
              <a:spcBef>
                <a:spcPts val="0"/>
              </a:spcBef>
              <a:spcAft>
                <a:spcPts val="0"/>
              </a:spcAft>
              <a:buClr>
                <a:srgbClr val="000000"/>
              </a:buClr>
              <a:buSzPts val="1400"/>
              <a:buFont typeface="Arial"/>
              <a:buNone/>
            </a:pPr>
            <a:r>
              <a:rPr lang="en-GB" dirty="0"/>
              <a:t>Instant Response with real-time locating</a:t>
            </a:r>
            <a:endParaRPr dirty="0"/>
          </a:p>
          <a:p>
            <a:pPr marL="0" marR="0" lvl="0" indent="0" algn="l" rtl="0">
              <a:lnSpc>
                <a:spcPct val="100000"/>
              </a:lnSpc>
              <a:spcBef>
                <a:spcPts val="0"/>
              </a:spcBef>
              <a:spcAft>
                <a:spcPts val="0"/>
              </a:spcAft>
              <a:buClr>
                <a:srgbClr val="000000"/>
              </a:buClr>
              <a:buSzPts val="1400"/>
              <a:buFont typeface="Arial"/>
              <a:buNone/>
            </a:pPr>
            <a:r>
              <a:rPr lang="en-GB" dirty="0"/>
              <a:t>Utilizes district protocols</a:t>
            </a:r>
            <a:endParaRPr dirty="0"/>
          </a:p>
          <a:p>
            <a:pPr marL="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Our system can activate 2 types of alerts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Campus  - when you want to notify an entire building (or district) to take action.</a:t>
            </a:r>
            <a:endParaRPr sz="1200" dirty="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Lato"/>
              <a:buChar char="●"/>
            </a:pPr>
            <a:r>
              <a:rPr lang="en-GB" sz="1000" dirty="0">
                <a:solidFill>
                  <a:schemeClr val="dk1"/>
                </a:solidFill>
                <a:latin typeface="Lato"/>
                <a:ea typeface="Lato"/>
                <a:cs typeface="Lato"/>
                <a:sym typeface="Lato"/>
              </a:rPr>
              <a:t>Visual Cues</a:t>
            </a:r>
            <a:endParaRPr sz="1000" dirty="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GB" sz="1000" dirty="0">
                <a:solidFill>
                  <a:schemeClr val="dk1"/>
                </a:solidFill>
                <a:latin typeface="Lato"/>
                <a:ea typeface="Lato"/>
                <a:cs typeface="Lato"/>
                <a:sym typeface="Lato"/>
              </a:rPr>
              <a:t>Auditory Cues</a:t>
            </a:r>
            <a:endParaRPr sz="1000" dirty="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GB" sz="1000" dirty="0">
                <a:solidFill>
                  <a:schemeClr val="dk1"/>
                </a:solidFill>
                <a:latin typeface="Lato"/>
                <a:ea typeface="Lato"/>
                <a:cs typeface="Lato"/>
                <a:sym typeface="Lato"/>
              </a:rPr>
              <a:t>Instructions Provided</a:t>
            </a:r>
            <a:endParaRPr sz="1000" dirty="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GB" sz="1000" dirty="0">
                <a:solidFill>
                  <a:schemeClr val="dk1"/>
                </a:solidFill>
                <a:latin typeface="Lato"/>
                <a:ea typeface="Lato"/>
                <a:cs typeface="Lato"/>
                <a:sym typeface="Lato"/>
              </a:rPr>
              <a:t>School and District Responders notified</a:t>
            </a:r>
            <a:endParaRPr sz="10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Individual</a:t>
            </a:r>
            <a:endParaRPr sz="1200" dirty="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Lato"/>
              <a:buChar char="●"/>
            </a:pPr>
            <a:r>
              <a:rPr lang="en-GB" sz="1000" dirty="0">
                <a:solidFill>
                  <a:schemeClr val="dk1"/>
                </a:solidFill>
                <a:latin typeface="Lato"/>
                <a:ea typeface="Lato"/>
                <a:cs typeface="Lato"/>
                <a:sym typeface="Lato"/>
              </a:rPr>
              <a:t>School Responders notified</a:t>
            </a:r>
            <a:endParaRPr lang="en-GB" sz="1000" dirty="0">
              <a:solidFill>
                <a:schemeClr val="dk1"/>
              </a:solidFill>
              <a:latin typeface="Calibri"/>
              <a:ea typeface="Lato"/>
              <a:cs typeface="Calibri"/>
              <a:sym typeface="Calibri"/>
            </a:endParaRPr>
          </a:p>
          <a:p>
            <a:pPr marL="457200" lvl="0" indent="-292100" algn="l" rtl="0">
              <a:spcBef>
                <a:spcPts val="0"/>
              </a:spcBef>
              <a:spcAft>
                <a:spcPts val="0"/>
              </a:spcAft>
              <a:buClr>
                <a:schemeClr val="dk1"/>
              </a:buClr>
              <a:buSzPts val="1000"/>
              <a:buFont typeface="Lato"/>
              <a:buChar char="●"/>
            </a:pPr>
            <a:endParaRPr lang="en-GB" sz="1000" dirty="0">
              <a:solidFill>
                <a:schemeClr val="dk1"/>
              </a:solidFill>
              <a:latin typeface="Lato"/>
              <a:ea typeface="Lato"/>
              <a:cs typeface="Lato"/>
              <a:sym typeface="Lato"/>
            </a:endParaRPr>
          </a:p>
          <a:p>
            <a:pPr marL="165100" lvl="0" indent="0" algn="l" rtl="0">
              <a:spcBef>
                <a:spcPts val="0"/>
              </a:spcBef>
              <a:spcAft>
                <a:spcPts val="0"/>
              </a:spcAft>
              <a:buClr>
                <a:schemeClr val="dk1"/>
              </a:buClr>
              <a:buSzPts val="1000"/>
              <a:buFont typeface="Lato"/>
              <a:buNone/>
            </a:pPr>
            <a:r>
              <a:rPr lang="en-GB" sz="1000" dirty="0">
                <a:solidFill>
                  <a:schemeClr val="dk1"/>
                </a:solidFill>
                <a:latin typeface="Lato"/>
                <a:ea typeface="Lato"/>
                <a:cs typeface="Lato"/>
                <a:sym typeface="Lato"/>
              </a:rPr>
              <a:t>First – we are going to discuss Individual Staff Alerts</a:t>
            </a:r>
            <a:endParaRPr lang="en-GB" sz="1000" dirty="0">
              <a:solidFill>
                <a:schemeClr val="dk1"/>
              </a:solidFill>
              <a:latin typeface="Calibri"/>
              <a:ea typeface="Lato"/>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200" b="0" i="0" u="none" strike="noStrike" cap="none" dirty="0">
                <a:solidFill>
                  <a:schemeClr val="dk1"/>
                </a:solidFill>
                <a:latin typeface="Calibri"/>
                <a:ea typeface="Calibri"/>
                <a:cs typeface="Calibri"/>
                <a:sym typeface="Calibri"/>
              </a:rPr>
              <a:t>This system will be used EVERY day…for medical issues, discipline issues, etc. </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GB" sz="1200" b="0" i="0" u="none" strike="noStrike" cap="none" dirty="0">
                <a:solidFill>
                  <a:schemeClr val="dk1"/>
                </a:solidFill>
                <a:latin typeface="Calibri"/>
                <a:ea typeface="Calibri"/>
                <a:cs typeface="Calibri"/>
                <a:sym typeface="Calibri"/>
              </a:rPr>
              <a:t>Add stories here - medical/fights/etc.</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Arial"/>
              <a:buNone/>
            </a:pPr>
            <a:endParaRPr sz="1200" b="0" i="0" u="none" strike="noStrike" cap="none" dirty="0">
              <a:solidFill>
                <a:schemeClr val="dk1"/>
              </a:solidFill>
              <a:latin typeface="Calibri"/>
              <a:ea typeface="Calibri"/>
              <a:cs typeface="Calibri"/>
              <a:sym typeface="Calibri"/>
            </a:endParaRPr>
          </a:p>
        </p:txBody>
      </p:sp>
      <p:sp>
        <p:nvSpPr>
          <p:cNvPr id="624" name="Google Shape;624;p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43b1715e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43b1715ec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In an event of a campus alert (active shooter, law enforcement issue, weather emergency), this is what occurs.  </a:t>
            </a: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Let’s walk through an example of what happens during a campus alert.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When the badge is pressed (in this example of a lockdown) it can activate the alert beacon, show a message on every computer in the school and notify responders immediately on their mobile phones and computers</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920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39808e11a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39808e11a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ighlight>
                  <a:srgbClr val="FFFF00"/>
                </a:highlight>
              </a:rPr>
              <a:t>As you can see, the beacons are flashing, the siren is sounding, </a:t>
            </a:r>
            <a:endParaRPr dirty="0">
              <a:highlight>
                <a:srgbClr val="FFFF00"/>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38f73f1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38f73f1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Instructions displayed on devices </a:t>
            </a:r>
            <a:endParaRPr dirty="0"/>
          </a:p>
          <a:p>
            <a:pPr marL="0" lvl="0" indent="0" algn="l" rtl="0">
              <a:spcBef>
                <a:spcPts val="0"/>
              </a:spcBef>
              <a:spcAft>
                <a:spcPts val="0"/>
              </a:spcAft>
              <a:buNone/>
            </a:pPr>
            <a:r>
              <a:rPr lang="en-GB" dirty="0"/>
              <a:t>displayed school-wide.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37d7a336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37d7a336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highlight>
                  <a:srgbClr val="FFFF00"/>
                </a:highlight>
              </a:rPr>
              <a:t>Moses - Add updated image of Supt Tim Scott to the laptop view</a:t>
            </a:r>
            <a:endParaRPr>
              <a:highlight>
                <a:srgbClr val="FFFF00"/>
              </a:highlight>
            </a:endParaRPr>
          </a:p>
          <a:p>
            <a:pPr marL="0" lvl="0" indent="0" algn="l" rtl="0">
              <a:spcBef>
                <a:spcPts val="0"/>
              </a:spcBef>
              <a:spcAft>
                <a:spcPts val="0"/>
              </a:spcAft>
              <a:buNone/>
            </a:pPr>
            <a:r>
              <a:rPr lang="en-GB">
                <a:highlight>
                  <a:srgbClr val="FFFF00"/>
                </a:highlight>
              </a:rPr>
              <a:t>Alysse - get updated image for the cell phone version from Adam</a:t>
            </a: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GB">
                <a:highlight>
                  <a:srgbClr val="FFFF00"/>
                </a:highlight>
              </a:rPr>
              <a:t>What happens to the responders computer screen? </a:t>
            </a:r>
            <a:endParaRPr>
              <a:highlight>
                <a:srgbClr val="FFFF00"/>
              </a:highlight>
            </a:endParaRPr>
          </a:p>
          <a:p>
            <a:pPr marL="0" lvl="0" indent="0" algn="l" rtl="0">
              <a:spcBef>
                <a:spcPts val="0"/>
              </a:spcBef>
              <a:spcAft>
                <a:spcPts val="0"/>
              </a:spcAft>
              <a:buNone/>
            </a:pPr>
            <a:r>
              <a:rPr lang="en-GB"/>
              <a:t>Responders get a mobile notification - with </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GB" sz="1200">
                <a:latin typeface="Lato"/>
                <a:ea typeface="Lato"/>
                <a:cs typeface="Lato"/>
                <a:sym typeface="Lato"/>
              </a:rPr>
              <a:t>Ability to respond</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GB" sz="1200">
                <a:latin typeface="Lato"/>
                <a:ea typeface="Lato"/>
                <a:cs typeface="Lato"/>
                <a:sym typeface="Lato"/>
              </a:rPr>
              <a:t>Ability to close alert, </a:t>
            </a:r>
            <a:endParaRPr sz="1200">
              <a:latin typeface="Lato"/>
              <a:ea typeface="Lato"/>
              <a:cs typeface="Lato"/>
              <a:sym typeface="Lato"/>
            </a:endParaRPr>
          </a:p>
          <a:p>
            <a:pPr marL="457200" lvl="0" indent="0" algn="l" rtl="0">
              <a:spcBef>
                <a:spcPts val="0"/>
              </a:spcBef>
              <a:spcAft>
                <a:spcPts val="0"/>
              </a:spcAft>
              <a:buNone/>
            </a:pPr>
            <a:r>
              <a:rPr lang="en-GB" sz="1200">
                <a:latin typeface="Lato"/>
                <a:ea typeface="Lato"/>
                <a:cs typeface="Lato"/>
                <a:sym typeface="Lato"/>
              </a:rPr>
              <a:t>and include comments</a:t>
            </a:r>
            <a:endParaRPr sz="1200">
              <a:latin typeface="Lato"/>
              <a:ea typeface="Lato"/>
              <a:cs typeface="Lato"/>
              <a:sym typeface="Lato"/>
            </a:endParaRPr>
          </a:p>
          <a:p>
            <a:pPr marL="457200" lvl="0" indent="0" algn="l" rtl="0">
              <a:spcBef>
                <a:spcPts val="1200"/>
              </a:spcBef>
              <a:spcAft>
                <a:spcPts val="0"/>
              </a:spcAft>
              <a:buClr>
                <a:srgbClr val="000000"/>
              </a:buClr>
              <a:buSzPts val="1400"/>
              <a:buFont typeface="Arial"/>
              <a:buNone/>
            </a:pPr>
            <a:endParaRPr sz="1400">
              <a:solidFill>
                <a:srgbClr val="A5A5A5"/>
              </a:solidFill>
              <a:latin typeface="Lato"/>
              <a:ea typeface="Lato"/>
              <a:cs typeface="Lato"/>
              <a:sym typeface="Lato"/>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1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Lato"/>
              <a:buNone/>
              <a:defRPr sz="4200" b="1" i="0" u="none" strike="noStrike" cap="none">
                <a:solidFill>
                  <a:schemeClr val="dk1"/>
                </a:solidFill>
                <a:latin typeface="Lato"/>
                <a:ea typeface="Lato"/>
                <a:cs typeface="Lato"/>
                <a:sym typeface="Lato"/>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59" name="Google Shape;59;p1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1pPr>
            <a:lvl2pPr marR="0" lvl="1"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2pPr>
            <a:lvl3pPr marR="0" lvl="2"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3pPr>
            <a:lvl4pPr marR="0" lvl="3"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4pPr>
            <a:lvl5pPr marR="0" lvl="4"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5pPr>
            <a:lvl6pPr marR="0" lvl="5"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6pPr>
            <a:lvl7pPr marR="0" lvl="6"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7pPr>
            <a:lvl8pPr marR="0" lvl="7"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8pPr>
            <a:lvl9pPr marR="0" lvl="8" algn="ctr" rtl="0">
              <a:lnSpc>
                <a:spcPct val="100000"/>
              </a:lnSpc>
              <a:spcBef>
                <a:spcPts val="0"/>
              </a:spcBef>
              <a:spcAft>
                <a:spcPts val="0"/>
              </a:spcAft>
              <a:buClr>
                <a:schemeClr val="dk1"/>
              </a:buClr>
              <a:buSzPts val="2100"/>
              <a:buFont typeface="Roboto Slab"/>
              <a:buNone/>
              <a:defRPr sz="2100" b="0" i="0" u="none" strike="noStrike" cap="none">
                <a:solidFill>
                  <a:schemeClr val="dk1"/>
                </a:solidFill>
                <a:latin typeface="Roboto Slab"/>
                <a:ea typeface="Roboto Slab"/>
                <a:cs typeface="Roboto Slab"/>
                <a:sym typeface="Roboto Slab"/>
              </a:defRPr>
            </a:lvl9pPr>
          </a:lstStyle>
          <a:p>
            <a:endParaRPr/>
          </a:p>
        </p:txBody>
      </p:sp>
      <p:sp>
        <p:nvSpPr>
          <p:cNvPr id="60" name="Google Shape;60;p1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1"/>
              </a:buClr>
              <a:buSzPts val="1800"/>
              <a:buFont typeface="Roboto Slab"/>
              <a:buChar char="●"/>
              <a:defRPr sz="1800" b="0" i="0" u="none" strike="noStrike" cap="none">
                <a:solidFill>
                  <a:schemeClr val="dk1"/>
                </a:solidFill>
                <a:latin typeface="Roboto Slab"/>
                <a:ea typeface="Roboto Slab"/>
                <a:cs typeface="Roboto Slab"/>
                <a:sym typeface="Roboto Slab"/>
              </a:defRPr>
            </a:lvl1pPr>
            <a:lvl2pPr marL="914400" marR="0" lvl="1"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2pPr>
            <a:lvl3pPr marL="1371600" marR="0" lvl="2"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3pPr>
            <a:lvl4pPr marL="1828800" marR="0" lvl="3"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4pPr>
            <a:lvl5pPr marL="2286000" marR="0" lvl="4"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5pPr>
            <a:lvl6pPr marL="2743200" marR="0" lvl="5"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6pPr>
            <a:lvl7pPr marL="3200400" marR="0" lvl="6"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7pPr>
            <a:lvl8pPr marL="3657600" marR="0" lvl="7"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8pPr>
            <a:lvl9pPr marL="4114800" marR="0" lvl="8" indent="-317500" algn="l" rtl="0">
              <a:lnSpc>
                <a:spcPct val="115000"/>
              </a:lnSpc>
              <a:spcBef>
                <a:spcPts val="1600"/>
              </a:spcBef>
              <a:spcAft>
                <a:spcPts val="160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9pPr>
          </a:lstStyle>
          <a:p>
            <a:endParaRPr/>
          </a:p>
        </p:txBody>
      </p:sp>
      <p:sp>
        <p:nvSpPr>
          <p:cNvPr id="61" name="Google Shape;61;p12"/>
          <p:cNvSpPr txBox="1"/>
          <p:nvPr/>
        </p:nvSpPr>
        <p:spPr>
          <a:xfrm>
            <a:off x="311699" y="4703625"/>
            <a:ext cx="1479929"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62" name="Google Shape;62;p12"/>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1800"/>
              <a:buFont typeface="Roboto Slab"/>
              <a:buNone/>
              <a:defRPr sz="1800" b="0" i="0" u="none" strike="noStrike" cap="none">
                <a:solidFill>
                  <a:schemeClr val="dk1"/>
                </a:solidFill>
                <a:latin typeface="Roboto Slab"/>
                <a:ea typeface="Roboto Slab"/>
                <a:cs typeface="Roboto Slab"/>
                <a:sym typeface="Roboto Slab"/>
              </a:defRPr>
            </a:lvl1pPr>
          </a:lstStyle>
          <a:p>
            <a:endParaRPr/>
          </a:p>
        </p:txBody>
      </p:sp>
      <p:sp>
        <p:nvSpPr>
          <p:cNvPr id="65" name="Google Shape;65;p13"/>
          <p:cNvSpPr txBox="1"/>
          <p:nvPr/>
        </p:nvSpPr>
        <p:spPr>
          <a:xfrm>
            <a:off x="311699" y="4703625"/>
            <a:ext cx="1286641"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66" name="Google Shape;66;p13"/>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Lato"/>
              <a:buNone/>
              <a:defRPr sz="12000" b="1" i="0" u="none" strike="noStrike" cap="none">
                <a:solidFill>
                  <a:schemeClr val="dk1"/>
                </a:solidFill>
                <a:latin typeface="Lato"/>
                <a:ea typeface="Lato"/>
                <a:cs typeface="Lato"/>
                <a:sym typeface="Lato"/>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69" name="Google Shape;69;p1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1"/>
              </a:buClr>
              <a:buSzPts val="1800"/>
              <a:buFont typeface="Roboto Slab"/>
              <a:buChar char="●"/>
              <a:defRPr sz="1800" b="0" i="0" u="none" strike="noStrike" cap="none">
                <a:solidFill>
                  <a:schemeClr val="dk1"/>
                </a:solidFill>
                <a:latin typeface="Roboto Slab"/>
                <a:ea typeface="Roboto Slab"/>
                <a:cs typeface="Roboto Slab"/>
                <a:sym typeface="Roboto Slab"/>
              </a:defRPr>
            </a:lvl1pPr>
            <a:lvl2pPr marL="914400" marR="0" lvl="1"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2pPr>
            <a:lvl3pPr marL="1371600" marR="0" lvl="2"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3pPr>
            <a:lvl4pPr marL="1828800" marR="0" lvl="3"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4pPr>
            <a:lvl5pPr marL="2286000" marR="0" lvl="4"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5pPr>
            <a:lvl6pPr marL="2743200" marR="0" lvl="5"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6pPr>
            <a:lvl7pPr marL="3200400" marR="0" lvl="6"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7pPr>
            <a:lvl8pPr marL="3657600" marR="0" lvl="7" indent="-317500" algn="ctr"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8pPr>
            <a:lvl9pPr marL="4114800" marR="0" lvl="8" indent="-317500" algn="ctr" rtl="0">
              <a:lnSpc>
                <a:spcPct val="115000"/>
              </a:lnSpc>
              <a:spcBef>
                <a:spcPts val="1600"/>
              </a:spcBef>
              <a:spcAft>
                <a:spcPts val="160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9pPr>
          </a:lstStyle>
          <a:p>
            <a:endParaRPr/>
          </a:p>
        </p:txBody>
      </p:sp>
      <p:sp>
        <p:nvSpPr>
          <p:cNvPr id="70" name="Google Shape;70;p14"/>
          <p:cNvSpPr txBox="1"/>
          <p:nvPr/>
        </p:nvSpPr>
        <p:spPr>
          <a:xfrm>
            <a:off x="311700" y="4703625"/>
            <a:ext cx="1643480"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71" name="Google Shape;71;p14"/>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2">
            <a:alphaModFix/>
          </a:blip>
          <a:srcRect l="39618" r="9775"/>
          <a:stretch/>
        </p:blipFill>
        <p:spPr>
          <a:xfrm>
            <a:off x="5240775" y="0"/>
            <a:ext cx="3903224"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95871" y="259980"/>
            <a:ext cx="8111700" cy="485700"/>
          </a:xfrm>
          <a:prstGeom prst="rect">
            <a:avLst/>
          </a:prstGeom>
          <a:noFill/>
          <a:ln>
            <a:noFill/>
          </a:ln>
        </p:spPr>
        <p:txBody>
          <a:bodyPr spcFirstLastPara="1" wrap="square" lIns="82275" tIns="82275" rIns="82275" bIns="82275" anchor="b" anchorCtr="0"/>
          <a:lstStyle>
            <a:lvl1pPr marR="0" lvl="0" algn="l" rtl="0">
              <a:lnSpc>
                <a:spcPct val="100000"/>
              </a:lnSpc>
              <a:spcBef>
                <a:spcPts val="0"/>
              </a:spcBef>
              <a:spcAft>
                <a:spcPts val="0"/>
              </a:spcAft>
              <a:buClr>
                <a:srgbClr val="000000"/>
              </a:buClr>
              <a:buSzPts val="1300"/>
              <a:buFont typeface="Lato"/>
              <a:buNone/>
              <a:defRPr sz="1300" b="1"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76" name="Google Shape;76;p16"/>
          <p:cNvSpPr txBox="1">
            <a:spLocks noGrp="1"/>
          </p:cNvSpPr>
          <p:nvPr>
            <p:ph type="body" idx="1"/>
          </p:nvPr>
        </p:nvSpPr>
        <p:spPr>
          <a:xfrm>
            <a:off x="520256" y="841627"/>
            <a:ext cx="8087400" cy="245700"/>
          </a:xfrm>
          <a:prstGeom prst="rect">
            <a:avLst/>
          </a:prstGeom>
          <a:noFill/>
          <a:ln>
            <a:noFill/>
          </a:ln>
        </p:spPr>
        <p:txBody>
          <a:bodyPr spcFirstLastPara="1" wrap="square" lIns="82275" tIns="82275" rIns="82275" bIns="82275" anchor="t" anchorCtr="0"/>
          <a:lstStyle>
            <a:lvl1pPr marL="457200" marR="0" lvl="0"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1pPr>
            <a:lvl2pPr marL="914400" marR="0" lvl="1"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2pPr>
            <a:lvl3pPr marL="1371600" marR="0" lvl="2"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3pPr>
            <a:lvl4pPr marL="1828800" marR="0" lvl="3"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4pPr>
            <a:lvl5pPr marL="2286000" marR="0" lvl="4"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5pPr>
            <a:lvl6pPr marL="2743200" marR="0" lvl="5"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6pPr>
            <a:lvl7pPr marL="3200400" marR="0" lvl="6"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7pPr>
            <a:lvl8pPr marL="3657600" marR="0" lvl="7"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8pPr>
            <a:lvl9pPr marL="4114800" marR="0" lvl="8"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9pPr>
          </a:lstStyle>
          <a:p>
            <a:endParaRPr/>
          </a:p>
        </p:txBody>
      </p:sp>
      <p:cxnSp>
        <p:nvCxnSpPr>
          <p:cNvPr id="77" name="Google Shape;77;p16"/>
          <p:cNvCxnSpPr/>
          <p:nvPr/>
        </p:nvCxnSpPr>
        <p:spPr>
          <a:xfrm>
            <a:off x="620502" y="760218"/>
            <a:ext cx="7887600" cy="5400"/>
          </a:xfrm>
          <a:prstGeom prst="straightConnector1">
            <a:avLst/>
          </a:prstGeom>
          <a:noFill/>
          <a:ln w="9525" cap="flat" cmpd="sng">
            <a:solidFill>
              <a:srgbClr val="D8D8D8"/>
            </a:solidFill>
            <a:prstDash val="solid"/>
            <a:miter lim="8000"/>
            <a:headEnd type="none" w="sm" len="sm"/>
            <a:tailEnd type="none" w="sm" len="sm"/>
          </a:ln>
        </p:spPr>
      </p:cxnSp>
      <p:cxnSp>
        <p:nvCxnSpPr>
          <p:cNvPr id="78" name="Google Shape;78;p16"/>
          <p:cNvCxnSpPr/>
          <p:nvPr/>
        </p:nvCxnSpPr>
        <p:spPr>
          <a:xfrm>
            <a:off x="620502" y="4723309"/>
            <a:ext cx="7887600" cy="5400"/>
          </a:xfrm>
          <a:prstGeom prst="straightConnector1">
            <a:avLst/>
          </a:prstGeom>
          <a:noFill/>
          <a:ln w="9525" cap="flat" cmpd="sng">
            <a:solidFill>
              <a:srgbClr val="D8D8D8"/>
            </a:solidFill>
            <a:prstDash val="solid"/>
            <a:miter lim="8000"/>
            <a:headEnd type="none" w="sm" len="sm"/>
            <a:tailEnd type="none" w="sm" len="sm"/>
          </a:ln>
        </p:spPr>
      </p:cxnSp>
      <p:sp>
        <p:nvSpPr>
          <p:cNvPr id="79" name="Google Shape;79;p16"/>
          <p:cNvSpPr txBox="1"/>
          <p:nvPr/>
        </p:nvSpPr>
        <p:spPr>
          <a:xfrm>
            <a:off x="311699" y="4703625"/>
            <a:ext cx="1264339"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80" name="Google Shape;80;p16"/>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95871" y="259980"/>
            <a:ext cx="8111700" cy="485700"/>
          </a:xfrm>
          <a:prstGeom prst="rect">
            <a:avLst/>
          </a:prstGeom>
          <a:noFill/>
          <a:ln>
            <a:noFill/>
          </a:ln>
        </p:spPr>
        <p:txBody>
          <a:bodyPr spcFirstLastPara="1" wrap="square" lIns="82275" tIns="82275" rIns="82275" bIns="82275" anchor="b" anchorCtr="0"/>
          <a:lstStyle>
            <a:lvl1pPr marR="0" lvl="0" algn="l" rtl="0">
              <a:lnSpc>
                <a:spcPct val="100000"/>
              </a:lnSpc>
              <a:spcBef>
                <a:spcPts val="0"/>
              </a:spcBef>
              <a:spcAft>
                <a:spcPts val="0"/>
              </a:spcAft>
              <a:buClr>
                <a:srgbClr val="000000"/>
              </a:buClr>
              <a:buSzPts val="1300"/>
              <a:buFont typeface="Lato"/>
              <a:buNone/>
              <a:defRPr sz="1300" b="1"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83" name="Google Shape;83;p17"/>
          <p:cNvSpPr txBox="1">
            <a:spLocks noGrp="1"/>
          </p:cNvSpPr>
          <p:nvPr>
            <p:ph type="body" idx="1"/>
          </p:nvPr>
        </p:nvSpPr>
        <p:spPr>
          <a:xfrm>
            <a:off x="520256" y="841627"/>
            <a:ext cx="8087400" cy="245700"/>
          </a:xfrm>
          <a:prstGeom prst="rect">
            <a:avLst/>
          </a:prstGeom>
          <a:noFill/>
          <a:ln>
            <a:noFill/>
          </a:ln>
        </p:spPr>
        <p:txBody>
          <a:bodyPr spcFirstLastPara="1" wrap="square" lIns="82275" tIns="82275" rIns="82275" bIns="82275" anchor="t" anchorCtr="0"/>
          <a:lstStyle>
            <a:lvl1pPr marL="457200" marR="0" lvl="0"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1pPr>
            <a:lvl2pPr marL="914400" marR="0" lvl="1"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2pPr>
            <a:lvl3pPr marL="1371600" marR="0" lvl="2"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3pPr>
            <a:lvl4pPr marL="1828800" marR="0" lvl="3"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4pPr>
            <a:lvl5pPr marL="2286000" marR="0" lvl="4"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5pPr>
            <a:lvl6pPr marL="2743200" marR="0" lvl="5"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6pPr>
            <a:lvl7pPr marL="3200400" marR="0" lvl="6"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7pPr>
            <a:lvl8pPr marL="3657600" marR="0" lvl="7"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8pPr>
            <a:lvl9pPr marL="4114800" marR="0" lvl="8"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9pPr>
          </a:lstStyle>
          <a:p>
            <a:endParaRPr/>
          </a:p>
        </p:txBody>
      </p:sp>
      <p:cxnSp>
        <p:nvCxnSpPr>
          <p:cNvPr id="84" name="Google Shape;84;p17"/>
          <p:cNvCxnSpPr/>
          <p:nvPr/>
        </p:nvCxnSpPr>
        <p:spPr>
          <a:xfrm>
            <a:off x="620502" y="760218"/>
            <a:ext cx="7887600" cy="5400"/>
          </a:xfrm>
          <a:prstGeom prst="straightConnector1">
            <a:avLst/>
          </a:prstGeom>
          <a:noFill/>
          <a:ln w="9525" cap="flat" cmpd="sng">
            <a:solidFill>
              <a:srgbClr val="D8D8D8"/>
            </a:solidFill>
            <a:prstDash val="solid"/>
            <a:miter lim="8000"/>
            <a:headEnd type="none" w="sm" len="sm"/>
            <a:tailEnd type="none" w="sm" len="sm"/>
          </a:ln>
        </p:spPr>
      </p:cxnSp>
      <p:cxnSp>
        <p:nvCxnSpPr>
          <p:cNvPr id="85" name="Google Shape;85;p17"/>
          <p:cNvCxnSpPr/>
          <p:nvPr/>
        </p:nvCxnSpPr>
        <p:spPr>
          <a:xfrm>
            <a:off x="620502" y="4723309"/>
            <a:ext cx="7887600" cy="5400"/>
          </a:xfrm>
          <a:prstGeom prst="straightConnector1">
            <a:avLst/>
          </a:prstGeom>
          <a:noFill/>
          <a:ln w="9525" cap="flat" cmpd="sng">
            <a:solidFill>
              <a:srgbClr val="D8D8D8"/>
            </a:solidFill>
            <a:prstDash val="solid"/>
            <a:miter lim="8000"/>
            <a:headEnd type="none" w="sm" len="sm"/>
            <a:tailEnd type="none" w="sm" len="sm"/>
          </a:ln>
        </p:spPr>
      </p:cxnSp>
      <p:sp>
        <p:nvSpPr>
          <p:cNvPr id="86" name="Google Shape;86;p17"/>
          <p:cNvSpPr txBox="1"/>
          <p:nvPr/>
        </p:nvSpPr>
        <p:spPr>
          <a:xfrm>
            <a:off x="311699" y="4703625"/>
            <a:ext cx="1264339"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87" name="Google Shape;87;p17"/>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95871" y="259980"/>
            <a:ext cx="8111700" cy="485700"/>
          </a:xfrm>
          <a:prstGeom prst="rect">
            <a:avLst/>
          </a:prstGeom>
          <a:noFill/>
          <a:ln>
            <a:noFill/>
          </a:ln>
        </p:spPr>
        <p:txBody>
          <a:bodyPr spcFirstLastPara="1" wrap="square" lIns="82275" tIns="82275" rIns="82275" bIns="82275" anchor="b" anchorCtr="0"/>
          <a:lstStyle>
            <a:lvl1pPr marR="0" lvl="0" algn="l" rtl="0">
              <a:lnSpc>
                <a:spcPct val="100000"/>
              </a:lnSpc>
              <a:spcBef>
                <a:spcPts val="0"/>
              </a:spcBef>
              <a:spcAft>
                <a:spcPts val="0"/>
              </a:spcAft>
              <a:buClr>
                <a:srgbClr val="000000"/>
              </a:buClr>
              <a:buSzPts val="1300"/>
              <a:buFont typeface="Lato"/>
              <a:buNone/>
              <a:defRPr sz="1300" b="1"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90" name="Google Shape;90;p18"/>
          <p:cNvSpPr txBox="1">
            <a:spLocks noGrp="1"/>
          </p:cNvSpPr>
          <p:nvPr>
            <p:ph type="body" idx="1"/>
          </p:nvPr>
        </p:nvSpPr>
        <p:spPr>
          <a:xfrm>
            <a:off x="520256" y="841627"/>
            <a:ext cx="8087400" cy="245700"/>
          </a:xfrm>
          <a:prstGeom prst="rect">
            <a:avLst/>
          </a:prstGeom>
          <a:noFill/>
          <a:ln>
            <a:noFill/>
          </a:ln>
        </p:spPr>
        <p:txBody>
          <a:bodyPr spcFirstLastPara="1" wrap="square" lIns="82275" tIns="82275" rIns="82275" bIns="82275" anchor="t" anchorCtr="0"/>
          <a:lstStyle>
            <a:lvl1pPr marL="457200" marR="0" lvl="0"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1pPr>
            <a:lvl2pPr marL="914400" marR="0" lvl="1"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2pPr>
            <a:lvl3pPr marL="1371600" marR="0" lvl="2"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3pPr>
            <a:lvl4pPr marL="1828800" marR="0" lvl="3"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4pPr>
            <a:lvl5pPr marL="2286000" marR="0" lvl="4"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5pPr>
            <a:lvl6pPr marL="2743200" marR="0" lvl="5"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6pPr>
            <a:lvl7pPr marL="3200400" marR="0" lvl="6"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7pPr>
            <a:lvl8pPr marL="3657600" marR="0" lvl="7"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8pPr>
            <a:lvl9pPr marL="4114800" marR="0" lvl="8" indent="-228600" algn="l" rtl="0">
              <a:lnSpc>
                <a:spcPct val="100000"/>
              </a:lnSpc>
              <a:spcBef>
                <a:spcPts val="0"/>
              </a:spcBef>
              <a:spcAft>
                <a:spcPts val="0"/>
              </a:spcAft>
              <a:buClr>
                <a:srgbClr val="A8AFB9"/>
              </a:buClr>
              <a:buSzPts val="1300"/>
              <a:buFont typeface="Roboto Slab"/>
              <a:buNone/>
              <a:defRPr sz="1300" b="0" i="0" u="none" strike="noStrike" cap="none">
                <a:solidFill>
                  <a:srgbClr val="000000"/>
                </a:solidFill>
                <a:latin typeface="Roboto Slab"/>
                <a:ea typeface="Roboto Slab"/>
                <a:cs typeface="Roboto Slab"/>
                <a:sym typeface="Roboto Slab"/>
              </a:defRPr>
            </a:lvl9pPr>
          </a:lstStyle>
          <a:p>
            <a:endParaRPr/>
          </a:p>
        </p:txBody>
      </p:sp>
      <p:cxnSp>
        <p:nvCxnSpPr>
          <p:cNvPr id="91" name="Google Shape;91;p18"/>
          <p:cNvCxnSpPr/>
          <p:nvPr/>
        </p:nvCxnSpPr>
        <p:spPr>
          <a:xfrm>
            <a:off x="620502" y="760218"/>
            <a:ext cx="7887600" cy="5400"/>
          </a:xfrm>
          <a:prstGeom prst="straightConnector1">
            <a:avLst/>
          </a:prstGeom>
          <a:noFill/>
          <a:ln w="9525" cap="flat" cmpd="sng">
            <a:solidFill>
              <a:srgbClr val="D8D8D8"/>
            </a:solidFill>
            <a:prstDash val="solid"/>
            <a:miter lim="8000"/>
            <a:headEnd type="none" w="sm" len="sm"/>
            <a:tailEnd type="none" w="sm" len="sm"/>
          </a:ln>
        </p:spPr>
      </p:cxnSp>
      <p:cxnSp>
        <p:nvCxnSpPr>
          <p:cNvPr id="92" name="Google Shape;92;p18"/>
          <p:cNvCxnSpPr/>
          <p:nvPr/>
        </p:nvCxnSpPr>
        <p:spPr>
          <a:xfrm>
            <a:off x="620502" y="4723309"/>
            <a:ext cx="7887600" cy="5400"/>
          </a:xfrm>
          <a:prstGeom prst="straightConnector1">
            <a:avLst/>
          </a:prstGeom>
          <a:noFill/>
          <a:ln w="9525" cap="flat" cmpd="sng">
            <a:solidFill>
              <a:srgbClr val="D8D8D8"/>
            </a:solidFill>
            <a:prstDash val="solid"/>
            <a:miter lim="8000"/>
            <a:headEnd type="none" w="sm" len="sm"/>
            <a:tailEnd type="none" w="sm" len="sm"/>
          </a:ln>
        </p:spPr>
      </p:cxnSp>
      <p:sp>
        <p:nvSpPr>
          <p:cNvPr id="93" name="Google Shape;93;p18"/>
          <p:cNvSpPr txBox="1"/>
          <p:nvPr/>
        </p:nvSpPr>
        <p:spPr>
          <a:xfrm>
            <a:off x="311700" y="4703625"/>
            <a:ext cx="1435324"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94" name="Google Shape;94;p18"/>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Roboto Slab"/>
              <a:buChar char="●"/>
              <a:defRPr sz="1800" b="0" i="0" u="none" strike="noStrike" cap="none">
                <a:solidFill>
                  <a:schemeClr val="dk1"/>
                </a:solidFill>
                <a:latin typeface="Roboto Slab"/>
                <a:ea typeface="Roboto Slab"/>
                <a:cs typeface="Roboto Slab"/>
                <a:sym typeface="Roboto Slab"/>
              </a:defRPr>
            </a:lvl1pPr>
            <a:lvl2pPr marL="914400" marR="0" lvl="1"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2pPr>
            <a:lvl3pPr marL="1371600" marR="0" lvl="2"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3pPr>
            <a:lvl4pPr marL="1828800" marR="0" lvl="3"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4pPr>
            <a:lvl5pPr marL="2286000" marR="0" lvl="4"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5pPr>
            <a:lvl6pPr marL="2743200" marR="0" lvl="5"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6pPr>
            <a:lvl7pPr marL="3200400" marR="0" lvl="6"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7pPr>
            <a:lvl8pPr marL="3657600" marR="0" lvl="7"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8pPr>
            <a:lvl9pPr marL="4114800" marR="0" lvl="8" indent="-317500" algn="l" rtl="0">
              <a:lnSpc>
                <a:spcPct val="115000"/>
              </a:lnSpc>
              <a:spcBef>
                <a:spcPts val="1600"/>
              </a:spcBef>
              <a:spcAft>
                <a:spcPts val="160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9pPr>
          </a:lstStyle>
          <a:p>
            <a:endParaRPr/>
          </a:p>
        </p:txBody>
      </p:sp>
      <p:sp>
        <p:nvSpPr>
          <p:cNvPr id="11" name="Google Shape;11;p3"/>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cxnSp>
        <p:nvCxnSpPr>
          <p:cNvPr id="12" name="Google Shape;12;p3"/>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cxnSp>
        <p:nvCxnSpPr>
          <p:cNvPr id="13" name="Google Shape;13;p3"/>
          <p:cNvCxnSpPr/>
          <p:nvPr/>
        </p:nvCxnSpPr>
        <p:spPr>
          <a:xfrm>
            <a:off x="431850" y="4568866"/>
            <a:ext cx="8280300" cy="0"/>
          </a:xfrm>
          <a:prstGeom prst="straightConnector1">
            <a:avLst/>
          </a:prstGeom>
          <a:noFill/>
          <a:ln w="9525" cap="flat" cmpd="sng">
            <a:solidFill>
              <a:srgbClr val="C6C5C5"/>
            </a:solidFill>
            <a:prstDash val="dot"/>
            <a:round/>
            <a:headEnd type="none" w="sm" len="sm"/>
            <a:tailEnd type="none" w="sm" len="sm"/>
          </a:ln>
        </p:spPr>
      </p:cxnSp>
      <p:sp>
        <p:nvSpPr>
          <p:cNvPr id="14" name="Google Shape;14;p3"/>
          <p:cNvSpPr txBox="1"/>
          <p:nvPr/>
        </p:nvSpPr>
        <p:spPr>
          <a:xfrm>
            <a:off x="311700" y="4703625"/>
            <a:ext cx="1219734"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15" name="Google Shape;15;p3"/>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Lato"/>
              <a:buNone/>
              <a:defRPr sz="4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8" name="Google Shape;18;p4"/>
          <p:cNvSpPr txBox="1"/>
          <p:nvPr/>
        </p:nvSpPr>
        <p:spPr>
          <a:xfrm>
            <a:off x="311699" y="4703625"/>
            <a:ext cx="1152827"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19" name="Google Shape;19;p4"/>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cxnSp>
        <p:nvCxnSpPr>
          <p:cNvPr id="21" name="Google Shape;21;p5"/>
          <p:cNvCxnSpPr/>
          <p:nvPr/>
        </p:nvCxnSpPr>
        <p:spPr>
          <a:xfrm>
            <a:off x="431850" y="4617503"/>
            <a:ext cx="8280300" cy="0"/>
          </a:xfrm>
          <a:prstGeom prst="straightConnector1">
            <a:avLst/>
          </a:prstGeom>
          <a:noFill/>
          <a:ln w="9525" cap="flat" cmpd="sng">
            <a:solidFill>
              <a:srgbClr val="C6C5C5"/>
            </a:solidFill>
            <a:prstDash val="dot"/>
            <a:round/>
            <a:headEnd type="none" w="sm" len="sm"/>
            <a:tailEnd type="none" w="sm" len="sm"/>
          </a:ln>
        </p:spPr>
      </p:cxnSp>
      <p:sp>
        <p:nvSpPr>
          <p:cNvPr id="22" name="Google Shape;22;p5"/>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cxnSp>
        <p:nvCxnSpPr>
          <p:cNvPr id="23" name="Google Shape;23;p5"/>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24" name="Google Shape;24;p5"/>
          <p:cNvSpPr txBox="1"/>
          <p:nvPr/>
        </p:nvSpPr>
        <p:spPr>
          <a:xfrm>
            <a:off x="311699" y="4703625"/>
            <a:ext cx="1160261"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25" name="Google Shape;25;p5"/>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Lato"/>
              <a:buNone/>
              <a:defRPr sz="5200" b="1" i="0" u="none" strike="noStrike" cap="none">
                <a:solidFill>
                  <a:schemeClr val="dk1"/>
                </a:solidFill>
                <a:latin typeface="Lato"/>
                <a:ea typeface="Lato"/>
                <a:cs typeface="Lato"/>
                <a:sym typeface="Lato"/>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31" name="Google Shape;31;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1pPr>
            <a:lvl2pPr marR="0" lvl="1"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2pPr>
            <a:lvl3pPr marR="0" lvl="2"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3pPr>
            <a:lvl4pPr marR="0" lvl="3"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4pPr>
            <a:lvl5pPr marR="0" lvl="4"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5pPr>
            <a:lvl6pPr marR="0" lvl="5"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6pPr>
            <a:lvl7pPr marR="0" lvl="6"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7pPr>
            <a:lvl8pPr marR="0" lvl="7"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8pPr>
            <a:lvl9pPr marR="0" lvl="8" algn="ctr" rtl="0">
              <a:lnSpc>
                <a:spcPct val="100000"/>
              </a:lnSpc>
              <a:spcBef>
                <a:spcPts val="0"/>
              </a:spcBef>
              <a:spcAft>
                <a:spcPts val="0"/>
              </a:spcAft>
              <a:buClr>
                <a:schemeClr val="dk1"/>
              </a:buClr>
              <a:buSzPts val="2800"/>
              <a:buFont typeface="Roboto Slab"/>
              <a:buNone/>
              <a:defRPr sz="2800" b="0" i="0" u="none" strike="noStrike" cap="none">
                <a:solidFill>
                  <a:schemeClr val="dk1"/>
                </a:solidFill>
                <a:latin typeface="Roboto Slab"/>
                <a:ea typeface="Roboto Slab"/>
                <a:cs typeface="Roboto Slab"/>
                <a:sym typeface="Roboto Slab"/>
              </a:defRPr>
            </a:lvl9pPr>
          </a:lstStyle>
          <a:p>
            <a:endParaRPr/>
          </a:p>
        </p:txBody>
      </p:sp>
      <p:sp>
        <p:nvSpPr>
          <p:cNvPr id="32" name="Google Shape;32;p7"/>
          <p:cNvSpPr txBox="1"/>
          <p:nvPr/>
        </p:nvSpPr>
        <p:spPr>
          <a:xfrm>
            <a:off x="311699" y="4703625"/>
            <a:ext cx="1175129"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33" name="Google Shape;33;p7"/>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Lato"/>
              <a:buNone/>
              <a:defRPr sz="3600" b="1" i="0" u="none" strike="noStrike" cap="none">
                <a:solidFill>
                  <a:schemeClr val="dk1"/>
                </a:solidFill>
                <a:latin typeface="Lato"/>
                <a:ea typeface="Lato"/>
                <a:cs typeface="Lato"/>
                <a:sym typeface="Lato"/>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36" name="Google Shape;36;p8"/>
          <p:cNvSpPr txBox="1"/>
          <p:nvPr/>
        </p:nvSpPr>
        <p:spPr>
          <a:xfrm>
            <a:off x="311700" y="4703625"/>
            <a:ext cx="1331246"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37" name="Google Shape;37;p8"/>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311700" y="1152475"/>
            <a:ext cx="41640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1pPr>
            <a:lvl2pPr marL="914400" marR="0" lvl="1"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2pPr>
            <a:lvl3pPr marL="1371600" marR="0" lvl="2"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3pPr>
            <a:lvl4pPr marL="1828800" marR="0" lvl="3"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4pPr>
            <a:lvl5pPr marL="2286000" marR="0" lvl="4"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5pPr>
            <a:lvl6pPr marL="2743200" marR="0" lvl="5"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6pPr>
            <a:lvl7pPr marL="3200400" marR="0" lvl="6"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7pPr>
            <a:lvl8pPr marL="3657600" marR="0" lvl="7"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8pPr>
            <a:lvl9pPr marL="4114800" marR="0" lvl="8" indent="-304800" algn="l" rtl="0">
              <a:lnSpc>
                <a:spcPct val="115000"/>
              </a:lnSpc>
              <a:spcBef>
                <a:spcPts val="1600"/>
              </a:spcBef>
              <a:spcAft>
                <a:spcPts val="160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9pPr>
          </a:lstStyle>
          <a:p>
            <a:endParaRPr/>
          </a:p>
        </p:txBody>
      </p:sp>
      <p:sp>
        <p:nvSpPr>
          <p:cNvPr id="40" name="Google Shape;40;p9"/>
          <p:cNvSpPr txBox="1">
            <a:spLocks noGrp="1"/>
          </p:cNvSpPr>
          <p:nvPr>
            <p:ph type="body" idx="2"/>
          </p:nvPr>
        </p:nvSpPr>
        <p:spPr>
          <a:xfrm>
            <a:off x="4668275" y="1152475"/>
            <a:ext cx="41640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1pPr>
            <a:lvl2pPr marL="914400" marR="0" lvl="1"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2pPr>
            <a:lvl3pPr marL="1371600" marR="0" lvl="2"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3pPr>
            <a:lvl4pPr marL="1828800" marR="0" lvl="3"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4pPr>
            <a:lvl5pPr marL="2286000" marR="0" lvl="4"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5pPr>
            <a:lvl6pPr marL="2743200" marR="0" lvl="5"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6pPr>
            <a:lvl7pPr marL="3200400" marR="0" lvl="6"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7pPr>
            <a:lvl8pPr marL="3657600" marR="0" lvl="7"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8pPr>
            <a:lvl9pPr marL="4114800" marR="0" lvl="8" indent="-304800" algn="l" rtl="0">
              <a:lnSpc>
                <a:spcPct val="115000"/>
              </a:lnSpc>
              <a:spcBef>
                <a:spcPts val="1600"/>
              </a:spcBef>
              <a:spcAft>
                <a:spcPts val="160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9pPr>
          </a:lstStyle>
          <a:p>
            <a:endParaRPr/>
          </a:p>
        </p:txBody>
      </p:sp>
      <p:cxnSp>
        <p:nvCxnSpPr>
          <p:cNvPr id="41" name="Google Shape;41;p9"/>
          <p:cNvCxnSpPr/>
          <p:nvPr/>
        </p:nvCxnSpPr>
        <p:spPr>
          <a:xfrm>
            <a:off x="477075" y="4568878"/>
            <a:ext cx="8280300" cy="0"/>
          </a:xfrm>
          <a:prstGeom prst="straightConnector1">
            <a:avLst/>
          </a:prstGeom>
          <a:noFill/>
          <a:ln w="9525" cap="flat" cmpd="sng">
            <a:solidFill>
              <a:srgbClr val="C6C5C5"/>
            </a:solidFill>
            <a:prstDash val="dot"/>
            <a:round/>
            <a:headEnd type="none" w="sm" len="sm"/>
            <a:tailEnd type="none" w="sm" len="sm"/>
          </a:ln>
        </p:spPr>
      </p:cxnSp>
      <p:sp>
        <p:nvSpPr>
          <p:cNvPr id="42" name="Google Shape;42;p9"/>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cxnSp>
        <p:nvCxnSpPr>
          <p:cNvPr id="43" name="Google Shape;43;p9"/>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4" name="Google Shape;44;p9"/>
          <p:cNvSpPr txBox="1"/>
          <p:nvPr/>
        </p:nvSpPr>
        <p:spPr>
          <a:xfrm>
            <a:off x="311699" y="4703625"/>
            <a:ext cx="1249471"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45" name="Google Shape;45;p9"/>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cxnSp>
        <p:nvCxnSpPr>
          <p:cNvPr id="48" name="Google Shape;48;p10"/>
          <p:cNvCxnSpPr/>
          <p:nvPr/>
        </p:nvCxnSpPr>
        <p:spPr>
          <a:xfrm>
            <a:off x="431850" y="751750"/>
            <a:ext cx="8280300" cy="0"/>
          </a:xfrm>
          <a:prstGeom prst="straightConnector1">
            <a:avLst/>
          </a:prstGeom>
          <a:noFill/>
          <a:ln w="9525" cap="flat" cmpd="sng">
            <a:solidFill>
              <a:srgbClr val="C6C5C5"/>
            </a:solidFill>
            <a:prstDash val="dot"/>
            <a:round/>
            <a:headEnd type="none" w="sm" len="sm"/>
            <a:tailEnd type="none" w="sm" len="sm"/>
          </a:ln>
        </p:spPr>
      </p:cxnSp>
      <p:sp>
        <p:nvSpPr>
          <p:cNvPr id="49" name="Google Shape;49;p10"/>
          <p:cNvSpPr txBox="1"/>
          <p:nvPr/>
        </p:nvSpPr>
        <p:spPr>
          <a:xfrm>
            <a:off x="311699" y="4703625"/>
            <a:ext cx="1279207"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50" name="Google Shape;50;p10"/>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3" name="Google Shape;53;p11"/>
          <p:cNvSpPr txBox="1">
            <a:spLocks noGrp="1"/>
          </p:cNvSpPr>
          <p:nvPr>
            <p:ph type="body" idx="1"/>
          </p:nvPr>
        </p:nvSpPr>
        <p:spPr>
          <a:xfrm>
            <a:off x="311700" y="1389600"/>
            <a:ext cx="49065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1pPr>
            <a:lvl2pPr marL="914400" marR="0" lvl="1"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2pPr>
            <a:lvl3pPr marL="1371600" marR="0" lvl="2"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3pPr>
            <a:lvl4pPr marL="1828800" marR="0" lvl="3"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4pPr>
            <a:lvl5pPr marL="2286000" marR="0" lvl="4"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5pPr>
            <a:lvl6pPr marL="2743200" marR="0" lvl="5"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6pPr>
            <a:lvl7pPr marL="3200400" marR="0" lvl="6"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7pPr>
            <a:lvl8pPr marL="3657600" marR="0" lvl="7" indent="-304800" algn="l" rtl="0">
              <a:lnSpc>
                <a:spcPct val="115000"/>
              </a:lnSpc>
              <a:spcBef>
                <a:spcPts val="1600"/>
              </a:spcBef>
              <a:spcAft>
                <a:spcPts val="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8pPr>
            <a:lvl9pPr marL="4114800" marR="0" lvl="8" indent="-304800" algn="l" rtl="0">
              <a:lnSpc>
                <a:spcPct val="115000"/>
              </a:lnSpc>
              <a:spcBef>
                <a:spcPts val="1600"/>
              </a:spcBef>
              <a:spcAft>
                <a:spcPts val="1600"/>
              </a:spcAft>
              <a:buClr>
                <a:schemeClr val="dk1"/>
              </a:buClr>
              <a:buSzPts val="1200"/>
              <a:buFont typeface="Roboto Slab"/>
              <a:buChar char="■"/>
              <a:defRPr sz="1200" b="0" i="0" u="none" strike="noStrike" cap="none">
                <a:solidFill>
                  <a:schemeClr val="dk1"/>
                </a:solidFill>
                <a:latin typeface="Roboto Slab"/>
                <a:ea typeface="Roboto Slab"/>
                <a:cs typeface="Roboto Slab"/>
                <a:sym typeface="Roboto Slab"/>
              </a:defRPr>
            </a:lvl9pPr>
          </a:lstStyle>
          <a:p>
            <a:endParaRPr/>
          </a:p>
        </p:txBody>
      </p:sp>
      <p:sp>
        <p:nvSpPr>
          <p:cNvPr id="54" name="Google Shape;54;p11"/>
          <p:cNvSpPr txBox="1"/>
          <p:nvPr/>
        </p:nvSpPr>
        <p:spPr>
          <a:xfrm>
            <a:off x="311699" y="4703625"/>
            <a:ext cx="1264339" cy="35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Lato Black"/>
                <a:ea typeface="Lato Black"/>
                <a:cs typeface="Lato Black"/>
                <a:sym typeface="Lato Black"/>
              </a:rPr>
              <a:t>CENTEGIX</a:t>
            </a:r>
            <a:endParaRPr sz="1400" b="0" i="0" u="none" strike="noStrike" cap="none" dirty="0">
              <a:solidFill>
                <a:srgbClr val="000000"/>
              </a:solidFill>
              <a:latin typeface="Lato Black"/>
              <a:ea typeface="Lato Black"/>
              <a:cs typeface="Lato Black"/>
              <a:sym typeface="Lato Black"/>
            </a:endParaRPr>
          </a:p>
        </p:txBody>
      </p:sp>
      <p:sp>
        <p:nvSpPr>
          <p:cNvPr id="55" name="Google Shape;55;p11"/>
          <p:cNvSpPr txBox="1"/>
          <p:nvPr/>
        </p:nvSpPr>
        <p:spPr>
          <a:xfrm>
            <a:off x="6419450" y="4703625"/>
            <a:ext cx="2412900" cy="359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GB" sz="1200">
                <a:latin typeface="Lato Black"/>
                <a:ea typeface="Lato Black"/>
                <a:cs typeface="Lato Black"/>
                <a:sym typeface="Lato Black"/>
              </a:rPr>
              <a:t>EVERY.SECOND.MATTERS.</a:t>
            </a:r>
            <a:endParaRPr sz="1200" i="0" u="none" strike="noStrike" cap="none">
              <a:solidFill>
                <a:srgbClr val="000000"/>
              </a:solidFill>
              <a:latin typeface="Lato Black"/>
              <a:ea typeface="Lato Black"/>
              <a:cs typeface="Lato Black"/>
              <a:sym typeface="Lato Black"/>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Lato"/>
              <a:buNone/>
              <a:defRPr sz="2800" b="1"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Roboto Slab"/>
              <a:buChar char="●"/>
              <a:defRPr sz="1800" b="0" i="0" u="none" strike="noStrike" cap="none">
                <a:solidFill>
                  <a:schemeClr val="dk1"/>
                </a:solidFill>
                <a:latin typeface="Roboto Slab"/>
                <a:ea typeface="Roboto Slab"/>
                <a:cs typeface="Roboto Slab"/>
                <a:sym typeface="Roboto Slab"/>
              </a:defRPr>
            </a:lvl1pPr>
            <a:lvl2pPr marL="914400" marR="0" lvl="1"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2pPr>
            <a:lvl3pPr marL="1371600" marR="0" lvl="2"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3pPr>
            <a:lvl4pPr marL="1828800" marR="0" lvl="3"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4pPr>
            <a:lvl5pPr marL="2286000" marR="0" lvl="4"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5pPr>
            <a:lvl6pPr marL="2743200" marR="0" lvl="5"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6pPr>
            <a:lvl7pPr marL="3200400" marR="0" lvl="6"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7pPr>
            <a:lvl8pPr marL="3657600" marR="0" lvl="7" indent="-317500" algn="l" rtl="0">
              <a:lnSpc>
                <a:spcPct val="115000"/>
              </a:lnSpc>
              <a:spcBef>
                <a:spcPts val="1600"/>
              </a:spcBef>
              <a:spcAft>
                <a:spcPts val="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8pPr>
            <a:lvl9pPr marL="4114800" marR="0" lvl="8" indent="-317500" algn="l" rtl="0">
              <a:lnSpc>
                <a:spcPct val="115000"/>
              </a:lnSpc>
              <a:spcBef>
                <a:spcPts val="1600"/>
              </a:spcBef>
              <a:spcAft>
                <a:spcPts val="1600"/>
              </a:spcAft>
              <a:buClr>
                <a:schemeClr val="dk1"/>
              </a:buClr>
              <a:buSzPts val="1400"/>
              <a:buFont typeface="Roboto Slab"/>
              <a:buChar char="■"/>
              <a:defRPr sz="1400" b="0" i="0" u="none" strike="noStrike" cap="none">
                <a:solidFill>
                  <a:schemeClr val="dk1"/>
                </a:solidFill>
                <a:latin typeface="Roboto Slab"/>
                <a:ea typeface="Roboto Slab"/>
                <a:cs typeface="Roboto Slab"/>
                <a:sym typeface="Roboto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prstGeom prst="rect">
            <a:avLst/>
          </a:prstGeom>
          <a:noFill/>
          <a:ln>
            <a:noFill/>
          </a:ln>
        </p:spPr>
        <p:txBody>
          <a:bodyPr spcFirstLastPara="1" wrap="square" lIns="82275" tIns="41125" rIns="82275" bIns="41125" anchor="b" anchorCtr="0">
            <a:noAutofit/>
          </a:bodyPr>
          <a:lstStyle/>
          <a:p>
            <a:pPr marL="0" marR="0" lvl="0" indent="0" algn="l" rtl="0">
              <a:lnSpc>
                <a:spcPct val="90000"/>
              </a:lnSpc>
              <a:spcBef>
                <a:spcPts val="0"/>
              </a:spcBef>
              <a:spcAft>
                <a:spcPts val="0"/>
              </a:spcAft>
              <a:buClr>
                <a:schemeClr val="dk1"/>
              </a:buClr>
              <a:buSzPts val="700"/>
              <a:buFont typeface="Open Sans"/>
              <a:buNone/>
            </a:pPr>
            <a:r>
              <a:rPr lang="en-GB" dirty="0">
                <a:solidFill>
                  <a:schemeClr val="tx1"/>
                </a:solidFill>
              </a:rPr>
              <a:t>Company Evolution </a:t>
            </a:r>
            <a:endParaRPr dirty="0">
              <a:solidFill>
                <a:schemeClr val="tx1"/>
              </a:solidFill>
            </a:endParaRPr>
          </a:p>
        </p:txBody>
      </p:sp>
      <p:grpSp>
        <p:nvGrpSpPr>
          <p:cNvPr id="109" name="Google Shape;109;p20"/>
          <p:cNvGrpSpPr/>
          <p:nvPr/>
        </p:nvGrpSpPr>
        <p:grpSpPr>
          <a:xfrm>
            <a:off x="105777" y="2191625"/>
            <a:ext cx="2533430" cy="2140881"/>
            <a:chOff x="105777" y="2191625"/>
            <a:chExt cx="2533430" cy="2140881"/>
          </a:xfrm>
        </p:grpSpPr>
        <p:sp>
          <p:nvSpPr>
            <p:cNvPr id="110" name="Google Shape;110;p20"/>
            <p:cNvSpPr/>
            <p:nvPr/>
          </p:nvSpPr>
          <p:spPr>
            <a:xfrm rot="5400000">
              <a:off x="527220" y="3028278"/>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1" name="Google Shape;111;p20"/>
            <p:cNvSpPr/>
            <p:nvPr/>
          </p:nvSpPr>
          <p:spPr>
            <a:xfrm>
              <a:off x="289561" y="3379406"/>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 name="Google Shape;112;p20"/>
            <p:cNvSpPr/>
            <p:nvPr/>
          </p:nvSpPr>
          <p:spPr>
            <a:xfrm>
              <a:off x="105777" y="2191625"/>
              <a:ext cx="13467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dirty="0">
                  <a:solidFill>
                    <a:schemeClr val="dk1"/>
                  </a:solidFill>
                  <a:latin typeface="Lato"/>
                  <a:ea typeface="Lato"/>
                  <a:cs typeface="Lato"/>
                  <a:sym typeface="Lato"/>
                </a:rPr>
                <a:t>Dec. 2015</a:t>
              </a:r>
              <a:endParaRPr sz="1300" dirty="0">
                <a:solidFill>
                  <a:schemeClr val="dk1"/>
                </a:solidFill>
                <a:latin typeface="Lato"/>
                <a:ea typeface="Lato"/>
                <a:cs typeface="Lato"/>
                <a:sym typeface="Lato"/>
              </a:endParaRPr>
            </a:p>
          </p:txBody>
        </p:sp>
        <p:sp>
          <p:nvSpPr>
            <p:cNvPr id="113" name="Google Shape;113;p20"/>
            <p:cNvSpPr/>
            <p:nvPr/>
          </p:nvSpPr>
          <p:spPr>
            <a:xfrm>
              <a:off x="980207" y="3608627"/>
              <a:ext cx="1659000" cy="4941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Launched DES </a:t>
              </a:r>
            </a:p>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Reseller</a:t>
              </a:r>
              <a:endParaRPr sz="1000" b="1" dirty="0">
                <a:solidFill>
                  <a:schemeClr val="dk1"/>
                </a:solidFill>
                <a:latin typeface="Roboto Condensed"/>
                <a:ea typeface="Roboto Condensed"/>
                <a:cs typeface="Roboto Condensed"/>
                <a:sym typeface="Roboto Condensed"/>
              </a:endParaRPr>
            </a:p>
          </p:txBody>
        </p:sp>
        <p:sp>
          <p:nvSpPr>
            <p:cNvPr id="114" name="Google Shape;114;p20"/>
            <p:cNvSpPr/>
            <p:nvPr/>
          </p:nvSpPr>
          <p:spPr>
            <a:xfrm rot="5400000">
              <a:off x="657180" y="2013349"/>
              <a:ext cx="226800" cy="1329600"/>
            </a:xfrm>
            <a:custGeom>
              <a:avLst/>
              <a:gdLst/>
              <a:ahLst/>
              <a:cxnLst/>
              <a:rect l="l" t="t" r="r" b="b"/>
              <a:pathLst>
                <a:path w="120000" h="120000" extrusionOk="0">
                  <a:moveTo>
                    <a:pt x="60000" y="0"/>
                  </a:moveTo>
                  <a:cubicBezTo>
                    <a:pt x="27567" y="0"/>
                    <a:pt x="0" y="4295"/>
                    <a:pt x="0" y="9932"/>
                  </a:cubicBezTo>
                  <a:cubicBezTo>
                    <a:pt x="0" y="110067"/>
                    <a:pt x="0" y="110067"/>
                    <a:pt x="0" y="110067"/>
                  </a:cubicBezTo>
                  <a:cubicBezTo>
                    <a:pt x="0" y="115704"/>
                    <a:pt x="27567" y="120000"/>
                    <a:pt x="60000" y="120000"/>
                  </a:cubicBezTo>
                  <a:cubicBezTo>
                    <a:pt x="94054" y="120000"/>
                    <a:pt x="120000" y="115704"/>
                    <a:pt x="120000" y="110067"/>
                  </a:cubicBezTo>
                  <a:cubicBezTo>
                    <a:pt x="120000" y="9932"/>
                    <a:pt x="120000" y="9932"/>
                    <a:pt x="120000" y="9932"/>
                  </a:cubicBezTo>
                  <a:cubicBezTo>
                    <a:pt x="120000" y="4295"/>
                    <a:pt x="94054" y="0"/>
                    <a:pt x="60000" y="0"/>
                  </a:cubicBezTo>
                  <a:close/>
                  <a:moveTo>
                    <a:pt x="60000" y="22818"/>
                  </a:moveTo>
                  <a:cubicBezTo>
                    <a:pt x="42162" y="22818"/>
                    <a:pt x="27567" y="20402"/>
                    <a:pt x="27567" y="17449"/>
                  </a:cubicBezTo>
                  <a:cubicBezTo>
                    <a:pt x="27567" y="14496"/>
                    <a:pt x="42162" y="12348"/>
                    <a:pt x="60000" y="12348"/>
                  </a:cubicBezTo>
                  <a:cubicBezTo>
                    <a:pt x="77837" y="12348"/>
                    <a:pt x="92432" y="14496"/>
                    <a:pt x="92432" y="17449"/>
                  </a:cubicBezTo>
                  <a:cubicBezTo>
                    <a:pt x="92432" y="20402"/>
                    <a:pt x="77837" y="22818"/>
                    <a:pt x="60000" y="22818"/>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15" name="Google Shape;115;p20"/>
            <p:cNvPicPr preferRelativeResize="0"/>
            <p:nvPr/>
          </p:nvPicPr>
          <p:blipFill>
            <a:blip r:embed="rId3">
              <a:alphaModFix/>
            </a:blip>
            <a:stretch>
              <a:fillRect/>
            </a:stretch>
          </p:blipFill>
          <p:spPr>
            <a:xfrm>
              <a:off x="367400" y="3601667"/>
              <a:ext cx="796201" cy="480967"/>
            </a:xfrm>
            <a:prstGeom prst="rect">
              <a:avLst/>
            </a:prstGeom>
            <a:noFill/>
            <a:ln>
              <a:noFill/>
            </a:ln>
          </p:spPr>
        </p:pic>
      </p:grpSp>
      <p:grpSp>
        <p:nvGrpSpPr>
          <p:cNvPr id="116" name="Google Shape;116;p20"/>
          <p:cNvGrpSpPr/>
          <p:nvPr/>
        </p:nvGrpSpPr>
        <p:grpSpPr>
          <a:xfrm>
            <a:off x="2795013" y="1034950"/>
            <a:ext cx="2269827" cy="2126673"/>
            <a:chOff x="2795013" y="1034950"/>
            <a:chExt cx="2269827" cy="2126673"/>
          </a:xfrm>
        </p:grpSpPr>
        <p:sp>
          <p:nvSpPr>
            <p:cNvPr id="117" name="Google Shape;117;p20"/>
            <p:cNvSpPr/>
            <p:nvPr/>
          </p:nvSpPr>
          <p:spPr>
            <a:xfrm rot="-5400000">
              <a:off x="4339992" y="2219950"/>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8" name="Google Shape;118;p20"/>
            <p:cNvSpPr/>
            <p:nvPr/>
          </p:nvSpPr>
          <p:spPr>
            <a:xfrm>
              <a:off x="4105958" y="1034950"/>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 name="Google Shape;119;p20"/>
            <p:cNvSpPr/>
            <p:nvPr/>
          </p:nvSpPr>
          <p:spPr>
            <a:xfrm>
              <a:off x="3828312" y="2822623"/>
              <a:ext cx="11841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Jan. 2018</a:t>
              </a:r>
              <a:endParaRPr sz="1300">
                <a:solidFill>
                  <a:schemeClr val="dk1"/>
                </a:solidFill>
                <a:latin typeface="Lato"/>
                <a:ea typeface="Lato"/>
                <a:cs typeface="Lato"/>
                <a:sym typeface="Lato"/>
              </a:endParaRPr>
            </a:p>
          </p:txBody>
        </p:sp>
        <p:sp>
          <p:nvSpPr>
            <p:cNvPr id="120" name="Google Shape;120;p20"/>
            <p:cNvSpPr/>
            <p:nvPr/>
          </p:nvSpPr>
          <p:spPr>
            <a:xfrm>
              <a:off x="2795013" y="1253575"/>
              <a:ext cx="1329600" cy="494100"/>
            </a:xfrm>
            <a:prstGeom prst="rect">
              <a:avLst/>
            </a:prstGeom>
            <a:noFill/>
            <a:ln>
              <a:noFill/>
            </a:ln>
          </p:spPr>
          <p:txBody>
            <a:bodyPr spcFirstLastPara="1" wrap="square" lIns="82275" tIns="41125" rIns="82275" bIns="411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chemeClr val="dk1"/>
                  </a:solidFill>
                  <a:highlight>
                    <a:schemeClr val="lt1"/>
                  </a:highlight>
                  <a:latin typeface="Roboto Condensed"/>
                  <a:ea typeface="Roboto Condensed"/>
                  <a:cs typeface="Roboto Condensed"/>
                  <a:sym typeface="Roboto Condensed"/>
                </a:rPr>
                <a:t>Moved from Reseller to Developer</a:t>
              </a:r>
            </a:p>
            <a:p>
              <a:pPr marL="0" lvl="0" indent="0" algn="ctr" rtl="0">
                <a:spcBef>
                  <a:spcPts val="0"/>
                </a:spcBef>
                <a:spcAft>
                  <a:spcPts val="0"/>
                </a:spcAft>
                <a:buClr>
                  <a:schemeClr val="dk1"/>
                </a:buClr>
                <a:buSzPts val="1100"/>
                <a:buFont typeface="Arial"/>
                <a:buNone/>
              </a:pPr>
              <a:endParaRPr sz="1000" b="1" dirty="0">
                <a:latin typeface="Roboto Condensed"/>
                <a:ea typeface="Roboto Condensed"/>
                <a:cs typeface="Roboto Condensed"/>
                <a:sym typeface="Roboto Condensed"/>
              </a:endParaRPr>
            </a:p>
          </p:txBody>
        </p:sp>
        <p:sp>
          <p:nvSpPr>
            <p:cNvPr id="121" name="Google Shape;121;p20"/>
            <p:cNvSpPr/>
            <p:nvPr/>
          </p:nvSpPr>
          <p:spPr>
            <a:xfrm rot="5400000">
              <a:off x="4333139" y="2059847"/>
              <a:ext cx="226800" cy="1236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22" name="Google Shape;122;p20"/>
            <p:cNvPicPr preferRelativeResize="0"/>
            <p:nvPr/>
          </p:nvPicPr>
          <p:blipFill>
            <a:blip r:embed="rId4">
              <a:alphaModFix/>
            </a:blip>
            <a:stretch>
              <a:fillRect/>
            </a:stretch>
          </p:blipFill>
          <p:spPr>
            <a:xfrm>
              <a:off x="4272327" y="1331125"/>
              <a:ext cx="619146" cy="339000"/>
            </a:xfrm>
            <a:prstGeom prst="rect">
              <a:avLst/>
            </a:prstGeom>
            <a:noFill/>
            <a:ln>
              <a:noFill/>
            </a:ln>
          </p:spPr>
        </p:pic>
      </p:grpSp>
      <p:grpSp>
        <p:nvGrpSpPr>
          <p:cNvPr id="123" name="Google Shape;123;p20"/>
          <p:cNvGrpSpPr/>
          <p:nvPr/>
        </p:nvGrpSpPr>
        <p:grpSpPr>
          <a:xfrm>
            <a:off x="2591526" y="2191633"/>
            <a:ext cx="1980697" cy="2140873"/>
            <a:chOff x="2591526" y="2191633"/>
            <a:chExt cx="1980697" cy="2140873"/>
          </a:xfrm>
        </p:grpSpPr>
        <p:sp>
          <p:nvSpPr>
            <p:cNvPr id="124" name="Google Shape;124;p20"/>
            <p:cNvSpPr/>
            <p:nvPr/>
          </p:nvSpPr>
          <p:spPr>
            <a:xfrm rot="5400000">
              <a:off x="2833061" y="3028278"/>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5" name="Google Shape;125;p20"/>
            <p:cNvSpPr/>
            <p:nvPr/>
          </p:nvSpPr>
          <p:spPr>
            <a:xfrm>
              <a:off x="2591530" y="3379406"/>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 name="Google Shape;126;p20"/>
            <p:cNvSpPr/>
            <p:nvPr/>
          </p:nvSpPr>
          <p:spPr>
            <a:xfrm>
              <a:off x="2591526" y="2191633"/>
              <a:ext cx="12366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Mar. 2017</a:t>
              </a:r>
              <a:endParaRPr sz="1300">
                <a:solidFill>
                  <a:schemeClr val="dk1"/>
                </a:solidFill>
                <a:latin typeface="Lato"/>
                <a:ea typeface="Lato"/>
                <a:cs typeface="Lato"/>
                <a:sym typeface="Lato"/>
              </a:endParaRPr>
            </a:p>
          </p:txBody>
        </p:sp>
        <p:sp>
          <p:nvSpPr>
            <p:cNvPr id="127" name="Google Shape;127;p20"/>
            <p:cNvSpPr/>
            <p:nvPr/>
          </p:nvSpPr>
          <p:spPr>
            <a:xfrm>
              <a:off x="3478123" y="3608625"/>
              <a:ext cx="1094100" cy="4941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Built Proprietary</a:t>
              </a:r>
              <a:endParaRPr sz="1000" b="1" dirty="0">
                <a:solidFill>
                  <a:schemeClr val="dk1"/>
                </a:solidFill>
                <a:latin typeface="Roboto Condensed"/>
                <a:ea typeface="Roboto Condensed"/>
                <a:cs typeface="Roboto Condensed"/>
                <a:sym typeface="Roboto Condensed"/>
              </a:endParaRPr>
            </a:p>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Camera</a:t>
              </a:r>
              <a:endParaRPr sz="1000" b="1" dirty="0">
                <a:solidFill>
                  <a:schemeClr val="dk1"/>
                </a:solidFill>
                <a:latin typeface="Roboto Condensed"/>
                <a:ea typeface="Roboto Condensed"/>
                <a:cs typeface="Roboto Condensed"/>
                <a:sym typeface="Roboto Condensed"/>
              </a:endParaRPr>
            </a:p>
          </p:txBody>
        </p:sp>
        <p:sp>
          <p:nvSpPr>
            <p:cNvPr id="128" name="Google Shape;128;p20"/>
            <p:cNvSpPr/>
            <p:nvPr/>
          </p:nvSpPr>
          <p:spPr>
            <a:xfrm rot="5400000">
              <a:off x="3123320" y="2059847"/>
              <a:ext cx="226800" cy="1236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29" name="Google Shape;129;p20"/>
            <p:cNvPicPr preferRelativeResize="0"/>
            <p:nvPr/>
          </p:nvPicPr>
          <p:blipFill rotWithShape="1">
            <a:blip r:embed="rId5">
              <a:alphaModFix/>
            </a:blip>
            <a:srcRect l="6626" r="6635"/>
            <a:stretch/>
          </p:blipFill>
          <p:spPr>
            <a:xfrm>
              <a:off x="2720550" y="3551024"/>
              <a:ext cx="705300" cy="609852"/>
            </a:xfrm>
            <a:prstGeom prst="rect">
              <a:avLst/>
            </a:prstGeom>
            <a:noFill/>
            <a:ln>
              <a:noFill/>
            </a:ln>
            <a:effectLst>
              <a:outerShdw blurRad="57150" dist="19050" dir="5400000" algn="bl" rotWithShape="0">
                <a:srgbClr val="000000">
                  <a:alpha val="50000"/>
                </a:srgbClr>
              </a:outerShdw>
            </a:effectLst>
          </p:spPr>
        </p:pic>
      </p:grpSp>
      <p:grpSp>
        <p:nvGrpSpPr>
          <p:cNvPr id="130" name="Google Shape;130;p20"/>
          <p:cNvGrpSpPr/>
          <p:nvPr/>
        </p:nvGrpSpPr>
        <p:grpSpPr>
          <a:xfrm>
            <a:off x="5398699" y="1034950"/>
            <a:ext cx="2211514" cy="2126675"/>
            <a:chOff x="5398699" y="1034950"/>
            <a:chExt cx="2211514" cy="2126675"/>
          </a:xfrm>
        </p:grpSpPr>
        <p:sp>
          <p:nvSpPr>
            <p:cNvPr id="131" name="Google Shape;131;p20"/>
            <p:cNvSpPr/>
            <p:nvPr/>
          </p:nvSpPr>
          <p:spPr>
            <a:xfrm rot="-5400000">
              <a:off x="6904669" y="2219953"/>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2" name="Google Shape;132;p20"/>
            <p:cNvSpPr/>
            <p:nvPr/>
          </p:nvSpPr>
          <p:spPr>
            <a:xfrm>
              <a:off x="6658313" y="1034950"/>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274696"/>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 name="Google Shape;133;p20"/>
            <p:cNvSpPr/>
            <p:nvPr/>
          </p:nvSpPr>
          <p:spPr>
            <a:xfrm>
              <a:off x="6247940" y="2822625"/>
              <a:ext cx="12366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July 2018</a:t>
              </a:r>
              <a:endParaRPr sz="1300">
                <a:solidFill>
                  <a:schemeClr val="dk1"/>
                </a:solidFill>
                <a:latin typeface="Lato"/>
                <a:ea typeface="Lato"/>
                <a:cs typeface="Lato"/>
                <a:sym typeface="Lato"/>
              </a:endParaRPr>
            </a:p>
          </p:txBody>
        </p:sp>
        <p:sp>
          <p:nvSpPr>
            <p:cNvPr id="134" name="Google Shape;134;p20"/>
            <p:cNvSpPr/>
            <p:nvPr/>
          </p:nvSpPr>
          <p:spPr>
            <a:xfrm>
              <a:off x="5398699" y="1243050"/>
              <a:ext cx="1346700" cy="494100"/>
            </a:xfrm>
            <a:prstGeom prst="rect">
              <a:avLst/>
            </a:prstGeom>
            <a:noFill/>
            <a:ln>
              <a:noFill/>
            </a:ln>
          </p:spPr>
          <p:txBody>
            <a:bodyPr spcFirstLastPara="1" wrap="square" lIns="82275" tIns="41125" rIns="82275" bIns="411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chemeClr val="dk1"/>
                  </a:solidFill>
                  <a:latin typeface="Roboto Condensed"/>
                  <a:ea typeface="Roboto Condensed"/>
                  <a:cs typeface="Roboto Condensed"/>
                  <a:sym typeface="Roboto Condensed"/>
                </a:rPr>
                <a:t>Acquired </a:t>
              </a:r>
            </a:p>
            <a:p>
              <a:pPr marL="0" lvl="0" indent="0" algn="ctr" rtl="0">
                <a:spcBef>
                  <a:spcPts val="0"/>
                </a:spcBef>
                <a:spcAft>
                  <a:spcPts val="0"/>
                </a:spcAft>
                <a:buClr>
                  <a:schemeClr val="dk1"/>
                </a:buClr>
                <a:buSzPts val="1100"/>
                <a:buFont typeface="Arial"/>
                <a:buNone/>
              </a:pPr>
              <a:r>
                <a:rPr lang="en-GB" sz="1000" b="1" dirty="0">
                  <a:solidFill>
                    <a:schemeClr val="dk1"/>
                  </a:solidFill>
                  <a:latin typeface="Roboto Condensed"/>
                  <a:ea typeface="Roboto Condensed"/>
                  <a:cs typeface="Roboto Condensed"/>
                  <a:sym typeface="Roboto Condensed"/>
                </a:rPr>
                <a:t>Crisis Alert </a:t>
              </a:r>
              <a:endParaRPr sz="1000" b="1" dirty="0">
                <a:latin typeface="Roboto Condensed"/>
                <a:ea typeface="Roboto Condensed"/>
                <a:cs typeface="Roboto Condensed"/>
                <a:sym typeface="Roboto Condensed"/>
              </a:endParaRPr>
            </a:p>
          </p:txBody>
        </p:sp>
        <p:sp>
          <p:nvSpPr>
            <p:cNvPr id="135" name="Google Shape;135;p20"/>
            <p:cNvSpPr/>
            <p:nvPr/>
          </p:nvSpPr>
          <p:spPr>
            <a:xfrm rot="5400000">
              <a:off x="6752779" y="2059847"/>
              <a:ext cx="226800" cy="1236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36" name="Google Shape;136;p20"/>
            <p:cNvPicPr preferRelativeResize="0"/>
            <p:nvPr/>
          </p:nvPicPr>
          <p:blipFill>
            <a:blip r:embed="rId6">
              <a:alphaModFix/>
            </a:blip>
            <a:stretch>
              <a:fillRect/>
            </a:stretch>
          </p:blipFill>
          <p:spPr>
            <a:xfrm>
              <a:off x="6835250" y="1248692"/>
              <a:ext cx="619151" cy="527667"/>
            </a:xfrm>
            <a:prstGeom prst="rect">
              <a:avLst/>
            </a:prstGeom>
            <a:noFill/>
            <a:ln>
              <a:noFill/>
            </a:ln>
          </p:spPr>
        </p:pic>
      </p:grpSp>
      <p:grpSp>
        <p:nvGrpSpPr>
          <p:cNvPr id="137" name="Google Shape;137;p20"/>
          <p:cNvGrpSpPr/>
          <p:nvPr/>
        </p:nvGrpSpPr>
        <p:grpSpPr>
          <a:xfrm>
            <a:off x="7436075" y="2191625"/>
            <a:ext cx="1812240" cy="2140881"/>
            <a:chOff x="7436075" y="2191625"/>
            <a:chExt cx="1812240" cy="2140881"/>
          </a:xfrm>
        </p:grpSpPr>
        <p:sp>
          <p:nvSpPr>
            <p:cNvPr id="138" name="Google Shape;138;p20"/>
            <p:cNvSpPr/>
            <p:nvPr/>
          </p:nvSpPr>
          <p:spPr>
            <a:xfrm rot="5400000">
              <a:off x="7742968" y="3028278"/>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9" name="Google Shape;139;p20"/>
            <p:cNvSpPr/>
            <p:nvPr/>
          </p:nvSpPr>
          <p:spPr>
            <a:xfrm>
              <a:off x="7512456" y="3379406"/>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 name="Google Shape;140;p20"/>
            <p:cNvSpPr/>
            <p:nvPr/>
          </p:nvSpPr>
          <p:spPr>
            <a:xfrm>
              <a:off x="7457713" y="2191625"/>
              <a:ext cx="12366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Oct. 2018</a:t>
              </a:r>
              <a:endParaRPr sz="1300">
                <a:solidFill>
                  <a:schemeClr val="dk1"/>
                </a:solidFill>
                <a:latin typeface="Lato"/>
                <a:ea typeface="Lato"/>
                <a:cs typeface="Lato"/>
                <a:sym typeface="Lato"/>
              </a:endParaRPr>
            </a:p>
          </p:txBody>
        </p:sp>
        <p:sp>
          <p:nvSpPr>
            <p:cNvPr id="141" name="Google Shape;141;p20"/>
            <p:cNvSpPr/>
            <p:nvPr/>
          </p:nvSpPr>
          <p:spPr>
            <a:xfrm>
              <a:off x="8340815" y="3623525"/>
              <a:ext cx="907500" cy="4941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Launched</a:t>
              </a:r>
              <a:endParaRPr sz="1000" b="1" dirty="0">
                <a:solidFill>
                  <a:schemeClr val="dk1"/>
                </a:solidFill>
                <a:latin typeface="Roboto Condensed"/>
                <a:ea typeface="Roboto Condensed"/>
                <a:cs typeface="Roboto Condensed"/>
                <a:sym typeface="Roboto Condensed"/>
              </a:endParaRPr>
            </a:p>
            <a:p>
              <a:pPr marL="0" marR="0" lvl="0" indent="0" algn="ctr" rtl="0">
                <a:lnSpc>
                  <a:spcPct val="100000"/>
                </a:lnSpc>
                <a:spcBef>
                  <a:spcPts val="0"/>
                </a:spcBef>
                <a:spcAft>
                  <a:spcPts val="0"/>
                </a:spcAft>
                <a:buClr>
                  <a:srgbClr val="A5A5A5"/>
                </a:buClr>
                <a:buSzPts val="200"/>
                <a:buFont typeface="Open Sans"/>
                <a:buNone/>
              </a:pPr>
              <a:r>
                <a:rPr lang="en-GB" sz="1000" b="1" dirty="0" err="1">
                  <a:solidFill>
                    <a:schemeClr val="dk1"/>
                  </a:solidFill>
                  <a:latin typeface="Roboto Condensed"/>
                  <a:ea typeface="Roboto Condensed"/>
                  <a:cs typeface="Roboto Condensed"/>
                  <a:sym typeface="Roboto Condensed"/>
                </a:rPr>
                <a:t>Centegix</a:t>
              </a:r>
              <a:endParaRPr sz="1000" b="1" dirty="0">
                <a:solidFill>
                  <a:schemeClr val="dk1"/>
                </a:solidFill>
                <a:latin typeface="Roboto Condensed"/>
                <a:ea typeface="Roboto Condensed"/>
                <a:cs typeface="Roboto Condensed"/>
                <a:sym typeface="Roboto Condensed"/>
              </a:endParaRPr>
            </a:p>
          </p:txBody>
        </p:sp>
        <p:sp>
          <p:nvSpPr>
            <p:cNvPr id="142" name="Google Shape;142;p20"/>
            <p:cNvSpPr/>
            <p:nvPr/>
          </p:nvSpPr>
          <p:spPr>
            <a:xfrm rot="5400000">
              <a:off x="8000863" y="2043350"/>
              <a:ext cx="226800" cy="1269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 name="Google Shape;143;p20"/>
            <p:cNvSpPr txBox="1"/>
            <p:nvPr/>
          </p:nvSpPr>
          <p:spPr>
            <a:xfrm>
              <a:off x="7436075" y="3663725"/>
              <a:ext cx="1094100" cy="4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latin typeface="Lato Black"/>
                  <a:ea typeface="Lato Black"/>
                  <a:cs typeface="Lato Black"/>
                  <a:sym typeface="Lato Black"/>
                </a:rPr>
                <a:t>CENTEGIX</a:t>
              </a:r>
              <a:endParaRPr sz="1100">
                <a:latin typeface="Lato Black"/>
                <a:ea typeface="Lato Black"/>
                <a:cs typeface="Lato Black"/>
                <a:sym typeface="Lato Black"/>
              </a:endParaRPr>
            </a:p>
          </p:txBody>
        </p:sp>
      </p:grpSp>
      <p:grpSp>
        <p:nvGrpSpPr>
          <p:cNvPr id="144" name="Google Shape;144;p20"/>
          <p:cNvGrpSpPr/>
          <p:nvPr/>
        </p:nvGrpSpPr>
        <p:grpSpPr>
          <a:xfrm>
            <a:off x="85755" y="1035965"/>
            <a:ext cx="2559446" cy="2125660"/>
            <a:chOff x="85755" y="1035965"/>
            <a:chExt cx="2559446" cy="2125660"/>
          </a:xfrm>
        </p:grpSpPr>
        <p:sp>
          <p:nvSpPr>
            <p:cNvPr id="145" name="Google Shape;145;p20"/>
            <p:cNvSpPr/>
            <p:nvPr/>
          </p:nvSpPr>
          <p:spPr>
            <a:xfrm rot="-5400000">
              <a:off x="1753645" y="2219950"/>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6" name="Google Shape;146;p20"/>
            <p:cNvSpPr/>
            <p:nvPr/>
          </p:nvSpPr>
          <p:spPr>
            <a:xfrm>
              <a:off x="1511162" y="1035965"/>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7" name="Google Shape;147;p20"/>
            <p:cNvSpPr/>
            <p:nvPr/>
          </p:nvSpPr>
          <p:spPr>
            <a:xfrm>
              <a:off x="1408601" y="2822625"/>
              <a:ext cx="12366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May 2016</a:t>
              </a:r>
              <a:endParaRPr sz="1300">
                <a:solidFill>
                  <a:schemeClr val="dk1"/>
                </a:solidFill>
                <a:latin typeface="Lato"/>
                <a:ea typeface="Lato"/>
                <a:cs typeface="Lato"/>
                <a:sym typeface="Lato"/>
              </a:endParaRPr>
            </a:p>
          </p:txBody>
        </p:sp>
        <p:sp>
          <p:nvSpPr>
            <p:cNvPr id="148" name="Google Shape;148;p20"/>
            <p:cNvSpPr/>
            <p:nvPr/>
          </p:nvSpPr>
          <p:spPr>
            <a:xfrm>
              <a:off x="85755" y="1294150"/>
              <a:ext cx="1536900" cy="4941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Invested in Kloud-12 </a:t>
              </a:r>
            </a:p>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Video Solution</a:t>
              </a:r>
            </a:p>
          </p:txBody>
        </p:sp>
        <p:sp>
          <p:nvSpPr>
            <p:cNvPr id="149" name="Google Shape;149;p20"/>
            <p:cNvSpPr/>
            <p:nvPr/>
          </p:nvSpPr>
          <p:spPr>
            <a:xfrm rot="5400000">
              <a:off x="1913498" y="2059847"/>
              <a:ext cx="226800" cy="1236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50" name="Google Shape;150;p20"/>
            <p:cNvPicPr preferRelativeResize="0"/>
            <p:nvPr/>
          </p:nvPicPr>
          <p:blipFill>
            <a:blip r:embed="rId7">
              <a:alphaModFix/>
            </a:blip>
            <a:stretch>
              <a:fillRect/>
            </a:stretch>
          </p:blipFill>
          <p:spPr>
            <a:xfrm>
              <a:off x="1579425" y="1418556"/>
              <a:ext cx="822649" cy="180688"/>
            </a:xfrm>
            <a:prstGeom prst="rect">
              <a:avLst/>
            </a:prstGeom>
            <a:noFill/>
            <a:ln>
              <a:noFill/>
            </a:ln>
          </p:spPr>
        </p:pic>
      </p:grpSp>
      <p:grpSp>
        <p:nvGrpSpPr>
          <p:cNvPr id="151" name="Google Shape;151;p20"/>
          <p:cNvGrpSpPr/>
          <p:nvPr/>
        </p:nvGrpSpPr>
        <p:grpSpPr>
          <a:xfrm>
            <a:off x="4983313" y="2191625"/>
            <a:ext cx="2182962" cy="2140881"/>
            <a:chOff x="4983313" y="2191625"/>
            <a:chExt cx="2182962" cy="2140881"/>
          </a:xfrm>
        </p:grpSpPr>
        <p:sp>
          <p:nvSpPr>
            <p:cNvPr id="152" name="Google Shape;152;p20"/>
            <p:cNvSpPr/>
            <p:nvPr/>
          </p:nvSpPr>
          <p:spPr>
            <a:xfrm rot="5400000">
              <a:off x="5268568" y="3028278"/>
              <a:ext cx="480300" cy="114900"/>
            </a:xfrm>
            <a:prstGeom prst="rightArrow">
              <a:avLst>
                <a:gd name="adj1" fmla="val 50000"/>
                <a:gd name="adj2" fmla="val 50000"/>
              </a:avLst>
            </a:prstGeom>
            <a:solidFill>
              <a:srgbClr val="3852A4"/>
            </a:solidFill>
            <a:ln>
              <a:noFill/>
            </a:ln>
          </p:spPr>
          <p:txBody>
            <a:bodyPr spcFirstLastPara="1" wrap="square" lIns="82275" tIns="41125" rIns="82275" bIns="411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53" name="Google Shape;153;p20"/>
            <p:cNvSpPr/>
            <p:nvPr/>
          </p:nvSpPr>
          <p:spPr>
            <a:xfrm>
              <a:off x="5038056" y="3379406"/>
              <a:ext cx="951900" cy="953100"/>
            </a:xfrm>
            <a:custGeom>
              <a:avLst/>
              <a:gdLst/>
              <a:ahLst/>
              <a:cxnLst/>
              <a:rect l="l" t="t" r="r" b="b"/>
              <a:pathLst>
                <a:path w="120000" h="120000" extrusionOk="0">
                  <a:moveTo>
                    <a:pt x="60000" y="0"/>
                  </a:moveTo>
                  <a:cubicBezTo>
                    <a:pt x="26848" y="0"/>
                    <a:pt x="0" y="26848"/>
                    <a:pt x="0" y="60000"/>
                  </a:cubicBezTo>
                  <a:cubicBezTo>
                    <a:pt x="0" y="93151"/>
                    <a:pt x="26848" y="120000"/>
                    <a:pt x="60000" y="120000"/>
                  </a:cubicBezTo>
                  <a:cubicBezTo>
                    <a:pt x="93151" y="120000"/>
                    <a:pt x="120000" y="93151"/>
                    <a:pt x="120000" y="60000"/>
                  </a:cubicBezTo>
                  <a:cubicBezTo>
                    <a:pt x="120000" y="26848"/>
                    <a:pt x="93151" y="0"/>
                    <a:pt x="60000" y="0"/>
                  </a:cubicBezTo>
                  <a:close/>
                  <a:moveTo>
                    <a:pt x="60000" y="119117"/>
                  </a:moveTo>
                  <a:cubicBezTo>
                    <a:pt x="27352" y="119117"/>
                    <a:pt x="882" y="92647"/>
                    <a:pt x="882" y="60000"/>
                  </a:cubicBezTo>
                  <a:cubicBezTo>
                    <a:pt x="882" y="27352"/>
                    <a:pt x="27352" y="882"/>
                    <a:pt x="60000" y="882"/>
                  </a:cubicBezTo>
                  <a:cubicBezTo>
                    <a:pt x="92647" y="882"/>
                    <a:pt x="119117" y="27352"/>
                    <a:pt x="119117" y="60000"/>
                  </a:cubicBezTo>
                  <a:cubicBezTo>
                    <a:pt x="119117" y="92647"/>
                    <a:pt x="92647" y="119117"/>
                    <a:pt x="60000" y="119117"/>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 name="Google Shape;154;p20"/>
            <p:cNvSpPr/>
            <p:nvPr/>
          </p:nvSpPr>
          <p:spPr>
            <a:xfrm>
              <a:off x="4983313" y="2191625"/>
              <a:ext cx="1236600" cy="3390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chemeClr val="dk2"/>
                </a:buClr>
                <a:buSzPts val="300"/>
                <a:buFont typeface="Open Sans"/>
                <a:buNone/>
              </a:pPr>
              <a:r>
                <a:rPr lang="en-GB" sz="1200" b="1">
                  <a:solidFill>
                    <a:schemeClr val="dk1"/>
                  </a:solidFill>
                  <a:latin typeface="Lato"/>
                  <a:ea typeface="Lato"/>
                  <a:cs typeface="Lato"/>
                  <a:sym typeface="Lato"/>
                </a:rPr>
                <a:t>Mar. 2018</a:t>
              </a:r>
              <a:endParaRPr sz="1300">
                <a:solidFill>
                  <a:schemeClr val="dk1"/>
                </a:solidFill>
                <a:latin typeface="Lato"/>
                <a:ea typeface="Lato"/>
                <a:cs typeface="Lato"/>
                <a:sym typeface="Lato"/>
              </a:endParaRPr>
            </a:p>
          </p:txBody>
        </p:sp>
        <p:sp>
          <p:nvSpPr>
            <p:cNvPr id="155" name="Google Shape;155;p20"/>
            <p:cNvSpPr/>
            <p:nvPr/>
          </p:nvSpPr>
          <p:spPr>
            <a:xfrm>
              <a:off x="5929675" y="3619150"/>
              <a:ext cx="1236600" cy="4941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Acquired </a:t>
              </a:r>
            </a:p>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Kloud-12 </a:t>
              </a:r>
            </a:p>
            <a:p>
              <a:pPr marL="0" marR="0" lvl="0" indent="0" algn="ctr" rtl="0">
                <a:lnSpc>
                  <a:spcPct val="100000"/>
                </a:lnSpc>
                <a:spcBef>
                  <a:spcPts val="0"/>
                </a:spcBef>
                <a:spcAft>
                  <a:spcPts val="0"/>
                </a:spcAft>
                <a:buClr>
                  <a:srgbClr val="A5A5A5"/>
                </a:buClr>
                <a:buSzPts val="200"/>
                <a:buFont typeface="Open Sans"/>
                <a:buNone/>
              </a:pPr>
              <a:r>
                <a:rPr lang="en-GB" sz="1000" b="1" dirty="0">
                  <a:solidFill>
                    <a:schemeClr val="dk1"/>
                  </a:solidFill>
                  <a:latin typeface="Roboto Condensed"/>
                  <a:ea typeface="Roboto Condensed"/>
                  <a:cs typeface="Roboto Condensed"/>
                  <a:sym typeface="Roboto Condensed"/>
                </a:rPr>
                <a:t>Video Solution</a:t>
              </a:r>
              <a:endParaRPr sz="1300" b="1" dirty="0">
                <a:solidFill>
                  <a:schemeClr val="dk1"/>
                </a:solidFill>
                <a:latin typeface="Roboto Condensed"/>
                <a:ea typeface="Roboto Condensed"/>
                <a:cs typeface="Roboto Condensed"/>
                <a:sym typeface="Roboto Condensed"/>
              </a:endParaRPr>
            </a:p>
          </p:txBody>
        </p:sp>
        <p:sp>
          <p:nvSpPr>
            <p:cNvPr id="156" name="Google Shape;156;p20"/>
            <p:cNvSpPr/>
            <p:nvPr/>
          </p:nvSpPr>
          <p:spPr>
            <a:xfrm rot="5400000">
              <a:off x="5542960" y="2059847"/>
              <a:ext cx="226800" cy="1236600"/>
            </a:xfrm>
            <a:custGeom>
              <a:avLst/>
              <a:gdLst/>
              <a:ahLst/>
              <a:cxnLst/>
              <a:rect l="l" t="t" r="r" b="b"/>
              <a:pathLst>
                <a:path w="120000" h="120000" extrusionOk="0">
                  <a:moveTo>
                    <a:pt x="60000" y="0"/>
                  </a:moveTo>
                  <a:cubicBezTo>
                    <a:pt x="27567" y="0"/>
                    <a:pt x="0" y="4903"/>
                    <a:pt x="0" y="10673"/>
                  </a:cubicBezTo>
                  <a:cubicBezTo>
                    <a:pt x="0" y="120000"/>
                    <a:pt x="0" y="120000"/>
                    <a:pt x="0" y="120000"/>
                  </a:cubicBezTo>
                  <a:cubicBezTo>
                    <a:pt x="0" y="113942"/>
                    <a:pt x="27567" y="109326"/>
                    <a:pt x="60000" y="109326"/>
                  </a:cubicBezTo>
                  <a:cubicBezTo>
                    <a:pt x="94054" y="109326"/>
                    <a:pt x="120000" y="113942"/>
                    <a:pt x="120000" y="120000"/>
                  </a:cubicBezTo>
                  <a:cubicBezTo>
                    <a:pt x="120000" y="10673"/>
                    <a:pt x="120000" y="10673"/>
                    <a:pt x="120000" y="10673"/>
                  </a:cubicBezTo>
                  <a:cubicBezTo>
                    <a:pt x="120000" y="4903"/>
                    <a:pt x="94054" y="0"/>
                    <a:pt x="60000" y="0"/>
                  </a:cubicBezTo>
                  <a:close/>
                  <a:moveTo>
                    <a:pt x="60000" y="23942"/>
                  </a:moveTo>
                  <a:cubicBezTo>
                    <a:pt x="42162" y="23942"/>
                    <a:pt x="27567" y="21346"/>
                    <a:pt x="27567" y="18173"/>
                  </a:cubicBezTo>
                  <a:cubicBezTo>
                    <a:pt x="27567" y="15000"/>
                    <a:pt x="42162" y="12403"/>
                    <a:pt x="60000" y="12403"/>
                  </a:cubicBezTo>
                  <a:cubicBezTo>
                    <a:pt x="77837" y="12403"/>
                    <a:pt x="92432" y="15000"/>
                    <a:pt x="92432" y="18173"/>
                  </a:cubicBezTo>
                  <a:cubicBezTo>
                    <a:pt x="92432" y="21346"/>
                    <a:pt x="77837" y="23942"/>
                    <a:pt x="60000" y="23942"/>
                  </a:cubicBezTo>
                  <a:close/>
                </a:path>
              </a:pathLst>
            </a:custGeom>
            <a:solidFill>
              <a:srgbClr val="3852A4"/>
            </a:solidFill>
            <a:ln>
              <a:noFill/>
            </a:ln>
          </p:spPr>
          <p:txBody>
            <a:bodyPr spcFirstLastPara="1" wrap="square" lIns="91450" tIns="45725" rIns="91450" bIns="457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57" name="Google Shape;157;p20"/>
            <p:cNvPicPr preferRelativeResize="0"/>
            <p:nvPr/>
          </p:nvPicPr>
          <p:blipFill>
            <a:blip r:embed="rId7">
              <a:alphaModFix/>
            </a:blip>
            <a:stretch>
              <a:fillRect/>
            </a:stretch>
          </p:blipFill>
          <p:spPr>
            <a:xfrm>
              <a:off x="5102675" y="3775856"/>
              <a:ext cx="822649" cy="18068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ato"/>
              <a:buNone/>
            </a:pPr>
            <a:r>
              <a:rPr lang="en-GB" sz="2800" b="1" i="0" u="none" strike="noStrike" cap="none" dirty="0">
                <a:solidFill>
                  <a:srgbClr val="274696"/>
                </a:solidFill>
                <a:latin typeface="+mj-lt"/>
                <a:sym typeface="Lato"/>
              </a:rPr>
              <a:t>Campus Alerts</a:t>
            </a:r>
            <a:r>
              <a:rPr lang="en-GB" sz="2800" b="1" i="0" u="none" strike="noStrike" cap="none" dirty="0">
                <a:solidFill>
                  <a:schemeClr val="dk1"/>
                </a:solidFill>
                <a:latin typeface="+mj-lt"/>
                <a:sym typeface="Lato"/>
              </a:rPr>
              <a:t> </a:t>
            </a:r>
            <a:r>
              <a:rPr lang="en-GB" dirty="0">
                <a:latin typeface="+mj-lt"/>
              </a:rPr>
              <a:t>- </a:t>
            </a:r>
            <a:r>
              <a:rPr lang="en-GB" sz="2800" b="1" i="0" u="none" strike="noStrike" cap="none" dirty="0">
                <a:solidFill>
                  <a:srgbClr val="000000"/>
                </a:solidFill>
                <a:latin typeface="+mj-lt"/>
                <a:sym typeface="Lato"/>
              </a:rPr>
              <a:t>School/Region/District Issue</a:t>
            </a:r>
            <a:endParaRPr sz="2800" b="1" i="0" u="none" strike="noStrike" cap="none" dirty="0">
              <a:solidFill>
                <a:srgbClr val="000000"/>
              </a:solidFill>
              <a:latin typeface="+mj-lt"/>
              <a:sym typeface="Lato"/>
            </a:endParaRPr>
          </a:p>
        </p:txBody>
      </p:sp>
      <p:grpSp>
        <p:nvGrpSpPr>
          <p:cNvPr id="3" name="Group 2"/>
          <p:cNvGrpSpPr/>
          <p:nvPr/>
        </p:nvGrpSpPr>
        <p:grpSpPr>
          <a:xfrm>
            <a:off x="121903" y="794533"/>
            <a:ext cx="1460533" cy="2547643"/>
            <a:chOff x="-22592" y="1396850"/>
            <a:chExt cx="1460533" cy="2547643"/>
          </a:xfrm>
        </p:grpSpPr>
        <p:pic>
          <p:nvPicPr>
            <p:cNvPr id="26" name="Google Shape;474;p32"/>
            <p:cNvPicPr preferRelativeResize="0"/>
            <p:nvPr/>
          </p:nvPicPr>
          <p:blipFill>
            <a:blip r:embed="rId3">
              <a:extLst>
                <a:ext uri="{28A0092B-C50C-407E-A947-70E740481C1C}">
                  <a14:useLocalDpi xmlns:a14="http://schemas.microsoft.com/office/drawing/2010/main" val="0"/>
                </a:ext>
              </a:extLst>
            </a:blip>
            <a:stretch>
              <a:fillRect/>
            </a:stretch>
          </p:blipFill>
          <p:spPr>
            <a:xfrm>
              <a:off x="1209" y="1396850"/>
              <a:ext cx="1436732" cy="1224475"/>
            </a:xfrm>
            <a:prstGeom prst="rect">
              <a:avLst/>
            </a:prstGeom>
            <a:noFill/>
            <a:ln>
              <a:noFill/>
            </a:ln>
          </p:spPr>
        </p:pic>
        <p:sp>
          <p:nvSpPr>
            <p:cNvPr id="27" name="Google Shape;475;p32"/>
            <p:cNvSpPr txBox="1"/>
            <p:nvPr/>
          </p:nvSpPr>
          <p:spPr>
            <a:xfrm>
              <a:off x="-22592" y="2553993"/>
              <a:ext cx="1323900" cy="13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Staff Badge</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All Employees</a:t>
              </a:r>
              <a:endParaRPr sz="1200" b="0" i="0" u="none" strike="noStrike" cap="none" dirty="0">
                <a:solidFill>
                  <a:srgbClr val="000000"/>
                </a:solidFill>
                <a:latin typeface="Arial"/>
                <a:ea typeface="Arial"/>
                <a:cs typeface="Arial"/>
                <a:sym typeface="Arial"/>
              </a:endParaRPr>
            </a:p>
          </p:txBody>
        </p:sp>
      </p:grpSp>
      <p:grpSp>
        <p:nvGrpSpPr>
          <p:cNvPr id="8" name="Group 7"/>
          <p:cNvGrpSpPr/>
          <p:nvPr/>
        </p:nvGrpSpPr>
        <p:grpSpPr>
          <a:xfrm>
            <a:off x="4900675" y="1742437"/>
            <a:ext cx="1367251" cy="1877063"/>
            <a:chOff x="4900675" y="1742437"/>
            <a:chExt cx="1367251" cy="1877063"/>
          </a:xfrm>
        </p:grpSpPr>
        <p:pic>
          <p:nvPicPr>
            <p:cNvPr id="32" name="Google Shape;483;p32"/>
            <p:cNvPicPr preferRelativeResize="0"/>
            <p:nvPr/>
          </p:nvPicPr>
          <p:blipFill>
            <a:blip r:embed="rId4">
              <a:extLst>
                <a:ext uri="{28A0092B-C50C-407E-A947-70E740481C1C}">
                  <a14:useLocalDpi xmlns:a14="http://schemas.microsoft.com/office/drawing/2010/main" val="0"/>
                </a:ext>
              </a:extLst>
            </a:blip>
            <a:stretch>
              <a:fillRect/>
            </a:stretch>
          </p:blipFill>
          <p:spPr>
            <a:xfrm>
              <a:off x="4946701" y="1742437"/>
              <a:ext cx="1321225" cy="783308"/>
            </a:xfrm>
            <a:prstGeom prst="rect">
              <a:avLst/>
            </a:prstGeom>
            <a:noFill/>
            <a:ln>
              <a:noFill/>
            </a:ln>
          </p:spPr>
        </p:pic>
        <p:sp>
          <p:nvSpPr>
            <p:cNvPr id="33" name="Google Shape;484;p32"/>
            <p:cNvSpPr txBox="1"/>
            <p:nvPr/>
          </p:nvSpPr>
          <p:spPr>
            <a:xfrm>
              <a:off x="4900675" y="2747582"/>
              <a:ext cx="1323900" cy="87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Instruction</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Displays on computer and mobile devices</a:t>
              </a:r>
              <a:endParaRPr sz="1200" b="0" i="0" u="none" strike="noStrike" cap="none">
                <a:solidFill>
                  <a:srgbClr val="000000"/>
                </a:solidFill>
                <a:latin typeface="Arial"/>
                <a:ea typeface="Arial"/>
                <a:cs typeface="Arial"/>
                <a:sym typeface="Arial"/>
              </a:endParaRPr>
            </a:p>
          </p:txBody>
        </p:sp>
      </p:grpSp>
      <p:grpSp>
        <p:nvGrpSpPr>
          <p:cNvPr id="9" name="Group 8"/>
          <p:cNvGrpSpPr/>
          <p:nvPr/>
        </p:nvGrpSpPr>
        <p:grpSpPr>
          <a:xfrm>
            <a:off x="6242225" y="1521847"/>
            <a:ext cx="1460700" cy="2616269"/>
            <a:chOff x="6242225" y="1521847"/>
            <a:chExt cx="1460700" cy="2616269"/>
          </a:xfrm>
        </p:grpSpPr>
        <p:pic>
          <p:nvPicPr>
            <p:cNvPr id="34" name="Google Shape;486;p32"/>
            <p:cNvPicPr preferRelativeResize="0"/>
            <p:nvPr/>
          </p:nvPicPr>
          <p:blipFill>
            <a:blip r:embed="rId5">
              <a:extLst>
                <a:ext uri="{28A0092B-C50C-407E-A947-70E740481C1C}">
                  <a14:useLocalDpi xmlns:a14="http://schemas.microsoft.com/office/drawing/2010/main" val="0"/>
                </a:ext>
              </a:extLst>
            </a:blip>
            <a:stretch>
              <a:fillRect/>
            </a:stretch>
          </p:blipFill>
          <p:spPr>
            <a:xfrm>
              <a:off x="6648382" y="1521847"/>
              <a:ext cx="648386" cy="1224479"/>
            </a:xfrm>
            <a:prstGeom prst="rect">
              <a:avLst/>
            </a:prstGeom>
            <a:noFill/>
            <a:ln>
              <a:noFill/>
            </a:ln>
          </p:spPr>
        </p:pic>
        <p:sp>
          <p:nvSpPr>
            <p:cNvPr id="35" name="Google Shape;487;p32"/>
            <p:cNvSpPr txBox="1"/>
            <p:nvPr/>
          </p:nvSpPr>
          <p:spPr>
            <a:xfrm>
              <a:off x="6242225" y="2719116"/>
              <a:ext cx="14607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School Responders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Notification on mobile devices</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grpSp>
        <p:nvGrpSpPr>
          <p:cNvPr id="11" name="Group 10"/>
          <p:cNvGrpSpPr/>
          <p:nvPr/>
        </p:nvGrpSpPr>
        <p:grpSpPr>
          <a:xfrm>
            <a:off x="3349825" y="1809822"/>
            <a:ext cx="1323900" cy="2328240"/>
            <a:chOff x="3349825" y="1809822"/>
            <a:chExt cx="1323900" cy="2328240"/>
          </a:xfrm>
        </p:grpSpPr>
        <p:pic>
          <p:nvPicPr>
            <p:cNvPr id="30" name="Google Shape;480;p32"/>
            <p:cNvPicPr preferRelativeResize="0"/>
            <p:nvPr/>
          </p:nvPicPr>
          <p:blipFill>
            <a:blip r:embed="rId6">
              <a:extLst>
                <a:ext uri="{28A0092B-C50C-407E-A947-70E740481C1C}">
                  <a14:useLocalDpi xmlns:a14="http://schemas.microsoft.com/office/drawing/2010/main" val="0"/>
                </a:ext>
              </a:extLst>
            </a:blip>
            <a:stretch>
              <a:fillRect/>
            </a:stretch>
          </p:blipFill>
          <p:spPr>
            <a:xfrm>
              <a:off x="3612716" y="1809822"/>
              <a:ext cx="819643" cy="742950"/>
            </a:xfrm>
            <a:prstGeom prst="rect">
              <a:avLst/>
            </a:prstGeom>
            <a:noFill/>
            <a:ln>
              <a:noFill/>
            </a:ln>
          </p:spPr>
        </p:pic>
        <p:sp>
          <p:nvSpPr>
            <p:cNvPr id="31" name="Google Shape;481;p32"/>
            <p:cNvSpPr txBox="1"/>
            <p:nvPr/>
          </p:nvSpPr>
          <p:spPr>
            <a:xfrm>
              <a:off x="3349825" y="2747562"/>
              <a:ext cx="1323900" cy="13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Auditory Cues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Integrated into intercom system</a:t>
              </a:r>
              <a:endParaRPr sz="1200" b="0" i="0" u="none" strike="noStrike" cap="none" dirty="0">
                <a:solidFill>
                  <a:srgbClr val="000000"/>
                </a:solidFill>
                <a:latin typeface="Arial"/>
                <a:ea typeface="Arial"/>
                <a:cs typeface="Arial"/>
                <a:sym typeface="Arial"/>
              </a:endParaRPr>
            </a:p>
          </p:txBody>
        </p:sp>
      </p:grpSp>
      <p:sp>
        <p:nvSpPr>
          <p:cNvPr id="39" name="Google Shape;492;p32"/>
          <p:cNvSpPr/>
          <p:nvPr/>
        </p:nvSpPr>
        <p:spPr>
          <a:xfrm>
            <a:off x="3105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3;p32"/>
          <p:cNvSpPr/>
          <p:nvPr/>
        </p:nvSpPr>
        <p:spPr>
          <a:xfrm>
            <a:off x="4601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4;p32"/>
          <p:cNvSpPr/>
          <p:nvPr/>
        </p:nvSpPr>
        <p:spPr>
          <a:xfrm>
            <a:off x="6242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7394975" y="1628440"/>
            <a:ext cx="1738659" cy="2485370"/>
            <a:chOff x="7394975" y="1628440"/>
            <a:chExt cx="1738659" cy="2485370"/>
          </a:xfrm>
        </p:grpSpPr>
        <p:pic>
          <p:nvPicPr>
            <p:cNvPr id="36" name="Google Shape;489;p32"/>
            <p:cNvPicPr preferRelativeResize="0"/>
            <p:nvPr/>
          </p:nvPicPr>
          <p:blipFill>
            <a:blip r:embed="rId7">
              <a:extLst>
                <a:ext uri="{28A0092B-C50C-407E-A947-70E740481C1C}">
                  <a14:useLocalDpi xmlns:a14="http://schemas.microsoft.com/office/drawing/2010/main" val="0"/>
                </a:ext>
              </a:extLst>
            </a:blip>
            <a:stretch>
              <a:fillRect/>
            </a:stretch>
          </p:blipFill>
          <p:spPr>
            <a:xfrm>
              <a:off x="7732920" y="1628440"/>
              <a:ext cx="1400714" cy="888778"/>
            </a:xfrm>
            <a:prstGeom prst="rect">
              <a:avLst/>
            </a:prstGeom>
            <a:noFill/>
            <a:ln>
              <a:noFill/>
            </a:ln>
          </p:spPr>
        </p:pic>
        <p:sp>
          <p:nvSpPr>
            <p:cNvPr id="37" name="Google Shape;490;p32"/>
            <p:cNvSpPr txBox="1"/>
            <p:nvPr/>
          </p:nvSpPr>
          <p:spPr>
            <a:xfrm>
              <a:off x="7756776" y="2719116"/>
              <a:ext cx="1327894" cy="139469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dirty="0"/>
                <a:t>Authorities Notified</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Option for integration with communication systems for local authorities</a:t>
              </a:r>
              <a:endParaRPr sz="1200" b="0" i="0" u="none" strike="noStrike" cap="none" dirty="0">
                <a:solidFill>
                  <a:srgbClr val="000000"/>
                </a:solidFill>
                <a:latin typeface="Arial"/>
                <a:ea typeface="Arial"/>
                <a:cs typeface="Arial"/>
                <a:sym typeface="Arial"/>
              </a:endParaRPr>
            </a:p>
          </p:txBody>
        </p:sp>
        <p:sp>
          <p:nvSpPr>
            <p:cNvPr id="42" name="Google Shape;495;p32"/>
            <p:cNvSpPr/>
            <p:nvPr/>
          </p:nvSpPr>
          <p:spPr>
            <a:xfrm>
              <a:off x="739497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a:extLst>
              <a:ext uri="{FF2B5EF4-FFF2-40B4-BE49-F238E27FC236}">
                <a16:creationId xmlns:a16="http://schemas.microsoft.com/office/drawing/2014/main" id="{9B65FCBA-B7D0-4DE8-9E12-00A25617285C}"/>
              </a:ext>
            </a:extLst>
          </p:cNvPr>
          <p:cNvGrpSpPr/>
          <p:nvPr/>
        </p:nvGrpSpPr>
        <p:grpSpPr>
          <a:xfrm>
            <a:off x="119879" y="2468032"/>
            <a:ext cx="1498712" cy="2031105"/>
            <a:chOff x="0" y="2480720"/>
            <a:chExt cx="1761352" cy="2387045"/>
          </a:xfrm>
        </p:grpSpPr>
        <p:pic>
          <p:nvPicPr>
            <p:cNvPr id="45" name="Picture 44" descr="iPhone Mockup2-01.png">
              <a:extLst>
                <a:ext uri="{FF2B5EF4-FFF2-40B4-BE49-F238E27FC236}">
                  <a16:creationId xmlns:a16="http://schemas.microsoft.com/office/drawing/2014/main" id="{6A30AA35-734C-4093-B769-AF8856DCE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719" y="2480720"/>
              <a:ext cx="994441" cy="1878003"/>
            </a:xfrm>
            <a:prstGeom prst="rect">
              <a:avLst/>
            </a:prstGeom>
          </p:spPr>
        </p:pic>
        <p:sp>
          <p:nvSpPr>
            <p:cNvPr id="49" name="Google Shape;478;p32">
              <a:extLst>
                <a:ext uri="{FF2B5EF4-FFF2-40B4-BE49-F238E27FC236}">
                  <a16:creationId xmlns:a16="http://schemas.microsoft.com/office/drawing/2014/main" id="{A36F1B24-17F5-4A50-AFCB-5E0BF4AE37BA}"/>
                </a:ext>
              </a:extLst>
            </p:cNvPr>
            <p:cNvSpPr txBox="1"/>
            <p:nvPr/>
          </p:nvSpPr>
          <p:spPr>
            <a:xfrm>
              <a:off x="0" y="4234550"/>
              <a:ext cx="1761352" cy="63321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Mobile App</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District Leadership</a:t>
              </a:r>
              <a:endParaRPr sz="1200" b="0" i="0" u="none" strike="noStrike" cap="none" dirty="0">
                <a:solidFill>
                  <a:srgbClr val="000000"/>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B87DAAB5-D89D-4A4D-8ED0-A73E883FABAD}"/>
              </a:ext>
            </a:extLst>
          </p:cNvPr>
          <p:cNvGrpSpPr/>
          <p:nvPr/>
        </p:nvGrpSpPr>
        <p:grpSpPr>
          <a:xfrm>
            <a:off x="1439150" y="1742437"/>
            <a:ext cx="1666075" cy="2203178"/>
            <a:chOff x="1439150" y="1742437"/>
            <a:chExt cx="1666075" cy="2203178"/>
          </a:xfrm>
        </p:grpSpPr>
        <p:grpSp>
          <p:nvGrpSpPr>
            <p:cNvPr id="4" name="Group 3">
              <a:extLst>
                <a:ext uri="{FF2B5EF4-FFF2-40B4-BE49-F238E27FC236}">
                  <a16:creationId xmlns:a16="http://schemas.microsoft.com/office/drawing/2014/main" id="{6DFF4190-6835-4141-8487-600040B4C256}"/>
                </a:ext>
              </a:extLst>
            </p:cNvPr>
            <p:cNvGrpSpPr/>
            <p:nvPr/>
          </p:nvGrpSpPr>
          <p:grpSpPr>
            <a:xfrm>
              <a:off x="1781325" y="1742437"/>
              <a:ext cx="1323900" cy="2203178"/>
              <a:chOff x="1781325" y="1742437"/>
              <a:chExt cx="1323900" cy="2203178"/>
            </a:xfrm>
          </p:grpSpPr>
          <p:pic>
            <p:nvPicPr>
              <p:cNvPr id="28" name="Google Shape;477;p32"/>
              <p:cNvPicPr preferRelativeResize="0"/>
              <p:nvPr/>
            </p:nvPicPr>
            <p:blipFill>
              <a:blip r:embed="rId9">
                <a:extLst>
                  <a:ext uri="{28A0092B-C50C-407E-A947-70E740481C1C}">
                    <a14:useLocalDpi xmlns:a14="http://schemas.microsoft.com/office/drawing/2010/main" val="0"/>
                  </a:ext>
                </a:extLst>
              </a:blip>
              <a:stretch>
                <a:fillRect/>
              </a:stretch>
            </p:blipFill>
            <p:spPr>
              <a:xfrm>
                <a:off x="1871763" y="1742437"/>
                <a:ext cx="1143000" cy="929207"/>
              </a:xfrm>
              <a:prstGeom prst="rect">
                <a:avLst/>
              </a:prstGeom>
              <a:noFill/>
              <a:ln>
                <a:noFill/>
              </a:ln>
            </p:spPr>
          </p:pic>
          <p:sp>
            <p:nvSpPr>
              <p:cNvPr id="29" name="Google Shape;478;p32"/>
              <p:cNvSpPr txBox="1"/>
              <p:nvPr/>
            </p:nvSpPr>
            <p:spPr>
              <a:xfrm>
                <a:off x="1781325" y="2724823"/>
                <a:ext cx="1323900" cy="12207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Visual Cues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Alert Beacon</a:t>
                </a:r>
                <a:endParaRPr sz="1200" b="0" i="0" u="none" strike="noStrike" cap="none" dirty="0">
                  <a:solidFill>
                    <a:srgbClr val="000000"/>
                  </a:solidFill>
                  <a:latin typeface="Arial"/>
                  <a:ea typeface="Arial"/>
                  <a:cs typeface="Arial"/>
                  <a:sym typeface="Arial"/>
                </a:endParaRPr>
              </a:p>
            </p:txBody>
          </p:sp>
        </p:grpSp>
        <p:sp>
          <p:nvSpPr>
            <p:cNvPr id="38" name="Google Shape;491;p32"/>
            <p:cNvSpPr/>
            <p:nvPr/>
          </p:nvSpPr>
          <p:spPr>
            <a:xfrm>
              <a:off x="1439150" y="2048905"/>
              <a:ext cx="361800" cy="217293"/>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1;p32">
              <a:extLst>
                <a:ext uri="{FF2B5EF4-FFF2-40B4-BE49-F238E27FC236}">
                  <a16:creationId xmlns:a16="http://schemas.microsoft.com/office/drawing/2014/main" id="{B5F260D4-1E84-414A-9C7A-28137669B0C4}"/>
                </a:ext>
              </a:extLst>
            </p:cNvPr>
            <p:cNvSpPr/>
            <p:nvPr/>
          </p:nvSpPr>
          <p:spPr>
            <a:xfrm rot="20213518">
              <a:off x="1445076" y="2854226"/>
              <a:ext cx="361800" cy="217293"/>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175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2"/>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ato"/>
              <a:buNone/>
            </a:pPr>
            <a:r>
              <a:rPr lang="en-GB" sz="2800" b="1" i="0" u="none" strike="noStrike" cap="none">
                <a:solidFill>
                  <a:schemeClr val="dk1"/>
                </a:solidFill>
                <a:latin typeface="Lato"/>
                <a:ea typeface="Lato"/>
                <a:cs typeface="Lato"/>
                <a:sym typeface="Lato"/>
              </a:rPr>
              <a:t>Data and Analytics </a:t>
            </a:r>
            <a:endParaRPr sz="2800" b="1" i="0" u="none" strike="noStrike" cap="none">
              <a:solidFill>
                <a:schemeClr val="dk1"/>
              </a:solidFill>
              <a:latin typeface="Lato"/>
              <a:ea typeface="Lato"/>
              <a:cs typeface="Lato"/>
              <a:sym typeface="Lato"/>
            </a:endParaRPr>
          </a:p>
        </p:txBody>
      </p:sp>
      <p:sp>
        <p:nvSpPr>
          <p:cNvPr id="647" name="Google Shape;647;p42"/>
          <p:cNvSpPr txBox="1"/>
          <p:nvPr/>
        </p:nvSpPr>
        <p:spPr>
          <a:xfrm>
            <a:off x="5460187" y="1734224"/>
            <a:ext cx="3263125" cy="1409025"/>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GB" sz="1800" dirty="0"/>
              <a:t>Automatically Capture Incident Data </a:t>
            </a:r>
            <a:endParaRPr sz="18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GB" sz="1800" dirty="0"/>
              <a:t>Trend Data</a:t>
            </a:r>
            <a:endParaRPr sz="18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GB" sz="1800" dirty="0"/>
              <a:t>District Benchmarks</a:t>
            </a:r>
            <a:endParaRPr sz="1800" b="0" i="0" u="none" strike="noStrike" cap="none" dirty="0">
              <a:solidFill>
                <a:srgbClr val="000000"/>
              </a:solidFill>
              <a:latin typeface="Arial"/>
              <a:ea typeface="Arial"/>
              <a:cs typeface="Arial"/>
              <a:sym typeface="Arial"/>
            </a:endParaRPr>
          </a:p>
        </p:txBody>
      </p:sp>
      <p:pic>
        <p:nvPicPr>
          <p:cNvPr id="648" name="Google Shape;648;p42"/>
          <p:cNvPicPr preferRelativeResize="0"/>
          <p:nvPr/>
        </p:nvPicPr>
        <p:blipFill>
          <a:blip r:embed="rId3">
            <a:extLst>
              <a:ext uri="{28A0092B-C50C-407E-A947-70E740481C1C}">
                <a14:useLocalDpi xmlns:a14="http://schemas.microsoft.com/office/drawing/2010/main" val="0"/>
              </a:ext>
            </a:extLst>
          </a:blip>
          <a:stretch>
            <a:fillRect/>
          </a:stretch>
        </p:blipFill>
        <p:spPr>
          <a:xfrm>
            <a:off x="707761" y="666248"/>
            <a:ext cx="4681802" cy="4072904"/>
          </a:xfrm>
          <a:prstGeom prst="rect">
            <a:avLst/>
          </a:prstGeom>
          <a:noFill/>
          <a:ln>
            <a:noFill/>
          </a:ln>
        </p:spPr>
      </p:pic>
    </p:spTree>
    <p:extLst>
      <p:ext uri="{BB962C8B-B14F-4D97-AF65-F5344CB8AC3E}">
        <p14:creationId xmlns:p14="http://schemas.microsoft.com/office/powerpoint/2010/main" val="384240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1"/>
          <p:cNvSpPr/>
          <p:nvPr/>
        </p:nvSpPr>
        <p:spPr>
          <a:xfrm>
            <a:off x="0" y="0"/>
            <a:ext cx="9144000" cy="5143500"/>
          </a:xfrm>
          <a:prstGeom prst="rect">
            <a:avLst/>
          </a:prstGeom>
          <a:solidFill>
            <a:srgbClr val="000000">
              <a:alpha val="4314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1"/>
          <p:cNvSpPr txBox="1"/>
          <p:nvPr/>
        </p:nvSpPr>
        <p:spPr>
          <a:xfrm>
            <a:off x="276300" y="1943400"/>
            <a:ext cx="8591400" cy="125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rgbClr val="FFFFFF"/>
              </a:solidFill>
              <a:latin typeface="Lato"/>
              <a:ea typeface="Lato"/>
              <a:cs typeface="Lato"/>
              <a:sym typeface="Lato"/>
            </a:endParaRPr>
          </a:p>
        </p:txBody>
      </p:sp>
      <p:sp>
        <p:nvSpPr>
          <p:cNvPr id="292" name="Google Shape;292;p31"/>
          <p:cNvSpPr txBox="1">
            <a:spLocks noGrp="1"/>
          </p:cNvSpPr>
          <p:nvPr>
            <p:ph type="body" idx="4294967295"/>
          </p:nvPr>
        </p:nvSpPr>
        <p:spPr>
          <a:xfrm>
            <a:off x="468000" y="1345650"/>
            <a:ext cx="8399700" cy="2774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b="1" dirty="0">
                <a:solidFill>
                  <a:schemeClr val="lt1"/>
                </a:solidFill>
                <a:latin typeface="Roboto Condensed"/>
                <a:ea typeface="Roboto Condensed"/>
                <a:cs typeface="Roboto Condensed"/>
                <a:sym typeface="Roboto Condensed"/>
              </a:rPr>
              <a:t>“</a:t>
            </a:r>
            <a:r>
              <a:rPr lang="en-US" sz="2400" b="1" dirty="0">
                <a:solidFill>
                  <a:schemeClr val="lt1"/>
                </a:solidFill>
                <a:latin typeface="Roboto Condensed"/>
                <a:ea typeface="Roboto Condensed"/>
                <a:cs typeface="Roboto Condensed"/>
                <a:sym typeface="Roboto Condensed"/>
              </a:rPr>
              <a:t>As Superintendents, we are charged with doing everything we can possibly do to keep students safe.”</a:t>
            </a:r>
            <a:endParaRPr sz="1400" dirty="0">
              <a:solidFill>
                <a:schemeClr val="lt1"/>
              </a:solidFill>
              <a:latin typeface="Roboto Condensed"/>
              <a:ea typeface="Roboto Condensed"/>
              <a:cs typeface="Roboto Condensed"/>
              <a:sym typeface="Roboto Condensed"/>
            </a:endParaRPr>
          </a:p>
          <a:p>
            <a:pPr marL="0" lvl="0" indent="0" algn="l" rtl="0">
              <a:spcBef>
                <a:spcPts val="0"/>
              </a:spcBef>
              <a:spcAft>
                <a:spcPts val="0"/>
              </a:spcAft>
              <a:buNone/>
            </a:pPr>
            <a:endParaRPr sz="1400" dirty="0">
              <a:solidFill>
                <a:schemeClr val="lt1"/>
              </a:solidFill>
              <a:latin typeface="Roboto Condensed"/>
              <a:ea typeface="Roboto Condensed"/>
              <a:cs typeface="Roboto Condensed"/>
              <a:sym typeface="Roboto Condensed"/>
            </a:endParaRPr>
          </a:p>
          <a:p>
            <a:pPr marL="1828800" lvl="0" indent="457200" algn="r" rtl="0">
              <a:spcBef>
                <a:spcPts val="0"/>
              </a:spcBef>
              <a:spcAft>
                <a:spcPts val="0"/>
              </a:spcAft>
              <a:buNone/>
            </a:pPr>
            <a:r>
              <a:rPr lang="en-GB" sz="1600" dirty="0" err="1">
                <a:solidFill>
                  <a:schemeClr val="lt1"/>
                </a:solidFill>
                <a:latin typeface="Roboto Condensed"/>
                <a:ea typeface="Roboto Condensed"/>
                <a:cs typeface="Roboto Condensed"/>
                <a:sym typeface="Roboto Condensed"/>
              </a:rPr>
              <a:t>Dr.</a:t>
            </a:r>
            <a:r>
              <a:rPr lang="en-GB" sz="1600" dirty="0">
                <a:solidFill>
                  <a:schemeClr val="lt1"/>
                </a:solidFill>
                <a:latin typeface="Roboto Condensed"/>
                <a:ea typeface="Roboto Condensed"/>
                <a:cs typeface="Roboto Condensed"/>
                <a:sym typeface="Roboto Condensed"/>
              </a:rPr>
              <a:t> Mike Newton, </a:t>
            </a:r>
            <a:endParaRPr sz="1600" dirty="0">
              <a:solidFill>
                <a:schemeClr val="lt1"/>
              </a:solidFill>
              <a:latin typeface="Roboto Condensed"/>
              <a:ea typeface="Roboto Condensed"/>
              <a:cs typeface="Roboto Condensed"/>
              <a:sym typeface="Roboto Condensed"/>
            </a:endParaRPr>
          </a:p>
          <a:p>
            <a:pPr marL="1828800" lvl="0" indent="457200" algn="r" rtl="0">
              <a:spcBef>
                <a:spcPts val="0"/>
              </a:spcBef>
              <a:spcAft>
                <a:spcPts val="0"/>
              </a:spcAft>
              <a:buNone/>
            </a:pPr>
            <a:r>
              <a:rPr lang="en-US" sz="1600" dirty="0">
                <a:solidFill>
                  <a:schemeClr val="lt1"/>
                </a:solidFill>
                <a:latin typeface="Roboto Condensed"/>
                <a:ea typeface="Roboto Condensed"/>
                <a:cs typeface="Roboto Condensed"/>
                <a:sym typeface="Roboto Condensed"/>
              </a:rPr>
              <a:t>Jasper County Superintendent</a:t>
            </a:r>
          </a:p>
          <a:p>
            <a:pPr marL="1828800" lvl="0" indent="457200" algn="r" rtl="0">
              <a:spcBef>
                <a:spcPts val="0"/>
              </a:spcBef>
              <a:spcAft>
                <a:spcPts val="0"/>
              </a:spcAft>
              <a:buNone/>
            </a:pPr>
            <a:r>
              <a:rPr lang="en-US" sz="1600" dirty="0">
                <a:solidFill>
                  <a:schemeClr val="lt1"/>
                </a:solidFill>
                <a:latin typeface="Roboto Condensed"/>
                <a:ea typeface="Roboto Condensed"/>
                <a:cs typeface="Roboto Condensed"/>
                <a:sym typeface="Roboto Condensed"/>
              </a:rPr>
              <a:t>Fall Bootstrap Conference</a:t>
            </a:r>
            <a:endParaRPr sz="1600" dirty="0">
              <a:solidFill>
                <a:schemeClr val="lt1"/>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p20"/>
          <p:cNvGrpSpPr/>
          <p:nvPr/>
        </p:nvGrpSpPr>
        <p:grpSpPr>
          <a:xfrm>
            <a:off x="192698" y="1478234"/>
            <a:ext cx="3995528" cy="2250011"/>
            <a:chOff x="192698" y="1994050"/>
            <a:chExt cx="3995528" cy="2250011"/>
          </a:xfrm>
        </p:grpSpPr>
        <p:pic>
          <p:nvPicPr>
            <p:cNvPr id="108" name="Google Shape;108;p20"/>
            <p:cNvPicPr preferRelativeResize="0"/>
            <p:nvPr/>
          </p:nvPicPr>
          <p:blipFill>
            <a:blip r:embed="rId3">
              <a:alphaModFix/>
            </a:blip>
            <a:stretch>
              <a:fillRect/>
            </a:stretch>
          </p:blipFill>
          <p:spPr>
            <a:xfrm>
              <a:off x="393075" y="1994050"/>
              <a:ext cx="3795151" cy="2250011"/>
            </a:xfrm>
            <a:prstGeom prst="rect">
              <a:avLst/>
            </a:prstGeom>
            <a:noFill/>
            <a:ln>
              <a:noFill/>
            </a:ln>
          </p:spPr>
        </p:pic>
        <p:pic>
          <p:nvPicPr>
            <p:cNvPr id="109" name="Google Shape;109;p20"/>
            <p:cNvPicPr preferRelativeResize="0"/>
            <p:nvPr/>
          </p:nvPicPr>
          <p:blipFill rotWithShape="1">
            <a:blip r:embed="rId4">
              <a:alphaModFix/>
            </a:blip>
            <a:srcRect l="7482" r="7482"/>
            <a:stretch/>
          </p:blipFill>
          <p:spPr>
            <a:xfrm rot="12">
              <a:off x="192698" y="3135797"/>
              <a:ext cx="1193052" cy="1052231"/>
            </a:xfrm>
            <a:prstGeom prst="rect">
              <a:avLst/>
            </a:prstGeom>
            <a:noFill/>
            <a:ln>
              <a:noFill/>
            </a:ln>
            <a:effectLst>
              <a:outerShdw blurRad="57150" dist="19050" dir="5400000" algn="bl" rotWithShape="0">
                <a:srgbClr val="000000">
                  <a:alpha val="50000"/>
                </a:srgbClr>
              </a:outerShdw>
            </a:effectLst>
          </p:spPr>
        </p:pic>
      </p:grpSp>
      <p:grpSp>
        <p:nvGrpSpPr>
          <p:cNvPr id="110" name="Google Shape;110;p20"/>
          <p:cNvGrpSpPr/>
          <p:nvPr/>
        </p:nvGrpSpPr>
        <p:grpSpPr>
          <a:xfrm>
            <a:off x="4792380" y="1478234"/>
            <a:ext cx="4173099" cy="2388438"/>
            <a:chOff x="4792380" y="1994050"/>
            <a:chExt cx="4173099" cy="2388438"/>
          </a:xfrm>
        </p:grpSpPr>
        <p:pic>
          <p:nvPicPr>
            <p:cNvPr id="111" name="Google Shape;111;p20"/>
            <p:cNvPicPr preferRelativeResize="0"/>
            <p:nvPr/>
          </p:nvPicPr>
          <p:blipFill>
            <a:blip r:embed="rId5">
              <a:alphaModFix/>
            </a:blip>
            <a:stretch>
              <a:fillRect/>
            </a:stretch>
          </p:blipFill>
          <p:spPr>
            <a:xfrm>
              <a:off x="5170347" y="1994050"/>
              <a:ext cx="3795132" cy="2250000"/>
            </a:xfrm>
            <a:prstGeom prst="rect">
              <a:avLst/>
            </a:prstGeom>
            <a:noFill/>
            <a:ln>
              <a:noFill/>
            </a:ln>
            <a:effectLst>
              <a:outerShdw blurRad="57150" dist="19050" dir="5400000" algn="bl" rotWithShape="0">
                <a:srgbClr val="000000">
                  <a:alpha val="50000"/>
                </a:srgbClr>
              </a:outerShdw>
            </a:effectLst>
          </p:spPr>
        </p:pic>
        <p:pic>
          <p:nvPicPr>
            <p:cNvPr id="112" name="Google Shape;112;p20"/>
            <p:cNvPicPr preferRelativeResize="0"/>
            <p:nvPr/>
          </p:nvPicPr>
          <p:blipFill>
            <a:blip r:embed="rId6">
              <a:extLst>
                <a:ext uri="{28A0092B-C50C-407E-A947-70E740481C1C}">
                  <a14:useLocalDpi xmlns:a14="http://schemas.microsoft.com/office/drawing/2010/main" val="0"/>
                </a:ext>
              </a:extLst>
            </a:blip>
            <a:stretch>
              <a:fillRect/>
            </a:stretch>
          </p:blipFill>
          <p:spPr>
            <a:xfrm>
              <a:off x="4792380" y="3149988"/>
              <a:ext cx="1331039" cy="1232500"/>
            </a:xfrm>
            <a:prstGeom prst="rect">
              <a:avLst/>
            </a:prstGeom>
            <a:noFill/>
            <a:ln>
              <a:noFill/>
            </a:ln>
          </p:spPr>
        </p:pic>
        <p:pic>
          <p:nvPicPr>
            <p:cNvPr id="113" name="Google Shape;113;p20"/>
            <p:cNvPicPr preferRelativeResize="0"/>
            <p:nvPr/>
          </p:nvPicPr>
          <p:blipFill>
            <a:blip r:embed="rId7">
              <a:alphaModFix/>
            </a:blip>
            <a:stretch>
              <a:fillRect/>
            </a:stretch>
          </p:blipFill>
          <p:spPr>
            <a:xfrm>
              <a:off x="6008400" y="3273250"/>
              <a:ext cx="1156851" cy="985950"/>
            </a:xfrm>
            <a:prstGeom prst="rect">
              <a:avLst/>
            </a:prstGeom>
            <a:noFill/>
            <a:ln>
              <a:noFill/>
            </a:ln>
            <a:effectLst>
              <a:outerShdw blurRad="57150" dist="19050" dir="5400000" algn="bl" rotWithShape="0">
                <a:srgbClr val="000000">
                  <a:alpha val="50000"/>
                </a:srgbClr>
              </a:outerShdw>
            </a:effectLst>
          </p:spPr>
        </p:pic>
      </p:grpSp>
      <p:sp>
        <p:nvSpPr>
          <p:cNvPr id="114" name="Google Shape;114;p20"/>
          <p:cNvSpPr txBox="1">
            <a:spLocks noGrp="1"/>
          </p:cNvSpPr>
          <p:nvPr>
            <p:ph type="title" idx="4294967295"/>
          </p:nvPr>
        </p:nvSpPr>
        <p:spPr>
          <a:xfrm>
            <a:off x="-339600" y="773197"/>
            <a:ext cx="5260500" cy="52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dirty="0"/>
              <a:t>Classroom Video Solution</a:t>
            </a:r>
            <a:endParaRPr sz="2200" dirty="0"/>
          </a:p>
        </p:txBody>
      </p:sp>
      <p:sp>
        <p:nvSpPr>
          <p:cNvPr id="115" name="Google Shape;115;p20"/>
          <p:cNvSpPr txBox="1">
            <a:spLocks noGrp="1"/>
          </p:cNvSpPr>
          <p:nvPr>
            <p:ph type="title" idx="4294967295"/>
          </p:nvPr>
        </p:nvSpPr>
        <p:spPr>
          <a:xfrm>
            <a:off x="5170475" y="773197"/>
            <a:ext cx="3795000" cy="52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dirty="0"/>
              <a:t>Crisis Alert Solution</a:t>
            </a:r>
            <a:endParaRP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p:nvPr/>
        </p:nvSpPr>
        <p:spPr>
          <a:xfrm>
            <a:off x="165298" y="-59396"/>
            <a:ext cx="8639100" cy="105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1" dirty="0">
                <a:solidFill>
                  <a:schemeClr val="dk1"/>
                </a:solidFill>
                <a:latin typeface="Lato"/>
                <a:ea typeface="Lato"/>
                <a:cs typeface="Lato"/>
                <a:sym typeface="Lato"/>
              </a:rPr>
              <a:t>Crisis </a:t>
            </a:r>
            <a:r>
              <a:rPr lang="en-GB" sz="2800" b="1" i="0" u="none" strike="noStrike" cap="none" dirty="0">
                <a:solidFill>
                  <a:schemeClr val="dk1"/>
                </a:solidFill>
                <a:latin typeface="Lato"/>
                <a:ea typeface="Lato"/>
                <a:cs typeface="Lato"/>
                <a:sym typeface="Lato"/>
              </a:rPr>
              <a:t>Alert System </a:t>
            </a:r>
            <a:endParaRPr sz="1400" b="0" i="0" u="none" strike="noStrike" cap="none" dirty="0">
              <a:solidFill>
                <a:srgbClr val="3852A4"/>
              </a:solidFill>
              <a:latin typeface="Arial"/>
              <a:ea typeface="Arial"/>
              <a:cs typeface="Arial"/>
              <a:sym typeface="Arial"/>
            </a:endParaRPr>
          </a:p>
        </p:txBody>
      </p:sp>
      <p:grpSp>
        <p:nvGrpSpPr>
          <p:cNvPr id="196" name="Google Shape;196;p22"/>
          <p:cNvGrpSpPr/>
          <p:nvPr/>
        </p:nvGrpSpPr>
        <p:grpSpPr>
          <a:xfrm>
            <a:off x="204040" y="769180"/>
            <a:ext cx="2410401" cy="3337152"/>
            <a:chOff x="127991" y="546175"/>
            <a:chExt cx="2219325" cy="2905324"/>
          </a:xfrm>
        </p:grpSpPr>
        <p:pic>
          <p:nvPicPr>
            <p:cNvPr id="197" name="Google Shape;197;p22"/>
            <p:cNvPicPr preferRelativeResize="0"/>
            <p:nvPr/>
          </p:nvPicPr>
          <p:blipFill rotWithShape="1">
            <a:blip r:embed="rId3">
              <a:alphaModFix/>
            </a:blip>
            <a:srcRect/>
            <a:stretch/>
          </p:blipFill>
          <p:spPr>
            <a:xfrm>
              <a:off x="127991" y="546175"/>
              <a:ext cx="2219325" cy="1885950"/>
            </a:xfrm>
            <a:prstGeom prst="rect">
              <a:avLst/>
            </a:prstGeom>
            <a:noFill/>
            <a:ln>
              <a:noFill/>
            </a:ln>
          </p:spPr>
        </p:pic>
        <p:sp>
          <p:nvSpPr>
            <p:cNvPr id="198" name="Google Shape;198;p22"/>
            <p:cNvSpPr txBox="1"/>
            <p:nvPr/>
          </p:nvSpPr>
          <p:spPr>
            <a:xfrm>
              <a:off x="311894" y="2595599"/>
              <a:ext cx="18678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dirty="0"/>
                <a:t>Staff </a:t>
              </a:r>
              <a:r>
                <a:rPr lang="en-GB" sz="1400" b="1" i="0" u="none" strike="noStrike" cap="none" dirty="0">
                  <a:solidFill>
                    <a:srgbClr val="000000"/>
                  </a:solidFill>
                  <a:latin typeface="Arial"/>
                  <a:ea typeface="Arial"/>
                  <a:cs typeface="Arial"/>
                  <a:sym typeface="Arial"/>
                </a:rPr>
                <a:t>Alert Badge</a:t>
              </a:r>
              <a:endParaRPr sz="1400" b="1" i="0" u="none" strike="noStrike" cap="none" dirty="0">
                <a:solidFill>
                  <a:srgbClr val="000000"/>
                </a:solidFill>
                <a:latin typeface="Arial"/>
                <a:ea typeface="Arial"/>
                <a:cs typeface="Arial"/>
                <a:sym typeface="Arial"/>
              </a:endParaRPr>
            </a:p>
          </p:txBody>
        </p:sp>
      </p:grpSp>
      <p:grpSp>
        <p:nvGrpSpPr>
          <p:cNvPr id="202" name="Google Shape;202;p22"/>
          <p:cNvGrpSpPr/>
          <p:nvPr/>
        </p:nvGrpSpPr>
        <p:grpSpPr>
          <a:xfrm>
            <a:off x="7289800" y="761850"/>
            <a:ext cx="2209562" cy="3344482"/>
            <a:chOff x="7199188" y="761850"/>
            <a:chExt cx="1867800" cy="2909475"/>
          </a:xfrm>
        </p:grpSpPr>
        <p:pic>
          <p:nvPicPr>
            <p:cNvPr id="203" name="Google Shape;203;p22"/>
            <p:cNvPicPr preferRelativeResize="0"/>
            <p:nvPr/>
          </p:nvPicPr>
          <p:blipFill rotWithShape="1">
            <a:blip r:embed="rId4">
              <a:alphaModFix/>
            </a:blip>
            <a:srcRect/>
            <a:stretch/>
          </p:blipFill>
          <p:spPr>
            <a:xfrm>
              <a:off x="7623488" y="761850"/>
              <a:ext cx="1019175" cy="1914525"/>
            </a:xfrm>
            <a:prstGeom prst="rect">
              <a:avLst/>
            </a:prstGeom>
            <a:noFill/>
            <a:ln>
              <a:noFill/>
            </a:ln>
          </p:spPr>
        </p:pic>
        <p:sp>
          <p:nvSpPr>
            <p:cNvPr id="204" name="Google Shape;204;p22"/>
            <p:cNvSpPr txBox="1"/>
            <p:nvPr/>
          </p:nvSpPr>
          <p:spPr>
            <a:xfrm>
              <a:off x="7199188" y="2815425"/>
              <a:ext cx="18678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District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Protocols</a:t>
              </a:r>
              <a:endParaRPr sz="1400" b="1" i="0" u="none" strike="noStrike" cap="none">
                <a:solidFill>
                  <a:srgbClr val="000000"/>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21613248-D79E-4653-86EA-E425CBB773FE}"/>
              </a:ext>
            </a:extLst>
          </p:cNvPr>
          <p:cNvGrpSpPr/>
          <p:nvPr/>
        </p:nvGrpSpPr>
        <p:grpSpPr>
          <a:xfrm>
            <a:off x="2786854" y="985142"/>
            <a:ext cx="2624392" cy="3121190"/>
            <a:chOff x="2786854" y="985142"/>
            <a:chExt cx="2418794" cy="2679058"/>
          </a:xfrm>
        </p:grpSpPr>
        <p:sp>
          <p:nvSpPr>
            <p:cNvPr id="206" name="Google Shape;206;p22"/>
            <p:cNvSpPr txBox="1"/>
            <p:nvPr/>
          </p:nvSpPr>
          <p:spPr>
            <a:xfrm>
              <a:off x="2831575" y="2808300"/>
              <a:ext cx="21276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Campus-wide Protection</a:t>
              </a:r>
              <a:endParaRPr sz="1400" b="1" i="0" u="none" strike="noStrike" cap="none" dirty="0">
                <a:solidFill>
                  <a:srgbClr val="000000"/>
                </a:solidFill>
                <a:latin typeface="Arial"/>
                <a:ea typeface="Arial"/>
                <a:cs typeface="Arial"/>
                <a:sym typeface="Arial"/>
              </a:endParaRPr>
            </a:p>
          </p:txBody>
        </p:sp>
        <p:pic>
          <p:nvPicPr>
            <p:cNvPr id="16" name="Google Shape;218;p23">
              <a:extLst>
                <a:ext uri="{FF2B5EF4-FFF2-40B4-BE49-F238E27FC236}">
                  <a16:creationId xmlns:a16="http://schemas.microsoft.com/office/drawing/2014/main" id="{EFA06CF3-C09B-42CD-9BD1-3AA7361D9F67}"/>
                </a:ext>
              </a:extLst>
            </p:cNvPr>
            <p:cNvPicPr preferRelativeResize="0"/>
            <p:nvPr/>
          </p:nvPicPr>
          <p:blipFill rotWithShape="1">
            <a:blip r:embed="rId5">
              <a:alphaModFix/>
            </a:blip>
            <a:srcRect b="12235"/>
            <a:stretch/>
          </p:blipFill>
          <p:spPr>
            <a:xfrm>
              <a:off x="2786854" y="985142"/>
              <a:ext cx="2418794" cy="1518014"/>
            </a:xfrm>
            <a:prstGeom prst="rect">
              <a:avLst/>
            </a:prstGeom>
            <a:noFill/>
            <a:ln>
              <a:noFill/>
            </a:ln>
          </p:spPr>
        </p:pic>
      </p:grpSp>
      <p:grpSp>
        <p:nvGrpSpPr>
          <p:cNvPr id="5" name="Group 4">
            <a:extLst>
              <a:ext uri="{FF2B5EF4-FFF2-40B4-BE49-F238E27FC236}">
                <a16:creationId xmlns:a16="http://schemas.microsoft.com/office/drawing/2014/main" id="{99BEF53C-57AD-4375-B4AD-0F65D3C068F9}"/>
              </a:ext>
            </a:extLst>
          </p:cNvPr>
          <p:cNvGrpSpPr/>
          <p:nvPr/>
        </p:nvGrpSpPr>
        <p:grpSpPr>
          <a:xfrm>
            <a:off x="5243624" y="752323"/>
            <a:ext cx="2300175" cy="3354009"/>
            <a:chOff x="5243625" y="752324"/>
            <a:chExt cx="1867800" cy="2911864"/>
          </a:xfrm>
        </p:grpSpPr>
        <p:sp>
          <p:nvSpPr>
            <p:cNvPr id="201" name="Google Shape;201;p22"/>
            <p:cNvSpPr txBox="1"/>
            <p:nvPr/>
          </p:nvSpPr>
          <p:spPr>
            <a:xfrm>
              <a:off x="5243625" y="2808288"/>
              <a:ext cx="18678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Instant Response </a:t>
              </a: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Real-Time Locating</a:t>
              </a:r>
              <a:endParaRPr sz="1400" b="1" i="0" u="none" strike="noStrike" cap="none" dirty="0">
                <a:solidFill>
                  <a:srgbClr val="000000"/>
                </a:solidFill>
                <a:latin typeface="Arial"/>
                <a:ea typeface="Arial"/>
                <a:cs typeface="Arial"/>
                <a:sym typeface="Arial"/>
              </a:endParaRPr>
            </a:p>
          </p:txBody>
        </p:sp>
        <p:pic>
          <p:nvPicPr>
            <p:cNvPr id="1026" name="Picture 2" descr="https://lh6.googleusercontent.com/bstMacA5fmVtMp9cDYX3Y_2HIvRNVEARWzs4FQHMvasdxeOSdPR8zoEFKqz4suMQKeGKKnlqGwuLnYEp8-3ZmN-5DWhwl35dROpggkqlAOEMdd1dN56dIwsPU3Bpk7DyycKznl8HzgU">
              <a:extLst>
                <a:ext uri="{FF2B5EF4-FFF2-40B4-BE49-F238E27FC236}">
                  <a16:creationId xmlns:a16="http://schemas.microsoft.com/office/drawing/2014/main" id="{106DEF38-8A8D-4D64-B49C-6A5377F29F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2700" y="752324"/>
              <a:ext cx="1009650" cy="1924051"/>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11700" y="213700"/>
            <a:ext cx="8520600" cy="46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ato"/>
              <a:buNone/>
            </a:pPr>
            <a:r>
              <a:rPr lang="en-GB">
                <a:solidFill>
                  <a:srgbClr val="274696"/>
                </a:solidFill>
              </a:rPr>
              <a:t>Two </a:t>
            </a:r>
            <a:r>
              <a:rPr lang="en-GB">
                <a:solidFill>
                  <a:srgbClr val="000000"/>
                </a:solidFill>
              </a:rPr>
              <a:t>Types of Alerts</a:t>
            </a:r>
            <a:r>
              <a:rPr lang="en-GB">
                <a:solidFill>
                  <a:srgbClr val="3852A4"/>
                </a:solidFill>
              </a:rPr>
              <a:t> </a:t>
            </a:r>
            <a:endParaRPr sz="2800" b="1" i="0" u="none" strike="noStrike" cap="none">
              <a:solidFill>
                <a:srgbClr val="3852A4"/>
              </a:solidFill>
              <a:latin typeface="Lato"/>
              <a:ea typeface="Lato"/>
              <a:cs typeface="Lato"/>
              <a:sym typeface="Lato"/>
            </a:endParaRPr>
          </a:p>
        </p:txBody>
      </p:sp>
      <p:grpSp>
        <p:nvGrpSpPr>
          <p:cNvPr id="213" name="Google Shape;213;p23"/>
          <p:cNvGrpSpPr/>
          <p:nvPr/>
        </p:nvGrpSpPr>
        <p:grpSpPr>
          <a:xfrm>
            <a:off x="4978788" y="1015000"/>
            <a:ext cx="3722700" cy="3770349"/>
            <a:chOff x="4978788" y="1015000"/>
            <a:chExt cx="3722700" cy="3770349"/>
          </a:xfrm>
        </p:grpSpPr>
        <p:sp>
          <p:nvSpPr>
            <p:cNvPr id="214" name="Google Shape;214;p23"/>
            <p:cNvSpPr txBox="1"/>
            <p:nvPr/>
          </p:nvSpPr>
          <p:spPr>
            <a:xfrm>
              <a:off x="4978788" y="3310549"/>
              <a:ext cx="3722700" cy="147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rgbClr val="000000"/>
                  </a:solidFill>
                  <a:latin typeface="Lato"/>
                  <a:ea typeface="Lato"/>
                  <a:cs typeface="Lato"/>
                  <a:sym typeface="Lato"/>
                </a:rPr>
                <a:t>Individual Staff Alerts</a:t>
              </a:r>
              <a:endParaRPr sz="2400" b="1" i="0" u="none" strike="noStrike" cap="none" dirty="0">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r>
                <a:rPr lang="en-GB" sz="1800" b="1" dirty="0">
                  <a:latin typeface="Lato"/>
                  <a:ea typeface="Lato"/>
                  <a:cs typeface="Lato"/>
                  <a:sym typeface="Lato"/>
                </a:rPr>
                <a:t>Room/Area Issue</a:t>
              </a:r>
              <a:endParaRPr sz="1800" b="1" dirty="0">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endParaRPr sz="1800" b="1" dirty="0">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endParaRPr sz="1800" b="1" dirty="0">
                <a:latin typeface="Lato"/>
                <a:ea typeface="Lato"/>
                <a:cs typeface="Lato"/>
                <a:sym typeface="Lato"/>
              </a:endParaRPr>
            </a:p>
            <a:p>
              <a:pPr marL="457200" marR="0" lvl="0" indent="0" algn="l" rtl="0">
                <a:lnSpc>
                  <a:spcPct val="100000"/>
                </a:lnSpc>
                <a:spcBef>
                  <a:spcPts val="0"/>
                </a:spcBef>
                <a:spcAft>
                  <a:spcPts val="0"/>
                </a:spcAft>
                <a:buNone/>
              </a:pPr>
              <a:endParaRPr b="0" i="0" u="none" strike="noStrike" cap="none" dirty="0">
                <a:solidFill>
                  <a:srgbClr val="000000"/>
                </a:solidFill>
                <a:latin typeface="Lato"/>
                <a:ea typeface="Lato"/>
                <a:cs typeface="Lato"/>
                <a:sym typeface="Lato"/>
              </a:endParaRPr>
            </a:p>
          </p:txBody>
        </p:sp>
        <p:pic>
          <p:nvPicPr>
            <p:cNvPr id="215" name="Google Shape;215;p23"/>
            <p:cNvPicPr preferRelativeResize="0"/>
            <p:nvPr/>
          </p:nvPicPr>
          <p:blipFill rotWithShape="1">
            <a:blip r:embed="rId3">
              <a:alphaModFix/>
            </a:blip>
            <a:srcRect l="3376" t="-2170" r="26131" b="2170"/>
            <a:stretch/>
          </p:blipFill>
          <p:spPr>
            <a:xfrm>
              <a:off x="5332888" y="1015000"/>
              <a:ext cx="3014524" cy="2138200"/>
            </a:xfrm>
            <a:prstGeom prst="rect">
              <a:avLst/>
            </a:prstGeom>
            <a:noFill/>
            <a:ln>
              <a:noFill/>
            </a:ln>
          </p:spPr>
        </p:pic>
      </p:grpSp>
      <p:grpSp>
        <p:nvGrpSpPr>
          <p:cNvPr id="2" name="Group 1">
            <a:extLst>
              <a:ext uri="{FF2B5EF4-FFF2-40B4-BE49-F238E27FC236}">
                <a16:creationId xmlns:a16="http://schemas.microsoft.com/office/drawing/2014/main" id="{0F9042F7-9D7C-442C-A374-3479C59F81CB}"/>
              </a:ext>
            </a:extLst>
          </p:cNvPr>
          <p:cNvGrpSpPr/>
          <p:nvPr/>
        </p:nvGrpSpPr>
        <p:grpSpPr>
          <a:xfrm>
            <a:off x="652713" y="1038738"/>
            <a:ext cx="3416100" cy="3413962"/>
            <a:chOff x="652713" y="1038738"/>
            <a:chExt cx="3416100" cy="3413962"/>
          </a:xfrm>
        </p:grpSpPr>
        <p:sp>
          <p:nvSpPr>
            <p:cNvPr id="217" name="Google Shape;217;p23"/>
            <p:cNvSpPr txBox="1"/>
            <p:nvPr/>
          </p:nvSpPr>
          <p:spPr>
            <a:xfrm>
              <a:off x="652713" y="3334300"/>
              <a:ext cx="3416100" cy="111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latin typeface="Lato"/>
                  <a:ea typeface="Lato"/>
                  <a:cs typeface="Lato"/>
                  <a:sym typeface="Lato"/>
                </a:rPr>
                <a:t>Campus Alerts</a:t>
              </a:r>
              <a:endParaRPr sz="2400" b="1" i="0" u="none" strike="noStrike" cap="none">
                <a:latin typeface="Lato"/>
                <a:ea typeface="Lato"/>
                <a:cs typeface="Lato"/>
                <a:sym typeface="Lato"/>
              </a:endParaRPr>
            </a:p>
            <a:p>
              <a:pPr marL="0" lvl="0" indent="0" algn="ctr" rtl="0">
                <a:spcBef>
                  <a:spcPts val="0"/>
                </a:spcBef>
                <a:spcAft>
                  <a:spcPts val="0"/>
                </a:spcAft>
                <a:buClr>
                  <a:srgbClr val="000000"/>
                </a:buClr>
                <a:buSzPts val="1100"/>
                <a:buFont typeface="Arial"/>
                <a:buNone/>
              </a:pPr>
              <a:r>
                <a:rPr lang="en-GB" sz="1800" b="1">
                  <a:latin typeface="Lato"/>
                  <a:ea typeface="Lato"/>
                  <a:cs typeface="Lato"/>
                  <a:sym typeface="Lato"/>
                </a:rPr>
                <a:t>School/Region/District Issue</a:t>
              </a:r>
              <a:endParaRPr sz="1800" b="1">
                <a:latin typeface="Lato"/>
                <a:ea typeface="Lato"/>
                <a:cs typeface="Lato"/>
                <a:sym typeface="Lato"/>
              </a:endParaRPr>
            </a:p>
            <a:p>
              <a:pPr marL="0" lvl="0" indent="0" algn="ctr" rtl="0">
                <a:spcBef>
                  <a:spcPts val="0"/>
                </a:spcBef>
                <a:spcAft>
                  <a:spcPts val="0"/>
                </a:spcAft>
                <a:buClr>
                  <a:srgbClr val="000000"/>
                </a:buClr>
                <a:buSzPts val="1100"/>
                <a:buFont typeface="Arial"/>
                <a:buNone/>
              </a:pPr>
              <a:endParaRPr sz="1800" b="1">
                <a:latin typeface="Lato"/>
                <a:ea typeface="Lato"/>
                <a:cs typeface="Lato"/>
                <a:sym typeface="Lato"/>
              </a:endParaRPr>
            </a:p>
            <a:p>
              <a:pPr marL="457200" marR="0" lvl="0" indent="0" algn="l" rtl="0">
                <a:lnSpc>
                  <a:spcPct val="100000"/>
                </a:lnSpc>
                <a:spcBef>
                  <a:spcPts val="0"/>
                </a:spcBef>
                <a:spcAft>
                  <a:spcPts val="0"/>
                </a:spcAft>
                <a:buNone/>
              </a:pPr>
              <a:endParaRPr>
                <a:latin typeface="Lato"/>
                <a:ea typeface="Lato"/>
                <a:cs typeface="Lato"/>
                <a:sym typeface="Lato"/>
              </a:endParaRPr>
            </a:p>
          </p:txBody>
        </p:sp>
        <p:pic>
          <p:nvPicPr>
            <p:cNvPr id="218" name="Google Shape;218;p23"/>
            <p:cNvPicPr preferRelativeResize="0"/>
            <p:nvPr/>
          </p:nvPicPr>
          <p:blipFill>
            <a:blip r:embed="rId4">
              <a:alphaModFix/>
            </a:blip>
            <a:stretch>
              <a:fillRect/>
            </a:stretch>
          </p:blipFill>
          <p:spPr>
            <a:xfrm>
              <a:off x="853501" y="1038738"/>
              <a:ext cx="3014525" cy="21382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0"/>
          <p:cNvSpPr txBox="1">
            <a:spLocks noGrp="1"/>
          </p:cNvSpPr>
          <p:nvPr>
            <p:ph type="title"/>
          </p:nvPr>
        </p:nvSpPr>
        <p:spPr>
          <a:xfrm>
            <a:off x="311700" y="213700"/>
            <a:ext cx="8520600" cy="465600"/>
          </a:xfrm>
          <a:prstGeom prst="rect">
            <a:avLst/>
          </a:prstGeom>
          <a:noFill/>
          <a:ln>
            <a:noFill/>
          </a:ln>
        </p:spPr>
        <p:txBody>
          <a:bodyPr spcFirstLastPara="1" wrap="square" lIns="82275" tIns="41125" rIns="82275" bIns="41125" anchor="b" anchorCtr="0">
            <a:noAutofit/>
          </a:bodyPr>
          <a:lstStyle/>
          <a:p>
            <a:pPr marL="0" marR="0" lvl="0" indent="0" algn="l" rtl="0">
              <a:lnSpc>
                <a:spcPct val="90000"/>
              </a:lnSpc>
              <a:spcBef>
                <a:spcPts val="0"/>
              </a:spcBef>
              <a:spcAft>
                <a:spcPts val="0"/>
              </a:spcAft>
              <a:buClr>
                <a:schemeClr val="dk1"/>
              </a:buClr>
              <a:buSzPts val="700"/>
              <a:buFont typeface="Open Sans"/>
              <a:buNone/>
            </a:pPr>
            <a:r>
              <a:rPr lang="en-GB" sz="2800" b="1" i="0" u="none" strike="noStrike" cap="none">
                <a:solidFill>
                  <a:srgbClr val="274696"/>
                </a:solidFill>
                <a:latin typeface="Lato"/>
                <a:ea typeface="Lato"/>
                <a:cs typeface="Lato"/>
                <a:sym typeface="Lato"/>
              </a:rPr>
              <a:t>Individual Staff</a:t>
            </a:r>
            <a:r>
              <a:rPr lang="en-GB" sz="2800" b="1" i="0" u="none" strike="noStrike" cap="none">
                <a:solidFill>
                  <a:schemeClr val="dk1"/>
                </a:solidFill>
                <a:latin typeface="Lato"/>
                <a:ea typeface="Lato"/>
                <a:cs typeface="Lato"/>
                <a:sym typeface="Lato"/>
              </a:rPr>
              <a:t> </a:t>
            </a:r>
            <a:r>
              <a:rPr lang="en-GB" sz="2800" b="1" i="0" u="none" strike="noStrike" cap="none">
                <a:solidFill>
                  <a:srgbClr val="000000"/>
                </a:solidFill>
                <a:latin typeface="Lato"/>
                <a:ea typeface="Lato"/>
                <a:cs typeface="Lato"/>
                <a:sym typeface="Lato"/>
              </a:rPr>
              <a:t>Alerts</a:t>
            </a:r>
            <a:endParaRPr sz="2800" b="1" i="0" u="none" strike="noStrike" cap="none">
              <a:solidFill>
                <a:srgbClr val="000000"/>
              </a:solidFill>
              <a:latin typeface="Lato"/>
              <a:ea typeface="Lato"/>
              <a:cs typeface="Lato"/>
              <a:sym typeface="Lato"/>
            </a:endParaRPr>
          </a:p>
        </p:txBody>
      </p:sp>
      <p:pic>
        <p:nvPicPr>
          <p:cNvPr id="627" name="Google Shape;627;p40"/>
          <p:cNvPicPr preferRelativeResize="0"/>
          <p:nvPr/>
        </p:nvPicPr>
        <p:blipFill>
          <a:blip r:embed="rId3">
            <a:extLst>
              <a:ext uri="{28A0092B-C50C-407E-A947-70E740481C1C}">
                <a14:useLocalDpi xmlns:a14="http://schemas.microsoft.com/office/drawing/2010/main" val="0"/>
              </a:ext>
            </a:extLst>
          </a:blip>
          <a:stretch>
            <a:fillRect/>
          </a:stretch>
        </p:blipFill>
        <p:spPr>
          <a:xfrm>
            <a:off x="3693376" y="1056098"/>
            <a:ext cx="1578370" cy="2980754"/>
          </a:xfrm>
          <a:prstGeom prst="rect">
            <a:avLst/>
          </a:prstGeom>
          <a:noFill/>
          <a:ln>
            <a:noFill/>
          </a:ln>
        </p:spPr>
      </p:pic>
      <p:sp>
        <p:nvSpPr>
          <p:cNvPr id="628" name="Google Shape;628;p40"/>
          <p:cNvSpPr/>
          <p:nvPr/>
        </p:nvSpPr>
        <p:spPr>
          <a:xfrm>
            <a:off x="3207258" y="2298975"/>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40"/>
          <p:cNvPicPr preferRelativeResize="0"/>
          <p:nvPr/>
        </p:nvPicPr>
        <p:blipFill>
          <a:blip r:embed="rId4">
            <a:extLst>
              <a:ext uri="{28A0092B-C50C-407E-A947-70E740481C1C}">
                <a14:useLocalDpi xmlns:a14="http://schemas.microsoft.com/office/drawing/2010/main" val="0"/>
              </a:ext>
            </a:extLst>
          </a:blip>
          <a:stretch>
            <a:fillRect/>
          </a:stretch>
        </p:blipFill>
        <p:spPr>
          <a:xfrm>
            <a:off x="157568" y="1056098"/>
            <a:ext cx="3113190" cy="2653258"/>
          </a:xfrm>
          <a:prstGeom prst="rect">
            <a:avLst/>
          </a:prstGeom>
          <a:noFill/>
          <a:ln>
            <a:noFill/>
          </a:ln>
        </p:spPr>
      </p:pic>
      <p:sp>
        <p:nvSpPr>
          <p:cNvPr id="630" name="Google Shape;630;p40"/>
          <p:cNvSpPr txBox="1"/>
          <p:nvPr/>
        </p:nvSpPr>
        <p:spPr>
          <a:xfrm>
            <a:off x="439207" y="4094268"/>
            <a:ext cx="2561675" cy="4635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dirty="0"/>
              <a:t>Staff </a:t>
            </a:r>
            <a:r>
              <a:rPr lang="en-GB" sz="1400" b="1" i="0" u="none" strike="noStrike" cap="none" dirty="0">
                <a:solidFill>
                  <a:srgbClr val="000000"/>
                </a:solidFill>
                <a:latin typeface="Arial"/>
                <a:ea typeface="Arial"/>
                <a:cs typeface="Arial"/>
                <a:sym typeface="Arial"/>
              </a:rPr>
              <a:t>Alert Badge</a:t>
            </a:r>
            <a:endParaRPr sz="1400" b="1" i="0" u="none" strike="noStrike" cap="none" dirty="0">
              <a:solidFill>
                <a:srgbClr val="000000"/>
              </a:solidFill>
              <a:latin typeface="Arial"/>
              <a:ea typeface="Arial"/>
              <a:cs typeface="Arial"/>
              <a:sym typeface="Arial"/>
            </a:endParaRPr>
          </a:p>
        </p:txBody>
      </p:sp>
      <p:sp>
        <p:nvSpPr>
          <p:cNvPr id="631" name="Google Shape;631;p40"/>
          <p:cNvSpPr txBox="1"/>
          <p:nvPr/>
        </p:nvSpPr>
        <p:spPr>
          <a:xfrm>
            <a:off x="5508625" y="1602074"/>
            <a:ext cx="3260175" cy="1554225"/>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None/>
            </a:pPr>
            <a:r>
              <a:rPr lang="en-GB" sz="2000" b="1" dirty="0">
                <a:solidFill>
                  <a:schemeClr val="dk1"/>
                </a:solidFill>
                <a:latin typeface="Lato"/>
                <a:ea typeface="Lato"/>
                <a:cs typeface="Lato"/>
                <a:sym typeface="Lato"/>
              </a:rPr>
              <a:t>Room/Area Issue</a:t>
            </a:r>
            <a:endParaRPr sz="2000" b="1" dirty="0">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GB" sz="2000" b="0" i="0" u="none" strike="noStrike" cap="none" dirty="0">
                <a:solidFill>
                  <a:schemeClr val="dk1"/>
                </a:solidFill>
                <a:latin typeface="Lato"/>
                <a:ea typeface="Lato"/>
                <a:cs typeface="Lato"/>
                <a:sym typeface="Lato"/>
              </a:rPr>
              <a:t>Medical Issues</a:t>
            </a:r>
            <a:endParaRPr sz="2000" b="0" i="0" u="none" strike="noStrike" cap="none" dirty="0">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GB" sz="2000" b="0" i="0" u="none" strike="noStrike" cap="none" dirty="0">
                <a:solidFill>
                  <a:schemeClr val="dk1"/>
                </a:solidFill>
                <a:latin typeface="Lato"/>
                <a:ea typeface="Lato"/>
                <a:cs typeface="Lato"/>
                <a:sym typeface="Lato"/>
              </a:rPr>
              <a:t>Discipline Issues/Fights</a:t>
            </a:r>
            <a:endParaRPr sz="2000" b="0" i="0" u="none" strike="noStrike" cap="none" dirty="0">
              <a:solidFill>
                <a:schemeClr val="dk1"/>
              </a:solidFill>
              <a:latin typeface="Lato"/>
              <a:ea typeface="Lato"/>
              <a:cs typeface="Lato"/>
              <a:sym typeface="Lato"/>
            </a:endParaRPr>
          </a:p>
          <a:p>
            <a:pPr marL="457200" marR="0" lvl="0" indent="-355600" algn="l" rtl="0">
              <a:lnSpc>
                <a:spcPct val="100000"/>
              </a:lnSpc>
              <a:spcBef>
                <a:spcPts val="0"/>
              </a:spcBef>
              <a:spcAft>
                <a:spcPts val="0"/>
              </a:spcAft>
              <a:buClr>
                <a:schemeClr val="dk1"/>
              </a:buClr>
              <a:buSzPts val="2000"/>
              <a:buFont typeface="Lato"/>
              <a:buChar char="●"/>
            </a:pPr>
            <a:r>
              <a:rPr lang="en-GB" sz="2000" b="0" i="0" u="none" strike="noStrike" cap="none" dirty="0">
                <a:solidFill>
                  <a:schemeClr val="dk1"/>
                </a:solidFill>
                <a:latin typeface="Lato"/>
                <a:ea typeface="Lato"/>
                <a:cs typeface="Lato"/>
                <a:sym typeface="Lato"/>
              </a:rPr>
              <a:t>Custody Situations</a:t>
            </a:r>
            <a:endParaRPr sz="2000" b="0" i="0" u="none" strike="noStrike" cap="none" dirty="0">
              <a:solidFill>
                <a:schemeClr val="dk1"/>
              </a:solidFill>
              <a:latin typeface="Lato"/>
              <a:ea typeface="Lato"/>
              <a:cs typeface="Lato"/>
              <a:sym typeface="Lato"/>
            </a:endParaRPr>
          </a:p>
          <a:p>
            <a:pPr marL="457200" marR="0" lvl="0" indent="0" algn="l" rtl="0">
              <a:lnSpc>
                <a:spcPct val="100000"/>
              </a:lnSpc>
              <a:spcBef>
                <a:spcPts val="1200"/>
              </a:spcBef>
              <a:spcAft>
                <a:spcPts val="1200"/>
              </a:spcAft>
              <a:buClr>
                <a:srgbClr val="000000"/>
              </a:buClr>
              <a:buSzPts val="1400"/>
              <a:buFont typeface="Arial"/>
              <a:buNone/>
            </a:pPr>
            <a:endParaRPr sz="1400" b="0" i="0" u="none" strike="noStrike" cap="none" dirty="0">
              <a:solidFill>
                <a:srgbClr val="A5A5A5"/>
              </a:solidFill>
              <a:latin typeface="Lato"/>
              <a:ea typeface="Lato"/>
              <a:cs typeface="Lato"/>
              <a:sym typeface="Lato"/>
            </a:endParaRPr>
          </a:p>
        </p:txBody>
      </p:sp>
      <p:sp>
        <p:nvSpPr>
          <p:cNvPr id="632" name="Google Shape;632;p40"/>
          <p:cNvSpPr txBox="1"/>
          <p:nvPr/>
        </p:nvSpPr>
        <p:spPr>
          <a:xfrm>
            <a:off x="3551747" y="4094268"/>
            <a:ext cx="1867800" cy="4635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dirty="0"/>
              <a:t>School Responders</a:t>
            </a:r>
            <a:endParaRPr sz="1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4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animBg="1"/>
      <p:bldP spid="6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ato"/>
              <a:buNone/>
            </a:pPr>
            <a:r>
              <a:rPr lang="en-GB" sz="2800" b="1" i="0" u="none" strike="noStrike" cap="none" dirty="0">
                <a:solidFill>
                  <a:srgbClr val="274696"/>
                </a:solidFill>
                <a:latin typeface="+mj-lt"/>
                <a:sym typeface="Lato"/>
              </a:rPr>
              <a:t>Campus Alerts</a:t>
            </a:r>
            <a:r>
              <a:rPr lang="en-GB" sz="2800" b="1" i="0" u="none" strike="noStrike" cap="none" dirty="0">
                <a:solidFill>
                  <a:schemeClr val="dk1"/>
                </a:solidFill>
                <a:latin typeface="+mj-lt"/>
                <a:sym typeface="Lato"/>
              </a:rPr>
              <a:t> </a:t>
            </a:r>
            <a:r>
              <a:rPr lang="en-GB" dirty="0">
                <a:latin typeface="+mj-lt"/>
              </a:rPr>
              <a:t>- </a:t>
            </a:r>
            <a:r>
              <a:rPr lang="en-GB" sz="2800" b="1" i="0" u="none" strike="noStrike" cap="none" dirty="0">
                <a:solidFill>
                  <a:srgbClr val="000000"/>
                </a:solidFill>
                <a:latin typeface="+mj-lt"/>
                <a:sym typeface="Lato"/>
              </a:rPr>
              <a:t>School/Region/District Issue</a:t>
            </a:r>
            <a:endParaRPr sz="2800" b="1" i="0" u="none" strike="noStrike" cap="none" dirty="0">
              <a:solidFill>
                <a:srgbClr val="000000"/>
              </a:solidFill>
              <a:latin typeface="+mj-lt"/>
              <a:sym typeface="Lato"/>
            </a:endParaRPr>
          </a:p>
        </p:txBody>
      </p:sp>
      <p:grpSp>
        <p:nvGrpSpPr>
          <p:cNvPr id="3" name="Group 2"/>
          <p:cNvGrpSpPr/>
          <p:nvPr/>
        </p:nvGrpSpPr>
        <p:grpSpPr>
          <a:xfrm>
            <a:off x="121903" y="794533"/>
            <a:ext cx="1460533" cy="2547643"/>
            <a:chOff x="-22592" y="1396850"/>
            <a:chExt cx="1460533" cy="2547643"/>
          </a:xfrm>
        </p:grpSpPr>
        <p:pic>
          <p:nvPicPr>
            <p:cNvPr id="26" name="Google Shape;474;p32"/>
            <p:cNvPicPr preferRelativeResize="0"/>
            <p:nvPr/>
          </p:nvPicPr>
          <p:blipFill>
            <a:blip r:embed="rId5">
              <a:extLst>
                <a:ext uri="{28A0092B-C50C-407E-A947-70E740481C1C}">
                  <a14:useLocalDpi xmlns:a14="http://schemas.microsoft.com/office/drawing/2010/main" val="0"/>
                </a:ext>
              </a:extLst>
            </a:blip>
            <a:stretch>
              <a:fillRect/>
            </a:stretch>
          </p:blipFill>
          <p:spPr>
            <a:xfrm>
              <a:off x="1209" y="1396850"/>
              <a:ext cx="1436732" cy="1224475"/>
            </a:xfrm>
            <a:prstGeom prst="rect">
              <a:avLst/>
            </a:prstGeom>
            <a:noFill/>
            <a:ln>
              <a:noFill/>
            </a:ln>
          </p:spPr>
        </p:pic>
        <p:sp>
          <p:nvSpPr>
            <p:cNvPr id="27" name="Google Shape;475;p32"/>
            <p:cNvSpPr txBox="1"/>
            <p:nvPr/>
          </p:nvSpPr>
          <p:spPr>
            <a:xfrm>
              <a:off x="-22592" y="2553993"/>
              <a:ext cx="1323900" cy="13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Staff Badge</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All Employees</a:t>
              </a:r>
              <a:endParaRPr sz="1200" b="0" i="0" u="none" strike="noStrike" cap="none" dirty="0">
                <a:solidFill>
                  <a:srgbClr val="000000"/>
                </a:solidFill>
                <a:latin typeface="Arial"/>
                <a:ea typeface="Arial"/>
                <a:cs typeface="Arial"/>
                <a:sym typeface="Arial"/>
              </a:endParaRPr>
            </a:p>
          </p:txBody>
        </p:sp>
      </p:grpSp>
      <p:grpSp>
        <p:nvGrpSpPr>
          <p:cNvPr id="8" name="Group 7"/>
          <p:cNvGrpSpPr/>
          <p:nvPr/>
        </p:nvGrpSpPr>
        <p:grpSpPr>
          <a:xfrm>
            <a:off x="4900675" y="1742437"/>
            <a:ext cx="1367251" cy="1877063"/>
            <a:chOff x="4900675" y="1742437"/>
            <a:chExt cx="1367251" cy="1877063"/>
          </a:xfrm>
        </p:grpSpPr>
        <p:pic>
          <p:nvPicPr>
            <p:cNvPr id="32" name="Google Shape;483;p32"/>
            <p:cNvPicPr preferRelativeResize="0"/>
            <p:nvPr/>
          </p:nvPicPr>
          <p:blipFill>
            <a:blip r:embed="rId6">
              <a:extLst>
                <a:ext uri="{28A0092B-C50C-407E-A947-70E740481C1C}">
                  <a14:useLocalDpi xmlns:a14="http://schemas.microsoft.com/office/drawing/2010/main" val="0"/>
                </a:ext>
              </a:extLst>
            </a:blip>
            <a:stretch>
              <a:fillRect/>
            </a:stretch>
          </p:blipFill>
          <p:spPr>
            <a:xfrm>
              <a:off x="4946701" y="1742437"/>
              <a:ext cx="1321225" cy="783308"/>
            </a:xfrm>
            <a:prstGeom prst="rect">
              <a:avLst/>
            </a:prstGeom>
            <a:noFill/>
            <a:ln>
              <a:noFill/>
            </a:ln>
          </p:spPr>
        </p:pic>
        <p:sp>
          <p:nvSpPr>
            <p:cNvPr id="33" name="Google Shape;484;p32"/>
            <p:cNvSpPr txBox="1"/>
            <p:nvPr/>
          </p:nvSpPr>
          <p:spPr>
            <a:xfrm>
              <a:off x="4900675" y="2747582"/>
              <a:ext cx="1323900" cy="87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Instruction</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Displays on computer and mobile devices</a:t>
              </a:r>
              <a:endParaRPr sz="1200" b="0" i="0" u="none" strike="noStrike" cap="none">
                <a:solidFill>
                  <a:srgbClr val="000000"/>
                </a:solidFill>
                <a:latin typeface="Arial"/>
                <a:ea typeface="Arial"/>
                <a:cs typeface="Arial"/>
                <a:sym typeface="Arial"/>
              </a:endParaRPr>
            </a:p>
          </p:txBody>
        </p:sp>
      </p:grpSp>
      <p:grpSp>
        <p:nvGrpSpPr>
          <p:cNvPr id="9" name="Group 8"/>
          <p:cNvGrpSpPr/>
          <p:nvPr/>
        </p:nvGrpSpPr>
        <p:grpSpPr>
          <a:xfrm>
            <a:off x="6242225" y="1521847"/>
            <a:ext cx="1460700" cy="2616269"/>
            <a:chOff x="6242225" y="1521847"/>
            <a:chExt cx="1460700" cy="2616269"/>
          </a:xfrm>
        </p:grpSpPr>
        <p:pic>
          <p:nvPicPr>
            <p:cNvPr id="34" name="Google Shape;486;p32"/>
            <p:cNvPicPr preferRelativeResize="0"/>
            <p:nvPr/>
          </p:nvPicPr>
          <p:blipFill>
            <a:blip r:embed="rId7">
              <a:extLst>
                <a:ext uri="{28A0092B-C50C-407E-A947-70E740481C1C}">
                  <a14:useLocalDpi xmlns:a14="http://schemas.microsoft.com/office/drawing/2010/main" val="0"/>
                </a:ext>
              </a:extLst>
            </a:blip>
            <a:stretch>
              <a:fillRect/>
            </a:stretch>
          </p:blipFill>
          <p:spPr>
            <a:xfrm>
              <a:off x="6648382" y="1521847"/>
              <a:ext cx="648386" cy="1224479"/>
            </a:xfrm>
            <a:prstGeom prst="rect">
              <a:avLst/>
            </a:prstGeom>
            <a:noFill/>
            <a:ln>
              <a:noFill/>
            </a:ln>
          </p:spPr>
        </p:pic>
        <p:sp>
          <p:nvSpPr>
            <p:cNvPr id="35" name="Google Shape;487;p32"/>
            <p:cNvSpPr txBox="1"/>
            <p:nvPr/>
          </p:nvSpPr>
          <p:spPr>
            <a:xfrm>
              <a:off x="6242225" y="2719116"/>
              <a:ext cx="1460700" cy="14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School Responders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Notification on mobile devices</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grpSp>
        <p:nvGrpSpPr>
          <p:cNvPr id="11" name="Group 10"/>
          <p:cNvGrpSpPr/>
          <p:nvPr/>
        </p:nvGrpSpPr>
        <p:grpSpPr>
          <a:xfrm>
            <a:off x="3349825" y="1809822"/>
            <a:ext cx="1323900" cy="2328240"/>
            <a:chOff x="3349825" y="1809822"/>
            <a:chExt cx="1323900" cy="2328240"/>
          </a:xfrm>
        </p:grpSpPr>
        <p:pic>
          <p:nvPicPr>
            <p:cNvPr id="30" name="Google Shape;480;p32"/>
            <p:cNvPicPr preferRelativeResize="0"/>
            <p:nvPr/>
          </p:nvPicPr>
          <p:blipFill>
            <a:blip r:embed="rId8">
              <a:extLst>
                <a:ext uri="{28A0092B-C50C-407E-A947-70E740481C1C}">
                  <a14:useLocalDpi xmlns:a14="http://schemas.microsoft.com/office/drawing/2010/main" val="0"/>
                </a:ext>
              </a:extLst>
            </a:blip>
            <a:stretch>
              <a:fillRect/>
            </a:stretch>
          </p:blipFill>
          <p:spPr>
            <a:xfrm>
              <a:off x="3612716" y="1809822"/>
              <a:ext cx="819643" cy="742950"/>
            </a:xfrm>
            <a:prstGeom prst="rect">
              <a:avLst/>
            </a:prstGeom>
            <a:noFill/>
            <a:ln>
              <a:noFill/>
            </a:ln>
          </p:spPr>
        </p:pic>
        <p:sp>
          <p:nvSpPr>
            <p:cNvPr id="31" name="Google Shape;481;p32"/>
            <p:cNvSpPr txBox="1"/>
            <p:nvPr/>
          </p:nvSpPr>
          <p:spPr>
            <a:xfrm>
              <a:off x="3349825" y="2747562"/>
              <a:ext cx="1323900" cy="139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Auditory Cues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Integrated into intercom system</a:t>
              </a:r>
              <a:endParaRPr sz="1200" b="0" i="0" u="none" strike="noStrike" cap="none" dirty="0">
                <a:solidFill>
                  <a:srgbClr val="000000"/>
                </a:solidFill>
                <a:latin typeface="Arial"/>
                <a:ea typeface="Arial"/>
                <a:cs typeface="Arial"/>
                <a:sym typeface="Arial"/>
              </a:endParaRPr>
            </a:p>
          </p:txBody>
        </p:sp>
      </p:grpSp>
      <p:sp>
        <p:nvSpPr>
          <p:cNvPr id="39" name="Google Shape;492;p32"/>
          <p:cNvSpPr/>
          <p:nvPr/>
        </p:nvSpPr>
        <p:spPr>
          <a:xfrm>
            <a:off x="3105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3;p32"/>
          <p:cNvSpPr/>
          <p:nvPr/>
        </p:nvSpPr>
        <p:spPr>
          <a:xfrm>
            <a:off x="4601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4;p32"/>
          <p:cNvSpPr/>
          <p:nvPr/>
        </p:nvSpPr>
        <p:spPr>
          <a:xfrm>
            <a:off x="624222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7394975" y="1628440"/>
            <a:ext cx="1738659" cy="2485370"/>
            <a:chOff x="7394975" y="1628440"/>
            <a:chExt cx="1738659" cy="2485370"/>
          </a:xfrm>
        </p:grpSpPr>
        <p:pic>
          <p:nvPicPr>
            <p:cNvPr id="36" name="Google Shape;489;p32"/>
            <p:cNvPicPr preferRelativeResize="0"/>
            <p:nvPr/>
          </p:nvPicPr>
          <p:blipFill>
            <a:blip r:embed="rId9">
              <a:extLst>
                <a:ext uri="{28A0092B-C50C-407E-A947-70E740481C1C}">
                  <a14:useLocalDpi xmlns:a14="http://schemas.microsoft.com/office/drawing/2010/main" val="0"/>
                </a:ext>
              </a:extLst>
            </a:blip>
            <a:stretch>
              <a:fillRect/>
            </a:stretch>
          </p:blipFill>
          <p:spPr>
            <a:xfrm>
              <a:off x="7732920" y="1628440"/>
              <a:ext cx="1400714" cy="888778"/>
            </a:xfrm>
            <a:prstGeom prst="rect">
              <a:avLst/>
            </a:prstGeom>
            <a:noFill/>
            <a:ln>
              <a:noFill/>
            </a:ln>
          </p:spPr>
        </p:pic>
        <p:sp>
          <p:nvSpPr>
            <p:cNvPr id="37" name="Google Shape;490;p32"/>
            <p:cNvSpPr txBox="1"/>
            <p:nvPr/>
          </p:nvSpPr>
          <p:spPr>
            <a:xfrm>
              <a:off x="7756776" y="2719116"/>
              <a:ext cx="1327894" cy="139469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dirty="0"/>
                <a:t>Authorities Notified</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Option for integration with communication systems for local authorities</a:t>
              </a:r>
              <a:endParaRPr sz="1200" b="0" i="0" u="none" strike="noStrike" cap="none" dirty="0">
                <a:solidFill>
                  <a:srgbClr val="000000"/>
                </a:solidFill>
                <a:latin typeface="Arial"/>
                <a:ea typeface="Arial"/>
                <a:cs typeface="Arial"/>
                <a:sym typeface="Arial"/>
              </a:endParaRPr>
            </a:p>
          </p:txBody>
        </p:sp>
        <p:sp>
          <p:nvSpPr>
            <p:cNvPr id="42" name="Google Shape;495;p32"/>
            <p:cNvSpPr/>
            <p:nvPr/>
          </p:nvSpPr>
          <p:spPr>
            <a:xfrm>
              <a:off x="7394975" y="2057538"/>
              <a:ext cx="361800" cy="247500"/>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4892240" y="867741"/>
            <a:ext cx="4241394" cy="3507168"/>
            <a:chOff x="4843276" y="984250"/>
            <a:chExt cx="4241394" cy="3507168"/>
          </a:xfrm>
        </p:grpSpPr>
        <p:pic>
          <p:nvPicPr>
            <p:cNvPr id="43" name="Google Shape;483;p32"/>
            <p:cNvPicPr preferRelativeResize="0"/>
            <p:nvPr/>
          </p:nvPicPr>
          <p:blipFill>
            <a:blip r:embed="rId6">
              <a:extLst>
                <a:ext uri="{28A0092B-C50C-407E-A947-70E740481C1C}">
                  <a14:useLocalDpi xmlns:a14="http://schemas.microsoft.com/office/drawing/2010/main" val="0"/>
                </a:ext>
              </a:extLst>
            </a:blip>
            <a:stretch>
              <a:fillRect/>
            </a:stretch>
          </p:blipFill>
          <p:spPr>
            <a:xfrm>
              <a:off x="4843276" y="984250"/>
              <a:ext cx="4241394" cy="2514576"/>
            </a:xfrm>
            <a:prstGeom prst="rect">
              <a:avLst/>
            </a:prstGeom>
            <a:noFill/>
            <a:ln>
              <a:noFill/>
            </a:ln>
          </p:spPr>
        </p:pic>
        <p:sp>
          <p:nvSpPr>
            <p:cNvPr id="44" name="Google Shape;484;p32"/>
            <p:cNvSpPr txBox="1"/>
            <p:nvPr/>
          </p:nvSpPr>
          <p:spPr>
            <a:xfrm>
              <a:off x="6267926" y="3619500"/>
              <a:ext cx="1323900" cy="8719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Instruction</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Displays on computer and mobile devices</a:t>
              </a:r>
              <a:endParaRPr sz="1200" b="0" i="0" u="none" strike="noStrike" cap="none">
                <a:solidFill>
                  <a:srgbClr val="000000"/>
                </a:solidFill>
                <a:latin typeface="Arial"/>
                <a:ea typeface="Arial"/>
                <a:cs typeface="Arial"/>
                <a:sym typeface="Arial"/>
              </a:endParaRPr>
            </a:p>
          </p:txBody>
        </p:sp>
      </p:grpSp>
      <p:grpSp>
        <p:nvGrpSpPr>
          <p:cNvPr id="7" name="Group 6"/>
          <p:cNvGrpSpPr/>
          <p:nvPr/>
        </p:nvGrpSpPr>
        <p:grpSpPr>
          <a:xfrm>
            <a:off x="6377380" y="761261"/>
            <a:ext cx="2323600" cy="3232043"/>
            <a:chOff x="4601225" y="714797"/>
            <a:chExt cx="2323600" cy="3232043"/>
          </a:xfrm>
        </p:grpSpPr>
        <p:pic>
          <p:nvPicPr>
            <p:cNvPr id="50" name="Google Shape;486;p32"/>
            <p:cNvPicPr preferRelativeResize="0"/>
            <p:nvPr/>
          </p:nvPicPr>
          <p:blipFill>
            <a:blip r:embed="rId7">
              <a:extLst>
                <a:ext uri="{28A0092B-C50C-407E-A947-70E740481C1C}">
                  <a14:useLocalDpi xmlns:a14="http://schemas.microsoft.com/office/drawing/2010/main" val="0"/>
                </a:ext>
              </a:extLst>
            </a:blip>
            <a:stretch>
              <a:fillRect/>
            </a:stretch>
          </p:blipFill>
          <p:spPr>
            <a:xfrm>
              <a:off x="4963025" y="714797"/>
              <a:ext cx="1560597" cy="2947189"/>
            </a:xfrm>
            <a:prstGeom prst="rect">
              <a:avLst/>
            </a:prstGeom>
            <a:noFill/>
            <a:ln>
              <a:noFill/>
            </a:ln>
          </p:spPr>
        </p:pic>
        <p:sp>
          <p:nvSpPr>
            <p:cNvPr id="51" name="Google Shape;487;p32"/>
            <p:cNvSpPr txBox="1"/>
            <p:nvPr/>
          </p:nvSpPr>
          <p:spPr>
            <a:xfrm>
              <a:off x="4601225" y="3456527"/>
              <a:ext cx="2323600" cy="49031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School Responders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Notification on mobile devices</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grpSp>
      <p:grpSp>
        <p:nvGrpSpPr>
          <p:cNvPr id="46" name="Group 45"/>
          <p:cNvGrpSpPr/>
          <p:nvPr/>
        </p:nvGrpSpPr>
        <p:grpSpPr>
          <a:xfrm>
            <a:off x="2879981" y="892802"/>
            <a:ext cx="4024518" cy="3084600"/>
            <a:chOff x="3352600" y="1809822"/>
            <a:chExt cx="1323900" cy="1014706"/>
          </a:xfrm>
        </p:grpSpPr>
        <p:pic>
          <p:nvPicPr>
            <p:cNvPr id="47" name="Google Shape;480;p32"/>
            <p:cNvPicPr preferRelativeResize="0"/>
            <p:nvPr/>
          </p:nvPicPr>
          <p:blipFill>
            <a:blip r:embed="rId8">
              <a:extLst>
                <a:ext uri="{28A0092B-C50C-407E-A947-70E740481C1C}">
                  <a14:useLocalDpi xmlns:a14="http://schemas.microsoft.com/office/drawing/2010/main" val="0"/>
                </a:ext>
              </a:extLst>
            </a:blip>
            <a:stretch>
              <a:fillRect/>
            </a:stretch>
          </p:blipFill>
          <p:spPr>
            <a:xfrm>
              <a:off x="3612716" y="1809822"/>
              <a:ext cx="819643" cy="742950"/>
            </a:xfrm>
            <a:prstGeom prst="rect">
              <a:avLst/>
            </a:prstGeom>
            <a:noFill/>
            <a:ln>
              <a:noFill/>
            </a:ln>
          </p:spPr>
        </p:pic>
        <p:sp>
          <p:nvSpPr>
            <p:cNvPr id="48" name="Google Shape;481;p32"/>
            <p:cNvSpPr txBox="1"/>
            <p:nvPr/>
          </p:nvSpPr>
          <p:spPr>
            <a:xfrm>
              <a:off x="3352600" y="2615565"/>
              <a:ext cx="1323900" cy="2089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Auditory Cues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Integrated into intercom system</a:t>
              </a:r>
              <a:endParaRPr sz="1200" b="0" i="0" u="none" strike="noStrike" cap="none" dirty="0">
                <a:solidFill>
                  <a:srgbClr val="000000"/>
                </a:solidFill>
                <a:latin typeface="Arial"/>
                <a:ea typeface="Arial"/>
                <a:cs typeface="Arial"/>
                <a:sym typeface="Arial"/>
              </a:endParaRPr>
            </a:p>
          </p:txBody>
        </p:sp>
      </p:grpSp>
      <p:sp>
        <p:nvSpPr>
          <p:cNvPr id="53" name="Donut 52"/>
          <p:cNvSpPr/>
          <p:nvPr/>
        </p:nvSpPr>
        <p:spPr>
          <a:xfrm>
            <a:off x="7790674" y="3151292"/>
            <a:ext cx="317500" cy="317498"/>
          </a:xfrm>
          <a:prstGeom prst="donut">
            <a:avLst>
              <a:gd name="adj" fmla="val 7584"/>
            </a:avLst>
          </a:prstGeom>
          <a:solidFill>
            <a:srgbClr val="27469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lockdown 1 time with bee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80774" y="3899526"/>
            <a:ext cx="812800" cy="812800"/>
          </a:xfrm>
          <a:prstGeom prst="rect">
            <a:avLst/>
          </a:prstGeom>
        </p:spPr>
      </p:pic>
      <p:grpSp>
        <p:nvGrpSpPr>
          <p:cNvPr id="15" name="Group 14">
            <a:extLst>
              <a:ext uri="{FF2B5EF4-FFF2-40B4-BE49-F238E27FC236}">
                <a16:creationId xmlns:a16="http://schemas.microsoft.com/office/drawing/2014/main" id="{9B65FCBA-B7D0-4DE8-9E12-00A25617285C}"/>
              </a:ext>
            </a:extLst>
          </p:cNvPr>
          <p:cNvGrpSpPr/>
          <p:nvPr/>
        </p:nvGrpSpPr>
        <p:grpSpPr>
          <a:xfrm>
            <a:off x="119879" y="2468032"/>
            <a:ext cx="1498712" cy="2031105"/>
            <a:chOff x="0" y="2480720"/>
            <a:chExt cx="1761352" cy="2387045"/>
          </a:xfrm>
        </p:grpSpPr>
        <p:pic>
          <p:nvPicPr>
            <p:cNvPr id="45" name="Picture 44" descr="iPhone Mockup2-01.png">
              <a:extLst>
                <a:ext uri="{FF2B5EF4-FFF2-40B4-BE49-F238E27FC236}">
                  <a16:creationId xmlns:a16="http://schemas.microsoft.com/office/drawing/2014/main" id="{6A30AA35-734C-4093-B769-AF8856DCE3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19" y="2480720"/>
              <a:ext cx="994441" cy="1878003"/>
            </a:xfrm>
            <a:prstGeom prst="rect">
              <a:avLst/>
            </a:prstGeom>
          </p:spPr>
        </p:pic>
        <p:sp>
          <p:nvSpPr>
            <p:cNvPr id="49" name="Google Shape;478;p32">
              <a:extLst>
                <a:ext uri="{FF2B5EF4-FFF2-40B4-BE49-F238E27FC236}">
                  <a16:creationId xmlns:a16="http://schemas.microsoft.com/office/drawing/2014/main" id="{A36F1B24-17F5-4A50-AFCB-5E0BF4AE37BA}"/>
                </a:ext>
              </a:extLst>
            </p:cNvPr>
            <p:cNvSpPr txBox="1"/>
            <p:nvPr/>
          </p:nvSpPr>
          <p:spPr>
            <a:xfrm>
              <a:off x="0" y="4234550"/>
              <a:ext cx="1761352" cy="63321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Mobile App</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District Leadership</a:t>
              </a:r>
              <a:endParaRPr sz="1200" b="0" i="0" u="none" strike="noStrike" cap="none" dirty="0">
                <a:solidFill>
                  <a:srgbClr val="000000"/>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B87DAAB5-D89D-4A4D-8ED0-A73E883FABAD}"/>
              </a:ext>
            </a:extLst>
          </p:cNvPr>
          <p:cNvGrpSpPr/>
          <p:nvPr/>
        </p:nvGrpSpPr>
        <p:grpSpPr>
          <a:xfrm>
            <a:off x="1439150" y="1742437"/>
            <a:ext cx="1666075" cy="2203178"/>
            <a:chOff x="1439150" y="1742437"/>
            <a:chExt cx="1666075" cy="2203178"/>
          </a:xfrm>
        </p:grpSpPr>
        <p:grpSp>
          <p:nvGrpSpPr>
            <p:cNvPr id="4" name="Group 3">
              <a:extLst>
                <a:ext uri="{FF2B5EF4-FFF2-40B4-BE49-F238E27FC236}">
                  <a16:creationId xmlns:a16="http://schemas.microsoft.com/office/drawing/2014/main" id="{6DFF4190-6835-4141-8487-600040B4C256}"/>
                </a:ext>
              </a:extLst>
            </p:cNvPr>
            <p:cNvGrpSpPr/>
            <p:nvPr/>
          </p:nvGrpSpPr>
          <p:grpSpPr>
            <a:xfrm>
              <a:off x="1781325" y="1742437"/>
              <a:ext cx="1323900" cy="2203178"/>
              <a:chOff x="1781325" y="1742437"/>
              <a:chExt cx="1323900" cy="2203178"/>
            </a:xfrm>
          </p:grpSpPr>
          <p:pic>
            <p:nvPicPr>
              <p:cNvPr id="28" name="Google Shape;477;p32"/>
              <p:cNvPicPr preferRelativeResize="0"/>
              <p:nvPr/>
            </p:nvPicPr>
            <p:blipFill>
              <a:blip r:embed="rId12">
                <a:extLst>
                  <a:ext uri="{28A0092B-C50C-407E-A947-70E740481C1C}">
                    <a14:useLocalDpi xmlns:a14="http://schemas.microsoft.com/office/drawing/2010/main" val="0"/>
                  </a:ext>
                </a:extLst>
              </a:blip>
              <a:stretch>
                <a:fillRect/>
              </a:stretch>
            </p:blipFill>
            <p:spPr>
              <a:xfrm>
                <a:off x="1871763" y="1742437"/>
                <a:ext cx="1143000" cy="929207"/>
              </a:xfrm>
              <a:prstGeom prst="rect">
                <a:avLst/>
              </a:prstGeom>
              <a:noFill/>
              <a:ln>
                <a:noFill/>
              </a:ln>
            </p:spPr>
          </p:pic>
          <p:sp>
            <p:nvSpPr>
              <p:cNvPr id="29" name="Google Shape;478;p32"/>
              <p:cNvSpPr txBox="1"/>
              <p:nvPr/>
            </p:nvSpPr>
            <p:spPr>
              <a:xfrm>
                <a:off x="1781325" y="2724823"/>
                <a:ext cx="1323900" cy="12207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Arial"/>
                    <a:ea typeface="Arial"/>
                    <a:cs typeface="Arial"/>
                    <a:sym typeface="Arial"/>
                  </a:rPr>
                  <a:t>Visual Cues</a:t>
                </a: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Alert Beacon</a:t>
                </a:r>
                <a:endParaRPr sz="1200" b="0" i="0" u="none" strike="noStrike" cap="none" dirty="0">
                  <a:solidFill>
                    <a:srgbClr val="000000"/>
                  </a:solidFill>
                  <a:latin typeface="Arial"/>
                  <a:ea typeface="Arial"/>
                  <a:cs typeface="Arial"/>
                  <a:sym typeface="Arial"/>
                </a:endParaRPr>
              </a:p>
            </p:txBody>
          </p:sp>
        </p:grpSp>
        <p:sp>
          <p:nvSpPr>
            <p:cNvPr id="38" name="Google Shape;491;p32"/>
            <p:cNvSpPr/>
            <p:nvPr/>
          </p:nvSpPr>
          <p:spPr>
            <a:xfrm>
              <a:off x="1439150" y="2048905"/>
              <a:ext cx="361800" cy="217293"/>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1;p32">
              <a:extLst>
                <a:ext uri="{FF2B5EF4-FFF2-40B4-BE49-F238E27FC236}">
                  <a16:creationId xmlns:a16="http://schemas.microsoft.com/office/drawing/2014/main" id="{B5F260D4-1E84-414A-9C7A-28137669B0C4}"/>
                </a:ext>
              </a:extLst>
            </p:cNvPr>
            <p:cNvSpPr/>
            <p:nvPr/>
          </p:nvSpPr>
          <p:spPr>
            <a:xfrm rot="20213518">
              <a:off x="1445076" y="2854226"/>
              <a:ext cx="361800" cy="217293"/>
            </a:xfrm>
            <a:prstGeom prst="rightArrow">
              <a:avLst>
                <a:gd name="adj1" fmla="val 50000"/>
                <a:gd name="adj2" fmla="val 50000"/>
              </a:avLst>
            </a:prstGeom>
            <a:solidFill>
              <a:srgbClr val="274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descr="iPhone Mockup2-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338" y="639615"/>
            <a:ext cx="2026111" cy="3826314"/>
          </a:xfrm>
          <a:prstGeom prst="rect">
            <a:avLst/>
          </a:prstGeom>
        </p:spPr>
      </p:pic>
      <p:sp>
        <p:nvSpPr>
          <p:cNvPr id="52" name="Donut 51"/>
          <p:cNvSpPr/>
          <p:nvPr/>
        </p:nvSpPr>
        <p:spPr>
          <a:xfrm>
            <a:off x="1632778" y="3642845"/>
            <a:ext cx="317500" cy="317498"/>
          </a:xfrm>
          <a:prstGeom prst="donut">
            <a:avLst>
              <a:gd name="adj" fmla="val 7584"/>
            </a:avLst>
          </a:prstGeom>
          <a:solidFill>
            <a:srgbClr val="27469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2435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26" presetClass="emph" presetSubtype="0" repeatCount="10000" fill="hold" grpId="0" nodeType="withEffect">
                                  <p:stCondLst>
                                    <p:cond delay="0"/>
                                  </p:stCondLst>
                                  <p:childTnLst>
                                    <p:animEffect transition="out" filter="fade">
                                      <p:cBhvr>
                                        <p:cTn id="18" dur="500" tmFilter="0, 0; .2, .5; .8, .5; 1, 0"/>
                                        <p:tgtEl>
                                          <p:spTgt spid="52"/>
                                        </p:tgtEl>
                                      </p:cBhvr>
                                    </p:animEffect>
                                    <p:animScale>
                                      <p:cBhvr>
                                        <p:cTn id="19" dur="250" autoRev="1" fill="hold"/>
                                        <p:tgtEl>
                                          <p:spTgt spid="5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52"/>
                                        </p:tgtEl>
                                      </p:cBhvr>
                                    </p:animEffect>
                                    <p:set>
                                      <p:cBhvr>
                                        <p:cTn id="24" dur="1" fill="hold">
                                          <p:stCondLst>
                                            <p:cond delay="499"/>
                                          </p:stCondLst>
                                        </p:cTn>
                                        <p:tgtEl>
                                          <p:spTgt spid="5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2.22222E-6 3.7037E-6 L -0.07951 3.7037E-6 " pathEditMode="relative" rAng="0" ptsTypes="AA">
                                      <p:cBhvr>
                                        <p:cTn id="30" dur="2000" fill="hold"/>
                                        <p:tgtEl>
                                          <p:spTgt spid="12"/>
                                        </p:tgtEl>
                                        <p:attrNameLst>
                                          <p:attrName>ppt_x</p:attrName>
                                          <p:attrName>ppt_y</p:attrName>
                                        </p:attrNameLst>
                                      </p:cBhvr>
                                      <p:rCtr x="-3976" y="0"/>
                                    </p:animMotion>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9508" fill="hold"/>
                                        <p:tgtEl>
                                          <p:spTgt spid="5"/>
                                        </p:tgtEl>
                                      </p:cBhvr>
                                    </p:cmd>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07743 0.03642 L -0.05868 0.03642 " pathEditMode="relative" rAng="0" ptsTypes="AA">
                                      <p:cBhvr>
                                        <p:cTn id="47" dur="2000" fill="hold"/>
                                        <p:tgtEl>
                                          <p:spTgt spid="46"/>
                                        </p:tgtEl>
                                        <p:attrNameLst>
                                          <p:attrName>ppt_x</p:attrName>
                                          <p:attrName>ppt_y</p:attrName>
                                        </p:attrNameLst>
                                      </p:cBhvr>
                                      <p:rCtr x="-6806" y="0"/>
                                    </p:animMotion>
                                  </p:childTnLst>
                                </p:cTn>
                              </p:par>
                              <p:par>
                                <p:cTn id="48" presetID="10" presetClass="exit" presetSubtype="0" fill="hold" nodeType="withEffect">
                                  <p:stCondLst>
                                    <p:cond delay="0"/>
                                  </p:stCondLst>
                                  <p:childTnLst>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2.77778E-6 -3.95062E-6 L -0.15451 -3.95062E-6 " pathEditMode="relative" ptsTypes="AA">
                                      <p:cBhvr>
                                        <p:cTn id="63" dur="2000" fill="hold"/>
                                        <p:tgtEl>
                                          <p:spTgt spid="2"/>
                                        </p:tgtEl>
                                        <p:attrNameLst>
                                          <p:attrName>ppt_x</p:attrName>
                                          <p:attrName>ppt_y</p:attrName>
                                        </p:attrNameLst>
                                      </p:cBhvr>
                                    </p:animMotion>
                                  </p:childTnLst>
                                </p:cTn>
                              </p:par>
                              <p:par>
                                <p:cTn id="64" presetID="10" presetClass="exit" presetSubtype="0" fill="hold" nodeType="withEffect">
                                  <p:stCondLst>
                                    <p:cond delay="0"/>
                                  </p:stCondLst>
                                  <p:childTnLst>
                                    <p:animEffect transition="out" filter="fade">
                                      <p:cBhvr>
                                        <p:cTn id="65" dur="500"/>
                                        <p:tgtEl>
                                          <p:spTgt spid="2"/>
                                        </p:tgtEl>
                                      </p:cBhvr>
                                    </p:animEffect>
                                    <p:set>
                                      <p:cBhvr>
                                        <p:cTn id="66" dur="1" fill="hold">
                                          <p:stCondLst>
                                            <p:cond delay="499"/>
                                          </p:stCondLst>
                                        </p:cTn>
                                        <p:tgtEl>
                                          <p:spTgt spid="2"/>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1" nodeType="clickEffect">
                                  <p:stCondLst>
                                    <p:cond delay="0"/>
                                  </p:stCondLst>
                                  <p:childTnLst>
                                    <p:set>
                                      <p:cBhvr>
                                        <p:cTn id="79" dur="1" fill="hold">
                                          <p:stCondLst>
                                            <p:cond delay="0"/>
                                          </p:stCondLst>
                                        </p:cTn>
                                        <p:tgtEl>
                                          <p:spTgt spid="53"/>
                                        </p:tgtEl>
                                        <p:attrNameLst>
                                          <p:attrName>style.visibility</p:attrName>
                                        </p:attrNameLst>
                                      </p:cBhvr>
                                      <p:to>
                                        <p:strVal val="visible"/>
                                      </p:to>
                                    </p:set>
                                  </p:childTnLst>
                                </p:cTn>
                              </p:par>
                              <p:par>
                                <p:cTn id="80" presetID="26" presetClass="emph" presetSubtype="0" repeatCount="10000" fill="hold" grpId="0" nodeType="withEffect">
                                  <p:stCondLst>
                                    <p:cond delay="0"/>
                                  </p:stCondLst>
                                  <p:childTnLst>
                                    <p:animEffect transition="out" filter="fade">
                                      <p:cBhvr>
                                        <p:cTn id="81" dur="500" tmFilter="0, 0; .2, .5; .8, .5; 1, 0"/>
                                        <p:tgtEl>
                                          <p:spTgt spid="53"/>
                                        </p:tgtEl>
                                      </p:cBhvr>
                                    </p:animEffect>
                                    <p:animScale>
                                      <p:cBhvr>
                                        <p:cTn id="82" dur="250" autoRev="1" fill="hold"/>
                                        <p:tgtEl>
                                          <p:spTgt spid="5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2" nodeType="clickEffect">
                                  <p:stCondLst>
                                    <p:cond delay="0"/>
                                  </p:stCondLst>
                                  <p:childTnLst>
                                    <p:animEffect transition="out" filter="fade">
                                      <p:cBhvr>
                                        <p:cTn id="86" dur="500"/>
                                        <p:tgtEl>
                                          <p:spTgt spid="53"/>
                                        </p:tgtEl>
                                      </p:cBhvr>
                                    </p:animEffect>
                                    <p:set>
                                      <p:cBhvr>
                                        <p:cTn id="87" dur="1" fill="hold">
                                          <p:stCondLst>
                                            <p:cond delay="499"/>
                                          </p:stCondLst>
                                        </p:cTn>
                                        <p:tgtEl>
                                          <p:spTgt spid="53"/>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8" fill="hold" display="0">
                  <p:stCondLst>
                    <p:cond delay="indefinite"/>
                  </p:stCondLst>
                  <p:endCondLst>
                    <p:cond evt="onStopAudio" delay="0">
                      <p:tgtEl>
                        <p:sldTgt/>
                      </p:tgtEl>
                    </p:cond>
                  </p:endCondLst>
                </p:cTn>
                <p:tgtEl>
                  <p:spTgt spid="5"/>
                </p:tgtEl>
              </p:cMediaNode>
            </p:audio>
          </p:childTnLst>
        </p:cTn>
      </p:par>
    </p:tnLst>
    <p:bldLst>
      <p:bldP spid="39" grpId="0" animBg="1"/>
      <p:bldP spid="40" grpId="0" animBg="1"/>
      <p:bldP spid="41" grpId="0" animBg="1"/>
      <p:bldP spid="53" grpId="0" animBg="1"/>
      <p:bldP spid="53" grpId="1" animBg="1"/>
      <p:bldP spid="53" grpId="2" animBg="1"/>
      <p:bldP spid="52" grpId="0" animBg="1"/>
      <p:bldP spid="52" grpId="1" animBg="1"/>
      <p:bldP spid="5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7"/>
          <p:cNvPicPr preferRelativeResize="0"/>
          <p:nvPr/>
        </p:nvPicPr>
        <p:blipFill>
          <a:blip r:embed="rId5">
            <a:alphaModFix/>
          </a:blip>
          <a:stretch>
            <a:fillRect/>
          </a:stretch>
        </p:blipFill>
        <p:spPr>
          <a:xfrm>
            <a:off x="0" y="0"/>
            <a:ext cx="9144000" cy="5229385"/>
          </a:xfrm>
          <a:prstGeom prst="rect">
            <a:avLst/>
          </a:prstGeom>
          <a:noFill/>
          <a:ln>
            <a:noFill/>
          </a:ln>
        </p:spPr>
      </p:pic>
      <p:pic>
        <p:nvPicPr>
          <p:cNvPr id="267" name="Google Shape;267;p27"/>
          <p:cNvPicPr preferRelativeResize="0"/>
          <p:nvPr/>
        </p:nvPicPr>
        <p:blipFill>
          <a:blip r:embed="rId6">
            <a:alphaModFix/>
          </a:blip>
          <a:stretch>
            <a:fillRect/>
          </a:stretch>
        </p:blipFill>
        <p:spPr>
          <a:xfrm>
            <a:off x="2363366" y="2137054"/>
            <a:ext cx="706950" cy="709825"/>
          </a:xfrm>
          <a:prstGeom prst="rect">
            <a:avLst/>
          </a:prstGeom>
          <a:noFill/>
          <a:ln>
            <a:noFill/>
          </a:ln>
        </p:spPr>
      </p:pic>
      <p:pic>
        <p:nvPicPr>
          <p:cNvPr id="2" name="ALARM-[AudioTrimmer.com]">
            <a:hlinkClick r:id="" action="ppaction://media"/>
            <a:extLst>
              <a:ext uri="{FF2B5EF4-FFF2-40B4-BE49-F238E27FC236}">
                <a16:creationId xmlns:a16="http://schemas.microsoft.com/office/drawing/2014/main" id="{0E1E3091-62C4-4217-8033-FE9B4DDC8B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7819" y="47371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8"/>
          <p:cNvPicPr preferRelativeResize="0"/>
          <p:nvPr/>
        </p:nvPicPr>
        <p:blipFill rotWithShape="1">
          <a:blip r:embed="rId5">
            <a:alphaModFix/>
          </a:blip>
          <a:srcRect l="29" r="19"/>
          <a:stretch/>
        </p:blipFill>
        <p:spPr>
          <a:xfrm>
            <a:off x="0" y="0"/>
            <a:ext cx="9143999" cy="5202148"/>
          </a:xfrm>
          <a:prstGeom prst="rect">
            <a:avLst/>
          </a:prstGeom>
          <a:noFill/>
          <a:ln>
            <a:noFill/>
          </a:ln>
        </p:spPr>
      </p:pic>
      <p:pic>
        <p:nvPicPr>
          <p:cNvPr id="3" name="lockdown 1 time with bee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3307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9"/>
          <p:cNvSpPr txBox="1">
            <a:spLocks noGrp="1"/>
          </p:cNvSpPr>
          <p:nvPr>
            <p:ph type="title"/>
          </p:nvPr>
        </p:nvSpPr>
        <p:spPr>
          <a:xfrm>
            <a:off x="311700" y="213700"/>
            <a:ext cx="8520600" cy="46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274696"/>
                </a:solidFill>
              </a:rPr>
              <a:t>Responders</a:t>
            </a:r>
            <a:r>
              <a:rPr lang="en-GB" sz="2400">
                <a:solidFill>
                  <a:srgbClr val="000000"/>
                </a:solidFill>
              </a:rPr>
              <a:t> - </a:t>
            </a:r>
            <a:r>
              <a:rPr lang="en-GB" sz="2400">
                <a:solidFill>
                  <a:srgbClr val="3852A4"/>
                </a:solidFill>
              </a:rPr>
              <a:t> </a:t>
            </a:r>
            <a:r>
              <a:rPr lang="en-GB" sz="2400">
                <a:solidFill>
                  <a:srgbClr val="000000"/>
                </a:solidFill>
              </a:rPr>
              <a:t>Notification</a:t>
            </a:r>
            <a:endParaRPr sz="1800" b="0">
              <a:solidFill>
                <a:srgbClr val="3852A4"/>
              </a:solidFill>
            </a:endParaRPr>
          </a:p>
          <a:p>
            <a:pPr marL="0" lvl="0" indent="0" algn="l" rtl="0">
              <a:spcBef>
                <a:spcPts val="0"/>
              </a:spcBef>
              <a:spcAft>
                <a:spcPts val="0"/>
              </a:spcAft>
              <a:buNone/>
            </a:pPr>
            <a:endParaRPr/>
          </a:p>
        </p:txBody>
      </p:sp>
      <p:pic>
        <p:nvPicPr>
          <p:cNvPr id="278" name="Google Shape;278;p29"/>
          <p:cNvPicPr preferRelativeResize="0"/>
          <p:nvPr/>
        </p:nvPicPr>
        <p:blipFill>
          <a:blip r:embed="rId3">
            <a:extLst>
              <a:ext uri="{28A0092B-C50C-407E-A947-70E740481C1C}">
                <a14:useLocalDpi xmlns:a14="http://schemas.microsoft.com/office/drawing/2010/main" val="0"/>
              </a:ext>
            </a:extLst>
          </a:blip>
          <a:stretch>
            <a:fillRect/>
          </a:stretch>
        </p:blipFill>
        <p:spPr>
          <a:xfrm>
            <a:off x="1315187" y="771874"/>
            <a:ext cx="6513626" cy="3861699"/>
          </a:xfrm>
          <a:prstGeom prst="rect">
            <a:avLst/>
          </a:prstGeom>
          <a:noFill/>
          <a:ln>
            <a:noFill/>
          </a:ln>
        </p:spPr>
      </p:pic>
      <p:pic>
        <p:nvPicPr>
          <p:cNvPr id="2" name="Picture 1" descr="marker (00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881" y="2702723"/>
            <a:ext cx="374470" cy="375992"/>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TotalTime>
  <Words>1103</Words>
  <Application>Microsoft Office PowerPoint</Application>
  <PresentationFormat>On-screen Show (16:9)</PresentationFormat>
  <Paragraphs>152</Paragraphs>
  <Slides>12</Slides>
  <Notes>12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Lato</vt:lpstr>
      <vt:lpstr>Arial</vt:lpstr>
      <vt:lpstr>Open Sans</vt:lpstr>
      <vt:lpstr>Lato Black</vt:lpstr>
      <vt:lpstr>Roboto Slab</vt:lpstr>
      <vt:lpstr>Calibri</vt:lpstr>
      <vt:lpstr>Roboto Condensed</vt:lpstr>
      <vt:lpstr>Simple Light</vt:lpstr>
      <vt:lpstr>Company Evolution </vt:lpstr>
      <vt:lpstr>Classroom Video Solution</vt:lpstr>
      <vt:lpstr>PowerPoint Presentation</vt:lpstr>
      <vt:lpstr>Two Types of Alerts </vt:lpstr>
      <vt:lpstr>Individual Staff Alerts</vt:lpstr>
      <vt:lpstr>Campus Alerts - School/Region/District Issue</vt:lpstr>
      <vt:lpstr>PowerPoint Presentation</vt:lpstr>
      <vt:lpstr>PowerPoint Presentation</vt:lpstr>
      <vt:lpstr>Responders -  Notification </vt:lpstr>
      <vt:lpstr>Campus Alerts - School/Region/District Issue</vt:lpstr>
      <vt:lpstr>Data and Analytics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Alysse</dc:creator>
  <cp:lastModifiedBy>Alysse Daniels</cp:lastModifiedBy>
  <cp:revision>39</cp:revision>
  <dcterms:modified xsi:type="dcterms:W3CDTF">2018-10-18T02:11:02Z</dcterms:modified>
</cp:coreProperties>
</file>