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76"/>
  </p:notesMasterIdLst>
  <p:sldIdLst>
    <p:sldId id="256" r:id="rId2"/>
    <p:sldId id="576" r:id="rId3"/>
    <p:sldId id="577" r:id="rId4"/>
    <p:sldId id="578" r:id="rId5"/>
    <p:sldId id="579" r:id="rId6"/>
    <p:sldId id="580" r:id="rId7"/>
    <p:sldId id="581" r:id="rId8"/>
    <p:sldId id="725" r:id="rId9"/>
    <p:sldId id="582" r:id="rId10"/>
    <p:sldId id="583" r:id="rId11"/>
    <p:sldId id="584" r:id="rId12"/>
    <p:sldId id="607" r:id="rId13"/>
    <p:sldId id="559" r:id="rId14"/>
    <p:sldId id="560" r:id="rId15"/>
    <p:sldId id="327" r:id="rId16"/>
    <p:sldId id="507" r:id="rId17"/>
    <p:sldId id="259" r:id="rId18"/>
    <p:sldId id="534" r:id="rId19"/>
    <p:sldId id="561" r:id="rId20"/>
    <p:sldId id="548" r:id="rId21"/>
    <p:sldId id="703" r:id="rId22"/>
    <p:sldId id="704" r:id="rId23"/>
    <p:sldId id="722" r:id="rId24"/>
    <p:sldId id="564" r:id="rId25"/>
    <p:sldId id="565" r:id="rId26"/>
    <p:sldId id="505" r:id="rId27"/>
    <p:sldId id="536" r:id="rId28"/>
    <p:sldId id="503" r:id="rId29"/>
    <p:sldId id="726" r:id="rId30"/>
    <p:sldId id="459" r:id="rId31"/>
    <p:sldId id="495" r:id="rId32"/>
    <p:sldId id="496" r:id="rId33"/>
    <p:sldId id="567" r:id="rId34"/>
    <p:sldId id="568" r:id="rId35"/>
    <p:sldId id="463" r:id="rId36"/>
    <p:sldId id="569" r:id="rId37"/>
    <p:sldId id="570" r:id="rId38"/>
    <p:sldId id="452" r:id="rId39"/>
    <p:sldId id="453" r:id="rId40"/>
    <p:sldId id="454" r:id="rId41"/>
    <p:sldId id="455" r:id="rId42"/>
    <p:sldId id="707" r:id="rId43"/>
    <p:sldId id="530" r:id="rId44"/>
    <p:sldId id="589" r:id="rId45"/>
    <p:sldId id="590" r:id="rId46"/>
    <p:sldId id="591" r:id="rId47"/>
    <p:sldId id="592" r:id="rId48"/>
    <p:sldId id="593" r:id="rId49"/>
    <p:sldId id="596" r:id="rId50"/>
    <p:sldId id="594" r:id="rId51"/>
    <p:sldId id="721" r:id="rId52"/>
    <p:sldId id="597" r:id="rId53"/>
    <p:sldId id="600" r:id="rId54"/>
    <p:sldId id="602" r:id="rId55"/>
    <p:sldId id="603" r:id="rId56"/>
    <p:sldId id="705" r:id="rId57"/>
    <p:sldId id="604" r:id="rId58"/>
    <p:sldId id="605" r:id="rId59"/>
    <p:sldId id="470" r:id="rId60"/>
    <p:sldId id="551" r:id="rId61"/>
    <p:sldId id="724" r:id="rId62"/>
    <p:sldId id="295" r:id="rId63"/>
    <p:sldId id="285" r:id="rId64"/>
    <p:sldId id="286" r:id="rId65"/>
    <p:sldId id="287" r:id="rId66"/>
    <p:sldId id="288" r:id="rId67"/>
    <p:sldId id="706" r:id="rId68"/>
    <p:sldId id="514" r:id="rId69"/>
    <p:sldId id="517" r:id="rId70"/>
    <p:sldId id="519" r:id="rId71"/>
    <p:sldId id="528" r:id="rId72"/>
    <p:sldId id="529" r:id="rId73"/>
    <p:sldId id="608" r:id="rId74"/>
    <p:sldId id="727" r:id="rId7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0" autoAdjust="0"/>
    <p:restoredTop sz="94660"/>
  </p:normalViewPr>
  <p:slideViewPr>
    <p:cSldViewPr snapToGrid="0">
      <p:cViewPr varScale="1">
        <p:scale>
          <a:sx n="76" d="100"/>
          <a:sy n="76" d="100"/>
        </p:scale>
        <p:origin x="762" y="78"/>
      </p:cViewPr>
      <p:guideLst/>
    </p:cSldViewPr>
  </p:slideViewPr>
  <p:notesTextViewPr>
    <p:cViewPr>
      <p:scale>
        <a:sx n="3" d="2"/>
        <a:sy n="3" d="2"/>
      </p:scale>
      <p:origin x="0" y="0"/>
    </p:cViewPr>
  </p:notesTextViewPr>
  <p:sorterViewPr>
    <p:cViewPr>
      <p:scale>
        <a:sx n="110" d="100"/>
        <a:sy n="110" d="100"/>
      </p:scale>
      <p:origin x="0" y="-30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feel safe at school</c:v>
                </c:pt>
                <c:pt idx="1">
                  <c:v>I know an adult in school to ask for help</c:v>
                </c:pt>
                <c:pt idx="2">
                  <c:v>I know what to do at school in an emergency</c:v>
                </c:pt>
              </c:strCache>
            </c:strRef>
          </c:cat>
          <c:val>
            <c:numRef>
              <c:f>Sheet1!$B$2:$B$4</c:f>
              <c:numCache>
                <c:formatCode>General</c:formatCode>
                <c:ptCount val="3"/>
                <c:pt idx="0">
                  <c:v>82</c:v>
                </c:pt>
                <c:pt idx="1">
                  <c:v>78</c:v>
                </c:pt>
                <c:pt idx="2">
                  <c:v>88</c:v>
                </c:pt>
              </c:numCache>
            </c:numRef>
          </c:val>
          <c:extLst>
            <c:ext xmlns:c16="http://schemas.microsoft.com/office/drawing/2014/chart" uri="{C3380CC4-5D6E-409C-BE32-E72D297353CC}">
              <c16:uniqueId val="{00000000-E3E9-4DF9-B172-550BB3EEEC80}"/>
            </c:ext>
          </c:extLst>
        </c:ser>
        <c:ser>
          <c:idx val="1"/>
          <c:order val="1"/>
          <c:tx>
            <c:strRef>
              <c:f>Sheet1!$C$1</c:f>
              <c:strCache>
                <c:ptCount val="1"/>
                <c:pt idx="0">
                  <c:v>2016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feel safe at school</c:v>
                </c:pt>
                <c:pt idx="1">
                  <c:v>I know an adult in school to ask for help</c:v>
                </c:pt>
                <c:pt idx="2">
                  <c:v>I know what to do at school in an emergency</c:v>
                </c:pt>
              </c:strCache>
            </c:strRef>
          </c:cat>
          <c:val>
            <c:numRef>
              <c:f>Sheet1!$C$2:$C$4</c:f>
              <c:numCache>
                <c:formatCode>General</c:formatCode>
                <c:ptCount val="3"/>
                <c:pt idx="0">
                  <c:v>81</c:v>
                </c:pt>
                <c:pt idx="1">
                  <c:v>78</c:v>
                </c:pt>
                <c:pt idx="2">
                  <c:v>87</c:v>
                </c:pt>
              </c:numCache>
            </c:numRef>
          </c:val>
          <c:extLst>
            <c:ext xmlns:c16="http://schemas.microsoft.com/office/drawing/2014/chart" uri="{C3380CC4-5D6E-409C-BE32-E72D297353CC}">
              <c16:uniqueId val="{00000001-E3E9-4DF9-B172-550BB3EEEC80}"/>
            </c:ext>
          </c:extLst>
        </c:ser>
        <c:ser>
          <c:idx val="2"/>
          <c:order val="2"/>
          <c:tx>
            <c:strRef>
              <c:f>Sheet1!$D$1</c:f>
              <c:strCache>
                <c:ptCount val="1"/>
                <c:pt idx="0">
                  <c:v>2015</c:v>
                </c:pt>
              </c:strCache>
            </c:strRef>
          </c:tx>
          <c:spPr>
            <a:solidFill>
              <a:schemeClr val="tx1"/>
            </a:solidFill>
            <a:ln>
              <a:noFill/>
            </a:ln>
            <a:effectLst>
              <a:outerShdw blurRad="50800" dist="38100" dir="8100000" algn="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 feel safe at school</c:v>
                </c:pt>
                <c:pt idx="1">
                  <c:v>I know an adult in school to ask for help</c:v>
                </c:pt>
                <c:pt idx="2">
                  <c:v>I know what to do at school in an emergency</c:v>
                </c:pt>
              </c:strCache>
            </c:strRef>
          </c:cat>
          <c:val>
            <c:numRef>
              <c:f>Sheet1!$D$2:$D$4</c:f>
              <c:numCache>
                <c:formatCode>General</c:formatCode>
                <c:ptCount val="3"/>
                <c:pt idx="0">
                  <c:v>80</c:v>
                </c:pt>
                <c:pt idx="1">
                  <c:v>76</c:v>
                </c:pt>
                <c:pt idx="2">
                  <c:v>86</c:v>
                </c:pt>
              </c:numCache>
            </c:numRef>
          </c:val>
          <c:extLst>
            <c:ext xmlns:c16="http://schemas.microsoft.com/office/drawing/2014/chart" uri="{C3380CC4-5D6E-409C-BE32-E72D297353CC}">
              <c16:uniqueId val="{00000002-E3E9-4DF9-B172-550BB3EEEC80}"/>
            </c:ext>
          </c:extLst>
        </c:ser>
        <c:dLbls>
          <c:showLegendKey val="0"/>
          <c:showVal val="0"/>
          <c:showCatName val="0"/>
          <c:showSerName val="0"/>
          <c:showPercent val="0"/>
          <c:showBubbleSize val="0"/>
        </c:dLbls>
        <c:gapWidth val="182"/>
        <c:axId val="341139920"/>
        <c:axId val="307632928"/>
      </c:barChart>
      <c:catAx>
        <c:axId val="341139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07632928"/>
        <c:crosses val="autoZero"/>
        <c:auto val="1"/>
        <c:lblAlgn val="ctr"/>
        <c:lblOffset val="100"/>
        <c:noMultiLvlLbl val="0"/>
      </c:catAx>
      <c:valAx>
        <c:axId val="307632928"/>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1139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197" b="1" i="0" u="none" strike="noStrike" baseline="0">
                <a:solidFill>
                  <a:schemeClr val="tx1"/>
                </a:solidFill>
                <a:latin typeface="Calibri"/>
                <a:ea typeface="Calibri"/>
                <a:cs typeface="Calibri"/>
              </a:defRPr>
            </a:pPr>
            <a:r>
              <a:rPr lang="en-US" sz="2800" dirty="0">
                <a:solidFill>
                  <a:schemeClr val="tx1"/>
                </a:solidFill>
                <a:latin typeface="Times New Roman" panose="02020603050405020304" pitchFamily="18" charset="0"/>
                <a:cs typeface="Times New Roman" panose="02020603050405020304" pitchFamily="18" charset="0"/>
              </a:rPr>
              <a:t>School PBIS Teams </a:t>
            </a:r>
          </a:p>
          <a:p>
            <a:pPr>
              <a:defRPr sz="2197" b="1" i="0" u="none" strike="noStrike" baseline="0">
                <a:solidFill>
                  <a:schemeClr val="tx1"/>
                </a:solidFill>
                <a:latin typeface="Calibri"/>
                <a:ea typeface="Calibri"/>
                <a:cs typeface="Calibri"/>
              </a:defRPr>
            </a:pPr>
            <a:r>
              <a:rPr lang="en-US" sz="2800" dirty="0">
                <a:solidFill>
                  <a:schemeClr val="tx1"/>
                </a:solidFill>
                <a:latin typeface="Times New Roman" panose="02020603050405020304" pitchFamily="18" charset="0"/>
                <a:cs typeface="Times New Roman" panose="02020603050405020304" pitchFamily="18" charset="0"/>
              </a:rPr>
              <a:t>Trained 2009-2017</a:t>
            </a:r>
          </a:p>
        </c:rich>
      </c:tx>
      <c:layout>
        <c:manualLayout>
          <c:xMode val="edge"/>
          <c:yMode val="edge"/>
          <c:x val="9.5988538681948427E-2"/>
          <c:y val="4.2514754303168679E-2"/>
        </c:manualLayout>
      </c:layout>
      <c:overlay val="0"/>
    </c:title>
    <c:autoTitleDeleted val="0"/>
    <c:plotArea>
      <c:layout>
        <c:manualLayout>
          <c:layoutTarget val="inner"/>
          <c:xMode val="edge"/>
          <c:yMode val="edge"/>
          <c:x val="5.551530807932676E-2"/>
          <c:y val="2.9262512678123676E-2"/>
          <c:w val="0.94448469459069095"/>
          <c:h val="0.92452393475847361"/>
        </c:manualLayout>
      </c:layout>
      <c:barChart>
        <c:barDir val="col"/>
        <c:grouping val="stacked"/>
        <c:varyColors val="0"/>
        <c:ser>
          <c:idx val="0"/>
          <c:order val="0"/>
          <c:tx>
            <c:strRef>
              <c:f>Sheet1!$B$1</c:f>
              <c:strCache>
                <c:ptCount val="1"/>
                <c:pt idx="0">
                  <c:v>Column1</c:v>
                </c:pt>
              </c:strCache>
            </c:strRef>
          </c:tx>
          <c:spPr>
            <a:solidFill>
              <a:schemeClr val="tx1"/>
            </a:solidFill>
            <a:scene3d>
              <a:camera prst="orthographicFront"/>
              <a:lightRig rig="threePt" dir="t"/>
            </a:scene3d>
            <a:sp3d>
              <a:bevelT w="25400" h="12700"/>
            </a:sp3d>
          </c:spPr>
          <c:invertIfNegative val="0"/>
          <c:dLbls>
            <c:dLbl>
              <c:idx val="0"/>
              <c:layout>
                <c:manualLayout>
                  <c:x val="0"/>
                  <c:y val="-6.7729018742650152E-2"/>
                </c:manualLayout>
              </c:layout>
              <c:tx>
                <c:rich>
                  <a:bodyPr wrap="square" lIns="38100" tIns="19050" rIns="38100" bIns="19050" anchor="ctr">
                    <a:spAutoFit/>
                  </a:bodyPr>
                  <a:lstStyle/>
                  <a:p>
                    <a:pPr>
                      <a:defRPr sz="3200" b="1" i="0" u="none" strike="noStrike" baseline="0">
                        <a:solidFill>
                          <a:schemeClr val="tx1"/>
                        </a:solidFill>
                        <a:latin typeface="Times New Roman" panose="02020603050405020304" pitchFamily="18" charset="0"/>
                        <a:ea typeface="Calibri"/>
                        <a:cs typeface="Times New Roman" panose="02020603050405020304" pitchFamily="18" charset="0"/>
                      </a:defRPr>
                    </a:pPr>
                    <a:fld id="{E6CC79DE-75BB-412D-A6AF-7307C4C4729D}" type="VALUE">
                      <a:rPr lang="en-US">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pPr>
                        <a:defRPr sz="3200" b="1" i="0" u="none" strike="noStrike" baseline="0">
                          <a:solidFill>
                            <a:schemeClr val="tx1"/>
                          </a:solidFill>
                          <a:latin typeface="Times New Roman" panose="02020603050405020304" pitchFamily="18" charset="0"/>
                          <a:ea typeface="Calibri"/>
                          <a:cs typeface="Times New Roman" panose="02020603050405020304" pitchFamily="18" charset="0"/>
                        </a:defRPr>
                      </a:pPr>
                      <a:t>[VALUE]</a:t>
                    </a:fld>
                    <a:endParaRPr lang="en-US"/>
                  </a:p>
                </c:rich>
              </c:tx>
              <c:spPr>
                <a:noFill/>
                <a:ln w="39498">
                  <a:noFill/>
                </a:ln>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3C5-4DCC-AB12-83FE70AC7DDC}"/>
                </c:ext>
              </c:extLst>
            </c:dLbl>
            <c:dLbl>
              <c:idx val="1"/>
              <c:layout>
                <c:manualLayout>
                  <c:x val="0"/>
                  <c:y val="-8.0482132332904521E-2"/>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77-4025-B47F-F00A3F02AA98}"/>
                </c:ext>
              </c:extLst>
            </c:dLbl>
            <c:dLbl>
              <c:idx val="2"/>
              <c:layout>
                <c:manualLayout>
                  <c:x val="0"/>
                  <c:y val="-9.1979579809033873E-2"/>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77-4025-B47F-F00A3F02AA98}"/>
                </c:ext>
              </c:extLst>
            </c:dLbl>
            <c:dLbl>
              <c:idx val="3"/>
              <c:layout>
                <c:manualLayout>
                  <c:x val="-1.4326647564470438E-3"/>
                  <c:y val="-0.10922575102322755"/>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77-4025-B47F-F00A3F02AA98}"/>
                </c:ext>
              </c:extLst>
            </c:dLbl>
            <c:dLbl>
              <c:idx val="4"/>
              <c:layout>
                <c:manualLayout>
                  <c:x val="-1.4326647564469914E-3"/>
                  <c:y val="-0.13988561095957214"/>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77-4025-B47F-F00A3F02AA98}"/>
                </c:ext>
              </c:extLst>
            </c:dLbl>
            <c:dLbl>
              <c:idx val="5"/>
              <c:layout>
                <c:manualLayout>
                  <c:x val="-1.050608684673283E-16"/>
                  <c:y val="-0.16479674715785225"/>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77-4025-B47F-F00A3F02AA98}"/>
                </c:ext>
              </c:extLst>
            </c:dLbl>
            <c:dLbl>
              <c:idx val="6"/>
              <c:layout>
                <c:manualLayout>
                  <c:x val="0"/>
                  <c:y val="-0.19928908958623984"/>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77-4025-B47F-F00A3F02AA98}"/>
                </c:ext>
              </c:extLst>
            </c:dLbl>
            <c:dLbl>
              <c:idx val="7"/>
              <c:layout>
                <c:manualLayout>
                  <c:x val="-4.2979942693409743E-3"/>
                  <c:y val="-0.27977122191914433"/>
                </c:manualLayout>
              </c:layout>
              <c:spPr>
                <a:noFill/>
                <a:ln w="39498">
                  <a:noFill/>
                </a:ln>
              </c:spPr>
              <c:txPr>
                <a:bodyPr wrap="square" lIns="38100" tIns="19050" rIns="38100" bIns="19050" anchor="ctr">
                  <a:spAutoFit/>
                </a:bodyPr>
                <a:lstStyle/>
                <a:p>
                  <a:pPr>
                    <a:defRPr sz="1800" b="1" i="0" u="none" strike="noStrike" baseline="0">
                      <a:solidFill>
                        <a:schemeClr val="tx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77-4025-B47F-F00A3F02AA98}"/>
                </c:ext>
              </c:extLst>
            </c:dLbl>
            <c:dLbl>
              <c:idx val="8"/>
              <c:layout>
                <c:manualLayout>
                  <c:x val="7.9330595853168678E-2"/>
                  <c:y val="-0.51996331076996982"/>
                </c:manualLayout>
              </c:layout>
              <c:tx>
                <c:rich>
                  <a:bodyPr wrap="square" lIns="38100" tIns="19050" rIns="38100" bIns="19050" anchor="ctr">
                    <a:spAutoFit/>
                  </a:bodyPr>
                  <a:lstStyle/>
                  <a:p>
                    <a:pPr>
                      <a:defRPr sz="3200" b="1" i="0" u="none" strike="noStrike" baseline="0">
                        <a:solidFill>
                          <a:schemeClr val="tx1"/>
                        </a:solidFill>
                        <a:latin typeface="Times New Roman" panose="02020603050405020304" pitchFamily="18" charset="0"/>
                        <a:ea typeface="Calibri"/>
                        <a:cs typeface="Times New Roman" panose="02020603050405020304" pitchFamily="18" charset="0"/>
                      </a:defRPr>
                    </a:pPr>
                    <a:r>
                      <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1,361</a:t>
                    </a:r>
                    <a:endParaRPr lang="en-US" dirty="0"/>
                  </a:p>
                </c:rich>
              </c:tx>
              <c:spPr>
                <a:noFill/>
                <a:ln w="39498">
                  <a:noFill/>
                </a:ln>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C5-4DCC-AB12-83FE70AC7DDC}"/>
                </c:ext>
              </c:extLst>
            </c:dLbl>
            <c:dLbl>
              <c:idx val="9"/>
              <c:delete val="1"/>
              <c:extLst>
                <c:ext xmlns:c15="http://schemas.microsoft.com/office/drawing/2012/chart" uri="{CE6537A1-D6FC-4f65-9D91-7224C49458BB}"/>
                <c:ext xmlns:c16="http://schemas.microsoft.com/office/drawing/2014/chart" uri="{C3380CC4-5D6E-409C-BE32-E72D297353CC}">
                  <c16:uniqueId val="{00000007-FA77-4025-B47F-F00A3F02AA98}"/>
                </c:ext>
              </c:extLst>
            </c:dLbl>
            <c:spPr>
              <a:noFill/>
              <a:ln w="39498">
                <a:noFill/>
              </a:ln>
            </c:spPr>
            <c:txPr>
              <a:bodyPr wrap="square" lIns="38100" tIns="19050" rIns="38100" bIns="19050" anchor="ctr">
                <a:spAutoFit/>
              </a:bodyPr>
              <a:lstStyle/>
              <a:p>
                <a:pPr>
                  <a:defRPr sz="1800" b="1" i="0" u="none" strike="noStrike" baseline="0">
                    <a:solidFill>
                      <a:schemeClr val="bg1"/>
                    </a:solidFill>
                    <a:latin typeface="Times New Roman" panose="02020603050405020304" pitchFamily="18" charset="0"/>
                    <a:ea typeface="Calibri"/>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Sheet1!$B$2:$B$11</c:f>
              <c:numCache>
                <c:formatCode>General</c:formatCode>
                <c:ptCount val="10"/>
                <c:pt idx="0">
                  <c:v>80</c:v>
                </c:pt>
                <c:pt idx="1">
                  <c:v>182</c:v>
                </c:pt>
                <c:pt idx="2">
                  <c:v>240</c:v>
                </c:pt>
                <c:pt idx="3">
                  <c:v>290</c:v>
                </c:pt>
                <c:pt idx="4">
                  <c:v>392</c:v>
                </c:pt>
                <c:pt idx="5">
                  <c:v>466</c:v>
                </c:pt>
                <c:pt idx="6">
                  <c:v>566</c:v>
                </c:pt>
                <c:pt idx="7">
                  <c:v>851</c:v>
                </c:pt>
                <c:pt idx="8" formatCode="#,##0">
                  <c:v>1117</c:v>
                </c:pt>
                <c:pt idx="9">
                  <c:v>1361</c:v>
                </c:pt>
              </c:numCache>
            </c:numRef>
          </c:val>
          <c:extLst>
            <c:ext xmlns:c16="http://schemas.microsoft.com/office/drawing/2014/chart" uri="{C3380CC4-5D6E-409C-BE32-E72D297353CC}">
              <c16:uniqueId val="{00000000-23C5-4DCC-AB12-83FE70AC7DDC}"/>
            </c:ext>
          </c:extLst>
        </c:ser>
        <c:dLbls>
          <c:showLegendKey val="0"/>
          <c:showVal val="0"/>
          <c:showCatName val="0"/>
          <c:showSerName val="0"/>
          <c:showPercent val="0"/>
          <c:showBubbleSize val="0"/>
        </c:dLbls>
        <c:gapWidth val="150"/>
        <c:overlap val="100"/>
        <c:axId val="341141880"/>
        <c:axId val="341141096"/>
      </c:barChart>
      <c:catAx>
        <c:axId val="341141880"/>
        <c:scaling>
          <c:orientation val="minMax"/>
        </c:scaling>
        <c:delete val="0"/>
        <c:axPos val="b"/>
        <c:numFmt formatCode="General" sourceLinked="1"/>
        <c:majorTickMark val="out"/>
        <c:minorTickMark val="none"/>
        <c:tickLblPos val="nextTo"/>
        <c:spPr>
          <a:solidFill>
            <a:schemeClr val="tx1"/>
          </a:solidFill>
        </c:spPr>
        <c:txPr>
          <a:bodyPr rot="0" vert="horz"/>
          <a:lstStyle/>
          <a:p>
            <a:pPr>
              <a:defRPr sz="1219" b="0" i="0" u="none" strike="noStrike" baseline="0">
                <a:solidFill>
                  <a:schemeClr val="bg1"/>
                </a:solidFill>
                <a:latin typeface="Calibri"/>
                <a:ea typeface="Calibri"/>
                <a:cs typeface="Calibri"/>
              </a:defRPr>
            </a:pPr>
            <a:endParaRPr lang="en-US"/>
          </a:p>
        </c:txPr>
        <c:crossAx val="341141096"/>
        <c:crosses val="autoZero"/>
        <c:auto val="1"/>
        <c:lblAlgn val="ctr"/>
        <c:lblOffset val="100"/>
        <c:noMultiLvlLbl val="0"/>
      </c:catAx>
      <c:valAx>
        <c:axId val="341141096"/>
        <c:scaling>
          <c:orientation val="minMax"/>
        </c:scaling>
        <c:delete val="0"/>
        <c:axPos val="l"/>
        <c:majorGridlines/>
        <c:numFmt formatCode="General" sourceLinked="1"/>
        <c:majorTickMark val="out"/>
        <c:minorTickMark val="none"/>
        <c:tickLblPos val="nextTo"/>
        <c:txPr>
          <a:bodyPr rot="0" vert="horz"/>
          <a:lstStyle/>
          <a:p>
            <a:pPr>
              <a:defRPr sz="1219" b="0" i="0" u="none" strike="noStrike" baseline="0">
                <a:solidFill>
                  <a:srgbClr val="000000"/>
                </a:solidFill>
                <a:latin typeface="Calibri"/>
                <a:ea typeface="Calibri"/>
                <a:cs typeface="Calibri"/>
              </a:defRPr>
            </a:pPr>
            <a:endParaRPr lang="en-US"/>
          </a:p>
        </c:txPr>
        <c:crossAx val="341141880"/>
        <c:crosses val="autoZero"/>
        <c:crossBetween val="between"/>
      </c:valAx>
      <c:spPr>
        <a:solidFill>
          <a:schemeClr val="bg1"/>
        </a:solidFill>
        <a:ln w="25179">
          <a:noFill/>
        </a:ln>
      </c:spPr>
    </c:plotArea>
    <c:plotVisOnly val="1"/>
    <c:dispBlanksAs val="gap"/>
    <c:showDLblsOverMax val="0"/>
  </c:chart>
  <c:spPr>
    <a:ln w="59246" cmpd="sng">
      <a:noFill/>
    </a:ln>
  </c:spPr>
  <c:txPr>
    <a:bodyPr/>
    <a:lstStyle/>
    <a:p>
      <a:pPr>
        <a:defRPr sz="1219"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082643322879771E-2"/>
          <c:y val="2.3223184165268716E-2"/>
          <c:w val="0.94448469459069095"/>
          <c:h val="0.91685902061047153"/>
        </c:manualLayout>
      </c:layout>
      <c:barChart>
        <c:barDir val="col"/>
        <c:grouping val="stacked"/>
        <c:varyColors val="0"/>
        <c:ser>
          <c:idx val="0"/>
          <c:order val="0"/>
          <c:tx>
            <c:strRef>
              <c:f>Sheet1!$B$1</c:f>
              <c:strCache>
                <c:ptCount val="1"/>
                <c:pt idx="0">
                  <c:v>Column1</c:v>
                </c:pt>
              </c:strCache>
            </c:strRef>
          </c:tx>
          <c:spPr>
            <a:solidFill>
              <a:schemeClr val="tx1"/>
            </a:solidFill>
            <a:scene3d>
              <a:camera prst="orthographicFront"/>
              <a:lightRig rig="threePt" dir="t"/>
            </a:scene3d>
            <a:sp3d>
              <a:bevelT w="25400" h="12700"/>
            </a:sp3d>
          </c:spPr>
          <c:invertIfNegative val="0"/>
          <c:cat>
            <c:numRef>
              <c:f>Sheet1!$A$2:$A$11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Sheet1!$B$2:$B$11</c:f>
              <c:numCache>
                <c:formatCode>General</c:formatCode>
                <c:ptCount val="10"/>
                <c:pt idx="0">
                  <c:v>80</c:v>
                </c:pt>
                <c:pt idx="1">
                  <c:v>182</c:v>
                </c:pt>
                <c:pt idx="2">
                  <c:v>240</c:v>
                </c:pt>
                <c:pt idx="3">
                  <c:v>290</c:v>
                </c:pt>
                <c:pt idx="4">
                  <c:v>392</c:v>
                </c:pt>
                <c:pt idx="5">
                  <c:v>466</c:v>
                </c:pt>
                <c:pt idx="6">
                  <c:v>566</c:v>
                </c:pt>
                <c:pt idx="7">
                  <c:v>851</c:v>
                </c:pt>
                <c:pt idx="8" formatCode="#,##0">
                  <c:v>1117</c:v>
                </c:pt>
                <c:pt idx="9" formatCode="#,##0">
                  <c:v>1361</c:v>
                </c:pt>
              </c:numCache>
            </c:numRef>
          </c:val>
          <c:extLst>
            <c:ext xmlns:c16="http://schemas.microsoft.com/office/drawing/2014/chart" uri="{C3380CC4-5D6E-409C-BE32-E72D297353CC}">
              <c16:uniqueId val="{00000000-23C5-4DCC-AB12-83FE70AC7DDC}"/>
            </c:ext>
          </c:extLst>
        </c:ser>
        <c:dLbls>
          <c:showLegendKey val="0"/>
          <c:showVal val="0"/>
          <c:showCatName val="0"/>
          <c:showSerName val="0"/>
          <c:showPercent val="0"/>
          <c:showBubbleSize val="0"/>
        </c:dLbls>
        <c:gapWidth val="150"/>
        <c:overlap val="100"/>
        <c:axId val="339803904"/>
        <c:axId val="344370912"/>
      </c:barChart>
      <c:catAx>
        <c:axId val="339803904"/>
        <c:scaling>
          <c:orientation val="minMax"/>
        </c:scaling>
        <c:delete val="0"/>
        <c:axPos val="b"/>
        <c:numFmt formatCode="General" sourceLinked="1"/>
        <c:majorTickMark val="out"/>
        <c:minorTickMark val="none"/>
        <c:tickLblPos val="nextTo"/>
        <c:spPr>
          <a:solidFill>
            <a:schemeClr val="tx1"/>
          </a:solidFill>
        </c:spPr>
        <c:txPr>
          <a:bodyPr rot="0" vert="horz"/>
          <a:lstStyle/>
          <a:p>
            <a:pPr>
              <a:defRPr sz="1219" b="0" i="0" u="none" strike="noStrike" baseline="0">
                <a:solidFill>
                  <a:schemeClr val="bg1"/>
                </a:solidFill>
                <a:latin typeface="Calibri"/>
                <a:ea typeface="Calibri"/>
                <a:cs typeface="Calibri"/>
              </a:defRPr>
            </a:pPr>
            <a:endParaRPr lang="en-US"/>
          </a:p>
        </c:txPr>
        <c:crossAx val="344370912"/>
        <c:crosses val="autoZero"/>
        <c:auto val="1"/>
        <c:lblAlgn val="ctr"/>
        <c:lblOffset val="100"/>
        <c:noMultiLvlLbl val="0"/>
      </c:catAx>
      <c:valAx>
        <c:axId val="344370912"/>
        <c:scaling>
          <c:orientation val="minMax"/>
        </c:scaling>
        <c:delete val="0"/>
        <c:axPos val="l"/>
        <c:majorGridlines/>
        <c:numFmt formatCode="General" sourceLinked="1"/>
        <c:majorTickMark val="out"/>
        <c:minorTickMark val="none"/>
        <c:tickLblPos val="nextTo"/>
        <c:txPr>
          <a:bodyPr rot="0" vert="horz"/>
          <a:lstStyle/>
          <a:p>
            <a:pPr>
              <a:defRPr sz="1219" b="0" i="0" u="none" strike="noStrike" baseline="0">
                <a:solidFill>
                  <a:srgbClr val="000000"/>
                </a:solidFill>
                <a:latin typeface="Calibri"/>
                <a:ea typeface="Calibri"/>
                <a:cs typeface="Calibri"/>
              </a:defRPr>
            </a:pPr>
            <a:endParaRPr lang="en-US"/>
          </a:p>
        </c:txPr>
        <c:crossAx val="339803904"/>
        <c:crosses val="autoZero"/>
        <c:crossBetween val="between"/>
      </c:valAx>
      <c:spPr>
        <a:solidFill>
          <a:schemeClr val="bg1"/>
        </a:solidFill>
        <a:ln w="25179">
          <a:noFill/>
        </a:ln>
      </c:spPr>
    </c:plotArea>
    <c:plotVisOnly val="1"/>
    <c:dispBlanksAs val="gap"/>
    <c:showDLblsOverMax val="0"/>
  </c:chart>
  <c:spPr>
    <a:ln w="59246" cmpd="sng">
      <a:noFill/>
    </a:ln>
  </c:spPr>
  <c:txPr>
    <a:bodyPr/>
    <a:lstStyle/>
    <a:p>
      <a:pPr>
        <a:defRPr sz="1219"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t>School</a:t>
            </a:r>
            <a:r>
              <a:rPr lang="en-US" sz="2800" b="1" baseline="0" dirty="0"/>
              <a:t> Climate Star Rating and CCRPI</a:t>
            </a:r>
            <a:endParaRPr lang="en-US" sz="2800" b="1" dirty="0"/>
          </a:p>
        </c:rich>
      </c:tx>
      <c:layout>
        <c:manualLayout>
          <c:xMode val="edge"/>
          <c:yMode val="edge"/>
          <c:x val="8.3526570048309184E-2"/>
          <c:y val="1.37238247759342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CCRPI Score</c:v>
                </c:pt>
              </c:strCache>
            </c:strRef>
          </c:tx>
          <c:spPr>
            <a:solidFill>
              <a:srgbClr val="C00000"/>
            </a:solidFill>
            <a:ln>
              <a:noFill/>
            </a:ln>
            <a:effectLst/>
            <a:sp3d/>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36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Sheet1!$A$2:$A$6</c:f>
              <c:strCache>
                <c:ptCount val="5"/>
                <c:pt idx="0">
                  <c:v>School Climate Rating=1</c:v>
                </c:pt>
                <c:pt idx="1">
                  <c:v>School Climate Rating=2</c:v>
                </c:pt>
                <c:pt idx="2">
                  <c:v>School Climate Rating=3</c:v>
                </c:pt>
                <c:pt idx="3">
                  <c:v>School Climate Rating=4</c:v>
                </c:pt>
                <c:pt idx="4">
                  <c:v>School Climate Rating=5</c:v>
                </c:pt>
              </c:strCache>
            </c:strRef>
          </c:cat>
          <c:val>
            <c:numRef>
              <c:f>Sheet1!$B$2:$B$6</c:f>
              <c:numCache>
                <c:formatCode>General</c:formatCode>
                <c:ptCount val="5"/>
                <c:pt idx="0">
                  <c:v>56</c:v>
                </c:pt>
                <c:pt idx="1">
                  <c:v>62</c:v>
                </c:pt>
                <c:pt idx="2">
                  <c:v>70</c:v>
                </c:pt>
                <c:pt idx="3">
                  <c:v>78</c:v>
                </c:pt>
                <c:pt idx="4">
                  <c:v>82</c:v>
                </c:pt>
              </c:numCache>
            </c:numRef>
          </c:val>
          <c:extLst>
            <c:ext xmlns:c16="http://schemas.microsoft.com/office/drawing/2014/chart" uri="{C3380CC4-5D6E-409C-BE32-E72D297353CC}">
              <c16:uniqueId val="{00000000-C9EB-497A-9D73-957350581662}"/>
            </c:ext>
          </c:extLst>
        </c:ser>
        <c:ser>
          <c:idx val="1"/>
          <c:order val="1"/>
          <c:tx>
            <c:strRef>
              <c:f>Sheet1!$C$1</c:f>
              <c:strCache>
                <c:ptCount val="1"/>
                <c:pt idx="0">
                  <c:v>Column1</c:v>
                </c:pt>
              </c:strCache>
            </c:strRef>
          </c:tx>
          <c:spPr>
            <a:solidFill>
              <a:schemeClr val="accent2"/>
            </a:solidFill>
            <a:ln>
              <a:noFill/>
            </a:ln>
            <a:effectLst/>
            <a:sp3d/>
          </c:spPr>
          <c:invertIfNegative val="0"/>
          <c:cat>
            <c:strRef>
              <c:f>Sheet1!$A$2:$A$6</c:f>
              <c:strCache>
                <c:ptCount val="5"/>
                <c:pt idx="0">
                  <c:v>School Climate Rating=1</c:v>
                </c:pt>
                <c:pt idx="1">
                  <c:v>School Climate Rating=2</c:v>
                </c:pt>
                <c:pt idx="2">
                  <c:v>School Climate Rating=3</c:v>
                </c:pt>
                <c:pt idx="3">
                  <c:v>School Climate Rating=4</c:v>
                </c:pt>
                <c:pt idx="4">
                  <c:v>School Climate Rating=5</c:v>
                </c:pt>
              </c:strCache>
            </c:strRef>
          </c:cat>
          <c:val>
            <c:numRef>
              <c:f>Sheet1!$C$2:$C$6</c:f>
              <c:numCache>
                <c:formatCode>General</c:formatCode>
                <c:ptCount val="5"/>
              </c:numCache>
            </c:numRef>
          </c:val>
          <c:extLst>
            <c:ext xmlns:c16="http://schemas.microsoft.com/office/drawing/2014/chart" uri="{C3380CC4-5D6E-409C-BE32-E72D297353CC}">
              <c16:uniqueId val="{00000001-C9EB-497A-9D73-957350581662}"/>
            </c:ext>
          </c:extLst>
        </c:ser>
        <c:ser>
          <c:idx val="2"/>
          <c:order val="2"/>
          <c:tx>
            <c:strRef>
              <c:f>Sheet1!$D$1</c:f>
              <c:strCache>
                <c:ptCount val="1"/>
                <c:pt idx="0">
                  <c:v>Column2</c:v>
                </c:pt>
              </c:strCache>
            </c:strRef>
          </c:tx>
          <c:spPr>
            <a:solidFill>
              <a:schemeClr val="accent3"/>
            </a:solidFill>
            <a:ln>
              <a:noFill/>
            </a:ln>
            <a:effectLst/>
            <a:sp3d/>
          </c:spPr>
          <c:invertIfNegative val="0"/>
          <c:cat>
            <c:strRef>
              <c:f>Sheet1!$A$2:$A$6</c:f>
              <c:strCache>
                <c:ptCount val="5"/>
                <c:pt idx="0">
                  <c:v>School Climate Rating=1</c:v>
                </c:pt>
                <c:pt idx="1">
                  <c:v>School Climate Rating=2</c:v>
                </c:pt>
                <c:pt idx="2">
                  <c:v>School Climate Rating=3</c:v>
                </c:pt>
                <c:pt idx="3">
                  <c:v>School Climate Rating=4</c:v>
                </c:pt>
                <c:pt idx="4">
                  <c:v>School Climate Rating=5</c:v>
                </c:pt>
              </c:strCache>
            </c:strRef>
          </c:cat>
          <c:val>
            <c:numRef>
              <c:f>Sheet1!$D$2:$D$6</c:f>
              <c:numCache>
                <c:formatCode>General</c:formatCode>
                <c:ptCount val="5"/>
              </c:numCache>
            </c:numRef>
          </c:val>
          <c:extLst>
            <c:ext xmlns:c16="http://schemas.microsoft.com/office/drawing/2014/chart" uri="{C3380CC4-5D6E-409C-BE32-E72D297353CC}">
              <c16:uniqueId val="{00000002-C9EB-497A-9D73-957350581662}"/>
            </c:ext>
          </c:extLst>
        </c:ser>
        <c:dLbls>
          <c:showLegendKey val="0"/>
          <c:showVal val="0"/>
          <c:showCatName val="0"/>
          <c:showSerName val="0"/>
          <c:showPercent val="0"/>
          <c:showBubbleSize val="0"/>
        </c:dLbls>
        <c:gapWidth val="150"/>
        <c:shape val="box"/>
        <c:axId val="418578600"/>
        <c:axId val="418584504"/>
        <c:axId val="0"/>
      </c:bar3DChart>
      <c:catAx>
        <c:axId val="418578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8584504"/>
        <c:crosses val="autoZero"/>
        <c:auto val="1"/>
        <c:lblAlgn val="ctr"/>
        <c:lblOffset val="100"/>
        <c:noMultiLvlLbl val="0"/>
      </c:catAx>
      <c:valAx>
        <c:axId val="418584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578600"/>
        <c:crosses val="autoZero"/>
        <c:crossBetween val="between"/>
      </c:valAx>
      <c:spPr>
        <a:noFill/>
        <a:ln>
          <a:noFill/>
        </a:ln>
        <a:effectLst/>
      </c:spPr>
    </c:plotArea>
    <c:legend>
      <c:legendPos val="b"/>
      <c:layout>
        <c:manualLayout>
          <c:xMode val="edge"/>
          <c:yMode val="edge"/>
          <c:x val="0.40670610014327924"/>
          <c:y val="0.92276122884501277"/>
          <c:w val="0.14955076267640457"/>
          <c:h val="5.972691618072418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0.82398</cdr:x>
      <cdr:y>0.24729</cdr:y>
    </cdr:from>
    <cdr:to>
      <cdr:x>0.90994</cdr:x>
      <cdr:y>0.30239</cdr:y>
    </cdr:to>
    <cdr:sp macro="" textlink="">
      <cdr:nvSpPr>
        <cdr:cNvPr id="2" name="TextBox 1">
          <a:extLst xmlns:a="http://schemas.openxmlformats.org/drawingml/2006/main">
            <a:ext uri="{FF2B5EF4-FFF2-40B4-BE49-F238E27FC236}">
              <a16:creationId xmlns:a16="http://schemas.microsoft.com/office/drawing/2014/main" id="{EBECEC76-4116-424E-A8D8-8CB5579C8D6F}"/>
            </a:ext>
          </a:extLst>
        </cdr:cNvPr>
        <cdr:cNvSpPr txBox="1"/>
      </cdr:nvSpPr>
      <cdr:spPr>
        <a:xfrm xmlns:a="http://schemas.openxmlformats.org/drawingml/2006/main">
          <a:off x="7304248" y="1638950"/>
          <a:ext cx="762000" cy="365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latin typeface="Times New Roman" panose="02020603050405020304" pitchFamily="18" charset="0"/>
              <a:cs typeface="Times New Roman" panose="02020603050405020304" pitchFamily="18" charset="0"/>
            </a:rPr>
            <a:t>1117</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0.01041</cdr:y>
    </cdr:from>
    <cdr:to>
      <cdr:x>0.04731</cdr:x>
      <cdr:y>0.03644</cdr:y>
    </cdr:to>
    <cdr:sp macro="" textlink="">
      <cdr:nvSpPr>
        <cdr:cNvPr id="2" name="Rectangle 1">
          <a:extLst xmlns:a="http://schemas.openxmlformats.org/drawingml/2006/main">
            <a:ext uri="{FF2B5EF4-FFF2-40B4-BE49-F238E27FC236}">
              <a16:creationId xmlns:a16="http://schemas.microsoft.com/office/drawing/2014/main" id="{9A17FCA1-6B7A-4341-BF10-9EC0741CFAFC}"/>
            </a:ext>
          </a:extLst>
        </cdr:cNvPr>
        <cdr:cNvSpPr/>
      </cdr:nvSpPr>
      <cdr:spPr>
        <a:xfrm xmlns:a="http://schemas.openxmlformats.org/drawingml/2006/main">
          <a:off x="0" y="69010"/>
          <a:ext cx="419340" cy="17252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0.00573</cdr:x>
      <cdr:y>0.01808</cdr:y>
    </cdr:from>
    <cdr:to>
      <cdr:x>0.05304</cdr:x>
      <cdr:y>0.04411</cdr:y>
    </cdr:to>
    <cdr:sp macro="" textlink="">
      <cdr:nvSpPr>
        <cdr:cNvPr id="3" name="Rectangle 2">
          <a:extLst xmlns:a="http://schemas.openxmlformats.org/drawingml/2006/main">
            <a:ext uri="{FF2B5EF4-FFF2-40B4-BE49-F238E27FC236}">
              <a16:creationId xmlns:a16="http://schemas.microsoft.com/office/drawing/2014/main" id="{1511C764-61E0-4442-AD98-DDC75470349F}"/>
            </a:ext>
          </a:extLst>
        </cdr:cNvPr>
        <cdr:cNvSpPr/>
      </cdr:nvSpPr>
      <cdr:spPr>
        <a:xfrm xmlns:a="http://schemas.openxmlformats.org/drawingml/2006/main">
          <a:off x="50800" y="119810"/>
          <a:ext cx="419340" cy="17252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0.00573</cdr:x>
      <cdr:y>0.01808</cdr:y>
    </cdr:from>
    <cdr:to>
      <cdr:x>0.05304</cdr:x>
      <cdr:y>0.04411</cdr:y>
    </cdr:to>
    <cdr:sp macro="" textlink="">
      <cdr:nvSpPr>
        <cdr:cNvPr id="4" name="Rectangle 3">
          <a:extLst xmlns:a="http://schemas.openxmlformats.org/drawingml/2006/main">
            <a:ext uri="{FF2B5EF4-FFF2-40B4-BE49-F238E27FC236}">
              <a16:creationId xmlns:a16="http://schemas.microsoft.com/office/drawing/2014/main" id="{1511C764-61E0-4442-AD98-DDC75470349F}"/>
            </a:ext>
          </a:extLst>
        </cdr:cNvPr>
        <cdr:cNvSpPr/>
      </cdr:nvSpPr>
      <cdr:spPr>
        <a:xfrm xmlns:a="http://schemas.openxmlformats.org/drawingml/2006/main">
          <a:off x="50800" y="119810"/>
          <a:ext cx="419340" cy="172528"/>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0.15918</cdr:x>
      <cdr:y>0.01783</cdr:y>
    </cdr:from>
    <cdr:to>
      <cdr:x>0.82286</cdr:x>
      <cdr:y>0.07145</cdr:y>
    </cdr:to>
    <cdr:sp macro="" textlink="">
      <cdr:nvSpPr>
        <cdr:cNvPr id="5" name="TextBox 4">
          <a:extLst xmlns:a="http://schemas.openxmlformats.org/drawingml/2006/main">
            <a:ext uri="{FF2B5EF4-FFF2-40B4-BE49-F238E27FC236}">
              <a16:creationId xmlns:a16="http://schemas.microsoft.com/office/drawing/2014/main" id="{3665618D-9B42-4B91-A575-F9DBD178B121}"/>
            </a:ext>
          </a:extLst>
        </cdr:cNvPr>
        <cdr:cNvSpPr txBox="1"/>
      </cdr:nvSpPr>
      <cdr:spPr>
        <a:xfrm xmlns:a="http://schemas.openxmlformats.org/drawingml/2006/main">
          <a:off x="1411107" y="118196"/>
          <a:ext cx="5883217" cy="3553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latin typeface="Times New Roman" panose="02020603050405020304" pitchFamily="18" charset="0"/>
              <a:cs typeface="Times New Roman" panose="02020603050405020304" pitchFamily="18" charset="0"/>
            </a:rPr>
            <a:t>Number of Students Suspended Out of School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9A7705D-DA9A-4871-AC89-62FE97482DB7}" type="datetimeFigureOut">
              <a:rPr lang="en-US" smtClean="0"/>
              <a:t>10/11/2018</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B78771B-6191-4FEE-8E43-DD8A4E1D9B12}" type="slidenum">
              <a:rPr lang="en-US" smtClean="0"/>
              <a:t>‹#›</a:t>
            </a:fld>
            <a:endParaRPr lang="en-US"/>
          </a:p>
        </p:txBody>
      </p:sp>
    </p:spTree>
    <p:extLst>
      <p:ext uri="{BB962C8B-B14F-4D97-AF65-F5344CB8AC3E}">
        <p14:creationId xmlns:p14="http://schemas.microsoft.com/office/powerpoint/2010/main" val="4158554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https://www.nova.edu/ie/ice/forms/engagement_drives_results.pdf</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B0D0E60-059A-BE46-875F-4975BA8E9CBB}"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372193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5CDBC0-00B8-444A-A29D-CC4A2DE0308F}" type="slidenum">
              <a:rPr lang="en-US" smtClean="0"/>
              <a:t>15</a:t>
            </a:fld>
            <a:endParaRPr lang="en-US"/>
          </a:p>
        </p:txBody>
      </p:sp>
    </p:spTree>
    <p:extLst>
      <p:ext uri="{BB962C8B-B14F-4D97-AF65-F5344CB8AC3E}">
        <p14:creationId xmlns:p14="http://schemas.microsoft.com/office/powerpoint/2010/main" val="931786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gadoe.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54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5" name="Date Placeholder 3"/>
          <p:cNvSpPr txBox="1">
            <a:spLocks/>
          </p:cNvSpPr>
          <p:nvPr/>
        </p:nvSpPr>
        <p:spPr>
          <a:xfrm>
            <a:off x="7055141" y="1019660"/>
            <a:ext cx="2078037"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59641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3" name="Picture 12"/>
          <p:cNvPicPr>
            <a:picLocks noChangeAspect="1"/>
          </p:cNvPicPr>
          <p:nvPr/>
        </p:nvPicPr>
        <p:blipFill>
          <a:blip r:embed="rId2"/>
          <a:stretch>
            <a:fillRect/>
          </a:stretch>
        </p:blipFill>
        <p:spPr>
          <a:xfrm>
            <a:off x="119105" y="1434648"/>
            <a:ext cx="8856454" cy="4537566"/>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pPr/>
              <a:t>10/11/2018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82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06115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pPr/>
              <a:t>10/11/2018</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2" name="Rectangle 11"/>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4"/>
              </a:rPr>
              <a:t>gadoe.org</a:t>
            </a:r>
            <a:endParaRPr lang="en-US" sz="1200" b="1" dirty="0">
              <a:solidFill>
                <a:schemeClr val="bg1"/>
              </a:solidFill>
            </a:endParaRPr>
          </a:p>
        </p:txBody>
      </p:sp>
      <p:sp>
        <p:nvSpPr>
          <p:cNvPr id="16" name="Rectangle 15"/>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63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3" name="Rectangle 12"/>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68933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365126"/>
            <a:ext cx="629077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3"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5" name="Rectangle 14"/>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20" name="Date Placeholder 3"/>
          <p:cNvSpPr txBox="1">
            <a:spLocks/>
          </p:cNvSpPr>
          <p:nvPr/>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9736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7" name="Rectangle 6"/>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1" name="Rectangle 10"/>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45699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sp>
        <p:nvSpPr>
          <p:cNvPr id="6" name="Rectangle 5"/>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0" name="Rectangle 9"/>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hlinkClick r:id="rId3"/>
              </a:rPr>
              <a:t>gadoe.org</a:t>
            </a:r>
            <a:endParaRPr lang="en-US" sz="1200" b="1" dirty="0">
              <a:solidFill>
                <a:schemeClr val="bg1"/>
              </a:solidFill>
            </a:endParaRPr>
          </a:p>
        </p:txBody>
      </p:sp>
      <p:sp>
        <p:nvSpPr>
          <p:cNvPr id="14" name="Rectangle 13"/>
          <p:cNvSpPr/>
          <p:nvPr/>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325828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664163"/>
            <a:ext cx="4629150" cy="41968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3" name="Rectangle 12"/>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15013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801091"/>
            <a:ext cx="4629150" cy="405996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t>10/11/2018</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t>‹#›</a:t>
            </a:fld>
            <a:endParaRPr lang="en-US" dirty="0"/>
          </a:p>
        </p:txBody>
      </p:sp>
      <p:sp>
        <p:nvSpPr>
          <p:cNvPr id="13" name="Rectangle 12"/>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67405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gadoe.or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13"/>
          <a:stretch>
            <a:fillRect/>
          </a:stretch>
        </p:blipFill>
        <p:spPr>
          <a:xfrm>
            <a:off x="119105" y="1434648"/>
            <a:ext cx="8856454" cy="4537566"/>
          </a:xfrm>
          <a:prstGeom prst="rect">
            <a:avLst/>
          </a:prstGeom>
        </p:spPr>
      </p:pic>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3983" y="334016"/>
            <a:ext cx="631663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8A87A34-81AB-432B-8DAE-1953F412C126}" type="datetimeFigureOut">
              <a:rPr lang="en-US" smtClean="0"/>
              <a:pPr/>
              <a:t>10/11/2018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6D22F896-40B5-4ADD-8801-0D06FADFA095}" type="slidenum">
              <a:rPr lang="en-US" smtClean="0"/>
              <a:pPr/>
              <a:t>‹#›</a:t>
            </a:fld>
            <a:endParaRPr lang="en-US" dirty="0"/>
          </a:p>
        </p:txBody>
      </p:sp>
      <p:sp>
        <p:nvSpPr>
          <p:cNvPr id="9" name="Rectangle 8"/>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3" name="Date Placeholder 3"/>
          <p:cNvSpPr txBox="1">
            <a:spLocks/>
          </p:cNvSpPr>
          <p:nvPr/>
        </p:nvSpPr>
        <p:spPr>
          <a:xfrm>
            <a:off x="7172587" y="1019660"/>
            <a:ext cx="19605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hlinkClick r:id="rId15"/>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41512350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quotecollection.com/image-view.php?img=publilius-syrus-1.jp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756EF0-F8BE-4E7D-9848-ED408890D739}"/>
              </a:ext>
            </a:extLst>
          </p:cNvPr>
          <p:cNvSpPr txBox="1"/>
          <p:nvPr/>
        </p:nvSpPr>
        <p:spPr>
          <a:xfrm>
            <a:off x="821933" y="2342508"/>
            <a:ext cx="7767885" cy="2800767"/>
          </a:xfrm>
          <a:prstGeom prst="rect">
            <a:avLst/>
          </a:prstGeom>
          <a:noFill/>
        </p:spPr>
        <p:txBody>
          <a:bodyPr wrap="square" rtlCol="0">
            <a:spAutoFit/>
          </a:bodyPr>
          <a:lstStyle/>
          <a:p>
            <a:pPr algn="ctr"/>
            <a:r>
              <a:rPr lang="en-US" sz="4000" b="1" dirty="0">
                <a:cs typeface="Times New Roman" panose="02020603050405020304" pitchFamily="18" charset="0"/>
              </a:rPr>
              <a:t>School Safety</a:t>
            </a:r>
          </a:p>
          <a:p>
            <a:endParaRPr lang="en-US" sz="2800" b="1" dirty="0">
              <a:cs typeface="Times New Roman" panose="02020603050405020304" pitchFamily="18" charset="0"/>
            </a:endParaRPr>
          </a:p>
          <a:p>
            <a:pPr algn="ctr"/>
            <a:r>
              <a:rPr lang="en-US" sz="2800" b="1" dirty="0">
                <a:cs typeface="Times New Roman" panose="02020603050405020304" pitchFamily="18" charset="0"/>
              </a:rPr>
              <a:t>Georgia Department </a:t>
            </a:r>
          </a:p>
          <a:p>
            <a:pPr algn="ctr"/>
            <a:r>
              <a:rPr lang="en-US" sz="2800" b="1" dirty="0">
                <a:cs typeface="Times New Roman" panose="02020603050405020304" pitchFamily="18" charset="0"/>
              </a:rPr>
              <a:t>of Education</a:t>
            </a:r>
          </a:p>
          <a:p>
            <a:pPr algn="ctr"/>
            <a:endParaRPr lang="en-US" sz="2800" dirty="0">
              <a:cs typeface="Times New Roman" panose="02020603050405020304" pitchFamily="18" charset="0"/>
            </a:endParaRPr>
          </a:p>
          <a:p>
            <a:pPr algn="ctr"/>
            <a:r>
              <a:rPr lang="en-US" sz="2400" dirty="0">
                <a:cs typeface="Times New Roman" panose="02020603050405020304" pitchFamily="18" charset="0"/>
              </a:rPr>
              <a:t>Garry McGiboney</a:t>
            </a:r>
          </a:p>
        </p:txBody>
      </p:sp>
    </p:spTree>
    <p:extLst>
      <p:ext uri="{BB962C8B-B14F-4D97-AF65-F5344CB8AC3E}">
        <p14:creationId xmlns:p14="http://schemas.microsoft.com/office/powerpoint/2010/main" val="45044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Content Placeholder 2"/>
          <p:cNvSpPr>
            <a:spLocks noGrp="1"/>
          </p:cNvSpPr>
          <p:nvPr>
            <p:ph idx="1"/>
          </p:nvPr>
        </p:nvSpPr>
        <p:spPr>
          <a:xfrm>
            <a:off x="387234" y="495170"/>
            <a:ext cx="8191500" cy="4195119"/>
          </a:xfrm>
        </p:spPr>
        <p:txBody>
          <a:bodyPr>
            <a:normAutofit/>
          </a:bodyPr>
          <a:lstStyle/>
          <a:p>
            <a:pPr marL="0" indent="0" algn="ctr" eaLnBrk="1" hangingPunct="1">
              <a:buNone/>
            </a:pPr>
            <a:r>
              <a:rPr lang="en-US" altLang="en-US" sz="3200" b="1" dirty="0">
                <a:latin typeface="Calibri" panose="020F0502020204030204" pitchFamily="34" charset="0"/>
              </a:rPr>
              <a:t>United States Navy Command </a:t>
            </a:r>
          </a:p>
          <a:p>
            <a:pPr marL="0" indent="0" algn="ctr" eaLnBrk="1" hangingPunct="1">
              <a:buNone/>
            </a:pPr>
            <a:r>
              <a:rPr lang="en-US" altLang="en-US" sz="3200" b="1" dirty="0">
                <a:solidFill>
                  <a:srgbClr val="FF0000"/>
                </a:solidFill>
                <a:effectLst>
                  <a:outerShdw blurRad="38100" dist="38100" dir="2700000" algn="tl">
                    <a:srgbClr val="000000">
                      <a:alpha val="43137"/>
                    </a:srgbClr>
                  </a:outerShdw>
                </a:effectLst>
                <a:latin typeface="Calibri" panose="020F0502020204030204" pitchFamily="34" charset="0"/>
              </a:rPr>
              <a:t>Climate Assessment</a:t>
            </a:r>
          </a:p>
          <a:p>
            <a:pPr marL="0" indent="0" algn="ctr" eaLnBrk="1" hangingPunct="1">
              <a:buNone/>
            </a:pPr>
            <a:endParaRPr lang="en-US" altLang="en-US" sz="2800" b="1" dirty="0">
              <a:latin typeface="Calibri" panose="020F0502020204030204" pitchFamily="34" charset="0"/>
            </a:endParaRPr>
          </a:p>
          <a:p>
            <a:pPr eaLnBrk="1" hangingPunct="1"/>
            <a:r>
              <a:rPr lang="en-US" altLang="en-US" sz="2800" dirty="0">
                <a:latin typeface="Calibri" panose="020F0502020204030204" pitchFamily="34" charset="0"/>
              </a:rPr>
              <a:t>Both Active and Reserve Commanders, Commanding Officers and Officers-in-Charge are required to complete a </a:t>
            </a:r>
            <a:r>
              <a:rPr lang="en-US" altLang="en-US" sz="2800" b="1" u="sng" dirty="0">
                <a:latin typeface="Calibri" panose="020F0502020204030204" pitchFamily="34" charset="0"/>
              </a:rPr>
              <a:t>Command Climate Assessment within 90 days </a:t>
            </a:r>
            <a:r>
              <a:rPr lang="en-US" altLang="en-US" sz="2800" dirty="0">
                <a:latin typeface="Calibri" panose="020F0502020204030204" pitchFamily="34" charset="0"/>
              </a:rPr>
              <a:t>after assumption of command and </a:t>
            </a:r>
            <a:r>
              <a:rPr lang="en-US" altLang="en-US" sz="2800" b="1" u="sng" dirty="0">
                <a:latin typeface="Calibri" panose="020F0502020204030204" pitchFamily="34" charset="0"/>
              </a:rPr>
              <a:t>every 9-12 months</a:t>
            </a:r>
            <a:r>
              <a:rPr lang="en-US" altLang="en-US" sz="2800" dirty="0">
                <a:latin typeface="Calibri" panose="020F0502020204030204" pitchFamily="34" charset="0"/>
              </a:rPr>
              <a:t> as follow-up during their command tenure.</a:t>
            </a:r>
          </a:p>
          <a:p>
            <a:pPr eaLnBrk="1" hangingPunct="1"/>
            <a:r>
              <a:rPr lang="en-US" altLang="en-US" b="1" dirty="0">
                <a:solidFill>
                  <a:srgbClr val="FF0000"/>
                </a:solidFill>
                <a:effectLst>
                  <a:outerShdw blurRad="38100" dist="38100" dir="2700000" algn="tl">
                    <a:srgbClr val="000000">
                      <a:alpha val="43137"/>
                    </a:srgbClr>
                  </a:outerShdw>
                </a:effectLst>
                <a:latin typeface="Calibri" panose="020F0502020204030204" pitchFamily="34" charset="0"/>
              </a:rPr>
              <a:t>Safety and productivity </a:t>
            </a:r>
            <a:r>
              <a:rPr lang="en-US" altLang="en-US" dirty="0">
                <a:latin typeface="Calibri" panose="020F0502020204030204" pitchFamily="34" charset="0"/>
              </a:rPr>
              <a:t>increase as climate improves.</a:t>
            </a:r>
            <a:endParaRPr lang="en-US" altLang="en-US" sz="2800" dirty="0">
              <a:latin typeface="Calibri" panose="020F0502020204030204" pitchFamily="34" charset="0"/>
            </a:endParaRPr>
          </a:p>
        </p:txBody>
      </p:sp>
      <p:sp>
        <p:nvSpPr>
          <p:cNvPr id="7" name="Rectangle 6">
            <a:extLst>
              <a:ext uri="{FF2B5EF4-FFF2-40B4-BE49-F238E27FC236}">
                <a16:creationId xmlns:a16="http://schemas.microsoft.com/office/drawing/2014/main" id="{79665755-BA1B-446E-8383-C0429F4A8EEB}"/>
              </a:ext>
            </a:extLst>
          </p:cNvPr>
          <p:cNvSpPr/>
          <p:nvPr/>
        </p:nvSpPr>
        <p:spPr>
          <a:xfrm>
            <a:off x="526473" y="5634038"/>
            <a:ext cx="4121578" cy="461665"/>
          </a:xfrm>
          <a:prstGeom prst="rect">
            <a:avLst/>
          </a:prstGeom>
        </p:spPr>
        <p:txBody>
          <a:bodyPr wrap="none">
            <a:spAutoFit/>
          </a:bodyPr>
          <a:lstStyle/>
          <a:p>
            <a:pPr eaLnBrk="0" fontAlgn="base" hangingPunct="0">
              <a:spcBef>
                <a:spcPct val="0"/>
              </a:spcBef>
              <a:spcAft>
                <a:spcPct val="0"/>
              </a:spcAft>
              <a:defRPr/>
            </a:pPr>
            <a:r>
              <a:rPr lang="en-US" sz="2400" dirty="0">
                <a:latin typeface="Calibri" panose="020F0502020204030204" pitchFamily="34" charset="0"/>
                <a:ea typeface="ＭＳ Ｐゴシック" panose="020B0600070205080204" pitchFamily="34" charset="-128"/>
              </a:rPr>
              <a:t>Reference: OPNAVINST 5354.1F</a:t>
            </a:r>
          </a:p>
        </p:txBody>
      </p:sp>
      <p:pic>
        <p:nvPicPr>
          <p:cNvPr id="5122" name="Picture 2" descr="Image result for US Navy">
            <a:extLst>
              <a:ext uri="{FF2B5EF4-FFF2-40B4-BE49-F238E27FC236}">
                <a16:creationId xmlns:a16="http://schemas.microsoft.com/office/drawing/2014/main" id="{CA53726C-37F8-4EB1-9557-EABA59942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329" y="229126"/>
            <a:ext cx="1666360" cy="1666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0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C4D5D5-3DA0-42C6-8C7D-AC9925D610F3}"/>
              </a:ext>
            </a:extLst>
          </p:cNvPr>
          <p:cNvSpPr>
            <a:spLocks noGrp="1"/>
          </p:cNvSpPr>
          <p:nvPr>
            <p:ph idx="1"/>
          </p:nvPr>
        </p:nvSpPr>
        <p:spPr>
          <a:xfrm>
            <a:off x="498281" y="1154774"/>
            <a:ext cx="7871460" cy="3216607"/>
          </a:xfrm>
        </p:spPr>
        <p:txBody>
          <a:bodyPr rtlCol="0">
            <a:noAutofit/>
          </a:bodyPr>
          <a:lstStyle/>
          <a:p>
            <a:pPr marL="0" indent="0" algn="ctr" eaLnBrk="1" fontAlgn="auto" hangingPunct="1">
              <a:spcAft>
                <a:spcPts val="0"/>
              </a:spcAft>
              <a:buNone/>
              <a:defRPr/>
            </a:pPr>
            <a:r>
              <a:rPr lang="en-US" sz="3200" b="1" dirty="0">
                <a:latin typeface="Calibri" panose="020F0502020204030204" pitchFamily="34" charset="0"/>
              </a:rPr>
              <a:t>Gallop Poll</a:t>
            </a:r>
          </a:p>
          <a:p>
            <a:pPr marL="0" indent="0" eaLnBrk="1" fontAlgn="auto" hangingPunct="1">
              <a:spcAft>
                <a:spcPts val="0"/>
              </a:spcAft>
              <a:buNone/>
              <a:defRPr/>
            </a:pPr>
            <a:r>
              <a:rPr lang="en-US" sz="3200" dirty="0">
                <a:latin typeface="Calibri" panose="020F0502020204030204" pitchFamily="34" charset="0"/>
              </a:rPr>
              <a:t>A Gallup Poll of employees showed that, even when companies offered benefits, employees preferred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rPr>
              <a:t>workplace well-being </a:t>
            </a:r>
            <a:r>
              <a:rPr lang="en-US" sz="3200" dirty="0">
                <a:latin typeface="Calibri" panose="020F0502020204030204" pitchFamily="34" charset="0"/>
              </a:rPr>
              <a:t>to material benefits.</a:t>
            </a:r>
          </a:p>
        </p:txBody>
      </p:sp>
      <p:pic>
        <p:nvPicPr>
          <p:cNvPr id="1026" name="Picture 2" descr="Image result for Gallup Poll">
            <a:extLst>
              <a:ext uri="{FF2B5EF4-FFF2-40B4-BE49-F238E27FC236}">
                <a16:creationId xmlns:a16="http://schemas.microsoft.com/office/drawing/2014/main" id="{401C91B0-1F6E-4C90-A0D7-BB4467945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557" y="3925956"/>
            <a:ext cx="1741795" cy="19159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276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A1285A-5D84-4DE2-BB62-F4290C79C7B2}"/>
              </a:ext>
            </a:extLst>
          </p:cNvPr>
          <p:cNvSpPr>
            <a:spLocks noChangeArrowheads="1"/>
          </p:cNvSpPr>
          <p:nvPr/>
        </p:nvSpPr>
        <p:spPr bwMode="auto">
          <a:xfrm>
            <a:off x="525015" y="1628507"/>
            <a:ext cx="4223153" cy="3970318"/>
          </a:xfrm>
          <a:prstGeom prst="rect">
            <a:avLst/>
          </a:prstGeom>
          <a:solidFill>
            <a:schemeClr val="bg1"/>
          </a:solidFill>
          <a:ln>
            <a:noFill/>
          </a:ln>
          <a:effectLst>
            <a:outerShdw blurRad="50800" dist="38100" dir="18900000" algn="bl" rotWithShape="0">
              <a:prstClr val="black">
                <a:alpha val="40000"/>
              </a:prstClr>
            </a:outerShdw>
          </a:effectLs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indent="-342900" eaLnBrk="1" hangingPunct="1">
              <a:buFont typeface="Arial" panose="020B0604020202020204" pitchFamily="34" charset="0"/>
              <a:buChar char="•"/>
            </a:pPr>
            <a:endParaRPr lang="en-US" altLang="en-US" sz="2800" dirty="0">
              <a:latin typeface="Calibri" panose="020F0502020204030204" pitchFamily="34" charset="0"/>
              <a:cs typeface="Arial" panose="020B0604020202020204" pitchFamily="34" charset="0"/>
            </a:endParaRPr>
          </a:p>
          <a:p>
            <a:pPr eaLnBrk="1" hangingPunct="1"/>
            <a:r>
              <a:rPr lang="en-US" altLang="en-US" sz="2800" dirty="0">
                <a:latin typeface="+mn-lt"/>
                <a:cs typeface="Times New Roman" panose="02020603050405020304" pitchFamily="18" charset="0"/>
              </a:rPr>
              <a:t>Research indicates that a positive school climate is critical to </a:t>
            </a:r>
            <a:r>
              <a:rPr lang="en-US" altLang="en-US" sz="2800" b="1" i="1" u="sng"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overall school safety </a:t>
            </a:r>
            <a:r>
              <a:rPr lang="en-US" altLang="en-US" sz="2800" dirty="0">
                <a:latin typeface="+mn-lt"/>
                <a:cs typeface="Times New Roman" panose="02020603050405020304" pitchFamily="18" charset="0"/>
              </a:rPr>
              <a:t>(RAND Corporation; M. C. Wang, </a:t>
            </a:r>
            <a:r>
              <a:rPr lang="en-US" altLang="en-US" sz="2800" dirty="0" err="1">
                <a:latin typeface="+mn-lt"/>
                <a:cs typeface="Times New Roman" panose="02020603050405020304" pitchFamily="18" charset="0"/>
              </a:rPr>
              <a:t>Haertel</a:t>
            </a:r>
            <a:r>
              <a:rPr lang="en-US" altLang="en-US" sz="2800" dirty="0">
                <a:latin typeface="+mn-lt"/>
                <a:cs typeface="Times New Roman" panose="02020603050405020304" pitchFamily="18" charset="0"/>
              </a:rPr>
              <a:t>, and Walberg)</a:t>
            </a:r>
          </a:p>
          <a:p>
            <a:pPr marL="342900" indent="-342900" eaLnBrk="1" hangingPunct="1">
              <a:buFont typeface="Arial" panose="020B0604020202020204" pitchFamily="34" charset="0"/>
              <a:buChar char="•"/>
            </a:pPr>
            <a:endParaRPr lang="en-US" altLang="en-US" sz="2800" dirty="0">
              <a:latin typeface="Calibri" panose="020F0502020204030204" pitchFamily="34" charset="0"/>
              <a:cs typeface="Arial" panose="020B0604020202020204" pitchFamily="34" charset="0"/>
            </a:endParaRPr>
          </a:p>
          <a:p>
            <a:pPr marL="342900" indent="-342900" eaLnBrk="1" hangingPunct="1">
              <a:buFont typeface="Arial" panose="020B0604020202020204" pitchFamily="34" charset="0"/>
              <a:buChar char="•"/>
            </a:pPr>
            <a:endParaRPr lang="en-US" altLang="en-US" sz="2800" dirty="0">
              <a:latin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E06740-DEE4-41D9-BC19-F1B47E36C033}"/>
              </a:ext>
            </a:extLst>
          </p:cNvPr>
          <p:cNvSpPr/>
          <p:nvPr/>
        </p:nvSpPr>
        <p:spPr>
          <a:xfrm>
            <a:off x="4965700" y="1628507"/>
            <a:ext cx="3825143" cy="4401205"/>
          </a:xfrm>
          <a:prstGeom prst="rect">
            <a:avLst/>
          </a:prstGeom>
          <a:solidFill>
            <a:schemeClr val="tx1"/>
          </a:solidFill>
        </p:spPr>
        <p:txBody>
          <a:bodyPr wrap="square">
            <a:spAutoFit/>
          </a:bodyPr>
          <a:lstStyle/>
          <a:p>
            <a:r>
              <a:rPr lang="en-US" sz="2800" i="1" dirty="0">
                <a:solidFill>
                  <a:schemeClr val="bg1"/>
                </a:solidFill>
                <a:cs typeface="Times New Roman" panose="02020603050405020304" pitchFamily="18" charset="0"/>
              </a:rPr>
              <a:t>“A negative school climate is the </a:t>
            </a:r>
            <a:r>
              <a:rPr lang="en-US" sz="2800" b="1" i="1" u="sng" dirty="0">
                <a:solidFill>
                  <a:schemeClr val="bg1"/>
                </a:solidFill>
                <a:effectLst>
                  <a:outerShdw blurRad="38100" dist="38100" dir="2700000" algn="tl">
                    <a:srgbClr val="000000">
                      <a:alpha val="43137"/>
                    </a:srgbClr>
                  </a:outerShdw>
                </a:effectLst>
                <a:cs typeface="Times New Roman" panose="02020603050405020304" pitchFamily="18" charset="0"/>
              </a:rPr>
              <a:t>only</a:t>
            </a:r>
            <a:r>
              <a:rPr lang="en-US" sz="2800" i="1" dirty="0">
                <a:solidFill>
                  <a:schemeClr val="bg1"/>
                </a:solidFill>
                <a:cs typeface="Times New Roman" panose="02020603050405020304" pitchFamily="18" charset="0"/>
              </a:rPr>
              <a:t> school characteristic that consistently correlates with school violence after taking into account other school features and factors.”  </a:t>
            </a:r>
          </a:p>
          <a:p>
            <a:endParaRPr lang="en-US" sz="2800" i="1" dirty="0">
              <a:solidFill>
                <a:schemeClr val="bg1"/>
              </a:solidFill>
              <a:cs typeface="Times New Roman" panose="02020603050405020304" pitchFamily="18" charset="0"/>
            </a:endParaRPr>
          </a:p>
          <a:p>
            <a:r>
              <a:rPr lang="en-US" sz="2800" dirty="0">
                <a:solidFill>
                  <a:schemeClr val="bg1"/>
                </a:solidFill>
                <a:cs typeface="Times New Roman" panose="02020603050405020304" pitchFamily="18" charset="0"/>
              </a:rPr>
              <a:t>RAND Corporation </a:t>
            </a:r>
          </a:p>
        </p:txBody>
      </p:sp>
      <p:sp>
        <p:nvSpPr>
          <p:cNvPr id="4" name="Slide Number Placeholder 4">
            <a:extLst>
              <a:ext uri="{FF2B5EF4-FFF2-40B4-BE49-F238E27FC236}">
                <a16:creationId xmlns:a16="http://schemas.microsoft.com/office/drawing/2014/main" id="{0D234535-F08C-4CB8-8EB5-99D7955978AB}"/>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12</a:t>
            </a:fld>
            <a:endParaRPr lang="en-US" dirty="0"/>
          </a:p>
        </p:txBody>
      </p:sp>
    </p:spTree>
    <p:extLst>
      <p:ext uri="{BB962C8B-B14F-4D97-AF65-F5344CB8AC3E}">
        <p14:creationId xmlns:p14="http://schemas.microsoft.com/office/powerpoint/2010/main" val="38512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51A91-B830-4FFC-B590-D8F7AC0C880F}"/>
              </a:ext>
            </a:extLst>
          </p:cNvPr>
          <p:cNvPicPr>
            <a:picLocks noChangeAspect="1"/>
          </p:cNvPicPr>
          <p:nvPr/>
        </p:nvPicPr>
        <p:blipFill rotWithShape="1">
          <a:blip r:embed="rId2"/>
          <a:srcRect l="39123" t="16949" r="37544" b="16516"/>
          <a:stretch/>
        </p:blipFill>
        <p:spPr>
          <a:xfrm>
            <a:off x="139531" y="1015861"/>
            <a:ext cx="8959516" cy="5212080"/>
          </a:xfrm>
          <a:prstGeom prst="rect">
            <a:avLst/>
          </a:prstGeom>
        </p:spPr>
      </p:pic>
      <p:sp>
        <p:nvSpPr>
          <p:cNvPr id="4" name="Rectangle 3">
            <a:extLst>
              <a:ext uri="{FF2B5EF4-FFF2-40B4-BE49-F238E27FC236}">
                <a16:creationId xmlns:a16="http://schemas.microsoft.com/office/drawing/2014/main" id="{FA6FE23A-4916-4AC6-93F0-3E5850EFBC72}"/>
              </a:ext>
            </a:extLst>
          </p:cNvPr>
          <p:cNvSpPr/>
          <p:nvPr/>
        </p:nvSpPr>
        <p:spPr>
          <a:xfrm>
            <a:off x="4101219" y="5702969"/>
            <a:ext cx="968721" cy="34474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358872-C2CA-4AC4-B2FF-95F225175AED}"/>
              </a:ext>
            </a:extLst>
          </p:cNvPr>
          <p:cNvSpPr/>
          <p:nvPr/>
        </p:nvSpPr>
        <p:spPr>
          <a:xfrm>
            <a:off x="1796783" y="3829924"/>
            <a:ext cx="1527749" cy="34474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a:extLst>
              <a:ext uri="{FF2B5EF4-FFF2-40B4-BE49-F238E27FC236}">
                <a16:creationId xmlns:a16="http://schemas.microsoft.com/office/drawing/2014/main" id="{4EAC8163-6B93-4B7F-8DBA-B1CF6B764417}"/>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13</a:t>
            </a:fld>
            <a:endParaRPr lang="en-US" dirty="0"/>
          </a:p>
        </p:txBody>
      </p:sp>
      <p:cxnSp>
        <p:nvCxnSpPr>
          <p:cNvPr id="7" name="Straight Connector 6">
            <a:extLst>
              <a:ext uri="{FF2B5EF4-FFF2-40B4-BE49-F238E27FC236}">
                <a16:creationId xmlns:a16="http://schemas.microsoft.com/office/drawing/2014/main" id="{4AFCA9B2-8B97-4872-B4F0-754D30DB9E2D}"/>
              </a:ext>
            </a:extLst>
          </p:cNvPr>
          <p:cNvCxnSpPr>
            <a:cxnSpLocks/>
          </p:cNvCxnSpPr>
          <p:nvPr/>
        </p:nvCxnSpPr>
        <p:spPr>
          <a:xfrm>
            <a:off x="5424755" y="5424755"/>
            <a:ext cx="27637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6B2DA9-3FDE-4D61-9977-F70090DEB557}"/>
              </a:ext>
            </a:extLst>
          </p:cNvPr>
          <p:cNvSpPr txBox="1"/>
          <p:nvPr/>
        </p:nvSpPr>
        <p:spPr>
          <a:xfrm>
            <a:off x="0" y="0"/>
            <a:ext cx="9099047" cy="984885"/>
          </a:xfrm>
          <a:prstGeom prst="rect">
            <a:avLst/>
          </a:prstGeom>
          <a:solidFill>
            <a:schemeClr val="tx1"/>
          </a:solidFill>
        </p:spPr>
        <p:txBody>
          <a:bodyPr wrap="square" rtlCol="0">
            <a:spAutoFit/>
          </a:bodyPr>
          <a:lstStyle/>
          <a:p>
            <a:pPr algn="ctr"/>
            <a:r>
              <a:rPr lang="en-US" sz="2400" dirty="0">
                <a:solidFill>
                  <a:schemeClr val="bg1"/>
                </a:solidFill>
                <a:cs typeface="Times New Roman" panose="02020603050405020304" pitchFamily="18" charset="0"/>
              </a:rPr>
              <a:t>HB 763</a:t>
            </a:r>
          </a:p>
          <a:p>
            <a:pPr algn="ctr"/>
            <a:r>
              <a:rPr lang="en-US" sz="2400" dirty="0">
                <a:solidFill>
                  <a:schemeClr val="bg1"/>
                </a:solidFill>
                <a:cs typeface="Times New Roman" panose="02020603050405020304" pitchFamily="18" charset="0"/>
              </a:rPr>
              <a:t>Adds school climate to the Student Attendance Protocol Committee</a:t>
            </a:r>
          </a:p>
          <a:p>
            <a:pPr algn="ctr"/>
            <a:endParaRPr lang="en-US" sz="1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458526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0F0B77-5C38-4575-8BFC-8B1FCAA287A7}"/>
              </a:ext>
            </a:extLst>
          </p:cNvPr>
          <p:cNvPicPr>
            <a:picLocks noChangeAspect="1"/>
          </p:cNvPicPr>
          <p:nvPr/>
        </p:nvPicPr>
        <p:blipFill rotWithShape="1">
          <a:blip r:embed="rId2"/>
          <a:srcRect l="39903" t="18632" r="39520" b="24538"/>
          <a:stretch/>
        </p:blipFill>
        <p:spPr>
          <a:xfrm>
            <a:off x="367552" y="1187116"/>
            <a:ext cx="8731495" cy="4954891"/>
          </a:xfrm>
          <a:prstGeom prst="rect">
            <a:avLst/>
          </a:prstGeom>
        </p:spPr>
      </p:pic>
      <p:sp>
        <p:nvSpPr>
          <p:cNvPr id="3" name="Rectangle 2">
            <a:extLst>
              <a:ext uri="{FF2B5EF4-FFF2-40B4-BE49-F238E27FC236}">
                <a16:creationId xmlns:a16="http://schemas.microsoft.com/office/drawing/2014/main" id="{6F1EC1D8-AD2D-4F33-AD00-D6239E9DAB84}"/>
              </a:ext>
            </a:extLst>
          </p:cNvPr>
          <p:cNvSpPr/>
          <p:nvPr/>
        </p:nvSpPr>
        <p:spPr>
          <a:xfrm>
            <a:off x="3465851" y="2813725"/>
            <a:ext cx="4401440" cy="24063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2EC34682-5C3E-4D8C-B891-C397548C20F8}"/>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14</a:t>
            </a:fld>
            <a:endParaRPr lang="en-US" dirty="0"/>
          </a:p>
        </p:txBody>
      </p:sp>
      <p:sp>
        <p:nvSpPr>
          <p:cNvPr id="5" name="Rectangle 4">
            <a:extLst>
              <a:ext uri="{FF2B5EF4-FFF2-40B4-BE49-F238E27FC236}">
                <a16:creationId xmlns:a16="http://schemas.microsoft.com/office/drawing/2014/main" id="{EDFC90B6-2642-43A5-86D1-107B4FED5A85}"/>
              </a:ext>
            </a:extLst>
          </p:cNvPr>
          <p:cNvSpPr/>
          <p:nvPr/>
        </p:nvSpPr>
        <p:spPr>
          <a:xfrm>
            <a:off x="2128499" y="3188368"/>
            <a:ext cx="2104454" cy="24063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43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030" y="2485455"/>
            <a:ext cx="4058970" cy="2185214"/>
          </a:xfrm>
          <a:prstGeom prst="rect">
            <a:avLst/>
          </a:prstGeom>
          <a:noFill/>
        </p:spPr>
        <p:txBody>
          <a:bodyPr wrap="square" rtlCol="0">
            <a:spAutoFit/>
          </a:bodyPr>
          <a:lstStyle/>
          <a:p>
            <a:pPr algn="ctr"/>
            <a:r>
              <a:rPr lang="en-US" sz="2800" b="1" dirty="0">
                <a:ea typeface="Arial" charset="0"/>
                <a:cs typeface="Times New Roman" panose="02020603050405020304" pitchFamily="18" charset="0"/>
              </a:rPr>
              <a:t>State statute requires a School Climate Rating for each school</a:t>
            </a:r>
          </a:p>
          <a:p>
            <a:endParaRPr lang="en-US" sz="2400" u="sng" dirty="0">
              <a:latin typeface="Arial" charset="0"/>
              <a:ea typeface="Arial" charset="0"/>
              <a:cs typeface="Arial" charset="0"/>
            </a:endParaRPr>
          </a:p>
          <a:p>
            <a:endParaRPr lang="en-US" sz="2800" u="sng" dirty="0">
              <a:latin typeface="Arial" charset="0"/>
              <a:ea typeface="Arial" charset="0"/>
              <a:cs typeface="Arial" charset="0"/>
            </a:endParaRPr>
          </a:p>
        </p:txBody>
      </p:sp>
      <p:pic>
        <p:nvPicPr>
          <p:cNvPr id="11270" name="Picture 6" descr="http://1.bp.blogspot.com/-kzdaivO2PpA/UU6KS_brHAI/AAAAAAAACIU/LFBvcTzkI_c/s1600/GA+Co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46"/>
          <a:stretch/>
        </p:blipFill>
        <p:spPr bwMode="auto">
          <a:xfrm>
            <a:off x="4698401" y="1676400"/>
            <a:ext cx="367435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4419600" y="4239781"/>
            <a:ext cx="4175760" cy="1661993"/>
          </a:xfrm>
          <a:prstGeom prst="rect">
            <a:avLst/>
          </a:prstGeom>
          <a:noFill/>
        </p:spPr>
        <p:txBody>
          <a:bodyPr wrap="square" rtlCol="0">
            <a:spAutoFit/>
          </a:bodyPr>
          <a:lstStyle/>
          <a:p>
            <a:pPr algn="ctr"/>
            <a:r>
              <a:rPr lang="en-US" sz="2800" b="1" dirty="0">
                <a:ea typeface="Arial" charset="0"/>
                <a:cs typeface="Times New Roman" panose="02020603050405020304" pitchFamily="18" charset="0"/>
              </a:rPr>
              <a:t>Official Code of Georgia Annotated 20-14-33</a:t>
            </a:r>
          </a:p>
          <a:p>
            <a:pPr algn="ctr"/>
            <a:r>
              <a:rPr lang="en-US" sz="2800" b="1" dirty="0">
                <a:ea typeface="Arial" charset="0"/>
                <a:cs typeface="Times New Roman" panose="02020603050405020304" pitchFamily="18" charset="0"/>
              </a:rPr>
              <a:t>School Climate Rating</a:t>
            </a:r>
          </a:p>
          <a:p>
            <a:endParaRPr lang="en-US" dirty="0">
              <a:latin typeface="Arial" charset="0"/>
              <a:ea typeface="Arial" charset="0"/>
              <a:cs typeface="Arial" charset="0"/>
            </a:endParaRPr>
          </a:p>
        </p:txBody>
      </p:sp>
      <p:sp>
        <p:nvSpPr>
          <p:cNvPr id="5" name="Slide Number Placeholder 4">
            <a:extLst>
              <a:ext uri="{FF2B5EF4-FFF2-40B4-BE49-F238E27FC236}">
                <a16:creationId xmlns:a16="http://schemas.microsoft.com/office/drawing/2014/main" id="{E346D00F-605A-4247-8473-75FD902D47E1}"/>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15</a:t>
            </a:fld>
            <a:endParaRPr lang="en-US" dirty="0"/>
          </a:p>
        </p:txBody>
      </p:sp>
    </p:spTree>
    <p:extLst>
      <p:ext uri="{BB962C8B-B14F-4D97-AF65-F5344CB8AC3E}">
        <p14:creationId xmlns:p14="http://schemas.microsoft.com/office/powerpoint/2010/main" val="1979673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EA52-4283-490E-8D7B-A8F08260B2E4}"/>
              </a:ext>
            </a:extLst>
          </p:cNvPr>
          <p:cNvSpPr>
            <a:spLocks noGrp="1"/>
          </p:cNvSpPr>
          <p:nvPr>
            <p:ph type="title"/>
          </p:nvPr>
        </p:nvSpPr>
        <p:spPr/>
        <p:txBody>
          <a:bodyPr>
            <a:normAutofit/>
          </a:bodyPr>
          <a:lstStyle/>
          <a:p>
            <a:r>
              <a:rPr lang="en-US" sz="2800" dirty="0">
                <a:latin typeface="+mn-lt"/>
                <a:cs typeface="Times New Roman" panose="02020603050405020304" pitchFamily="18" charset="0"/>
              </a:rPr>
              <a:t>Georgia Student Health Survey</a:t>
            </a:r>
          </a:p>
        </p:txBody>
      </p:sp>
      <p:graphicFrame>
        <p:nvGraphicFramePr>
          <p:cNvPr id="8" name="Content Placeholder 7">
            <a:extLst>
              <a:ext uri="{FF2B5EF4-FFF2-40B4-BE49-F238E27FC236}">
                <a16:creationId xmlns:a16="http://schemas.microsoft.com/office/drawing/2014/main" id="{F970F374-85A7-4C38-A4BC-DA8C61AB6F8C}"/>
              </a:ext>
            </a:extLst>
          </p:cNvPr>
          <p:cNvGraphicFramePr>
            <a:graphicFrameLocks noGrp="1"/>
          </p:cNvGraphicFramePr>
          <p:nvPr>
            <p:ph idx="1"/>
            <p:extLst>
              <p:ext uri="{D42A27DB-BD31-4B8C-83A1-F6EECF244321}">
                <p14:modId xmlns:p14="http://schemas.microsoft.com/office/powerpoint/2010/main" val="217541769"/>
              </p:ext>
            </p:extLst>
          </p:nvPr>
        </p:nvGraphicFramePr>
        <p:xfrm>
          <a:off x="367748" y="1262270"/>
          <a:ext cx="8147602" cy="491469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C1B9CC94-07A0-42F4-8439-D40C469E8ACB}"/>
              </a:ext>
            </a:extLst>
          </p:cNvPr>
          <p:cNvSpPr>
            <a:spLocks noGrp="1"/>
          </p:cNvSpPr>
          <p:nvPr>
            <p:ph type="sldNum" sz="quarter" idx="4"/>
          </p:nvPr>
        </p:nvSpPr>
        <p:spPr/>
        <p:txBody>
          <a:bodyPr/>
          <a:lstStyle/>
          <a:p>
            <a:fld id="{B63E4CEF-BB1E-48C7-AE93-F39F6AA99AD7}" type="slidenum">
              <a:rPr lang="en-US" smtClean="0"/>
              <a:pPr/>
              <a:t>16</a:t>
            </a:fld>
            <a:endParaRPr lang="en-US" dirty="0"/>
          </a:p>
        </p:txBody>
      </p:sp>
    </p:spTree>
    <p:extLst>
      <p:ext uri="{BB962C8B-B14F-4D97-AF65-F5344CB8AC3E}">
        <p14:creationId xmlns:p14="http://schemas.microsoft.com/office/powerpoint/2010/main" val="2816682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434262-20E6-45FE-B91F-A2018491E1FF}"/>
              </a:ext>
            </a:extLst>
          </p:cNvPr>
          <p:cNvSpPr/>
          <p:nvPr/>
        </p:nvSpPr>
        <p:spPr>
          <a:xfrm>
            <a:off x="685801" y="1728536"/>
            <a:ext cx="7979228" cy="4154984"/>
          </a:xfrm>
          <a:prstGeom prst="rect">
            <a:avLst/>
          </a:prstGeom>
        </p:spPr>
        <p:txBody>
          <a:bodyPr wrap="square">
            <a:spAutoFit/>
          </a:bodyPr>
          <a:lstStyle/>
          <a:p>
            <a:pPr fontAlgn="auto">
              <a:spcBef>
                <a:spcPts val="0"/>
              </a:spcBef>
              <a:spcAft>
                <a:spcPts val="0"/>
              </a:spcAft>
              <a:defRPr/>
            </a:pPr>
            <a:r>
              <a:rPr lang="en-US" sz="2800" b="1" dirty="0">
                <a:cs typeface="Times New Roman" panose="02020603050405020304" pitchFamily="18" charset="0"/>
              </a:rPr>
              <a:t>School Climate </a:t>
            </a:r>
            <a:r>
              <a:rPr lang="en-US" sz="2800" dirty="0">
                <a:cs typeface="Times New Roman" panose="02020603050405020304" pitchFamily="18" charset="0"/>
              </a:rPr>
              <a:t>is the experience of school life and reflects norms, goals, values, social interactions, access, engagement, connections, teaching and learning practices, building quality, </a:t>
            </a:r>
            <a:r>
              <a:rPr lang="en-US" sz="2800" b="1" u="sng" dirty="0">
                <a:solidFill>
                  <a:srgbClr val="FF0000"/>
                </a:solidFill>
                <a:effectLst>
                  <a:outerShdw blurRad="38100" dist="38100" dir="2700000" algn="tl">
                    <a:srgbClr val="000000">
                      <a:alpha val="43137"/>
                    </a:srgbClr>
                  </a:outerShdw>
                </a:effectLst>
                <a:cs typeface="Times New Roman" panose="02020603050405020304" pitchFamily="18" charset="0"/>
              </a:rPr>
              <a:t>safety</a:t>
            </a:r>
            <a:r>
              <a:rPr lang="en-US" sz="2800" dirty="0">
                <a:cs typeface="Times New Roman" panose="02020603050405020304" pitchFamily="18" charset="0"/>
              </a:rPr>
              <a:t>, and organizational practices</a:t>
            </a:r>
            <a:r>
              <a:rPr lang="en-US" sz="3200" dirty="0">
                <a:cs typeface="Times New Roman" panose="02020603050405020304" pitchFamily="18" charset="0"/>
              </a:rPr>
              <a:t>. </a:t>
            </a:r>
            <a:r>
              <a:rPr lang="en-US" sz="2800" dirty="0">
                <a:cs typeface="Times New Roman" panose="02020603050405020304" pitchFamily="18" charset="0"/>
              </a:rPr>
              <a:t>Positive Behavioral Interventions and Supports (PBIS) has proven to </a:t>
            </a:r>
            <a:r>
              <a:rPr lang="en-US" sz="2800" b="1" i="1" dirty="0">
                <a:solidFill>
                  <a:srgbClr val="FF0000"/>
                </a:solidFill>
                <a:effectLst>
                  <a:outerShdw blurRad="38100" dist="38100" dir="2700000" algn="tl">
                    <a:srgbClr val="000000">
                      <a:alpha val="43137"/>
                    </a:srgbClr>
                  </a:outerShdw>
                </a:effectLst>
                <a:cs typeface="Times New Roman" panose="02020603050405020304" pitchFamily="18" charset="0"/>
              </a:rPr>
              <a:t>improve school climate and safety</a:t>
            </a:r>
            <a:r>
              <a:rPr lang="en-US" sz="2800" dirty="0">
                <a:cs typeface="Times New Roman" panose="02020603050405020304" pitchFamily="18" charset="0"/>
              </a:rPr>
              <a:t>.</a:t>
            </a:r>
          </a:p>
          <a:p>
            <a:pPr fontAlgn="auto">
              <a:spcBef>
                <a:spcPts val="0"/>
              </a:spcBef>
              <a:spcAft>
                <a:spcPts val="0"/>
              </a:spcAft>
              <a:defRPr/>
            </a:pPr>
            <a:endParaRPr lang="en-US" sz="3200" dirty="0">
              <a:cs typeface="Times New Roman" panose="02020603050405020304" pitchFamily="18" charset="0"/>
            </a:endParaRPr>
          </a:p>
          <a:p>
            <a:pPr algn="ctr" fontAlgn="auto">
              <a:spcBef>
                <a:spcPts val="0"/>
              </a:spcBef>
              <a:spcAft>
                <a:spcPts val="0"/>
              </a:spcAft>
              <a:defRPr/>
            </a:pPr>
            <a:r>
              <a:rPr lang="en-US" sz="2400" i="1" dirty="0">
                <a:cs typeface="Times New Roman" panose="02020603050405020304" pitchFamily="18" charset="0"/>
              </a:rPr>
              <a:t>-National School Climate Center</a:t>
            </a:r>
          </a:p>
        </p:txBody>
      </p:sp>
      <p:sp>
        <p:nvSpPr>
          <p:cNvPr id="3" name="Slide Number Placeholder 4">
            <a:extLst>
              <a:ext uri="{FF2B5EF4-FFF2-40B4-BE49-F238E27FC236}">
                <a16:creationId xmlns:a16="http://schemas.microsoft.com/office/drawing/2014/main" id="{F54FA09F-722D-40EA-AC6B-8BAD63A47A24}"/>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17</a:t>
            </a:fld>
            <a:endParaRPr lang="en-US" dirty="0"/>
          </a:p>
        </p:txBody>
      </p:sp>
    </p:spTree>
    <p:extLst>
      <p:ext uri="{BB962C8B-B14F-4D97-AF65-F5344CB8AC3E}">
        <p14:creationId xmlns:p14="http://schemas.microsoft.com/office/powerpoint/2010/main" val="2329522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9918B7-608D-42AD-AD50-ED443F495356}"/>
              </a:ext>
            </a:extLst>
          </p:cNvPr>
          <p:cNvPicPr>
            <a:picLocks noChangeAspect="1"/>
          </p:cNvPicPr>
          <p:nvPr/>
        </p:nvPicPr>
        <p:blipFill rotWithShape="1">
          <a:blip r:embed="rId2">
            <a:extLst>
              <a:ext uri="{28A0092B-C50C-407E-A947-70E740481C1C}">
                <a14:useLocalDpi xmlns:a14="http://schemas.microsoft.com/office/drawing/2010/main" val="0"/>
              </a:ext>
            </a:extLst>
          </a:blip>
          <a:srcRect t="6101" b="1982"/>
          <a:stretch/>
        </p:blipFill>
        <p:spPr bwMode="auto">
          <a:xfrm>
            <a:off x="474017" y="16036"/>
            <a:ext cx="5983933" cy="622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a:extLst>
              <a:ext uri="{FF2B5EF4-FFF2-40B4-BE49-F238E27FC236}">
                <a16:creationId xmlns:a16="http://schemas.microsoft.com/office/drawing/2014/main" id="{826A7ED1-4778-476D-94A3-48D3AFD6685B}"/>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18</a:t>
            </a:fld>
            <a:endParaRPr lang="en-US" dirty="0"/>
          </a:p>
        </p:txBody>
      </p:sp>
      <p:sp>
        <p:nvSpPr>
          <p:cNvPr id="4" name="TextBox 3">
            <a:extLst>
              <a:ext uri="{FF2B5EF4-FFF2-40B4-BE49-F238E27FC236}">
                <a16:creationId xmlns:a16="http://schemas.microsoft.com/office/drawing/2014/main" id="{31F1DA10-5514-441E-9C66-62795408F306}"/>
              </a:ext>
            </a:extLst>
          </p:cNvPr>
          <p:cNvSpPr txBox="1"/>
          <p:nvPr/>
        </p:nvSpPr>
        <p:spPr>
          <a:xfrm>
            <a:off x="6457950" y="3130502"/>
            <a:ext cx="200578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PBIS</a:t>
            </a:r>
          </a:p>
        </p:txBody>
      </p:sp>
    </p:spTree>
    <p:extLst>
      <p:ext uri="{BB962C8B-B14F-4D97-AF65-F5344CB8AC3E}">
        <p14:creationId xmlns:p14="http://schemas.microsoft.com/office/powerpoint/2010/main" val="326526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a:extLst>
              <a:ext uri="{FF2B5EF4-FFF2-40B4-BE49-F238E27FC236}">
                <a16:creationId xmlns:a16="http://schemas.microsoft.com/office/drawing/2014/main" id="{8DEFA5E1-2F22-4E8C-B67D-8646C7879942}"/>
              </a:ext>
            </a:extLst>
          </p:cNvPr>
          <p:cNvGraphicFramePr>
            <a:graphicFrameLocks/>
          </p:cNvGraphicFramePr>
          <p:nvPr>
            <p:extLst>
              <p:ext uri="{D42A27DB-BD31-4B8C-83A1-F6EECF244321}">
                <p14:modId xmlns:p14="http://schemas.microsoft.com/office/powerpoint/2010/main" val="1736591177"/>
              </p:ext>
            </p:extLst>
          </p:nvPr>
        </p:nvGraphicFramePr>
        <p:xfrm>
          <a:off x="279400" y="-69010"/>
          <a:ext cx="8864600" cy="662755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DB3694E6-A8BB-42E0-86F9-013FC35DA6CB}"/>
              </a:ext>
            </a:extLst>
          </p:cNvPr>
          <p:cNvSpPr txBox="1"/>
          <p:nvPr/>
        </p:nvSpPr>
        <p:spPr>
          <a:xfrm>
            <a:off x="1140903" y="1060006"/>
            <a:ext cx="6442745" cy="1384995"/>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2009 = 80 schools</a:t>
            </a:r>
          </a:p>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2018 = 1,361 schools in 115 school </a:t>
            </a:r>
          </a:p>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districts</a:t>
            </a:r>
          </a:p>
        </p:txBody>
      </p:sp>
      <p:sp>
        <p:nvSpPr>
          <p:cNvPr id="5" name="Slide Number Placeholder 4">
            <a:extLst>
              <a:ext uri="{FF2B5EF4-FFF2-40B4-BE49-F238E27FC236}">
                <a16:creationId xmlns:a16="http://schemas.microsoft.com/office/drawing/2014/main" id="{5A77DD75-56AA-4E11-951F-04E0A451055A}"/>
              </a:ext>
            </a:extLst>
          </p:cNvPr>
          <p:cNvSpPr>
            <a:spLocks noGrp="1"/>
          </p:cNvSpPr>
          <p:nvPr>
            <p:ph type="sldNum" sz="quarter" idx="4"/>
          </p:nvPr>
        </p:nvSpPr>
        <p:spPr>
          <a:xfrm>
            <a:off x="7086600" y="6492875"/>
            <a:ext cx="2057400" cy="365125"/>
          </a:xfrm>
        </p:spPr>
        <p:txBody>
          <a:bodyPr/>
          <a:lstStyle/>
          <a:p>
            <a:fld id="{B63E4CEF-BB1E-48C7-AE93-F39F6AA99AD7}" type="slidenum">
              <a:rPr lang="en-US" smtClean="0"/>
              <a:pPr/>
              <a:t>19</a:t>
            </a:fld>
            <a:endParaRPr lang="en-US" dirty="0"/>
          </a:p>
        </p:txBody>
      </p:sp>
    </p:spTree>
    <p:extLst>
      <p:ext uri="{BB962C8B-B14F-4D97-AF65-F5344CB8AC3E}">
        <p14:creationId xmlns:p14="http://schemas.microsoft.com/office/powerpoint/2010/main" val="232528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B213-68C6-4FFB-B0ED-18E38B826D8D}"/>
              </a:ext>
            </a:extLst>
          </p:cNvPr>
          <p:cNvSpPr>
            <a:spLocks noGrp="1"/>
          </p:cNvSpPr>
          <p:nvPr>
            <p:ph type="ctrTitle"/>
          </p:nvPr>
        </p:nvSpPr>
        <p:spPr>
          <a:xfrm>
            <a:off x="685800" y="2693987"/>
            <a:ext cx="7772400" cy="1470025"/>
          </a:xfrm>
        </p:spPr>
        <p:txBody>
          <a:bodyPr>
            <a:noAutofit/>
          </a:bodyPr>
          <a:lstStyle/>
          <a:p>
            <a:pPr eaLnBrk="1" hangingPunct="1">
              <a:defRPr/>
            </a:pPr>
            <a:r>
              <a:rPr lang="en-US" sz="4000" dirty="0">
                <a:latin typeface="+mn-lt"/>
                <a:cs typeface="Times New Roman" panose="02020603050405020304" pitchFamily="18" charset="0"/>
              </a:rPr>
              <a:t>He is most free from danger, who, even when safe, is on his guard.</a:t>
            </a:r>
            <a:br>
              <a:rPr lang="en-US" sz="4000" b="0"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br>
            <a:br>
              <a:rPr lang="en-US" sz="4000" b="0" dirty="0">
                <a:effectLst>
                  <a:outerShdw blurRad="38100" dist="38100" dir="2700000" algn="tl">
                    <a:srgbClr val="000000">
                      <a:alpha val="43137"/>
                    </a:srgbClr>
                  </a:outerShdw>
                </a:effectLst>
                <a:latin typeface="+mn-lt"/>
                <a:cs typeface="Times New Roman" panose="02020603050405020304" pitchFamily="18" charset="0"/>
              </a:rPr>
            </a:br>
            <a:r>
              <a:rPr lang="en-US" sz="2800" b="0" dirty="0">
                <a:latin typeface="+mn-lt"/>
                <a:cs typeface="Times New Roman" panose="02020603050405020304" pitchFamily="18" charset="0"/>
              </a:rPr>
              <a:t>-</a:t>
            </a:r>
            <a:r>
              <a:rPr lang="en-US" sz="2800" b="0" dirty="0" err="1">
                <a:latin typeface="+mn-lt"/>
                <a:cs typeface="Times New Roman" panose="02020603050405020304" pitchFamily="18" charset="0"/>
              </a:rPr>
              <a:t>Publilius</a:t>
            </a:r>
            <a:r>
              <a:rPr lang="en-US" sz="2800" b="0" dirty="0">
                <a:latin typeface="+mn-lt"/>
                <a:cs typeface="Times New Roman" panose="02020603050405020304" pitchFamily="18" charset="0"/>
              </a:rPr>
              <a:t> </a:t>
            </a:r>
            <a:r>
              <a:rPr lang="en-US" sz="2800" b="0" dirty="0" err="1">
                <a:latin typeface="+mn-lt"/>
                <a:cs typeface="Times New Roman" panose="02020603050405020304" pitchFamily="18" charset="0"/>
              </a:rPr>
              <a:t>Syrus</a:t>
            </a:r>
            <a:r>
              <a:rPr lang="en-US" sz="2800" b="0" dirty="0">
                <a:latin typeface="+mn-lt"/>
                <a:cs typeface="Times New Roman" panose="02020603050405020304" pitchFamily="18" charset="0"/>
              </a:rPr>
              <a:t> (85 BC-43 BC)</a:t>
            </a:r>
          </a:p>
        </p:txBody>
      </p:sp>
      <p:sp>
        <p:nvSpPr>
          <p:cNvPr id="4" name="Date Placeholder 3">
            <a:extLst>
              <a:ext uri="{FF2B5EF4-FFF2-40B4-BE49-F238E27FC236}">
                <a16:creationId xmlns:a16="http://schemas.microsoft.com/office/drawing/2014/main" id="{0422D854-3136-4543-A1C3-9BA0F975D9E7}"/>
              </a:ext>
            </a:extLst>
          </p:cNvPr>
          <p:cNvSpPr>
            <a:spLocks noGrp="1"/>
          </p:cNvSpPr>
          <p:nvPr>
            <p:ph type="dt" sz="quarter" idx="4294967295"/>
          </p:nvPr>
        </p:nvSpPr>
        <p:spPr/>
        <p:txBody>
          <a:bodyPr/>
          <a:lstStyle/>
          <a:p>
            <a:pPr>
              <a:defRPr/>
            </a:pPr>
            <a:fld id="{947AF731-AEC4-4738-990F-C1D272378625}" type="datetime1">
              <a:rPr lang="en-US" smtClean="0"/>
              <a:pPr>
                <a:defRPr/>
              </a:pPr>
              <a:t>10/11/2018</a:t>
            </a:fld>
            <a:endParaRPr lang="en-US" dirty="0"/>
          </a:p>
        </p:txBody>
      </p:sp>
      <p:sp>
        <p:nvSpPr>
          <p:cNvPr id="4100" name="Slide Number Placeholder 4">
            <a:extLst>
              <a:ext uri="{FF2B5EF4-FFF2-40B4-BE49-F238E27FC236}">
                <a16:creationId xmlns:a16="http://schemas.microsoft.com/office/drawing/2014/main" id="{C2A36488-8604-495A-83CC-E781B66DAE29}"/>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E45718-9BF3-441A-B871-C28A2ACB5BAB}" type="slidenum">
              <a:rPr lang="en-US" altLang="en-US" sz="1200"/>
              <a:pPr>
                <a:spcBef>
                  <a:spcPct val="0"/>
                </a:spcBef>
                <a:buFontTx/>
                <a:buNone/>
              </a:pPr>
              <a:t>2</a:t>
            </a:fld>
            <a:endParaRPr lang="en-US" altLang="en-US" sz="1200"/>
          </a:p>
        </p:txBody>
      </p:sp>
      <p:pic>
        <p:nvPicPr>
          <p:cNvPr id="25602" name="Picture 2" descr="Publilius Syrus Quotes">
            <a:hlinkClick r:id="rId2"/>
            <a:extLst>
              <a:ext uri="{FF2B5EF4-FFF2-40B4-BE49-F238E27FC236}">
                <a16:creationId xmlns:a16="http://schemas.microsoft.com/office/drawing/2014/main" id="{A7FAA467-CE5A-45B2-98E2-879142978E3D}"/>
              </a:ext>
            </a:extLst>
          </p:cNvPr>
          <p:cNvPicPr>
            <a:picLocks noChangeAspect="1" noChangeArrowheads="1"/>
          </p:cNvPicPr>
          <p:nvPr/>
        </p:nvPicPr>
        <p:blipFill>
          <a:blip r:embed="rId3"/>
          <a:srcRect/>
          <a:stretch>
            <a:fillRect/>
          </a:stretch>
        </p:blipFill>
        <p:spPr bwMode="auto">
          <a:xfrm>
            <a:off x="7339780" y="4090220"/>
            <a:ext cx="1495425"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9386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2">
            <a:extLst>
              <a:ext uri="{FF2B5EF4-FFF2-40B4-BE49-F238E27FC236}">
                <a16:creationId xmlns:a16="http://schemas.microsoft.com/office/drawing/2014/main" id="{8DEFA5E1-2F22-4E8C-B67D-8646C7879942}"/>
              </a:ext>
            </a:extLst>
          </p:cNvPr>
          <p:cNvGraphicFramePr>
            <a:graphicFrameLocks/>
          </p:cNvGraphicFramePr>
          <p:nvPr>
            <p:extLst>
              <p:ext uri="{D42A27DB-BD31-4B8C-83A1-F6EECF244321}">
                <p14:modId xmlns:p14="http://schemas.microsoft.com/office/powerpoint/2010/main" val="616728005"/>
              </p:ext>
            </p:extLst>
          </p:nvPr>
        </p:nvGraphicFramePr>
        <p:xfrm>
          <a:off x="279400" y="-69010"/>
          <a:ext cx="8864600" cy="662755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1511C764-61E0-4442-AD98-DDC75470349F}"/>
              </a:ext>
            </a:extLst>
          </p:cNvPr>
          <p:cNvSpPr/>
          <p:nvPr/>
        </p:nvSpPr>
        <p:spPr>
          <a:xfrm>
            <a:off x="4362330" y="3342736"/>
            <a:ext cx="419340" cy="17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Rectangle 5">
            <a:extLst>
              <a:ext uri="{FF2B5EF4-FFF2-40B4-BE49-F238E27FC236}">
                <a16:creationId xmlns:a16="http://schemas.microsoft.com/office/drawing/2014/main" id="{1511C764-61E0-4442-AD98-DDC75470349F}"/>
              </a:ext>
            </a:extLst>
          </p:cNvPr>
          <p:cNvSpPr/>
          <p:nvPr/>
        </p:nvSpPr>
        <p:spPr>
          <a:xfrm>
            <a:off x="279400" y="993475"/>
            <a:ext cx="419340" cy="17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ectangle 6">
            <a:extLst>
              <a:ext uri="{FF2B5EF4-FFF2-40B4-BE49-F238E27FC236}">
                <a16:creationId xmlns:a16="http://schemas.microsoft.com/office/drawing/2014/main" id="{1511C764-61E0-4442-AD98-DDC75470349F}"/>
              </a:ext>
            </a:extLst>
          </p:cNvPr>
          <p:cNvSpPr/>
          <p:nvPr/>
        </p:nvSpPr>
        <p:spPr>
          <a:xfrm>
            <a:off x="279400" y="163902"/>
            <a:ext cx="419340" cy="6072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A40FB800-8CF0-44D8-8DAD-8D3D45A65497}"/>
              </a:ext>
            </a:extLst>
          </p:cNvPr>
          <p:cNvSpPr/>
          <p:nvPr/>
        </p:nvSpPr>
        <p:spPr>
          <a:xfrm>
            <a:off x="544183" y="698736"/>
            <a:ext cx="419340" cy="5460521"/>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9B7404-A2EB-44AE-8D34-7E32C148271D}"/>
              </a:ext>
            </a:extLst>
          </p:cNvPr>
          <p:cNvSpPr/>
          <p:nvPr/>
        </p:nvSpPr>
        <p:spPr>
          <a:xfrm>
            <a:off x="4729431" y="2855610"/>
            <a:ext cx="419340" cy="329672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F0F1E8-0EFD-401E-9E0D-856C4423B87B}"/>
              </a:ext>
            </a:extLst>
          </p:cNvPr>
          <p:cNvSpPr/>
          <p:nvPr/>
        </p:nvSpPr>
        <p:spPr>
          <a:xfrm>
            <a:off x="5560507" y="3115573"/>
            <a:ext cx="419340" cy="301924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56E60B-E335-4D4E-9AAD-89CD05049BED}"/>
              </a:ext>
            </a:extLst>
          </p:cNvPr>
          <p:cNvSpPr/>
          <p:nvPr/>
        </p:nvSpPr>
        <p:spPr>
          <a:xfrm>
            <a:off x="6407363" y="3779803"/>
            <a:ext cx="419340" cy="235501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71E519-FA8B-4471-AB0D-75FFEA38DCB9}"/>
              </a:ext>
            </a:extLst>
          </p:cNvPr>
          <p:cNvSpPr/>
          <p:nvPr/>
        </p:nvSpPr>
        <p:spPr>
          <a:xfrm>
            <a:off x="7237771" y="4107607"/>
            <a:ext cx="419340" cy="2027206"/>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E6B670-1DD3-4E23-A7C2-935AEA93391E}"/>
              </a:ext>
            </a:extLst>
          </p:cNvPr>
          <p:cNvSpPr/>
          <p:nvPr/>
        </p:nvSpPr>
        <p:spPr>
          <a:xfrm>
            <a:off x="1384543" y="1062481"/>
            <a:ext cx="419340" cy="507233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B6B88D-10D3-498A-837E-7A16138CF5BB}"/>
              </a:ext>
            </a:extLst>
          </p:cNvPr>
          <p:cNvSpPr/>
          <p:nvPr/>
        </p:nvSpPr>
        <p:spPr>
          <a:xfrm>
            <a:off x="2220825" y="1578633"/>
            <a:ext cx="419340" cy="458062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29E33F-4FDF-4989-9355-6E950AEA6FA1}"/>
              </a:ext>
            </a:extLst>
          </p:cNvPr>
          <p:cNvSpPr/>
          <p:nvPr/>
        </p:nvSpPr>
        <p:spPr>
          <a:xfrm>
            <a:off x="3046321" y="1643251"/>
            <a:ext cx="419340" cy="451161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785DF0-AEFA-47D1-8D67-5617F0CD0A5C}"/>
              </a:ext>
            </a:extLst>
          </p:cNvPr>
          <p:cNvSpPr/>
          <p:nvPr/>
        </p:nvSpPr>
        <p:spPr>
          <a:xfrm>
            <a:off x="3898355" y="2462761"/>
            <a:ext cx="419340" cy="369210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0B28AD-8C33-4C43-A82B-D97FE33C5319}"/>
              </a:ext>
            </a:extLst>
          </p:cNvPr>
          <p:cNvSpPr/>
          <p:nvPr/>
        </p:nvSpPr>
        <p:spPr>
          <a:xfrm rot="16200000">
            <a:off x="1471591" y="137226"/>
            <a:ext cx="299634" cy="264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7619B4-C751-4E14-AE58-90396C49ECD4}"/>
              </a:ext>
            </a:extLst>
          </p:cNvPr>
          <p:cNvSpPr/>
          <p:nvPr/>
        </p:nvSpPr>
        <p:spPr>
          <a:xfrm rot="16200000">
            <a:off x="1897645" y="522501"/>
            <a:ext cx="282132" cy="2607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
            <a:extLst>
              <a:ext uri="{FF2B5EF4-FFF2-40B4-BE49-F238E27FC236}">
                <a16:creationId xmlns:a16="http://schemas.microsoft.com/office/drawing/2014/main" id="{1B3C73F6-EA85-476B-814F-CD792988E028}"/>
              </a:ext>
            </a:extLst>
          </p:cNvPr>
          <p:cNvSpPr txBox="1"/>
          <p:nvPr/>
        </p:nvSpPr>
        <p:spPr>
          <a:xfrm>
            <a:off x="2129284" y="419435"/>
            <a:ext cx="5883217" cy="3553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Number of Schools Implementing PBIS</a:t>
            </a:r>
          </a:p>
        </p:txBody>
      </p:sp>
      <p:sp>
        <p:nvSpPr>
          <p:cNvPr id="29" name="TextBox 28">
            <a:extLst>
              <a:ext uri="{FF2B5EF4-FFF2-40B4-BE49-F238E27FC236}">
                <a16:creationId xmlns:a16="http://schemas.microsoft.com/office/drawing/2014/main" id="{DCBA9630-5637-471C-9E37-BB2265ED06CE}"/>
              </a:ext>
            </a:extLst>
          </p:cNvPr>
          <p:cNvSpPr txBox="1"/>
          <p:nvPr/>
        </p:nvSpPr>
        <p:spPr>
          <a:xfrm>
            <a:off x="7949135" y="420649"/>
            <a:ext cx="1111511" cy="523220"/>
          </a:xfrm>
          <a:prstGeom prst="rect">
            <a:avLst/>
          </a:prstGeom>
          <a:solidFill>
            <a:schemeClr val="accent5">
              <a:lumMod val="20000"/>
              <a:lumOff val="80000"/>
            </a:schemeClr>
          </a:solid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rPr>
              <a:t>1,361</a:t>
            </a:r>
          </a:p>
        </p:txBody>
      </p:sp>
      <p:sp>
        <p:nvSpPr>
          <p:cNvPr id="30" name="TextBox 29">
            <a:extLst>
              <a:ext uri="{FF2B5EF4-FFF2-40B4-BE49-F238E27FC236}">
                <a16:creationId xmlns:a16="http://schemas.microsoft.com/office/drawing/2014/main" id="{7C788C4B-480B-4CC0-8230-C94F8FC387F1}"/>
              </a:ext>
            </a:extLst>
          </p:cNvPr>
          <p:cNvSpPr txBox="1"/>
          <p:nvPr/>
        </p:nvSpPr>
        <p:spPr>
          <a:xfrm>
            <a:off x="83354" y="250179"/>
            <a:ext cx="1380781" cy="523220"/>
          </a:xfrm>
          <a:prstGeom prst="rect">
            <a:avLst/>
          </a:prstGeom>
          <a:solidFill>
            <a:schemeClr val="accent5">
              <a:lumMod val="20000"/>
              <a:lumOff val="80000"/>
            </a:schemeClr>
          </a:solid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165,000</a:t>
            </a:r>
          </a:p>
        </p:txBody>
      </p:sp>
      <p:sp>
        <p:nvSpPr>
          <p:cNvPr id="32" name="TextBox 31">
            <a:extLst>
              <a:ext uri="{FF2B5EF4-FFF2-40B4-BE49-F238E27FC236}">
                <a16:creationId xmlns:a16="http://schemas.microsoft.com/office/drawing/2014/main" id="{08FD2DC7-334A-4090-B38B-05144EBB1C03}"/>
              </a:ext>
            </a:extLst>
          </p:cNvPr>
          <p:cNvSpPr txBox="1"/>
          <p:nvPr/>
        </p:nvSpPr>
        <p:spPr>
          <a:xfrm>
            <a:off x="860731" y="5293371"/>
            <a:ext cx="661831" cy="523220"/>
          </a:xfrm>
          <a:prstGeom prst="rect">
            <a:avLst/>
          </a:prstGeom>
          <a:solidFill>
            <a:schemeClr val="accent5">
              <a:lumMod val="20000"/>
              <a:lumOff val="80000"/>
            </a:schemeClr>
          </a:solidFill>
        </p:spPr>
        <p:txBody>
          <a:bodyPr wrap="square" rtlCol="0">
            <a:spAutoFit/>
          </a:bodyPr>
          <a:lstStyle/>
          <a:p>
            <a:r>
              <a:rPr lang="en-US" sz="2800" b="1" dirty="0"/>
              <a:t> </a:t>
            </a:r>
            <a:r>
              <a:rPr lang="en-US" sz="2800" b="1" dirty="0">
                <a:solidFill>
                  <a:srgbClr val="FF0000"/>
                </a:solidFill>
                <a:effectLst>
                  <a:outerShdw blurRad="38100" dist="38100" dir="2700000" algn="tl">
                    <a:srgbClr val="000000">
                      <a:alpha val="43137"/>
                    </a:srgbClr>
                  </a:outerShdw>
                </a:effectLst>
              </a:rPr>
              <a:t>80</a:t>
            </a:r>
          </a:p>
        </p:txBody>
      </p:sp>
      <p:sp>
        <p:nvSpPr>
          <p:cNvPr id="22" name="Slide Number Placeholder 4">
            <a:extLst>
              <a:ext uri="{FF2B5EF4-FFF2-40B4-BE49-F238E27FC236}">
                <a16:creationId xmlns:a16="http://schemas.microsoft.com/office/drawing/2014/main" id="{64BCC9FF-FD66-4659-9A4E-86D7CB552D01}"/>
              </a:ext>
            </a:extLst>
          </p:cNvPr>
          <p:cNvSpPr>
            <a:spLocks noGrp="1"/>
          </p:cNvSpPr>
          <p:nvPr>
            <p:ph type="sldNum" sz="quarter" idx="4"/>
          </p:nvPr>
        </p:nvSpPr>
        <p:spPr>
          <a:xfrm>
            <a:off x="7077015" y="6492875"/>
            <a:ext cx="2057400" cy="365125"/>
          </a:xfrm>
        </p:spPr>
        <p:txBody>
          <a:bodyPr/>
          <a:lstStyle/>
          <a:p>
            <a:fld id="{B63E4CEF-BB1E-48C7-AE93-F39F6AA99AD7}" type="slidenum">
              <a:rPr lang="en-US" smtClean="0"/>
              <a:pPr/>
              <a:t>20</a:t>
            </a:fld>
            <a:endParaRPr lang="en-US" dirty="0"/>
          </a:p>
        </p:txBody>
      </p:sp>
      <p:cxnSp>
        <p:nvCxnSpPr>
          <p:cNvPr id="12" name="Straight Arrow Connector 11">
            <a:extLst>
              <a:ext uri="{FF2B5EF4-FFF2-40B4-BE49-F238E27FC236}">
                <a16:creationId xmlns:a16="http://schemas.microsoft.com/office/drawing/2014/main" id="{8F8C4A2B-6913-43B7-8861-EECB7F305065}"/>
              </a:ext>
            </a:extLst>
          </p:cNvPr>
          <p:cNvCxnSpPr>
            <a:cxnSpLocks/>
          </p:cNvCxnSpPr>
          <p:nvPr/>
        </p:nvCxnSpPr>
        <p:spPr>
          <a:xfrm>
            <a:off x="1464135" y="580415"/>
            <a:ext cx="6834925" cy="34711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4">
            <a:extLst>
              <a:ext uri="{FF2B5EF4-FFF2-40B4-BE49-F238E27FC236}">
                <a16:creationId xmlns:a16="http://schemas.microsoft.com/office/drawing/2014/main" id="{C620ADC4-7ADA-49C7-B22F-C015B4C9ED0D}"/>
              </a:ext>
            </a:extLst>
          </p:cNvPr>
          <p:cNvSpPr txBox="1">
            <a:spLocks noChangeArrowheads="1"/>
          </p:cNvSpPr>
          <p:nvPr/>
        </p:nvSpPr>
        <p:spPr bwMode="auto">
          <a:xfrm>
            <a:off x="4066958" y="1149824"/>
            <a:ext cx="4132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spcAft>
                <a:spcPct val="15000"/>
              </a:spcAft>
              <a:buClr>
                <a:srgbClr val="05377C"/>
              </a:buClr>
              <a:buFont typeface="Times" panose="02020603050405020304" pitchFamily="18" charset="0"/>
              <a:buChar char="•"/>
              <a:defRPr sz="2400">
                <a:solidFill>
                  <a:schemeClr val="tx1"/>
                </a:solidFill>
                <a:latin typeface="Calibri" panose="020F0502020204030204" pitchFamily="34" charset="0"/>
              </a:defRPr>
            </a:lvl1pPr>
            <a:lvl2pPr marL="742950" indent="-285750">
              <a:spcBef>
                <a:spcPct val="40000"/>
              </a:spcBef>
              <a:spcAft>
                <a:spcPct val="15000"/>
              </a:spcAft>
              <a:buClr>
                <a:srgbClr val="05377C"/>
              </a:buClr>
              <a:buChar char="–"/>
              <a:defRPr sz="2000">
                <a:solidFill>
                  <a:schemeClr val="tx1"/>
                </a:solidFill>
                <a:latin typeface="Calibri" panose="020F0502020204030204" pitchFamily="34" charset="0"/>
              </a:defRPr>
            </a:lvl2pPr>
            <a:lvl3pPr marL="1143000" indent="-228600">
              <a:spcBef>
                <a:spcPct val="40000"/>
              </a:spcBef>
              <a:spcAft>
                <a:spcPct val="15000"/>
              </a:spcAft>
              <a:buClr>
                <a:srgbClr val="05377C"/>
              </a:buClr>
              <a:buChar char="•"/>
              <a:defRPr>
                <a:solidFill>
                  <a:schemeClr val="tx1"/>
                </a:solidFill>
                <a:latin typeface="Calibri" panose="020F0502020204030204" pitchFamily="34" charset="0"/>
              </a:defRPr>
            </a:lvl3pPr>
            <a:lvl4pPr marL="1600200" indent="-228600">
              <a:spcBef>
                <a:spcPct val="40000"/>
              </a:spcBef>
              <a:spcAft>
                <a:spcPct val="15000"/>
              </a:spcAft>
              <a:buClr>
                <a:srgbClr val="05377C"/>
              </a:buClr>
              <a:buChar char="–"/>
              <a:defRPr sz="1600">
                <a:solidFill>
                  <a:schemeClr val="tx1"/>
                </a:solidFill>
                <a:latin typeface="Calibri" panose="020F0502020204030204" pitchFamily="34" charset="0"/>
              </a:defRPr>
            </a:lvl4pPr>
            <a:lvl5pPr marL="2057400" indent="-228600">
              <a:spcBef>
                <a:spcPct val="40000"/>
              </a:spcBef>
              <a:spcAft>
                <a:spcPct val="15000"/>
              </a:spcAft>
              <a:buClr>
                <a:srgbClr val="05377C"/>
              </a:buClr>
              <a:buChar char="»"/>
              <a:defRPr sz="1600">
                <a:solidFill>
                  <a:schemeClr val="tx1"/>
                </a:solidFill>
                <a:latin typeface="Calibri" panose="020F0502020204030204" pitchFamily="34" charset="0"/>
              </a:defRPr>
            </a:lvl5pPr>
            <a:lvl6pPr marL="2514600" indent="-228600" eaLnBrk="0" fontAlgn="base" hangingPunct="0">
              <a:spcBef>
                <a:spcPct val="40000"/>
              </a:spcBef>
              <a:spcAft>
                <a:spcPct val="15000"/>
              </a:spcAft>
              <a:buClr>
                <a:srgbClr val="05377C"/>
              </a:buClr>
              <a:buChar char="»"/>
              <a:defRPr sz="1600">
                <a:solidFill>
                  <a:schemeClr val="tx1"/>
                </a:solidFill>
                <a:latin typeface="Calibri" panose="020F0502020204030204" pitchFamily="34" charset="0"/>
              </a:defRPr>
            </a:lvl6pPr>
            <a:lvl7pPr marL="2971800" indent="-228600" eaLnBrk="0" fontAlgn="base" hangingPunct="0">
              <a:spcBef>
                <a:spcPct val="40000"/>
              </a:spcBef>
              <a:spcAft>
                <a:spcPct val="15000"/>
              </a:spcAft>
              <a:buClr>
                <a:srgbClr val="05377C"/>
              </a:buClr>
              <a:buChar char="»"/>
              <a:defRPr sz="1600">
                <a:solidFill>
                  <a:schemeClr val="tx1"/>
                </a:solidFill>
                <a:latin typeface="Calibri" panose="020F0502020204030204" pitchFamily="34" charset="0"/>
              </a:defRPr>
            </a:lvl7pPr>
            <a:lvl8pPr marL="3429000" indent="-228600" eaLnBrk="0" fontAlgn="base" hangingPunct="0">
              <a:spcBef>
                <a:spcPct val="40000"/>
              </a:spcBef>
              <a:spcAft>
                <a:spcPct val="15000"/>
              </a:spcAft>
              <a:buClr>
                <a:srgbClr val="05377C"/>
              </a:buClr>
              <a:buChar char="»"/>
              <a:defRPr sz="1600">
                <a:solidFill>
                  <a:schemeClr val="tx1"/>
                </a:solidFill>
                <a:latin typeface="Calibri" panose="020F0502020204030204" pitchFamily="34" charset="0"/>
              </a:defRPr>
            </a:lvl8pPr>
            <a:lvl9pPr marL="3886200" indent="-228600" eaLnBrk="0" fontAlgn="base" hangingPunct="0">
              <a:spcBef>
                <a:spcPct val="40000"/>
              </a:spcBef>
              <a:spcAft>
                <a:spcPct val="15000"/>
              </a:spcAft>
              <a:buClr>
                <a:srgbClr val="05377C"/>
              </a:buClr>
              <a:buChar char="»"/>
              <a:defRPr sz="1600">
                <a:solidFill>
                  <a:schemeClr val="tx1"/>
                </a:solidFill>
                <a:latin typeface="Calibri" panose="020F0502020204030204" pitchFamily="34" charset="0"/>
              </a:defRPr>
            </a:lvl9pPr>
          </a:lstStyle>
          <a:p>
            <a:pPr>
              <a:spcBef>
                <a:spcPct val="0"/>
              </a:spcBef>
              <a:spcAft>
                <a:spcPct val="0"/>
              </a:spcAft>
              <a:buClrTx/>
              <a:buFontTx/>
              <a:buNone/>
            </a:pP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rPr>
              <a:t>34% </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rPr>
              <a:t>Reduction of OSS</a:t>
            </a:r>
          </a:p>
        </p:txBody>
      </p:sp>
      <p:sp>
        <p:nvSpPr>
          <p:cNvPr id="25" name="Rectangle 24">
            <a:extLst>
              <a:ext uri="{FF2B5EF4-FFF2-40B4-BE49-F238E27FC236}">
                <a16:creationId xmlns:a16="http://schemas.microsoft.com/office/drawing/2014/main" id="{09784CC7-01DA-4949-9EEA-385D337EFB89}"/>
              </a:ext>
            </a:extLst>
          </p:cNvPr>
          <p:cNvSpPr/>
          <p:nvPr/>
        </p:nvSpPr>
        <p:spPr>
          <a:xfrm>
            <a:off x="8089390" y="4107607"/>
            <a:ext cx="419340" cy="2027206"/>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509216E-6172-4653-8B7B-8C06344CB0D8}"/>
              </a:ext>
            </a:extLst>
          </p:cNvPr>
          <p:cNvSpPr txBox="1"/>
          <p:nvPr/>
        </p:nvSpPr>
        <p:spPr>
          <a:xfrm>
            <a:off x="7513014" y="4051595"/>
            <a:ext cx="1380781" cy="523220"/>
          </a:xfrm>
          <a:prstGeom prst="rect">
            <a:avLst/>
          </a:prstGeom>
          <a:solidFill>
            <a:schemeClr val="accent5">
              <a:lumMod val="20000"/>
              <a:lumOff val="80000"/>
            </a:schemeClr>
          </a:solid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rPr>
              <a:t>113,000</a:t>
            </a:r>
          </a:p>
        </p:txBody>
      </p:sp>
    </p:spTree>
    <p:extLst>
      <p:ext uri="{BB962C8B-B14F-4D97-AF65-F5344CB8AC3E}">
        <p14:creationId xmlns:p14="http://schemas.microsoft.com/office/powerpoint/2010/main" val="395533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02EC440-F952-4890-9897-D490ADFB01B0}"/>
              </a:ext>
            </a:extLst>
          </p:cNvPr>
          <p:cNvGraphicFramePr>
            <a:graphicFrameLocks noGrp="1"/>
          </p:cNvGraphicFramePr>
          <p:nvPr>
            <p:ph idx="1"/>
            <p:extLst>
              <p:ext uri="{D42A27DB-BD31-4B8C-83A1-F6EECF244321}">
                <p14:modId xmlns:p14="http://schemas.microsoft.com/office/powerpoint/2010/main" val="3457012166"/>
              </p:ext>
            </p:extLst>
          </p:nvPr>
        </p:nvGraphicFramePr>
        <p:xfrm>
          <a:off x="592710" y="565608"/>
          <a:ext cx="7886700" cy="5552388"/>
        </p:xfrm>
        <a:graphic>
          <a:graphicData uri="http://schemas.openxmlformats.org/drawingml/2006/chart">
            <c:chart xmlns:c="http://schemas.openxmlformats.org/drawingml/2006/chart" xmlns:r="http://schemas.openxmlformats.org/officeDocument/2006/relationships" r:id="rId2"/>
          </a:graphicData>
        </a:graphic>
      </p:graphicFrame>
      <p:sp>
        <p:nvSpPr>
          <p:cNvPr id="4" name="Date Placeholder 3">
            <a:extLst>
              <a:ext uri="{FF2B5EF4-FFF2-40B4-BE49-F238E27FC236}">
                <a16:creationId xmlns:a16="http://schemas.microsoft.com/office/drawing/2014/main" id="{21BBC115-B77B-4FD2-AB14-C2E6F8F1C874}"/>
              </a:ext>
            </a:extLst>
          </p:cNvPr>
          <p:cNvSpPr>
            <a:spLocks noGrp="1"/>
          </p:cNvSpPr>
          <p:nvPr>
            <p:ph type="dt" sz="half" idx="2"/>
          </p:nvPr>
        </p:nvSpPr>
        <p:spPr/>
        <p:txBody>
          <a:bodyPr/>
          <a:lstStyle/>
          <a:p>
            <a:fld id="{4DAE6870-AD18-448A-9B2A-0EFE6DC7B06B}" type="datetime1">
              <a:rPr lang="en-US" smtClean="0"/>
              <a:t>10/11/2018</a:t>
            </a:fld>
            <a:endParaRPr lang="en-US" dirty="0"/>
          </a:p>
        </p:txBody>
      </p:sp>
      <p:sp>
        <p:nvSpPr>
          <p:cNvPr id="5" name="Slide Number Placeholder 4">
            <a:extLst>
              <a:ext uri="{FF2B5EF4-FFF2-40B4-BE49-F238E27FC236}">
                <a16:creationId xmlns:a16="http://schemas.microsoft.com/office/drawing/2014/main" id="{25047469-0189-4426-B95E-1669F1162BD6}"/>
              </a:ext>
            </a:extLst>
          </p:cNvPr>
          <p:cNvSpPr>
            <a:spLocks noGrp="1"/>
          </p:cNvSpPr>
          <p:nvPr>
            <p:ph type="sldNum" sz="quarter" idx="4"/>
          </p:nvPr>
        </p:nvSpPr>
        <p:spPr/>
        <p:txBody>
          <a:bodyPr/>
          <a:lstStyle/>
          <a:p>
            <a:fld id="{B63E4CEF-BB1E-48C7-AE93-F39F6AA99AD7}" type="slidenum">
              <a:rPr lang="en-US" smtClean="0"/>
              <a:pPr/>
              <a:t>21</a:t>
            </a:fld>
            <a:endParaRPr lang="en-US" dirty="0"/>
          </a:p>
        </p:txBody>
      </p:sp>
      <p:sp>
        <p:nvSpPr>
          <p:cNvPr id="9" name="TextBox 8">
            <a:extLst>
              <a:ext uri="{FF2B5EF4-FFF2-40B4-BE49-F238E27FC236}">
                <a16:creationId xmlns:a16="http://schemas.microsoft.com/office/drawing/2014/main" id="{A535586B-C595-40D9-A8D7-BF90426B653C}"/>
              </a:ext>
            </a:extLst>
          </p:cNvPr>
          <p:cNvSpPr txBox="1"/>
          <p:nvPr/>
        </p:nvSpPr>
        <p:spPr>
          <a:xfrm>
            <a:off x="1395167" y="4289197"/>
            <a:ext cx="334652" cy="584775"/>
          </a:xfrm>
          <a:prstGeom prst="rect">
            <a:avLst/>
          </a:prstGeom>
          <a:noFill/>
        </p:spPr>
        <p:txBody>
          <a:bodyPr wrap="square" rtlCol="0">
            <a:spAutoFit/>
          </a:bodyPr>
          <a:lstStyle/>
          <a:p>
            <a:pPr algn="ctr"/>
            <a:r>
              <a:rPr lang="en-US" sz="3200" b="1" dirty="0">
                <a:solidFill>
                  <a:schemeClr val="bg1"/>
                </a:solidFill>
              </a:rPr>
              <a:t>1</a:t>
            </a:r>
          </a:p>
        </p:txBody>
      </p:sp>
      <p:sp>
        <p:nvSpPr>
          <p:cNvPr id="10" name="TextBox 9">
            <a:extLst>
              <a:ext uri="{FF2B5EF4-FFF2-40B4-BE49-F238E27FC236}">
                <a16:creationId xmlns:a16="http://schemas.microsoft.com/office/drawing/2014/main" id="{34241800-FAD6-49E1-97F1-C45767F90157}"/>
              </a:ext>
            </a:extLst>
          </p:cNvPr>
          <p:cNvSpPr txBox="1"/>
          <p:nvPr/>
        </p:nvSpPr>
        <p:spPr>
          <a:xfrm>
            <a:off x="2782478" y="4289196"/>
            <a:ext cx="334652" cy="584775"/>
          </a:xfrm>
          <a:prstGeom prst="rect">
            <a:avLst/>
          </a:prstGeom>
          <a:noFill/>
        </p:spPr>
        <p:txBody>
          <a:bodyPr wrap="square" rtlCol="0">
            <a:spAutoFit/>
          </a:bodyPr>
          <a:lstStyle/>
          <a:p>
            <a:pPr algn="ctr"/>
            <a:r>
              <a:rPr lang="en-US" sz="3200" b="1" dirty="0">
                <a:solidFill>
                  <a:schemeClr val="bg1"/>
                </a:solidFill>
              </a:rPr>
              <a:t>2</a:t>
            </a:r>
          </a:p>
        </p:txBody>
      </p:sp>
      <p:sp>
        <p:nvSpPr>
          <p:cNvPr id="11" name="TextBox 10">
            <a:extLst>
              <a:ext uri="{FF2B5EF4-FFF2-40B4-BE49-F238E27FC236}">
                <a16:creationId xmlns:a16="http://schemas.microsoft.com/office/drawing/2014/main" id="{50942C15-13E9-420A-B1B2-7ED3B17FA132}"/>
              </a:ext>
            </a:extLst>
          </p:cNvPr>
          <p:cNvSpPr txBox="1"/>
          <p:nvPr/>
        </p:nvSpPr>
        <p:spPr>
          <a:xfrm>
            <a:off x="4169789" y="4289195"/>
            <a:ext cx="334652" cy="584775"/>
          </a:xfrm>
          <a:prstGeom prst="rect">
            <a:avLst/>
          </a:prstGeom>
          <a:noFill/>
        </p:spPr>
        <p:txBody>
          <a:bodyPr wrap="square" rtlCol="0">
            <a:spAutoFit/>
          </a:bodyPr>
          <a:lstStyle/>
          <a:p>
            <a:pPr algn="ctr"/>
            <a:r>
              <a:rPr lang="en-US" sz="3200" b="1" dirty="0">
                <a:solidFill>
                  <a:schemeClr val="bg1"/>
                </a:solidFill>
              </a:rPr>
              <a:t>3</a:t>
            </a:r>
          </a:p>
        </p:txBody>
      </p:sp>
      <p:sp>
        <p:nvSpPr>
          <p:cNvPr id="12" name="TextBox 11">
            <a:extLst>
              <a:ext uri="{FF2B5EF4-FFF2-40B4-BE49-F238E27FC236}">
                <a16:creationId xmlns:a16="http://schemas.microsoft.com/office/drawing/2014/main" id="{60A7C380-3CE3-43F0-B71D-8D8471A671D5}"/>
              </a:ext>
            </a:extLst>
          </p:cNvPr>
          <p:cNvSpPr txBox="1"/>
          <p:nvPr/>
        </p:nvSpPr>
        <p:spPr>
          <a:xfrm>
            <a:off x="5557100" y="4289194"/>
            <a:ext cx="334652" cy="584775"/>
          </a:xfrm>
          <a:prstGeom prst="rect">
            <a:avLst/>
          </a:prstGeom>
          <a:noFill/>
        </p:spPr>
        <p:txBody>
          <a:bodyPr wrap="square" rtlCol="0">
            <a:spAutoFit/>
          </a:bodyPr>
          <a:lstStyle/>
          <a:p>
            <a:pPr algn="ctr"/>
            <a:r>
              <a:rPr lang="en-US" sz="3200" b="1" dirty="0">
                <a:solidFill>
                  <a:schemeClr val="bg1"/>
                </a:solidFill>
              </a:rPr>
              <a:t>4</a:t>
            </a:r>
          </a:p>
        </p:txBody>
      </p:sp>
      <p:sp>
        <p:nvSpPr>
          <p:cNvPr id="13" name="TextBox 12">
            <a:extLst>
              <a:ext uri="{FF2B5EF4-FFF2-40B4-BE49-F238E27FC236}">
                <a16:creationId xmlns:a16="http://schemas.microsoft.com/office/drawing/2014/main" id="{321464AA-6A09-4FA7-8302-19B4F83E5EEE}"/>
              </a:ext>
            </a:extLst>
          </p:cNvPr>
          <p:cNvSpPr txBox="1"/>
          <p:nvPr/>
        </p:nvSpPr>
        <p:spPr>
          <a:xfrm>
            <a:off x="6944411" y="4289193"/>
            <a:ext cx="334652" cy="584775"/>
          </a:xfrm>
          <a:prstGeom prst="rect">
            <a:avLst/>
          </a:prstGeom>
          <a:noFill/>
        </p:spPr>
        <p:txBody>
          <a:bodyPr wrap="square" rtlCol="0">
            <a:spAutoFit/>
          </a:bodyPr>
          <a:lstStyle/>
          <a:p>
            <a:pPr algn="ctr"/>
            <a:r>
              <a:rPr lang="en-US" sz="3200" b="1" dirty="0">
                <a:solidFill>
                  <a:schemeClr val="bg1"/>
                </a:solidFill>
              </a:rPr>
              <a:t>5</a:t>
            </a:r>
          </a:p>
        </p:txBody>
      </p:sp>
    </p:spTree>
    <p:extLst>
      <p:ext uri="{BB962C8B-B14F-4D97-AF65-F5344CB8AC3E}">
        <p14:creationId xmlns:p14="http://schemas.microsoft.com/office/powerpoint/2010/main" val="179890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DCE9B-095F-427A-8F9B-9AFAC7AC8438}"/>
              </a:ext>
            </a:extLst>
          </p:cNvPr>
          <p:cNvSpPr txBox="1"/>
          <p:nvPr/>
        </p:nvSpPr>
        <p:spPr>
          <a:xfrm>
            <a:off x="2441542" y="1675496"/>
            <a:ext cx="426091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School Safety Plan</a:t>
            </a:r>
          </a:p>
        </p:txBody>
      </p:sp>
      <p:pic>
        <p:nvPicPr>
          <p:cNvPr id="2050" name="Picture 2" descr="Image result for school safety plan">
            <a:extLst>
              <a:ext uri="{FF2B5EF4-FFF2-40B4-BE49-F238E27FC236}">
                <a16:creationId xmlns:a16="http://schemas.microsoft.com/office/drawing/2014/main" id="{B64EF542-C897-4A6A-A81D-6E80974C1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848" y="2424750"/>
            <a:ext cx="5322771" cy="298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843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CA44C-5279-4179-88EB-0BDFFDE7AC1B}"/>
              </a:ext>
            </a:extLst>
          </p:cNvPr>
          <p:cNvPicPr>
            <a:picLocks noChangeAspect="1"/>
          </p:cNvPicPr>
          <p:nvPr/>
        </p:nvPicPr>
        <p:blipFill rotWithShape="1">
          <a:blip r:embed="rId2"/>
          <a:srcRect l="39123" t="17789" r="37632" b="17339"/>
          <a:stretch/>
        </p:blipFill>
        <p:spPr>
          <a:xfrm>
            <a:off x="-20854" y="1058781"/>
            <a:ext cx="8876096" cy="5160521"/>
          </a:xfrm>
          <a:prstGeom prst="rect">
            <a:avLst/>
          </a:prstGeom>
        </p:spPr>
      </p:pic>
      <p:sp>
        <p:nvSpPr>
          <p:cNvPr id="3" name="Rectangle 2">
            <a:extLst>
              <a:ext uri="{FF2B5EF4-FFF2-40B4-BE49-F238E27FC236}">
                <a16:creationId xmlns:a16="http://schemas.microsoft.com/office/drawing/2014/main" id="{17C3DAD2-92EC-4469-B401-E168161B3B89}"/>
              </a:ext>
            </a:extLst>
          </p:cNvPr>
          <p:cNvSpPr/>
          <p:nvPr/>
        </p:nvSpPr>
        <p:spPr>
          <a:xfrm>
            <a:off x="866276" y="1130970"/>
            <a:ext cx="7540305" cy="64168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DAAE3322-EEAF-45F1-8CC9-F76E440893E6}"/>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23</a:t>
            </a:fld>
            <a:endParaRPr lang="en-US" dirty="0"/>
          </a:p>
        </p:txBody>
      </p:sp>
      <p:sp>
        <p:nvSpPr>
          <p:cNvPr id="5" name="TextBox 4"/>
          <p:cNvSpPr txBox="1"/>
          <p:nvPr/>
        </p:nvSpPr>
        <p:spPr>
          <a:xfrm>
            <a:off x="1731818" y="2563091"/>
            <a:ext cx="5929746" cy="1815882"/>
          </a:xfrm>
          <a:prstGeom prst="rect">
            <a:avLst/>
          </a:prstGeom>
          <a:solidFill>
            <a:schemeClr val="tx1"/>
          </a:solidFill>
        </p:spPr>
        <p:txBody>
          <a:bodyPr wrap="square" rtlCol="0">
            <a:spAutoFit/>
          </a:bodyPr>
          <a:lstStyle/>
          <a:p>
            <a:r>
              <a:rPr lang="en-US" sz="2800" dirty="0">
                <a:solidFill>
                  <a:schemeClr val="bg1"/>
                </a:solidFill>
              </a:rPr>
              <a:t>“…shall be submitted to the local emergency management agency and the local law enforcement agency for approval.”</a:t>
            </a:r>
          </a:p>
        </p:txBody>
      </p:sp>
      <p:sp>
        <p:nvSpPr>
          <p:cNvPr id="6" name="Left Arrow 5"/>
          <p:cNvSpPr/>
          <p:nvPr/>
        </p:nvSpPr>
        <p:spPr>
          <a:xfrm rot="16200000">
            <a:off x="4225454" y="1883309"/>
            <a:ext cx="900909" cy="679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EE9983-4D8D-4206-AD0A-7D9762051900}"/>
              </a:ext>
            </a:extLst>
          </p:cNvPr>
          <p:cNvSpPr txBox="1"/>
          <p:nvPr/>
        </p:nvSpPr>
        <p:spPr>
          <a:xfrm>
            <a:off x="0" y="0"/>
            <a:ext cx="9099047" cy="1077218"/>
          </a:xfrm>
          <a:prstGeom prst="rect">
            <a:avLst/>
          </a:prstGeom>
          <a:solidFill>
            <a:schemeClr val="tx1"/>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HB 763</a:t>
            </a:r>
          </a:p>
          <a:p>
            <a:pPr algn="ct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83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1F018-E72D-402B-AFD6-E84EA00ADDFF}"/>
              </a:ext>
            </a:extLst>
          </p:cNvPr>
          <p:cNvPicPr>
            <a:picLocks noChangeAspect="1"/>
          </p:cNvPicPr>
          <p:nvPr/>
        </p:nvPicPr>
        <p:blipFill rotWithShape="1">
          <a:blip r:embed="rId2"/>
          <a:srcRect l="39298" t="16105" r="39035" b="27330"/>
          <a:stretch/>
        </p:blipFill>
        <p:spPr>
          <a:xfrm>
            <a:off x="200527" y="1195135"/>
            <a:ext cx="8943474" cy="4940970"/>
          </a:xfrm>
          <a:prstGeom prst="rect">
            <a:avLst/>
          </a:prstGeom>
        </p:spPr>
      </p:pic>
      <p:sp>
        <p:nvSpPr>
          <p:cNvPr id="5" name="Slide Number Placeholder 4">
            <a:extLst>
              <a:ext uri="{FF2B5EF4-FFF2-40B4-BE49-F238E27FC236}">
                <a16:creationId xmlns:a16="http://schemas.microsoft.com/office/drawing/2014/main" id="{F796FA61-E670-44FB-B86F-69EFD3C0F1DA}"/>
              </a:ext>
            </a:extLst>
          </p:cNvPr>
          <p:cNvSpPr>
            <a:spLocks noGrp="1"/>
          </p:cNvSpPr>
          <p:nvPr>
            <p:ph type="sldNum" sz="quarter" idx="4"/>
          </p:nvPr>
        </p:nvSpPr>
        <p:spPr>
          <a:xfrm>
            <a:off x="7071919" y="6492875"/>
            <a:ext cx="2057400" cy="365125"/>
          </a:xfrm>
        </p:spPr>
        <p:txBody>
          <a:bodyPr/>
          <a:lstStyle/>
          <a:p>
            <a:fld id="{B63E4CEF-BB1E-48C7-AE93-F39F6AA99AD7}" type="slidenum">
              <a:rPr lang="en-US" smtClean="0"/>
              <a:pPr/>
              <a:t>24</a:t>
            </a:fld>
            <a:endParaRPr lang="en-US" dirty="0"/>
          </a:p>
        </p:txBody>
      </p:sp>
      <p:cxnSp>
        <p:nvCxnSpPr>
          <p:cNvPr id="10" name="Straight Connector 9">
            <a:extLst>
              <a:ext uri="{FF2B5EF4-FFF2-40B4-BE49-F238E27FC236}">
                <a16:creationId xmlns:a16="http://schemas.microsoft.com/office/drawing/2014/main" id="{F0D8E760-5C20-49D6-A024-7B728CA92C8D}"/>
              </a:ext>
            </a:extLst>
          </p:cNvPr>
          <p:cNvCxnSpPr>
            <a:cxnSpLocks/>
          </p:cNvCxnSpPr>
          <p:nvPr/>
        </p:nvCxnSpPr>
        <p:spPr>
          <a:xfrm>
            <a:off x="1169540" y="6035211"/>
            <a:ext cx="12346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E1C5201-E974-426C-B455-5BE0BE113ED9}"/>
              </a:ext>
            </a:extLst>
          </p:cNvPr>
          <p:cNvSpPr/>
          <p:nvPr/>
        </p:nvSpPr>
        <p:spPr>
          <a:xfrm>
            <a:off x="3506787" y="5357193"/>
            <a:ext cx="2822094" cy="29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738F64-8E98-443A-86F3-7019E00EA3A9}"/>
              </a:ext>
            </a:extLst>
          </p:cNvPr>
          <p:cNvSpPr txBox="1"/>
          <p:nvPr/>
        </p:nvSpPr>
        <p:spPr>
          <a:xfrm>
            <a:off x="0" y="0"/>
            <a:ext cx="9099047" cy="1077218"/>
          </a:xfrm>
          <a:prstGeom prst="rect">
            <a:avLst/>
          </a:prstGeom>
          <a:solidFill>
            <a:schemeClr val="tx1"/>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HB 763</a:t>
            </a:r>
          </a:p>
          <a:p>
            <a:pPr algn="ct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629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115CA-84D9-4705-B524-1CB38C0DA338}"/>
              </a:ext>
            </a:extLst>
          </p:cNvPr>
          <p:cNvPicPr>
            <a:picLocks noChangeAspect="1"/>
          </p:cNvPicPr>
          <p:nvPr/>
        </p:nvPicPr>
        <p:blipFill rotWithShape="1">
          <a:blip r:embed="rId2"/>
          <a:srcRect l="39702" t="30842" r="38947" b="14421"/>
          <a:stretch/>
        </p:blipFill>
        <p:spPr>
          <a:xfrm>
            <a:off x="256525" y="1427747"/>
            <a:ext cx="8887477" cy="4796591"/>
          </a:xfrm>
          <a:prstGeom prst="rect">
            <a:avLst/>
          </a:prstGeom>
        </p:spPr>
      </p:pic>
      <p:sp>
        <p:nvSpPr>
          <p:cNvPr id="5" name="Rectangle 4">
            <a:extLst>
              <a:ext uri="{FF2B5EF4-FFF2-40B4-BE49-F238E27FC236}">
                <a16:creationId xmlns:a16="http://schemas.microsoft.com/office/drawing/2014/main" id="{E13C7D7D-CA47-4031-8F95-FDE1341F5B3F}"/>
              </a:ext>
            </a:extLst>
          </p:cNvPr>
          <p:cNvSpPr/>
          <p:nvPr/>
        </p:nvSpPr>
        <p:spPr>
          <a:xfrm>
            <a:off x="1063490" y="1427747"/>
            <a:ext cx="7652085" cy="300164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ECCDBA89-D5A7-49DC-8C44-136E5876A560}"/>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25</a:t>
            </a:fld>
            <a:endParaRPr lang="en-US" dirty="0"/>
          </a:p>
        </p:txBody>
      </p:sp>
      <p:sp>
        <p:nvSpPr>
          <p:cNvPr id="6" name="Rectangle 5">
            <a:extLst>
              <a:ext uri="{FF2B5EF4-FFF2-40B4-BE49-F238E27FC236}">
                <a16:creationId xmlns:a16="http://schemas.microsoft.com/office/drawing/2014/main" id="{9DACC7D8-EDDC-4323-AAD0-C5FD230FA92E}"/>
              </a:ext>
            </a:extLst>
          </p:cNvPr>
          <p:cNvSpPr/>
          <p:nvPr/>
        </p:nvSpPr>
        <p:spPr>
          <a:xfrm>
            <a:off x="7387390" y="2173703"/>
            <a:ext cx="1339516" cy="44116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925AA3-DA42-4982-BC8E-C2DB5F290C26}"/>
              </a:ext>
            </a:extLst>
          </p:cNvPr>
          <p:cNvSpPr txBox="1"/>
          <p:nvPr/>
        </p:nvSpPr>
        <p:spPr>
          <a:xfrm>
            <a:off x="0" y="0"/>
            <a:ext cx="9099047" cy="1077218"/>
          </a:xfrm>
          <a:prstGeom prst="rect">
            <a:avLst/>
          </a:prstGeom>
          <a:solidFill>
            <a:schemeClr val="tx1"/>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HB 763</a:t>
            </a:r>
          </a:p>
          <a:p>
            <a:pPr algn="ct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568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368" y="1266925"/>
            <a:ext cx="8224134" cy="3970318"/>
          </a:xfrm>
          <a:prstGeom prst="rect">
            <a:avLst/>
          </a:prstGeom>
        </p:spPr>
        <p:txBody>
          <a:bodyPr wrap="square">
            <a:spAutoFit/>
          </a:bodyPr>
          <a:lstStyle/>
          <a:p>
            <a:pPr algn="ctr"/>
            <a:endParaRPr lang="en-US" sz="2800" dirty="0">
              <a:solidFill>
                <a:srgbClr val="FF0000"/>
              </a:solidFill>
              <a:latin typeface="Calibri" charset="0"/>
              <a:ea typeface="Calibri" charset="0"/>
              <a:cs typeface="Calibri" charset="0"/>
            </a:endParaRPr>
          </a:p>
          <a:p>
            <a:endParaRPr lang="en-US" sz="2800" dirty="0">
              <a:latin typeface="Calibri" charset="0"/>
              <a:ea typeface="Calibri" charset="0"/>
              <a:cs typeface="Calibri" charset="0"/>
            </a:endParaRPr>
          </a:p>
          <a:p>
            <a:r>
              <a:rPr lang="en-US" sz="2800" dirty="0">
                <a:ea typeface="Calibri" charset="0"/>
                <a:cs typeface="Times New Roman" panose="02020603050405020304" pitchFamily="18" charset="0"/>
              </a:rPr>
              <a:t>Mental illness is one of the </a:t>
            </a:r>
            <a:r>
              <a:rPr lang="en-US" sz="2800" b="1" dirty="0">
                <a:solidFill>
                  <a:srgbClr val="FF0000"/>
                </a:solidFill>
                <a:effectLst>
                  <a:outerShdw blurRad="38100" dist="38100" dir="2700000" algn="tl">
                    <a:srgbClr val="000000">
                      <a:alpha val="43137"/>
                    </a:srgbClr>
                  </a:outerShdw>
                </a:effectLst>
                <a:ea typeface="Calibri" charset="0"/>
                <a:cs typeface="Times New Roman" panose="02020603050405020304" pitchFamily="18" charset="0"/>
              </a:rPr>
              <a:t>top five </a:t>
            </a:r>
            <a:r>
              <a:rPr lang="en-US" sz="2800" dirty="0">
                <a:ea typeface="Calibri" charset="0"/>
                <a:cs typeface="Times New Roman" panose="02020603050405020304" pitchFamily="18" charset="0"/>
              </a:rPr>
              <a:t>health conditions for children in the United States.</a:t>
            </a:r>
          </a:p>
          <a:p>
            <a:r>
              <a:rPr lang="en-US" i="1" dirty="0">
                <a:ea typeface="Calibri" charset="0"/>
                <a:cs typeface="Times New Roman" panose="02020603050405020304" pitchFamily="18" charset="0"/>
              </a:rPr>
              <a:t>(</a:t>
            </a:r>
            <a:r>
              <a:rPr lang="en-US" i="1" dirty="0" err="1">
                <a:ea typeface="Calibri" charset="0"/>
                <a:cs typeface="Times New Roman" panose="02020603050405020304" pitchFamily="18" charset="0"/>
              </a:rPr>
              <a:t>Zupp</a:t>
            </a:r>
            <a:r>
              <a:rPr lang="en-US" i="1" dirty="0">
                <a:ea typeface="Calibri" charset="0"/>
                <a:cs typeface="Times New Roman" panose="02020603050405020304" pitchFamily="18" charset="0"/>
              </a:rPr>
              <a:t>)                                  </a:t>
            </a:r>
          </a:p>
          <a:p>
            <a:endParaRPr lang="en-US" sz="2800" dirty="0">
              <a:cs typeface="Times New Roman" panose="02020603050405020304" pitchFamily="18" charset="0"/>
            </a:endParaRPr>
          </a:p>
          <a:p>
            <a:r>
              <a:rPr lang="en-US" sz="2800" b="1" dirty="0">
                <a:solidFill>
                  <a:srgbClr val="FF0000"/>
                </a:solidFill>
                <a:effectLst>
                  <a:outerShdw blurRad="38100" dist="38100" dir="2700000" algn="tl">
                    <a:srgbClr val="000000">
                      <a:alpha val="43137"/>
                    </a:srgbClr>
                  </a:outerShdw>
                </a:effectLst>
                <a:cs typeface="Times New Roman" panose="02020603050405020304" pitchFamily="18" charset="0"/>
              </a:rPr>
              <a:t>26%</a:t>
            </a:r>
            <a:r>
              <a:rPr lang="en-US" sz="2800" dirty="0">
                <a:cs typeface="Times New Roman" panose="02020603050405020304" pitchFamily="18" charset="0"/>
              </a:rPr>
              <a:t> of children in the United States will witness or experience a traumatic event </a:t>
            </a:r>
            <a:r>
              <a:rPr lang="en-US" sz="2800" u="sng" dirty="0">
                <a:cs typeface="Times New Roman" panose="02020603050405020304" pitchFamily="18" charset="0"/>
              </a:rPr>
              <a:t>before they turn age four</a:t>
            </a:r>
            <a:r>
              <a:rPr lang="en-US" sz="2800" dirty="0">
                <a:cs typeface="Times New Roman" panose="02020603050405020304" pitchFamily="18" charset="0"/>
              </a:rPr>
              <a:t>. </a:t>
            </a:r>
          </a:p>
          <a:p>
            <a:r>
              <a:rPr lang="en-US" dirty="0">
                <a:cs typeface="Times New Roman" panose="02020603050405020304" pitchFamily="18" charset="0"/>
              </a:rPr>
              <a:t>(</a:t>
            </a:r>
            <a:r>
              <a:rPr lang="en-US" i="1" dirty="0">
                <a:cs typeface="Times New Roman" panose="02020603050405020304" pitchFamily="18" charset="0"/>
              </a:rPr>
              <a:t>National Center for Mental Health Promotion and Youth Violence Prevention)</a:t>
            </a:r>
            <a:endParaRPr lang="en-US" i="1" dirty="0">
              <a:ea typeface="Calibri" charset="0"/>
              <a:cs typeface="Times New Roman" panose="02020603050405020304" pitchFamily="18" charset="0"/>
            </a:endParaRPr>
          </a:p>
          <a:p>
            <a:pPr marL="342900" indent="-342900">
              <a:buFont typeface="Arial" panose="020B0604020202020204" pitchFamily="34" charset="0"/>
              <a:buChar char="•"/>
            </a:pPr>
            <a:endParaRPr lang="en-US" sz="2000" i="1" dirty="0">
              <a:latin typeface="Calibri" charset="0"/>
              <a:ea typeface="Calibri" charset="0"/>
              <a:cs typeface="Calibri" charset="0"/>
            </a:endParaRPr>
          </a:p>
        </p:txBody>
      </p:sp>
      <p:sp>
        <p:nvSpPr>
          <p:cNvPr id="6" name="Slide Number Placeholder 4">
            <a:extLst>
              <a:ext uri="{FF2B5EF4-FFF2-40B4-BE49-F238E27FC236}">
                <a16:creationId xmlns:a16="http://schemas.microsoft.com/office/drawing/2014/main" id="{4B56BF63-D560-436D-A085-24831CAE0E47}"/>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26</a:t>
            </a:fld>
            <a:endParaRPr lang="en-US" dirty="0"/>
          </a:p>
        </p:txBody>
      </p:sp>
    </p:spTree>
    <p:extLst>
      <p:ext uri="{BB962C8B-B14F-4D97-AF65-F5344CB8AC3E}">
        <p14:creationId xmlns:p14="http://schemas.microsoft.com/office/powerpoint/2010/main" val="56148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63E4CEF-BB1E-48C7-AE93-F39F6AA99AD7}" type="slidenum">
              <a:rPr lang="en-US" smtClean="0"/>
              <a:pPr/>
              <a:t>27</a:t>
            </a:fld>
            <a:endParaRPr lang="en-US" dirty="0"/>
          </a:p>
        </p:txBody>
      </p:sp>
      <p:sp>
        <p:nvSpPr>
          <p:cNvPr id="4" name="Rectangle 3"/>
          <p:cNvSpPr/>
          <p:nvPr/>
        </p:nvSpPr>
        <p:spPr>
          <a:xfrm>
            <a:off x="1004653" y="1295400"/>
            <a:ext cx="7510697" cy="4647426"/>
          </a:xfrm>
          <a:prstGeom prst="rect">
            <a:avLst/>
          </a:prstGeom>
        </p:spPr>
        <p:txBody>
          <a:bodyPr wrap="square">
            <a:spAutoFit/>
          </a:bodyPr>
          <a:lstStyle/>
          <a:p>
            <a:endParaRPr lang="en-US" sz="2800" dirty="0">
              <a:latin typeface="Times New Roman" panose="02020603050405020304" pitchFamily="18" charset="0"/>
              <a:ea typeface="Calibri" charset="0"/>
              <a:cs typeface="Times New Roman" panose="02020603050405020304" pitchFamily="18" charset="0"/>
            </a:endParaRPr>
          </a:p>
          <a:p>
            <a:endParaRPr lang="en-US" sz="2800" dirty="0">
              <a:latin typeface="Times New Roman" panose="02020603050405020304" pitchFamily="18" charset="0"/>
              <a:ea typeface="Calibri" charset="0"/>
              <a:cs typeface="Times New Roman" panose="02020603050405020304" pitchFamily="18" charset="0"/>
            </a:endParaRPr>
          </a:p>
          <a:p>
            <a:r>
              <a:rPr lang="en-US" sz="2800" dirty="0">
                <a:ea typeface="Calibri" charset="0"/>
                <a:cs typeface="Times New Roman" panose="02020603050405020304" pitchFamily="18" charset="0"/>
              </a:rPr>
              <a:t>Students’ unmet mental health needs can be a </a:t>
            </a:r>
            <a:r>
              <a:rPr lang="en-US" sz="2800" b="1" i="1" dirty="0">
                <a:ea typeface="Calibri" charset="0"/>
                <a:cs typeface="Times New Roman" panose="02020603050405020304" pitchFamily="18" charset="0"/>
              </a:rPr>
              <a:t>significant obstacle </a:t>
            </a:r>
            <a:r>
              <a:rPr lang="en-US" sz="2800" dirty="0">
                <a:ea typeface="Calibri" charset="0"/>
                <a:cs typeface="Times New Roman" panose="02020603050405020304" pitchFamily="18" charset="0"/>
              </a:rPr>
              <a:t>to student academic, career and social/emotional development and </a:t>
            </a:r>
            <a:r>
              <a:rPr lang="en-US" sz="2800" b="1" dirty="0">
                <a:solidFill>
                  <a:srgbClr val="FF0000"/>
                </a:solidFill>
                <a:effectLst>
                  <a:outerShdw blurRad="38100" dist="38100" dir="2700000" algn="tl">
                    <a:srgbClr val="000000">
                      <a:alpha val="43137"/>
                    </a:srgbClr>
                  </a:outerShdw>
                </a:effectLst>
                <a:ea typeface="Calibri" charset="0"/>
                <a:cs typeface="Times New Roman" panose="02020603050405020304" pitchFamily="18" charset="0"/>
              </a:rPr>
              <a:t>can compromise school safety. </a:t>
            </a:r>
            <a:r>
              <a:rPr lang="en-US" i="1" dirty="0">
                <a:ea typeface="Calibri" charset="0"/>
                <a:cs typeface="Times New Roman" panose="02020603050405020304" pitchFamily="18" charset="0"/>
              </a:rPr>
              <a:t>(</a:t>
            </a:r>
            <a:r>
              <a:rPr lang="en-US" i="1" dirty="0" err="1">
                <a:ea typeface="Calibri" charset="0"/>
                <a:cs typeface="Times New Roman" panose="02020603050405020304" pitchFamily="18" charset="0"/>
              </a:rPr>
              <a:t>Froeschle</a:t>
            </a:r>
            <a:r>
              <a:rPr lang="en-US" i="1" dirty="0">
                <a:ea typeface="Calibri" charset="0"/>
                <a:cs typeface="Times New Roman" panose="02020603050405020304" pitchFamily="18" charset="0"/>
              </a:rPr>
              <a:t> and Meyers)</a:t>
            </a:r>
          </a:p>
          <a:p>
            <a:endParaRPr lang="en-US" sz="2800" i="1" dirty="0">
              <a:latin typeface="Calibri" charset="0"/>
              <a:ea typeface="Calibri" charset="0"/>
              <a:cs typeface="Calibri" charset="0"/>
            </a:endParaRPr>
          </a:p>
          <a:p>
            <a:endParaRPr lang="en-US" sz="2000" i="1" dirty="0">
              <a:latin typeface="Calibri" charset="0"/>
              <a:ea typeface="Calibri" charset="0"/>
              <a:cs typeface="Calibri" charset="0"/>
            </a:endParaRPr>
          </a:p>
          <a:p>
            <a:endParaRPr lang="en-US" sz="2000" i="1" dirty="0">
              <a:latin typeface="Calibri" charset="0"/>
              <a:ea typeface="Calibri" charset="0"/>
              <a:cs typeface="Calibri" charset="0"/>
            </a:endParaRPr>
          </a:p>
          <a:p>
            <a:endParaRPr lang="en-US" sz="2000" i="1" dirty="0">
              <a:latin typeface="Calibri" charset="0"/>
              <a:ea typeface="Calibri" charset="0"/>
              <a:cs typeface="Calibri" charset="0"/>
            </a:endParaRPr>
          </a:p>
          <a:p>
            <a:endParaRPr lang="en-US" sz="2000" i="1" dirty="0">
              <a:latin typeface="Calibri" charset="0"/>
              <a:ea typeface="Calibri" charset="0"/>
              <a:cs typeface="Calibri" charset="0"/>
            </a:endParaRPr>
          </a:p>
          <a:p>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415383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D651B3-448E-400F-B175-1F8F6095D9BB}"/>
              </a:ext>
            </a:extLst>
          </p:cNvPr>
          <p:cNvSpPr>
            <a:spLocks noGrp="1"/>
          </p:cNvSpPr>
          <p:nvPr>
            <p:ph type="sldNum" sz="quarter" idx="4"/>
          </p:nvPr>
        </p:nvSpPr>
        <p:spPr/>
        <p:txBody>
          <a:bodyPr/>
          <a:lstStyle/>
          <a:p>
            <a:fld id="{B63E4CEF-BB1E-48C7-AE93-F39F6AA99AD7}" type="slidenum">
              <a:rPr lang="en-US" smtClean="0"/>
              <a:pPr/>
              <a:t>28</a:t>
            </a:fld>
            <a:endParaRPr lang="en-US" dirty="0"/>
          </a:p>
        </p:txBody>
      </p:sp>
      <p:sp>
        <p:nvSpPr>
          <p:cNvPr id="5" name="TextBox 4">
            <a:extLst>
              <a:ext uri="{FF2B5EF4-FFF2-40B4-BE49-F238E27FC236}">
                <a16:creationId xmlns:a16="http://schemas.microsoft.com/office/drawing/2014/main" id="{D9D67EFF-A1DD-4F56-9E22-A279E926CDA7}"/>
              </a:ext>
            </a:extLst>
          </p:cNvPr>
          <p:cNvSpPr txBox="1"/>
          <p:nvPr/>
        </p:nvSpPr>
        <p:spPr>
          <a:xfrm>
            <a:off x="390342" y="1565855"/>
            <a:ext cx="8363316" cy="4524315"/>
          </a:xfrm>
          <a:prstGeom prst="rect">
            <a:avLst/>
          </a:prstGeom>
          <a:noFill/>
        </p:spPr>
        <p:txBody>
          <a:bodyPr wrap="square" rtlCol="0">
            <a:spAutoFit/>
          </a:bodyPr>
          <a:lstStyle/>
          <a:p>
            <a:pPr marL="342900" indent="-342900">
              <a:buFont typeface="Arial" panose="020B0604020202020204" pitchFamily="34" charset="0"/>
              <a:buChar char="•"/>
            </a:pPr>
            <a:r>
              <a:rPr lang="en-US" sz="2400" b="1" u="sng" dirty="0">
                <a:cs typeface="Times New Roman" panose="02020603050405020304" pitchFamily="18" charset="0"/>
              </a:rPr>
              <a:t>PBIS</a:t>
            </a:r>
            <a:r>
              <a:rPr lang="en-US" sz="2400" b="1" dirty="0">
                <a:cs typeface="Times New Roman" panose="02020603050405020304" pitchFamily="18" charset="0"/>
              </a:rPr>
              <a:t> </a:t>
            </a:r>
            <a:endParaRPr lang="en-US" sz="2400" b="1" i="1" dirty="0">
              <a:cs typeface="Times New Roman" panose="02020603050405020304" pitchFamily="18" charset="0"/>
            </a:endParaRPr>
          </a:p>
          <a:p>
            <a:pPr marL="342900" indent="-342900">
              <a:buFont typeface="Arial" panose="020B0604020202020204" pitchFamily="34" charset="0"/>
              <a:buChar char="•"/>
            </a:pPr>
            <a:r>
              <a:rPr lang="en-US" sz="2400" b="1" u="sng" dirty="0">
                <a:cs typeface="Times New Roman" panose="02020603050405020304" pitchFamily="18" charset="0"/>
              </a:rPr>
              <a:t>Mental Health Awareness Training </a:t>
            </a:r>
            <a:r>
              <a:rPr lang="en-US" sz="2400" i="1" dirty="0">
                <a:cs typeface="Times New Roman" panose="02020603050405020304" pitchFamily="18" charset="0"/>
              </a:rPr>
              <a:t>(National Alliance on Mental Illness and Mental Health America)</a:t>
            </a:r>
            <a:endParaRPr lang="en-US" sz="2400" b="1" u="sng" dirty="0">
              <a:cs typeface="Times New Roman" panose="02020603050405020304" pitchFamily="18" charset="0"/>
            </a:endParaRPr>
          </a:p>
          <a:p>
            <a:pPr marL="342900" indent="-342900">
              <a:buFont typeface="Arial" panose="020B0604020202020204" pitchFamily="34" charset="0"/>
              <a:buChar char="•"/>
            </a:pPr>
            <a:r>
              <a:rPr lang="en-US" sz="2400" b="1" u="sng" dirty="0">
                <a:cs typeface="Times New Roman" panose="02020603050405020304" pitchFamily="18" charset="0"/>
              </a:rPr>
              <a:t>APEX Project </a:t>
            </a:r>
            <a:r>
              <a:rPr lang="en-US" sz="2400" i="1" dirty="0">
                <a:cs typeface="Times New Roman" panose="02020603050405020304" pitchFamily="18" charset="0"/>
              </a:rPr>
              <a:t>(</a:t>
            </a:r>
            <a:r>
              <a:rPr lang="en-US" sz="2400" i="1" dirty="0" err="1">
                <a:cs typeface="Times New Roman" panose="02020603050405020304" pitchFamily="18" charset="0"/>
              </a:rPr>
              <a:t>GaDBHDD</a:t>
            </a:r>
            <a:r>
              <a:rPr lang="en-US" sz="2400" i="1" dirty="0">
                <a:cs typeface="Times New Roman" panose="02020603050405020304" pitchFamily="18" charset="0"/>
              </a:rPr>
              <a:t>)</a:t>
            </a:r>
          </a:p>
          <a:p>
            <a:pPr marL="342900" indent="-342900">
              <a:buFont typeface="Arial" panose="020B0604020202020204" pitchFamily="34" charset="0"/>
              <a:buChar char="•"/>
            </a:pPr>
            <a:r>
              <a:rPr lang="en-US" sz="2400" b="1" u="sng" dirty="0">
                <a:cs typeface="Times New Roman" panose="02020603050405020304" pitchFamily="18" charset="0"/>
              </a:rPr>
              <a:t>Suicide Prevention </a:t>
            </a:r>
            <a:r>
              <a:rPr lang="en-US" sz="2400" dirty="0">
                <a:cs typeface="Times New Roman" panose="02020603050405020304" pitchFamily="18" charset="0"/>
              </a:rPr>
              <a:t>(</a:t>
            </a:r>
            <a:r>
              <a:rPr lang="en-US" sz="2400" i="1" dirty="0" err="1">
                <a:cs typeface="Times New Roman" panose="02020603050405020304" pitchFamily="18" charset="0"/>
              </a:rPr>
              <a:t>GaDOE</a:t>
            </a:r>
            <a:r>
              <a:rPr lang="en-US" sz="2400" i="1" dirty="0">
                <a:cs typeface="Times New Roman" panose="02020603050405020304" pitchFamily="18" charset="0"/>
              </a:rPr>
              <a:t>, NAMI, MHA, BHDD, DPH, GBI, American Academy of Pediatrics, SPAN-GA)</a:t>
            </a:r>
            <a:endParaRPr lang="en-US" sz="2400" dirty="0">
              <a:cs typeface="Times New Roman" panose="02020603050405020304" pitchFamily="18" charset="0"/>
            </a:endParaRPr>
          </a:p>
          <a:p>
            <a:pPr marL="342900" indent="-342900">
              <a:buFont typeface="Arial" panose="020B0604020202020204" pitchFamily="34" charset="0"/>
              <a:buChar char="•"/>
            </a:pPr>
            <a:r>
              <a:rPr lang="en-US" sz="2400" b="1" u="sng" dirty="0">
                <a:cs typeface="Times New Roman" panose="02020603050405020304" pitchFamily="18" charset="0"/>
              </a:rPr>
              <a:t>Trauma-Informed Schools</a:t>
            </a:r>
            <a:r>
              <a:rPr lang="en-US" sz="2400" b="1" dirty="0">
                <a:cs typeface="Times New Roman" panose="02020603050405020304" pitchFamily="18" charset="0"/>
              </a:rPr>
              <a:t> </a:t>
            </a:r>
            <a:r>
              <a:rPr lang="en-US" sz="2400" i="1" dirty="0">
                <a:cs typeface="Times New Roman" panose="02020603050405020304" pitchFamily="18" charset="0"/>
              </a:rPr>
              <a:t>(State Collaborative and DECAL)</a:t>
            </a:r>
            <a:endParaRPr lang="en-US" sz="2400" b="1" dirty="0">
              <a:cs typeface="Times New Roman" panose="02020603050405020304" pitchFamily="18" charset="0"/>
            </a:endParaRPr>
          </a:p>
          <a:p>
            <a:pPr marL="342900" indent="-342900">
              <a:buFont typeface="Arial" panose="020B0604020202020204" pitchFamily="34" charset="0"/>
              <a:buChar char="•"/>
            </a:pPr>
            <a:r>
              <a:rPr lang="en-US" sz="2400" b="1" u="sng" dirty="0">
                <a:cs typeface="Times New Roman" panose="02020603050405020304" pitchFamily="18" charset="0"/>
              </a:rPr>
              <a:t>2</a:t>
            </a:r>
            <a:r>
              <a:rPr lang="en-US" sz="2400" b="1" u="sng" baseline="30000" dirty="0">
                <a:cs typeface="Times New Roman" panose="02020603050405020304" pitchFamily="18" charset="0"/>
              </a:rPr>
              <a:t>nd</a:t>
            </a:r>
            <a:r>
              <a:rPr lang="en-US" sz="2400" b="1" u="sng" dirty="0">
                <a:cs typeface="Times New Roman" panose="02020603050405020304" pitchFamily="18" charset="0"/>
              </a:rPr>
              <a:t> Step Violence Prevention</a:t>
            </a:r>
            <a:r>
              <a:rPr lang="en-US" sz="2400" b="1" i="1" dirty="0">
                <a:cs typeface="Times New Roman" panose="02020603050405020304" pitchFamily="18" charset="0"/>
              </a:rPr>
              <a:t> </a:t>
            </a:r>
            <a:r>
              <a:rPr lang="en-US" sz="2400" i="1" dirty="0">
                <a:cs typeface="Times New Roman" panose="02020603050405020304" pitchFamily="18" charset="0"/>
              </a:rPr>
              <a:t>(State DFCS grants)</a:t>
            </a:r>
          </a:p>
          <a:p>
            <a:pPr algn="ctr"/>
            <a:endParaRPr lang="en-US" sz="2400" b="1" dirty="0">
              <a:cs typeface="Times New Roman" panose="02020603050405020304" pitchFamily="18" charset="0"/>
            </a:endParaRPr>
          </a:p>
          <a:p>
            <a:pPr algn="ctr"/>
            <a:r>
              <a:rPr lang="en-US" sz="2400" b="1" dirty="0">
                <a:solidFill>
                  <a:srgbClr val="FF0000"/>
                </a:solidFill>
                <a:effectLst>
                  <a:outerShdw blurRad="38100" dist="38100" dir="2700000" algn="tl">
                    <a:srgbClr val="000000">
                      <a:alpha val="43137"/>
                    </a:srgbClr>
                  </a:outerShdw>
                </a:effectLst>
                <a:cs typeface="Times New Roman" panose="02020603050405020304" pitchFamily="18" charset="0"/>
              </a:rPr>
              <a:t>U.S. Department of Education Title IV – Part A </a:t>
            </a:r>
          </a:p>
          <a:p>
            <a:pPr algn="ctr"/>
            <a:r>
              <a:rPr lang="en-US" sz="2400" b="1" i="1" dirty="0">
                <a:solidFill>
                  <a:srgbClr val="FF0000"/>
                </a:solidFill>
                <a:effectLst>
                  <a:outerShdw blurRad="38100" dist="38100" dir="2700000" algn="tl">
                    <a:srgbClr val="000000">
                      <a:alpha val="43137"/>
                    </a:srgbClr>
                  </a:outerShdw>
                </a:effectLst>
                <a:cs typeface="Times New Roman" panose="02020603050405020304" pitchFamily="18" charset="0"/>
              </a:rPr>
              <a:t>(drug education, school-based mental health services, mental health awareness training, safety, school climate)</a:t>
            </a:r>
            <a:endParaRPr lang="en-US" sz="2400" b="1" i="1" u="sng" dirty="0">
              <a:solidFill>
                <a:srgbClr val="FF0000"/>
              </a:solidFill>
              <a:effectLst>
                <a:outerShdw blurRad="38100" dist="38100" dir="2700000" algn="tl">
                  <a:srgbClr val="000000">
                    <a:alpha val="43137"/>
                  </a:srgbClr>
                </a:outerShdw>
              </a:effectLst>
              <a:cs typeface="Times New Roman" panose="02020603050405020304" pitchFamily="18" charset="0"/>
            </a:endParaRPr>
          </a:p>
        </p:txBody>
      </p:sp>
      <p:sp>
        <p:nvSpPr>
          <p:cNvPr id="4" name="Rectangle 3">
            <a:extLst>
              <a:ext uri="{FF2B5EF4-FFF2-40B4-BE49-F238E27FC236}">
                <a16:creationId xmlns:a16="http://schemas.microsoft.com/office/drawing/2014/main" id="{53B88FB2-76CD-4571-A453-A4518A04BDDD}"/>
              </a:ext>
            </a:extLst>
          </p:cNvPr>
          <p:cNvSpPr/>
          <p:nvPr/>
        </p:nvSpPr>
        <p:spPr>
          <a:xfrm>
            <a:off x="1414227" y="981080"/>
            <a:ext cx="6799938" cy="584775"/>
          </a:xfrm>
          <a:prstGeom prst="rect">
            <a:avLst/>
          </a:prstGeom>
        </p:spPr>
        <p:txBody>
          <a:bodyPr wrap="none">
            <a:spAutoFit/>
          </a:bodyPr>
          <a:lstStyle/>
          <a:p>
            <a:r>
              <a:rPr lang="en-US" sz="3200" b="1" dirty="0">
                <a:solidFill>
                  <a:srgbClr val="FF0000"/>
                </a:solidFill>
                <a:effectLst>
                  <a:outerShdw blurRad="38100" dist="38100" dir="2700000" algn="tl">
                    <a:srgbClr val="000000">
                      <a:alpha val="43137"/>
                    </a:srgbClr>
                  </a:outerShdw>
                </a:effectLst>
                <a:ea typeface="Calibri" charset="0"/>
                <a:cs typeface="Times New Roman" panose="02020603050405020304" pitchFamily="18" charset="0"/>
              </a:rPr>
              <a:t>Prevention and Intervention Resources</a:t>
            </a:r>
            <a:endParaRPr lang="en-US" sz="3200" b="1" i="1" dirty="0">
              <a:solidFill>
                <a:srgbClr val="FF0000"/>
              </a:solidFill>
              <a:effectLst>
                <a:outerShdw blurRad="38100" dist="38100" dir="2700000" algn="tl">
                  <a:srgbClr val="000000">
                    <a:alpha val="43137"/>
                  </a:srgbClr>
                </a:outerShdw>
              </a:effectLst>
              <a:ea typeface="Calibri" charset="0"/>
              <a:cs typeface="Times New Roman" panose="02020603050405020304" pitchFamily="18" charset="0"/>
            </a:endParaRPr>
          </a:p>
        </p:txBody>
      </p:sp>
    </p:spTree>
    <p:extLst>
      <p:ext uri="{BB962C8B-B14F-4D97-AF65-F5344CB8AC3E}">
        <p14:creationId xmlns:p14="http://schemas.microsoft.com/office/powerpoint/2010/main" val="4253120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D7E089-7AFB-4238-B942-DCBEA5E6134B}"/>
              </a:ext>
            </a:extLst>
          </p:cNvPr>
          <p:cNvSpPr/>
          <p:nvPr/>
        </p:nvSpPr>
        <p:spPr>
          <a:xfrm>
            <a:off x="3237798" y="2844225"/>
            <a:ext cx="2852704" cy="1200329"/>
          </a:xfrm>
          <a:prstGeom prst="rect">
            <a:avLst/>
          </a:prstGeom>
        </p:spPr>
        <p:txBody>
          <a:bodyPr wrap="none">
            <a:spAutoFit/>
          </a:bodyPr>
          <a:lstStyle/>
          <a:p>
            <a:pPr algn="ctr"/>
            <a:r>
              <a:rPr lang="en-US" sz="3600" b="1" dirty="0">
                <a:effectLst>
                  <a:outerShdw blurRad="38100" dist="38100" dir="2700000" algn="tl">
                    <a:srgbClr val="000000">
                      <a:alpha val="43137"/>
                    </a:srgbClr>
                  </a:outerShdw>
                </a:effectLst>
                <a:ea typeface="Calibri" charset="0"/>
                <a:cs typeface="Times New Roman" panose="02020603050405020304" pitchFamily="18" charset="0"/>
              </a:rPr>
              <a:t>School Safety </a:t>
            </a:r>
          </a:p>
          <a:p>
            <a:pPr algn="ctr"/>
            <a:r>
              <a:rPr lang="en-US" sz="3600" b="1" dirty="0">
                <a:effectLst>
                  <a:outerShdw blurRad="38100" dist="38100" dir="2700000" algn="tl">
                    <a:srgbClr val="000000">
                      <a:alpha val="43137"/>
                    </a:srgbClr>
                  </a:outerShdw>
                </a:effectLst>
                <a:ea typeface="Calibri" charset="0"/>
                <a:cs typeface="Times New Roman" panose="02020603050405020304" pitchFamily="18" charset="0"/>
              </a:rPr>
              <a:t>Resources</a:t>
            </a:r>
            <a:endParaRPr lang="en-US" sz="3600" b="1" i="1" dirty="0">
              <a:effectLst>
                <a:outerShdw blurRad="38100" dist="38100" dir="2700000" algn="tl">
                  <a:srgbClr val="000000">
                    <a:alpha val="43137"/>
                  </a:srgbClr>
                </a:outerShdw>
              </a:effectLst>
              <a:ea typeface="Calibri" charset="0"/>
              <a:cs typeface="Times New Roman" panose="02020603050405020304" pitchFamily="18" charset="0"/>
            </a:endParaRPr>
          </a:p>
        </p:txBody>
      </p:sp>
    </p:spTree>
    <p:extLst>
      <p:ext uri="{BB962C8B-B14F-4D97-AF65-F5344CB8AC3E}">
        <p14:creationId xmlns:p14="http://schemas.microsoft.com/office/powerpoint/2010/main" val="365325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F0D42744-81F0-410B-A1C2-96529C47C04D}" type="datetime1">
              <a:rPr lang="en-US" smtClean="0"/>
              <a:t>10/11/2018</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3</a:t>
            </a:fld>
            <a:endParaRPr lang="en-US" dirty="0"/>
          </a:p>
        </p:txBody>
      </p:sp>
      <p:sp>
        <p:nvSpPr>
          <p:cNvPr id="4" name="TextBox 3"/>
          <p:cNvSpPr txBox="1"/>
          <p:nvPr/>
        </p:nvSpPr>
        <p:spPr>
          <a:xfrm>
            <a:off x="1348510" y="1486226"/>
            <a:ext cx="4573320" cy="3847207"/>
          </a:xfrm>
          <a:prstGeom prst="rect">
            <a:avLst/>
          </a:prstGeom>
          <a:noFill/>
        </p:spPr>
        <p:txBody>
          <a:bodyPr wrap="square" rtlCol="0">
            <a:spAutoFit/>
          </a:bodyPr>
          <a:lstStyle/>
          <a:p>
            <a:pPr algn="ctr"/>
            <a:r>
              <a:rPr lang="en-US" sz="3200" i="1" dirty="0"/>
              <a:t>“Workplace safety begins and ends with attention to all aspects of the climate. </a:t>
            </a:r>
            <a:r>
              <a:rPr lang="en-US" sz="3200" i="1" u="sng" dirty="0"/>
              <a:t>Workplace climate is safety</a:t>
            </a:r>
            <a:r>
              <a:rPr lang="en-US" sz="3200" i="1" dirty="0"/>
              <a:t>.”</a:t>
            </a:r>
          </a:p>
          <a:p>
            <a:pPr algn="ctr"/>
            <a:endParaRPr lang="en-US" sz="2800" dirty="0"/>
          </a:p>
          <a:p>
            <a:pPr algn="ctr"/>
            <a:r>
              <a:rPr lang="en-US" sz="2800" b="1" dirty="0"/>
              <a:t>-RAND CORPORATION RESEARCH</a:t>
            </a:r>
          </a:p>
        </p:txBody>
      </p:sp>
      <p:pic>
        <p:nvPicPr>
          <p:cNvPr id="1026" name="Picture 2" descr="Image result for RAND research cen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9522" y="2226915"/>
            <a:ext cx="2365828" cy="2365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94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generated with high confidence">
            <a:extLst>
              <a:ext uri="{FF2B5EF4-FFF2-40B4-BE49-F238E27FC236}">
                <a16:creationId xmlns:a16="http://schemas.microsoft.com/office/drawing/2014/main" id="{07F3797D-43C8-48C1-A11B-A450E2E15641}"/>
              </a:ext>
            </a:extLst>
          </p:cNvPr>
          <p:cNvPicPr>
            <a:picLocks noChangeAspect="1"/>
          </p:cNvPicPr>
          <p:nvPr/>
        </p:nvPicPr>
        <p:blipFill>
          <a:blip r:embed="rId2"/>
          <a:stretch>
            <a:fillRect/>
          </a:stretch>
        </p:blipFill>
        <p:spPr>
          <a:xfrm>
            <a:off x="1193383" y="1718349"/>
            <a:ext cx="6516763" cy="3421301"/>
          </a:xfrm>
          <a:prstGeom prst="rect">
            <a:avLst/>
          </a:prstGeom>
          <a:ln>
            <a:noFill/>
          </a:ln>
          <a:effectLst>
            <a:outerShdw blurRad="190500" algn="tl" rotWithShape="0">
              <a:srgbClr val="000000">
                <a:alpha val="70000"/>
              </a:srgbClr>
            </a:outerShdw>
          </a:effectLst>
        </p:spPr>
      </p:pic>
      <p:sp>
        <p:nvSpPr>
          <p:cNvPr id="3" name="Slide Number Placeholder 4">
            <a:extLst>
              <a:ext uri="{FF2B5EF4-FFF2-40B4-BE49-F238E27FC236}">
                <a16:creationId xmlns:a16="http://schemas.microsoft.com/office/drawing/2014/main" id="{E17B871E-D887-4424-A1C8-0D3514EE754E}"/>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30</a:t>
            </a:fld>
            <a:endParaRPr lang="en-US" dirty="0"/>
          </a:p>
        </p:txBody>
      </p:sp>
    </p:spTree>
    <p:extLst>
      <p:ext uri="{BB962C8B-B14F-4D97-AF65-F5344CB8AC3E}">
        <p14:creationId xmlns:p14="http://schemas.microsoft.com/office/powerpoint/2010/main" val="4069068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AF587A-E841-4974-81A2-A74F61F34097}"/>
              </a:ext>
            </a:extLst>
          </p:cNvPr>
          <p:cNvSpPr>
            <a:spLocks noGrp="1"/>
          </p:cNvSpPr>
          <p:nvPr>
            <p:ph type="sldNum" sz="quarter" idx="4"/>
          </p:nvPr>
        </p:nvSpPr>
        <p:spPr/>
        <p:txBody>
          <a:bodyPr/>
          <a:lstStyle/>
          <a:p>
            <a:fld id="{B63E4CEF-BB1E-48C7-AE93-F39F6AA99AD7}" type="slidenum">
              <a:rPr lang="en-US" smtClean="0"/>
              <a:pPr/>
              <a:t>31</a:t>
            </a:fld>
            <a:endParaRPr lang="en-US" dirty="0"/>
          </a:p>
        </p:txBody>
      </p:sp>
      <p:pic>
        <p:nvPicPr>
          <p:cNvPr id="4" name="Picture 3">
            <a:extLst>
              <a:ext uri="{FF2B5EF4-FFF2-40B4-BE49-F238E27FC236}">
                <a16:creationId xmlns:a16="http://schemas.microsoft.com/office/drawing/2014/main" id="{C645113C-3A91-4FA8-87E5-16EB1EFBAE0C}"/>
              </a:ext>
            </a:extLst>
          </p:cNvPr>
          <p:cNvPicPr>
            <a:picLocks noChangeAspect="1"/>
          </p:cNvPicPr>
          <p:nvPr/>
        </p:nvPicPr>
        <p:blipFill rotWithShape="1">
          <a:blip r:embed="rId2"/>
          <a:srcRect l="2752" t="35578" r="82845" b="41523"/>
          <a:stretch/>
        </p:blipFill>
        <p:spPr>
          <a:xfrm>
            <a:off x="532133" y="1690585"/>
            <a:ext cx="8079733" cy="267608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71EDE18-EAFF-452A-B99E-6B26DA496575}"/>
              </a:ext>
            </a:extLst>
          </p:cNvPr>
          <p:cNvSpPr txBox="1"/>
          <p:nvPr/>
        </p:nvSpPr>
        <p:spPr>
          <a:xfrm>
            <a:off x="532133" y="4555222"/>
            <a:ext cx="807973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Monitored 24/7 by the Georgia Department of Education and the Georgia Department of Public Safety</a:t>
            </a:r>
          </a:p>
        </p:txBody>
      </p:sp>
      <p:pic>
        <p:nvPicPr>
          <p:cNvPr id="2050" name="Picture 2" descr="Georgia Department of Public Safety">
            <a:extLst>
              <a:ext uri="{FF2B5EF4-FFF2-40B4-BE49-F238E27FC236}">
                <a16:creationId xmlns:a16="http://schemas.microsoft.com/office/drawing/2014/main" id="{79C8C14F-70E8-4C53-ADB6-B301045F6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4955643"/>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90426C9-825B-481B-B0E3-33AC3B43AC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71" t="15154" r="60548" b="28725"/>
          <a:stretch>
            <a:fillRect/>
          </a:stretch>
        </p:blipFill>
        <p:spPr bwMode="auto">
          <a:xfrm>
            <a:off x="7253920" y="5205777"/>
            <a:ext cx="1181100" cy="685800"/>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820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FF3B84-7AC8-4967-A8C9-72B12E22B63F}"/>
              </a:ext>
            </a:extLst>
          </p:cNvPr>
          <p:cNvSpPr>
            <a:spLocks noGrp="1"/>
          </p:cNvSpPr>
          <p:nvPr>
            <p:ph type="sldNum" sz="quarter" idx="4"/>
          </p:nvPr>
        </p:nvSpPr>
        <p:spPr/>
        <p:txBody>
          <a:bodyPr/>
          <a:lstStyle/>
          <a:p>
            <a:fld id="{B63E4CEF-BB1E-48C7-AE93-F39F6AA99AD7}" type="slidenum">
              <a:rPr lang="en-US" smtClean="0"/>
              <a:pPr/>
              <a:t>32</a:t>
            </a:fld>
            <a:endParaRPr lang="en-US" dirty="0"/>
          </a:p>
        </p:txBody>
      </p:sp>
      <p:sp>
        <p:nvSpPr>
          <p:cNvPr id="4" name="Rectangle 3">
            <a:extLst>
              <a:ext uri="{FF2B5EF4-FFF2-40B4-BE49-F238E27FC236}">
                <a16:creationId xmlns:a16="http://schemas.microsoft.com/office/drawing/2014/main" id="{16EDD8F4-007F-49A4-B3C0-BEDEE8BC7E47}"/>
              </a:ext>
            </a:extLst>
          </p:cNvPr>
          <p:cNvSpPr/>
          <p:nvPr/>
        </p:nvSpPr>
        <p:spPr>
          <a:xfrm>
            <a:off x="270876" y="1114929"/>
            <a:ext cx="8313489" cy="3539430"/>
          </a:xfrm>
          <a:prstGeom prst="rect">
            <a:avLst/>
          </a:prstGeom>
        </p:spPr>
        <p:txBody>
          <a:bodyPr wrap="square">
            <a:spAutoFit/>
          </a:bodyPr>
          <a:lstStyle/>
          <a:p>
            <a:pPr fontAlgn="base"/>
            <a:r>
              <a:rPr lang="en-US" sz="2800" i="1" dirty="0">
                <a:cs typeface="Times New Roman" panose="02020603050405020304" pitchFamily="18" charset="0"/>
              </a:rPr>
              <a:t>April 25, 2018</a:t>
            </a:r>
          </a:p>
          <a:p>
            <a:pPr fontAlgn="base"/>
            <a:r>
              <a:rPr lang="en-US" sz="2800" dirty="0">
                <a:cs typeface="Times New Roman" panose="02020603050405020304" pitchFamily="18" charset="0"/>
              </a:rPr>
              <a:t>ATLANTA—Gov. Nathan Deal announced the launch of </a:t>
            </a:r>
            <a:r>
              <a:rPr lang="en-US" sz="2800" b="1" i="1" dirty="0">
                <a:cs typeface="Times New Roman" panose="02020603050405020304" pitchFamily="18" charset="0"/>
              </a:rPr>
              <a:t>See Something, Send Something</a:t>
            </a:r>
            <a:r>
              <a:rPr lang="en-US" sz="2800" dirty="0">
                <a:cs typeface="Times New Roman" panose="02020603050405020304" pitchFamily="18" charset="0"/>
              </a:rPr>
              <a:t>, a smartphone app that directs citizen concerns to local law enforcement.       </a:t>
            </a:r>
            <a:r>
              <a:rPr lang="en-US" sz="2800" b="1" i="1" dirty="0">
                <a:cs typeface="Times New Roman" panose="02020603050405020304" pitchFamily="18" charset="0"/>
              </a:rPr>
              <a:t>See Something, Send Something</a:t>
            </a:r>
            <a:r>
              <a:rPr lang="en-US" sz="2800" b="1" dirty="0">
                <a:cs typeface="Times New Roman" panose="02020603050405020304" pitchFamily="18" charset="0"/>
              </a:rPr>
              <a:t> </a:t>
            </a:r>
            <a:r>
              <a:rPr lang="en-US" sz="2800" dirty="0">
                <a:cs typeface="Times New Roman" panose="02020603050405020304" pitchFamily="18" charset="0"/>
              </a:rPr>
              <a:t>operates statewide and nationwide, allowing citizens to report suspicious activity and concerns about safety and security.</a:t>
            </a:r>
            <a:br>
              <a:rPr lang="en-US" sz="2800" dirty="0">
                <a:cs typeface="Times New Roman" panose="02020603050405020304" pitchFamily="18" charset="0"/>
              </a:rPr>
            </a:br>
            <a:endParaRPr lang="en-US" sz="2800" b="0" i="0" dirty="0">
              <a:effectLst/>
              <a:cs typeface="Times New Roman" panose="02020603050405020304" pitchFamily="18" charset="0"/>
            </a:endParaRPr>
          </a:p>
        </p:txBody>
      </p:sp>
      <p:pic>
        <p:nvPicPr>
          <p:cNvPr id="2" name="Picture 1">
            <a:extLst>
              <a:ext uri="{FF2B5EF4-FFF2-40B4-BE49-F238E27FC236}">
                <a16:creationId xmlns:a16="http://schemas.microsoft.com/office/drawing/2014/main" id="{9F67656A-6AB7-4BAB-BBFD-96A1B4EFD1AC}"/>
              </a:ext>
            </a:extLst>
          </p:cNvPr>
          <p:cNvPicPr>
            <a:picLocks noChangeAspect="1"/>
          </p:cNvPicPr>
          <p:nvPr/>
        </p:nvPicPr>
        <p:blipFill rotWithShape="1">
          <a:blip r:embed="rId2"/>
          <a:srcRect l="59053" t="29700" r="9895" b="44457"/>
          <a:stretch/>
        </p:blipFill>
        <p:spPr>
          <a:xfrm>
            <a:off x="799740" y="4215865"/>
            <a:ext cx="7402058" cy="1925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062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115CA-84D9-4705-B524-1CB38C0DA338}"/>
              </a:ext>
            </a:extLst>
          </p:cNvPr>
          <p:cNvPicPr>
            <a:picLocks noChangeAspect="1"/>
          </p:cNvPicPr>
          <p:nvPr/>
        </p:nvPicPr>
        <p:blipFill rotWithShape="1">
          <a:blip r:embed="rId2"/>
          <a:srcRect l="39702" t="30842" r="38947" b="14421"/>
          <a:stretch/>
        </p:blipFill>
        <p:spPr>
          <a:xfrm>
            <a:off x="256525" y="1427747"/>
            <a:ext cx="8887477" cy="4796591"/>
          </a:xfrm>
          <a:prstGeom prst="rect">
            <a:avLst/>
          </a:prstGeom>
        </p:spPr>
      </p:pic>
      <p:sp>
        <p:nvSpPr>
          <p:cNvPr id="5" name="Rectangle 4">
            <a:extLst>
              <a:ext uri="{FF2B5EF4-FFF2-40B4-BE49-F238E27FC236}">
                <a16:creationId xmlns:a16="http://schemas.microsoft.com/office/drawing/2014/main" id="{E13C7D7D-CA47-4031-8F95-FDE1341F5B3F}"/>
              </a:ext>
            </a:extLst>
          </p:cNvPr>
          <p:cNvSpPr/>
          <p:nvPr/>
        </p:nvSpPr>
        <p:spPr>
          <a:xfrm>
            <a:off x="1063490" y="1427747"/>
            <a:ext cx="7652085" cy="301956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ECCDBA89-D5A7-49DC-8C44-136E5876A560}"/>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33</a:t>
            </a:fld>
            <a:endParaRPr lang="en-US" dirty="0"/>
          </a:p>
        </p:txBody>
      </p:sp>
      <p:sp>
        <p:nvSpPr>
          <p:cNvPr id="6" name="TextBox 5">
            <a:extLst>
              <a:ext uri="{FF2B5EF4-FFF2-40B4-BE49-F238E27FC236}">
                <a16:creationId xmlns:a16="http://schemas.microsoft.com/office/drawing/2014/main" id="{4AE04D7C-183F-4D58-951C-BFB3A907F97A}"/>
              </a:ext>
            </a:extLst>
          </p:cNvPr>
          <p:cNvSpPr txBox="1"/>
          <p:nvPr/>
        </p:nvSpPr>
        <p:spPr>
          <a:xfrm>
            <a:off x="0" y="0"/>
            <a:ext cx="9099047" cy="1077218"/>
          </a:xfrm>
          <a:prstGeom prst="rect">
            <a:avLst/>
          </a:prstGeom>
          <a:solidFill>
            <a:schemeClr val="tx1"/>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HB 763</a:t>
            </a:r>
          </a:p>
          <a:p>
            <a:pPr algn="ct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490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11983" y="283217"/>
            <a:ext cx="5314217" cy="808984"/>
          </a:xfrm>
        </p:spPr>
        <p:txBody>
          <a:bodyPr>
            <a:normAutofit fontScale="90000"/>
          </a:bodyPr>
          <a:lstStyle/>
          <a:p>
            <a:pPr algn="ctr"/>
            <a:r>
              <a:rPr lang="en-US" sz="2800" dirty="0">
                <a:latin typeface="+mn-lt"/>
                <a:cs typeface="Times New Roman" panose="02020603050405020304" pitchFamily="18" charset="0"/>
              </a:rPr>
              <a:t>Georgia Department of Education </a:t>
            </a:r>
            <a:r>
              <a:rPr lang="en-US" sz="2800" i="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School Safety and Health Resources</a:t>
            </a:r>
          </a:p>
        </p:txBody>
      </p:sp>
      <p:sp>
        <p:nvSpPr>
          <p:cNvPr id="6" name="Content Placeholder 5"/>
          <p:cNvSpPr>
            <a:spLocks noGrp="1"/>
          </p:cNvSpPr>
          <p:nvPr>
            <p:ph sz="half" idx="1"/>
          </p:nvPr>
        </p:nvSpPr>
        <p:spPr>
          <a:xfrm>
            <a:off x="371771" y="1532326"/>
            <a:ext cx="4514850" cy="4247988"/>
          </a:xfrm>
        </p:spPr>
        <p:txBody>
          <a:bodyPr>
            <a:normAutofit lnSpcReduction="10000"/>
          </a:bodyPr>
          <a:lstStyle/>
          <a:p>
            <a:r>
              <a:rPr lang="en-US" sz="2600" dirty="0">
                <a:cs typeface="Times New Roman" panose="02020603050405020304" pitchFamily="18" charset="0"/>
              </a:rPr>
              <a:t>Crisis Management and Prevention in Georgia Public Schools​</a:t>
            </a:r>
          </a:p>
          <a:p>
            <a:r>
              <a:rPr lang="en-US" sz="2600" dirty="0">
                <a:cs typeface="Times New Roman" panose="02020603050405020304" pitchFamily="18" charset="0"/>
              </a:rPr>
              <a:t>Guide for Developing High-Quality School Emergency Operations Plans</a:t>
            </a:r>
          </a:p>
          <a:p>
            <a:r>
              <a:rPr lang="en-US" sz="2600" dirty="0">
                <a:cs typeface="Times New Roman" panose="02020603050405020304" pitchFamily="18" charset="0"/>
              </a:rPr>
              <a:t>School Safety Checklist</a:t>
            </a:r>
          </a:p>
          <a:p>
            <a:r>
              <a:rPr lang="en-US" sz="2600" dirty="0">
                <a:cs typeface="Times New Roman" panose="02020603050405020304" pitchFamily="18" charset="0"/>
              </a:rPr>
              <a:t>School Safety Hotline</a:t>
            </a:r>
          </a:p>
          <a:p>
            <a:r>
              <a:rPr lang="en-US" sz="2600" dirty="0">
                <a:cs typeface="Times New Roman" panose="02020603050405020304" pitchFamily="18" charset="0"/>
              </a:rPr>
              <a:t>Responding to a School Crisis</a:t>
            </a:r>
          </a:p>
          <a:p>
            <a:r>
              <a:rPr lang="en-US" sz="2600" dirty="0">
                <a:cs typeface="Times New Roman" panose="02020603050405020304" pitchFamily="18" charset="0"/>
              </a:rPr>
              <a:t>Trauma's Impact on Children Exposed to Violence​</a:t>
            </a:r>
          </a:p>
          <a:p>
            <a:endParaRPr lang="en-US" dirty="0"/>
          </a:p>
          <a:p>
            <a:endParaRPr lang="en-US" dirty="0"/>
          </a:p>
          <a:p>
            <a:endParaRPr lang="en-US" dirty="0"/>
          </a:p>
        </p:txBody>
      </p:sp>
      <p:sp>
        <p:nvSpPr>
          <p:cNvPr id="7" name="Content Placeholder 6"/>
          <p:cNvSpPr>
            <a:spLocks noGrp="1"/>
          </p:cNvSpPr>
          <p:nvPr>
            <p:ph sz="half" idx="2"/>
          </p:nvPr>
        </p:nvSpPr>
        <p:spPr>
          <a:xfrm>
            <a:off x="4629150" y="1532326"/>
            <a:ext cx="4514850" cy="4351338"/>
          </a:xfrm>
        </p:spPr>
        <p:txBody>
          <a:bodyPr>
            <a:normAutofit lnSpcReduction="10000"/>
          </a:bodyPr>
          <a:lstStyle/>
          <a:p>
            <a:r>
              <a:rPr lang="en-US" sz="2600" dirty="0">
                <a:cs typeface="Times New Roman" panose="02020603050405020304" pitchFamily="18" charset="0"/>
              </a:rPr>
              <a:t>School Emergency Management Tool Box</a:t>
            </a:r>
          </a:p>
          <a:p>
            <a:r>
              <a:rPr lang="en-US" sz="2600" dirty="0">
                <a:cs typeface="Times New Roman" panose="02020603050405020304" pitchFamily="18" charset="0"/>
              </a:rPr>
              <a:t>Bullying Prevention Toolkit​</a:t>
            </a:r>
          </a:p>
          <a:p>
            <a:r>
              <a:rPr lang="en-US" sz="2600" dirty="0">
                <a:cs typeface="Times New Roman" panose="02020603050405020304" pitchFamily="18" charset="0"/>
              </a:rPr>
              <a:t>Anti-Cyberbullying Toolkit</a:t>
            </a:r>
          </a:p>
          <a:p>
            <a:r>
              <a:rPr lang="en-US" sz="2600" dirty="0">
                <a:cs typeface="Times New Roman" panose="02020603050405020304" pitchFamily="18" charset="0"/>
              </a:rPr>
              <a:t>Suicide Prevention Resources​</a:t>
            </a:r>
          </a:p>
          <a:p>
            <a:r>
              <a:rPr lang="en-US" sz="2600" dirty="0">
                <a:cs typeface="Times New Roman" panose="02020603050405020304" pitchFamily="18" charset="0"/>
              </a:rPr>
              <a:t>Human Trafficking Prevention/Intervention Toolkit</a:t>
            </a:r>
          </a:p>
          <a:p>
            <a:r>
              <a:rPr lang="en-US" sz="2600" dirty="0">
                <a:cs typeface="Times New Roman" panose="02020603050405020304" pitchFamily="18" charset="0"/>
              </a:rPr>
              <a:t>Complex Trauma - Resource Guide for Youth​</a:t>
            </a:r>
          </a:p>
          <a:p>
            <a:endParaRPr lang="en-US" u="sng" dirty="0"/>
          </a:p>
          <a:p>
            <a:endParaRPr lang="en-US" u="sng" dirty="0"/>
          </a:p>
          <a:p>
            <a:endParaRPr lang="en-US" dirty="0"/>
          </a:p>
        </p:txBody>
      </p:sp>
      <p:sp>
        <p:nvSpPr>
          <p:cNvPr id="8" name="Slide Number Placeholder 4">
            <a:extLst>
              <a:ext uri="{FF2B5EF4-FFF2-40B4-BE49-F238E27FC236}">
                <a16:creationId xmlns:a16="http://schemas.microsoft.com/office/drawing/2014/main" id="{A8FDDBF7-C21E-40D2-BDB5-497A342B5028}"/>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34</a:t>
            </a:fld>
            <a:endParaRPr lang="en-US" dirty="0"/>
          </a:p>
        </p:txBody>
      </p:sp>
    </p:spTree>
    <p:extLst>
      <p:ext uri="{BB962C8B-B14F-4D97-AF65-F5344CB8AC3E}">
        <p14:creationId xmlns:p14="http://schemas.microsoft.com/office/powerpoint/2010/main" val="1837440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AD0A43-642E-4261-AF00-5DA3A4077379}"/>
              </a:ext>
            </a:extLst>
          </p:cNvPr>
          <p:cNvSpPr/>
          <p:nvPr/>
        </p:nvSpPr>
        <p:spPr>
          <a:xfrm>
            <a:off x="3246540" y="1560368"/>
            <a:ext cx="5763236" cy="4401205"/>
          </a:xfrm>
          <a:prstGeom prst="rect">
            <a:avLst/>
          </a:prstGeom>
        </p:spPr>
        <p:txBody>
          <a:bodyPr wrap="square">
            <a:spAutoFit/>
          </a:bodyPr>
          <a:lstStyle/>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Prevention/Mitigation</a:t>
            </a:r>
            <a:r>
              <a:rPr lang="en-US" sz="2000" dirty="0">
                <a:latin typeface="Times New Roman" panose="02020603050405020304" pitchFamily="18" charset="0"/>
                <a:cs typeface="Times New Roman" panose="02020603050405020304" pitchFamily="18" charset="0"/>
              </a:rPr>
              <a:t> is the action schools take to prevent a threatened or actual incident from occurring or reducing the likelihood that an incident will happen.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Preparedness</a:t>
            </a:r>
            <a:r>
              <a:rPr lang="en-US" sz="2000" dirty="0">
                <a:latin typeface="Times New Roman" panose="02020603050405020304" pitchFamily="18" charset="0"/>
                <a:cs typeface="Times New Roman" panose="02020603050405020304" pitchFamily="18" charset="0"/>
              </a:rPr>
              <a:t> focuses on ongoing actions that protect students, teachers, staff, visitors, networks, and property from a threat or hazard.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Response</a:t>
            </a:r>
            <a:r>
              <a:rPr lang="en-US" sz="2000" dirty="0">
                <a:latin typeface="Times New Roman" panose="02020603050405020304" pitchFamily="18" charset="0"/>
                <a:cs typeface="Times New Roman" panose="02020603050405020304" pitchFamily="18" charset="0"/>
              </a:rPr>
              <a:t> is the capability necessary to stabilize a crisis once it has already happened or is certain to happen in an unpreventable way; establish a safe and secure environment; save lives and property; and facilitate the transition to recovery.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Recovery</a:t>
            </a:r>
            <a:r>
              <a:rPr lang="en-US" sz="2000" dirty="0">
                <a:latin typeface="Times New Roman" panose="02020603050405020304" pitchFamily="18" charset="0"/>
                <a:cs typeface="Times New Roman" panose="02020603050405020304" pitchFamily="18" charset="0"/>
              </a:rPr>
              <a:t> the capability necessary to assist schools affected by a crisis in restoring the learning environment. </a:t>
            </a:r>
          </a:p>
        </p:txBody>
      </p:sp>
      <p:pic>
        <p:nvPicPr>
          <p:cNvPr id="7" name="Picture 6">
            <a:extLst>
              <a:ext uri="{FF2B5EF4-FFF2-40B4-BE49-F238E27FC236}">
                <a16:creationId xmlns:a16="http://schemas.microsoft.com/office/drawing/2014/main" id="{3E0CD9A6-7051-4FEC-9F52-D2D3DA4A08B6}"/>
              </a:ext>
            </a:extLst>
          </p:cNvPr>
          <p:cNvPicPr>
            <a:picLocks noChangeAspect="1"/>
          </p:cNvPicPr>
          <p:nvPr/>
        </p:nvPicPr>
        <p:blipFill rotWithShape="1">
          <a:blip r:embed="rId2"/>
          <a:srcRect l="8421" t="14842" r="75614" b="21580"/>
          <a:stretch/>
        </p:blipFill>
        <p:spPr>
          <a:xfrm>
            <a:off x="140440" y="1405185"/>
            <a:ext cx="3106100" cy="4325014"/>
          </a:xfrm>
          <a:prstGeom prst="rect">
            <a:avLst/>
          </a:prstGeom>
        </p:spPr>
      </p:pic>
      <p:sp>
        <p:nvSpPr>
          <p:cNvPr id="8" name="Rectangle 7">
            <a:extLst>
              <a:ext uri="{FF2B5EF4-FFF2-40B4-BE49-F238E27FC236}">
                <a16:creationId xmlns:a16="http://schemas.microsoft.com/office/drawing/2014/main" id="{FC6138BA-F6A2-4652-943A-751D270501AF}"/>
              </a:ext>
            </a:extLst>
          </p:cNvPr>
          <p:cNvSpPr/>
          <p:nvPr/>
        </p:nvSpPr>
        <p:spPr>
          <a:xfrm>
            <a:off x="243281" y="527095"/>
            <a:ext cx="6367244" cy="830997"/>
          </a:xfrm>
          <a:prstGeom prst="rect">
            <a:avLst/>
          </a:prstGeom>
        </p:spPr>
        <p:txBody>
          <a:bodyPr wrap="square">
            <a:spAutoFit/>
          </a:bodyPr>
          <a:lstStyle/>
          <a:p>
            <a:r>
              <a:rPr lang="en-US" sz="2400" b="1" dirty="0">
                <a:cs typeface="Times New Roman" panose="02020603050405020304" pitchFamily="18" charset="0"/>
              </a:rPr>
              <a:t>Crisis Management and Prevention in Georgia Public Schools</a:t>
            </a:r>
            <a:r>
              <a:rPr lang="en-US" b="1" dirty="0">
                <a:cs typeface="Times New Roman" panose="02020603050405020304" pitchFamily="18" charset="0"/>
              </a:rPr>
              <a:t>​</a:t>
            </a:r>
          </a:p>
        </p:txBody>
      </p:sp>
      <p:sp>
        <p:nvSpPr>
          <p:cNvPr id="9" name="Slide Number Placeholder 4">
            <a:extLst>
              <a:ext uri="{FF2B5EF4-FFF2-40B4-BE49-F238E27FC236}">
                <a16:creationId xmlns:a16="http://schemas.microsoft.com/office/drawing/2014/main" id="{28359704-5E78-4F9A-902E-8A037679D8B9}"/>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35</a:t>
            </a:fld>
            <a:endParaRPr lang="en-US" dirty="0"/>
          </a:p>
        </p:txBody>
      </p:sp>
    </p:spTree>
    <p:extLst>
      <p:ext uri="{BB962C8B-B14F-4D97-AF65-F5344CB8AC3E}">
        <p14:creationId xmlns:p14="http://schemas.microsoft.com/office/powerpoint/2010/main" val="367856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E638A-32D2-43CE-A440-0DD7A8BC4A34}"/>
              </a:ext>
            </a:extLst>
          </p:cNvPr>
          <p:cNvPicPr>
            <a:picLocks noChangeAspect="1"/>
          </p:cNvPicPr>
          <p:nvPr/>
        </p:nvPicPr>
        <p:blipFill rotWithShape="1">
          <a:blip r:embed="rId2"/>
          <a:srcRect l="11204" t="13652" r="81204" b="52766"/>
          <a:stretch/>
        </p:blipFill>
        <p:spPr>
          <a:xfrm>
            <a:off x="3498210" y="1052423"/>
            <a:ext cx="5559526" cy="5133079"/>
          </a:xfrm>
          <a:prstGeom prst="rect">
            <a:avLst/>
          </a:prstGeom>
        </p:spPr>
      </p:pic>
      <p:pic>
        <p:nvPicPr>
          <p:cNvPr id="5" name="Picture 4">
            <a:extLst>
              <a:ext uri="{FF2B5EF4-FFF2-40B4-BE49-F238E27FC236}">
                <a16:creationId xmlns:a16="http://schemas.microsoft.com/office/drawing/2014/main" id="{122B7817-06C8-4588-9FBB-47E6209C7017}"/>
              </a:ext>
            </a:extLst>
          </p:cNvPr>
          <p:cNvPicPr>
            <a:picLocks noChangeAspect="1"/>
          </p:cNvPicPr>
          <p:nvPr/>
        </p:nvPicPr>
        <p:blipFill rotWithShape="1">
          <a:blip r:embed="rId3"/>
          <a:srcRect l="8421" t="14842" r="75614" b="21580"/>
          <a:stretch/>
        </p:blipFill>
        <p:spPr>
          <a:xfrm>
            <a:off x="140440" y="1405185"/>
            <a:ext cx="3106100" cy="4325014"/>
          </a:xfrm>
          <a:prstGeom prst="rect">
            <a:avLst/>
          </a:prstGeom>
        </p:spPr>
      </p:pic>
      <p:sp>
        <p:nvSpPr>
          <p:cNvPr id="6" name="Rectangle 5">
            <a:extLst>
              <a:ext uri="{FF2B5EF4-FFF2-40B4-BE49-F238E27FC236}">
                <a16:creationId xmlns:a16="http://schemas.microsoft.com/office/drawing/2014/main" id="{08C3BCFA-6C4D-4FA0-BBA6-54605DC6E784}"/>
              </a:ext>
            </a:extLst>
          </p:cNvPr>
          <p:cNvSpPr/>
          <p:nvPr/>
        </p:nvSpPr>
        <p:spPr>
          <a:xfrm>
            <a:off x="243281" y="527095"/>
            <a:ext cx="6367244" cy="830997"/>
          </a:xfrm>
          <a:prstGeom prst="rect">
            <a:avLst/>
          </a:prstGeom>
        </p:spPr>
        <p:txBody>
          <a:bodyPr wrap="square">
            <a:spAutoFit/>
          </a:bodyPr>
          <a:lstStyle/>
          <a:p>
            <a:r>
              <a:rPr lang="en-US" sz="2400" b="1" dirty="0">
                <a:cs typeface="Times New Roman" panose="02020603050405020304" pitchFamily="18" charset="0"/>
              </a:rPr>
              <a:t>Crisis Management and Prevention in Georgia Public Schools</a:t>
            </a:r>
            <a:r>
              <a:rPr lang="en-US" b="1" dirty="0">
                <a:latin typeface="Times New Roman" panose="02020603050405020304" pitchFamily="18" charset="0"/>
                <a:cs typeface="Times New Roman" panose="02020603050405020304" pitchFamily="18" charset="0"/>
              </a:rPr>
              <a:t>​</a:t>
            </a:r>
          </a:p>
        </p:txBody>
      </p:sp>
      <p:sp>
        <p:nvSpPr>
          <p:cNvPr id="7" name="Slide Number Placeholder 4">
            <a:extLst>
              <a:ext uri="{FF2B5EF4-FFF2-40B4-BE49-F238E27FC236}">
                <a16:creationId xmlns:a16="http://schemas.microsoft.com/office/drawing/2014/main" id="{80A3EFF2-37FD-4DD3-B7C2-36EBD359B807}"/>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36</a:t>
            </a:fld>
            <a:endParaRPr lang="en-US" dirty="0"/>
          </a:p>
        </p:txBody>
      </p:sp>
    </p:spTree>
    <p:extLst>
      <p:ext uri="{BB962C8B-B14F-4D97-AF65-F5344CB8AC3E}">
        <p14:creationId xmlns:p14="http://schemas.microsoft.com/office/powerpoint/2010/main" val="218323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CD619-C5B9-4C7D-9CE5-B43B4B514453}"/>
              </a:ext>
            </a:extLst>
          </p:cNvPr>
          <p:cNvPicPr>
            <a:picLocks noChangeAspect="1"/>
          </p:cNvPicPr>
          <p:nvPr/>
        </p:nvPicPr>
        <p:blipFill rotWithShape="1">
          <a:blip r:embed="rId2"/>
          <a:srcRect l="10927" t="68605" r="81100" b="4327"/>
          <a:stretch/>
        </p:blipFill>
        <p:spPr>
          <a:xfrm>
            <a:off x="3355597" y="1038652"/>
            <a:ext cx="5788404" cy="4989094"/>
          </a:xfrm>
          <a:prstGeom prst="rect">
            <a:avLst/>
          </a:prstGeom>
        </p:spPr>
      </p:pic>
      <p:pic>
        <p:nvPicPr>
          <p:cNvPr id="6" name="Picture 5">
            <a:extLst>
              <a:ext uri="{FF2B5EF4-FFF2-40B4-BE49-F238E27FC236}">
                <a16:creationId xmlns:a16="http://schemas.microsoft.com/office/drawing/2014/main" id="{ADD7CD02-7123-47C5-971B-2F39B9F7F69A}"/>
              </a:ext>
            </a:extLst>
          </p:cNvPr>
          <p:cNvPicPr>
            <a:picLocks noChangeAspect="1"/>
          </p:cNvPicPr>
          <p:nvPr/>
        </p:nvPicPr>
        <p:blipFill rotWithShape="1">
          <a:blip r:embed="rId3"/>
          <a:srcRect l="8421" t="14842" r="75614" b="21580"/>
          <a:stretch/>
        </p:blipFill>
        <p:spPr>
          <a:xfrm>
            <a:off x="140440" y="1405185"/>
            <a:ext cx="3106100" cy="4325014"/>
          </a:xfrm>
          <a:prstGeom prst="rect">
            <a:avLst/>
          </a:prstGeom>
        </p:spPr>
      </p:pic>
      <p:sp>
        <p:nvSpPr>
          <p:cNvPr id="4" name="Rectangle 3">
            <a:extLst>
              <a:ext uri="{FF2B5EF4-FFF2-40B4-BE49-F238E27FC236}">
                <a16:creationId xmlns:a16="http://schemas.microsoft.com/office/drawing/2014/main" id="{461ADF3E-6E15-4A56-BAF7-CF1B4266CA5D}"/>
              </a:ext>
            </a:extLst>
          </p:cNvPr>
          <p:cNvSpPr/>
          <p:nvPr/>
        </p:nvSpPr>
        <p:spPr>
          <a:xfrm>
            <a:off x="243281" y="527095"/>
            <a:ext cx="6367244" cy="830997"/>
          </a:xfrm>
          <a:prstGeom prst="rect">
            <a:avLst/>
          </a:prstGeom>
        </p:spPr>
        <p:txBody>
          <a:bodyPr wrap="square">
            <a:spAutoFit/>
          </a:bodyPr>
          <a:lstStyle/>
          <a:p>
            <a:r>
              <a:rPr lang="en-US" sz="2400" b="1" dirty="0">
                <a:cs typeface="Times New Roman" panose="02020603050405020304" pitchFamily="18" charset="0"/>
              </a:rPr>
              <a:t>Crisis Management and Prevention in Georgia Public Schools</a:t>
            </a:r>
            <a:r>
              <a:rPr lang="en-US" b="1" dirty="0">
                <a:cs typeface="Times New Roman" panose="02020603050405020304" pitchFamily="18" charset="0"/>
              </a:rPr>
              <a:t>​</a:t>
            </a:r>
          </a:p>
        </p:txBody>
      </p:sp>
      <p:sp>
        <p:nvSpPr>
          <p:cNvPr id="7" name="Slide Number Placeholder 4">
            <a:extLst>
              <a:ext uri="{FF2B5EF4-FFF2-40B4-BE49-F238E27FC236}">
                <a16:creationId xmlns:a16="http://schemas.microsoft.com/office/drawing/2014/main" id="{1200D5A5-35B3-4537-9D55-9E73E31A1CDB}"/>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37</a:t>
            </a:fld>
            <a:endParaRPr lang="en-US" dirty="0"/>
          </a:p>
        </p:txBody>
      </p:sp>
    </p:spTree>
    <p:extLst>
      <p:ext uri="{BB962C8B-B14F-4D97-AF65-F5344CB8AC3E}">
        <p14:creationId xmlns:p14="http://schemas.microsoft.com/office/powerpoint/2010/main" val="160394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7DD3B-15F7-4F5D-9F06-FB071ECA7268}"/>
              </a:ext>
            </a:extLst>
          </p:cNvPr>
          <p:cNvPicPr>
            <a:picLocks noChangeAspect="1"/>
          </p:cNvPicPr>
          <p:nvPr/>
        </p:nvPicPr>
        <p:blipFill rotWithShape="1">
          <a:blip r:embed="rId2"/>
          <a:srcRect l="5702" t="16527" r="72368" b="19473"/>
          <a:stretch/>
        </p:blipFill>
        <p:spPr>
          <a:xfrm>
            <a:off x="0" y="-2"/>
            <a:ext cx="9122924" cy="6193767"/>
          </a:xfrm>
          <a:prstGeom prst="rect">
            <a:avLst/>
          </a:prstGeom>
        </p:spPr>
      </p:pic>
      <p:sp>
        <p:nvSpPr>
          <p:cNvPr id="3" name="Slide Number Placeholder 4">
            <a:extLst>
              <a:ext uri="{FF2B5EF4-FFF2-40B4-BE49-F238E27FC236}">
                <a16:creationId xmlns:a16="http://schemas.microsoft.com/office/drawing/2014/main" id="{6350116F-EFC6-4F4C-8949-26C59ABE5A30}"/>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38</a:t>
            </a:fld>
            <a:endParaRPr lang="en-US" dirty="0"/>
          </a:p>
        </p:txBody>
      </p:sp>
    </p:spTree>
    <p:extLst>
      <p:ext uri="{BB962C8B-B14F-4D97-AF65-F5344CB8AC3E}">
        <p14:creationId xmlns:p14="http://schemas.microsoft.com/office/powerpoint/2010/main" val="805632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F1C4B-A1B5-4E98-8196-927F2DEC5EA7}"/>
              </a:ext>
            </a:extLst>
          </p:cNvPr>
          <p:cNvPicPr>
            <a:picLocks noChangeAspect="1"/>
          </p:cNvPicPr>
          <p:nvPr/>
        </p:nvPicPr>
        <p:blipFill rotWithShape="1">
          <a:blip r:embed="rId2"/>
          <a:srcRect l="5702" t="6841" r="72368" b="49701"/>
          <a:stretch/>
        </p:blipFill>
        <p:spPr>
          <a:xfrm>
            <a:off x="45835" y="1992574"/>
            <a:ext cx="9143999" cy="4227071"/>
          </a:xfrm>
          <a:prstGeom prst="rect">
            <a:avLst/>
          </a:prstGeom>
        </p:spPr>
      </p:pic>
      <p:pic>
        <p:nvPicPr>
          <p:cNvPr id="4" name="Picture 3">
            <a:extLst>
              <a:ext uri="{FF2B5EF4-FFF2-40B4-BE49-F238E27FC236}">
                <a16:creationId xmlns:a16="http://schemas.microsoft.com/office/drawing/2014/main" id="{84213B67-AB3C-49BE-A966-DFD9247863C5}"/>
              </a:ext>
            </a:extLst>
          </p:cNvPr>
          <p:cNvPicPr>
            <a:picLocks noChangeAspect="1"/>
          </p:cNvPicPr>
          <p:nvPr/>
        </p:nvPicPr>
        <p:blipFill rotWithShape="1">
          <a:blip r:embed="rId3"/>
          <a:srcRect l="5578" t="16829" r="72492" b="62128"/>
          <a:stretch/>
        </p:blipFill>
        <p:spPr>
          <a:xfrm>
            <a:off x="0" y="0"/>
            <a:ext cx="9189834" cy="1992574"/>
          </a:xfrm>
          <a:prstGeom prst="rect">
            <a:avLst/>
          </a:prstGeom>
        </p:spPr>
      </p:pic>
      <p:sp>
        <p:nvSpPr>
          <p:cNvPr id="5" name="Slide Number Placeholder 4">
            <a:extLst>
              <a:ext uri="{FF2B5EF4-FFF2-40B4-BE49-F238E27FC236}">
                <a16:creationId xmlns:a16="http://schemas.microsoft.com/office/drawing/2014/main" id="{9B742543-830E-4103-82B0-C701393F022C}"/>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39</a:t>
            </a:fld>
            <a:endParaRPr lang="en-US" dirty="0"/>
          </a:p>
        </p:txBody>
      </p:sp>
    </p:spTree>
    <p:extLst>
      <p:ext uri="{BB962C8B-B14F-4D97-AF65-F5344CB8AC3E}">
        <p14:creationId xmlns:p14="http://schemas.microsoft.com/office/powerpoint/2010/main" val="91864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2765CA1-CE48-45B3-AD3F-73AB0EF18B15}"/>
              </a:ext>
            </a:extLst>
          </p:cNvPr>
          <p:cNvSpPr/>
          <p:nvPr/>
        </p:nvSpPr>
        <p:spPr>
          <a:xfrm>
            <a:off x="169982" y="879561"/>
            <a:ext cx="8828875" cy="4585871"/>
          </a:xfrm>
          <a:prstGeom prst="rect">
            <a:avLst/>
          </a:prstGeom>
        </p:spPr>
        <p:txBody>
          <a:bodyPr wrap="square">
            <a:spAutoFit/>
          </a:bodyPr>
          <a:lstStyle/>
          <a:p>
            <a:pPr lvl="1" algn="ctr" eaLnBrk="0" fontAlgn="base" hangingPunct="0">
              <a:spcBef>
                <a:spcPct val="0"/>
              </a:spcBef>
              <a:spcAft>
                <a:spcPct val="0"/>
              </a:spcAft>
              <a:defRPr/>
            </a:pPr>
            <a:r>
              <a:rPr lang="en-US" sz="2800" b="1" dirty="0">
                <a:latin typeface="Calibri" panose="020F0502020204030204" pitchFamily="34" charset="0"/>
                <a:ea typeface="ＭＳ Ｐゴシック" panose="020B0600070205080204" pitchFamily="34" charset="-128"/>
              </a:rPr>
              <a:t>According to Harvard Business Review Research, the Best and </a:t>
            </a:r>
            <a:r>
              <a:rPr lang="en-US" sz="2800" b="1" u="sng" dirty="0">
                <a:solidFill>
                  <a:srgbClr val="FF0000"/>
                </a:solidFill>
                <a:effectLst>
                  <a:outerShdw blurRad="38100" dist="38100" dir="2700000" algn="tl">
                    <a:srgbClr val="000000">
                      <a:alpha val="43137"/>
                    </a:srgbClr>
                  </a:outerShdw>
                </a:effectLst>
                <a:latin typeface="Calibri" panose="020F0502020204030204" pitchFamily="34" charset="0"/>
                <a:ea typeface="ＭＳ Ｐゴシック" panose="020B0600070205080204" pitchFamily="34" charset="-128"/>
              </a:rPr>
              <a:t>Safest</a:t>
            </a:r>
            <a:r>
              <a:rPr lang="en-US" sz="2800" b="1" dirty="0">
                <a:latin typeface="Calibri" panose="020F0502020204030204" pitchFamily="34" charset="0"/>
                <a:ea typeface="ＭＳ Ｐゴシック" panose="020B0600070205080204" pitchFamily="34" charset="-128"/>
              </a:rPr>
              <a:t> Organizations Are…</a:t>
            </a:r>
          </a:p>
          <a:p>
            <a:pPr lvl="1" algn="ctr" eaLnBrk="0" fontAlgn="base" hangingPunct="0">
              <a:spcBef>
                <a:spcPct val="0"/>
              </a:spcBef>
              <a:spcAft>
                <a:spcPct val="0"/>
              </a:spcAft>
              <a:defRPr/>
            </a:pPr>
            <a:endParaRPr lang="en-US" sz="1200" b="1" dirty="0">
              <a:latin typeface="Calibri" panose="020F0502020204030204" pitchFamily="34" charset="0"/>
              <a:ea typeface="ＭＳ Ｐゴシック" panose="020B0600070205080204" pitchFamily="34" charset="-128"/>
            </a:endParaRP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A place where </a:t>
            </a:r>
            <a:r>
              <a:rPr lang="en-US" sz="2800" b="1" u="sng" dirty="0">
                <a:latin typeface="Calibri" panose="020F0502020204030204" pitchFamily="34" charset="0"/>
                <a:ea typeface="ＭＳ Ｐゴシック" panose="020B0600070205080204" pitchFamily="34" charset="-128"/>
              </a:rPr>
              <a:t>individual differences are nurtured</a:t>
            </a:r>
            <a:r>
              <a:rPr lang="en-US" sz="2800" dirty="0">
                <a:latin typeface="Calibri" panose="020F0502020204030204" pitchFamily="34" charset="0"/>
                <a:ea typeface="ＭＳ Ｐゴシック" panose="020B0600070205080204" pitchFamily="34" charset="-128"/>
              </a:rPr>
              <a:t>.</a:t>
            </a: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A place where </a:t>
            </a:r>
            <a:r>
              <a:rPr lang="en-US" sz="2800" b="1" u="sng" dirty="0">
                <a:latin typeface="Calibri" panose="020F0502020204030204" pitchFamily="34" charset="0"/>
                <a:ea typeface="ＭＳ Ｐゴシック" panose="020B0600070205080204" pitchFamily="34" charset="-128"/>
              </a:rPr>
              <a:t>information is not suppressed</a:t>
            </a:r>
            <a:r>
              <a:rPr lang="en-US" sz="2800" dirty="0">
                <a:latin typeface="Calibri" panose="020F0502020204030204" pitchFamily="34" charset="0"/>
                <a:ea typeface="ＭＳ Ｐゴシック" panose="020B0600070205080204" pitchFamily="34" charset="-128"/>
              </a:rPr>
              <a:t>. </a:t>
            </a: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A place where the </a:t>
            </a:r>
            <a:r>
              <a:rPr lang="en-US" sz="2800" b="1" u="sng" dirty="0">
                <a:latin typeface="Calibri" panose="020F0502020204030204" pitchFamily="34" charset="0"/>
                <a:ea typeface="ＭＳ Ｐゴシック" panose="020B0600070205080204" pitchFamily="34" charset="-128"/>
              </a:rPr>
              <a:t>organization adds value </a:t>
            </a:r>
            <a:r>
              <a:rPr lang="en-US" sz="2800" dirty="0">
                <a:latin typeface="Calibri" panose="020F0502020204030204" pitchFamily="34" charset="0"/>
                <a:ea typeface="ＭＳ Ｐゴシック" panose="020B0600070205080204" pitchFamily="34" charset="-128"/>
              </a:rPr>
              <a:t>to employees, rather than taking value from them.</a:t>
            </a: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A place that </a:t>
            </a:r>
            <a:r>
              <a:rPr lang="en-US" sz="2800" b="1" dirty="0">
                <a:latin typeface="Calibri" panose="020F0502020204030204" pitchFamily="34" charset="0"/>
                <a:ea typeface="ＭＳ Ｐゴシック" panose="020B0600070205080204" pitchFamily="34" charset="-128"/>
              </a:rPr>
              <a:t>has a purpose</a:t>
            </a:r>
            <a:r>
              <a:rPr lang="en-US" sz="2800" dirty="0">
                <a:latin typeface="Calibri" panose="020F0502020204030204" pitchFamily="34" charset="0"/>
                <a:ea typeface="ＭＳ Ｐゴシック" panose="020B0600070205080204" pitchFamily="34" charset="-128"/>
              </a:rPr>
              <a:t>. </a:t>
            </a: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A place where the </a:t>
            </a:r>
            <a:r>
              <a:rPr lang="en-US" sz="2800" b="1" u="sng" dirty="0">
                <a:latin typeface="Calibri" panose="020F0502020204030204" pitchFamily="34" charset="0"/>
                <a:ea typeface="ＭＳ Ｐゴシック" panose="020B0600070205080204" pitchFamily="34" charset="-128"/>
              </a:rPr>
              <a:t>work is meaningful </a:t>
            </a:r>
            <a:r>
              <a:rPr lang="en-US" sz="2800" dirty="0">
                <a:latin typeface="Calibri" panose="020F0502020204030204" pitchFamily="34" charset="0"/>
                <a:ea typeface="ＭＳ Ｐゴシック" panose="020B0600070205080204" pitchFamily="34" charset="-128"/>
              </a:rPr>
              <a:t>and </a:t>
            </a:r>
            <a:r>
              <a:rPr lang="en-US" sz="2800" b="1" u="sng" dirty="0">
                <a:latin typeface="Calibri" panose="020F0502020204030204" pitchFamily="34" charset="0"/>
                <a:ea typeface="ＭＳ Ｐゴシック" panose="020B0600070205080204" pitchFamily="34" charset="-128"/>
              </a:rPr>
              <a:t>is recognized</a:t>
            </a:r>
            <a:r>
              <a:rPr lang="en-US" sz="2800" dirty="0">
                <a:latin typeface="Calibri" panose="020F0502020204030204" pitchFamily="34" charset="0"/>
                <a:ea typeface="ＭＳ Ｐゴシック" panose="020B0600070205080204" pitchFamily="34" charset="-128"/>
              </a:rPr>
              <a:t>.</a:t>
            </a:r>
          </a:p>
          <a:p>
            <a:pPr marL="914400" lvl="1" indent="-457200" eaLnBrk="0" fontAlgn="base" hangingPunct="0">
              <a:spcBef>
                <a:spcPct val="0"/>
              </a:spcBef>
              <a:spcAft>
                <a:spcPct val="0"/>
              </a:spcAft>
              <a:buFont typeface="Arial" panose="020B0604020202020204" pitchFamily="34" charset="0"/>
              <a:buChar char="•"/>
              <a:defRPr/>
            </a:pPr>
            <a:r>
              <a:rPr lang="en-US" sz="2800" dirty="0">
                <a:latin typeface="Calibri" panose="020F0502020204030204" pitchFamily="34" charset="0"/>
                <a:ea typeface="ＭＳ Ｐゴシック" panose="020B0600070205080204" pitchFamily="34" charset="-128"/>
              </a:rPr>
              <a:t>There are </a:t>
            </a:r>
            <a:r>
              <a:rPr lang="en-US" sz="2800" b="1" u="sng" dirty="0">
                <a:latin typeface="Calibri" panose="020F0502020204030204" pitchFamily="34" charset="0"/>
                <a:ea typeface="ＭＳ Ｐゴシック" panose="020B0600070205080204" pitchFamily="34" charset="-128"/>
              </a:rPr>
              <a:t>no stupid rules</a:t>
            </a:r>
            <a:r>
              <a:rPr lang="en-US" sz="2800" dirty="0">
                <a:latin typeface="Calibri" panose="020F0502020204030204" pitchFamily="34" charset="0"/>
                <a:ea typeface="ＭＳ Ｐゴシック" panose="020B0600070205080204" pitchFamily="34" charset="-128"/>
              </a:rPr>
              <a:t>.</a:t>
            </a:r>
          </a:p>
        </p:txBody>
      </p:sp>
      <p:pic>
        <p:nvPicPr>
          <p:cNvPr id="3" name="Picture 2" descr="Image result for harvard business review">
            <a:extLst>
              <a:ext uri="{FF2B5EF4-FFF2-40B4-BE49-F238E27FC236}">
                <a16:creationId xmlns:a16="http://schemas.microsoft.com/office/drawing/2014/main" id="{4DA72B4A-174F-4CC4-84A0-53FE5BB0D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983" y="153945"/>
            <a:ext cx="1404817" cy="766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34380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F1C4B-A1B5-4E98-8196-927F2DEC5EA7}"/>
              </a:ext>
            </a:extLst>
          </p:cNvPr>
          <p:cNvPicPr>
            <a:picLocks noChangeAspect="1"/>
          </p:cNvPicPr>
          <p:nvPr/>
        </p:nvPicPr>
        <p:blipFill rotWithShape="1">
          <a:blip r:embed="rId2"/>
          <a:srcRect l="5702" t="50425" r="72368" b="13158"/>
          <a:stretch/>
        </p:blipFill>
        <p:spPr>
          <a:xfrm>
            <a:off x="69012" y="1777042"/>
            <a:ext cx="9074988" cy="4435221"/>
          </a:xfrm>
          <a:prstGeom prst="rect">
            <a:avLst/>
          </a:prstGeom>
        </p:spPr>
      </p:pic>
      <p:pic>
        <p:nvPicPr>
          <p:cNvPr id="4" name="Picture 3">
            <a:extLst>
              <a:ext uri="{FF2B5EF4-FFF2-40B4-BE49-F238E27FC236}">
                <a16:creationId xmlns:a16="http://schemas.microsoft.com/office/drawing/2014/main" id="{A68A4429-C9F3-43AE-9F18-ED2E915C3B8E}"/>
              </a:ext>
            </a:extLst>
          </p:cNvPr>
          <p:cNvPicPr>
            <a:picLocks noChangeAspect="1"/>
          </p:cNvPicPr>
          <p:nvPr/>
        </p:nvPicPr>
        <p:blipFill rotWithShape="1">
          <a:blip r:embed="rId3"/>
          <a:srcRect l="5578" t="16829" r="72492" b="62128"/>
          <a:stretch/>
        </p:blipFill>
        <p:spPr>
          <a:xfrm>
            <a:off x="-1" y="0"/>
            <a:ext cx="9145441" cy="1777042"/>
          </a:xfrm>
          <a:prstGeom prst="rect">
            <a:avLst/>
          </a:prstGeom>
        </p:spPr>
      </p:pic>
      <p:sp>
        <p:nvSpPr>
          <p:cNvPr id="5" name="Slide Number Placeholder 4">
            <a:extLst>
              <a:ext uri="{FF2B5EF4-FFF2-40B4-BE49-F238E27FC236}">
                <a16:creationId xmlns:a16="http://schemas.microsoft.com/office/drawing/2014/main" id="{0A8D475E-8F88-4C63-ACFB-6320A9E1946E}"/>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40</a:t>
            </a:fld>
            <a:endParaRPr lang="en-US" dirty="0"/>
          </a:p>
        </p:txBody>
      </p:sp>
    </p:spTree>
    <p:extLst>
      <p:ext uri="{BB962C8B-B14F-4D97-AF65-F5344CB8AC3E}">
        <p14:creationId xmlns:p14="http://schemas.microsoft.com/office/powerpoint/2010/main" val="3237347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4F328-AE19-4EF1-8B87-767E4CA71195}"/>
              </a:ext>
            </a:extLst>
          </p:cNvPr>
          <p:cNvPicPr>
            <a:picLocks noChangeAspect="1"/>
          </p:cNvPicPr>
          <p:nvPr/>
        </p:nvPicPr>
        <p:blipFill rotWithShape="1">
          <a:blip r:embed="rId2"/>
          <a:srcRect l="5790" t="5578" r="72632" b="5895"/>
          <a:stretch/>
        </p:blipFill>
        <p:spPr>
          <a:xfrm>
            <a:off x="0" y="0"/>
            <a:ext cx="9144000" cy="6121864"/>
          </a:xfrm>
          <a:prstGeom prst="rect">
            <a:avLst/>
          </a:prstGeom>
        </p:spPr>
      </p:pic>
      <p:sp>
        <p:nvSpPr>
          <p:cNvPr id="3" name="Slide Number Placeholder 4">
            <a:extLst>
              <a:ext uri="{FF2B5EF4-FFF2-40B4-BE49-F238E27FC236}">
                <a16:creationId xmlns:a16="http://schemas.microsoft.com/office/drawing/2014/main" id="{10F5D561-D512-4193-BCB1-1192D3CCEC9A}"/>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41</a:t>
            </a:fld>
            <a:endParaRPr lang="en-US" dirty="0"/>
          </a:p>
        </p:txBody>
      </p:sp>
    </p:spTree>
    <p:extLst>
      <p:ext uri="{BB962C8B-B14F-4D97-AF65-F5344CB8AC3E}">
        <p14:creationId xmlns:p14="http://schemas.microsoft.com/office/powerpoint/2010/main" val="25783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11BE6D-B1BF-4514-BC07-BBB9B0DDA61E}"/>
              </a:ext>
            </a:extLst>
          </p:cNvPr>
          <p:cNvSpPr/>
          <p:nvPr/>
        </p:nvSpPr>
        <p:spPr>
          <a:xfrm>
            <a:off x="282775" y="1351508"/>
            <a:ext cx="8540685" cy="4154984"/>
          </a:xfrm>
          <a:prstGeom prst="rect">
            <a:avLst/>
          </a:prstGeom>
        </p:spPr>
        <p:txBody>
          <a:bodyPr wrap="square">
            <a:spAutoFit/>
          </a:bodyPr>
          <a:lstStyle/>
          <a:p>
            <a:r>
              <a:rPr lang="en-US" sz="2400" b="1" dirty="0">
                <a:solidFill>
                  <a:srgbClr val="000000"/>
                </a:solidFill>
              </a:rPr>
              <a:t>IS-100.SCa: Introduction to the Incident Command System (ICS), I-100 for Schools </a:t>
            </a:r>
            <a:endParaRPr lang="en-US" sz="2400" dirty="0">
              <a:solidFill>
                <a:srgbClr val="000000"/>
              </a:solidFill>
            </a:endParaRPr>
          </a:p>
          <a:p>
            <a:r>
              <a:rPr lang="en-US" sz="2400" dirty="0">
                <a:solidFill>
                  <a:srgbClr val="000000"/>
                </a:solidFill>
              </a:rPr>
              <a:t>The overall course goal is to promote school safety by familiarizing you with how ICS principles can be applied in school-based incidents and preparing you to interface with community response personnel.</a:t>
            </a:r>
          </a:p>
          <a:p>
            <a:endParaRPr lang="en-US" sz="2400" dirty="0">
              <a:solidFill>
                <a:srgbClr val="000000"/>
              </a:solidFill>
            </a:endParaRPr>
          </a:p>
          <a:p>
            <a:r>
              <a:rPr lang="en-US" sz="2400" b="1" dirty="0"/>
              <a:t>IS-362.a: Multi-hazard Emergency Planning for Schools </a:t>
            </a:r>
            <a:endParaRPr lang="en-US" sz="2400" dirty="0"/>
          </a:p>
          <a:p>
            <a:r>
              <a:rPr lang="en-US" sz="2400" dirty="0"/>
              <a:t>This course covers basic information about developing, implementing, exercising, and maintaining a school emergency operations plan (EOP). </a:t>
            </a:r>
          </a:p>
        </p:txBody>
      </p:sp>
      <p:pic>
        <p:nvPicPr>
          <p:cNvPr id="4" name="Picture 3">
            <a:extLst>
              <a:ext uri="{FF2B5EF4-FFF2-40B4-BE49-F238E27FC236}">
                <a16:creationId xmlns:a16="http://schemas.microsoft.com/office/drawing/2014/main" id="{89B676C7-3AEA-4FCC-A260-D265F7562E06}"/>
              </a:ext>
            </a:extLst>
          </p:cNvPr>
          <p:cNvPicPr>
            <a:picLocks noChangeAspect="1"/>
          </p:cNvPicPr>
          <p:nvPr/>
        </p:nvPicPr>
        <p:blipFill rotWithShape="1">
          <a:blip r:embed="rId2"/>
          <a:srcRect l="10624" t="24681" r="69484" b="70701"/>
          <a:stretch/>
        </p:blipFill>
        <p:spPr>
          <a:xfrm>
            <a:off x="0" y="0"/>
            <a:ext cx="9106237" cy="980388"/>
          </a:xfrm>
          <a:prstGeom prst="rect">
            <a:avLst/>
          </a:prstGeom>
        </p:spPr>
      </p:pic>
      <p:pic>
        <p:nvPicPr>
          <p:cNvPr id="5" name="Picture 4">
            <a:extLst>
              <a:ext uri="{FF2B5EF4-FFF2-40B4-BE49-F238E27FC236}">
                <a16:creationId xmlns:a16="http://schemas.microsoft.com/office/drawing/2014/main" id="{F605FCCD-6284-4271-B5DB-F10FA4E7B7A0}"/>
              </a:ext>
            </a:extLst>
          </p:cNvPr>
          <p:cNvPicPr>
            <a:picLocks noChangeAspect="1"/>
          </p:cNvPicPr>
          <p:nvPr/>
        </p:nvPicPr>
        <p:blipFill rotWithShape="1">
          <a:blip r:embed="rId3"/>
          <a:srcRect l="29897" t="81752" r="63917" b="10330"/>
          <a:stretch/>
        </p:blipFill>
        <p:spPr>
          <a:xfrm>
            <a:off x="6368169" y="5346701"/>
            <a:ext cx="2455291" cy="847454"/>
          </a:xfrm>
          <a:prstGeom prst="rect">
            <a:avLst/>
          </a:prstGeom>
        </p:spPr>
      </p:pic>
    </p:spTree>
    <p:extLst>
      <p:ext uri="{BB962C8B-B14F-4D97-AF65-F5344CB8AC3E}">
        <p14:creationId xmlns:p14="http://schemas.microsoft.com/office/powerpoint/2010/main" val="758329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F0D42744-81F0-410B-A1C2-96529C47C04D}" type="datetime1">
              <a:rPr lang="en-US" smtClean="0"/>
              <a:t>10/11/2018</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43</a:t>
            </a:fld>
            <a:endParaRPr lang="en-US" dirty="0"/>
          </a:p>
        </p:txBody>
      </p:sp>
      <p:sp>
        <p:nvSpPr>
          <p:cNvPr id="5" name="Rectangle 4"/>
          <p:cNvSpPr/>
          <p:nvPr/>
        </p:nvSpPr>
        <p:spPr>
          <a:xfrm>
            <a:off x="160255" y="1300990"/>
            <a:ext cx="8869445" cy="4770537"/>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GEMA and </a:t>
            </a:r>
            <a:r>
              <a:rPr lang="en-US" sz="2800" dirty="0" err="1">
                <a:ea typeface="Times New Roman" panose="02020603050405020304" pitchFamily="18" charset="0"/>
                <a:cs typeface="Times New Roman" panose="02020603050405020304" pitchFamily="18" charset="0"/>
              </a:rPr>
              <a:t>GaDOE</a:t>
            </a:r>
            <a:r>
              <a:rPr lang="en-US" sz="2800" dirty="0">
                <a:ea typeface="Times New Roman" panose="02020603050405020304" pitchFamily="18" charset="0"/>
                <a:cs typeface="Times New Roman" panose="02020603050405020304" pitchFamily="18" charset="0"/>
              </a:rPr>
              <a:t> are available to conduct on-site school safety assessments.</a:t>
            </a:r>
          </a:p>
          <a:p>
            <a:pPr marL="342900" marR="0" lvl="0" indent="-342900">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To date, GEMA has provided almost 300 on-site school safety assessments and </a:t>
            </a:r>
            <a:r>
              <a:rPr lang="en-US" sz="2800" dirty="0" err="1">
                <a:ea typeface="Times New Roman" panose="02020603050405020304" pitchFamily="18" charset="0"/>
                <a:cs typeface="Times New Roman" panose="02020603050405020304" pitchFamily="18" charset="0"/>
              </a:rPr>
              <a:t>GaDOE</a:t>
            </a:r>
            <a:r>
              <a:rPr lang="en-US" sz="2800" dirty="0">
                <a:ea typeface="Times New Roman" panose="02020603050405020304" pitchFamily="18" charset="0"/>
                <a:cs typeface="Times New Roman" panose="02020603050405020304" pitchFamily="18" charset="0"/>
              </a:rPr>
              <a:t> has provided over 50.</a:t>
            </a:r>
            <a:endParaRPr lang="en-US" sz="2800" dirty="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GEMA and </a:t>
            </a:r>
            <a:r>
              <a:rPr lang="en-US" sz="2800" dirty="0" err="1">
                <a:ea typeface="Times New Roman" panose="02020603050405020304" pitchFamily="18" charset="0"/>
                <a:cs typeface="Times New Roman" panose="02020603050405020304" pitchFamily="18" charset="0"/>
              </a:rPr>
              <a:t>GaDOE</a:t>
            </a:r>
            <a:r>
              <a:rPr lang="en-US" sz="2800" dirty="0">
                <a:ea typeface="Times New Roman" panose="02020603050405020304" pitchFamily="18" charset="0"/>
                <a:cs typeface="Times New Roman" panose="02020603050405020304" pitchFamily="18" charset="0"/>
              </a:rPr>
              <a:t> make Safe School Plan recommendations specific to the school.</a:t>
            </a:r>
          </a:p>
          <a:p>
            <a:pPr marL="342900" marR="0" lvl="0" indent="-342900">
              <a:spcBef>
                <a:spcPts val="0"/>
              </a:spcBef>
              <a:spcAft>
                <a:spcPts val="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GEMA and </a:t>
            </a:r>
            <a:r>
              <a:rPr lang="en-US" sz="2800" dirty="0" err="1">
                <a:ea typeface="Calibri" panose="020F0502020204030204" pitchFamily="34" charset="0"/>
                <a:cs typeface="Times New Roman" panose="02020603050405020304" pitchFamily="18" charset="0"/>
              </a:rPr>
              <a:t>GaDOE</a:t>
            </a:r>
            <a:r>
              <a:rPr lang="en-US" sz="2800" dirty="0">
                <a:ea typeface="Calibri" panose="020F0502020204030204" pitchFamily="34" charset="0"/>
                <a:cs typeface="Times New Roman" panose="02020603050405020304" pitchFamily="18" charset="0"/>
              </a:rPr>
              <a:t> are also available to review Safe School Plans and provide feedback.</a:t>
            </a:r>
          </a:p>
          <a:p>
            <a:pPr marL="342900" indent="-342900">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GEMA and </a:t>
            </a:r>
            <a:r>
              <a:rPr lang="en-US" sz="2800" dirty="0" err="1">
                <a:ea typeface="Times New Roman" panose="02020603050405020304" pitchFamily="18" charset="0"/>
                <a:cs typeface="Times New Roman" panose="02020603050405020304" pitchFamily="18" charset="0"/>
              </a:rPr>
              <a:t>GaDOE</a:t>
            </a:r>
            <a:r>
              <a:rPr lang="en-US" sz="2800" dirty="0">
                <a:ea typeface="Times New Roman" panose="02020603050405020304" pitchFamily="18" charset="0"/>
                <a:cs typeface="Times New Roman" panose="02020603050405020304" pitchFamily="18" charset="0"/>
              </a:rPr>
              <a:t> </a:t>
            </a:r>
            <a:r>
              <a:rPr lang="en-US" sz="2800" b="1" i="1" dirty="0">
                <a:solidFill>
                  <a:srgbClr val="FF0000"/>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school safety on-site assessments </a:t>
            </a:r>
            <a:r>
              <a:rPr lang="en-US" sz="2800" dirty="0">
                <a:ea typeface="Times New Roman" panose="02020603050405020304" pitchFamily="18" charset="0"/>
                <a:cs typeface="Times New Roman" panose="02020603050405020304" pitchFamily="18" charset="0"/>
              </a:rPr>
              <a:t>are centered on a research-based checklist.</a:t>
            </a:r>
          </a:p>
          <a:p>
            <a:pPr marR="0" lvl="0">
              <a:spcBef>
                <a:spcPts val="0"/>
              </a:spcBef>
              <a:spcAft>
                <a:spcPts val="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EB44466-A1EF-410B-B86D-7534CB3BCA4D}"/>
              </a:ext>
            </a:extLst>
          </p:cNvPr>
          <p:cNvPicPr>
            <a:picLocks noChangeAspect="1"/>
          </p:cNvPicPr>
          <p:nvPr/>
        </p:nvPicPr>
        <p:blipFill rotWithShape="1">
          <a:blip r:embed="rId2"/>
          <a:srcRect l="5578" t="16829" r="91438" b="66092"/>
          <a:stretch/>
        </p:blipFill>
        <p:spPr>
          <a:xfrm>
            <a:off x="2168165" y="0"/>
            <a:ext cx="876694" cy="1016167"/>
          </a:xfrm>
          <a:prstGeom prst="rect">
            <a:avLst/>
          </a:prstGeom>
        </p:spPr>
      </p:pic>
    </p:spTree>
    <p:extLst>
      <p:ext uri="{BB962C8B-B14F-4D97-AF65-F5344CB8AC3E}">
        <p14:creationId xmlns:p14="http://schemas.microsoft.com/office/powerpoint/2010/main" val="229158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F0D42744-81F0-410B-A1C2-96529C47C04D}" type="datetime1">
              <a:rPr lang="en-US" smtClean="0"/>
              <a:t>10/11/2018</a:t>
            </a:fld>
            <a:endParaRPr lang="en-US" dirty="0"/>
          </a:p>
        </p:txBody>
      </p:sp>
      <p:sp>
        <p:nvSpPr>
          <p:cNvPr id="3" name="Slide Number Placeholder 2"/>
          <p:cNvSpPr>
            <a:spLocks noGrp="1"/>
          </p:cNvSpPr>
          <p:nvPr>
            <p:ph type="sldNum" sz="quarter" idx="4"/>
          </p:nvPr>
        </p:nvSpPr>
        <p:spPr/>
        <p:txBody>
          <a:bodyPr/>
          <a:lstStyle/>
          <a:p>
            <a:fld id="{B63E4CEF-BB1E-48C7-AE93-F39F6AA99AD7}" type="slidenum">
              <a:rPr lang="en-US" smtClean="0"/>
              <a:pPr/>
              <a:t>44</a:t>
            </a:fld>
            <a:endParaRPr lang="en-US" dirty="0"/>
          </a:p>
        </p:txBody>
      </p:sp>
      <p:sp>
        <p:nvSpPr>
          <p:cNvPr id="4" name="TextBox 3"/>
          <p:cNvSpPr txBox="1"/>
          <p:nvPr/>
        </p:nvSpPr>
        <p:spPr>
          <a:xfrm>
            <a:off x="2105891" y="2563091"/>
            <a:ext cx="5334000" cy="1569660"/>
          </a:xfrm>
          <a:prstGeom prst="rect">
            <a:avLst/>
          </a:prstGeom>
          <a:noFill/>
        </p:spPr>
        <p:txBody>
          <a:bodyPr wrap="square" rtlCol="0">
            <a:spAutoFit/>
          </a:bodyPr>
          <a:lstStyle/>
          <a:p>
            <a:pPr algn="ctr"/>
            <a:r>
              <a:rPr lang="en-US" sz="3200" b="1" dirty="0">
                <a:cs typeface="Times New Roman" panose="02020603050405020304" pitchFamily="18" charset="0"/>
              </a:rPr>
              <a:t>Examples of School Safety Site Assessment </a:t>
            </a:r>
          </a:p>
          <a:p>
            <a:pPr algn="ctr"/>
            <a:r>
              <a:rPr lang="en-US" sz="3200" b="1" dirty="0">
                <a:cs typeface="Times New Roman" panose="02020603050405020304" pitchFamily="18" charset="0"/>
              </a:rPr>
              <a:t>Checklist Items</a:t>
            </a:r>
          </a:p>
        </p:txBody>
      </p:sp>
    </p:spTree>
    <p:extLst>
      <p:ext uri="{BB962C8B-B14F-4D97-AF65-F5344CB8AC3E}">
        <p14:creationId xmlns:p14="http://schemas.microsoft.com/office/powerpoint/2010/main" val="231828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F4C4E-98E3-4896-9919-17DD7E267339}"/>
              </a:ext>
            </a:extLst>
          </p:cNvPr>
          <p:cNvSpPr txBox="1"/>
          <p:nvPr/>
        </p:nvSpPr>
        <p:spPr>
          <a:xfrm>
            <a:off x="6736080" y="0"/>
            <a:ext cx="2407920" cy="1727200"/>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B69C154E-FC7D-41C5-9692-62B267FC6657}"/>
              </a:ext>
            </a:extLst>
          </p:cNvPr>
          <p:cNvSpPr>
            <a:spLocks noGrp="1"/>
          </p:cNvSpPr>
          <p:nvPr>
            <p:ph idx="1"/>
          </p:nvPr>
        </p:nvSpPr>
        <p:spPr>
          <a:xfrm>
            <a:off x="308487" y="266700"/>
            <a:ext cx="8763000" cy="6324600"/>
          </a:xfrm>
        </p:spPr>
        <p:txBody>
          <a:bodyPr rtlCol="0">
            <a:normAutofit fontScale="47500" lnSpcReduction="20000"/>
          </a:bodyPr>
          <a:lstStyle/>
          <a:p>
            <a:pPr algn="ctr" eaLnBrk="1" fontAlgn="auto" hangingPunct="1">
              <a:spcAft>
                <a:spcPts val="0"/>
              </a:spcAft>
              <a:buFont typeface="Arial" panose="020B0604020202020204" pitchFamily="34" charset="0"/>
              <a:buNone/>
              <a:defRPr/>
            </a:pPr>
            <a:r>
              <a:rPr lang="en-US" sz="5900" b="1" dirty="0">
                <a:solidFill>
                  <a:srgbClr val="FF0000"/>
                </a:solidFill>
                <a:effectLst>
                  <a:outerShdw blurRad="38100" dist="38100" dir="2700000" algn="tl">
                    <a:srgbClr val="000000">
                      <a:alpha val="43137"/>
                    </a:srgbClr>
                  </a:outerShdw>
                </a:effectLst>
                <a:cs typeface="Times New Roman" panose="02020603050405020304" pitchFamily="18" charset="0"/>
              </a:rPr>
              <a:t>School Interior</a:t>
            </a:r>
            <a:endParaRPr lang="en-US" sz="5900" dirty="0">
              <a:solidFill>
                <a:srgbClr val="FF0000"/>
              </a:solidFill>
              <a:effectLst>
                <a:outerShdw blurRad="38100" dist="38100" dir="2700000" algn="tl">
                  <a:srgbClr val="000000">
                    <a:alpha val="43137"/>
                  </a:srgbClr>
                </a:outerShdw>
              </a:effectLst>
              <a:cs typeface="Times New Roman" panose="02020603050405020304" pitchFamily="18" charset="0"/>
            </a:endParaRPr>
          </a:p>
          <a:p>
            <a:pPr eaLnBrk="1" fontAlgn="auto" hangingPunct="1">
              <a:spcAft>
                <a:spcPts val="0"/>
              </a:spcAft>
              <a:defRPr/>
            </a:pPr>
            <a:r>
              <a:rPr lang="en-US" sz="5100" dirty="0">
                <a:cs typeface="Times New Roman" panose="02020603050405020304" pitchFamily="18" charset="0"/>
              </a:rPr>
              <a:t>The designated entrance door has </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clearly visible signs </a:t>
            </a:r>
            <a:r>
              <a:rPr lang="en-US" sz="5100" dirty="0">
                <a:cs typeface="Times New Roman" panose="02020603050405020304" pitchFamily="18" charset="0"/>
              </a:rPr>
              <a:t>showing the location of the main office and advising visitors to report to the office.</a:t>
            </a:r>
          </a:p>
          <a:p>
            <a:pPr eaLnBrk="1" fontAlgn="auto" hangingPunct="1">
              <a:spcAft>
                <a:spcPts val="0"/>
              </a:spcAft>
              <a:defRPr/>
            </a:pPr>
            <a:r>
              <a:rPr lang="en-US" sz="5100" dirty="0">
                <a:cs typeface="Times New Roman" panose="02020603050405020304" pitchFamily="18" charset="0"/>
              </a:rPr>
              <a:t>The entrance lobby is visible from the main office.  </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If not, secure the area.</a:t>
            </a:r>
          </a:p>
          <a:p>
            <a:pPr eaLnBrk="1" fontAlgn="auto" hangingPunct="1">
              <a:spcAft>
                <a:spcPts val="0"/>
              </a:spcAft>
              <a:defRPr/>
            </a:pPr>
            <a:r>
              <a:rPr lang="en-US" sz="5100" dirty="0">
                <a:cs typeface="Times New Roman" panose="02020603050405020304" pitchFamily="18" charset="0"/>
              </a:rPr>
              <a:t>Staff members, volunteer personnel, or a security camera</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 monitor the main entrance lobby</a:t>
            </a:r>
            <a:r>
              <a:rPr lang="en-US" sz="5100" dirty="0">
                <a:cs typeface="Times New Roman" panose="02020603050405020304" pitchFamily="18" charset="0"/>
              </a:rPr>
              <a:t>.</a:t>
            </a:r>
          </a:p>
          <a:p>
            <a:pPr eaLnBrk="1" fontAlgn="auto" hangingPunct="1">
              <a:spcAft>
                <a:spcPts val="0"/>
              </a:spcAft>
              <a:defRPr/>
            </a:pPr>
            <a:r>
              <a:rPr lang="en-US" sz="5100" dirty="0">
                <a:cs typeface="Times New Roman" panose="02020603050405020304" pitchFamily="18" charset="0"/>
              </a:rPr>
              <a:t>Visitors are </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required to sign </a:t>
            </a:r>
            <a:r>
              <a:rPr lang="en-US" sz="5100" dirty="0">
                <a:cs typeface="Times New Roman" panose="02020603050405020304" pitchFamily="18" charset="0"/>
              </a:rPr>
              <a:t>in at the main office.</a:t>
            </a:r>
          </a:p>
          <a:p>
            <a:pPr eaLnBrk="1" fontAlgn="auto" hangingPunct="1">
              <a:spcAft>
                <a:spcPts val="0"/>
              </a:spcAft>
              <a:defRPr/>
            </a:pPr>
            <a:r>
              <a:rPr lang="en-US" sz="5100" dirty="0">
                <a:cs typeface="Times New Roman" panose="02020603050405020304" pitchFamily="18" charset="0"/>
              </a:rPr>
              <a:t>Hallways are free of travel impediments.</a:t>
            </a:r>
          </a:p>
          <a:p>
            <a:pPr eaLnBrk="1" fontAlgn="auto" hangingPunct="1">
              <a:spcAft>
                <a:spcPts val="0"/>
              </a:spcAft>
              <a:defRPr/>
            </a:pPr>
            <a:r>
              <a:rPr lang="en-US" sz="5100" dirty="0">
                <a:cs typeface="Times New Roman" panose="02020603050405020304" pitchFamily="18" charset="0"/>
              </a:rPr>
              <a:t>Hallways leading to required </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exit doors are kept clear </a:t>
            </a:r>
            <a:r>
              <a:rPr lang="en-US" sz="5100" dirty="0">
                <a:cs typeface="Times New Roman" panose="02020603050405020304" pitchFamily="18" charset="0"/>
              </a:rPr>
              <a:t>and unencumbered with rugs or furniture which might impede traffic flow from building in an emergency.</a:t>
            </a:r>
          </a:p>
          <a:p>
            <a:pPr eaLnBrk="1" fontAlgn="auto" hangingPunct="1">
              <a:spcAft>
                <a:spcPts val="0"/>
              </a:spcAft>
              <a:defRPr/>
            </a:pP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Blind spots in hallways and stairwells </a:t>
            </a:r>
            <a:r>
              <a:rPr lang="en-US" sz="5100" dirty="0">
                <a:cs typeface="Times New Roman" panose="02020603050405020304" pitchFamily="18" charset="0"/>
              </a:rPr>
              <a:t>are equipped with parabolic mirrors (or similar surveillance device).</a:t>
            </a:r>
          </a:p>
          <a:p>
            <a:pPr eaLnBrk="1" fontAlgn="auto" hangingPunct="1">
              <a:spcAft>
                <a:spcPts val="0"/>
              </a:spcAft>
              <a:defRPr/>
            </a:pP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Remote and isolated hallways </a:t>
            </a:r>
            <a:r>
              <a:rPr lang="en-US" sz="5100" dirty="0">
                <a:cs typeface="Times New Roman" panose="02020603050405020304" pitchFamily="18" charset="0"/>
              </a:rPr>
              <a:t>are </a:t>
            </a: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monitored</a:t>
            </a:r>
            <a:r>
              <a:rPr lang="en-US" sz="5100" dirty="0">
                <a:cs typeface="Times New Roman" panose="02020603050405020304" pitchFamily="18" charset="0"/>
              </a:rPr>
              <a:t> by security cameras or other monitoring methods.</a:t>
            </a:r>
          </a:p>
          <a:p>
            <a:pPr eaLnBrk="1" fontAlgn="auto" hangingPunct="1">
              <a:spcAft>
                <a:spcPts val="0"/>
              </a:spcAft>
              <a:defRPr/>
            </a:pPr>
            <a:r>
              <a:rPr lang="en-US" sz="5100" b="1" dirty="0">
                <a:solidFill>
                  <a:srgbClr val="FF0000"/>
                </a:solidFill>
                <a:effectLst>
                  <a:outerShdw blurRad="38100" dist="38100" dir="2700000" algn="tl">
                    <a:srgbClr val="000000">
                      <a:alpha val="43137"/>
                    </a:srgbClr>
                  </a:outerShdw>
                </a:effectLst>
                <a:cs typeface="Times New Roman" panose="02020603050405020304" pitchFamily="18" charset="0"/>
              </a:rPr>
              <a:t>Stairwells are monitored</a:t>
            </a:r>
            <a:r>
              <a:rPr lang="en-US" sz="5100" dirty="0">
                <a:cs typeface="Times New Roman" panose="02020603050405020304" pitchFamily="18" charset="0"/>
              </a:rPr>
              <a:t>.</a:t>
            </a:r>
          </a:p>
          <a:p>
            <a:pPr eaLnBrk="1" fontAlgn="auto" hangingPunct="1">
              <a:spcAft>
                <a:spcPts val="0"/>
              </a:spcAft>
              <a:buFont typeface="Arial" panose="020B0604020202020204" pitchFamily="34" charset="0"/>
              <a:buNone/>
              <a:defRPr/>
            </a:pPr>
            <a:endParaRPr lang="en-US" dirty="0"/>
          </a:p>
        </p:txBody>
      </p:sp>
      <p:sp>
        <p:nvSpPr>
          <p:cNvPr id="5123" name="Date Placeholder 3">
            <a:extLst>
              <a:ext uri="{FF2B5EF4-FFF2-40B4-BE49-F238E27FC236}">
                <a16:creationId xmlns:a16="http://schemas.microsoft.com/office/drawing/2014/main" id="{C6641EC8-6476-4225-98A3-94ADF75168FB}"/>
              </a:ext>
            </a:extLst>
          </p:cNvPr>
          <p:cNvSpPr>
            <a:spLocks noGrp="1"/>
          </p:cNvSpPr>
          <p:nvPr>
            <p:ph type="dt" sz="quarter" idx="429496729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a:p>
        </p:txBody>
      </p:sp>
      <p:sp>
        <p:nvSpPr>
          <p:cNvPr id="10244" name="Slide Number Placeholder 4">
            <a:extLst>
              <a:ext uri="{FF2B5EF4-FFF2-40B4-BE49-F238E27FC236}">
                <a16:creationId xmlns:a16="http://schemas.microsoft.com/office/drawing/2014/main" id="{FAE08A60-DFC2-4EC7-BF4C-143BE08EF329}"/>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50459B9-D810-4BB3-8C00-2A691B00CB7A}" type="slidenum">
              <a:rPr lang="en-US" altLang="en-US" sz="1200"/>
              <a:pPr>
                <a:spcBef>
                  <a:spcPct val="0"/>
                </a:spcBef>
                <a:buFontTx/>
                <a:buNone/>
              </a:pPr>
              <a:t>45</a:t>
            </a:fld>
            <a:endParaRPr lang="en-US" altLang="en-US" sz="1200"/>
          </a:p>
        </p:txBody>
      </p:sp>
    </p:spTree>
    <p:extLst>
      <p:ext uri="{BB962C8B-B14F-4D97-AF65-F5344CB8AC3E}">
        <p14:creationId xmlns:p14="http://schemas.microsoft.com/office/powerpoint/2010/main" val="3061129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0E4FE-45C3-4A70-A08A-673915C4D536}"/>
              </a:ext>
            </a:extLst>
          </p:cNvPr>
          <p:cNvSpPr>
            <a:spLocks noGrp="1"/>
          </p:cNvSpPr>
          <p:nvPr>
            <p:ph type="dt" sz="quarter" idx="4294967295"/>
          </p:nvPr>
        </p:nvSpPr>
        <p:spPr/>
        <p:txBody>
          <a:bodyPr/>
          <a:lstStyle/>
          <a:p>
            <a:pPr>
              <a:defRPr/>
            </a:pPr>
            <a:fld id="{408FF718-9195-4D5A-B036-67BFBCF72C42}" type="datetime1">
              <a:rPr lang="en-US" smtClean="0"/>
              <a:pPr>
                <a:defRPr/>
              </a:pPr>
              <a:t>10/11/2018</a:t>
            </a:fld>
            <a:endParaRPr lang="en-US" dirty="0"/>
          </a:p>
        </p:txBody>
      </p:sp>
      <p:sp>
        <p:nvSpPr>
          <p:cNvPr id="11267" name="Slide Number Placeholder 2">
            <a:extLst>
              <a:ext uri="{FF2B5EF4-FFF2-40B4-BE49-F238E27FC236}">
                <a16:creationId xmlns:a16="http://schemas.microsoft.com/office/drawing/2014/main" id="{1E2EA179-01FF-4D2E-A27F-489C5D49C882}"/>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5A6CDE-411A-4804-A419-7DFA72FC92F6}" type="slidenum">
              <a:rPr lang="en-US" altLang="en-US" sz="1200"/>
              <a:pPr>
                <a:spcBef>
                  <a:spcPct val="0"/>
                </a:spcBef>
                <a:buFontTx/>
                <a:buNone/>
              </a:pPr>
              <a:t>46</a:t>
            </a:fld>
            <a:endParaRPr lang="en-US" altLang="en-US" sz="1200"/>
          </a:p>
        </p:txBody>
      </p:sp>
      <p:pic>
        <p:nvPicPr>
          <p:cNvPr id="86018" name="Picture 2" descr="http://4.bp.blogspot.com/_L6ibBTt3Z4g/SdzDHcecnuI/AAAAAAAAB_4/NYJzMsV86q0/s400/stairs+A1+190_.jpg">
            <a:extLst>
              <a:ext uri="{FF2B5EF4-FFF2-40B4-BE49-F238E27FC236}">
                <a16:creationId xmlns:a16="http://schemas.microsoft.com/office/drawing/2014/main" id="{2D5B0414-5BB2-4BB9-98AB-9CE1745B4B7B}"/>
              </a:ext>
            </a:extLst>
          </p:cNvPr>
          <p:cNvPicPr>
            <a:picLocks noChangeAspect="1" noChangeArrowheads="1"/>
          </p:cNvPicPr>
          <p:nvPr/>
        </p:nvPicPr>
        <p:blipFill>
          <a:blip r:embed="rId2"/>
          <a:srcRect/>
          <a:stretch>
            <a:fillRect/>
          </a:stretch>
        </p:blipFill>
        <p:spPr bwMode="auto">
          <a:xfrm>
            <a:off x="280220" y="1142373"/>
            <a:ext cx="4454013" cy="2973054"/>
          </a:xfrm>
          <a:prstGeom prst="rect">
            <a:avLst/>
          </a:prstGeom>
          <a:ln>
            <a:noFill/>
          </a:ln>
          <a:effectLst>
            <a:outerShdw blurRad="292100" dist="139700" dir="2700000" algn="tl" rotWithShape="0">
              <a:srgbClr val="333333">
                <a:alpha val="65000"/>
              </a:srgbClr>
            </a:outerShdw>
          </a:effectLst>
        </p:spPr>
      </p:pic>
      <p:pic>
        <p:nvPicPr>
          <p:cNvPr id="86020" name="Picture 4" descr="http://aalog.net/wp-content/uploads/2008/01/dsc07290.jpg">
            <a:extLst>
              <a:ext uri="{FF2B5EF4-FFF2-40B4-BE49-F238E27FC236}">
                <a16:creationId xmlns:a16="http://schemas.microsoft.com/office/drawing/2014/main" id="{4A28048A-4DF3-49E3-B7CA-F732C57931FF}"/>
              </a:ext>
            </a:extLst>
          </p:cNvPr>
          <p:cNvPicPr>
            <a:picLocks noChangeAspect="1" noChangeArrowheads="1"/>
          </p:cNvPicPr>
          <p:nvPr/>
        </p:nvPicPr>
        <p:blipFill>
          <a:blip r:embed="rId3"/>
          <a:srcRect/>
          <a:stretch>
            <a:fillRect/>
          </a:stretch>
        </p:blipFill>
        <p:spPr bwMode="auto">
          <a:xfrm>
            <a:off x="3733800" y="3124200"/>
            <a:ext cx="4953000" cy="278606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9D84B0F-EA6E-41C6-AED0-F1C4F21F3E51}"/>
              </a:ext>
            </a:extLst>
          </p:cNvPr>
          <p:cNvSpPr txBox="1"/>
          <p:nvPr/>
        </p:nvSpPr>
        <p:spPr>
          <a:xfrm>
            <a:off x="4748980" y="1671637"/>
            <a:ext cx="4114800" cy="461963"/>
          </a:xfrm>
          <a:prstGeom prst="rect">
            <a:avLst/>
          </a:prstGeom>
          <a:noFill/>
        </p:spPr>
        <p:txBody>
          <a:bodyPr>
            <a:spAutoFit/>
          </a:bodyPr>
          <a:lstStyle/>
          <a:p>
            <a:pPr eaLnBrk="1" hangingPunct="1">
              <a:defRPr/>
            </a:pPr>
            <a:r>
              <a:rPr lang="en-US" sz="2400" b="1" dirty="0">
                <a:effectLst>
                  <a:outerShdw blurRad="38100" dist="38100" dir="2700000" algn="tl">
                    <a:srgbClr val="000000">
                      <a:alpha val="43137"/>
                    </a:srgbClr>
                  </a:outerShdw>
                </a:effectLst>
                <a:cs typeface="Times New Roman" panose="02020603050405020304" pitchFamily="18" charset="0"/>
              </a:rPr>
              <a:t>Dark or Isolated Stairwells</a:t>
            </a:r>
          </a:p>
        </p:txBody>
      </p:sp>
      <p:sp>
        <p:nvSpPr>
          <p:cNvPr id="7" name="TextBox 6">
            <a:extLst>
              <a:ext uri="{FF2B5EF4-FFF2-40B4-BE49-F238E27FC236}">
                <a16:creationId xmlns:a16="http://schemas.microsoft.com/office/drawing/2014/main" id="{C0F5CEF2-5D8B-4B84-A3C9-D137FFEDC168}"/>
              </a:ext>
            </a:extLst>
          </p:cNvPr>
          <p:cNvSpPr txBox="1"/>
          <p:nvPr/>
        </p:nvSpPr>
        <p:spPr>
          <a:xfrm>
            <a:off x="339213" y="4551195"/>
            <a:ext cx="3657600" cy="461963"/>
          </a:xfrm>
          <a:prstGeom prst="rect">
            <a:avLst/>
          </a:prstGeom>
          <a:noFill/>
        </p:spPr>
        <p:txBody>
          <a:bodyPr>
            <a:spAutoFit/>
          </a:bodyPr>
          <a:lstStyle/>
          <a:p>
            <a:pPr eaLnBrk="1" hangingPunct="1">
              <a:defRPr/>
            </a:pPr>
            <a:r>
              <a:rPr lang="en-US" sz="2400" b="1" dirty="0">
                <a:effectLst>
                  <a:outerShdw blurRad="38100" dist="38100" dir="2700000" algn="tl">
                    <a:srgbClr val="000000">
                      <a:alpha val="43137"/>
                    </a:srgbClr>
                  </a:outerShdw>
                </a:effectLst>
                <a:cs typeface="Times New Roman" panose="02020603050405020304" pitchFamily="18" charset="0"/>
              </a:rPr>
              <a:t>Cluttered Hallways</a:t>
            </a:r>
          </a:p>
        </p:txBody>
      </p:sp>
    </p:spTree>
    <p:extLst>
      <p:ext uri="{BB962C8B-B14F-4D97-AF65-F5344CB8AC3E}">
        <p14:creationId xmlns:p14="http://schemas.microsoft.com/office/powerpoint/2010/main" val="348787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959E44-5207-422F-9ECC-A0FBBA20162E}"/>
              </a:ext>
            </a:extLst>
          </p:cNvPr>
          <p:cNvSpPr txBox="1"/>
          <p:nvPr/>
        </p:nvSpPr>
        <p:spPr>
          <a:xfrm>
            <a:off x="6736080" y="0"/>
            <a:ext cx="2407920" cy="1727200"/>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CABE7665-FF42-46A4-A997-EE580C06EBCF}"/>
              </a:ext>
            </a:extLst>
          </p:cNvPr>
          <p:cNvSpPr>
            <a:spLocks noGrp="1"/>
          </p:cNvSpPr>
          <p:nvPr>
            <p:ph idx="1"/>
          </p:nvPr>
        </p:nvSpPr>
        <p:spPr>
          <a:xfrm>
            <a:off x="381000" y="228600"/>
            <a:ext cx="8305800" cy="5867400"/>
          </a:xfrm>
        </p:spPr>
        <p:txBody>
          <a:bodyPr rtlCol="0">
            <a:normAutofit fontScale="70000" lnSpcReduction="20000"/>
          </a:bodyPr>
          <a:lstStyle/>
          <a:p>
            <a:pPr algn="ctr" eaLnBrk="1" fontAlgn="auto" hangingPunct="1">
              <a:spcAft>
                <a:spcPts val="0"/>
              </a:spcAft>
              <a:buFont typeface="Arial" panose="020B0604020202020204" pitchFamily="34" charset="0"/>
              <a:buNone/>
              <a:defRPr/>
            </a:pPr>
            <a:r>
              <a:rPr lang="en-US" sz="4000" b="1" dirty="0">
                <a:solidFill>
                  <a:srgbClr val="FF0000"/>
                </a:solidFill>
                <a:effectLst>
                  <a:outerShdw blurRad="38100" dist="38100" dir="2700000" algn="tl">
                    <a:srgbClr val="000000">
                      <a:alpha val="43137"/>
                    </a:srgbClr>
                  </a:outerShdw>
                </a:effectLst>
                <a:cs typeface="Times New Roman" panose="02020603050405020304" pitchFamily="18" charset="0"/>
              </a:rPr>
              <a:t>School Interior</a:t>
            </a:r>
            <a:endParaRPr lang="en-US" sz="4000" dirty="0">
              <a:solidFill>
                <a:srgbClr val="FF0000"/>
              </a:solidFill>
              <a:effectLst>
                <a:outerShdw blurRad="38100" dist="38100" dir="2700000" algn="tl">
                  <a:srgbClr val="000000">
                    <a:alpha val="43137"/>
                  </a:srgbClr>
                </a:outerShdw>
              </a:effectLst>
              <a:cs typeface="Times New Roman" panose="02020603050405020304" pitchFamily="18" charset="0"/>
            </a:endParaRPr>
          </a:p>
          <a:p>
            <a:pPr eaLnBrk="1" fontAlgn="auto" hangingPunct="1">
              <a:spcAft>
                <a:spcPts val="0"/>
              </a:spcAft>
              <a:buClr>
                <a:schemeClr val="tx1"/>
              </a:buClr>
              <a:defRPr/>
            </a:pP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Restrooms are inspected </a:t>
            </a:r>
            <a:r>
              <a:rPr lang="en-US" sz="3400" dirty="0">
                <a:cs typeface="Times New Roman" panose="02020603050405020304" pitchFamily="18" charset="0"/>
              </a:rPr>
              <a:t>for cleanliness and safety on a regular basis.</a:t>
            </a:r>
          </a:p>
          <a:p>
            <a:pPr eaLnBrk="1" fontAlgn="auto" hangingPunct="1">
              <a:spcAft>
                <a:spcPts val="0"/>
              </a:spcAft>
              <a:defRPr/>
            </a:pPr>
            <a:r>
              <a:rPr lang="en-US" sz="3400" dirty="0">
                <a:cs typeface="Times New Roman" panose="02020603050405020304" pitchFamily="18" charset="0"/>
              </a:rPr>
              <a:t>Restroom walls and stalls are free of graffiti.</a:t>
            </a:r>
          </a:p>
          <a:p>
            <a:pPr eaLnBrk="1" fontAlgn="auto" hangingPunct="1">
              <a:spcAft>
                <a:spcPts val="0"/>
              </a:spcAft>
              <a:defRPr/>
            </a:pPr>
            <a:r>
              <a:rPr lang="en-US" sz="3400" dirty="0">
                <a:cs typeface="Times New Roman" panose="02020603050405020304" pitchFamily="18" charset="0"/>
              </a:rPr>
              <a:t>Restrooms have a </a:t>
            </a: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smoke detector</a:t>
            </a:r>
            <a:r>
              <a:rPr lang="en-US" sz="3400" dirty="0">
                <a:cs typeface="Times New Roman" panose="02020603050405020304" pitchFamily="18" charset="0"/>
              </a:rPr>
              <a:t>.</a:t>
            </a:r>
          </a:p>
          <a:p>
            <a:pPr eaLnBrk="1" fontAlgn="auto" hangingPunct="1">
              <a:spcAft>
                <a:spcPts val="0"/>
              </a:spcAft>
              <a:defRPr/>
            </a:pPr>
            <a:r>
              <a:rPr lang="en-US" sz="3400" dirty="0">
                <a:cs typeface="Times New Roman" panose="02020603050405020304" pitchFamily="18" charset="0"/>
              </a:rPr>
              <a:t>All cafeteria food and perishables are stored properly.</a:t>
            </a:r>
          </a:p>
          <a:p>
            <a:pPr eaLnBrk="1" fontAlgn="auto" hangingPunct="1">
              <a:spcAft>
                <a:spcPts val="0"/>
              </a:spcAft>
              <a:buClr>
                <a:schemeClr val="tx1"/>
              </a:buClr>
              <a:defRPr/>
            </a:pP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Choking guidelines </a:t>
            </a:r>
            <a:r>
              <a:rPr lang="en-US" sz="3400" dirty="0">
                <a:cs typeface="Times New Roman" panose="02020603050405020304" pitchFamily="18" charset="0"/>
              </a:rPr>
              <a:t>are clearly posted in cafeteria dining area.</a:t>
            </a:r>
          </a:p>
          <a:p>
            <a:pPr eaLnBrk="1" fontAlgn="auto" hangingPunct="1">
              <a:spcAft>
                <a:spcPts val="0"/>
              </a:spcAft>
              <a:defRPr/>
            </a:pPr>
            <a:r>
              <a:rPr lang="en-US" sz="3400" dirty="0">
                <a:cs typeface="Times New Roman" panose="02020603050405020304" pitchFamily="18" charset="0"/>
              </a:rPr>
              <a:t>Cafeteria staff </a:t>
            </a: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can hear school alarms </a:t>
            </a:r>
            <a:r>
              <a:rPr lang="en-US" sz="3400" dirty="0">
                <a:cs typeface="Times New Roman" panose="02020603050405020304" pitchFamily="18" charset="0"/>
              </a:rPr>
              <a:t>and announcements.</a:t>
            </a:r>
          </a:p>
          <a:p>
            <a:pPr eaLnBrk="1" fontAlgn="auto" hangingPunct="1">
              <a:spcAft>
                <a:spcPts val="0"/>
              </a:spcAft>
              <a:defRPr/>
            </a:pPr>
            <a:r>
              <a:rPr lang="en-US" sz="3400" dirty="0">
                <a:cs typeface="Times New Roman" panose="02020603050405020304" pitchFamily="18" charset="0"/>
              </a:rPr>
              <a:t>A staff member is assigned to make sure the cafeteria staff are contacted in the event of a lockdown or severe weather threat.</a:t>
            </a:r>
            <a:r>
              <a:rPr lang="en-US" sz="3400" b="1" u="sng" dirty="0">
                <a:effectLst>
                  <a:outerShdw blurRad="38100" dist="38100" dir="2700000" algn="tl">
                    <a:srgbClr val="000000">
                      <a:alpha val="43137"/>
                    </a:srgbClr>
                  </a:outerShdw>
                </a:effectLst>
                <a:cs typeface="Times New Roman" panose="02020603050405020304" pitchFamily="18" charset="0"/>
              </a:rPr>
              <a:t> </a:t>
            </a:r>
          </a:p>
          <a:p>
            <a:pPr eaLnBrk="1" fontAlgn="auto" hangingPunct="1">
              <a:spcAft>
                <a:spcPts val="0"/>
              </a:spcAft>
              <a:buClr>
                <a:schemeClr val="tx1"/>
              </a:buClr>
              <a:defRPr/>
            </a:pP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If a classroom is vacant, students are restricted from entering unsupervised</a:t>
            </a:r>
            <a:r>
              <a:rPr lang="en-US" sz="3400" dirty="0">
                <a:solidFill>
                  <a:srgbClr val="FF0000"/>
                </a:solidFill>
                <a:cs typeface="Times New Roman" panose="02020603050405020304" pitchFamily="18" charset="0"/>
              </a:rPr>
              <a:t>.</a:t>
            </a:r>
            <a:r>
              <a:rPr lang="en-US" sz="2800" dirty="0">
                <a:solidFill>
                  <a:srgbClr val="FF0000"/>
                </a:solidFill>
                <a:cs typeface="Times New Roman" panose="02020603050405020304" pitchFamily="18" charset="0"/>
              </a:rPr>
              <a:t> </a:t>
            </a:r>
          </a:p>
          <a:p>
            <a:pPr eaLnBrk="1" fontAlgn="auto" hangingPunct="1">
              <a:spcAft>
                <a:spcPts val="0"/>
              </a:spcAft>
              <a:defRPr/>
            </a:pPr>
            <a:r>
              <a:rPr lang="en-US" sz="3400" dirty="0">
                <a:cs typeface="Times New Roman" panose="02020603050405020304" pitchFamily="18" charset="0"/>
              </a:rPr>
              <a:t>Clear and precise </a:t>
            </a: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emergency evacuation routes </a:t>
            </a:r>
            <a:r>
              <a:rPr lang="en-US" sz="3400" dirty="0">
                <a:cs typeface="Times New Roman" panose="02020603050405020304" pitchFamily="18" charset="0"/>
              </a:rPr>
              <a:t>are posted at critical locations</a:t>
            </a:r>
            <a:r>
              <a:rPr lang="en-US" sz="2800" dirty="0">
                <a:cs typeface="Times New Roman" panose="02020603050405020304" pitchFamily="18" charset="0"/>
              </a:rPr>
              <a:t>, </a:t>
            </a:r>
            <a:r>
              <a:rPr lang="en-US" sz="3400" dirty="0">
                <a:cs typeface="Times New Roman" panose="02020603050405020304" pitchFamily="18" charset="0"/>
              </a:rPr>
              <a:t>including classrooms.</a:t>
            </a:r>
          </a:p>
          <a:p>
            <a:pPr eaLnBrk="1" fontAlgn="auto" hangingPunct="1">
              <a:spcAft>
                <a:spcPts val="0"/>
              </a:spcAft>
              <a:defRPr/>
            </a:pPr>
            <a:r>
              <a:rPr lang="en-US" sz="3400" b="1" dirty="0">
                <a:solidFill>
                  <a:srgbClr val="FF0000"/>
                </a:solidFill>
                <a:effectLst>
                  <a:outerShdw blurRad="38100" dist="38100" dir="2700000" algn="tl">
                    <a:srgbClr val="000000">
                      <a:alpha val="43137"/>
                    </a:srgbClr>
                  </a:outerShdw>
                </a:effectLst>
                <a:cs typeface="Times New Roman" panose="02020603050405020304" pitchFamily="18" charset="0"/>
              </a:rPr>
              <a:t>Surveillance cameras and monitors are installed in strategic locations, with monitors in locations visible to staff.</a:t>
            </a:r>
          </a:p>
          <a:p>
            <a:pPr eaLnBrk="1" fontAlgn="auto" hangingPunct="1">
              <a:spcAft>
                <a:spcPts val="0"/>
              </a:spcAft>
              <a:buFont typeface="Arial" panose="020B0604020202020204" pitchFamily="34" charset="0"/>
              <a:buNone/>
              <a:defRPr/>
            </a:pPr>
            <a:endParaRPr lang="en-US" dirty="0"/>
          </a:p>
        </p:txBody>
      </p:sp>
      <p:sp>
        <p:nvSpPr>
          <p:cNvPr id="6147" name="Date Placeholder 3">
            <a:extLst>
              <a:ext uri="{FF2B5EF4-FFF2-40B4-BE49-F238E27FC236}">
                <a16:creationId xmlns:a16="http://schemas.microsoft.com/office/drawing/2014/main" id="{740594A1-BA32-4790-B5CD-E88286D8F64B}"/>
              </a:ext>
            </a:extLst>
          </p:cNvPr>
          <p:cNvSpPr>
            <a:spLocks noGrp="1"/>
          </p:cNvSpPr>
          <p:nvPr>
            <p:ph type="dt" sz="quarter" idx="429496729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a:p>
        </p:txBody>
      </p:sp>
      <p:sp>
        <p:nvSpPr>
          <p:cNvPr id="12292" name="Slide Number Placeholder 4">
            <a:extLst>
              <a:ext uri="{FF2B5EF4-FFF2-40B4-BE49-F238E27FC236}">
                <a16:creationId xmlns:a16="http://schemas.microsoft.com/office/drawing/2014/main" id="{CB8E4EBF-A275-4802-A663-03556878B8CD}"/>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B7B3E42-9E1E-4FEE-AB68-136F0241728B}" type="slidenum">
              <a:rPr lang="en-US" altLang="en-US" sz="1200"/>
              <a:pPr>
                <a:spcBef>
                  <a:spcPct val="0"/>
                </a:spcBef>
                <a:buFontTx/>
                <a:buNone/>
              </a:pPr>
              <a:t>47</a:t>
            </a:fld>
            <a:endParaRPr lang="en-US" altLang="en-US" sz="1200"/>
          </a:p>
        </p:txBody>
      </p:sp>
    </p:spTree>
    <p:extLst>
      <p:ext uri="{BB962C8B-B14F-4D97-AF65-F5344CB8AC3E}">
        <p14:creationId xmlns:p14="http://schemas.microsoft.com/office/powerpoint/2010/main" val="1766463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9A72B-FDDC-422A-AABF-5F3CFB60C934}"/>
              </a:ext>
            </a:extLst>
          </p:cNvPr>
          <p:cNvSpPr>
            <a:spLocks noGrp="1"/>
          </p:cNvSpPr>
          <p:nvPr>
            <p:ph type="dt" sz="half" idx="2"/>
          </p:nvPr>
        </p:nvSpPr>
        <p:spPr/>
        <p:txBody>
          <a:bodyPr/>
          <a:lstStyle/>
          <a:p>
            <a:fld id="{F0D42744-81F0-410B-A1C2-96529C47C04D}" type="datetime1">
              <a:rPr lang="en-US" smtClean="0"/>
              <a:t>10/11/2018</a:t>
            </a:fld>
            <a:endParaRPr lang="en-US" dirty="0"/>
          </a:p>
        </p:txBody>
      </p:sp>
      <p:sp>
        <p:nvSpPr>
          <p:cNvPr id="3" name="Slide Number Placeholder 2">
            <a:extLst>
              <a:ext uri="{FF2B5EF4-FFF2-40B4-BE49-F238E27FC236}">
                <a16:creationId xmlns:a16="http://schemas.microsoft.com/office/drawing/2014/main" id="{F71BF8E7-DED1-40B6-9204-A42B017F227F}"/>
              </a:ext>
            </a:extLst>
          </p:cNvPr>
          <p:cNvSpPr>
            <a:spLocks noGrp="1"/>
          </p:cNvSpPr>
          <p:nvPr>
            <p:ph type="sldNum" sz="quarter" idx="4"/>
          </p:nvPr>
        </p:nvSpPr>
        <p:spPr/>
        <p:txBody>
          <a:bodyPr/>
          <a:lstStyle/>
          <a:p>
            <a:fld id="{B63E4CEF-BB1E-48C7-AE93-F39F6AA99AD7}" type="slidenum">
              <a:rPr lang="en-US" smtClean="0"/>
              <a:pPr/>
              <a:t>48</a:t>
            </a:fld>
            <a:endParaRPr lang="en-US" dirty="0"/>
          </a:p>
        </p:txBody>
      </p:sp>
      <p:sp>
        <p:nvSpPr>
          <p:cNvPr id="4" name="Rectangle 3">
            <a:extLst>
              <a:ext uri="{FF2B5EF4-FFF2-40B4-BE49-F238E27FC236}">
                <a16:creationId xmlns:a16="http://schemas.microsoft.com/office/drawing/2014/main" id="{4519C172-405B-4A9A-8F9C-3D7E3279CEC6}"/>
              </a:ext>
            </a:extLst>
          </p:cNvPr>
          <p:cNvSpPr/>
          <p:nvPr/>
        </p:nvSpPr>
        <p:spPr>
          <a:xfrm>
            <a:off x="324465" y="1984938"/>
            <a:ext cx="3795251" cy="3539430"/>
          </a:xfrm>
          <a:prstGeom prst="rect">
            <a:avLst/>
          </a:prstGeom>
        </p:spPr>
        <p:txBody>
          <a:bodyPr wrap="square">
            <a:spAutoFit/>
          </a:bodyPr>
          <a:lstStyle/>
          <a:p>
            <a:pPr>
              <a:defRPr/>
            </a:pPr>
            <a:r>
              <a:rPr lang="en-US" sz="3200" dirty="0">
                <a:cs typeface="Times New Roman" panose="02020603050405020304" pitchFamily="18" charset="0"/>
              </a:rPr>
              <a:t>Are surveillance cameras and monitors installed in strategic locations with monitors in locations visible to staff?</a:t>
            </a:r>
          </a:p>
        </p:txBody>
      </p:sp>
      <p:pic>
        <p:nvPicPr>
          <p:cNvPr id="5" name="Picture 2" descr="Image result for school surveillance came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716" y="2174426"/>
            <a:ext cx="428625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6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a:extLst>
              <a:ext uri="{FF2B5EF4-FFF2-40B4-BE49-F238E27FC236}">
                <a16:creationId xmlns:a16="http://schemas.microsoft.com/office/drawing/2014/main" id="{F4F2BA06-61AE-4064-B4C9-2D4C132F8E96}"/>
              </a:ext>
            </a:extLst>
          </p:cNvPr>
          <p:cNvSpPr>
            <a:spLocks noGrp="1"/>
          </p:cNvSpPr>
          <p:nvPr>
            <p:ph type="dt"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FFB2921A-D973-4CF4-AB78-E6D0D6FB0F00}" type="datetime1">
              <a:rPr lang="en-US" altLang="en-US" sz="1200" smtClean="0">
                <a:solidFill>
                  <a:schemeClr val="bg1"/>
                </a:solidFill>
                <a:latin typeface="Times New Roman" panose="02020603050405020304" pitchFamily="18" charset="0"/>
              </a:rPr>
              <a:pPr eaLnBrk="1" hangingPunct="1">
                <a:lnSpc>
                  <a:spcPct val="100000"/>
                </a:lnSpc>
                <a:spcBef>
                  <a:spcPct val="0"/>
                </a:spcBef>
                <a:buFontTx/>
                <a:buNone/>
              </a:pPr>
              <a:t>10/11/2018</a:t>
            </a:fld>
            <a:endParaRPr lang="en-US" altLang="en-US" sz="1200">
              <a:solidFill>
                <a:schemeClr val="bg1"/>
              </a:solidFill>
              <a:latin typeface="Times New Roman" panose="02020603050405020304" pitchFamily="18" charset="0"/>
            </a:endParaRPr>
          </a:p>
        </p:txBody>
      </p:sp>
      <p:sp>
        <p:nvSpPr>
          <p:cNvPr id="27651" name="Slide Number Placeholder 2">
            <a:extLst>
              <a:ext uri="{FF2B5EF4-FFF2-40B4-BE49-F238E27FC236}">
                <a16:creationId xmlns:a16="http://schemas.microsoft.com/office/drawing/2014/main" id="{263E7762-0CF8-4B17-8F76-394824E1159F}"/>
              </a:ext>
            </a:extLst>
          </p:cNvPr>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FB13BFFE-9162-45C6-BFBF-35E262719B1A}" type="slidenum">
              <a:rPr lang="en-US" altLang="en-US" sz="1200">
                <a:solidFill>
                  <a:schemeClr val="bg1"/>
                </a:solidFill>
                <a:latin typeface="Times New Roman" panose="02020603050405020304" pitchFamily="18" charset="0"/>
              </a:rPr>
              <a:pPr eaLnBrk="1" hangingPunct="1">
                <a:lnSpc>
                  <a:spcPct val="100000"/>
                </a:lnSpc>
                <a:spcBef>
                  <a:spcPct val="0"/>
                </a:spcBef>
                <a:buFontTx/>
                <a:buNone/>
              </a:pPr>
              <a:t>49</a:t>
            </a:fld>
            <a:endParaRPr lang="en-US" altLang="en-US" sz="1200">
              <a:solidFill>
                <a:schemeClr val="bg1"/>
              </a:solidFill>
              <a:latin typeface="Times New Roman" panose="02020603050405020304" pitchFamily="18" charset="0"/>
            </a:endParaRPr>
          </a:p>
        </p:txBody>
      </p:sp>
      <p:pic>
        <p:nvPicPr>
          <p:cNvPr id="24586" name="Picture 10" descr="http://media.cmgdigital.com/shared/lt/lt_cache/thumbnail/960/img/photos/2012/05/06/0d/cc/74517073_-1_1030059a_1.jpg">
            <a:extLst>
              <a:ext uri="{FF2B5EF4-FFF2-40B4-BE49-F238E27FC236}">
                <a16:creationId xmlns:a16="http://schemas.microsoft.com/office/drawing/2014/main" id="{27B9BA80-4711-4EEC-B9EC-3B3413C6ADD7}"/>
              </a:ext>
            </a:extLst>
          </p:cNvPr>
          <p:cNvPicPr>
            <a:picLocks noChangeAspect="1" noChangeArrowheads="1"/>
          </p:cNvPicPr>
          <p:nvPr/>
        </p:nvPicPr>
        <p:blipFill>
          <a:blip r:embed="rId2"/>
          <a:srcRect/>
          <a:stretch>
            <a:fillRect/>
          </a:stretch>
        </p:blipFill>
        <p:spPr bwMode="auto">
          <a:xfrm>
            <a:off x="2198125" y="1675606"/>
            <a:ext cx="6419850" cy="350678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21327CD-1908-4095-9991-2EC7CE3CFB4D}"/>
              </a:ext>
            </a:extLst>
          </p:cNvPr>
          <p:cNvSpPr txBox="1"/>
          <p:nvPr/>
        </p:nvSpPr>
        <p:spPr>
          <a:xfrm>
            <a:off x="526025" y="2281084"/>
            <a:ext cx="1499420" cy="1815882"/>
          </a:xfrm>
          <a:prstGeom prst="rect">
            <a:avLst/>
          </a:prstGeom>
          <a:noFill/>
        </p:spPr>
        <p:txBody>
          <a:bodyPr wrap="square">
            <a:spAutoFit/>
          </a:bodyPr>
          <a:lstStyle/>
          <a:p>
            <a:pPr>
              <a:defRPr/>
            </a:pPr>
            <a:r>
              <a:rPr lang="en-US" sz="2800" dirty="0">
                <a:cs typeface="Times New Roman" panose="02020603050405020304" pitchFamily="18" charset="0"/>
              </a:rPr>
              <a:t>What’s wrong with this picture?</a:t>
            </a:r>
          </a:p>
        </p:txBody>
      </p:sp>
    </p:spTree>
    <p:extLst>
      <p:ext uri="{BB962C8B-B14F-4D97-AF65-F5344CB8AC3E}">
        <p14:creationId xmlns:p14="http://schemas.microsoft.com/office/powerpoint/2010/main" val="3290826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C9B260-17BC-4987-9B4A-50C3B7AE02D8}"/>
              </a:ext>
            </a:extLst>
          </p:cNvPr>
          <p:cNvSpPr/>
          <p:nvPr/>
        </p:nvSpPr>
        <p:spPr>
          <a:xfrm>
            <a:off x="2058205" y="1042577"/>
            <a:ext cx="4868562" cy="523220"/>
          </a:xfrm>
          <a:prstGeom prst="rect">
            <a:avLst/>
          </a:prstGeom>
        </p:spPr>
        <p:txBody>
          <a:bodyPr wrap="square">
            <a:spAutoFit/>
          </a:bodyPr>
          <a:lstStyle/>
          <a:p>
            <a:pPr lvl="1" eaLnBrk="0" fontAlgn="base" hangingPunct="0">
              <a:spcBef>
                <a:spcPct val="0"/>
              </a:spcBef>
              <a:spcAft>
                <a:spcPct val="0"/>
              </a:spcAft>
              <a:defRPr/>
            </a:pPr>
            <a:r>
              <a:rPr lang="en-US" sz="2800" dirty="0">
                <a:latin typeface="Calibri" panose="020F0502020204030204" pitchFamily="34" charset="0"/>
                <a:ea typeface="ＭＳ Ｐゴシック" panose="020B0600070205080204" pitchFamily="34" charset="-128"/>
              </a:rPr>
              <a:t>There are no stupid rules.</a:t>
            </a:r>
          </a:p>
        </p:txBody>
      </p:sp>
      <p:pic>
        <p:nvPicPr>
          <p:cNvPr id="4" name="Picture 2" descr="Image result for stupid rules">
            <a:extLst>
              <a:ext uri="{FF2B5EF4-FFF2-40B4-BE49-F238E27FC236}">
                <a16:creationId xmlns:a16="http://schemas.microsoft.com/office/drawing/2014/main" id="{BC00851D-CC39-4461-BF5E-908DDF1AB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17" y="1565797"/>
            <a:ext cx="7096539" cy="47546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3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AB3EA3-9470-43E5-8857-8ACD828D56BE}"/>
              </a:ext>
            </a:extLst>
          </p:cNvPr>
          <p:cNvSpPr>
            <a:spLocks noGrp="1"/>
          </p:cNvSpPr>
          <p:nvPr>
            <p:ph type="dt" sz="quarter" idx="4294967295"/>
          </p:nvPr>
        </p:nvSpPr>
        <p:spPr/>
        <p:txBody>
          <a:bodyPr/>
          <a:lstStyle/>
          <a:p>
            <a:pPr>
              <a:defRPr/>
            </a:pPr>
            <a:fld id="{408FF718-9195-4D5A-B036-67BFBCF72C42}" type="datetime1">
              <a:rPr lang="en-US" smtClean="0"/>
              <a:pPr>
                <a:defRPr/>
              </a:pPr>
              <a:t>10/11/2018</a:t>
            </a:fld>
            <a:endParaRPr lang="en-US" dirty="0"/>
          </a:p>
        </p:txBody>
      </p:sp>
      <p:sp>
        <p:nvSpPr>
          <p:cNvPr id="14339" name="Slide Number Placeholder 2">
            <a:extLst>
              <a:ext uri="{FF2B5EF4-FFF2-40B4-BE49-F238E27FC236}">
                <a16:creationId xmlns:a16="http://schemas.microsoft.com/office/drawing/2014/main" id="{1416F912-1CC1-40AC-8A68-B262A5E401FD}"/>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6C5E58-A671-4198-818D-0D009DFD9877}" type="slidenum">
              <a:rPr lang="en-US" altLang="en-US" sz="1200"/>
              <a:pPr>
                <a:spcBef>
                  <a:spcPct val="0"/>
                </a:spcBef>
                <a:buFontTx/>
                <a:buNone/>
              </a:pPr>
              <a:t>50</a:t>
            </a:fld>
            <a:endParaRPr lang="en-US" altLang="en-US" sz="1200"/>
          </a:p>
        </p:txBody>
      </p:sp>
      <p:sp>
        <p:nvSpPr>
          <p:cNvPr id="4" name="Rectangle 3">
            <a:extLst>
              <a:ext uri="{FF2B5EF4-FFF2-40B4-BE49-F238E27FC236}">
                <a16:creationId xmlns:a16="http://schemas.microsoft.com/office/drawing/2014/main" id="{5F8FC820-564F-48AC-94D0-44050503AEA8}"/>
              </a:ext>
            </a:extLst>
          </p:cNvPr>
          <p:cNvSpPr/>
          <p:nvPr/>
        </p:nvSpPr>
        <p:spPr>
          <a:xfrm>
            <a:off x="495300" y="2236950"/>
            <a:ext cx="8153400" cy="3108543"/>
          </a:xfrm>
          <a:prstGeom prst="rect">
            <a:avLst/>
          </a:prstGeom>
        </p:spPr>
        <p:txBody>
          <a:bodyPr>
            <a:spAutoFit/>
          </a:bodyPr>
          <a:lstStyle/>
          <a:p>
            <a:pPr algn="ctr" eaLnBrk="1" hangingPunct="1">
              <a:defRPr/>
            </a:pPr>
            <a:r>
              <a:rPr lang="en-US" sz="2800" dirty="0">
                <a:effectLst>
                  <a:outerShdw blurRad="38100" dist="38100" dir="2700000" algn="tl">
                    <a:srgbClr val="000000">
                      <a:alpha val="43137"/>
                    </a:srgbClr>
                  </a:outerShdw>
                </a:effectLst>
                <a:cs typeface="Times New Roman" panose="02020603050405020304" pitchFamily="18" charset="0"/>
              </a:rPr>
              <a:t>Clear and precise emergency evacuation routes are posted in each classroom and teachers have rosters to take with them to evacuation reunification sites. </a:t>
            </a:r>
          </a:p>
          <a:p>
            <a:pPr algn="ctr" eaLnBrk="1" hangingPunct="1">
              <a:defRPr/>
            </a:pPr>
            <a:endParaRPr lang="en-US" sz="2800" dirty="0">
              <a:effectLst>
                <a:outerShdw blurRad="38100" dist="38100" dir="2700000" algn="tl">
                  <a:srgbClr val="000000">
                    <a:alpha val="43137"/>
                  </a:srgbClr>
                </a:outerShdw>
              </a:effectLst>
              <a:cs typeface="Times New Roman" panose="02020603050405020304" pitchFamily="18" charset="0"/>
            </a:endParaRPr>
          </a:p>
          <a:p>
            <a:pPr algn="ctr" eaLnBrk="1" hangingPunct="1">
              <a:defRPr/>
            </a:pPr>
            <a:r>
              <a:rPr lang="en-US" sz="2800" b="1" i="1" dirty="0">
                <a:solidFill>
                  <a:srgbClr val="FF0000"/>
                </a:solidFill>
                <a:effectLst>
                  <a:outerShdw blurRad="38100" dist="38100" dir="2700000" algn="tl">
                    <a:srgbClr val="000000">
                      <a:alpha val="43137"/>
                    </a:srgbClr>
                  </a:outerShdw>
                </a:effectLst>
                <a:cs typeface="Times New Roman" panose="02020603050405020304" pitchFamily="18" charset="0"/>
              </a:rPr>
              <a:t>Posted evacuation routes must include primary and secondary routes, and evacuation routes must be clear of impediments.</a:t>
            </a:r>
          </a:p>
        </p:txBody>
      </p:sp>
    </p:spTree>
    <p:extLst>
      <p:ext uri="{BB962C8B-B14F-4D97-AF65-F5344CB8AC3E}">
        <p14:creationId xmlns:p14="http://schemas.microsoft.com/office/powerpoint/2010/main" val="2391660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5" name="Rectangle 19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3D3E94D-D29D-48E8-9971-612C9316413F}"/>
              </a:ext>
            </a:extLst>
          </p:cNvPr>
          <p:cNvSpPr txBox="1"/>
          <p:nvPr/>
        </p:nvSpPr>
        <p:spPr>
          <a:xfrm>
            <a:off x="5550188" y="4936504"/>
            <a:ext cx="3593812" cy="1516014"/>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3200" b="1" kern="1200" dirty="0">
                <a:solidFill>
                  <a:srgbClr val="FFFFFF"/>
                </a:solidFill>
                <a:effectLst>
                  <a:outerShdw blurRad="38100" dist="38100" dir="2700000" algn="tl">
                    <a:srgbClr val="000000">
                      <a:alpha val="43137"/>
                    </a:srgbClr>
                  </a:outerShdw>
                </a:effectLst>
                <a:latin typeface="+mj-lt"/>
                <a:ea typeface="+mj-ea"/>
                <a:cs typeface="+mj-cs"/>
              </a:rPr>
              <a:t>Are evacuation routes clear?</a:t>
            </a:r>
          </a:p>
        </p:txBody>
      </p:sp>
      <p:pic>
        <p:nvPicPr>
          <p:cNvPr id="76803" name="Picture 3" descr="C:\Users\Garry McGiboney\Pictures\School Safety Photos\IMG_0103.JPG">
            <a:extLst>
              <a:ext uri="{FF2B5EF4-FFF2-40B4-BE49-F238E27FC236}">
                <a16:creationId xmlns:a16="http://schemas.microsoft.com/office/drawing/2014/main" id="{D6FF4D73-54E8-43D1-8785-DFE8B6420A3A}"/>
              </a:ext>
            </a:extLst>
          </p:cNvPr>
          <p:cNvPicPr>
            <a:picLocks noChangeAspect="1" noChangeArrowheads="1"/>
          </p:cNvPicPr>
          <p:nvPr/>
        </p:nvPicPr>
        <p:blipFill rotWithShape="1">
          <a:blip r:embed="rId2"/>
          <a:srcRect r="6" b="3284"/>
          <a:stretch/>
        </p:blipFill>
        <p:spPr bwMode="auto">
          <a:xfrm>
            <a:off x="180428" y="151752"/>
            <a:ext cx="4800600" cy="4515551"/>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2" descr="C:\Users\Garry McGiboney\Pictures\School Safety Photos\IMG_0110.JPG">
            <a:extLst>
              <a:ext uri="{FF2B5EF4-FFF2-40B4-BE49-F238E27FC236}">
                <a16:creationId xmlns:a16="http://schemas.microsoft.com/office/drawing/2014/main" id="{B804060B-AA81-4807-977D-7B00B1FB0326}"/>
              </a:ext>
            </a:extLst>
          </p:cNvPr>
          <p:cNvPicPr>
            <a:picLocks noChangeAspect="1" noChangeArrowheads="1"/>
          </p:cNvPicPr>
          <p:nvPr/>
        </p:nvPicPr>
        <p:blipFill rotWithShape="1">
          <a:blip r:embed="rId3"/>
          <a:srcRect l="3693" r="2713" b="6"/>
          <a:stretch/>
        </p:blipFill>
        <p:spPr bwMode="auto">
          <a:xfrm>
            <a:off x="5390866" y="151754"/>
            <a:ext cx="3552333" cy="3658246"/>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2" descr="C:\Users\Garry McGiboney\Pictures\School Safety Photos\IMG_0102.JPG">
            <a:extLst>
              <a:ext uri="{FF2B5EF4-FFF2-40B4-BE49-F238E27FC236}">
                <a16:creationId xmlns:a16="http://schemas.microsoft.com/office/drawing/2014/main" id="{1417011F-562F-4F59-AE7B-BB2A11260744}"/>
              </a:ext>
            </a:extLst>
          </p:cNvPr>
          <p:cNvPicPr>
            <a:picLocks noChangeAspect="1" noChangeArrowheads="1"/>
          </p:cNvPicPr>
          <p:nvPr/>
        </p:nvPicPr>
        <p:blipFill rotWithShape="1">
          <a:blip r:embed="rId4"/>
          <a:srcRect l="16623" r="3227"/>
          <a:stretch/>
        </p:blipFill>
        <p:spPr bwMode="auto">
          <a:xfrm>
            <a:off x="167132" y="3509963"/>
            <a:ext cx="3593812" cy="3036717"/>
          </a:xfrm>
          <a:prstGeom prst="rect">
            <a:avLst/>
          </a:prstGeom>
          <a:ln w="228600" cap="sq" cmpd="thickThin">
            <a:solidFill>
              <a:srgbClr val="000000"/>
            </a:solidFill>
            <a:prstDash val="solid"/>
            <a:miter lim="800000"/>
          </a:ln>
          <a:effectLst>
            <a:innerShdw blurRad="76200">
              <a:srgbClr val="000000"/>
            </a:innerShdw>
          </a:effectLst>
        </p:spPr>
      </p:pic>
      <p:cxnSp>
        <p:nvCxnSpPr>
          <p:cNvPr id="76806" name="Straight Connector 19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E83FAB-E839-4197-8760-100C59D814BA}"/>
              </a:ext>
            </a:extLst>
          </p:cNvPr>
          <p:cNvSpPr txBox="1"/>
          <p:nvPr/>
        </p:nvSpPr>
        <p:spPr>
          <a:xfrm>
            <a:off x="6736080" y="0"/>
            <a:ext cx="2407920" cy="1727200"/>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566084D8-B1E2-42FB-8315-FB9CF759AFFE}"/>
              </a:ext>
            </a:extLst>
          </p:cNvPr>
          <p:cNvSpPr>
            <a:spLocks noGrp="1"/>
          </p:cNvSpPr>
          <p:nvPr>
            <p:ph idx="1"/>
          </p:nvPr>
        </p:nvSpPr>
        <p:spPr>
          <a:xfrm>
            <a:off x="381000" y="228600"/>
            <a:ext cx="8305800" cy="6127751"/>
          </a:xfrm>
        </p:spPr>
        <p:txBody>
          <a:bodyPr rtlCol="0">
            <a:normAutofit fontScale="85000" lnSpcReduction="10000"/>
          </a:bodyPr>
          <a:lstStyle/>
          <a:p>
            <a:pPr algn="ctr" eaLnBrk="1" fontAlgn="auto" hangingPunct="1">
              <a:spcAft>
                <a:spcPts val="0"/>
              </a:spcAft>
              <a:buFont typeface="Arial" panose="020B0604020202020204" pitchFamily="34" charset="0"/>
              <a:buNone/>
              <a:defRPr/>
            </a:pPr>
            <a:r>
              <a:rPr lang="en-US" sz="3300" b="1" dirty="0">
                <a:solidFill>
                  <a:srgbClr val="FF0000"/>
                </a:solidFill>
                <a:effectLst>
                  <a:outerShdw blurRad="38100" dist="38100" dir="2700000" algn="tl">
                    <a:srgbClr val="000000">
                      <a:alpha val="43137"/>
                    </a:srgbClr>
                  </a:outerShdw>
                </a:effectLst>
                <a:cs typeface="Times New Roman" panose="02020603050405020304" pitchFamily="18" charset="0"/>
              </a:rPr>
              <a:t>School Interior</a:t>
            </a:r>
            <a:endParaRPr lang="en-US" sz="3300" dirty="0">
              <a:solidFill>
                <a:srgbClr val="FF0000"/>
              </a:solidFill>
              <a:effectLst>
                <a:outerShdw blurRad="38100" dist="38100" dir="2700000" algn="tl">
                  <a:srgbClr val="000000">
                    <a:alpha val="43137"/>
                  </a:srgbClr>
                </a:outerShdw>
              </a:effectLst>
              <a:cs typeface="Times New Roman" panose="02020603050405020304" pitchFamily="18" charset="0"/>
            </a:endParaRPr>
          </a:p>
          <a:p>
            <a:pPr eaLnBrk="1" fontAlgn="auto" hangingPunct="1">
              <a:spcAft>
                <a:spcPts val="0"/>
              </a:spcAft>
              <a:defRPr/>
            </a:pPr>
            <a:r>
              <a:rPr lang="en-US" sz="2800" dirty="0">
                <a:cs typeface="Times New Roman" panose="02020603050405020304" pitchFamily="18" charset="0"/>
              </a:rPr>
              <a:t>Fire extinguisher locations are clearly marked and</a:t>
            </a:r>
            <a:r>
              <a:rPr lang="en-US" sz="2800" dirty="0">
                <a:solidFill>
                  <a:srgbClr val="FF0000"/>
                </a:solidFill>
                <a:effectLst>
                  <a:outerShdw blurRad="38100" dist="38100" dir="2700000" algn="tl">
                    <a:srgbClr val="000000">
                      <a:alpha val="43137"/>
                    </a:srgbClr>
                  </a:outerShdw>
                </a:effectLst>
                <a:cs typeface="Times New Roman" panose="02020603050405020304" pitchFamily="18" charset="0"/>
              </a:rPr>
              <a:t> </a:t>
            </a:r>
            <a:r>
              <a:rPr lang="en-US" sz="2800" b="1" dirty="0">
                <a:solidFill>
                  <a:srgbClr val="FF0000"/>
                </a:solidFill>
                <a:effectLst>
                  <a:outerShdw blurRad="38100" dist="38100" dir="2700000" algn="tl">
                    <a:srgbClr val="000000">
                      <a:alpha val="43137"/>
                    </a:srgbClr>
                  </a:outerShdw>
                </a:effectLst>
                <a:cs typeface="Times New Roman" panose="02020603050405020304" pitchFamily="18" charset="0"/>
              </a:rPr>
              <a:t>inspected</a:t>
            </a:r>
            <a:r>
              <a:rPr lang="en-US" sz="2800" dirty="0">
                <a:cs typeface="Times New Roman" panose="02020603050405020304" pitchFamily="18" charset="0"/>
              </a:rPr>
              <a:t>.</a:t>
            </a:r>
          </a:p>
          <a:p>
            <a:pP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cs typeface="Times New Roman" panose="02020603050405020304" pitchFamily="18" charset="0"/>
              </a:rPr>
              <a:t>School staff is trained on the use of fire extinguishers.</a:t>
            </a:r>
          </a:p>
          <a:p>
            <a:pPr eaLnBrk="1" fontAlgn="auto" hangingPunct="1">
              <a:spcAft>
                <a:spcPts val="0"/>
              </a:spcAft>
              <a:defRPr/>
            </a:pPr>
            <a:r>
              <a:rPr lang="en-US" sz="2800" dirty="0">
                <a:cs typeface="Times New Roman" panose="02020603050405020304" pitchFamily="18" charset="0"/>
              </a:rPr>
              <a:t>Access to catwalk and prop areas is restricted.</a:t>
            </a:r>
          </a:p>
          <a:p>
            <a:pPr eaLnBrk="1" fontAlgn="auto" hangingPunct="1">
              <a:spcAft>
                <a:spcPts val="0"/>
              </a:spcAft>
              <a:defRPr/>
            </a:pPr>
            <a:r>
              <a:rPr lang="en-US" sz="2800" dirty="0">
                <a:cs typeface="Times New Roman" panose="02020603050405020304" pitchFamily="18" charset="0"/>
              </a:rPr>
              <a:t>Access to electrical panels is restricted.</a:t>
            </a:r>
          </a:p>
          <a:p>
            <a:pPr eaLnBrk="1" fontAlgn="auto" hangingPunct="1">
              <a:spcAft>
                <a:spcPts val="0"/>
              </a:spcAft>
              <a:defRPr/>
            </a:pPr>
            <a:r>
              <a:rPr lang="en-US" sz="2800" dirty="0">
                <a:cs typeface="Times New Roman" panose="02020603050405020304" pitchFamily="18" charset="0"/>
              </a:rPr>
              <a:t>Hallways have emergency lighting and are tested.</a:t>
            </a:r>
          </a:p>
          <a:p>
            <a:pPr eaLnBrk="1" fontAlgn="auto" hangingPunct="1">
              <a:spcAft>
                <a:spcPts val="0"/>
              </a:spcAft>
              <a:defRPr/>
            </a:pPr>
            <a:r>
              <a:rPr lang="en-US" sz="2800" dirty="0">
                <a:cs typeface="Times New Roman" panose="02020603050405020304" pitchFamily="18" charset="0"/>
              </a:rPr>
              <a:t>Main lobby is properly lighted.</a:t>
            </a:r>
          </a:p>
          <a:p>
            <a:pPr eaLnBrk="1" fontAlgn="auto" hangingPunct="1">
              <a:spcAft>
                <a:spcPts val="0"/>
              </a:spcAft>
              <a:defRPr/>
            </a:pPr>
            <a:r>
              <a:rPr lang="en-US" sz="2800" dirty="0">
                <a:cs typeface="Times New Roman" panose="02020603050405020304" pitchFamily="18" charset="0"/>
              </a:rPr>
              <a:t>Hallways, bathrooms, and classrooms are properly lighted.</a:t>
            </a:r>
          </a:p>
          <a:p>
            <a:pP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cs typeface="Times New Roman" panose="02020603050405020304" pitchFamily="18" charset="0"/>
              </a:rPr>
              <a:t>Faculty members are required to lock classrooms upon leaving</a:t>
            </a:r>
            <a:r>
              <a:rPr lang="en-US" sz="2800" dirty="0">
                <a:cs typeface="Times New Roman" panose="02020603050405020304" pitchFamily="18" charset="0"/>
              </a:rPr>
              <a:t>.</a:t>
            </a:r>
          </a:p>
          <a:p>
            <a:pPr eaLnBrk="1" fontAlgn="auto" hangingPunct="1">
              <a:spcAft>
                <a:spcPts val="0"/>
              </a:spcAft>
              <a:defRPr/>
            </a:pPr>
            <a:r>
              <a:rPr lang="en-US" sz="2800" dirty="0">
                <a:cs typeface="Times New Roman" panose="02020603050405020304" pitchFamily="18" charset="0"/>
              </a:rPr>
              <a:t>Multiple entries to the building are controlled and supervised.</a:t>
            </a:r>
          </a:p>
          <a:p>
            <a:pPr eaLnBrk="1" fontAlgn="auto" hangingPunct="1">
              <a:spcAft>
                <a:spcPts val="0"/>
              </a:spcAft>
              <a:defRPr/>
            </a:pPr>
            <a:r>
              <a:rPr lang="en-US" sz="2800" dirty="0">
                <a:cs typeface="Times New Roman" panose="02020603050405020304" pitchFamily="18" charset="0"/>
              </a:rPr>
              <a:t>Areas accessible to intruders are secure.</a:t>
            </a:r>
          </a:p>
          <a:p>
            <a:pPr eaLnBrk="1" fontAlgn="auto" hangingPunct="1">
              <a:spcAft>
                <a:spcPts val="0"/>
              </a:spcAft>
              <a:defRPr/>
            </a:pPr>
            <a:r>
              <a:rPr lang="en-US" sz="2800" dirty="0">
                <a:cs typeface="Times New Roman" panose="02020603050405020304" pitchFamily="18" charset="0"/>
              </a:rPr>
              <a:t>All doors are properly labeled and numbered. </a:t>
            </a:r>
          </a:p>
          <a:p>
            <a:pPr eaLnBrk="1" fontAlgn="auto" hangingPunct="1">
              <a:spcAft>
                <a:spcPts val="0"/>
              </a:spcAft>
              <a:defRPr/>
            </a:pPr>
            <a:r>
              <a:rPr lang="en-US" b="1" dirty="0">
                <a:solidFill>
                  <a:srgbClr val="FF0000"/>
                </a:solidFill>
                <a:effectLst>
                  <a:outerShdw blurRad="38100" dist="38100" dir="2700000" algn="tl">
                    <a:srgbClr val="000000">
                      <a:alpha val="43137"/>
                    </a:srgbClr>
                  </a:outerShdw>
                </a:effectLst>
                <a:cs typeface="Times New Roman" panose="02020603050405020304" pitchFamily="18" charset="0"/>
              </a:rPr>
              <a:t>Electrical and maintenance areas are clutter free and are inspected.</a:t>
            </a: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buFont typeface="Arial" charset="0"/>
              <a:buNone/>
              <a:defRPr/>
            </a:pPr>
            <a:endParaRPr lang="en-US" sz="3400" dirty="0"/>
          </a:p>
          <a:p>
            <a:pPr eaLnBrk="1" fontAlgn="auto" hangingPunct="1">
              <a:spcAft>
                <a:spcPts val="0"/>
              </a:spcAft>
              <a:buFont typeface="Arial" panose="020B0604020202020204" pitchFamily="34" charset="0"/>
              <a:buNone/>
              <a:defRPr/>
            </a:pPr>
            <a:endParaRPr lang="en-US" dirty="0"/>
          </a:p>
        </p:txBody>
      </p:sp>
      <p:sp>
        <p:nvSpPr>
          <p:cNvPr id="7171" name="Date Placeholder 3">
            <a:extLst>
              <a:ext uri="{FF2B5EF4-FFF2-40B4-BE49-F238E27FC236}">
                <a16:creationId xmlns:a16="http://schemas.microsoft.com/office/drawing/2014/main" id="{8A2FCEC3-33BF-4D8C-9910-65E6119EBF35}"/>
              </a:ext>
            </a:extLst>
          </p:cNvPr>
          <p:cNvSpPr>
            <a:spLocks noGrp="1"/>
          </p:cNvSpPr>
          <p:nvPr>
            <p:ph type="dt" sz="quarter" idx="429496729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a:p>
        </p:txBody>
      </p:sp>
      <p:sp>
        <p:nvSpPr>
          <p:cNvPr id="15364" name="Slide Number Placeholder 4">
            <a:extLst>
              <a:ext uri="{FF2B5EF4-FFF2-40B4-BE49-F238E27FC236}">
                <a16:creationId xmlns:a16="http://schemas.microsoft.com/office/drawing/2014/main" id="{C02814F5-7F82-4FEA-A38A-EC24A8AA50BD}"/>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6CDF4FE-C9D7-4A65-9DEA-FE065BA8914A}" type="slidenum">
              <a:rPr lang="en-US" altLang="en-US" sz="1200"/>
              <a:pPr>
                <a:spcBef>
                  <a:spcPct val="0"/>
                </a:spcBef>
                <a:buFontTx/>
                <a:buNone/>
              </a:pPr>
              <a:t>52</a:t>
            </a:fld>
            <a:endParaRPr lang="en-US" altLang="en-US" sz="1200"/>
          </a:p>
        </p:txBody>
      </p:sp>
    </p:spTree>
    <p:extLst>
      <p:ext uri="{BB962C8B-B14F-4D97-AF65-F5344CB8AC3E}">
        <p14:creationId xmlns:p14="http://schemas.microsoft.com/office/powerpoint/2010/main" val="2747170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B1C36-EFE6-4ADE-A510-11BDA53049E0}"/>
              </a:ext>
            </a:extLst>
          </p:cNvPr>
          <p:cNvSpPr>
            <a:spLocks noGrp="1"/>
          </p:cNvSpPr>
          <p:nvPr>
            <p:ph type="dt" sz="quarter" idx="4294967295"/>
          </p:nvPr>
        </p:nvSpPr>
        <p:spPr>
          <a:xfrm>
            <a:off x="628650" y="6356351"/>
            <a:ext cx="2057400" cy="365125"/>
          </a:xfrm>
        </p:spPr>
        <p:txBody>
          <a:bodyPr/>
          <a:lstStyle/>
          <a:p>
            <a:pPr>
              <a:defRPr/>
            </a:pPr>
            <a:fld id="{942F61BA-E93F-4B40-9448-041A4F0C03A0}" type="datetime1">
              <a:rPr lang="en-US" smtClean="0"/>
              <a:pPr>
                <a:defRPr/>
              </a:pPr>
              <a:t>10/11/2018</a:t>
            </a:fld>
            <a:endParaRPr lang="en-US" dirty="0"/>
          </a:p>
        </p:txBody>
      </p:sp>
      <p:sp>
        <p:nvSpPr>
          <p:cNvPr id="22531" name="Slide Number Placeholder 2">
            <a:extLst>
              <a:ext uri="{FF2B5EF4-FFF2-40B4-BE49-F238E27FC236}">
                <a16:creationId xmlns:a16="http://schemas.microsoft.com/office/drawing/2014/main" id="{2CCD7DE9-651E-4E54-9095-F508C74C00B3}"/>
              </a:ext>
            </a:extLst>
          </p:cNvPr>
          <p:cNvSpPr>
            <a:spLocks noGrp="1" noChangeArrowheads="1"/>
          </p:cNvSpPr>
          <p:nvPr>
            <p:ph type="sldNum" sz="quarter" idx="4294967295"/>
          </p:nvPr>
        </p:nvSpPr>
        <p:spPr bwMode="auto">
          <a:xfrm>
            <a:off x="6457950" y="635635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4E4A3C-132F-41CB-8B81-5D0FFA11F644}" type="slidenum">
              <a:rPr lang="en-US" altLang="en-US" sz="1200" smtClean="0"/>
              <a:pPr>
                <a:spcBef>
                  <a:spcPct val="0"/>
                </a:spcBef>
                <a:buFontTx/>
                <a:buNone/>
              </a:pPr>
              <a:t>53</a:t>
            </a:fld>
            <a:endParaRPr lang="en-US" altLang="en-US" sz="1200"/>
          </a:p>
        </p:txBody>
      </p:sp>
      <p:pic>
        <p:nvPicPr>
          <p:cNvPr id="74756" name="Picture 4" descr="http://www.campussafetymagazine.com/_Images/photogallery/IMG-1485-1.jpg">
            <a:extLst>
              <a:ext uri="{FF2B5EF4-FFF2-40B4-BE49-F238E27FC236}">
                <a16:creationId xmlns:a16="http://schemas.microsoft.com/office/drawing/2014/main" id="{040CBAA3-5415-45A0-9B78-96F77700D7AD}"/>
              </a:ext>
            </a:extLst>
          </p:cNvPr>
          <p:cNvPicPr>
            <a:picLocks noChangeAspect="1" noChangeArrowheads="1"/>
          </p:cNvPicPr>
          <p:nvPr/>
        </p:nvPicPr>
        <p:blipFill>
          <a:blip r:embed="rId2" cstate="print"/>
          <a:srcRect/>
          <a:stretch>
            <a:fillRect/>
          </a:stretch>
        </p:blipFill>
        <p:spPr bwMode="auto">
          <a:xfrm>
            <a:off x="4572000" y="3209818"/>
            <a:ext cx="4495800" cy="291777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2">
            <a:extLst>
              <a:ext uri="{FF2B5EF4-FFF2-40B4-BE49-F238E27FC236}">
                <a16:creationId xmlns:a16="http://schemas.microsoft.com/office/drawing/2014/main" id="{695BE241-97E9-4209-838F-8E997E667F50}"/>
              </a:ext>
            </a:extLst>
          </p:cNvPr>
          <p:cNvPicPr>
            <a:picLocks noChangeAspect="1" noChangeArrowheads="1"/>
          </p:cNvPicPr>
          <p:nvPr/>
        </p:nvPicPr>
        <p:blipFill>
          <a:blip r:embed="rId3" cstate="print"/>
          <a:srcRect l="3750" t="24000" r="54063" b="13000"/>
          <a:stretch>
            <a:fillRect/>
          </a:stretch>
        </p:blipFill>
        <p:spPr bwMode="auto">
          <a:xfrm>
            <a:off x="83609" y="136524"/>
            <a:ext cx="4335991" cy="2895601"/>
          </a:xfrm>
          <a:prstGeom prst="rect">
            <a:avLst/>
          </a:prstGeom>
          <a:ln w="88900" cap="sq" cmpd="thickThin">
            <a:solidFill>
              <a:srgbClr val="000000"/>
            </a:solidFill>
            <a:prstDash val="solid"/>
            <a:miter lim="800000"/>
          </a:ln>
          <a:effectLst>
            <a:innerShdw blurRad="76200">
              <a:srgbClr val="000000"/>
            </a:innerShdw>
          </a:effectLst>
        </p:spPr>
      </p:pic>
      <p:pic>
        <p:nvPicPr>
          <p:cNvPr id="74760" name="Picture 8" descr="http://www.deviantart.com/download/304231605/kemps_landing_school_boiler_room_1__by_angusyoung3-d514qlx.jpg">
            <a:extLst>
              <a:ext uri="{FF2B5EF4-FFF2-40B4-BE49-F238E27FC236}">
                <a16:creationId xmlns:a16="http://schemas.microsoft.com/office/drawing/2014/main" id="{5A7F8E3D-156B-41C3-9382-776BC5E34F3A}"/>
              </a:ext>
            </a:extLst>
          </p:cNvPr>
          <p:cNvPicPr>
            <a:picLocks noChangeAspect="1" noChangeArrowheads="1"/>
          </p:cNvPicPr>
          <p:nvPr/>
        </p:nvPicPr>
        <p:blipFill>
          <a:blip r:embed="rId4" cstate="print"/>
          <a:srcRect/>
          <a:stretch>
            <a:fillRect/>
          </a:stretch>
        </p:blipFill>
        <p:spPr bwMode="auto">
          <a:xfrm>
            <a:off x="76200" y="3209818"/>
            <a:ext cx="4343400" cy="2917774"/>
          </a:xfrm>
          <a:prstGeom prst="rect">
            <a:avLst/>
          </a:prstGeom>
          <a:ln w="88900" cap="sq" cmpd="thickThin">
            <a:solidFill>
              <a:srgbClr val="000000"/>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3311162D-AC71-461F-9534-EA972464095F}"/>
              </a:ext>
            </a:extLst>
          </p:cNvPr>
          <p:cNvSpPr/>
          <p:nvPr/>
        </p:nvSpPr>
        <p:spPr>
          <a:xfrm>
            <a:off x="4575705" y="1109125"/>
            <a:ext cx="4335989" cy="2062103"/>
          </a:xfrm>
          <a:prstGeom prst="rect">
            <a:avLst/>
          </a:prstGeom>
        </p:spPr>
        <p:txBody>
          <a:bodyPr wrap="square">
            <a:spAutoFit/>
          </a:bodyPr>
          <a:lstStyle/>
          <a:p>
            <a:pPr>
              <a:defRPr/>
            </a:pPr>
            <a:r>
              <a:rPr lang="en-US" sz="3200" b="1" dirty="0">
                <a:solidFill>
                  <a:srgbClr val="FF0000"/>
                </a:solidFill>
                <a:effectLst>
                  <a:outerShdw blurRad="38100" dist="38100" dir="2700000" algn="tl">
                    <a:srgbClr val="000000">
                      <a:alpha val="43137"/>
                    </a:srgbClr>
                  </a:outerShdw>
                </a:effectLst>
                <a:cs typeface="Times New Roman" panose="02020603050405020304" pitchFamily="18" charset="0"/>
              </a:rPr>
              <a:t>Electrical, maintenance, and storage  areas are clutter free and are inspected.</a:t>
            </a:r>
            <a:endParaRPr lang="en-US" sz="3200" dirty="0"/>
          </a:p>
        </p:txBody>
      </p:sp>
    </p:spTree>
    <p:extLst>
      <p:ext uri="{BB962C8B-B14F-4D97-AF65-F5344CB8AC3E}">
        <p14:creationId xmlns:p14="http://schemas.microsoft.com/office/powerpoint/2010/main" val="12114115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541AE-3F0F-4678-A472-169D3ED4C923}"/>
              </a:ext>
            </a:extLst>
          </p:cNvPr>
          <p:cNvSpPr txBox="1"/>
          <p:nvPr/>
        </p:nvSpPr>
        <p:spPr>
          <a:xfrm>
            <a:off x="6750121" y="0"/>
            <a:ext cx="2393879" cy="1695236"/>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D32D0C17-8849-48B2-A5BC-48EE36BFEBB0}"/>
              </a:ext>
            </a:extLst>
          </p:cNvPr>
          <p:cNvSpPr>
            <a:spLocks noGrp="1"/>
          </p:cNvSpPr>
          <p:nvPr>
            <p:ph idx="1"/>
          </p:nvPr>
        </p:nvSpPr>
        <p:spPr>
          <a:xfrm>
            <a:off x="329629" y="339047"/>
            <a:ext cx="8305800" cy="6019800"/>
          </a:xfrm>
        </p:spPr>
        <p:txBody>
          <a:bodyPr rtlCol="0">
            <a:normAutofit fontScale="77500" lnSpcReduction="20000"/>
          </a:bodyPr>
          <a:lstStyle/>
          <a:p>
            <a:pPr algn="ctr" eaLnBrk="1" fontAlgn="auto" hangingPunct="1">
              <a:spcAft>
                <a:spcPts val="0"/>
              </a:spcAft>
              <a:buFont typeface="Arial" panose="020B0604020202020204" pitchFamily="34" charset="0"/>
              <a:buNone/>
              <a:defRPr/>
            </a:pPr>
            <a:r>
              <a:rPr lang="en-US" sz="3600" b="1" dirty="0">
                <a:solidFill>
                  <a:srgbClr val="FF0000"/>
                </a:solidFill>
                <a:effectLst>
                  <a:outerShdw blurRad="38100" dist="38100" dir="2700000" algn="tl">
                    <a:srgbClr val="000000">
                      <a:alpha val="43137"/>
                    </a:srgbClr>
                  </a:outerShdw>
                </a:effectLst>
                <a:cs typeface="Times New Roman" panose="02020603050405020304" pitchFamily="18" charset="0"/>
              </a:rPr>
              <a:t>School Interior</a:t>
            </a:r>
            <a:endParaRPr lang="en-US" sz="3600" dirty="0">
              <a:solidFill>
                <a:srgbClr val="FF0000"/>
              </a:solidFill>
              <a:effectLst>
                <a:outerShdw blurRad="38100" dist="38100" dir="2700000" algn="tl">
                  <a:srgbClr val="000000">
                    <a:alpha val="43137"/>
                  </a:srgbClr>
                </a:outerShdw>
              </a:effectLst>
              <a:cs typeface="Times New Roman" panose="02020603050405020304" pitchFamily="18" charset="0"/>
            </a:endParaRPr>
          </a:p>
          <a:p>
            <a:pPr eaLnBrk="1" fontAlgn="auto" hangingPunct="1">
              <a:spcAft>
                <a:spcPts val="0"/>
              </a:spcAft>
              <a:defRPr/>
            </a:pPr>
            <a:r>
              <a:rPr lang="en-US" sz="3100" b="1" dirty="0">
                <a:effectLst>
                  <a:outerShdw blurRad="38100" dist="38100" dir="2700000" algn="tl">
                    <a:srgbClr val="000000">
                      <a:alpha val="43137"/>
                    </a:srgbClr>
                  </a:outerShdw>
                </a:effectLst>
                <a:cs typeface="Times New Roman" panose="02020603050405020304" pitchFamily="18" charset="0"/>
              </a:rPr>
              <a:t>Lab safety procedures </a:t>
            </a:r>
            <a:r>
              <a:rPr lang="en-US" sz="3100" dirty="0">
                <a:cs typeface="Times New Roman" panose="02020603050405020304" pitchFamily="18" charset="0"/>
              </a:rPr>
              <a:t>are reviewed and clearly posted.</a:t>
            </a:r>
          </a:p>
          <a:p>
            <a:pPr eaLnBrk="1" fontAlgn="auto" hangingPunct="1">
              <a:spcAft>
                <a:spcPts val="0"/>
              </a:spcAft>
              <a:defRPr/>
            </a:pPr>
            <a:r>
              <a:rPr lang="en-US" sz="3100" dirty="0">
                <a:cs typeface="Times New Roman" panose="02020603050405020304" pitchFamily="18" charset="0"/>
              </a:rPr>
              <a:t>Chemical storage areas are locked, cleaned, and </a:t>
            </a: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Material Safety Data Sheets</a:t>
            </a:r>
            <a:r>
              <a:rPr lang="en-US" sz="3100" dirty="0">
                <a:cs typeface="Times New Roman" panose="02020603050405020304" pitchFamily="18" charset="0"/>
              </a:rPr>
              <a:t> (MSDS) contain information regarding the proper procedures for handling, storing, and disposing of chemical substances.</a:t>
            </a:r>
          </a:p>
          <a:p>
            <a:pPr eaLnBrk="1" fontAlgn="auto" hangingPunct="1">
              <a:spcAft>
                <a:spcPts val="0"/>
              </a:spcAft>
              <a:defRPr/>
            </a:pPr>
            <a:r>
              <a:rPr lang="en-US" sz="3100" dirty="0">
                <a:cs typeface="Times New Roman" panose="02020603050405020304" pitchFamily="18" charset="0"/>
              </a:rPr>
              <a:t>An</a:t>
            </a: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 MSDS </a:t>
            </a:r>
            <a:r>
              <a:rPr lang="en-US" sz="3100" dirty="0">
                <a:cs typeface="Times New Roman" panose="02020603050405020304" pitchFamily="18" charset="0"/>
              </a:rPr>
              <a:t>accompanies all chemicals or kits that contain chemicals.</a:t>
            </a:r>
          </a:p>
          <a:p>
            <a:pPr eaLnBrk="1" fontAlgn="auto" hangingPunct="1">
              <a:spcAft>
                <a:spcPts val="0"/>
              </a:spcAft>
              <a:defRPr/>
            </a:pP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Save all MSDS </a:t>
            </a:r>
            <a:r>
              <a:rPr lang="en-US" sz="3100" dirty="0">
                <a:cs typeface="Times New Roman" panose="02020603050405020304" pitchFamily="18" charset="0"/>
              </a:rPr>
              <a:t>and store in a designated file or binder using a system that is organized and easy to understand.</a:t>
            </a:r>
          </a:p>
          <a:p>
            <a:pPr eaLnBrk="1" fontAlgn="auto" hangingPunct="1">
              <a:spcAft>
                <a:spcPts val="0"/>
              </a:spcAft>
              <a:defRPr/>
            </a:pPr>
            <a:r>
              <a:rPr lang="en-US" sz="3100" dirty="0">
                <a:cs typeface="Times New Roman" panose="02020603050405020304" pitchFamily="18" charset="0"/>
              </a:rPr>
              <a:t>Place the </a:t>
            </a: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MSDS</a:t>
            </a:r>
            <a:r>
              <a:rPr lang="en-US" sz="3100" dirty="0">
                <a:cs typeface="Times New Roman" panose="02020603050405020304" pitchFamily="18" charset="0"/>
              </a:rPr>
              <a:t> collection in a central, easily accessible location known to all workers and emergency personnel.</a:t>
            </a:r>
          </a:p>
          <a:p>
            <a:pPr eaLnBrk="1" fontAlgn="auto" hangingPunct="1">
              <a:spcAft>
                <a:spcPts val="0"/>
              </a:spcAft>
              <a:defRPr/>
            </a:pPr>
            <a:r>
              <a:rPr lang="en-US" sz="3100" dirty="0">
                <a:cs typeface="Times New Roman" panose="02020603050405020304" pitchFamily="18" charset="0"/>
              </a:rPr>
              <a:t>Know what </a:t>
            </a:r>
            <a:r>
              <a:rPr lang="en-US" sz="3100" b="1" dirty="0">
                <a:effectLst>
                  <a:outerShdw blurRad="38100" dist="38100" dir="2700000" algn="tl">
                    <a:srgbClr val="000000">
                      <a:alpha val="43137"/>
                    </a:srgbClr>
                  </a:outerShdw>
                </a:effectLst>
                <a:cs typeface="Times New Roman" panose="02020603050405020304" pitchFamily="18" charset="0"/>
              </a:rPr>
              <a:t>chemicals cannot be stored together </a:t>
            </a:r>
            <a:r>
              <a:rPr lang="en-US" sz="3100" dirty="0">
                <a:cs typeface="Times New Roman" panose="02020603050405020304" pitchFamily="18" charset="0"/>
              </a:rPr>
              <a:t>(e.g., store mineral oxidizing chemicals separate from organic acids).</a:t>
            </a:r>
          </a:p>
          <a:p>
            <a:pPr eaLnBrk="1" fontAlgn="auto" hangingPunct="1">
              <a:spcAft>
                <a:spcPts val="0"/>
              </a:spcAft>
              <a:defRPr/>
            </a:pPr>
            <a:r>
              <a:rPr lang="en-US" sz="3100" dirty="0">
                <a:cs typeface="Times New Roman" panose="02020603050405020304" pitchFamily="18" charset="0"/>
              </a:rPr>
              <a:t>Lab preparation areas, hazardous storage areas and mechanical rooms are properly </a:t>
            </a: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protected from unauthorized access</a:t>
            </a:r>
            <a:r>
              <a:rPr lang="en-US" sz="3100" dirty="0">
                <a:cs typeface="Times New Roman" panose="02020603050405020304" pitchFamily="18" charset="0"/>
              </a:rPr>
              <a:t>.</a:t>
            </a:r>
          </a:p>
          <a:p>
            <a:pPr eaLnBrk="1" fontAlgn="auto" hangingPunct="1">
              <a:spcAft>
                <a:spcPts val="0"/>
              </a:spcAft>
              <a:defRPr/>
            </a:pPr>
            <a:r>
              <a:rPr lang="en-US" sz="3100" b="1" dirty="0">
                <a:solidFill>
                  <a:srgbClr val="FF0000"/>
                </a:solidFill>
                <a:effectLst>
                  <a:outerShdw blurRad="38100" dist="38100" dir="2700000" algn="tl">
                    <a:srgbClr val="000000">
                      <a:alpha val="43137"/>
                    </a:srgbClr>
                  </a:outerShdw>
                </a:effectLst>
                <a:cs typeface="Times New Roman" panose="02020603050405020304" pitchFamily="18" charset="0"/>
              </a:rPr>
              <a:t>Eye wash station </a:t>
            </a:r>
            <a:r>
              <a:rPr lang="en-US" sz="3100" dirty="0">
                <a:cs typeface="Times New Roman" panose="02020603050405020304" pitchFamily="18" charset="0"/>
              </a:rPr>
              <a:t>in labs are in working condition.</a:t>
            </a:r>
          </a:p>
        </p:txBody>
      </p:sp>
      <p:sp>
        <p:nvSpPr>
          <p:cNvPr id="9219" name="Date Placeholder 3">
            <a:extLst>
              <a:ext uri="{FF2B5EF4-FFF2-40B4-BE49-F238E27FC236}">
                <a16:creationId xmlns:a16="http://schemas.microsoft.com/office/drawing/2014/main" id="{EF5920B2-C7D2-4C8E-92EC-FBA6870931C6}"/>
              </a:ext>
            </a:extLst>
          </p:cNvPr>
          <p:cNvSpPr>
            <a:spLocks noGrp="1"/>
          </p:cNvSpPr>
          <p:nvPr>
            <p:ph type="dt" sz="quarter" idx="429496729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a:p>
        </p:txBody>
      </p:sp>
      <p:sp>
        <p:nvSpPr>
          <p:cNvPr id="26628" name="Slide Number Placeholder 4">
            <a:extLst>
              <a:ext uri="{FF2B5EF4-FFF2-40B4-BE49-F238E27FC236}">
                <a16:creationId xmlns:a16="http://schemas.microsoft.com/office/drawing/2014/main" id="{AA7F851F-85A8-4D62-930E-219776CCB451}"/>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3E680D-0A4F-497F-B728-49450208F1C3}" type="slidenum">
              <a:rPr lang="en-US" altLang="en-US" sz="1200"/>
              <a:pPr>
                <a:spcBef>
                  <a:spcPct val="0"/>
                </a:spcBef>
                <a:buFontTx/>
                <a:buNone/>
              </a:pPr>
              <a:t>54</a:t>
            </a:fld>
            <a:endParaRPr lang="en-US" altLang="en-US" sz="1200"/>
          </a:p>
        </p:txBody>
      </p:sp>
    </p:spTree>
    <p:extLst>
      <p:ext uri="{BB962C8B-B14F-4D97-AF65-F5344CB8AC3E}">
        <p14:creationId xmlns:p14="http://schemas.microsoft.com/office/powerpoint/2010/main" val="3729692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3B785-D3F0-4ED6-BC47-C9986E60BD0E}"/>
              </a:ext>
            </a:extLst>
          </p:cNvPr>
          <p:cNvSpPr>
            <a:spLocks noGrp="1"/>
          </p:cNvSpPr>
          <p:nvPr>
            <p:ph type="dt" sz="quarter" idx="4294967295"/>
          </p:nvPr>
        </p:nvSpPr>
        <p:spPr/>
        <p:txBody>
          <a:bodyPr/>
          <a:lstStyle/>
          <a:p>
            <a:pPr>
              <a:defRPr/>
            </a:pPr>
            <a:fld id="{942F61BA-E93F-4B40-9448-041A4F0C03A0}" type="datetime1">
              <a:rPr lang="en-US" smtClean="0"/>
              <a:pPr>
                <a:defRPr/>
              </a:pPr>
              <a:t>10/11/2018</a:t>
            </a:fld>
            <a:endParaRPr lang="en-US" dirty="0"/>
          </a:p>
        </p:txBody>
      </p:sp>
      <p:sp>
        <p:nvSpPr>
          <p:cNvPr id="27651" name="Slide Number Placeholder 2">
            <a:extLst>
              <a:ext uri="{FF2B5EF4-FFF2-40B4-BE49-F238E27FC236}">
                <a16:creationId xmlns:a16="http://schemas.microsoft.com/office/drawing/2014/main" id="{BD7D83C0-0AD2-41EA-B34B-B2EBB8DD56CF}"/>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43DDDD-1C30-4AB4-816D-B0BBAD8363EC}" type="slidenum">
              <a:rPr lang="en-US" altLang="en-US" sz="1200"/>
              <a:pPr>
                <a:spcBef>
                  <a:spcPct val="0"/>
                </a:spcBef>
                <a:buFontTx/>
                <a:buNone/>
              </a:pPr>
              <a:t>55</a:t>
            </a:fld>
            <a:endParaRPr lang="en-US" altLang="en-US" sz="1200"/>
          </a:p>
        </p:txBody>
      </p:sp>
      <p:pic>
        <p:nvPicPr>
          <p:cNvPr id="5" name="Picture 6" descr="http://cenblog.org/the-safety-zone/files/2012/03/Sussex-County-Technical-School-fire-NJ.jpg">
            <a:extLst>
              <a:ext uri="{FF2B5EF4-FFF2-40B4-BE49-F238E27FC236}">
                <a16:creationId xmlns:a16="http://schemas.microsoft.com/office/drawing/2014/main" id="{B2F3E732-98B4-4C6D-8817-32E6CA2C392A}"/>
              </a:ext>
            </a:extLst>
          </p:cNvPr>
          <p:cNvPicPr>
            <a:picLocks noChangeAspect="1" noChangeArrowheads="1"/>
          </p:cNvPicPr>
          <p:nvPr/>
        </p:nvPicPr>
        <p:blipFill>
          <a:blip r:embed="rId2"/>
          <a:srcRect/>
          <a:stretch>
            <a:fillRect/>
          </a:stretch>
        </p:blipFill>
        <p:spPr bwMode="auto">
          <a:xfrm>
            <a:off x="474407" y="1170038"/>
            <a:ext cx="8001000" cy="4997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067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3B785-D3F0-4ED6-BC47-C9986E60BD0E}"/>
              </a:ext>
            </a:extLst>
          </p:cNvPr>
          <p:cNvSpPr>
            <a:spLocks noGrp="1"/>
          </p:cNvSpPr>
          <p:nvPr>
            <p:ph type="dt" sz="quarter" idx="4294967295"/>
          </p:nvPr>
        </p:nvSpPr>
        <p:spPr/>
        <p:txBody>
          <a:bodyPr/>
          <a:lstStyle/>
          <a:p>
            <a:pPr>
              <a:defRPr/>
            </a:pPr>
            <a:fld id="{942F61BA-E93F-4B40-9448-041A4F0C03A0}" type="datetime1">
              <a:rPr lang="en-US" smtClean="0"/>
              <a:pPr>
                <a:defRPr/>
              </a:pPr>
              <a:t>10/11/2018</a:t>
            </a:fld>
            <a:endParaRPr lang="en-US" dirty="0"/>
          </a:p>
        </p:txBody>
      </p:sp>
      <p:sp>
        <p:nvSpPr>
          <p:cNvPr id="27651" name="Slide Number Placeholder 2">
            <a:extLst>
              <a:ext uri="{FF2B5EF4-FFF2-40B4-BE49-F238E27FC236}">
                <a16:creationId xmlns:a16="http://schemas.microsoft.com/office/drawing/2014/main" id="{BD7D83C0-0AD2-41EA-B34B-B2EBB8DD56CF}"/>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43DDDD-1C30-4AB4-816D-B0BBAD8363EC}" type="slidenum">
              <a:rPr lang="en-US" altLang="en-US" sz="1200"/>
              <a:pPr>
                <a:spcBef>
                  <a:spcPct val="0"/>
                </a:spcBef>
                <a:buFontTx/>
                <a:buNone/>
              </a:pPr>
              <a:t>56</a:t>
            </a:fld>
            <a:endParaRPr lang="en-US" altLang="en-US" sz="1200"/>
          </a:p>
        </p:txBody>
      </p:sp>
      <p:pic>
        <p:nvPicPr>
          <p:cNvPr id="5" name="Picture 6" descr="http://cenblog.org/the-safety-zone/files/2012/03/Sussex-County-Technical-School-fire-NJ.jpg">
            <a:extLst>
              <a:ext uri="{FF2B5EF4-FFF2-40B4-BE49-F238E27FC236}">
                <a16:creationId xmlns:a16="http://schemas.microsoft.com/office/drawing/2014/main" id="{B2F3E732-98B4-4C6D-8817-32E6CA2C392A}"/>
              </a:ext>
            </a:extLst>
          </p:cNvPr>
          <p:cNvPicPr>
            <a:picLocks noChangeAspect="1" noChangeArrowheads="1"/>
          </p:cNvPicPr>
          <p:nvPr/>
        </p:nvPicPr>
        <p:blipFill>
          <a:blip r:embed="rId2"/>
          <a:srcRect/>
          <a:stretch>
            <a:fillRect/>
          </a:stretch>
        </p:blipFill>
        <p:spPr bwMode="auto">
          <a:xfrm>
            <a:off x="474407" y="1170038"/>
            <a:ext cx="8001000" cy="4997245"/>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39FCC9DE-D746-45CF-90BA-36198C16D8AB}"/>
              </a:ext>
            </a:extLst>
          </p:cNvPr>
          <p:cNvSpPr/>
          <p:nvPr/>
        </p:nvSpPr>
        <p:spPr>
          <a:xfrm>
            <a:off x="3120272" y="1461155"/>
            <a:ext cx="688157" cy="12066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015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3507E-39F5-4853-BAF2-9BC57834BA3D}"/>
              </a:ext>
            </a:extLst>
          </p:cNvPr>
          <p:cNvSpPr>
            <a:spLocks noGrp="1"/>
          </p:cNvSpPr>
          <p:nvPr>
            <p:ph type="dt" sz="quarter" idx="4294967295"/>
          </p:nvPr>
        </p:nvSpPr>
        <p:spPr/>
        <p:txBody>
          <a:bodyPr/>
          <a:lstStyle/>
          <a:p>
            <a:pPr>
              <a:defRPr/>
            </a:pPr>
            <a:fld id="{942F61BA-E93F-4B40-9448-041A4F0C03A0}" type="datetime1">
              <a:rPr lang="en-US" smtClean="0"/>
              <a:pPr>
                <a:defRPr/>
              </a:pPr>
              <a:t>10/11/2018</a:t>
            </a:fld>
            <a:endParaRPr lang="en-US" dirty="0"/>
          </a:p>
        </p:txBody>
      </p:sp>
      <p:sp>
        <p:nvSpPr>
          <p:cNvPr id="28675" name="Slide Number Placeholder 2">
            <a:extLst>
              <a:ext uri="{FF2B5EF4-FFF2-40B4-BE49-F238E27FC236}">
                <a16:creationId xmlns:a16="http://schemas.microsoft.com/office/drawing/2014/main" id="{4DB292BA-2EE2-4CDE-8C77-87821233BD6F}"/>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7361084-9367-42DF-88E5-F9006BF18FD1}" type="slidenum">
              <a:rPr lang="en-US" altLang="en-US" sz="1200"/>
              <a:pPr>
                <a:spcBef>
                  <a:spcPct val="0"/>
                </a:spcBef>
                <a:buFontTx/>
                <a:buNone/>
              </a:pPr>
              <a:t>57</a:t>
            </a:fld>
            <a:endParaRPr lang="en-US" altLang="en-US" sz="1200"/>
          </a:p>
        </p:txBody>
      </p:sp>
      <p:pic>
        <p:nvPicPr>
          <p:cNvPr id="4" name="Picture 4" descr="http://www.mdeqschoollabs.com/images/laba.jpg">
            <a:extLst>
              <a:ext uri="{FF2B5EF4-FFF2-40B4-BE49-F238E27FC236}">
                <a16:creationId xmlns:a16="http://schemas.microsoft.com/office/drawing/2014/main" id="{189FBFEB-CDE6-4B12-BBC5-028952609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48" y="1150374"/>
            <a:ext cx="7374194" cy="497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454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9828B-432F-410F-9675-3BEFBB67CEE5}"/>
              </a:ext>
            </a:extLst>
          </p:cNvPr>
          <p:cNvSpPr>
            <a:spLocks noGrp="1"/>
          </p:cNvSpPr>
          <p:nvPr>
            <p:ph type="dt" sz="quarter" idx="4294967295"/>
          </p:nvPr>
        </p:nvSpPr>
        <p:spPr/>
        <p:txBody>
          <a:bodyPr/>
          <a:lstStyle/>
          <a:p>
            <a:pPr>
              <a:defRPr/>
            </a:pPr>
            <a:fld id="{408FF718-9195-4D5A-B036-67BFBCF72C42}" type="datetime1">
              <a:rPr lang="en-US" smtClean="0"/>
              <a:pPr>
                <a:defRPr/>
              </a:pPr>
              <a:t>10/11/2018</a:t>
            </a:fld>
            <a:endParaRPr lang="en-US" dirty="0"/>
          </a:p>
        </p:txBody>
      </p:sp>
      <p:sp>
        <p:nvSpPr>
          <p:cNvPr id="29699" name="Slide Number Placeholder 2">
            <a:extLst>
              <a:ext uri="{FF2B5EF4-FFF2-40B4-BE49-F238E27FC236}">
                <a16:creationId xmlns:a16="http://schemas.microsoft.com/office/drawing/2014/main" id="{C207E786-43F6-4B50-BE0D-9A102DA7B6C1}"/>
              </a:ext>
            </a:extLst>
          </p:cNvPr>
          <p:cNvSpPr>
            <a:spLocks noGrp="1" noChangeArrowheads="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4A71B52-B777-4B3B-A034-7568A3D33564}" type="slidenum">
              <a:rPr lang="en-US" altLang="en-US" sz="1200"/>
              <a:pPr>
                <a:spcBef>
                  <a:spcPct val="0"/>
                </a:spcBef>
                <a:buFontTx/>
                <a:buNone/>
              </a:pPr>
              <a:t>58</a:t>
            </a:fld>
            <a:endParaRPr lang="en-US" altLang="en-US" sz="1200"/>
          </a:p>
        </p:txBody>
      </p:sp>
      <p:pic>
        <p:nvPicPr>
          <p:cNvPr id="72706" name="Picture 2" descr="http://www.ehss.vt.edu/images/HCM%20shower%20blocked.jpg">
            <a:extLst>
              <a:ext uri="{FF2B5EF4-FFF2-40B4-BE49-F238E27FC236}">
                <a16:creationId xmlns:a16="http://schemas.microsoft.com/office/drawing/2014/main" id="{80F04326-C11A-417D-BFC9-098864E0D7C1}"/>
              </a:ext>
            </a:extLst>
          </p:cNvPr>
          <p:cNvPicPr>
            <a:picLocks noChangeAspect="1" noChangeArrowheads="1"/>
          </p:cNvPicPr>
          <p:nvPr/>
        </p:nvPicPr>
        <p:blipFill>
          <a:blip r:embed="rId2"/>
          <a:srcRect/>
          <a:stretch>
            <a:fillRect/>
          </a:stretch>
        </p:blipFill>
        <p:spPr bwMode="auto">
          <a:xfrm>
            <a:off x="171450" y="1438275"/>
            <a:ext cx="5871080" cy="44577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218FA0C-996F-47C0-B1BE-A0B4E248C4A3}"/>
              </a:ext>
            </a:extLst>
          </p:cNvPr>
          <p:cNvSpPr txBox="1"/>
          <p:nvPr/>
        </p:nvSpPr>
        <p:spPr>
          <a:xfrm>
            <a:off x="6391275" y="1635889"/>
            <a:ext cx="2438400" cy="4154984"/>
          </a:xfrm>
          <a:prstGeom prst="rect">
            <a:avLst/>
          </a:prstGeom>
          <a:noFill/>
        </p:spPr>
        <p:txBody>
          <a:bodyPr wrap="square" rtlCol="0">
            <a:spAutoFit/>
          </a:bodyPr>
          <a:lstStyle/>
          <a:p>
            <a:r>
              <a:rPr lang="en-US" sz="2400" dirty="0"/>
              <a:t>An unkept school is a signal to students and teachers that they are not important – it’s a school climate and safety element.</a:t>
            </a:r>
          </a:p>
          <a:p>
            <a:endParaRPr lang="en-US" sz="2400" dirty="0"/>
          </a:p>
          <a:p>
            <a:r>
              <a:rPr lang="en-US" sz="2400" dirty="0"/>
              <a:t>-</a:t>
            </a:r>
            <a:r>
              <a:rPr lang="en-US" sz="2400" b="1" i="1" dirty="0"/>
              <a:t>School Buildings Coalition</a:t>
            </a:r>
          </a:p>
        </p:txBody>
      </p:sp>
    </p:spTree>
    <p:extLst>
      <p:ext uri="{BB962C8B-B14F-4D97-AF65-F5344CB8AC3E}">
        <p14:creationId xmlns:p14="http://schemas.microsoft.com/office/powerpoint/2010/main" val="607922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3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9C4F9-908A-4BD3-A2EA-024154C01CBD}"/>
              </a:ext>
            </a:extLst>
          </p:cNvPr>
          <p:cNvPicPr>
            <a:picLocks noChangeAspect="1"/>
          </p:cNvPicPr>
          <p:nvPr/>
        </p:nvPicPr>
        <p:blipFill rotWithShape="1">
          <a:blip r:embed="rId2"/>
          <a:srcRect l="6053" t="17369" r="73333" b="25789"/>
          <a:stretch/>
        </p:blipFill>
        <p:spPr>
          <a:xfrm>
            <a:off x="482598" y="774950"/>
            <a:ext cx="8178799" cy="4679660"/>
          </a:xfrm>
          <a:prstGeom prst="rect">
            <a:avLst/>
          </a:prstGeom>
        </p:spPr>
      </p:pic>
      <p:sp>
        <p:nvSpPr>
          <p:cNvPr id="5" name="Rectangle 4">
            <a:extLst>
              <a:ext uri="{FF2B5EF4-FFF2-40B4-BE49-F238E27FC236}">
                <a16:creationId xmlns:a16="http://schemas.microsoft.com/office/drawing/2014/main" id="{69FFF313-29E1-4808-9BD3-8E81D6792D58}"/>
              </a:ext>
            </a:extLst>
          </p:cNvPr>
          <p:cNvSpPr/>
          <p:nvPr/>
        </p:nvSpPr>
        <p:spPr>
          <a:xfrm>
            <a:off x="578982" y="5611720"/>
            <a:ext cx="798603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DOCUMENT SAFETY DRILLS</a:t>
            </a:r>
          </a:p>
        </p:txBody>
      </p:sp>
    </p:spTree>
    <p:extLst>
      <p:ext uri="{BB962C8B-B14F-4D97-AF65-F5344CB8AC3E}">
        <p14:creationId xmlns:p14="http://schemas.microsoft.com/office/powerpoint/2010/main" val="13660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a:extLst>
              <a:ext uri="{FF2B5EF4-FFF2-40B4-BE49-F238E27FC236}">
                <a16:creationId xmlns:a16="http://schemas.microsoft.com/office/drawing/2014/main" id="{5A1403B1-8402-4722-BC93-D790F1B8B984}"/>
              </a:ext>
            </a:extLst>
          </p:cNvPr>
          <p:cNvSpPr>
            <a:spLocks noGrp="1"/>
          </p:cNvSpPr>
          <p:nvPr>
            <p:ph type="title"/>
          </p:nvPr>
        </p:nvSpPr>
        <p:spPr>
          <a:xfrm>
            <a:off x="2400687" y="457199"/>
            <a:ext cx="5715000" cy="914401"/>
          </a:xfrm>
        </p:spPr>
        <p:txBody>
          <a:bodyPr>
            <a:noAutofit/>
          </a:bodyPr>
          <a:lstStyle/>
          <a:p>
            <a:pPr eaLnBrk="1" hangingPunct="1">
              <a:defRPr/>
            </a:pPr>
            <a:r>
              <a:rPr lang="en-US" altLang="en-US" sz="3200" b="1" dirty="0">
                <a:latin typeface="Calibri" panose="020F0502020204030204" pitchFamily="34" charset="0"/>
              </a:rPr>
              <a:t>Harvard Business Review</a:t>
            </a:r>
          </a:p>
        </p:txBody>
      </p:sp>
      <p:sp>
        <p:nvSpPr>
          <p:cNvPr id="14339" name="Content Placeholder 2"/>
          <p:cNvSpPr>
            <a:spLocks noGrp="1"/>
          </p:cNvSpPr>
          <p:nvPr>
            <p:ph idx="1"/>
          </p:nvPr>
        </p:nvSpPr>
        <p:spPr>
          <a:xfrm>
            <a:off x="609600" y="1371600"/>
            <a:ext cx="8373762" cy="5181600"/>
          </a:xfrm>
        </p:spPr>
        <p:txBody>
          <a:bodyPr>
            <a:normAutofit/>
          </a:bodyPr>
          <a:lstStyle/>
          <a:p>
            <a:pPr marL="0" indent="0" eaLnBrk="1" hangingPunct="1">
              <a:buFont typeface="Wingdings 3" charset="2"/>
              <a:buNone/>
            </a:pPr>
            <a:r>
              <a:rPr lang="en-US" altLang="en-US" sz="2800" dirty="0">
                <a:latin typeface="Calibri" panose="020F0502020204030204" pitchFamily="34" charset="0"/>
              </a:rPr>
              <a:t>Organizations with a positive and </a:t>
            </a:r>
            <a:r>
              <a:rPr lang="en-US" altLang="en-US" sz="2800" b="1" dirty="0">
                <a:solidFill>
                  <a:srgbClr val="FF0000"/>
                </a:solidFill>
                <a:effectLst>
                  <a:outerShdw blurRad="38100" dist="38100" dir="2700000" algn="tl">
                    <a:srgbClr val="000000">
                      <a:alpha val="43137"/>
                    </a:srgbClr>
                  </a:outerShdw>
                </a:effectLst>
                <a:latin typeface="Calibri" panose="020F0502020204030204" pitchFamily="34" charset="0"/>
              </a:rPr>
              <a:t>safe workplace </a:t>
            </a:r>
            <a:r>
              <a:rPr lang="en-US" altLang="en-US" sz="2800" dirty="0">
                <a:latin typeface="Calibri" panose="020F0502020204030204" pitchFamily="34" charset="0"/>
              </a:rPr>
              <a:t>are more  successful because the climate: </a:t>
            </a:r>
          </a:p>
          <a:p>
            <a:pPr lvl="1" eaLnBrk="1" hangingPunct="1"/>
            <a:r>
              <a:rPr lang="en-US" altLang="en-US" sz="2800" b="1" u="sng" dirty="0">
                <a:latin typeface="Calibri" panose="020F0502020204030204" pitchFamily="34" charset="0"/>
              </a:rPr>
              <a:t>Increases</a:t>
            </a:r>
            <a:r>
              <a:rPr lang="en-US" altLang="en-US" sz="2800" dirty="0">
                <a:latin typeface="Calibri" panose="020F0502020204030204" pitchFamily="34" charset="0"/>
              </a:rPr>
              <a:t> positive emotions and </a:t>
            </a:r>
            <a:r>
              <a:rPr lang="en-US" altLang="en-US" sz="2800" b="1" u="sng" dirty="0">
                <a:latin typeface="Calibri" panose="020F0502020204030204" pitchFamily="34" charset="0"/>
              </a:rPr>
              <a:t>well-being </a:t>
            </a:r>
          </a:p>
          <a:p>
            <a:pPr lvl="1" eaLnBrk="1" hangingPunct="1"/>
            <a:r>
              <a:rPr lang="en-US" altLang="en-US" sz="2800" dirty="0">
                <a:latin typeface="Calibri" panose="020F0502020204030204" pitchFamily="34" charset="0"/>
              </a:rPr>
              <a:t>Improves people’s relationships with each other and </a:t>
            </a:r>
            <a:r>
              <a:rPr lang="en-US" altLang="en-US" sz="2800" b="1" u="sng" dirty="0">
                <a:latin typeface="Calibri" panose="020F0502020204030204" pitchFamily="34" charset="0"/>
              </a:rPr>
              <a:t>amplifies creativity</a:t>
            </a:r>
            <a:r>
              <a:rPr lang="en-US" altLang="en-US" sz="2800" dirty="0">
                <a:latin typeface="Calibri" panose="020F0502020204030204" pitchFamily="34" charset="0"/>
              </a:rPr>
              <a:t>                                                           </a:t>
            </a:r>
          </a:p>
          <a:p>
            <a:pPr lvl="1" eaLnBrk="1" hangingPunct="1"/>
            <a:r>
              <a:rPr lang="en-US" altLang="en-US" sz="2800" b="1" u="sng" dirty="0">
                <a:latin typeface="Calibri" panose="020F0502020204030204" pitchFamily="34" charset="0"/>
              </a:rPr>
              <a:t>Buffers against </a:t>
            </a:r>
            <a:r>
              <a:rPr lang="en-US" altLang="en-US" sz="2800" dirty="0">
                <a:latin typeface="Calibri" panose="020F0502020204030204" pitchFamily="34" charset="0"/>
              </a:rPr>
              <a:t>negative experiences such as </a:t>
            </a:r>
            <a:r>
              <a:rPr lang="en-US" altLang="en-US" sz="2800" b="1" u="sng" dirty="0">
                <a:latin typeface="Calibri" panose="020F0502020204030204" pitchFamily="34" charset="0"/>
              </a:rPr>
              <a:t>stress</a:t>
            </a:r>
            <a:r>
              <a:rPr lang="en-US" altLang="en-US" sz="2800" dirty="0">
                <a:latin typeface="Calibri" panose="020F0502020204030204" pitchFamily="34" charset="0"/>
              </a:rPr>
              <a:t>, thus improving employees’ ability to bounce back from challenges and difficulties while bolstering their health </a:t>
            </a:r>
          </a:p>
          <a:p>
            <a:pPr lvl="1" eaLnBrk="1" hangingPunct="1"/>
            <a:r>
              <a:rPr lang="en-US" altLang="en-US" sz="2800" b="1" u="sng" dirty="0">
                <a:latin typeface="Calibri" panose="020F0502020204030204" pitchFamily="34" charset="0"/>
              </a:rPr>
              <a:t>Attracts and retains employees</a:t>
            </a:r>
            <a:r>
              <a:rPr lang="en-US" altLang="en-US" sz="2800" dirty="0">
                <a:latin typeface="Calibri" panose="020F0502020204030204" pitchFamily="34" charset="0"/>
              </a:rPr>
              <a:t>, making them more loyal to the leader and to the organization as well as bringing out their best strengths </a:t>
            </a:r>
          </a:p>
        </p:txBody>
      </p:sp>
      <p:pic>
        <p:nvPicPr>
          <p:cNvPr id="1026" name="Picture 2" descr="Image result for harvard business review">
            <a:extLst>
              <a:ext uri="{FF2B5EF4-FFF2-40B4-BE49-F238E27FC236}">
                <a16:creationId xmlns:a16="http://schemas.microsoft.com/office/drawing/2014/main" id="{150280B1-3E4D-4F64-A818-B416DFD8C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3" y="153945"/>
            <a:ext cx="2230704" cy="1217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14187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C3BB4-C02C-474F-ACFA-803AFCC48D6F}"/>
              </a:ext>
            </a:extLst>
          </p:cNvPr>
          <p:cNvPicPr>
            <a:picLocks noChangeAspect="1"/>
          </p:cNvPicPr>
          <p:nvPr/>
        </p:nvPicPr>
        <p:blipFill rotWithShape="1">
          <a:blip r:embed="rId2"/>
          <a:srcRect l="3678" t="22276" r="72529" b="16483"/>
          <a:stretch/>
        </p:blipFill>
        <p:spPr>
          <a:xfrm>
            <a:off x="73572" y="1250730"/>
            <a:ext cx="8848284" cy="4677104"/>
          </a:xfrm>
          <a:prstGeom prst="rect">
            <a:avLst/>
          </a:prstGeom>
        </p:spPr>
      </p:pic>
      <p:sp>
        <p:nvSpPr>
          <p:cNvPr id="3" name="Rectangle 2">
            <a:extLst>
              <a:ext uri="{FF2B5EF4-FFF2-40B4-BE49-F238E27FC236}">
                <a16:creationId xmlns:a16="http://schemas.microsoft.com/office/drawing/2014/main" id="{2EE28243-DF09-437B-BA59-D5194080BD00}"/>
              </a:ext>
            </a:extLst>
          </p:cNvPr>
          <p:cNvSpPr/>
          <p:nvPr/>
        </p:nvSpPr>
        <p:spPr>
          <a:xfrm>
            <a:off x="912303" y="4285316"/>
            <a:ext cx="8009553" cy="151639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207D3A1-7CD3-4B34-A7A8-45A60A7B4D81}"/>
              </a:ext>
            </a:extLst>
          </p:cNvPr>
          <p:cNvCxnSpPr/>
          <p:nvPr/>
        </p:nvCxnSpPr>
        <p:spPr>
          <a:xfrm>
            <a:off x="1418897" y="4572000"/>
            <a:ext cx="36155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EBA66F-85E9-4868-AD1C-180F6DAFFFC9}"/>
              </a:ext>
            </a:extLst>
          </p:cNvPr>
          <p:cNvSpPr txBox="1"/>
          <p:nvPr/>
        </p:nvSpPr>
        <p:spPr>
          <a:xfrm>
            <a:off x="0" y="0"/>
            <a:ext cx="9099047" cy="1077218"/>
          </a:xfrm>
          <a:prstGeom prst="rect">
            <a:avLst/>
          </a:prstGeom>
          <a:solidFill>
            <a:schemeClr val="tx1"/>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HB 763</a:t>
            </a:r>
          </a:p>
          <a:p>
            <a:pPr algn="ct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B6FD993F-5FCC-40BA-832B-15581349E122}"/>
              </a:ext>
            </a:extLst>
          </p:cNvPr>
          <p:cNvCxnSpPr/>
          <p:nvPr/>
        </p:nvCxnSpPr>
        <p:spPr>
          <a:xfrm>
            <a:off x="2527300" y="4927600"/>
            <a:ext cx="2781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213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E2D8614-4592-468F-9CEC-A8568661D45D}"/>
              </a:ext>
            </a:extLst>
          </p:cNvPr>
          <p:cNvPicPr>
            <a:picLocks noChangeAspect="1" noChangeArrowheads="1"/>
          </p:cNvPicPr>
          <p:nvPr/>
        </p:nvPicPr>
        <p:blipFill>
          <a:blip r:embed="rId2" cstate="print"/>
          <a:srcRect l="625" t="21000" r="65000" b="69000"/>
          <a:stretch>
            <a:fillRect/>
          </a:stretch>
        </p:blipFill>
        <p:spPr bwMode="auto">
          <a:xfrm>
            <a:off x="0" y="0"/>
            <a:ext cx="9144000" cy="99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91807FF-C1AE-4808-A28B-00ADE19138C2}"/>
              </a:ext>
            </a:extLst>
          </p:cNvPr>
          <p:cNvPicPr>
            <a:picLocks noChangeAspect="1"/>
          </p:cNvPicPr>
          <p:nvPr/>
        </p:nvPicPr>
        <p:blipFill rotWithShape="1">
          <a:blip r:embed="rId3"/>
          <a:srcRect l="57608" t="30521" r="13696" b="39218"/>
          <a:stretch/>
        </p:blipFill>
        <p:spPr>
          <a:xfrm>
            <a:off x="138464" y="1818861"/>
            <a:ext cx="8867072" cy="2922105"/>
          </a:xfrm>
          <a:prstGeom prst="rect">
            <a:avLst/>
          </a:prstGeom>
        </p:spPr>
      </p:pic>
      <p:sp>
        <p:nvSpPr>
          <p:cNvPr id="4" name="TextBox 3">
            <a:extLst>
              <a:ext uri="{FF2B5EF4-FFF2-40B4-BE49-F238E27FC236}">
                <a16:creationId xmlns:a16="http://schemas.microsoft.com/office/drawing/2014/main" id="{71FF2913-553F-4230-A8D6-B7DA3B7C26A3}"/>
              </a:ext>
            </a:extLst>
          </p:cNvPr>
          <p:cNvSpPr txBox="1"/>
          <p:nvPr/>
        </p:nvSpPr>
        <p:spPr>
          <a:xfrm>
            <a:off x="855983" y="4813610"/>
            <a:ext cx="7718323" cy="1200329"/>
          </a:xfrm>
          <a:prstGeom prst="rect">
            <a:avLst/>
          </a:prstGeom>
          <a:noFill/>
        </p:spPr>
        <p:txBody>
          <a:bodyPr wrap="square" rtlCol="0">
            <a:spAutoFit/>
          </a:bodyPr>
          <a:lstStyle/>
          <a:p>
            <a:r>
              <a:rPr lang="en-US" sz="2400" b="1" i="1" dirty="0">
                <a:solidFill>
                  <a:srgbClr val="FF0000"/>
                </a:solidFill>
                <a:effectLst>
                  <a:outerShdw blurRad="38100" dist="38100" dir="2700000" algn="tl">
                    <a:srgbClr val="000000">
                      <a:alpha val="43137"/>
                    </a:srgbClr>
                  </a:outerShdw>
                </a:effectLst>
              </a:rPr>
              <a:t>Working with GEMA and the Office of Insurance and Safety Fire Commissioner to add “School Safety Plan Drills” to the online reporting system.</a:t>
            </a:r>
          </a:p>
        </p:txBody>
      </p:sp>
      <p:sp>
        <p:nvSpPr>
          <p:cNvPr id="5" name="Rectangle 4">
            <a:extLst>
              <a:ext uri="{FF2B5EF4-FFF2-40B4-BE49-F238E27FC236}">
                <a16:creationId xmlns:a16="http://schemas.microsoft.com/office/drawing/2014/main" id="{7AD4DA85-4C94-46C7-9694-15349F73C6A2}"/>
              </a:ext>
            </a:extLst>
          </p:cNvPr>
          <p:cNvSpPr/>
          <p:nvPr/>
        </p:nvSpPr>
        <p:spPr>
          <a:xfrm>
            <a:off x="2895600" y="1930400"/>
            <a:ext cx="2209800" cy="40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9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F84AF-6298-4BED-9238-D229B8DE47BB}"/>
              </a:ext>
            </a:extLst>
          </p:cNvPr>
          <p:cNvSpPr/>
          <p:nvPr/>
        </p:nvSpPr>
        <p:spPr>
          <a:xfrm>
            <a:off x="244642" y="1875624"/>
            <a:ext cx="8734926" cy="954107"/>
          </a:xfrm>
          <a:prstGeom prst="rect">
            <a:avLst/>
          </a:prstGeom>
        </p:spPr>
        <p:txBody>
          <a:bodyPr wrap="square">
            <a:spAutoFit/>
          </a:bodyPr>
          <a:lstStyle/>
          <a:p>
            <a:pPr algn="ctr"/>
            <a:r>
              <a:rPr lang="en-US" sz="2800" dirty="0">
                <a:cs typeface="Times New Roman" panose="02020603050405020304" pitchFamily="18" charset="0"/>
              </a:rPr>
              <a:t>2017-2018 Regular Session - HR 1414</a:t>
            </a:r>
            <a:br>
              <a:rPr lang="en-US" sz="2800" dirty="0">
                <a:cs typeface="Times New Roman" panose="02020603050405020304" pitchFamily="18" charset="0"/>
              </a:rPr>
            </a:br>
            <a:r>
              <a:rPr lang="en-US" sz="2800" b="1" dirty="0">
                <a:cs typeface="Times New Roman" panose="02020603050405020304" pitchFamily="18" charset="0"/>
              </a:rPr>
              <a:t>House Study Committee on School Security</a:t>
            </a:r>
          </a:p>
        </p:txBody>
      </p:sp>
      <p:sp>
        <p:nvSpPr>
          <p:cNvPr id="4" name="Oval 3">
            <a:extLst>
              <a:ext uri="{FF2B5EF4-FFF2-40B4-BE49-F238E27FC236}">
                <a16:creationId xmlns:a16="http://schemas.microsoft.com/office/drawing/2014/main" id="{AEE2238C-9585-4E2D-B635-82830FD0B746}"/>
              </a:ext>
            </a:extLst>
          </p:cNvPr>
          <p:cNvSpPr/>
          <p:nvPr/>
        </p:nvSpPr>
        <p:spPr>
          <a:xfrm>
            <a:off x="5958347" y="1789472"/>
            <a:ext cx="1558413" cy="7154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E19E8A-C80F-4989-B9D9-02C4AE0BC054}"/>
              </a:ext>
            </a:extLst>
          </p:cNvPr>
          <p:cNvSpPr/>
          <p:nvPr/>
        </p:nvSpPr>
        <p:spPr>
          <a:xfrm>
            <a:off x="164431" y="3588776"/>
            <a:ext cx="8815137" cy="954107"/>
          </a:xfrm>
          <a:prstGeom prst="rect">
            <a:avLst/>
          </a:prstGeom>
        </p:spPr>
        <p:txBody>
          <a:bodyPr wrap="square">
            <a:spAutoFit/>
          </a:bodyPr>
          <a:lstStyle/>
          <a:p>
            <a:pPr algn="ctr"/>
            <a:r>
              <a:rPr lang="en-US" sz="2800" dirty="0">
                <a:cs typeface="Times New Roman" panose="02020603050405020304" pitchFamily="18" charset="0"/>
              </a:rPr>
              <a:t>2017-2018 Regular Session - SR 935</a:t>
            </a:r>
            <a:br>
              <a:rPr lang="en-US" sz="2800" dirty="0">
                <a:cs typeface="Times New Roman" panose="02020603050405020304" pitchFamily="18" charset="0"/>
              </a:rPr>
            </a:br>
            <a:r>
              <a:rPr lang="en-US" sz="2800" b="1" dirty="0">
                <a:cs typeface="Times New Roman" panose="02020603050405020304" pitchFamily="18" charset="0"/>
              </a:rPr>
              <a:t>Senate School Safety Study Committee</a:t>
            </a:r>
          </a:p>
        </p:txBody>
      </p:sp>
      <p:sp>
        <p:nvSpPr>
          <p:cNvPr id="6" name="Oval 5">
            <a:extLst>
              <a:ext uri="{FF2B5EF4-FFF2-40B4-BE49-F238E27FC236}">
                <a16:creationId xmlns:a16="http://schemas.microsoft.com/office/drawing/2014/main" id="{A8AC79E2-B202-4585-9054-A038AF05F1EE}"/>
              </a:ext>
            </a:extLst>
          </p:cNvPr>
          <p:cNvSpPr/>
          <p:nvPr/>
        </p:nvSpPr>
        <p:spPr>
          <a:xfrm>
            <a:off x="6051754" y="3526827"/>
            <a:ext cx="1371600" cy="671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173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452" y="0"/>
            <a:ext cx="6248400" cy="745483"/>
          </a:xfrm>
        </p:spPr>
        <p:txBody>
          <a:bodyPr>
            <a:normAutofit/>
          </a:bodyPr>
          <a:lstStyle/>
          <a:p>
            <a:pPr algn="ctr"/>
            <a:r>
              <a:rPr lang="en-US" sz="2800" dirty="0">
                <a:latin typeface="+mn-lt"/>
                <a:cs typeface="Times New Roman" panose="02020603050405020304" pitchFamily="18" charset="0"/>
              </a:rPr>
              <a:t>State Laws - School Safety/Discipline</a:t>
            </a:r>
          </a:p>
        </p:txBody>
      </p:sp>
      <p:sp>
        <p:nvSpPr>
          <p:cNvPr id="3" name="Content Placeholder 2"/>
          <p:cNvSpPr>
            <a:spLocks noGrp="1"/>
          </p:cNvSpPr>
          <p:nvPr>
            <p:ph idx="1"/>
          </p:nvPr>
        </p:nvSpPr>
        <p:spPr>
          <a:xfrm>
            <a:off x="291467" y="823156"/>
            <a:ext cx="8710523" cy="5643715"/>
          </a:xfrm>
        </p:spPr>
        <p:txBody>
          <a:bodyPr>
            <a:normAutofit fontScale="92500" lnSpcReduction="10000"/>
          </a:bodyPr>
          <a:lstStyle/>
          <a:p>
            <a:r>
              <a:rPr lang="en-US" sz="2600" dirty="0">
                <a:cs typeface="Times New Roman" panose="02020603050405020304" pitchFamily="18" charset="0"/>
              </a:rPr>
              <a:t>Bullying: O.C.G.A. </a:t>
            </a:r>
            <a:r>
              <a:rPr lang="en-US" sz="2600" dirty="0"/>
              <a:t>§ </a:t>
            </a:r>
            <a:r>
              <a:rPr lang="en-US" sz="2600" dirty="0">
                <a:cs typeface="Times New Roman" panose="02020603050405020304" pitchFamily="18" charset="0"/>
              </a:rPr>
              <a:t>20-2-751.4</a:t>
            </a:r>
          </a:p>
          <a:p>
            <a:r>
              <a:rPr lang="en-US" sz="2600" dirty="0">
                <a:cs typeface="Times New Roman" panose="02020603050405020304" pitchFamily="18" charset="0"/>
              </a:rPr>
              <a:t>Conflict Management: O.C.G.A. </a:t>
            </a:r>
            <a:r>
              <a:rPr lang="en-US" sz="2600" dirty="0"/>
              <a:t>§</a:t>
            </a:r>
            <a:r>
              <a:rPr lang="en-US" sz="2600" dirty="0">
                <a:cs typeface="Times New Roman" panose="02020603050405020304" pitchFamily="18" charset="0"/>
              </a:rPr>
              <a:t> 20-2-739</a:t>
            </a:r>
          </a:p>
          <a:p>
            <a:r>
              <a:rPr lang="en-US" sz="2600" dirty="0">
                <a:cs typeface="Times New Roman" panose="02020603050405020304" pitchFamily="18" charset="0"/>
              </a:rPr>
              <a:t>Disrupting a Public School: O.C.G.A. </a:t>
            </a:r>
            <a:r>
              <a:rPr lang="en-US" sz="2600" dirty="0"/>
              <a:t>§ </a:t>
            </a:r>
            <a:r>
              <a:rPr lang="en-US" sz="2600" dirty="0">
                <a:cs typeface="Times New Roman" panose="02020603050405020304" pitchFamily="18" charset="0"/>
              </a:rPr>
              <a:t>20-2-1181 – 20-2-1182</a:t>
            </a:r>
          </a:p>
          <a:p>
            <a:r>
              <a:rPr lang="en-US" sz="2600" dirty="0">
                <a:cs typeface="Times New Roman" panose="02020603050405020304" pitchFamily="18" charset="0"/>
              </a:rPr>
              <a:t>Designated felony acts: O.C.G.A. </a:t>
            </a:r>
            <a:r>
              <a:rPr lang="en-US" sz="2600" dirty="0"/>
              <a:t>§ </a:t>
            </a:r>
            <a:r>
              <a:rPr lang="en-US" sz="2600" dirty="0">
                <a:cs typeface="Times New Roman" panose="02020603050405020304" pitchFamily="18" charset="0"/>
              </a:rPr>
              <a:t>15-11-63</a:t>
            </a:r>
          </a:p>
          <a:p>
            <a:r>
              <a:rPr lang="en-US" sz="2600" dirty="0">
                <a:cs typeface="Times New Roman" panose="02020603050405020304" pitchFamily="18" charset="0"/>
              </a:rPr>
              <a:t>Off-campus behavior resulting in felony charge: </a:t>
            </a:r>
          </a:p>
          <a:p>
            <a:r>
              <a:rPr lang="en-US" sz="2600" dirty="0">
                <a:cs typeface="Times New Roman" panose="02020603050405020304" pitchFamily="18" charset="0"/>
              </a:rPr>
              <a:t>O.C.G.A. </a:t>
            </a:r>
            <a:r>
              <a:rPr lang="en-US" sz="2600" dirty="0"/>
              <a:t>§ </a:t>
            </a:r>
            <a:r>
              <a:rPr lang="en-US" sz="2600" dirty="0">
                <a:cs typeface="Times New Roman" panose="02020603050405020304" pitchFamily="18" charset="0"/>
              </a:rPr>
              <a:t>20-2-751.5</a:t>
            </a:r>
          </a:p>
          <a:p>
            <a:r>
              <a:rPr lang="en-US" sz="2600" dirty="0">
                <a:cs typeface="Times New Roman" panose="02020603050405020304" pitchFamily="18" charset="0"/>
              </a:rPr>
              <a:t>School principal must be notified when a child commits certain acts: O.C.G.A.</a:t>
            </a:r>
            <a:r>
              <a:rPr lang="en-US" sz="2600" dirty="0"/>
              <a:t> §</a:t>
            </a:r>
            <a:r>
              <a:rPr lang="en-US" sz="2600" dirty="0">
                <a:cs typeface="Times New Roman" panose="02020603050405020304" pitchFamily="18" charset="0"/>
              </a:rPr>
              <a:t>15-11-83</a:t>
            </a:r>
          </a:p>
          <a:p>
            <a:r>
              <a:rPr lang="en-US" sz="2600" dirty="0">
                <a:cs typeface="Times New Roman" panose="02020603050405020304" pitchFamily="18" charset="0"/>
              </a:rPr>
              <a:t>Carrying and possession within school zones: </a:t>
            </a:r>
          </a:p>
          <a:p>
            <a:r>
              <a:rPr lang="en-US" sz="2600" dirty="0">
                <a:cs typeface="Times New Roman" panose="02020603050405020304" pitchFamily="18" charset="0"/>
              </a:rPr>
              <a:t>O.C.G.A. </a:t>
            </a:r>
            <a:r>
              <a:rPr lang="en-US" sz="2600" dirty="0"/>
              <a:t>§ </a:t>
            </a:r>
            <a:r>
              <a:rPr lang="en-US" sz="2600" dirty="0">
                <a:cs typeface="Times New Roman" panose="02020603050405020304" pitchFamily="18" charset="0"/>
              </a:rPr>
              <a:t>16-11-127.1</a:t>
            </a:r>
          </a:p>
          <a:p>
            <a:r>
              <a:rPr lang="en-US" sz="2600" dirty="0">
                <a:cs typeface="Times New Roman" panose="02020603050405020304" pitchFamily="18" charset="0"/>
              </a:rPr>
              <a:t>Allowing school personnel to carry weapons within school safety zones: O.C.G.A. </a:t>
            </a:r>
            <a:r>
              <a:rPr lang="en-US" sz="2600" dirty="0"/>
              <a:t>§ </a:t>
            </a:r>
            <a:r>
              <a:rPr lang="en-US" sz="2600" dirty="0">
                <a:cs typeface="Times New Roman" panose="02020603050405020304" pitchFamily="18" charset="0"/>
              </a:rPr>
              <a:t>16-11-130.1</a:t>
            </a:r>
          </a:p>
          <a:p>
            <a:r>
              <a:rPr lang="en-US" sz="2600" dirty="0">
                <a:cs typeface="Times New Roman" panose="02020603050405020304" pitchFamily="18" charset="0"/>
              </a:rPr>
              <a:t>Expulsion of students who bring or possess firearms at school: O.C.G.A. </a:t>
            </a:r>
            <a:r>
              <a:rPr lang="en-US" sz="2600" dirty="0"/>
              <a:t>§ </a:t>
            </a:r>
            <a:r>
              <a:rPr lang="en-US" sz="2600" dirty="0">
                <a:cs typeface="Times New Roman" panose="02020603050405020304" pitchFamily="18" charset="0"/>
              </a:rPr>
              <a:t>20-2-751.1</a:t>
            </a:r>
            <a:endParaRPr lang="en-US" sz="2600" dirty="0"/>
          </a:p>
          <a:p>
            <a:endParaRPr lang="en-US" dirty="0"/>
          </a:p>
        </p:txBody>
      </p:sp>
      <p:sp>
        <p:nvSpPr>
          <p:cNvPr id="4" name="Slide Number Placeholder 4">
            <a:extLst>
              <a:ext uri="{FF2B5EF4-FFF2-40B4-BE49-F238E27FC236}">
                <a16:creationId xmlns:a16="http://schemas.microsoft.com/office/drawing/2014/main" id="{2831B417-3895-46E7-B3A2-1653FC1DE349}"/>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63</a:t>
            </a:fld>
            <a:endParaRPr lang="en-US" dirty="0"/>
          </a:p>
        </p:txBody>
      </p:sp>
    </p:spTree>
    <p:extLst>
      <p:ext uri="{BB962C8B-B14F-4D97-AF65-F5344CB8AC3E}">
        <p14:creationId xmlns:p14="http://schemas.microsoft.com/office/powerpoint/2010/main" val="578424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9700"/>
            <a:ext cx="6007101" cy="685801"/>
          </a:xfrm>
        </p:spPr>
        <p:txBody>
          <a:bodyPr>
            <a:normAutofit/>
          </a:bodyPr>
          <a:lstStyle/>
          <a:p>
            <a:pPr algn="ctr"/>
            <a:r>
              <a:rPr lang="en-US" sz="2800" dirty="0">
                <a:latin typeface="+mn-lt"/>
                <a:cs typeface="Times New Roman" panose="02020603050405020304" pitchFamily="18" charset="0"/>
              </a:rPr>
              <a:t>State Laws - School Safety/Discipline</a:t>
            </a:r>
          </a:p>
        </p:txBody>
      </p:sp>
      <p:sp>
        <p:nvSpPr>
          <p:cNvPr id="3" name="Content Placeholder 2"/>
          <p:cNvSpPr>
            <a:spLocks noGrp="1"/>
          </p:cNvSpPr>
          <p:nvPr>
            <p:ph idx="1"/>
          </p:nvPr>
        </p:nvSpPr>
        <p:spPr>
          <a:xfrm>
            <a:off x="435674" y="886618"/>
            <a:ext cx="8770428" cy="5084763"/>
          </a:xfrm>
        </p:spPr>
        <p:txBody>
          <a:bodyPr>
            <a:normAutofit/>
          </a:bodyPr>
          <a:lstStyle/>
          <a:p>
            <a:r>
              <a:rPr lang="en-US" sz="2400" dirty="0">
                <a:cs typeface="Times New Roman" panose="02020603050405020304" pitchFamily="18" charset="0"/>
              </a:rPr>
              <a:t>Loitering on school property: O.C.G.A. </a:t>
            </a:r>
            <a:r>
              <a:rPr lang="en-US" sz="2400" dirty="0"/>
              <a:t>§ </a:t>
            </a:r>
            <a:r>
              <a:rPr lang="en-US" sz="2400" dirty="0">
                <a:cs typeface="Times New Roman" panose="02020603050405020304" pitchFamily="18" charset="0"/>
              </a:rPr>
              <a:t>20-2-1180</a:t>
            </a:r>
          </a:p>
          <a:p>
            <a:r>
              <a:rPr lang="en-US" sz="2400" dirty="0">
                <a:cs typeface="Times New Roman" panose="02020603050405020304" pitchFamily="18" charset="0"/>
              </a:rPr>
              <a:t>Mandatory Reporting </a:t>
            </a:r>
          </a:p>
          <a:p>
            <a:pPr lvl="1"/>
            <a:r>
              <a:rPr lang="en-US" dirty="0">
                <a:cs typeface="Times New Roman" panose="02020603050405020304" pitchFamily="18" charset="0"/>
              </a:rPr>
              <a:t>Student crimes reported to law enforcement: </a:t>
            </a:r>
          </a:p>
          <a:p>
            <a:pPr marL="457200" lvl="1" indent="0">
              <a:buNone/>
            </a:pPr>
            <a:r>
              <a:rPr lang="en-US" dirty="0">
                <a:cs typeface="Times New Roman" panose="02020603050405020304" pitchFamily="18" charset="0"/>
              </a:rPr>
              <a:t>   O.C.G.A. </a:t>
            </a:r>
            <a:r>
              <a:rPr lang="en-US" dirty="0"/>
              <a:t>§ </a:t>
            </a:r>
            <a:r>
              <a:rPr lang="en-US" dirty="0">
                <a:cs typeface="Times New Roman" panose="02020603050405020304" pitchFamily="18" charset="0"/>
              </a:rPr>
              <a:t>20-2-1184</a:t>
            </a:r>
          </a:p>
          <a:p>
            <a:pPr lvl="1"/>
            <a:r>
              <a:rPr lang="en-US" dirty="0">
                <a:cs typeface="Times New Roman" panose="02020603050405020304" pitchFamily="18" charset="0"/>
              </a:rPr>
              <a:t>Report juvenile drug use: O.C.G.A. </a:t>
            </a:r>
            <a:r>
              <a:rPr lang="en-US" dirty="0"/>
              <a:t>§ </a:t>
            </a:r>
            <a:r>
              <a:rPr lang="en-US" dirty="0">
                <a:cs typeface="Times New Roman" panose="02020603050405020304" pitchFamily="18" charset="0"/>
              </a:rPr>
              <a:t>19-7-6</a:t>
            </a:r>
          </a:p>
          <a:p>
            <a:pPr lvl="1"/>
            <a:r>
              <a:rPr lang="en-US" dirty="0">
                <a:cs typeface="Times New Roman" panose="02020603050405020304" pitchFamily="18" charset="0"/>
              </a:rPr>
              <a:t>Child Abuse: reporting child abuse; failure to report: </a:t>
            </a:r>
          </a:p>
          <a:p>
            <a:pPr marL="457200" lvl="1" indent="0">
              <a:buNone/>
            </a:pPr>
            <a:r>
              <a:rPr lang="en-US" dirty="0">
                <a:cs typeface="Times New Roman" panose="02020603050405020304" pitchFamily="18" charset="0"/>
              </a:rPr>
              <a:t>   O.C.G.A.  </a:t>
            </a:r>
            <a:r>
              <a:rPr lang="en-US" dirty="0"/>
              <a:t>§ </a:t>
            </a:r>
            <a:r>
              <a:rPr lang="en-US" dirty="0">
                <a:cs typeface="Times New Roman" panose="02020603050405020304" pitchFamily="18" charset="0"/>
              </a:rPr>
              <a:t>19-7-5</a:t>
            </a:r>
          </a:p>
          <a:p>
            <a:r>
              <a:rPr lang="en-US" sz="2400" dirty="0">
                <a:cs typeface="Times New Roman" panose="02020603050405020304" pitchFamily="18" charset="0"/>
              </a:rPr>
              <a:t>Student Personal Safety: O.C.G.A. </a:t>
            </a:r>
            <a:r>
              <a:rPr lang="en-US" sz="2400" dirty="0"/>
              <a:t>§ </a:t>
            </a:r>
            <a:r>
              <a:rPr lang="en-US" sz="2400" dirty="0">
                <a:cs typeface="Times New Roman" panose="02020603050405020304" pitchFamily="18" charset="0"/>
              </a:rPr>
              <a:t>20-2-314</a:t>
            </a:r>
          </a:p>
          <a:p>
            <a:r>
              <a:rPr lang="en-US" sz="2400" dirty="0">
                <a:cs typeface="Times New Roman" panose="02020603050405020304" pitchFamily="18" charset="0"/>
              </a:rPr>
              <a:t>School Safety Plans: O.C.G.A. </a:t>
            </a:r>
            <a:r>
              <a:rPr lang="en-US" sz="2400" dirty="0"/>
              <a:t>§ </a:t>
            </a:r>
            <a:r>
              <a:rPr lang="en-US" sz="2400" dirty="0">
                <a:cs typeface="Times New Roman" panose="02020603050405020304" pitchFamily="18" charset="0"/>
              </a:rPr>
              <a:t>20-2-1185</a:t>
            </a:r>
          </a:p>
          <a:p>
            <a:r>
              <a:rPr lang="en-US" sz="2400" dirty="0">
                <a:cs typeface="Times New Roman" panose="02020603050405020304" pitchFamily="18" charset="0"/>
              </a:rPr>
              <a:t>School Safety Zones </a:t>
            </a:r>
          </a:p>
          <a:p>
            <a:pPr lvl="1"/>
            <a:r>
              <a:rPr lang="en-US" dirty="0">
                <a:cs typeface="Times New Roman" panose="02020603050405020304" pitchFamily="18" charset="0"/>
              </a:rPr>
              <a:t>Defined: O.C.G.A. </a:t>
            </a:r>
            <a:r>
              <a:rPr lang="en-US" dirty="0"/>
              <a:t>§ </a:t>
            </a:r>
            <a:r>
              <a:rPr lang="en-US" dirty="0">
                <a:cs typeface="Times New Roman" panose="02020603050405020304" pitchFamily="18" charset="0"/>
              </a:rPr>
              <a:t>16-11-127.1</a:t>
            </a:r>
          </a:p>
          <a:p>
            <a:pPr lvl="1"/>
            <a:r>
              <a:rPr lang="en-US" dirty="0">
                <a:cs typeface="Times New Roman" panose="02020603050405020304" pitchFamily="18" charset="0"/>
              </a:rPr>
              <a:t>Weapons in: O.C.G.A. </a:t>
            </a:r>
            <a:r>
              <a:rPr lang="en-US" dirty="0"/>
              <a:t>§ </a:t>
            </a:r>
            <a:r>
              <a:rPr lang="en-US" dirty="0">
                <a:cs typeface="Times New Roman" panose="02020603050405020304" pitchFamily="18" charset="0"/>
              </a:rPr>
              <a:t>16-11-127.1</a:t>
            </a:r>
          </a:p>
          <a:p>
            <a:endParaRPr lang="en-US" dirty="0"/>
          </a:p>
        </p:txBody>
      </p:sp>
      <p:sp>
        <p:nvSpPr>
          <p:cNvPr id="4" name="Slide Number Placeholder 4">
            <a:extLst>
              <a:ext uri="{FF2B5EF4-FFF2-40B4-BE49-F238E27FC236}">
                <a16:creationId xmlns:a16="http://schemas.microsoft.com/office/drawing/2014/main" id="{4997EA36-70C0-40D7-8203-32441FB658A6}"/>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64</a:t>
            </a:fld>
            <a:endParaRPr lang="en-US" dirty="0"/>
          </a:p>
        </p:txBody>
      </p:sp>
    </p:spTree>
    <p:extLst>
      <p:ext uri="{BB962C8B-B14F-4D97-AF65-F5344CB8AC3E}">
        <p14:creationId xmlns:p14="http://schemas.microsoft.com/office/powerpoint/2010/main" val="1392421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1" y="114301"/>
            <a:ext cx="5841999" cy="660399"/>
          </a:xfrm>
        </p:spPr>
        <p:txBody>
          <a:bodyPr>
            <a:normAutofit/>
          </a:bodyPr>
          <a:lstStyle/>
          <a:p>
            <a:pPr algn="ctr"/>
            <a:r>
              <a:rPr lang="en-US" sz="2800" dirty="0">
                <a:latin typeface="+mn-lt"/>
                <a:cs typeface="Times New Roman" panose="02020603050405020304" pitchFamily="18" charset="0"/>
              </a:rPr>
              <a:t>State Laws - School Safety/Discipline</a:t>
            </a:r>
          </a:p>
        </p:txBody>
      </p:sp>
      <p:sp>
        <p:nvSpPr>
          <p:cNvPr id="3" name="Content Placeholder 2"/>
          <p:cNvSpPr>
            <a:spLocks noGrp="1"/>
          </p:cNvSpPr>
          <p:nvPr>
            <p:ph idx="1"/>
          </p:nvPr>
        </p:nvSpPr>
        <p:spPr>
          <a:xfrm>
            <a:off x="276044" y="939799"/>
            <a:ext cx="8779055" cy="5557983"/>
          </a:xfrm>
        </p:spPr>
        <p:txBody>
          <a:bodyPr>
            <a:normAutofit fontScale="92500" lnSpcReduction="10000"/>
          </a:bodyPr>
          <a:lstStyle/>
          <a:p>
            <a:r>
              <a:rPr lang="en-US" sz="2600" dirty="0">
                <a:cs typeface="Times New Roman" panose="02020603050405020304" pitchFamily="18" charset="0"/>
              </a:rPr>
              <a:t>Alcohol and Drug Use </a:t>
            </a:r>
          </a:p>
          <a:p>
            <a:pPr lvl="1"/>
            <a:r>
              <a:rPr lang="en-US" dirty="0">
                <a:cs typeface="Times New Roman" panose="02020603050405020304" pitchFamily="18" charset="0"/>
              </a:rPr>
              <a:t>Development and dissemination of instructional materials;   mandatory instruction: O.C.G.A. </a:t>
            </a:r>
            <a:r>
              <a:rPr lang="en-US" dirty="0"/>
              <a:t>§ </a:t>
            </a:r>
            <a:r>
              <a:rPr lang="en-US" dirty="0">
                <a:cs typeface="Times New Roman" panose="02020603050405020304" pitchFamily="18" charset="0"/>
              </a:rPr>
              <a:t>20-2-142</a:t>
            </a:r>
          </a:p>
          <a:p>
            <a:pPr lvl="1"/>
            <a:r>
              <a:rPr lang="en-US" dirty="0">
                <a:cs typeface="Times New Roman" panose="02020603050405020304" pitchFamily="18" charset="0"/>
              </a:rPr>
              <a:t>Mandatory instruction/prevention: O.C.G.A. </a:t>
            </a:r>
            <a:r>
              <a:rPr lang="en-US" dirty="0"/>
              <a:t>§ </a:t>
            </a:r>
            <a:r>
              <a:rPr lang="en-US" dirty="0">
                <a:cs typeface="Times New Roman" panose="02020603050405020304" pitchFamily="18" charset="0"/>
              </a:rPr>
              <a:t>20-2-144</a:t>
            </a:r>
          </a:p>
          <a:p>
            <a:pPr lvl="1"/>
            <a:r>
              <a:rPr lang="en-US" dirty="0">
                <a:cs typeface="Times New Roman" panose="02020603050405020304" pitchFamily="18" charset="0"/>
              </a:rPr>
              <a:t>Reporting juvenile drug use: O.C.G.A. </a:t>
            </a:r>
            <a:r>
              <a:rPr lang="en-US" dirty="0"/>
              <a:t>§ </a:t>
            </a:r>
            <a:r>
              <a:rPr lang="en-US" dirty="0">
                <a:cs typeface="Times New Roman" panose="02020603050405020304" pitchFamily="18" charset="0"/>
              </a:rPr>
              <a:t>19-7-6</a:t>
            </a:r>
          </a:p>
          <a:p>
            <a:pPr lvl="1"/>
            <a:r>
              <a:rPr lang="en-US" dirty="0">
                <a:cs typeface="Times New Roman" panose="02020603050405020304" pitchFamily="18" charset="0"/>
              </a:rPr>
              <a:t>Alcohol sales near school zones: O.C.G.A. </a:t>
            </a:r>
            <a:r>
              <a:rPr lang="en-US" dirty="0"/>
              <a:t>§ </a:t>
            </a:r>
            <a:r>
              <a:rPr lang="en-US" dirty="0">
                <a:cs typeface="Times New Roman" panose="02020603050405020304" pitchFamily="18" charset="0"/>
              </a:rPr>
              <a:t>3-3-21</a:t>
            </a:r>
          </a:p>
          <a:p>
            <a:r>
              <a:rPr lang="en-US" sz="2600" dirty="0">
                <a:cs typeface="Times New Roman" panose="02020603050405020304" pitchFamily="18" charset="0"/>
              </a:rPr>
              <a:t>Suicide Prevention: O.C.G.A. </a:t>
            </a:r>
            <a:r>
              <a:rPr lang="en-US" sz="2600" dirty="0"/>
              <a:t>§ </a:t>
            </a:r>
            <a:r>
              <a:rPr lang="en-US" sz="2600" dirty="0">
                <a:cs typeface="Times New Roman" panose="02020603050405020304" pitchFamily="18" charset="0"/>
              </a:rPr>
              <a:t>20-2-779.1</a:t>
            </a:r>
          </a:p>
          <a:p>
            <a:r>
              <a:rPr lang="en-US" sz="2600" dirty="0">
                <a:cs typeface="Times New Roman" panose="02020603050405020304" pitchFamily="18" charset="0"/>
              </a:rPr>
              <a:t>School security personnel authorized to carry: O.C.G.A. </a:t>
            </a:r>
            <a:r>
              <a:rPr lang="en-US" sz="2600" dirty="0"/>
              <a:t>§ </a:t>
            </a:r>
            <a:r>
              <a:rPr lang="en-US" sz="2600" dirty="0">
                <a:cs typeface="Times New Roman" panose="02020603050405020304" pitchFamily="18" charset="0"/>
              </a:rPr>
              <a:t>20-8-5</a:t>
            </a:r>
          </a:p>
          <a:p>
            <a:r>
              <a:rPr lang="en-US" sz="2600" dirty="0">
                <a:cs typeface="Times New Roman" panose="02020603050405020304" pitchFamily="18" charset="0"/>
              </a:rPr>
              <a:t>School Climate Management Program for Improving School Climate: O.C.G.A. </a:t>
            </a:r>
            <a:r>
              <a:rPr lang="en-US" sz="2600" dirty="0"/>
              <a:t>§ </a:t>
            </a:r>
            <a:r>
              <a:rPr lang="en-US" sz="2600" dirty="0">
                <a:cs typeface="Times New Roman" panose="02020603050405020304" pitchFamily="18" charset="0"/>
              </a:rPr>
              <a:t>20-2-155 – Positive Behavioral Interventions and Supports (PBIS)</a:t>
            </a:r>
          </a:p>
          <a:p>
            <a:r>
              <a:rPr lang="en-US" sz="2600" dirty="0">
                <a:cs typeface="Times New Roman" panose="02020603050405020304" pitchFamily="18" charset="0"/>
              </a:rPr>
              <a:t>School Climate Rating System: O.C.G.A. </a:t>
            </a:r>
            <a:r>
              <a:rPr lang="en-US" sz="2600" dirty="0"/>
              <a:t>§ </a:t>
            </a:r>
            <a:r>
              <a:rPr lang="en-US" sz="2600" dirty="0">
                <a:cs typeface="Times New Roman" panose="02020603050405020304" pitchFamily="18" charset="0"/>
              </a:rPr>
              <a:t>20-14-34</a:t>
            </a:r>
          </a:p>
          <a:p>
            <a:r>
              <a:rPr lang="en-US" sz="2600" dirty="0">
                <a:cs typeface="Times New Roman" panose="02020603050405020304" pitchFamily="18" charset="0"/>
              </a:rPr>
              <a:t>School Climate Positive Behavioral Intervention:                 O.C.G.A. </a:t>
            </a:r>
            <a:r>
              <a:rPr lang="en-US" sz="2600" dirty="0"/>
              <a:t>§ </a:t>
            </a:r>
            <a:r>
              <a:rPr lang="en-US" sz="2600" dirty="0">
                <a:cs typeface="Times New Roman" panose="02020603050405020304" pitchFamily="18" charset="0"/>
              </a:rPr>
              <a:t>20-2-741 – implementation of PBIS for schools with low School Climate Ratings</a:t>
            </a:r>
          </a:p>
          <a:p>
            <a:endParaRPr lang="en-US" sz="2400" dirty="0"/>
          </a:p>
          <a:p>
            <a:endParaRPr lang="en-US" dirty="0"/>
          </a:p>
        </p:txBody>
      </p:sp>
      <p:sp>
        <p:nvSpPr>
          <p:cNvPr id="4" name="Slide Number Placeholder 4">
            <a:extLst>
              <a:ext uri="{FF2B5EF4-FFF2-40B4-BE49-F238E27FC236}">
                <a16:creationId xmlns:a16="http://schemas.microsoft.com/office/drawing/2014/main" id="{0DF21691-561E-4076-981C-44EAD11C30A8}"/>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65</a:t>
            </a:fld>
            <a:endParaRPr lang="en-US" dirty="0"/>
          </a:p>
        </p:txBody>
      </p:sp>
    </p:spTree>
    <p:extLst>
      <p:ext uri="{BB962C8B-B14F-4D97-AF65-F5344CB8AC3E}">
        <p14:creationId xmlns:p14="http://schemas.microsoft.com/office/powerpoint/2010/main" val="2207595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76201"/>
            <a:ext cx="6022941" cy="838201"/>
          </a:xfrm>
        </p:spPr>
        <p:txBody>
          <a:bodyPr>
            <a:normAutofit/>
          </a:bodyPr>
          <a:lstStyle/>
          <a:p>
            <a:pPr algn="ctr"/>
            <a:r>
              <a:rPr lang="en-US" sz="2800" dirty="0">
                <a:latin typeface="+mn-lt"/>
                <a:cs typeface="Times New Roman" panose="02020603050405020304" pitchFamily="18" charset="0"/>
              </a:rPr>
              <a:t>State Laws - School Safety/Discipline</a:t>
            </a:r>
          </a:p>
        </p:txBody>
      </p:sp>
      <p:sp>
        <p:nvSpPr>
          <p:cNvPr id="3" name="Content Placeholder 2"/>
          <p:cNvSpPr>
            <a:spLocks noGrp="1"/>
          </p:cNvSpPr>
          <p:nvPr>
            <p:ph idx="1"/>
          </p:nvPr>
        </p:nvSpPr>
        <p:spPr>
          <a:xfrm>
            <a:off x="228600" y="914402"/>
            <a:ext cx="8915400" cy="5237162"/>
          </a:xfrm>
        </p:spPr>
        <p:txBody>
          <a:bodyPr>
            <a:normAutofit fontScale="92500" lnSpcReduction="20000"/>
          </a:bodyPr>
          <a:lstStyle/>
          <a:p>
            <a:r>
              <a:rPr lang="en-US" dirty="0">
                <a:cs typeface="Times New Roman" panose="02020603050405020304" pitchFamily="18" charset="0"/>
              </a:rPr>
              <a:t>Discipline </a:t>
            </a:r>
          </a:p>
          <a:p>
            <a:pPr lvl="1"/>
            <a:r>
              <a:rPr lang="en-US" dirty="0">
                <a:cs typeface="Times New Roman" panose="02020603050405020304" pitchFamily="18" charset="0"/>
              </a:rPr>
              <a:t>Annual Discipline Reports: O.C.G.A. </a:t>
            </a:r>
            <a:r>
              <a:rPr lang="en-US" dirty="0"/>
              <a:t>§ </a:t>
            </a:r>
            <a:r>
              <a:rPr lang="en-US" dirty="0">
                <a:cs typeface="Times New Roman" panose="02020603050405020304" pitchFamily="18" charset="0"/>
              </a:rPr>
              <a:t>20-2-740</a:t>
            </a:r>
          </a:p>
          <a:p>
            <a:pPr lvl="1"/>
            <a:r>
              <a:rPr lang="en-US" dirty="0">
                <a:cs typeface="Times New Roman" panose="02020603050405020304" pitchFamily="18" charset="0"/>
              </a:rPr>
              <a:t>Authority of teacher over classroom: O.C.G.A.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Chronic Disciplinary Problem Students: O.C.G.A. </a:t>
            </a:r>
            <a:r>
              <a:rPr lang="en-US" dirty="0"/>
              <a:t>§ </a:t>
            </a:r>
            <a:r>
              <a:rPr lang="en-US" dirty="0">
                <a:cs typeface="Times New Roman" panose="02020603050405020304" pitchFamily="18" charset="0"/>
              </a:rPr>
              <a:t>20-2-764 –</a:t>
            </a:r>
          </a:p>
          <a:p>
            <a:pPr marL="457200" lvl="1" indent="0">
              <a:buNone/>
            </a:pPr>
            <a:r>
              <a:rPr lang="en-US" dirty="0">
                <a:cs typeface="Times New Roman" panose="02020603050405020304" pitchFamily="18" charset="0"/>
              </a:rPr>
              <a:t>    </a:t>
            </a:r>
            <a:r>
              <a:rPr lang="en-US" dirty="0"/>
              <a:t>§ </a:t>
            </a:r>
            <a:r>
              <a:rPr lang="en-US" dirty="0">
                <a:cs typeface="Times New Roman" panose="02020603050405020304" pitchFamily="18" charset="0"/>
              </a:rPr>
              <a:t>20-2-768</a:t>
            </a:r>
          </a:p>
          <a:p>
            <a:pPr lvl="1"/>
            <a:r>
              <a:rPr lang="en-US" dirty="0">
                <a:cs typeface="Times New Roman" panose="02020603050405020304" pitchFamily="18" charset="0"/>
              </a:rPr>
              <a:t>Model Code of Behavior and Discipline: O.C.G.A. </a:t>
            </a:r>
            <a:r>
              <a:rPr lang="en-US" dirty="0"/>
              <a:t>§ </a:t>
            </a:r>
            <a:r>
              <a:rPr lang="en-US" dirty="0">
                <a:cs typeface="Times New Roman" panose="02020603050405020304" pitchFamily="18" charset="0"/>
              </a:rPr>
              <a:t>20-2-155</a:t>
            </a:r>
          </a:p>
          <a:p>
            <a:pPr lvl="1"/>
            <a:r>
              <a:rPr lang="en-US" dirty="0">
                <a:cs typeface="Times New Roman" panose="02020603050405020304" pitchFamily="18" charset="0"/>
              </a:rPr>
              <a:t>Corporal Punishment: O.C.G.A. </a:t>
            </a:r>
            <a:r>
              <a:rPr lang="en-US" dirty="0"/>
              <a:t>§ </a:t>
            </a:r>
            <a:r>
              <a:rPr lang="en-US" dirty="0">
                <a:cs typeface="Times New Roman" panose="02020603050405020304" pitchFamily="18" charset="0"/>
              </a:rPr>
              <a:t>20-2-730 – </a:t>
            </a:r>
            <a:r>
              <a:rPr lang="en-US" dirty="0"/>
              <a:t>§</a:t>
            </a:r>
            <a:r>
              <a:rPr lang="en-US" dirty="0">
                <a:cs typeface="Times New Roman" panose="02020603050405020304" pitchFamily="18" charset="0"/>
              </a:rPr>
              <a:t>20-2-732</a:t>
            </a:r>
          </a:p>
          <a:p>
            <a:pPr lvl="1"/>
            <a:r>
              <a:rPr lang="en-US" dirty="0">
                <a:cs typeface="Times New Roman" panose="02020603050405020304" pitchFamily="18" charset="0"/>
              </a:rPr>
              <a:t>Disciplinary tribunals: O.C.G.A. </a:t>
            </a:r>
            <a:r>
              <a:rPr lang="en-US" dirty="0"/>
              <a:t>§ </a:t>
            </a:r>
            <a:r>
              <a:rPr lang="en-US" dirty="0">
                <a:cs typeface="Times New Roman" panose="02020603050405020304" pitchFamily="18" charset="0"/>
              </a:rPr>
              <a:t>20-2-750 – </a:t>
            </a:r>
            <a:r>
              <a:rPr lang="en-US" dirty="0"/>
              <a:t>§</a:t>
            </a:r>
            <a:r>
              <a:rPr lang="en-US" dirty="0">
                <a:cs typeface="Times New Roman" panose="02020603050405020304" pitchFamily="18" charset="0"/>
              </a:rPr>
              <a:t>20-2-759</a:t>
            </a:r>
          </a:p>
          <a:p>
            <a:pPr lvl="1"/>
            <a:r>
              <a:rPr lang="en-US" dirty="0">
                <a:cs typeface="Times New Roman" panose="02020603050405020304" pitchFamily="18" charset="0"/>
              </a:rPr>
              <a:t>In-School Suspension: O.C.G.A. </a:t>
            </a:r>
            <a:r>
              <a:rPr lang="en-US" dirty="0"/>
              <a:t>§ </a:t>
            </a:r>
            <a:r>
              <a:rPr lang="en-US" dirty="0">
                <a:cs typeface="Times New Roman" panose="02020603050405020304" pitchFamily="18" charset="0"/>
              </a:rPr>
              <a:t>20-2-155,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Liability of educators: O.C.G.A. </a:t>
            </a:r>
            <a:r>
              <a:rPr lang="en-US" dirty="0"/>
              <a:t>§ </a:t>
            </a:r>
            <a:r>
              <a:rPr lang="en-US" dirty="0">
                <a:cs typeface="Times New Roman" panose="02020603050405020304" pitchFamily="18" charset="0"/>
              </a:rPr>
              <a:t>20-2-1000</a:t>
            </a:r>
          </a:p>
          <a:p>
            <a:pPr lvl="1"/>
            <a:r>
              <a:rPr lang="en-US" dirty="0">
                <a:cs typeface="Times New Roman" panose="02020603050405020304" pitchFamily="18" charset="0"/>
              </a:rPr>
              <a:t>Out-of-School Suspension: O.C.G.A.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Reciprocal expulsion by other school systems: O.C.G.A. </a:t>
            </a:r>
            <a:r>
              <a:rPr lang="en-US" dirty="0"/>
              <a:t>§ </a:t>
            </a:r>
            <a:r>
              <a:rPr lang="en-US" dirty="0">
                <a:cs typeface="Times New Roman" panose="02020603050405020304" pitchFamily="18" charset="0"/>
              </a:rPr>
              <a:t>20-2-751.2</a:t>
            </a:r>
          </a:p>
          <a:p>
            <a:pPr lvl="1"/>
            <a:r>
              <a:rPr lang="en-US" dirty="0">
                <a:cs typeface="Times New Roman" panose="02020603050405020304" pitchFamily="18" charset="0"/>
              </a:rPr>
              <a:t>Student Code of Conduct: O.C.G.A. </a:t>
            </a:r>
            <a:r>
              <a:rPr lang="en-US" dirty="0"/>
              <a:t>§ </a:t>
            </a:r>
            <a:r>
              <a:rPr lang="en-US" dirty="0">
                <a:cs typeface="Times New Roman" panose="02020603050405020304" pitchFamily="18" charset="0"/>
              </a:rPr>
              <a:t>20-2-735 -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Student conduct to be addressed in codes: O.C.G.A. 20-2-751.5</a:t>
            </a:r>
          </a:p>
          <a:p>
            <a:pPr lvl="1"/>
            <a:r>
              <a:rPr lang="en-US" dirty="0">
                <a:cs typeface="Times New Roman" panose="02020603050405020304" pitchFamily="18" charset="0"/>
              </a:rPr>
              <a:t>Student expulsion for felony conviction: O.C.G.A. </a:t>
            </a:r>
            <a:r>
              <a:rPr lang="en-US" dirty="0"/>
              <a:t>§ </a:t>
            </a:r>
            <a:r>
              <a:rPr lang="en-US" dirty="0">
                <a:cs typeface="Times New Roman" panose="02020603050405020304" pitchFamily="18" charset="0"/>
              </a:rPr>
              <a:t>20-2-767 – </a:t>
            </a:r>
          </a:p>
          <a:p>
            <a:pPr marL="457200" lvl="1" indent="0">
              <a:buNone/>
            </a:pPr>
            <a:r>
              <a:rPr lang="en-US" dirty="0">
                <a:cs typeface="Times New Roman" panose="02020603050405020304" pitchFamily="18" charset="0"/>
              </a:rPr>
              <a:t>    </a:t>
            </a:r>
            <a:r>
              <a:rPr lang="en-US" dirty="0"/>
              <a:t>§ </a:t>
            </a:r>
            <a:r>
              <a:rPr lang="en-US" dirty="0">
                <a:cs typeface="Times New Roman" panose="02020603050405020304" pitchFamily="18" charset="0"/>
              </a:rPr>
              <a:t>20-2-768</a:t>
            </a:r>
          </a:p>
          <a:p>
            <a:pPr lvl="1"/>
            <a:r>
              <a:rPr lang="en-US" dirty="0">
                <a:cs typeface="Times New Roman" panose="02020603050405020304" pitchFamily="18" charset="0"/>
              </a:rPr>
              <a:t>Violence against teachers: O.C.G.A. </a:t>
            </a:r>
            <a:r>
              <a:rPr lang="en-US" dirty="0"/>
              <a:t>§ </a:t>
            </a:r>
            <a:r>
              <a:rPr lang="en-US" dirty="0">
                <a:cs typeface="Times New Roman" panose="02020603050405020304" pitchFamily="18" charset="0"/>
              </a:rPr>
              <a:t>20-2-751.6</a:t>
            </a:r>
          </a:p>
        </p:txBody>
      </p:sp>
      <p:sp>
        <p:nvSpPr>
          <p:cNvPr id="4" name="Slide Number Placeholder 4">
            <a:extLst>
              <a:ext uri="{FF2B5EF4-FFF2-40B4-BE49-F238E27FC236}">
                <a16:creationId xmlns:a16="http://schemas.microsoft.com/office/drawing/2014/main" id="{DE365AF4-9C57-4813-BF8F-CFF3D298D105}"/>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66</a:t>
            </a:fld>
            <a:endParaRPr lang="en-US" dirty="0"/>
          </a:p>
        </p:txBody>
      </p:sp>
    </p:spTree>
    <p:extLst>
      <p:ext uri="{BB962C8B-B14F-4D97-AF65-F5344CB8AC3E}">
        <p14:creationId xmlns:p14="http://schemas.microsoft.com/office/powerpoint/2010/main" val="641057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76201"/>
            <a:ext cx="6022941" cy="838201"/>
          </a:xfrm>
        </p:spPr>
        <p:txBody>
          <a:bodyPr>
            <a:normAutofit/>
          </a:bodyPr>
          <a:lstStyle/>
          <a:p>
            <a:pPr algn="ctr"/>
            <a:r>
              <a:rPr lang="en-US" sz="2800" dirty="0">
                <a:latin typeface="+mn-lt"/>
                <a:cs typeface="Times New Roman" panose="02020603050405020304" pitchFamily="18" charset="0"/>
              </a:rPr>
              <a:t>State Laws - School Safety/Discipline</a:t>
            </a:r>
          </a:p>
        </p:txBody>
      </p:sp>
      <p:sp>
        <p:nvSpPr>
          <p:cNvPr id="3" name="Content Placeholder 2"/>
          <p:cNvSpPr>
            <a:spLocks noGrp="1"/>
          </p:cNvSpPr>
          <p:nvPr>
            <p:ph idx="1"/>
          </p:nvPr>
        </p:nvSpPr>
        <p:spPr>
          <a:xfrm>
            <a:off x="228600" y="914402"/>
            <a:ext cx="8915400" cy="5237162"/>
          </a:xfrm>
        </p:spPr>
        <p:txBody>
          <a:bodyPr>
            <a:normAutofit fontScale="92500" lnSpcReduction="20000"/>
          </a:bodyPr>
          <a:lstStyle/>
          <a:p>
            <a:r>
              <a:rPr lang="en-US" dirty="0">
                <a:cs typeface="Times New Roman" panose="02020603050405020304" pitchFamily="18" charset="0"/>
              </a:rPr>
              <a:t>Discipline </a:t>
            </a:r>
          </a:p>
          <a:p>
            <a:pPr lvl="1"/>
            <a:r>
              <a:rPr lang="en-US" dirty="0">
                <a:cs typeface="Times New Roman" panose="02020603050405020304" pitchFamily="18" charset="0"/>
              </a:rPr>
              <a:t>Annual Discipline Reports: O.C.G.A. </a:t>
            </a:r>
            <a:r>
              <a:rPr lang="en-US" dirty="0"/>
              <a:t>§ </a:t>
            </a:r>
            <a:r>
              <a:rPr lang="en-US" dirty="0">
                <a:cs typeface="Times New Roman" panose="02020603050405020304" pitchFamily="18" charset="0"/>
              </a:rPr>
              <a:t>20-2-740</a:t>
            </a:r>
          </a:p>
          <a:p>
            <a:pPr lvl="1"/>
            <a:r>
              <a:rPr lang="en-US" dirty="0">
                <a:cs typeface="Times New Roman" panose="02020603050405020304" pitchFamily="18" charset="0"/>
              </a:rPr>
              <a:t>Authority of teacher over classroom: O.C.G.A.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Chronic Disciplinary Problem Students: O.C.G.A. </a:t>
            </a:r>
            <a:r>
              <a:rPr lang="en-US" dirty="0"/>
              <a:t>§ </a:t>
            </a:r>
            <a:r>
              <a:rPr lang="en-US" dirty="0">
                <a:cs typeface="Times New Roman" panose="02020603050405020304" pitchFamily="18" charset="0"/>
              </a:rPr>
              <a:t>20-2-764 –</a:t>
            </a:r>
          </a:p>
          <a:p>
            <a:pPr marL="457200" lvl="1" indent="0">
              <a:buNone/>
            </a:pPr>
            <a:r>
              <a:rPr lang="en-US" dirty="0">
                <a:cs typeface="Times New Roman" panose="02020603050405020304" pitchFamily="18" charset="0"/>
              </a:rPr>
              <a:t>    </a:t>
            </a:r>
            <a:r>
              <a:rPr lang="en-US" dirty="0"/>
              <a:t>§ </a:t>
            </a:r>
            <a:r>
              <a:rPr lang="en-US" dirty="0">
                <a:cs typeface="Times New Roman" panose="02020603050405020304" pitchFamily="18" charset="0"/>
              </a:rPr>
              <a:t>20-2-768</a:t>
            </a:r>
          </a:p>
          <a:p>
            <a:pPr lvl="1"/>
            <a:r>
              <a:rPr lang="en-US" dirty="0">
                <a:cs typeface="Times New Roman" panose="02020603050405020304" pitchFamily="18" charset="0"/>
              </a:rPr>
              <a:t>Model Code of Behavior and Discipline: O.C.G.A. </a:t>
            </a:r>
            <a:r>
              <a:rPr lang="en-US" dirty="0"/>
              <a:t>§ </a:t>
            </a:r>
            <a:r>
              <a:rPr lang="en-US" dirty="0">
                <a:cs typeface="Times New Roman" panose="02020603050405020304" pitchFamily="18" charset="0"/>
              </a:rPr>
              <a:t>20-2-155</a:t>
            </a:r>
          </a:p>
          <a:p>
            <a:pPr lvl="1"/>
            <a:r>
              <a:rPr lang="en-US" dirty="0">
                <a:cs typeface="Times New Roman" panose="02020603050405020304" pitchFamily="18" charset="0"/>
              </a:rPr>
              <a:t>Corporal Punishment: O.C.G.A. </a:t>
            </a:r>
            <a:r>
              <a:rPr lang="en-US" dirty="0"/>
              <a:t>§ </a:t>
            </a:r>
            <a:r>
              <a:rPr lang="en-US" dirty="0">
                <a:cs typeface="Times New Roman" panose="02020603050405020304" pitchFamily="18" charset="0"/>
              </a:rPr>
              <a:t>20-2-730 – </a:t>
            </a:r>
            <a:r>
              <a:rPr lang="en-US" dirty="0"/>
              <a:t>§</a:t>
            </a:r>
            <a:r>
              <a:rPr lang="en-US" dirty="0">
                <a:cs typeface="Times New Roman" panose="02020603050405020304" pitchFamily="18" charset="0"/>
              </a:rPr>
              <a:t>20-2-732</a:t>
            </a:r>
          </a:p>
          <a:p>
            <a:pPr lvl="1"/>
            <a:r>
              <a:rPr lang="en-US" dirty="0">
                <a:cs typeface="Times New Roman" panose="02020603050405020304" pitchFamily="18" charset="0"/>
              </a:rPr>
              <a:t>Disciplinary tribunals: O.C.G.A. </a:t>
            </a:r>
            <a:r>
              <a:rPr lang="en-US" dirty="0"/>
              <a:t>§ </a:t>
            </a:r>
            <a:r>
              <a:rPr lang="en-US" dirty="0">
                <a:cs typeface="Times New Roman" panose="02020603050405020304" pitchFamily="18" charset="0"/>
              </a:rPr>
              <a:t>20-2-750 – </a:t>
            </a:r>
            <a:r>
              <a:rPr lang="en-US" dirty="0"/>
              <a:t>§</a:t>
            </a:r>
            <a:r>
              <a:rPr lang="en-US" dirty="0">
                <a:cs typeface="Times New Roman" panose="02020603050405020304" pitchFamily="18" charset="0"/>
              </a:rPr>
              <a:t>20-2-759</a:t>
            </a:r>
          </a:p>
          <a:p>
            <a:pPr lvl="1"/>
            <a:r>
              <a:rPr lang="en-US" dirty="0">
                <a:cs typeface="Times New Roman" panose="02020603050405020304" pitchFamily="18" charset="0"/>
              </a:rPr>
              <a:t>In-School Suspension: O.C.G.A. </a:t>
            </a:r>
            <a:r>
              <a:rPr lang="en-US" dirty="0"/>
              <a:t>§ </a:t>
            </a:r>
            <a:r>
              <a:rPr lang="en-US" dirty="0">
                <a:cs typeface="Times New Roman" panose="02020603050405020304" pitchFamily="18" charset="0"/>
              </a:rPr>
              <a:t>20-2-155,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Liability of educators: O.C.G.A. </a:t>
            </a:r>
            <a:r>
              <a:rPr lang="en-US" dirty="0"/>
              <a:t>§ </a:t>
            </a:r>
            <a:r>
              <a:rPr lang="en-US" dirty="0">
                <a:cs typeface="Times New Roman" panose="02020603050405020304" pitchFamily="18" charset="0"/>
              </a:rPr>
              <a:t>20-2-1000</a:t>
            </a:r>
          </a:p>
          <a:p>
            <a:pPr lvl="1"/>
            <a:r>
              <a:rPr lang="en-US" dirty="0">
                <a:cs typeface="Times New Roman" panose="02020603050405020304" pitchFamily="18" charset="0"/>
              </a:rPr>
              <a:t>Out-of-School Suspension: O.C.G.A.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Reciprocal expulsion by other school systems: O.C.G.A. </a:t>
            </a:r>
            <a:r>
              <a:rPr lang="en-US" dirty="0"/>
              <a:t>§ </a:t>
            </a:r>
            <a:r>
              <a:rPr lang="en-US" dirty="0">
                <a:cs typeface="Times New Roman" panose="02020603050405020304" pitchFamily="18" charset="0"/>
              </a:rPr>
              <a:t>20-2-751.2</a:t>
            </a:r>
          </a:p>
          <a:p>
            <a:pPr lvl="1"/>
            <a:r>
              <a:rPr lang="en-US" dirty="0">
                <a:cs typeface="Times New Roman" panose="02020603050405020304" pitchFamily="18" charset="0"/>
              </a:rPr>
              <a:t>Student Code of Conduct: O.C.G.A. </a:t>
            </a:r>
            <a:r>
              <a:rPr lang="en-US" dirty="0"/>
              <a:t>§ </a:t>
            </a:r>
            <a:r>
              <a:rPr lang="en-US" dirty="0">
                <a:cs typeface="Times New Roman" panose="02020603050405020304" pitchFamily="18" charset="0"/>
              </a:rPr>
              <a:t>20-2-735 - </a:t>
            </a:r>
            <a:r>
              <a:rPr lang="en-US" dirty="0"/>
              <a:t>§ </a:t>
            </a:r>
            <a:r>
              <a:rPr lang="en-US" dirty="0">
                <a:cs typeface="Times New Roman" panose="02020603050405020304" pitchFamily="18" charset="0"/>
              </a:rPr>
              <a:t>20-2-738</a:t>
            </a:r>
          </a:p>
          <a:p>
            <a:pPr lvl="1"/>
            <a:r>
              <a:rPr lang="en-US" dirty="0">
                <a:cs typeface="Times New Roman" panose="02020603050405020304" pitchFamily="18" charset="0"/>
              </a:rPr>
              <a:t>Student conduct to be addressed in codes: O.C.G.A. 20-2-751.5</a:t>
            </a:r>
          </a:p>
          <a:p>
            <a:pPr lvl="1"/>
            <a:r>
              <a:rPr lang="en-US" dirty="0">
                <a:cs typeface="Times New Roman" panose="02020603050405020304" pitchFamily="18" charset="0"/>
              </a:rPr>
              <a:t>Student expulsion for felony conviction: O.C.G.A. </a:t>
            </a:r>
            <a:r>
              <a:rPr lang="en-US" dirty="0"/>
              <a:t>§ </a:t>
            </a:r>
            <a:r>
              <a:rPr lang="en-US" dirty="0">
                <a:cs typeface="Times New Roman" panose="02020603050405020304" pitchFamily="18" charset="0"/>
              </a:rPr>
              <a:t>20-2-767 – </a:t>
            </a:r>
          </a:p>
          <a:p>
            <a:pPr marL="457200" lvl="1" indent="0">
              <a:buNone/>
            </a:pPr>
            <a:r>
              <a:rPr lang="en-US" dirty="0">
                <a:cs typeface="Times New Roman" panose="02020603050405020304" pitchFamily="18" charset="0"/>
              </a:rPr>
              <a:t>    </a:t>
            </a:r>
            <a:r>
              <a:rPr lang="en-US" dirty="0"/>
              <a:t>§ </a:t>
            </a:r>
            <a:r>
              <a:rPr lang="en-US" dirty="0">
                <a:cs typeface="Times New Roman" panose="02020603050405020304" pitchFamily="18" charset="0"/>
              </a:rPr>
              <a:t>20-2-768</a:t>
            </a:r>
          </a:p>
          <a:p>
            <a:pPr lvl="1"/>
            <a:r>
              <a:rPr lang="en-US" dirty="0">
                <a:cs typeface="Times New Roman" panose="02020603050405020304" pitchFamily="18" charset="0"/>
              </a:rPr>
              <a:t>Violence against teachers: O.C.G.A. </a:t>
            </a:r>
            <a:r>
              <a:rPr lang="en-US" dirty="0"/>
              <a:t>§ </a:t>
            </a:r>
            <a:r>
              <a:rPr lang="en-US" dirty="0">
                <a:cs typeface="Times New Roman" panose="02020603050405020304" pitchFamily="18" charset="0"/>
              </a:rPr>
              <a:t>20-2-751.6</a:t>
            </a:r>
          </a:p>
        </p:txBody>
      </p:sp>
      <p:sp>
        <p:nvSpPr>
          <p:cNvPr id="4" name="Slide Number Placeholder 4">
            <a:extLst>
              <a:ext uri="{FF2B5EF4-FFF2-40B4-BE49-F238E27FC236}">
                <a16:creationId xmlns:a16="http://schemas.microsoft.com/office/drawing/2014/main" id="{DE365AF4-9C57-4813-BF8F-CFF3D298D105}"/>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67</a:t>
            </a:fld>
            <a:endParaRPr lang="en-US" dirty="0"/>
          </a:p>
        </p:txBody>
      </p:sp>
      <p:sp>
        <p:nvSpPr>
          <p:cNvPr id="5" name="TextBox 4">
            <a:extLst>
              <a:ext uri="{FF2B5EF4-FFF2-40B4-BE49-F238E27FC236}">
                <a16:creationId xmlns:a16="http://schemas.microsoft.com/office/drawing/2014/main" id="{B5172D67-0C3F-4381-905E-0F9FF9F20B80}"/>
              </a:ext>
            </a:extLst>
          </p:cNvPr>
          <p:cNvSpPr txBox="1"/>
          <p:nvPr/>
        </p:nvSpPr>
        <p:spPr>
          <a:xfrm rot="20175175">
            <a:off x="1659118" y="2507742"/>
            <a:ext cx="5213022" cy="1323439"/>
          </a:xfrm>
          <a:prstGeom prst="rect">
            <a:avLst/>
          </a:prstGeom>
          <a:solidFill>
            <a:schemeClr val="tx1"/>
          </a:solidFill>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cs typeface="Times New Roman" panose="02020603050405020304" pitchFamily="18" charset="0"/>
              </a:rPr>
              <a:t>43 statutes</a:t>
            </a:r>
          </a:p>
        </p:txBody>
      </p:sp>
    </p:spTree>
    <p:extLst>
      <p:ext uri="{BB962C8B-B14F-4D97-AF65-F5344CB8AC3E}">
        <p14:creationId xmlns:p14="http://schemas.microsoft.com/office/powerpoint/2010/main" val="1127593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B7A8-4EC5-45A4-944A-A3922FBE98DB}"/>
              </a:ext>
            </a:extLst>
          </p:cNvPr>
          <p:cNvSpPr>
            <a:spLocks noGrp="1"/>
          </p:cNvSpPr>
          <p:nvPr>
            <p:ph type="title"/>
          </p:nvPr>
        </p:nvSpPr>
        <p:spPr>
          <a:xfrm>
            <a:off x="628650" y="965758"/>
            <a:ext cx="7886700" cy="611261"/>
          </a:xfrm>
        </p:spPr>
        <p:txBody>
          <a:bodyPr>
            <a:normAutofit/>
          </a:bodyPr>
          <a:lstStyle/>
          <a:p>
            <a:pPr algn="ctr"/>
            <a:r>
              <a:rPr lang="en-US" sz="2800" dirty="0">
                <a:latin typeface="+mn-lt"/>
                <a:cs typeface="Times New Roman" panose="02020603050405020304" pitchFamily="18" charset="0"/>
              </a:rPr>
              <a:t>Recommendations</a:t>
            </a:r>
          </a:p>
        </p:txBody>
      </p:sp>
      <p:sp>
        <p:nvSpPr>
          <p:cNvPr id="5" name="Slide Number Placeholder 4">
            <a:extLst>
              <a:ext uri="{FF2B5EF4-FFF2-40B4-BE49-F238E27FC236}">
                <a16:creationId xmlns:a16="http://schemas.microsoft.com/office/drawing/2014/main" id="{49F4B8F5-5AB8-425A-B651-B30849512DDB}"/>
              </a:ext>
            </a:extLst>
          </p:cNvPr>
          <p:cNvSpPr>
            <a:spLocks noGrp="1"/>
          </p:cNvSpPr>
          <p:nvPr>
            <p:ph type="sldNum" sz="quarter" idx="4"/>
          </p:nvPr>
        </p:nvSpPr>
        <p:spPr/>
        <p:txBody>
          <a:bodyPr/>
          <a:lstStyle/>
          <a:p>
            <a:fld id="{B63E4CEF-BB1E-48C7-AE93-F39F6AA99AD7}" type="slidenum">
              <a:rPr lang="en-US" smtClean="0"/>
              <a:pPr/>
              <a:t>68</a:t>
            </a:fld>
            <a:endParaRPr lang="en-US" dirty="0"/>
          </a:p>
        </p:txBody>
      </p:sp>
      <p:sp>
        <p:nvSpPr>
          <p:cNvPr id="6" name="TextBox 5">
            <a:extLst>
              <a:ext uri="{FF2B5EF4-FFF2-40B4-BE49-F238E27FC236}">
                <a16:creationId xmlns:a16="http://schemas.microsoft.com/office/drawing/2014/main" id="{FB49B4FD-894E-41A3-8BF0-A528253B0455}"/>
              </a:ext>
            </a:extLst>
          </p:cNvPr>
          <p:cNvSpPr txBox="1"/>
          <p:nvPr/>
        </p:nvSpPr>
        <p:spPr>
          <a:xfrm>
            <a:off x="302005" y="1512391"/>
            <a:ext cx="8531602" cy="5016758"/>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FF0000"/>
                </a:solidFill>
                <a:effectLst>
                  <a:outerShdw blurRad="38100" dist="38100" dir="2700000" algn="tl">
                    <a:srgbClr val="000000">
                      <a:alpha val="43137"/>
                    </a:srgbClr>
                  </a:outerShdw>
                </a:effectLst>
                <a:cs typeface="Times New Roman" panose="02020603050405020304" pitchFamily="18" charset="0"/>
              </a:rPr>
              <a:t>Ensure that current funding continues and enhance funding to allow school systems and communities to identify and address the physical and mental health needs of all children:</a:t>
            </a:r>
          </a:p>
          <a:p>
            <a:pPr marL="742950" lvl="1" indent="-285750">
              <a:buFont typeface="Courier New" panose="02070309020205020404" pitchFamily="49" charset="0"/>
              <a:buChar char="o"/>
            </a:pPr>
            <a:r>
              <a:rPr lang="en-US" sz="2000" dirty="0">
                <a:cs typeface="Times New Roman" panose="02020603050405020304" pitchFamily="18" charset="0"/>
              </a:rPr>
              <a:t>Expand PBIS to focus on the importance of school climate and the link to school safety</a:t>
            </a:r>
          </a:p>
          <a:p>
            <a:pPr marL="742950" lvl="1" indent="-285750">
              <a:buFont typeface="Courier New" panose="02070309020205020404" pitchFamily="49" charset="0"/>
              <a:buChar char="o"/>
            </a:pPr>
            <a:r>
              <a:rPr lang="en-US" sz="2000" dirty="0">
                <a:cs typeface="Times New Roman" panose="02020603050405020304" pitchFamily="18" charset="0"/>
              </a:rPr>
              <a:t>Expand APEX to provide mental health evaluations and interventions for students in distress</a:t>
            </a:r>
          </a:p>
          <a:p>
            <a:pPr marL="742950" lvl="1" indent="-285750">
              <a:buFont typeface="Courier New" panose="02070309020205020404" pitchFamily="49" charset="0"/>
              <a:buChar char="o"/>
            </a:pPr>
            <a:r>
              <a:rPr lang="en-US" sz="2000" dirty="0">
                <a:cs typeface="Times New Roman" panose="02020603050405020304" pitchFamily="18" charset="0"/>
              </a:rPr>
              <a:t>Expand mental health awareness training for educators, SROs, parents, volunteers, and communities</a:t>
            </a:r>
          </a:p>
          <a:p>
            <a:pPr marL="742950" lvl="1" indent="-285750">
              <a:buFont typeface="Courier New" panose="02070309020205020404" pitchFamily="49" charset="0"/>
              <a:buChar char="o"/>
            </a:pPr>
            <a:r>
              <a:rPr lang="en-US" sz="2000" dirty="0">
                <a:cs typeface="Times New Roman" panose="02020603050405020304" pitchFamily="18" charset="0"/>
              </a:rPr>
              <a:t>Expand suicide prevention training for educators, SROs, parents, volunteers, and communities </a:t>
            </a:r>
          </a:p>
          <a:p>
            <a:pPr marL="742950" lvl="1" indent="-285750">
              <a:buFont typeface="Courier New" panose="02070309020205020404" pitchFamily="49" charset="0"/>
              <a:buChar char="o"/>
            </a:pPr>
            <a:r>
              <a:rPr lang="en-US" sz="2000" dirty="0">
                <a:cs typeface="Times New Roman" panose="02020603050405020304" pitchFamily="18" charset="0"/>
              </a:rPr>
              <a:t>Expand trauma-informed training for schools (e.g. Haralson County School System WATCH/Handle with Care program) </a:t>
            </a:r>
          </a:p>
          <a:p>
            <a:pPr marL="742950" lvl="1" indent="-285750">
              <a:buFont typeface="Courier New" panose="02070309020205020404" pitchFamily="49" charset="0"/>
              <a:buChar char="o"/>
            </a:pPr>
            <a:r>
              <a:rPr lang="en-US" sz="2000" dirty="0">
                <a:cs typeface="Times New Roman" panose="02020603050405020304" pitchFamily="18" charset="0"/>
              </a:rPr>
              <a:t>Expand drug education to confront the opioid crisis</a:t>
            </a:r>
          </a:p>
          <a:p>
            <a:pPr marL="742950" lvl="1" indent="-285750">
              <a:buFont typeface="Courier New" panose="02070309020205020404" pitchFamily="49" charset="0"/>
              <a:buChar char="o"/>
            </a:pPr>
            <a:r>
              <a:rPr lang="en-US" sz="2000" dirty="0">
                <a:cs typeface="Times New Roman" panose="02020603050405020304" pitchFamily="18" charset="0"/>
              </a:rPr>
              <a:t>Expand 2</a:t>
            </a:r>
            <a:r>
              <a:rPr lang="en-US" sz="2000" baseline="30000" dirty="0">
                <a:cs typeface="Times New Roman" panose="02020603050405020304" pitchFamily="18" charset="0"/>
              </a:rPr>
              <a:t>nd</a:t>
            </a:r>
            <a:r>
              <a:rPr lang="en-US" sz="2000" dirty="0">
                <a:cs typeface="Times New Roman" panose="02020603050405020304" pitchFamily="18" charset="0"/>
              </a:rPr>
              <a:t> Step Violence Prevention program (in conjunction with PBIS)</a:t>
            </a:r>
          </a:p>
          <a:p>
            <a:pPr marL="742950" lvl="1" indent="-285750">
              <a:buFont typeface="Courier New" panose="02070309020205020404" pitchFamily="49" charset="0"/>
              <a:buChar char="o"/>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872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B7A8-4EC5-45A4-944A-A3922FBE98DB}"/>
              </a:ext>
            </a:extLst>
          </p:cNvPr>
          <p:cNvSpPr>
            <a:spLocks noGrp="1"/>
          </p:cNvSpPr>
          <p:nvPr>
            <p:ph type="title"/>
          </p:nvPr>
        </p:nvSpPr>
        <p:spPr>
          <a:xfrm>
            <a:off x="628650" y="965758"/>
            <a:ext cx="7886700" cy="611261"/>
          </a:xfrm>
        </p:spPr>
        <p:txBody>
          <a:bodyPr>
            <a:normAutofit/>
          </a:bodyPr>
          <a:lstStyle/>
          <a:p>
            <a:pPr algn="ctr"/>
            <a:r>
              <a:rPr lang="en-US" sz="2800" dirty="0">
                <a:latin typeface="+mn-lt"/>
                <a:cs typeface="Times New Roman" panose="02020603050405020304" pitchFamily="18" charset="0"/>
              </a:rPr>
              <a:t>Recommendations</a:t>
            </a:r>
          </a:p>
        </p:txBody>
      </p:sp>
      <p:sp>
        <p:nvSpPr>
          <p:cNvPr id="5" name="Slide Number Placeholder 4">
            <a:extLst>
              <a:ext uri="{FF2B5EF4-FFF2-40B4-BE49-F238E27FC236}">
                <a16:creationId xmlns:a16="http://schemas.microsoft.com/office/drawing/2014/main" id="{49F4B8F5-5AB8-425A-B651-B30849512DDB}"/>
              </a:ext>
            </a:extLst>
          </p:cNvPr>
          <p:cNvSpPr>
            <a:spLocks noGrp="1"/>
          </p:cNvSpPr>
          <p:nvPr>
            <p:ph type="sldNum" sz="quarter" idx="4"/>
          </p:nvPr>
        </p:nvSpPr>
        <p:spPr/>
        <p:txBody>
          <a:bodyPr/>
          <a:lstStyle/>
          <a:p>
            <a:fld id="{B63E4CEF-BB1E-48C7-AE93-F39F6AA99AD7}" type="slidenum">
              <a:rPr lang="en-US" smtClean="0"/>
              <a:pPr/>
              <a:t>69</a:t>
            </a:fld>
            <a:endParaRPr lang="en-US" dirty="0"/>
          </a:p>
        </p:txBody>
      </p:sp>
      <p:sp>
        <p:nvSpPr>
          <p:cNvPr id="7" name="TextBox 6">
            <a:extLst>
              <a:ext uri="{FF2B5EF4-FFF2-40B4-BE49-F238E27FC236}">
                <a16:creationId xmlns:a16="http://schemas.microsoft.com/office/drawing/2014/main" id="{3D130B17-4F0A-4648-AC9B-02174FE7A2D5}"/>
              </a:ext>
            </a:extLst>
          </p:cNvPr>
          <p:cNvSpPr txBox="1"/>
          <p:nvPr/>
        </p:nvSpPr>
        <p:spPr>
          <a:xfrm>
            <a:off x="296091" y="1577019"/>
            <a:ext cx="8629795" cy="4985980"/>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FF0000"/>
                </a:solidFill>
                <a:effectLst>
                  <a:outerShdw blurRad="38100" dist="38100" dir="2700000" algn="tl">
                    <a:srgbClr val="000000">
                      <a:alpha val="43137"/>
                    </a:srgbClr>
                  </a:outerShdw>
                </a:effectLst>
                <a:cs typeface="Times New Roman" panose="02020603050405020304" pitchFamily="18" charset="0"/>
              </a:rPr>
              <a:t>Expand bond funding and/or provide grants or other funding to allow local school systems to enhance safety</a:t>
            </a:r>
            <a:r>
              <a:rPr lang="en-US" sz="2000" b="1" dirty="0">
                <a:solidFill>
                  <a:srgbClr val="FF0000"/>
                </a:solidFill>
                <a:effectLst>
                  <a:outerShdw blurRad="38100" dist="38100" dir="2700000" algn="tl">
                    <a:srgbClr val="000000">
                      <a:alpha val="43137"/>
                    </a:srgbClr>
                  </a:outerShdw>
                </a:effectLst>
                <a:cs typeface="Times New Roman" panose="02020603050405020304" pitchFamily="18" charset="0"/>
              </a:rPr>
              <a:t>:</a:t>
            </a:r>
          </a:p>
          <a:p>
            <a:pPr marL="742950" lvl="1" indent="-285750">
              <a:buFont typeface="Courier New" panose="02070309020205020404" pitchFamily="49" charset="0"/>
              <a:buChar char="o"/>
            </a:pPr>
            <a:r>
              <a:rPr lang="en-US" sz="2000" dirty="0">
                <a:cs typeface="Times New Roman" panose="02020603050405020304" pitchFamily="18" charset="0"/>
              </a:rPr>
              <a:t>Renovate all main entrances to secure and control access into the school (e.g., safety vestibule/double entry door system) </a:t>
            </a:r>
          </a:p>
          <a:p>
            <a:pPr marL="800100" lvl="1" indent="-342900">
              <a:buFont typeface="Courier New" panose="02070309020205020404" pitchFamily="49" charset="0"/>
              <a:buChar char="o"/>
            </a:pPr>
            <a:r>
              <a:rPr lang="en-US" sz="2000" dirty="0">
                <a:cs typeface="Times New Roman" panose="02020603050405020304" pitchFamily="18" charset="0"/>
              </a:rPr>
              <a:t>Renovate and ensure that all exterior doors can be locked from the inside and integrated into the school’s alarm system in the event an attempt is made to pry open the door or a door is left ajar for a brief period of time </a:t>
            </a:r>
          </a:p>
          <a:p>
            <a:pPr marL="800100" lvl="1" indent="-342900">
              <a:buFont typeface="Courier New" panose="02070309020205020404" pitchFamily="49" charset="0"/>
              <a:buChar char="o"/>
            </a:pPr>
            <a:r>
              <a:rPr lang="en-US" sz="2000" dirty="0">
                <a:cs typeface="Times New Roman" panose="02020603050405020304" pitchFamily="18" charset="0"/>
              </a:rPr>
              <a:t>Renovate to equip all classrooms with doors that can be locked from the inside by the classroom teacher </a:t>
            </a:r>
          </a:p>
          <a:p>
            <a:pPr marL="800100" lvl="1" indent="-342900">
              <a:buFont typeface="Courier New" panose="02070309020205020404" pitchFamily="49" charset="0"/>
              <a:buChar char="o"/>
            </a:pPr>
            <a:r>
              <a:rPr lang="en-US" sz="2000" dirty="0">
                <a:cs typeface="Times New Roman" panose="02020603050405020304" pitchFamily="18" charset="0"/>
              </a:rPr>
              <a:t>Renovate to equip all classrooms with duress/panic button that signals the school front office, SRO, and alerts 9-1-1</a:t>
            </a:r>
          </a:p>
          <a:p>
            <a:pPr marL="800100" lvl="1" indent="-342900">
              <a:buFont typeface="Courier New" panose="02070309020205020404" pitchFamily="49" charset="0"/>
              <a:buChar char="o"/>
            </a:pPr>
            <a:r>
              <a:rPr lang="en-US" sz="2000" dirty="0">
                <a:cs typeface="Times New Roman" panose="02020603050405020304" pitchFamily="18" charset="0"/>
              </a:rPr>
              <a:t>Renovate to equip main office and administration areas with duress/panic buttons that signals the SRO and alerts 9-1-1</a:t>
            </a:r>
          </a:p>
          <a:p>
            <a:pPr marL="800100" lvl="1" indent="-342900">
              <a:buFont typeface="Courier New" panose="02070309020205020404" pitchFamily="49" charset="0"/>
              <a:buChar char="o"/>
            </a:pPr>
            <a:r>
              <a:rPr lang="en-US" sz="2000" dirty="0">
                <a:cs typeface="Times New Roman" panose="02020603050405020304" pitchFamily="18" charset="0"/>
              </a:rPr>
              <a:t>Employee ID system with high visibility features and employee photographs</a:t>
            </a:r>
            <a:r>
              <a:rPr lang="en-US" sz="2000" dirty="0"/>
              <a:t> </a:t>
            </a:r>
            <a:endParaRPr lang="en-US" sz="2000" dirty="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4027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Rectangle 3"/>
          <p:cNvSpPr>
            <a:spLocks noChangeArrowheads="1"/>
          </p:cNvSpPr>
          <p:nvPr/>
        </p:nvSpPr>
        <p:spPr bwMode="auto">
          <a:xfrm>
            <a:off x="627492" y="1244600"/>
            <a:ext cx="79069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SzPct val="80000"/>
              <a:buFont typeface="Wingdings 3" charset="2"/>
              <a:buChar char=""/>
              <a:defRPr>
                <a:solidFill>
                  <a:srgbClr val="404040"/>
                </a:solidFill>
                <a:latin typeface="Trebuchet MS" charset="0"/>
              </a:defRPr>
            </a:lvl1pPr>
            <a:lvl2pPr>
              <a:spcBef>
                <a:spcPts val="1000"/>
              </a:spcBef>
              <a:buClr>
                <a:schemeClr val="accent1"/>
              </a:buClr>
              <a:buSzPct val="80000"/>
              <a:buFont typeface="Wingdings 3" charset="2"/>
              <a:buChar char=""/>
              <a:defRPr sz="1600">
                <a:solidFill>
                  <a:srgbClr val="404040"/>
                </a:solidFill>
                <a:latin typeface="Trebuchet MS" charset="0"/>
              </a:defRPr>
            </a:lvl2pPr>
            <a:lvl3pPr marL="1143000" indent="-228600">
              <a:spcBef>
                <a:spcPts val="1000"/>
              </a:spcBef>
              <a:buClr>
                <a:schemeClr val="accent1"/>
              </a:buClr>
              <a:buSzPct val="80000"/>
              <a:buFont typeface="Wingdings 3" charset="2"/>
              <a:buChar char=""/>
              <a:defRPr sz="1400">
                <a:solidFill>
                  <a:srgbClr val="404040"/>
                </a:solidFill>
                <a:latin typeface="Trebuchet MS" charset="0"/>
              </a:defRPr>
            </a:lvl3pPr>
            <a:lvl4pPr marL="1600200" indent="-228600">
              <a:spcBef>
                <a:spcPts val="1000"/>
              </a:spcBef>
              <a:buClr>
                <a:schemeClr val="accent1"/>
              </a:buClr>
              <a:buSzPct val="80000"/>
              <a:buFont typeface="Wingdings 3" charset="2"/>
              <a:buChar char=""/>
              <a:defRPr sz="1200">
                <a:solidFill>
                  <a:srgbClr val="404040"/>
                </a:solidFill>
                <a:latin typeface="Trebuchet MS" charset="0"/>
              </a:defRPr>
            </a:lvl4pPr>
            <a:lvl5pPr marL="2057400" indent="-228600">
              <a:spcBef>
                <a:spcPts val="1000"/>
              </a:spcBef>
              <a:buClr>
                <a:schemeClr val="accent1"/>
              </a:buClr>
              <a:buSzPct val="80000"/>
              <a:buFont typeface="Wingdings 3" charset="2"/>
              <a:buChar char=""/>
              <a:defRPr sz="1200">
                <a:solidFill>
                  <a:srgbClr val="404040"/>
                </a:solidFill>
                <a:latin typeface="Trebuchet MS" charset="0"/>
              </a:defRPr>
            </a:lvl5pPr>
            <a:lvl6pPr marL="25146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6pPr>
            <a:lvl7pPr marL="29718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7pPr>
            <a:lvl8pPr marL="34290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8pPr>
            <a:lvl9pPr marL="38862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9pPr>
          </a:lstStyle>
          <a:p>
            <a:pPr lvl="1" algn="ctr" eaLnBrk="0" fontAlgn="base" hangingPunct="0">
              <a:spcBef>
                <a:spcPct val="0"/>
              </a:spcBef>
              <a:spcAft>
                <a:spcPct val="0"/>
              </a:spcAft>
              <a:buClrTx/>
              <a:buSzTx/>
              <a:buFontTx/>
              <a:buNone/>
            </a:pPr>
            <a:r>
              <a:rPr lang="en-US" altLang="en-US" sz="3200" b="1" dirty="0">
                <a:solidFill>
                  <a:schemeClr val="tx1"/>
                </a:solidFill>
                <a:latin typeface="Calibri" panose="020F0502020204030204" pitchFamily="34" charset="0"/>
                <a:ea typeface="ＭＳ Ｐゴシック" charset="-128"/>
              </a:rPr>
              <a:t>Harvard Business Review Conclusion</a:t>
            </a:r>
          </a:p>
          <a:p>
            <a:pPr lvl="1" algn="ctr" eaLnBrk="0" fontAlgn="base" hangingPunct="0">
              <a:spcBef>
                <a:spcPct val="0"/>
              </a:spcBef>
              <a:spcAft>
                <a:spcPct val="0"/>
              </a:spcAft>
              <a:buClrTx/>
              <a:buSzTx/>
              <a:buFontTx/>
              <a:buNone/>
            </a:pPr>
            <a:endParaRPr lang="en-US" altLang="en-US" sz="3200" b="1" dirty="0">
              <a:solidFill>
                <a:schemeClr val="tx1"/>
              </a:solidFill>
              <a:latin typeface="Calibri" panose="020F0502020204030204" pitchFamily="34" charset="0"/>
              <a:ea typeface="ＭＳ Ｐゴシック" charset="-128"/>
            </a:endParaRPr>
          </a:p>
          <a:p>
            <a:pPr lvl="1" eaLnBrk="0" fontAlgn="base" hangingPunct="0">
              <a:spcBef>
                <a:spcPct val="0"/>
              </a:spcBef>
              <a:spcAft>
                <a:spcPct val="0"/>
              </a:spcAft>
              <a:buClrTx/>
              <a:buSzTx/>
              <a:buFontTx/>
              <a:buNone/>
            </a:pPr>
            <a:r>
              <a:rPr lang="en-US" altLang="en-US" sz="3200" dirty="0">
                <a:solidFill>
                  <a:schemeClr val="tx1"/>
                </a:solidFill>
                <a:latin typeface="Calibri" panose="020F0502020204030204" pitchFamily="34" charset="0"/>
                <a:ea typeface="ＭＳ Ｐゴシック" charset="-128"/>
              </a:rPr>
              <a:t>When organizations have a positive climate </a:t>
            </a:r>
            <a:r>
              <a:rPr lang="en-US" altLang="en-US" sz="3200" b="1" i="1" u="sng" dirty="0">
                <a:solidFill>
                  <a:schemeClr val="tx1"/>
                </a:solidFill>
                <a:latin typeface="Calibri" panose="020F0502020204030204" pitchFamily="34" charset="0"/>
                <a:ea typeface="ＭＳ Ｐゴシック" charset="-128"/>
              </a:rPr>
              <a:t>they achieve significantly higher levels of organizational effectiveness </a:t>
            </a:r>
            <a:r>
              <a:rPr lang="en-US" altLang="en-US" sz="3200" dirty="0">
                <a:solidFill>
                  <a:schemeClr val="tx1"/>
                </a:solidFill>
                <a:latin typeface="Calibri" panose="020F0502020204030204" pitchFamily="34" charset="0"/>
                <a:ea typeface="ＭＳ Ｐゴシック" charset="-128"/>
              </a:rPr>
              <a:t>— including </a:t>
            </a:r>
            <a:r>
              <a:rPr lang="en-US" altLang="en-US" sz="3200" b="1" dirty="0">
                <a:solidFill>
                  <a:srgbClr val="FF0000"/>
                </a:solidFill>
                <a:effectLst>
                  <a:outerShdw blurRad="38100" dist="38100" dir="2700000" algn="tl">
                    <a:srgbClr val="000000">
                      <a:alpha val="43137"/>
                    </a:srgbClr>
                  </a:outerShdw>
                </a:effectLst>
                <a:latin typeface="Calibri" panose="020F0502020204030204" pitchFamily="34" charset="0"/>
                <a:ea typeface="ＭＳ Ｐゴシック" charset="-128"/>
              </a:rPr>
              <a:t>safety</a:t>
            </a:r>
            <a:r>
              <a:rPr lang="en-US" altLang="en-US" sz="3200" dirty="0">
                <a:solidFill>
                  <a:schemeClr val="tx1"/>
                </a:solidFill>
                <a:latin typeface="Calibri" panose="020F0502020204030204" pitchFamily="34" charset="0"/>
                <a:ea typeface="ＭＳ Ｐゴシック" charset="-128"/>
              </a:rPr>
              <a:t>, financial performance, customer satisfaction, productivity, and employee engagement and retention, </a:t>
            </a:r>
            <a:r>
              <a:rPr lang="en-US" altLang="en-US" sz="3200" b="1" i="1" dirty="0">
                <a:solidFill>
                  <a:srgbClr val="FF0000"/>
                </a:solidFill>
                <a:effectLst>
                  <a:outerShdw blurRad="38100" dist="38100" dir="2700000" algn="tl">
                    <a:srgbClr val="000000">
                      <a:alpha val="43137"/>
                    </a:srgbClr>
                  </a:outerShdw>
                </a:effectLst>
                <a:latin typeface="Calibri" panose="020F0502020204030204" pitchFamily="34" charset="0"/>
                <a:ea typeface="ＭＳ Ｐゴシック" charset="-128"/>
              </a:rPr>
              <a:t>and experience fewer safety crisis situations</a:t>
            </a:r>
            <a:r>
              <a:rPr lang="en-US" altLang="en-US" sz="3200" dirty="0">
                <a:solidFill>
                  <a:schemeClr val="tx1"/>
                </a:solidFill>
                <a:latin typeface="Calibri" panose="020F0502020204030204" pitchFamily="34" charset="0"/>
                <a:ea typeface="ＭＳ Ｐゴシック" charset="-128"/>
              </a:rPr>
              <a:t>.</a:t>
            </a:r>
          </a:p>
        </p:txBody>
      </p:sp>
      <p:pic>
        <p:nvPicPr>
          <p:cNvPr id="4" name="Picture 2" descr="Image result for harvard business review">
            <a:extLst>
              <a:ext uri="{FF2B5EF4-FFF2-40B4-BE49-F238E27FC236}">
                <a16:creationId xmlns:a16="http://schemas.microsoft.com/office/drawing/2014/main" id="{C93C0E2A-E7B9-416D-9626-9B82BF440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3" y="153945"/>
            <a:ext cx="2230704" cy="1217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36453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B7A8-4EC5-45A4-944A-A3922FBE98DB}"/>
              </a:ext>
            </a:extLst>
          </p:cNvPr>
          <p:cNvSpPr>
            <a:spLocks noGrp="1"/>
          </p:cNvSpPr>
          <p:nvPr>
            <p:ph type="title"/>
          </p:nvPr>
        </p:nvSpPr>
        <p:spPr>
          <a:xfrm>
            <a:off x="628650" y="965758"/>
            <a:ext cx="7886700" cy="611261"/>
          </a:xfrm>
        </p:spPr>
        <p:txBody>
          <a:bodyPr>
            <a:normAutofit/>
          </a:bodyPr>
          <a:lstStyle/>
          <a:p>
            <a:pPr algn="ctr"/>
            <a:r>
              <a:rPr lang="en-US" sz="2800" dirty="0">
                <a:latin typeface="+mn-lt"/>
                <a:cs typeface="Times New Roman" panose="02020603050405020304" pitchFamily="18" charset="0"/>
              </a:rPr>
              <a:t>Recommendations</a:t>
            </a:r>
          </a:p>
        </p:txBody>
      </p:sp>
      <p:sp>
        <p:nvSpPr>
          <p:cNvPr id="5" name="Slide Number Placeholder 4">
            <a:extLst>
              <a:ext uri="{FF2B5EF4-FFF2-40B4-BE49-F238E27FC236}">
                <a16:creationId xmlns:a16="http://schemas.microsoft.com/office/drawing/2014/main" id="{49F4B8F5-5AB8-425A-B651-B30849512DDB}"/>
              </a:ext>
            </a:extLst>
          </p:cNvPr>
          <p:cNvSpPr>
            <a:spLocks noGrp="1"/>
          </p:cNvSpPr>
          <p:nvPr>
            <p:ph type="sldNum" sz="quarter" idx="4"/>
          </p:nvPr>
        </p:nvSpPr>
        <p:spPr/>
        <p:txBody>
          <a:bodyPr/>
          <a:lstStyle/>
          <a:p>
            <a:fld id="{B63E4CEF-BB1E-48C7-AE93-F39F6AA99AD7}" type="slidenum">
              <a:rPr lang="en-US" smtClean="0"/>
              <a:pPr/>
              <a:t>70</a:t>
            </a:fld>
            <a:endParaRPr lang="en-US" dirty="0"/>
          </a:p>
        </p:txBody>
      </p:sp>
      <p:sp>
        <p:nvSpPr>
          <p:cNvPr id="7" name="TextBox 6">
            <a:extLst>
              <a:ext uri="{FF2B5EF4-FFF2-40B4-BE49-F238E27FC236}">
                <a16:creationId xmlns:a16="http://schemas.microsoft.com/office/drawing/2014/main" id="{3D130B17-4F0A-4648-AC9B-02174FE7A2D5}"/>
              </a:ext>
            </a:extLst>
          </p:cNvPr>
          <p:cNvSpPr txBox="1"/>
          <p:nvPr/>
        </p:nvSpPr>
        <p:spPr>
          <a:xfrm>
            <a:off x="313510" y="1513421"/>
            <a:ext cx="8742000" cy="5016758"/>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FF0000"/>
                </a:solidFill>
                <a:effectLst>
                  <a:outerShdw blurRad="38100" dist="38100" dir="2700000" algn="tl">
                    <a:srgbClr val="000000">
                      <a:alpha val="43137"/>
                    </a:srgbClr>
                  </a:outerShdw>
                </a:effectLst>
                <a:cs typeface="Times New Roman" panose="02020603050405020304" pitchFamily="18" charset="0"/>
              </a:rPr>
              <a:t>Expand bond funding and/or provide grants or other funding to allow local school systems to enhance safety:</a:t>
            </a:r>
          </a:p>
          <a:p>
            <a:pPr marL="800100" lvl="1" indent="-342900">
              <a:buFont typeface="Courier New" panose="02070309020205020404" pitchFamily="49" charset="0"/>
              <a:buChar char="o"/>
            </a:pPr>
            <a:r>
              <a:rPr lang="en-US" sz="2000" dirty="0">
                <a:cs typeface="Times New Roman" panose="02020603050405020304" pitchFamily="18" charset="0"/>
              </a:rPr>
              <a:t>Visitor ID system that provides temporary visitor ID badge, picture, and records the name, time, and date of the visit</a:t>
            </a:r>
          </a:p>
          <a:p>
            <a:pPr marL="800100" lvl="1" indent="-342900">
              <a:buFont typeface="Courier New" panose="02070309020205020404" pitchFamily="49" charset="0"/>
              <a:buChar char="o"/>
            </a:pPr>
            <a:r>
              <a:rPr lang="en-US" sz="2000" dirty="0">
                <a:cs typeface="Times New Roman" panose="02020603050405020304" pitchFamily="18" charset="0"/>
              </a:rPr>
              <a:t>New or updated surveillance (camera) systems that include mobile surveillance which allows off-site monitor for prevention, intervention, and law enforcement response, as deemed appropriate and necessary by the school system</a:t>
            </a:r>
          </a:p>
          <a:p>
            <a:pPr marL="800100" lvl="1" indent="-342900">
              <a:buFont typeface="Courier New" panose="02070309020205020404" pitchFamily="49" charset="0"/>
              <a:buChar char="o"/>
            </a:pPr>
            <a:r>
              <a:rPr lang="en-US" sz="2000" dirty="0">
                <a:cs typeface="Times New Roman" panose="02020603050405020304" pitchFamily="18" charset="0"/>
              </a:rPr>
              <a:t>Communication systems that intersect school system and law enforcement communications</a:t>
            </a:r>
          </a:p>
          <a:p>
            <a:pPr marL="800100" lvl="1" indent="-342900">
              <a:buFont typeface="Courier New" panose="02070309020205020404" pitchFamily="49" charset="0"/>
              <a:buChar char="o"/>
            </a:pPr>
            <a:r>
              <a:rPr lang="en-US" sz="2000" dirty="0">
                <a:cs typeface="Times New Roman" panose="02020603050405020304" pitchFamily="18" charset="0"/>
              </a:rPr>
              <a:t>Card Access Systems that can be programmed for certain areas of the school, activated at certain times, and for certain events</a:t>
            </a:r>
          </a:p>
          <a:p>
            <a:pPr marL="800100" lvl="1" indent="-342900">
              <a:buFont typeface="Courier New" panose="02070309020205020404" pitchFamily="49" charset="0"/>
              <a:buChar char="o"/>
            </a:pPr>
            <a:r>
              <a:rPr lang="en-US" sz="2000" dirty="0">
                <a:cs typeface="Times New Roman" panose="02020603050405020304" pitchFamily="18" charset="0"/>
              </a:rPr>
              <a:t>School safety architectural experts review architectural plans for new schools and renovations using Crime Prevention through Environmental Design (CPTED) standards</a:t>
            </a:r>
          </a:p>
          <a:p>
            <a:pPr marL="800100" lvl="1" indent="-342900">
              <a:buFont typeface="Courier New" panose="02070309020205020404" pitchFamily="49" charset="0"/>
              <a:buChar char="o"/>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305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B7A8-4EC5-45A4-944A-A3922FBE98DB}"/>
              </a:ext>
            </a:extLst>
          </p:cNvPr>
          <p:cNvSpPr>
            <a:spLocks noGrp="1"/>
          </p:cNvSpPr>
          <p:nvPr>
            <p:ph type="title"/>
          </p:nvPr>
        </p:nvSpPr>
        <p:spPr>
          <a:xfrm>
            <a:off x="628650" y="965758"/>
            <a:ext cx="7886700" cy="611261"/>
          </a:xfrm>
        </p:spPr>
        <p:txBody>
          <a:bodyPr>
            <a:normAutofit/>
          </a:bodyPr>
          <a:lstStyle/>
          <a:p>
            <a:pPr algn="ctr"/>
            <a:r>
              <a:rPr lang="en-US" sz="2800" dirty="0">
                <a:latin typeface="+mn-lt"/>
                <a:cs typeface="Times New Roman" panose="02020603050405020304" pitchFamily="18" charset="0"/>
              </a:rPr>
              <a:t>Recommendations</a:t>
            </a:r>
          </a:p>
        </p:txBody>
      </p:sp>
      <p:sp>
        <p:nvSpPr>
          <p:cNvPr id="5" name="Slide Number Placeholder 4">
            <a:extLst>
              <a:ext uri="{FF2B5EF4-FFF2-40B4-BE49-F238E27FC236}">
                <a16:creationId xmlns:a16="http://schemas.microsoft.com/office/drawing/2014/main" id="{49F4B8F5-5AB8-425A-B651-B30849512DDB}"/>
              </a:ext>
            </a:extLst>
          </p:cNvPr>
          <p:cNvSpPr>
            <a:spLocks noGrp="1"/>
          </p:cNvSpPr>
          <p:nvPr>
            <p:ph type="sldNum" sz="quarter" idx="4"/>
          </p:nvPr>
        </p:nvSpPr>
        <p:spPr/>
        <p:txBody>
          <a:bodyPr/>
          <a:lstStyle/>
          <a:p>
            <a:fld id="{B63E4CEF-BB1E-48C7-AE93-F39F6AA99AD7}" type="slidenum">
              <a:rPr lang="en-US" smtClean="0"/>
              <a:pPr/>
              <a:t>71</a:t>
            </a:fld>
            <a:endParaRPr lang="en-US" dirty="0"/>
          </a:p>
        </p:txBody>
      </p:sp>
      <p:sp>
        <p:nvSpPr>
          <p:cNvPr id="7" name="TextBox 6">
            <a:extLst>
              <a:ext uri="{FF2B5EF4-FFF2-40B4-BE49-F238E27FC236}">
                <a16:creationId xmlns:a16="http://schemas.microsoft.com/office/drawing/2014/main" id="{3D130B17-4F0A-4648-AC9B-02174FE7A2D5}"/>
              </a:ext>
            </a:extLst>
          </p:cNvPr>
          <p:cNvSpPr txBox="1"/>
          <p:nvPr/>
        </p:nvSpPr>
        <p:spPr>
          <a:xfrm>
            <a:off x="313510" y="1577019"/>
            <a:ext cx="8742000" cy="4678204"/>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FF0000"/>
                </a:solidFill>
                <a:effectLst>
                  <a:outerShdw blurRad="38100" dist="38100" dir="2700000" algn="tl">
                    <a:srgbClr val="000000">
                      <a:alpha val="43137"/>
                    </a:srgbClr>
                  </a:outerShdw>
                </a:effectLst>
                <a:cs typeface="Times New Roman" panose="02020603050405020304" pitchFamily="18" charset="0"/>
              </a:rPr>
              <a:t>Expand bond funding and/or provide grants or other funding to allow local school systems to enhance safety:</a:t>
            </a:r>
          </a:p>
          <a:p>
            <a:pPr marL="800100" lvl="1" indent="-342900">
              <a:buFont typeface="Courier New" panose="02070309020205020404" pitchFamily="49" charset="0"/>
              <a:buChar char="o"/>
            </a:pPr>
            <a:r>
              <a:rPr lang="en-US" sz="2000" dirty="0">
                <a:cs typeface="Times New Roman" panose="02020603050405020304" pitchFamily="18" charset="0"/>
              </a:rPr>
              <a:t>To allow schools the resources to record, document, and practice Safe School Plans</a:t>
            </a:r>
          </a:p>
          <a:p>
            <a:pPr marL="800100" lvl="1" indent="-342900">
              <a:buFont typeface="Courier New" panose="02070309020205020404" pitchFamily="49" charset="0"/>
              <a:buChar char="o"/>
            </a:pPr>
            <a:r>
              <a:rPr lang="en-US" sz="2000" dirty="0">
                <a:cs typeface="Times New Roman" panose="02020603050405020304" pitchFamily="18" charset="0"/>
              </a:rPr>
              <a:t>Add flexibility to ESPLOST to allow a certain percent for school safety equipment and/or personnel</a:t>
            </a:r>
          </a:p>
          <a:p>
            <a:pPr marL="800100" lvl="1" indent="-342900">
              <a:buFont typeface="Courier New" panose="02070309020205020404" pitchFamily="49" charset="0"/>
              <a:buChar char="o"/>
            </a:pPr>
            <a:r>
              <a:rPr lang="en-US" sz="2000" dirty="0">
                <a:cs typeface="Times New Roman" panose="02020603050405020304" pitchFamily="18" charset="0"/>
              </a:rPr>
              <a:t>Provide funding that provides a school safety expert at each of the 16 RESAs to (1) conduct continuous on-site school safety assessments; (2) assist schools in the development, review, and practice of safe school plans; (3) coordinate school safety training for school personnel, including Active Shooter training; (4) work with local emergency management and law enforcement to coordinate cross training, school safety planning, and crisis response and recovery; (5) work with the school climate specialists to ensure safe climates in schools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625597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B7A8-4EC5-45A4-944A-A3922FBE98DB}"/>
              </a:ext>
            </a:extLst>
          </p:cNvPr>
          <p:cNvSpPr>
            <a:spLocks noGrp="1"/>
          </p:cNvSpPr>
          <p:nvPr>
            <p:ph type="title"/>
          </p:nvPr>
        </p:nvSpPr>
        <p:spPr>
          <a:xfrm>
            <a:off x="628650" y="965758"/>
            <a:ext cx="7886700" cy="611261"/>
          </a:xfrm>
        </p:spPr>
        <p:txBody>
          <a:bodyPr>
            <a:normAutofit/>
          </a:bodyPr>
          <a:lstStyle/>
          <a:p>
            <a:pPr algn="ctr"/>
            <a:r>
              <a:rPr lang="en-US" sz="2800" dirty="0">
                <a:latin typeface="+mn-lt"/>
                <a:cs typeface="Times New Roman" panose="02020603050405020304" pitchFamily="18" charset="0"/>
              </a:rPr>
              <a:t>Recommendations</a:t>
            </a:r>
          </a:p>
        </p:txBody>
      </p:sp>
      <p:sp>
        <p:nvSpPr>
          <p:cNvPr id="5" name="Slide Number Placeholder 4">
            <a:extLst>
              <a:ext uri="{FF2B5EF4-FFF2-40B4-BE49-F238E27FC236}">
                <a16:creationId xmlns:a16="http://schemas.microsoft.com/office/drawing/2014/main" id="{49F4B8F5-5AB8-425A-B651-B30849512DDB}"/>
              </a:ext>
            </a:extLst>
          </p:cNvPr>
          <p:cNvSpPr>
            <a:spLocks noGrp="1"/>
          </p:cNvSpPr>
          <p:nvPr>
            <p:ph type="sldNum" sz="quarter" idx="4"/>
          </p:nvPr>
        </p:nvSpPr>
        <p:spPr/>
        <p:txBody>
          <a:bodyPr/>
          <a:lstStyle/>
          <a:p>
            <a:fld id="{B63E4CEF-BB1E-48C7-AE93-F39F6AA99AD7}" type="slidenum">
              <a:rPr lang="en-US" smtClean="0"/>
              <a:pPr/>
              <a:t>72</a:t>
            </a:fld>
            <a:endParaRPr lang="en-US" dirty="0"/>
          </a:p>
        </p:txBody>
      </p:sp>
      <p:sp>
        <p:nvSpPr>
          <p:cNvPr id="7" name="TextBox 6">
            <a:extLst>
              <a:ext uri="{FF2B5EF4-FFF2-40B4-BE49-F238E27FC236}">
                <a16:creationId xmlns:a16="http://schemas.microsoft.com/office/drawing/2014/main" id="{3D130B17-4F0A-4648-AC9B-02174FE7A2D5}"/>
              </a:ext>
            </a:extLst>
          </p:cNvPr>
          <p:cNvSpPr txBox="1"/>
          <p:nvPr/>
        </p:nvSpPr>
        <p:spPr>
          <a:xfrm>
            <a:off x="226423" y="1577019"/>
            <a:ext cx="8699463" cy="2215991"/>
          </a:xfrm>
          <a:prstGeom prst="rect">
            <a:avLst/>
          </a:prstGeom>
          <a:noFill/>
        </p:spPr>
        <p:txBody>
          <a:bodyPr wrap="square" rtlCol="0">
            <a:spAutoFit/>
          </a:bodyPr>
          <a:lstStyle/>
          <a:p>
            <a:r>
              <a:rPr lang="en-US" dirty="0"/>
              <a:t>       </a:t>
            </a:r>
            <a:r>
              <a:rPr lang="en-US" sz="2000" b="1" i="1" dirty="0">
                <a:solidFill>
                  <a:srgbClr val="FF0000"/>
                </a:solidFill>
                <a:effectLst>
                  <a:outerShdw blurRad="38100" dist="38100" dir="2700000" algn="tl">
                    <a:srgbClr val="000000">
                      <a:alpha val="43137"/>
                    </a:srgbClr>
                  </a:outerShdw>
                </a:effectLst>
                <a:cs typeface="Times New Roman" panose="02020603050405020304" pitchFamily="18" charset="0"/>
              </a:rPr>
              <a:t>Additional recommendations for funding</a:t>
            </a:r>
            <a:r>
              <a:rPr lang="en-US" sz="2000" b="1" i="1" dirty="0">
                <a:cs typeface="Times New Roman" panose="02020603050405020304" pitchFamily="18" charset="0"/>
              </a:rPr>
              <a:t>:</a:t>
            </a:r>
          </a:p>
          <a:p>
            <a:pPr marL="800100" lvl="1" indent="-342900">
              <a:buFont typeface="Courier New" panose="02070309020205020404" pitchFamily="49" charset="0"/>
              <a:buChar char="o"/>
            </a:pPr>
            <a:r>
              <a:rPr lang="en-US" sz="2000" dirty="0">
                <a:cs typeface="Times New Roman" panose="02020603050405020304" pitchFamily="18" charset="0"/>
              </a:rPr>
              <a:t>Explore the availability and credibility of school safety social network alert systems that combine technology along with trained professionals to reveal threats to schools in emails, documents, shared files, images, photos and more</a:t>
            </a:r>
          </a:p>
          <a:p>
            <a:pPr marL="800100" lvl="1" indent="-342900">
              <a:buFont typeface="Courier New" panose="02070309020205020404" pitchFamily="49" charset="0"/>
              <a:buChar char="o"/>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43304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0D234535-F08C-4CB8-8EB5-99D7955978AB}"/>
              </a:ext>
            </a:extLst>
          </p:cNvPr>
          <p:cNvSpPr>
            <a:spLocks noGrp="1"/>
          </p:cNvSpPr>
          <p:nvPr>
            <p:ph type="sldNum" sz="quarter" idx="4"/>
          </p:nvPr>
        </p:nvSpPr>
        <p:spPr>
          <a:xfrm>
            <a:off x="6457950" y="6356351"/>
            <a:ext cx="2057400" cy="365125"/>
          </a:xfrm>
        </p:spPr>
        <p:txBody>
          <a:bodyPr/>
          <a:lstStyle/>
          <a:p>
            <a:fld id="{B63E4CEF-BB1E-48C7-AE93-F39F6AA99AD7}" type="slidenum">
              <a:rPr lang="en-US" smtClean="0"/>
              <a:pPr/>
              <a:t>73</a:t>
            </a:fld>
            <a:endParaRPr lang="en-US" dirty="0"/>
          </a:p>
        </p:txBody>
      </p:sp>
      <p:sp>
        <p:nvSpPr>
          <p:cNvPr id="5" name="Rectangle 4">
            <a:extLst>
              <a:ext uri="{FF2B5EF4-FFF2-40B4-BE49-F238E27FC236}">
                <a16:creationId xmlns:a16="http://schemas.microsoft.com/office/drawing/2014/main" id="{73502C22-3F32-4F81-B967-0978AA61583C}"/>
              </a:ext>
            </a:extLst>
          </p:cNvPr>
          <p:cNvSpPr/>
          <p:nvPr/>
        </p:nvSpPr>
        <p:spPr>
          <a:xfrm>
            <a:off x="1133573" y="2084118"/>
            <a:ext cx="7027683" cy="2800767"/>
          </a:xfrm>
          <a:prstGeom prst="rect">
            <a:avLst/>
          </a:prstGeom>
        </p:spPr>
        <p:txBody>
          <a:bodyPr wrap="square">
            <a:spAutoFit/>
          </a:bodyPr>
          <a:lstStyle/>
          <a:p>
            <a:pPr algn="ctr"/>
            <a:r>
              <a:rPr lang="en-US" sz="3200" b="1" i="1" dirty="0">
                <a:solidFill>
                  <a:srgbClr val="333333"/>
                </a:solidFill>
              </a:rPr>
              <a:t>Trusting relationships and a positive school climate are the most effective means of ensuring school safety, much more so than metal detectors.</a:t>
            </a:r>
            <a:r>
              <a:rPr lang="en-US" sz="3200" dirty="0">
                <a:solidFill>
                  <a:srgbClr val="333333"/>
                </a:solidFill>
              </a:rPr>
              <a:t> </a:t>
            </a:r>
          </a:p>
          <a:p>
            <a:pPr algn="ctr"/>
            <a:endParaRPr lang="en-US" sz="2400" dirty="0">
              <a:solidFill>
                <a:srgbClr val="333333"/>
              </a:solidFill>
            </a:endParaRPr>
          </a:p>
          <a:p>
            <a:r>
              <a:rPr lang="en-US" sz="2400" dirty="0">
                <a:solidFill>
                  <a:srgbClr val="333333"/>
                </a:solidFill>
              </a:rPr>
              <a:t>-National Association of Secondary School Principals</a:t>
            </a:r>
            <a:endParaRPr lang="en-US" sz="2400" dirty="0"/>
          </a:p>
        </p:txBody>
      </p:sp>
    </p:spTree>
    <p:extLst>
      <p:ext uri="{BB962C8B-B14F-4D97-AF65-F5344CB8AC3E}">
        <p14:creationId xmlns:p14="http://schemas.microsoft.com/office/powerpoint/2010/main" val="2146472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756EF0-F8BE-4E7D-9848-ED408890D739}"/>
              </a:ext>
            </a:extLst>
          </p:cNvPr>
          <p:cNvSpPr txBox="1"/>
          <p:nvPr/>
        </p:nvSpPr>
        <p:spPr>
          <a:xfrm>
            <a:off x="809233" y="1644008"/>
            <a:ext cx="7767885" cy="3108543"/>
          </a:xfrm>
          <a:prstGeom prst="rect">
            <a:avLst/>
          </a:prstGeom>
          <a:noFill/>
        </p:spPr>
        <p:txBody>
          <a:bodyPr wrap="square" rtlCol="0">
            <a:spAutoFit/>
          </a:bodyPr>
          <a:lstStyle/>
          <a:p>
            <a:endParaRPr lang="en-US" sz="2800" b="1" dirty="0">
              <a:cs typeface="Times New Roman" panose="02020603050405020304" pitchFamily="18" charset="0"/>
            </a:endParaRPr>
          </a:p>
          <a:p>
            <a:pPr algn="ctr"/>
            <a:r>
              <a:rPr lang="en-US" sz="2800" b="1" dirty="0">
                <a:cs typeface="Times New Roman" panose="02020603050405020304" pitchFamily="18" charset="0"/>
              </a:rPr>
              <a:t>Georgia Department </a:t>
            </a:r>
          </a:p>
          <a:p>
            <a:pPr algn="ctr"/>
            <a:r>
              <a:rPr lang="en-US" sz="2800" b="1" dirty="0">
                <a:cs typeface="Times New Roman" panose="02020603050405020304" pitchFamily="18" charset="0"/>
              </a:rPr>
              <a:t>of Education</a:t>
            </a:r>
          </a:p>
          <a:p>
            <a:pPr algn="ctr"/>
            <a:endParaRPr lang="en-US" sz="2800" dirty="0">
              <a:cs typeface="Times New Roman" panose="02020603050405020304" pitchFamily="18" charset="0"/>
            </a:endParaRPr>
          </a:p>
          <a:p>
            <a:pPr algn="ctr"/>
            <a:r>
              <a:rPr lang="en-US" sz="2800" dirty="0">
                <a:cs typeface="Times New Roman" panose="02020603050405020304" pitchFamily="18" charset="0"/>
              </a:rPr>
              <a:t>Garry McGiboney</a:t>
            </a:r>
          </a:p>
          <a:p>
            <a:pPr algn="ctr"/>
            <a:endParaRPr lang="en-US" sz="2800" dirty="0">
              <a:cs typeface="Times New Roman" panose="02020603050405020304" pitchFamily="18" charset="0"/>
            </a:endParaRPr>
          </a:p>
          <a:p>
            <a:pPr algn="ctr"/>
            <a:r>
              <a:rPr lang="en-US" sz="2800" dirty="0">
                <a:cs typeface="Times New Roman" panose="02020603050405020304" pitchFamily="18" charset="0"/>
              </a:rPr>
              <a:t>Cell Phone: 678-637-1261</a:t>
            </a:r>
          </a:p>
        </p:txBody>
      </p:sp>
    </p:spTree>
    <p:extLst>
      <p:ext uri="{BB962C8B-B14F-4D97-AF65-F5344CB8AC3E}">
        <p14:creationId xmlns:p14="http://schemas.microsoft.com/office/powerpoint/2010/main" val="364561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Rectangle 3"/>
          <p:cNvSpPr>
            <a:spLocks noChangeArrowheads="1"/>
          </p:cNvSpPr>
          <p:nvPr/>
        </p:nvSpPr>
        <p:spPr bwMode="auto">
          <a:xfrm>
            <a:off x="614792" y="1524000"/>
            <a:ext cx="744181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1000"/>
              </a:spcBef>
              <a:buClr>
                <a:schemeClr val="accent1"/>
              </a:buClr>
              <a:buSzPct val="80000"/>
              <a:buFont typeface="Wingdings 3" charset="2"/>
              <a:buChar char=""/>
              <a:defRPr>
                <a:solidFill>
                  <a:srgbClr val="404040"/>
                </a:solidFill>
                <a:latin typeface="Trebuchet MS" charset="0"/>
              </a:defRPr>
            </a:lvl1pPr>
            <a:lvl2pPr>
              <a:spcBef>
                <a:spcPts val="1000"/>
              </a:spcBef>
              <a:buClr>
                <a:schemeClr val="accent1"/>
              </a:buClr>
              <a:buSzPct val="80000"/>
              <a:buFont typeface="Wingdings 3" charset="2"/>
              <a:buChar char=""/>
              <a:defRPr sz="1600">
                <a:solidFill>
                  <a:srgbClr val="404040"/>
                </a:solidFill>
                <a:latin typeface="Trebuchet MS" charset="0"/>
              </a:defRPr>
            </a:lvl2pPr>
            <a:lvl3pPr marL="1143000" indent="-228600">
              <a:spcBef>
                <a:spcPts val="1000"/>
              </a:spcBef>
              <a:buClr>
                <a:schemeClr val="accent1"/>
              </a:buClr>
              <a:buSzPct val="80000"/>
              <a:buFont typeface="Wingdings 3" charset="2"/>
              <a:buChar char=""/>
              <a:defRPr sz="1400">
                <a:solidFill>
                  <a:srgbClr val="404040"/>
                </a:solidFill>
                <a:latin typeface="Trebuchet MS" charset="0"/>
              </a:defRPr>
            </a:lvl3pPr>
            <a:lvl4pPr marL="1600200" indent="-228600">
              <a:spcBef>
                <a:spcPts val="1000"/>
              </a:spcBef>
              <a:buClr>
                <a:schemeClr val="accent1"/>
              </a:buClr>
              <a:buSzPct val="80000"/>
              <a:buFont typeface="Wingdings 3" charset="2"/>
              <a:buChar char=""/>
              <a:defRPr sz="1200">
                <a:solidFill>
                  <a:srgbClr val="404040"/>
                </a:solidFill>
                <a:latin typeface="Trebuchet MS" charset="0"/>
              </a:defRPr>
            </a:lvl4pPr>
            <a:lvl5pPr marL="2057400" indent="-228600">
              <a:spcBef>
                <a:spcPts val="1000"/>
              </a:spcBef>
              <a:buClr>
                <a:schemeClr val="accent1"/>
              </a:buClr>
              <a:buSzPct val="80000"/>
              <a:buFont typeface="Wingdings 3" charset="2"/>
              <a:buChar char=""/>
              <a:defRPr sz="1200">
                <a:solidFill>
                  <a:srgbClr val="404040"/>
                </a:solidFill>
                <a:latin typeface="Trebuchet MS" charset="0"/>
              </a:defRPr>
            </a:lvl5pPr>
            <a:lvl6pPr marL="25146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6pPr>
            <a:lvl7pPr marL="29718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7pPr>
            <a:lvl8pPr marL="34290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8pPr>
            <a:lvl9pPr marL="3886200" indent="-228600" eaLnBrk="0" fontAlgn="base" hangingPunct="0">
              <a:spcBef>
                <a:spcPts val="1000"/>
              </a:spcBef>
              <a:spcAft>
                <a:spcPct val="0"/>
              </a:spcAft>
              <a:buClr>
                <a:schemeClr val="accent1"/>
              </a:buClr>
              <a:buSzPct val="80000"/>
              <a:buFont typeface="Wingdings 3" charset="2"/>
              <a:buChar char=""/>
              <a:defRPr sz="1200">
                <a:solidFill>
                  <a:srgbClr val="404040"/>
                </a:solidFill>
                <a:latin typeface="Trebuchet MS" charset="0"/>
              </a:defRPr>
            </a:lvl9pPr>
          </a:lstStyle>
          <a:p>
            <a:pPr lvl="1" algn="ctr" eaLnBrk="0" fontAlgn="base" hangingPunct="0">
              <a:spcBef>
                <a:spcPct val="0"/>
              </a:spcBef>
              <a:spcAft>
                <a:spcPct val="0"/>
              </a:spcAft>
              <a:buClrTx/>
              <a:buSzTx/>
              <a:buFontTx/>
              <a:buNone/>
            </a:pPr>
            <a:r>
              <a:rPr lang="en-US" altLang="en-US" sz="3200" b="1" dirty="0">
                <a:solidFill>
                  <a:schemeClr val="tx1"/>
                </a:solidFill>
                <a:latin typeface="Calibri" panose="020F0502020204030204" pitchFamily="34" charset="0"/>
                <a:ea typeface="ＭＳ Ｐゴシック" charset="-128"/>
              </a:rPr>
              <a:t>Harvard Business Review Conclusion</a:t>
            </a:r>
          </a:p>
          <a:p>
            <a:pPr lvl="1" algn="ctr" eaLnBrk="0" fontAlgn="base" hangingPunct="0">
              <a:spcBef>
                <a:spcPct val="0"/>
              </a:spcBef>
              <a:spcAft>
                <a:spcPct val="0"/>
              </a:spcAft>
              <a:buClrTx/>
              <a:buSzTx/>
              <a:buFontTx/>
              <a:buNone/>
            </a:pPr>
            <a:endParaRPr lang="en-US" altLang="en-US" sz="3200" b="1" dirty="0">
              <a:solidFill>
                <a:schemeClr val="tx1"/>
              </a:solidFill>
              <a:latin typeface="Calibri" panose="020F0502020204030204" pitchFamily="34" charset="0"/>
              <a:ea typeface="ＭＳ Ｐゴシック" charset="-128"/>
            </a:endParaRPr>
          </a:p>
          <a:p>
            <a:pPr lvl="1" algn="ctr" eaLnBrk="0" fontAlgn="base" hangingPunct="0">
              <a:spcBef>
                <a:spcPct val="0"/>
              </a:spcBef>
              <a:spcAft>
                <a:spcPct val="0"/>
              </a:spcAft>
              <a:buClrTx/>
              <a:buSzTx/>
              <a:buNone/>
            </a:pPr>
            <a:r>
              <a:rPr lang="en-US" sz="3200" b="1" dirty="0">
                <a:latin typeface="Calibri" panose="020F0502020204030204" pitchFamily="34" charset="0"/>
              </a:rPr>
              <a:t>“Well-being and </a:t>
            </a:r>
            <a:r>
              <a:rPr lang="en-US" sz="3200" b="1" dirty="0">
                <a:solidFill>
                  <a:srgbClr val="FF0000"/>
                </a:solidFill>
                <a:effectLst>
                  <a:outerShdw blurRad="38100" dist="38100" dir="2700000" algn="tl">
                    <a:srgbClr val="000000">
                      <a:alpha val="43137"/>
                    </a:srgbClr>
                  </a:outerShdw>
                </a:effectLst>
                <a:latin typeface="Calibri" panose="020F0502020204030204" pitchFamily="34" charset="0"/>
              </a:rPr>
              <a:t>safety </a:t>
            </a:r>
            <a:r>
              <a:rPr lang="en-US" sz="3200" b="1" dirty="0">
                <a:latin typeface="Calibri" panose="020F0502020204030204" pitchFamily="34" charset="0"/>
              </a:rPr>
              <a:t>come from one place, and one place only –                         a </a:t>
            </a:r>
            <a:r>
              <a:rPr lang="en-US" sz="3200" b="1" u="sng" dirty="0">
                <a:solidFill>
                  <a:srgbClr val="FF0000"/>
                </a:solidFill>
                <a:effectLst>
                  <a:outerShdw blurRad="38100" dist="38100" dir="2700000" algn="tl">
                    <a:srgbClr val="000000">
                      <a:alpha val="43137"/>
                    </a:srgbClr>
                  </a:outerShdw>
                </a:effectLst>
                <a:latin typeface="Calibri" panose="020F0502020204030204" pitchFamily="34" charset="0"/>
              </a:rPr>
              <a:t>positive workplace climate</a:t>
            </a:r>
            <a:r>
              <a:rPr lang="en-US" sz="3200" b="1" dirty="0">
                <a:latin typeface="Calibri" panose="020F0502020204030204" pitchFamily="34" charset="0"/>
              </a:rPr>
              <a:t>.” </a:t>
            </a:r>
          </a:p>
          <a:p>
            <a:pPr lvl="1" algn="ctr" eaLnBrk="0" fontAlgn="base" hangingPunct="0">
              <a:spcBef>
                <a:spcPct val="0"/>
              </a:spcBef>
              <a:spcAft>
                <a:spcPct val="0"/>
              </a:spcAft>
              <a:buClrTx/>
              <a:buSzTx/>
              <a:buFontTx/>
              <a:buNone/>
            </a:pPr>
            <a:endParaRPr lang="en-US" altLang="en-US" sz="3200" b="1" dirty="0">
              <a:solidFill>
                <a:schemeClr val="tx1"/>
              </a:solidFill>
              <a:latin typeface="Calibri" panose="020F0502020204030204" pitchFamily="34" charset="0"/>
              <a:ea typeface="ＭＳ Ｐゴシック" charset="-128"/>
            </a:endParaRPr>
          </a:p>
        </p:txBody>
      </p:sp>
      <p:pic>
        <p:nvPicPr>
          <p:cNvPr id="4" name="Picture 2" descr="Image result for harvard business review">
            <a:extLst>
              <a:ext uri="{FF2B5EF4-FFF2-40B4-BE49-F238E27FC236}">
                <a16:creationId xmlns:a16="http://schemas.microsoft.com/office/drawing/2014/main" id="{C93C0E2A-E7B9-416D-9626-9B82BF440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3" y="153945"/>
            <a:ext cx="2230704" cy="1217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9028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61018" y="0"/>
            <a:ext cx="2382982" cy="171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Content Placeholder 2"/>
          <p:cNvSpPr>
            <a:spLocks noGrp="1"/>
          </p:cNvSpPr>
          <p:nvPr>
            <p:ph idx="1"/>
          </p:nvPr>
        </p:nvSpPr>
        <p:spPr>
          <a:xfrm>
            <a:off x="358346" y="421692"/>
            <a:ext cx="7331881" cy="5284572"/>
          </a:xfrm>
        </p:spPr>
        <p:txBody>
          <a:bodyPr>
            <a:normAutofit/>
          </a:bodyPr>
          <a:lstStyle/>
          <a:p>
            <a:pPr marL="0" indent="0" algn="ctr" eaLnBrk="1" hangingPunct="1">
              <a:buNone/>
            </a:pPr>
            <a:r>
              <a:rPr lang="en-US" altLang="en-US" sz="3200" b="1" dirty="0">
                <a:latin typeface="Calibri" panose="020F0502020204030204" pitchFamily="34" charset="0"/>
              </a:rPr>
              <a:t>United States Army Climate Indicators</a:t>
            </a:r>
          </a:p>
          <a:p>
            <a:pPr marL="0" indent="0" eaLnBrk="1" hangingPunct="1">
              <a:buNone/>
            </a:pPr>
            <a:endParaRPr lang="en-US" altLang="en-US" sz="1100" dirty="0">
              <a:latin typeface="Calibri" panose="020F0502020204030204" pitchFamily="34" charset="0"/>
            </a:endParaRPr>
          </a:p>
          <a:p>
            <a:pPr marL="0" indent="0" eaLnBrk="1" hangingPunct="1">
              <a:buNone/>
            </a:pPr>
            <a:r>
              <a:rPr lang="en-US" altLang="en-US" sz="2800" b="1" dirty="0">
                <a:solidFill>
                  <a:srgbClr val="FF0000"/>
                </a:solidFill>
                <a:effectLst>
                  <a:outerShdw blurRad="38100" dist="38100" dir="2700000" algn="tl">
                    <a:srgbClr val="000000">
                      <a:alpha val="43137"/>
                    </a:srgbClr>
                  </a:outerShdw>
                </a:effectLst>
                <a:latin typeface="Calibri" panose="020F0502020204030204" pitchFamily="34" charset="0"/>
              </a:rPr>
              <a:t>Positive and Safe Command Climate Indicators</a:t>
            </a:r>
            <a:r>
              <a:rPr lang="en-US" altLang="en-US" sz="2800" dirty="0">
                <a:latin typeface="Calibri" panose="020F0502020204030204" pitchFamily="34" charset="0"/>
              </a:rPr>
              <a:t>:</a:t>
            </a:r>
          </a:p>
          <a:p>
            <a:pPr lvl="1" eaLnBrk="1" hangingPunct="1"/>
            <a:r>
              <a:rPr lang="en-US" altLang="en-US" sz="2800" b="1" u="sng" dirty="0">
                <a:latin typeface="Calibri" panose="020F0502020204030204" pitchFamily="34" charset="0"/>
              </a:rPr>
              <a:t>Trust</a:t>
            </a:r>
            <a:r>
              <a:rPr lang="en-US" altLang="en-US" sz="2800" dirty="0">
                <a:latin typeface="Calibri" panose="020F0502020204030204" pitchFamily="34" charset="0"/>
              </a:rPr>
              <a:t> exists in the command</a:t>
            </a:r>
          </a:p>
          <a:p>
            <a:pPr lvl="1" eaLnBrk="1" hangingPunct="1"/>
            <a:r>
              <a:rPr lang="en-US" altLang="en-US" sz="2800" b="1" u="sng" dirty="0">
                <a:latin typeface="Calibri" panose="020F0502020204030204" pitchFamily="34" charset="0"/>
              </a:rPr>
              <a:t>Teamwork</a:t>
            </a:r>
            <a:r>
              <a:rPr lang="en-US" altLang="en-US" sz="2800" dirty="0">
                <a:latin typeface="Calibri" panose="020F0502020204030204" pitchFamily="34" charset="0"/>
              </a:rPr>
              <a:t>, fair play, and information sharing</a:t>
            </a:r>
          </a:p>
          <a:p>
            <a:pPr lvl="1" eaLnBrk="1" hangingPunct="1"/>
            <a:r>
              <a:rPr lang="en-US" altLang="en-US" sz="2800" dirty="0">
                <a:latin typeface="Calibri" panose="020F0502020204030204" pitchFamily="34" charset="0"/>
              </a:rPr>
              <a:t>Open, candid </a:t>
            </a:r>
            <a:r>
              <a:rPr lang="en-US" altLang="en-US" sz="2800" b="1" u="sng" dirty="0">
                <a:latin typeface="Calibri" panose="020F0502020204030204" pitchFamily="34" charset="0"/>
              </a:rPr>
              <a:t>communications</a:t>
            </a:r>
          </a:p>
          <a:p>
            <a:pPr lvl="1" eaLnBrk="1" hangingPunct="1"/>
            <a:r>
              <a:rPr lang="en-US" altLang="en-US" sz="2800" dirty="0">
                <a:latin typeface="Calibri" panose="020F0502020204030204" pitchFamily="34" charset="0"/>
              </a:rPr>
              <a:t>Soldier </a:t>
            </a:r>
            <a:r>
              <a:rPr lang="en-US" altLang="en-US" sz="2800" b="1" u="sng" dirty="0">
                <a:latin typeface="Calibri" panose="020F0502020204030204" pitchFamily="34" charset="0"/>
              </a:rPr>
              <a:t>job satisfaction</a:t>
            </a:r>
          </a:p>
          <a:p>
            <a:pPr lvl="1" eaLnBrk="1" hangingPunct="1"/>
            <a:r>
              <a:rPr lang="en-US" altLang="en-US" sz="2800" dirty="0">
                <a:latin typeface="Calibri" panose="020F0502020204030204" pitchFamily="34" charset="0"/>
              </a:rPr>
              <a:t>Soldiers &amp; families </a:t>
            </a:r>
            <a:r>
              <a:rPr lang="en-US" altLang="en-US" sz="2800" b="1" u="sng" dirty="0">
                <a:latin typeface="Calibri" panose="020F0502020204030204" pitchFamily="34" charset="0"/>
              </a:rPr>
              <a:t>attend unit social</a:t>
            </a:r>
            <a:r>
              <a:rPr lang="en-US" altLang="en-US" sz="2800" dirty="0">
                <a:latin typeface="Calibri" panose="020F0502020204030204" pitchFamily="34" charset="0"/>
              </a:rPr>
              <a:t>/sports activities</a:t>
            </a:r>
          </a:p>
          <a:p>
            <a:pPr lvl="1" eaLnBrk="1" hangingPunct="1"/>
            <a:r>
              <a:rPr lang="en-US" altLang="en-US" sz="2800" dirty="0">
                <a:latin typeface="Calibri" panose="020F0502020204030204" pitchFamily="34" charset="0"/>
              </a:rPr>
              <a:t>Reenlistment rate is high (</a:t>
            </a:r>
            <a:r>
              <a:rPr lang="en-US" altLang="en-US" sz="2800" b="1" u="sng" dirty="0">
                <a:latin typeface="Calibri" panose="020F0502020204030204" pitchFamily="34" charset="0"/>
              </a:rPr>
              <a:t>retention</a:t>
            </a:r>
            <a:r>
              <a:rPr lang="en-US" altLang="en-US" sz="2800" dirty="0">
                <a:latin typeface="Calibri" panose="020F0502020204030204" pitchFamily="34" charset="0"/>
              </a:rPr>
              <a:t>)</a:t>
            </a:r>
          </a:p>
        </p:txBody>
      </p:sp>
      <p:pic>
        <p:nvPicPr>
          <p:cNvPr id="4102" name="Picture 6" descr="Image result for US Army">
            <a:extLst>
              <a:ext uri="{FF2B5EF4-FFF2-40B4-BE49-F238E27FC236}">
                <a16:creationId xmlns:a16="http://schemas.microsoft.com/office/drawing/2014/main" id="{C20E84A6-3447-4632-B8DB-B59F6DD41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54" r="24539"/>
          <a:stretch/>
        </p:blipFill>
        <p:spPr bwMode="auto">
          <a:xfrm>
            <a:off x="7440266" y="1480470"/>
            <a:ext cx="1703734" cy="24541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890743-E676-4005-A051-1A073D3C60BB}"/>
              </a:ext>
            </a:extLst>
          </p:cNvPr>
          <p:cNvSpPr txBox="1"/>
          <p:nvPr/>
        </p:nvSpPr>
        <p:spPr>
          <a:xfrm>
            <a:off x="358346" y="5706264"/>
            <a:ext cx="3509319" cy="369332"/>
          </a:xfrm>
          <a:prstGeom prst="rect">
            <a:avLst/>
          </a:prstGeom>
          <a:noFill/>
        </p:spPr>
        <p:txBody>
          <a:bodyPr wrap="square" rtlCol="0">
            <a:spAutoFit/>
          </a:bodyPr>
          <a:lstStyle/>
          <a:p>
            <a:r>
              <a:rPr lang="en-US" dirty="0"/>
              <a:t>Reference: FM 22-100</a:t>
            </a:r>
          </a:p>
        </p:txBody>
      </p:sp>
    </p:spTree>
    <p:extLst>
      <p:ext uri="{BB962C8B-B14F-4D97-AF65-F5344CB8AC3E}">
        <p14:creationId xmlns:p14="http://schemas.microsoft.com/office/powerpoint/2010/main" val="3947830155"/>
      </p:ext>
    </p:extLst>
  </p:cSld>
  <p:clrMapOvr>
    <a:masterClrMapping/>
  </p:clrMapOvr>
</p:sld>
</file>

<file path=ppt/theme/theme1.xml><?xml version="1.0" encoding="utf-8"?>
<a:theme xmlns:a="http://schemas.openxmlformats.org/drawingml/2006/main" name="GaDOE-PowerPoint-White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7074</TotalTime>
  <Words>3413</Words>
  <Application>Microsoft Office PowerPoint</Application>
  <PresentationFormat>On-screen Show (4:3)</PresentationFormat>
  <Paragraphs>413</Paragraphs>
  <Slides>74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74</vt:i4>
      </vt:variant>
    </vt:vector>
  </HeadingPairs>
  <TitlesOfParts>
    <vt:vector size="84" baseType="lpstr">
      <vt:lpstr>ＭＳ Ｐゴシック</vt:lpstr>
      <vt:lpstr>Arial</vt:lpstr>
      <vt:lpstr>Arial Rounded MT Bold</vt:lpstr>
      <vt:lpstr>Calibri</vt:lpstr>
      <vt:lpstr>Calibri Light</vt:lpstr>
      <vt:lpstr>Courier New</vt:lpstr>
      <vt:lpstr>Symbol</vt:lpstr>
      <vt:lpstr>Times New Roman</vt:lpstr>
      <vt:lpstr>Wingdings 3</vt:lpstr>
      <vt:lpstr>GaDOE-PowerPoint-WhiteTemplate</vt:lpstr>
      <vt:lpstr>PowerPoint Presentation</vt:lpstr>
      <vt:lpstr>He is most free from danger, who, even when safe, is on his guard.  -Publilius Syrus (85 BC-43 BC)</vt:lpstr>
      <vt:lpstr>PowerPoint Presentation</vt:lpstr>
      <vt:lpstr>PowerPoint Presentation</vt:lpstr>
      <vt:lpstr>PowerPoint Presentation</vt:lpstr>
      <vt:lpstr>Harvard Business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Georgia Student Health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Georgia Department of Education School Safety and Health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Laws - School Safety/Discipline</vt:lpstr>
      <vt:lpstr>State Laws - School Safety/Discipline</vt:lpstr>
      <vt:lpstr>State Laws - School Safety/Discipline</vt:lpstr>
      <vt:lpstr>State Laws - School Safety/Discipline</vt:lpstr>
      <vt:lpstr>State Laws - School Safety/Discipline</vt:lpstr>
      <vt:lpstr>Recommendations</vt:lpstr>
      <vt:lpstr>Recommendations</vt:lpstr>
      <vt:lpstr>Recommendations</vt:lpstr>
      <vt:lpstr>Recommendations</vt:lpstr>
      <vt:lpstr>Recommendations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Garry McGiboney</dc:creator>
  <cp:lastModifiedBy>Garry McGiboney</cp:lastModifiedBy>
  <cp:revision>14</cp:revision>
  <dcterms:created xsi:type="dcterms:W3CDTF">2018-10-11T18:43:09Z</dcterms:created>
  <dcterms:modified xsi:type="dcterms:W3CDTF">2018-10-16T16:37:44Z</dcterms:modified>
</cp:coreProperties>
</file>