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2"/>
  </p:notesMasterIdLst>
  <p:handoutMasterIdLst>
    <p:handoutMasterId r:id="rId23"/>
  </p:handoutMasterIdLst>
  <p:sldIdLst>
    <p:sldId id="272" r:id="rId2"/>
    <p:sldId id="315" r:id="rId3"/>
    <p:sldId id="309" r:id="rId4"/>
    <p:sldId id="290" r:id="rId5"/>
    <p:sldId id="317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1239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59FE98-F1B0-4AFD-8027-9A2121598B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8E581-00BE-4568-9E8E-C54A1B05F3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E1494-632D-4CCC-8218-75F9E5FA0D0B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D3EE9-CCD6-437A-AD4E-15F9E1C69A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993BE-B9BB-4261-9FDC-1EE767D2B8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98AC7-9480-416E-838E-A4A6349AC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4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8A40F3F-FC94-4497-A02E-AB8886D9266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1F7748A-3E6E-4D00-8D39-11F54068A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/>
              <a:t>Mark asks “where were you on 12/13?”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748A-3E6E-4D00-8D39-11F54068A0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1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E65A7-3DB6-4C3E-A7BE-485ADF036B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91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Locks or no locks. Magnets or no magnets. </a:t>
            </a:r>
          </a:p>
          <a:p>
            <a:r>
              <a:rPr lang="en-US" dirty="0"/>
              <a:t>Gates</a:t>
            </a:r>
            <a:r>
              <a:rPr lang="en-US" baseline="0" dirty="0"/>
              <a:t> or no gates</a:t>
            </a:r>
          </a:p>
          <a:p>
            <a:r>
              <a:rPr lang="en-US" baseline="0" dirty="0"/>
              <a:t>Blinds or no blinds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E65A7-3DB6-4C3E-A7BE-485ADF036B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4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baseline="0" dirty="0"/>
              <a:t>Support and Work with Superintendent AND communicate with other elected officials and community –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E65A7-3DB6-4C3E-A7BE-485ADF036B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55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20FA49-09D9-4777-A1D9-CDB9D1795AB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8F70E7-7715-4DAB-84EB-4A4C2462B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60317"/>
            <a:ext cx="8228013" cy="936625"/>
          </a:xfrm>
        </p:spPr>
        <p:txBody>
          <a:bodyPr/>
          <a:lstStyle/>
          <a:p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2400" dirty="0"/>
            </a:br>
            <a:r>
              <a:rPr lang="en-US" sz="6600" dirty="0"/>
              <a:t>                                            </a:t>
            </a:r>
            <a:br>
              <a:rPr lang="en-US" sz="6600" dirty="0"/>
            </a:br>
            <a:r>
              <a:rPr lang="en-US" sz="6600" dirty="0"/>
              <a:t>Newtown </a:t>
            </a:r>
            <a:br>
              <a:rPr lang="en-US" sz="6600" dirty="0"/>
            </a:br>
            <a:r>
              <a:rPr lang="en-US" sz="6600" dirty="0"/>
              <a:t>Lessons Learned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2EBBE1-3D20-49DE-8212-7C77D404C6BC}"/>
              </a:ext>
            </a:extLst>
          </p:cNvPr>
          <p:cNvSpPr txBox="1"/>
          <p:nvPr/>
        </p:nvSpPr>
        <p:spPr>
          <a:xfrm>
            <a:off x="647303" y="5943600"/>
            <a:ext cx="7849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Presented by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Dr. Joseph Erardi </a:t>
            </a:r>
          </a:p>
          <a:p>
            <a:pPr algn="ctr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Retired Superintendent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(Newtown, CT)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2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4F60-188C-4306-9D33-9221C4BB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BEFORE…….</a:t>
            </a:r>
            <a:br>
              <a:rPr lang="en-US" sz="2000" dirty="0"/>
            </a:br>
            <a:r>
              <a:rPr lang="en-US" sz="2000" dirty="0"/>
              <a:t>WHAT I NEED TO KNOW AND DO AS THE DISTRICT’S SUPERINTENDENT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19CA7-A397-425C-8073-EF97311E8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400" dirty="0"/>
              <a:t>If I was out-of-district during a school emergency have I mentored or met with the key staff member who would represent my work in the midst of a tragedy?</a:t>
            </a:r>
          </a:p>
          <a:p>
            <a:pPr lvl="0"/>
            <a:r>
              <a:rPr lang="en-US" sz="2400" dirty="0"/>
              <a:t>As needed, do I meet with my school board (minimum three times per year) in executive session to address school safety and security?</a:t>
            </a:r>
          </a:p>
          <a:p>
            <a:pPr lvl="0"/>
            <a:r>
              <a:rPr lang="en-US" sz="2400" dirty="0"/>
              <a:t>Have I examined existing resources to reallocate assignments to meet the needs of today’s safety and security most complex issues?</a:t>
            </a:r>
          </a:p>
          <a:p>
            <a:pPr lvl="0"/>
            <a:r>
              <a:rPr lang="en-US" sz="2400" dirty="0"/>
              <a:t>Do I meet with district mental health providers to collaborate and to have strategies in place for our most complex students who bring with them safety concerns to the district?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29149-1D24-4CD1-B997-B459BD00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DURING…….</a:t>
            </a:r>
            <a:br>
              <a:rPr lang="en-US" sz="2000" dirty="0"/>
            </a:br>
            <a:r>
              <a:rPr lang="en-US" sz="2000" dirty="0"/>
              <a:t>WHAT I NEED TO KNOW AND DO IN THE MIDST OF CHAOS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5C614-9F87-410E-8ECB-D02CFCFA4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8000" dirty="0"/>
              <a:t>Proximity - Where is the best place for me to be to lead?</a:t>
            </a:r>
          </a:p>
          <a:p>
            <a:pPr lvl="0"/>
            <a:r>
              <a:rPr lang="en-US" sz="8000" dirty="0"/>
              <a:t>Messaging – Can I use my already prepared messages from our district’s messaging bank to be proactive with communication?</a:t>
            </a:r>
          </a:p>
          <a:p>
            <a:pPr lvl="0"/>
            <a:r>
              <a:rPr lang="en-US" sz="8000" dirty="0"/>
              <a:t>Empowerment – Have I scanned the crisis for gaps in our plan, and if need be, fill those gaps with staff members embedded within my trust circle?</a:t>
            </a:r>
          </a:p>
          <a:p>
            <a:pPr lvl="0"/>
            <a:r>
              <a:rPr lang="en-US" sz="8000" dirty="0"/>
              <a:t>Composure – Do I have the ability to remain composed or do I delegate the point person to a designee?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4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0FBEB-394C-46F8-A807-769D9F38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DURING…….</a:t>
            </a:r>
            <a:br>
              <a:rPr lang="en-US" sz="2000" dirty="0"/>
            </a:br>
            <a:r>
              <a:rPr lang="en-US" sz="2000" dirty="0"/>
              <a:t>WHAT I NEED TO KNOW AND DO IN THE MIDST OF CHAOS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3C542-AE53-4608-9876-FFAF424C1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8000" dirty="0"/>
              <a:t>Duration – Am I able to stay at point for the duration of the crisis, and if not, how do I need to prepare and transition information to my designee?</a:t>
            </a:r>
          </a:p>
          <a:p>
            <a:pPr lvl="0"/>
            <a:r>
              <a:rPr lang="en-US" sz="8000" dirty="0"/>
              <a:t>Reunification – Do all stakeholders have the same understanding for the parent reconnect?  If I am not at the site have I designated a point person?</a:t>
            </a:r>
          </a:p>
          <a:p>
            <a:pPr lvl="0"/>
            <a:r>
              <a:rPr lang="en-US" sz="8000" dirty="0"/>
              <a:t>Student and Staff Most Impacted by the Tragedy – Are my messages a balance of compassion and filled only with accurate information?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0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4744-A9B7-4473-852C-7FBAD5074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DURING…….</a:t>
            </a:r>
            <a:br>
              <a:rPr lang="en-US" sz="2000" dirty="0"/>
            </a:br>
            <a:r>
              <a:rPr lang="en-US" sz="2000" dirty="0"/>
              <a:t>WHAT I NEED TO KNOW AND DO IN THE MIDST OF CHAOS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67EE1-5920-4E20-8D37-CE61AD2FC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School Board – Have I or my designee sent a message to the school board chair that there is a highly complex situation evolving in the district and information will be forthcoming as soon as the issue settles?</a:t>
            </a:r>
          </a:p>
          <a:p>
            <a:pPr lvl="0"/>
            <a:r>
              <a:rPr lang="en-US" dirty="0"/>
              <a:t>Incident Command Center – Do I have all that I need from the ICC, and if not, how do I ascertain the information as quickly as possible?</a:t>
            </a:r>
          </a:p>
          <a:p>
            <a:pPr lvl="0"/>
            <a:r>
              <a:rPr lang="en-US" dirty="0"/>
              <a:t>Personal – Have I kept my immediate family informed of the crisis and have I been able to honestly assure them of my own personal safety?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9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AB82-B4AD-45C9-BE9E-95020A5D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AFTER…….</a:t>
            </a:r>
            <a:br>
              <a:rPr lang="en-US" sz="2000" dirty="0"/>
            </a:br>
            <a:r>
              <a:rPr lang="en-US" sz="2000" dirty="0"/>
              <a:t>WHAT I NEED TO DO IN THE AFTERMATH OF A TRAGEDY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E9A0E-1D68-46B2-82D1-B008014F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8000" dirty="0"/>
              <a:t>Self-Regulating - If you are taking care of all who is taking care of you?</a:t>
            </a:r>
          </a:p>
          <a:p>
            <a:pPr lvl="0"/>
            <a:r>
              <a:rPr lang="en-US" sz="8000" dirty="0"/>
              <a:t>Press Conference and Communication – Who should attend, and should there be a joint message from police and school?</a:t>
            </a:r>
          </a:p>
          <a:p>
            <a:pPr lvl="0"/>
            <a:r>
              <a:rPr lang="en-US" sz="8000" dirty="0"/>
              <a:t>Families of Loss (If applicable) - Have I designated a point person to serve as a direct connect to the most impacted families and my office?</a:t>
            </a:r>
          </a:p>
          <a:p>
            <a:pPr lvl="0"/>
            <a:r>
              <a:rPr lang="en-US" sz="8000" dirty="0"/>
              <a:t>Return to School – Have I consulted union presidents before finalizing my return-to-school broadcast?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10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5E0C-213B-427D-B3C6-EF669020C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AFTER…….</a:t>
            </a:r>
            <a:br>
              <a:rPr lang="en-US" sz="2000" dirty="0"/>
            </a:br>
            <a:r>
              <a:rPr lang="en-US" sz="2000" dirty="0"/>
              <a:t>WHAT I NEED TO DO IN THE AFTERMATH OF A TRAGEDY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1A9A1-E7A3-4E2C-A60C-AE6B3C1BA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5000" dirty="0"/>
              <a:t>Debrief – Have I sat with all who were in the front line of the tragedy to better understand the “why” and to fully understand lessons learned?</a:t>
            </a:r>
          </a:p>
          <a:p>
            <a:pPr lvl="0"/>
            <a:r>
              <a:rPr lang="en-US" sz="5000" dirty="0"/>
              <a:t>Support - Am I able to be present on site (out of my office) to appropriately support staff?</a:t>
            </a:r>
          </a:p>
          <a:p>
            <a:pPr lvl="0"/>
            <a:r>
              <a:rPr lang="en-US" sz="5000" dirty="0"/>
              <a:t>Tragedy Roll-out - How do I (or do I) take full ownership to the issue?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90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8CEC3-0F13-451A-BF18-5275B5C8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AFTER…….</a:t>
            </a:r>
            <a:br>
              <a:rPr lang="en-US" sz="2000" dirty="0"/>
            </a:br>
            <a:r>
              <a:rPr lang="en-US" sz="2000" dirty="0"/>
              <a:t>WHAT I NEED TO DO IN THE AFTERMATH OF A TRAGEDY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5101-3E1D-46CE-839B-65717AC68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Human Resource – Have I met with the Human Resource department to fully understand the appropriate message to all impacted staff pertaining to need and return-to-work?</a:t>
            </a:r>
          </a:p>
          <a:p>
            <a:pPr lvl="0"/>
            <a:r>
              <a:rPr lang="en-US" dirty="0"/>
              <a:t>Daily District Ritual – As the superintendent I am spending nearly every minute of the work day navigating the tragedy; therefore, have I appropriately assigned and empowered a school leader to run the teaching and learning aspects of the school day?</a:t>
            </a:r>
          </a:p>
          <a:p>
            <a:pPr lvl="0"/>
            <a:r>
              <a:rPr lang="en-US" dirty="0"/>
              <a:t>Sustainability and Recovery – Have I begun to think about who needs to be around the table when we address the inherent recovery and rebuild of the district?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8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87FE-C8ED-4D82-B9DE-A9C0AADB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i="1" dirty="0">
                <a:solidFill>
                  <a:srgbClr val="FF0000"/>
                </a:solidFill>
              </a:rPr>
              <a:t>FOR THE START OF THE NEW SCHOOL YEAR LOW TO NO COST SOLUTIONS…….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05A91-076D-4AF5-93FE-E9991E4BD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Every door must lock from the inside.</a:t>
            </a:r>
          </a:p>
          <a:p>
            <a:r>
              <a:rPr lang="en-US" sz="2000" dirty="0"/>
              <a:t>Every window must be numbered.</a:t>
            </a:r>
          </a:p>
          <a:p>
            <a:r>
              <a:rPr lang="en-US" sz="2000" dirty="0"/>
              <a:t>Every staff member follows your lead with a high-yield no cost mentoring program.</a:t>
            </a:r>
          </a:p>
          <a:p>
            <a:r>
              <a:rPr lang="en-US" sz="2000" dirty="0"/>
              <a:t>Every school building is intimately understood by at least one safety official.</a:t>
            </a:r>
          </a:p>
          <a:p>
            <a:r>
              <a:rPr lang="en-US" sz="2000" dirty="0"/>
              <a:t>Every month you hold a meeting with the police chief.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034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982E4-3397-49DF-B157-A4E17FB2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i="1" dirty="0">
                <a:solidFill>
                  <a:srgbClr val="FF0000"/>
                </a:solidFill>
              </a:rPr>
              <a:t>FOR THE START OF THE NEW SCHOOL YEAR LOW TO NO COST SOLUTIONS…….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A0B91-8384-4950-84CD-E1B620D7F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/>
              <a:t>Every administrator convenes their leadership team to work through a step back protocol as you become the listener:  With existing resources what can we do differently to enhance safety and security?</a:t>
            </a:r>
          </a:p>
          <a:p>
            <a:r>
              <a:rPr lang="en-US" sz="2000" dirty="0"/>
              <a:t>Every superintendent ensures their board that all staff understands the  safety plan.</a:t>
            </a:r>
          </a:p>
          <a:p>
            <a:r>
              <a:rPr lang="en-US" sz="2000" dirty="0"/>
              <a:t>Every superintendent runs meaningful drills not convenient drills.</a:t>
            </a:r>
          </a:p>
          <a:p>
            <a:r>
              <a:rPr lang="en-US" sz="2000" dirty="0"/>
              <a:t>Every superintendent starts the new year with a detailed reunification plan?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934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85643-5376-4766-A6DA-B363B8C9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i="1" dirty="0">
                <a:solidFill>
                  <a:srgbClr val="FF0000"/>
                </a:solidFill>
              </a:rPr>
              <a:t>FOR THE START OF THE NEW SCHOOL YEAR LOW TO NO COST SOLUTIONS…….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162DA-0038-4727-8A7D-994DB2D34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Every superintendent completes a “gap analysis” of their district and requests appropriate funds.</a:t>
            </a:r>
          </a:p>
          <a:p>
            <a:r>
              <a:rPr lang="en-US" sz="2000" dirty="0"/>
              <a:t>Every superintendent has at least three executive sessions planned for the new school year to discuss safety.</a:t>
            </a:r>
          </a:p>
          <a:p>
            <a:r>
              <a:rPr lang="en-US" sz="2000" dirty="0"/>
              <a:t>Every superintendent carries on a “courageous conversation” with their community around safety.</a:t>
            </a:r>
          </a:p>
          <a:p>
            <a:r>
              <a:rPr lang="en-US" sz="2000" dirty="0"/>
              <a:t>Every superintendent presents their security needs as a non-negotiable with elected officials.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75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626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 </a:t>
            </a:r>
          </a:p>
          <a:p>
            <a:r>
              <a:rPr lang="en-US" sz="1600" b="1" dirty="0"/>
              <a:t>KEYS AND DOORS     </a:t>
            </a:r>
          </a:p>
          <a:p>
            <a:r>
              <a:rPr lang="en-US" sz="1600" b="1" dirty="0"/>
              <a:t>DRILLS                                             	</a:t>
            </a:r>
          </a:p>
          <a:p>
            <a:r>
              <a:rPr lang="en-US" sz="1600" b="1" dirty="0"/>
              <a:t>ROSTER  AND OPEN CAMPUS                                                  	   </a:t>
            </a:r>
          </a:p>
          <a:p>
            <a:r>
              <a:rPr lang="en-US" sz="1600" b="1" dirty="0"/>
              <a:t>REUNIFICATION                                   	</a:t>
            </a:r>
          </a:p>
          <a:p>
            <a:r>
              <a:rPr lang="en-US" sz="1600" b="1" dirty="0"/>
              <a:t>INCIDENT COMMAND CENTER</a:t>
            </a:r>
          </a:p>
          <a:p>
            <a:r>
              <a:rPr lang="en-US" sz="1600" b="1" dirty="0"/>
              <a:t>IN THE MOMENT – COMMON SENSE</a:t>
            </a:r>
          </a:p>
          <a:p>
            <a:r>
              <a:rPr lang="en-US" sz="1600" b="1" dirty="0"/>
              <a:t>MINIMIZE THE HUMAN ELEMENT</a:t>
            </a:r>
          </a:p>
          <a:p>
            <a:r>
              <a:rPr lang="en-US" sz="1600" b="1" dirty="0"/>
              <a:t>EQUITY IN UNDERSTANDING THE PLAN</a:t>
            </a:r>
          </a:p>
          <a:p>
            <a:r>
              <a:rPr lang="en-US" sz="1600" b="1" dirty="0"/>
              <a:t>POST TRAGEDY COMMUNICATION</a:t>
            </a:r>
          </a:p>
          <a:p>
            <a:pPr marL="457200" lvl="1" indent="0">
              <a:buNone/>
            </a:pPr>
            <a:r>
              <a:rPr lang="en-US" sz="2400" b="1" dirty="0"/>
              <a:t> </a:t>
            </a:r>
          </a:p>
          <a:p>
            <a:endParaRPr lang="en-US" sz="800" b="1" dirty="0"/>
          </a:p>
          <a:p>
            <a:pPr marL="0" indent="0">
              <a:buNone/>
            </a:pPr>
            <a:r>
              <a:rPr lang="en-US" sz="2000" b="1" dirty="0"/>
              <a:t>	</a:t>
            </a:r>
          </a:p>
          <a:p>
            <a:endParaRPr lang="en-US" sz="800" dirty="0"/>
          </a:p>
          <a:p>
            <a:pPr marL="0" indent="0" algn="just">
              <a:buNone/>
            </a:pPr>
            <a:r>
              <a:rPr lang="en-US" sz="1800" dirty="0"/>
              <a:t>     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A45B66F-FCF6-4F3E-898E-1B150FFD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i="1" dirty="0">
                <a:solidFill>
                  <a:srgbClr val="FF0000"/>
                </a:solidFill>
              </a:rPr>
              <a:t>Lessons Learned…….Meaningful, Reasonable, Sustainable</a:t>
            </a:r>
            <a:br>
              <a:rPr lang="en-US" sz="2000" b="1" i="1" dirty="0">
                <a:solidFill>
                  <a:srgbClr val="FF0000"/>
                </a:solidFill>
              </a:rPr>
            </a:br>
            <a:br>
              <a:rPr lang="en-US" sz="2000" b="1" i="1" dirty="0">
                <a:solidFill>
                  <a:srgbClr val="FF0000"/>
                </a:solidFill>
              </a:rPr>
            </a:b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77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5DA8-53B0-49ED-9F97-3914B1B6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QUESTIONS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8BBA0-63C4-4686-97E0-9F87835A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Contact Information:</a:t>
            </a:r>
          </a:p>
          <a:p>
            <a:pPr marL="0" indent="0">
              <a:buNone/>
            </a:pPr>
            <a:r>
              <a:rPr lang="en-US" sz="2800" dirty="0"/>
              <a:t>Dr. Joseph Erardi</a:t>
            </a:r>
          </a:p>
          <a:p>
            <a:pPr marL="0" indent="0">
              <a:buNone/>
            </a:pPr>
            <a:r>
              <a:rPr lang="en-US" sz="2800" dirty="0"/>
              <a:t>Direct Connect:  203-598-6986</a:t>
            </a:r>
          </a:p>
          <a:p>
            <a:pPr marL="0" indent="0">
              <a:buNone/>
            </a:pPr>
            <a:r>
              <a:rPr lang="en-US" sz="2800" dirty="0"/>
              <a:t>Email:  erardij@gmail.com</a:t>
            </a:r>
          </a:p>
        </p:txBody>
      </p:sp>
    </p:spTree>
    <p:extLst>
      <p:ext uri="{BB962C8B-B14F-4D97-AF65-F5344CB8AC3E}">
        <p14:creationId xmlns:p14="http://schemas.microsoft.com/office/powerpoint/2010/main" val="304374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Measuring the Fidelity of Your Plan</a:t>
            </a:r>
            <a:br>
              <a:rPr lang="en-US" sz="3600" dirty="0"/>
            </a:br>
            <a:r>
              <a:rPr lang="en-US" sz="3600" dirty="0"/>
              <a:t>Student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2500" dirty="0"/>
              <a:t>Do you now feel more safe or less safe at school than you did when you first entered Newtown High School? </a:t>
            </a:r>
          </a:p>
          <a:p>
            <a:pPr lvl="1"/>
            <a:r>
              <a:rPr lang="en-US" sz="1500" dirty="0"/>
              <a:t>83% More Safe – 8% Less Safe – 9% Same</a:t>
            </a:r>
          </a:p>
          <a:p>
            <a:r>
              <a:rPr lang="en-US" sz="2500" dirty="0"/>
              <a:t>Do you normally see school security officers in the building and on campus on days when school is in session?</a:t>
            </a:r>
          </a:p>
          <a:p>
            <a:pPr lvl="1"/>
            <a:r>
              <a:rPr lang="en-US" sz="1500" dirty="0"/>
              <a:t>99.66% Yes - .33% No</a:t>
            </a:r>
          </a:p>
          <a:p>
            <a:r>
              <a:rPr lang="en-US" sz="2500" dirty="0"/>
              <a:t>What role(s) do you see the school security officers performing throughout the day?</a:t>
            </a:r>
          </a:p>
          <a:p>
            <a:pPr lvl="1"/>
            <a:r>
              <a:rPr lang="en-US" sz="1500" dirty="0"/>
              <a:t>62% Access Management – 46% Patrolling Building – 17% Checking Vehicles at Gate</a:t>
            </a:r>
          </a:p>
          <a:p>
            <a:r>
              <a:rPr lang="en-US" sz="2500" dirty="0"/>
              <a:t>What changes in security should be considered to help students feel safer in school? </a:t>
            </a:r>
          </a:p>
          <a:p>
            <a:pPr lvl="1"/>
            <a:r>
              <a:rPr lang="en-US" sz="1500" dirty="0"/>
              <a:t>19% of Respondents left suggested changes for consideration to security.  Only 5% of those responses indicated a desire to reduce security levels. – 26% Security Convocations – 19% Arm the Guards – 14% More Guards</a:t>
            </a:r>
          </a:p>
          <a:p>
            <a:pPr marL="457200" lvl="1" indent="0">
              <a:buNone/>
            </a:pP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6925"/>
            <a:ext cx="1021080" cy="12813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96925"/>
            <a:ext cx="944880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3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45141"/>
            <a:ext cx="9067800" cy="1143000"/>
          </a:xfrm>
        </p:spPr>
        <p:txBody>
          <a:bodyPr/>
          <a:lstStyle/>
          <a:p>
            <a:r>
              <a:rPr lang="en-US" sz="4800" dirty="0"/>
              <a:t>Consistency:</a:t>
            </a:r>
            <a:br>
              <a:rPr lang="en-US" sz="4800" dirty="0"/>
            </a:br>
            <a:r>
              <a:rPr lang="en-US" sz="4800" dirty="0"/>
              <a:t>Emergency Response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Empowering Faculty</a:t>
            </a:r>
          </a:p>
          <a:p>
            <a:r>
              <a:rPr lang="en-US" dirty="0"/>
              <a:t>Voluntary </a:t>
            </a:r>
          </a:p>
          <a:p>
            <a:r>
              <a:rPr lang="en-US" dirty="0"/>
              <a:t>Strong leadership</a:t>
            </a:r>
          </a:p>
          <a:p>
            <a:r>
              <a:rPr lang="en-US" dirty="0"/>
              <a:t>Dedicated</a:t>
            </a:r>
          </a:p>
          <a:p>
            <a:r>
              <a:rPr lang="en-US" dirty="0"/>
              <a:t>Strategically located throughout the building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8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of Education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Foster a district culture that makes student success and well-being a priority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and maintain policy and procedure for the district based on local need and statutory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Adopt, advocate for and oversee the district budget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and work effectively with the Superintendent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Communicate with other elected officials and community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7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 District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4068763"/>
          </a:xfrm>
        </p:spPr>
        <p:txBody>
          <a:bodyPr/>
          <a:lstStyle/>
          <a:p>
            <a:r>
              <a:rPr lang="en-US" dirty="0"/>
              <a:t>Gap analysis and security checklist helps to prioritize</a:t>
            </a:r>
          </a:p>
          <a:p>
            <a:r>
              <a:rPr lang="en-US" dirty="0"/>
              <a:t>Funding possibilities:</a:t>
            </a:r>
          </a:p>
          <a:p>
            <a:pPr lvl="1"/>
            <a:r>
              <a:rPr lang="en-US" dirty="0"/>
              <a:t>school funding</a:t>
            </a:r>
          </a:p>
          <a:p>
            <a:pPr lvl="1"/>
            <a:r>
              <a:rPr lang="en-US" dirty="0"/>
              <a:t>grants</a:t>
            </a:r>
          </a:p>
          <a:p>
            <a:pPr lvl="1"/>
            <a:r>
              <a:rPr lang="en-US" dirty="0"/>
              <a:t>partnerships with outside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66816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solidFill>
                  <a:srgbClr val="FFFFFF"/>
                </a:solidFill>
              </a:rPr>
              <a:t>3. Support the Superintendent</a:t>
            </a:r>
          </a:p>
          <a:p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6700" y="2486323"/>
            <a:ext cx="8382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Board Meetings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Superintendent communication with parents during “events”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Effect of social media on incident response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The need for clear and timely messaging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395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3E6B-7E4D-4E4D-B436-11C6EF7F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i="1" dirty="0">
                <a:solidFill>
                  <a:srgbClr val="FF0000"/>
                </a:solidFill>
              </a:rPr>
              <a:t>BEFORE…….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WHAT I NEED TO KNOW AND DO AS THE DISTRICT’S SUPERINTENDENT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22DA3-6DFE-44A3-BFCD-8499D57C9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68" y="2819400"/>
            <a:ext cx="7662864" cy="32671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7200" dirty="0"/>
          </a:p>
          <a:p>
            <a:pPr lvl="0"/>
            <a:r>
              <a:rPr lang="en-US" sz="8000" dirty="0"/>
              <a:t>Have I cultivated a strong relationship built on mutual respect with the local safety officials (police chief) and do we meet regularly to discuss safety?</a:t>
            </a:r>
          </a:p>
          <a:p>
            <a:pPr lvl="0"/>
            <a:r>
              <a:rPr lang="en-US" sz="8000" dirty="0"/>
              <a:t>Do I have in place a detailed safety and security plan that is easily understood by all stakeholders?</a:t>
            </a:r>
          </a:p>
          <a:p>
            <a:pPr lvl="0"/>
            <a:r>
              <a:rPr lang="en-US" sz="8000" dirty="0"/>
              <a:t>Do I have in place an identified staff member or a technology platform which will broadcast all needed information to the school community and the community-at-large pertaining to a crisis?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1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8777-3CCB-4FFD-BC91-0FFA5C280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FF0000"/>
                </a:solidFill>
              </a:rPr>
              <a:t>BEFORE…….</a:t>
            </a:r>
            <a:br>
              <a:rPr lang="en-US" sz="2000" dirty="0"/>
            </a:br>
            <a:r>
              <a:rPr lang="en-US" sz="2000" dirty="0"/>
              <a:t>WHAT I NEED TO KNOW AND DO AS THE DISTRICT’S SUPERINTENDENT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9327F-1718-44A3-B535-9BC0AFEE5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endParaRPr lang="en-US" dirty="0"/>
          </a:p>
          <a:p>
            <a:pPr lvl="0"/>
            <a:r>
              <a:rPr lang="en-US" sz="8000" dirty="0"/>
              <a:t>Do I attend district safety committee meetings to show my unyielding support for the work?</a:t>
            </a:r>
          </a:p>
          <a:p>
            <a:pPr lvl="0"/>
            <a:r>
              <a:rPr lang="en-US" sz="8000" dirty="0"/>
              <a:t>Am I comfortable with the safety and security plan if my district was in a crisis?</a:t>
            </a:r>
          </a:p>
          <a:p>
            <a:pPr lvl="0"/>
            <a:r>
              <a:rPr lang="en-US" sz="8000" dirty="0"/>
              <a:t>Can I assure the local school board that every staff member (including new staff) understands our safety plan before they are with children?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74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8052</TotalTime>
  <Words>1372</Words>
  <Application>Microsoft Office PowerPoint</Application>
  <PresentationFormat>On-screen Show (4:3)</PresentationFormat>
  <Paragraphs>126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Calisto MT</vt:lpstr>
      <vt:lpstr>Courier New</vt:lpstr>
      <vt:lpstr>Wingdings</vt:lpstr>
      <vt:lpstr>Genesis</vt:lpstr>
      <vt:lpstr>                                                                Newtown  Lessons Learned    </vt:lpstr>
      <vt:lpstr>Lessons Learned…….Meaningful, Reasonable, Sustainable  </vt:lpstr>
      <vt:lpstr>Measuring the Fidelity of Your Plan Student Voice</vt:lpstr>
      <vt:lpstr>Consistency: Emergency Response Team</vt:lpstr>
      <vt:lpstr>Board of Education Responsibilities</vt:lpstr>
      <vt:lpstr>2. District Budget</vt:lpstr>
      <vt:lpstr>PowerPoint Presentation</vt:lpstr>
      <vt:lpstr>BEFORE…….  WHAT I NEED TO KNOW AND DO AS THE DISTRICT’S SUPERINTENDENT</vt:lpstr>
      <vt:lpstr>BEFORE……. WHAT I NEED TO KNOW AND DO AS THE DISTRICT’S SUPERINTENDENT</vt:lpstr>
      <vt:lpstr>BEFORE……. WHAT I NEED TO KNOW AND DO AS THE DISTRICT’S SUPERINTENDENT</vt:lpstr>
      <vt:lpstr>DURING……. WHAT I NEED TO KNOW AND DO IN THE MIDST OF CHAOS</vt:lpstr>
      <vt:lpstr>DURING……. WHAT I NEED TO KNOW AND DO IN THE MIDST OF CHAOS</vt:lpstr>
      <vt:lpstr>DURING……. WHAT I NEED TO KNOW AND DO IN THE MIDST OF CHAOS</vt:lpstr>
      <vt:lpstr>AFTER……. WHAT I NEED TO DO IN THE AFTERMATH OF A TRAGEDY</vt:lpstr>
      <vt:lpstr>AFTER……. WHAT I NEED TO DO IN THE AFTERMATH OF A TRAGEDY</vt:lpstr>
      <vt:lpstr>AFTER……. WHAT I NEED TO DO IN THE AFTERMATH OF A TRAGEDY</vt:lpstr>
      <vt:lpstr>FOR THE START OF THE NEW SCHOOL YEAR LOW TO NO COST SOLUTIONS…….</vt:lpstr>
      <vt:lpstr>FOR THE START OF THE NEW SCHOOL YEAR LOW TO NO COST SOLUTIONS…….</vt:lpstr>
      <vt:lpstr>FOR THE START OF THE NEW SCHOOL YEAR LOW TO NO COST SOLUTIONS…….</vt:lpstr>
      <vt:lpstr>QUESTIONS  </vt:lpstr>
    </vt:vector>
  </TitlesOfParts>
  <Company>Town of Newtown 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</dc:creator>
  <cp:lastModifiedBy>joe erardi</cp:lastModifiedBy>
  <cp:revision>45</cp:revision>
  <cp:lastPrinted>2018-03-13T13:57:08Z</cp:lastPrinted>
  <dcterms:created xsi:type="dcterms:W3CDTF">2017-05-26T13:37:31Z</dcterms:created>
  <dcterms:modified xsi:type="dcterms:W3CDTF">2018-10-17T13:50:34Z</dcterms:modified>
</cp:coreProperties>
</file>