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3" r:id="rId1"/>
  </p:sldMasterIdLst>
  <p:notesMasterIdLst>
    <p:notesMasterId r:id="rId22"/>
  </p:notesMasterIdLst>
  <p:handoutMasterIdLst>
    <p:handoutMasterId r:id="rId23"/>
  </p:handoutMasterIdLst>
  <p:sldIdLst>
    <p:sldId id="272" r:id="rId2"/>
    <p:sldId id="315" r:id="rId3"/>
    <p:sldId id="309" r:id="rId4"/>
    <p:sldId id="290" r:id="rId5"/>
    <p:sldId id="317" r:id="rId6"/>
    <p:sldId id="319" r:id="rId7"/>
    <p:sldId id="320" r:id="rId8"/>
    <p:sldId id="321" r:id="rId9"/>
    <p:sldId id="322" r:id="rId10"/>
    <p:sldId id="323" r:id="rId11"/>
    <p:sldId id="324" r:id="rId12"/>
    <p:sldId id="325" r:id="rId13"/>
    <p:sldId id="326" r:id="rId14"/>
    <p:sldId id="327" r:id="rId15"/>
    <p:sldId id="328" r:id="rId16"/>
    <p:sldId id="329" r:id="rId17"/>
    <p:sldId id="330" r:id="rId18"/>
    <p:sldId id="331" r:id="rId19"/>
    <p:sldId id="332" r:id="rId20"/>
    <p:sldId id="333" r:id="rId21"/>
  </p:sldIdLst>
  <p:sldSz cx="9144000" cy="6858000" type="screen4x3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81239" autoAdjust="0"/>
  </p:normalViewPr>
  <p:slideViewPr>
    <p:cSldViewPr>
      <p:cViewPr varScale="1">
        <p:scale>
          <a:sx n="58" d="100"/>
          <a:sy n="58" d="100"/>
        </p:scale>
        <p:origin x="174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CD59FE98-F1B0-4AFD-8027-9A2121598BC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CB8E581-00BE-4568-9E8E-C54A1B05F3B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022725" y="0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FE1494-632D-4CCC-8218-75F9E5FA0D0B}" type="datetimeFigureOut">
              <a:rPr lang="en-US" smtClean="0"/>
              <a:t>10/17/2018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1FD3EE9-CCD6-437A-AD4E-15F9E1C69A8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918575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C8993BE-B9BB-4261-9FDC-1EE767D2B8A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022725" y="8918575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198AC7-9480-416E-838E-A4A6349AC2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1489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68A40F3F-FC94-4497-A02E-AB8886D9266D}" type="datetimeFigureOut">
              <a:rPr lang="en-US" smtClean="0"/>
              <a:t>10/17/2018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4913" y="704850"/>
            <a:ext cx="4692650" cy="35194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9" tIns="47114" rIns="94229" bIns="4711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4229" tIns="47114" rIns="94229" bIns="4711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7422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2" y="8917422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71F7748A-3E6E-4D00-8D39-11F54068A0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6277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42289">
              <a:defRPr/>
            </a:pPr>
            <a:r>
              <a:rPr lang="en-US" dirty="0"/>
              <a:t>Mark asks “where were you on 12/13?”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F7748A-3E6E-4D00-8D39-11F54068A05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2610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  <a:p>
            <a:endParaRPr lang="en-US" baseline="0" dirty="0"/>
          </a:p>
          <a:p>
            <a:endParaRPr lang="en-US" baseline="0" dirty="0"/>
          </a:p>
          <a:p>
            <a:endParaRPr lang="en-US" baseline="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AE65A7-3DB6-4C3E-A7BE-485ADF036B6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9913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Locks or no locks. Magnets or no magnets. </a:t>
            </a:r>
          </a:p>
          <a:p>
            <a:r>
              <a:rPr lang="en-US" dirty="0"/>
              <a:t>Gates</a:t>
            </a:r>
            <a:r>
              <a:rPr lang="en-US" baseline="0" dirty="0"/>
              <a:t> or no gates</a:t>
            </a:r>
          </a:p>
          <a:p>
            <a:r>
              <a:rPr lang="en-US" baseline="0" dirty="0"/>
              <a:t>Blinds or no blinds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AE65A7-3DB6-4C3E-A7BE-485ADF036B6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3470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42289">
              <a:defRPr/>
            </a:pPr>
            <a:r>
              <a:rPr lang="en-US" baseline="0" dirty="0"/>
              <a:t>Support and Work with Superintendent AND communicate with other elected officials and community –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AE65A7-3DB6-4C3E-A7BE-485ADF036B6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2558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199" y="1295400"/>
            <a:ext cx="8228013" cy="1927225"/>
          </a:xfrm>
        </p:spPr>
        <p:txBody>
          <a:bodyPr tIns="0" bIns="0" anchor="b" anchorCtr="0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199" y="3307976"/>
            <a:ext cx="8228013" cy="1066800"/>
          </a:xfrm>
        </p:spPr>
        <p:txBody>
          <a:bodyPr tIns="0" bIns="0"/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0FA49-09D9-4777-A1D9-CDB9D1795ABC}" type="datetimeFigureOut">
              <a:rPr lang="en-US" smtClean="0"/>
              <a:t>10/17/2018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F70E7-7715-4DAB-84EB-4A4C2462B53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8292818" y="5804647"/>
            <a:ext cx="367088" cy="67710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sz="4400">
                <a:solidFill>
                  <a:schemeClr val="accent1"/>
                </a:solidFill>
                <a:latin typeface="Wingdings" pitchFamily="2" charset="2"/>
              </a:rPr>
              <a:t>S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0FA49-09D9-4777-A1D9-CDB9D1795ABC}" type="datetimeFigureOut">
              <a:rPr lang="en-US" smtClean="0"/>
              <a:t>10/17/2018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F70E7-7715-4DAB-84EB-4A4C2462B53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81001"/>
            <a:ext cx="3509683" cy="2209800"/>
          </a:xfrm>
        </p:spPr>
        <p:txBody>
          <a:bodyPr anchor="b"/>
          <a:lstStyle>
            <a:lvl1pPr algn="l">
              <a:defRPr sz="44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0" y="273050"/>
            <a:ext cx="3657600" cy="585311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649071"/>
            <a:ext cx="3509683" cy="3388192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E20FA49-09D9-4777-A1D9-CDB9D1795ABC}" type="datetimeFigureOut">
              <a:rPr lang="en-US" smtClean="0"/>
              <a:t>10/17/2018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F70E7-7715-4DAB-84EB-4A4C2462B5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1425" y="381001"/>
            <a:ext cx="3635375" cy="2209800"/>
          </a:xfrm>
        </p:spPr>
        <p:txBody>
          <a:bodyPr anchor="b"/>
          <a:lstStyle>
            <a:lvl1pPr algn="l">
              <a:defRPr sz="4400" b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1425" y="2649070"/>
            <a:ext cx="3635375" cy="3505667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E20FA49-09D9-4777-A1D9-CDB9D1795ABC}" type="datetimeFigureOut">
              <a:rPr lang="en-US" smtClean="0"/>
              <a:t>10/17/2018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F70E7-7715-4DAB-84EB-4A4C2462B53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28600" y="1143000"/>
            <a:ext cx="4267200" cy="4267200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1425" y="381001"/>
            <a:ext cx="3635375" cy="2209800"/>
          </a:xfrm>
        </p:spPr>
        <p:txBody>
          <a:bodyPr anchor="b"/>
          <a:lstStyle>
            <a:lvl1pPr algn="l">
              <a:defRPr sz="4400" b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1425" y="2649070"/>
            <a:ext cx="3635375" cy="3505667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E20FA49-09D9-4777-A1D9-CDB9D1795ABC}" type="datetimeFigureOut">
              <a:rPr lang="en-US" smtClean="0"/>
              <a:t>10/17/2018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90600" y="2590800"/>
            <a:ext cx="3505200" cy="3505200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2479675" y="1260475"/>
            <a:ext cx="1254125" cy="1254125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/>
          </a:p>
        </p:txBody>
      </p:sp>
      <p:sp>
        <p:nvSpPr>
          <p:cNvPr id="10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269875" y="762000"/>
            <a:ext cx="2092325" cy="2092325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568388"/>
            <a:ext cx="8228013" cy="3468875"/>
          </a:xfrm>
        </p:spPr>
        <p:txBody>
          <a:bodyPr vert="eaVert"/>
          <a:lstStyle>
            <a:lvl5pPr>
              <a:defRPr/>
            </a:lvl5pPr>
            <a:lvl6pPr marL="1719072">
              <a:defRPr/>
            </a:lvl6pPr>
            <a:lvl7pPr marL="1719072">
              <a:defRPr/>
            </a:lvl7pPr>
            <a:lvl8pPr marL="1719072">
              <a:defRPr/>
            </a:lvl8pPr>
            <a:lvl9pPr marL="1719072"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0FA49-09D9-4777-A1D9-CDB9D1795ABC}" type="datetimeFigureOut">
              <a:rPr lang="en-US" smtClean="0"/>
              <a:t>10/17/2018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F70E7-7715-4DAB-84EB-4A4C2462B5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6600" y="274638"/>
            <a:ext cx="1524000" cy="5851525"/>
          </a:xfrm>
        </p:spPr>
        <p:txBody>
          <a:bodyPr vert="eaVert" anchor="t" anchorCtr="0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16859"/>
            <a:ext cx="6019800" cy="5615642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0FA49-09D9-4777-A1D9-CDB9D1795ABC}" type="datetimeFigureOut">
              <a:rPr lang="en-US" smtClean="0"/>
              <a:t>10/17/2018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F70E7-7715-4DAB-84EB-4A4C2462B5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0FA49-09D9-4777-A1D9-CDB9D1795ABC}" type="datetimeFigureOut">
              <a:rPr lang="en-US" smtClean="0"/>
              <a:t>10/17/2018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F70E7-7715-4DAB-84EB-4A4C2462B53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0FA49-09D9-4777-A1D9-CDB9D1795ABC}" type="datetimeFigureOut">
              <a:rPr lang="en-US" smtClean="0"/>
              <a:t>10/17/2018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F70E7-7715-4DAB-84EB-4A4C2462B5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36694"/>
            <a:ext cx="6400800" cy="1362075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6399" y="3609695"/>
            <a:ext cx="5181601" cy="1500187"/>
          </a:xfrm>
        </p:spPr>
        <p:txBody>
          <a:bodyPr anchor="t" anchorCtr="0"/>
          <a:lstStyle>
            <a:lvl1pPr marL="0" indent="0" algn="r">
              <a:spcBef>
                <a:spcPts val="300"/>
              </a:spcBef>
              <a:buNone/>
              <a:defRPr sz="1800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E20FA49-09D9-4777-A1D9-CDB9D1795ABC}" type="datetimeFigureOut">
              <a:rPr lang="en-US" smtClean="0"/>
              <a:t>10/17/2018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38999" y="6356350"/>
            <a:ext cx="144621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88F70E7-7715-4DAB-84EB-4A4C2462B53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8292818" y="5804647"/>
            <a:ext cx="367088" cy="67710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sz="4400">
                <a:solidFill>
                  <a:schemeClr val="accent1"/>
                </a:solidFill>
                <a:latin typeface="Wingdings" pitchFamily="2" charset="2"/>
              </a:rPr>
              <a:t>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0664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4753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tabLst/>
              <a:defRPr sz="1600"/>
            </a:lvl6pPr>
            <a:lvl7pPr marL="2173288" indent="-227013">
              <a:tabLst/>
              <a:defRPr sz="1600"/>
            </a:lvl7pPr>
            <a:lvl8pPr marL="2398713" indent="-227013">
              <a:tabLst/>
              <a:defRPr sz="1600"/>
            </a:lvl8pPr>
            <a:lvl9pPr marL="2625725" indent="-227013">
              <a:tabLst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0FA49-09D9-4777-A1D9-CDB9D1795ABC}" type="datetimeFigureOut">
              <a:rPr lang="en-US" smtClean="0"/>
              <a:t>10/17/2018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F70E7-7715-4DAB-84EB-4A4C2462B5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2232211"/>
            <a:ext cx="3767328" cy="762000"/>
          </a:xfrm>
        </p:spPr>
        <p:txBody>
          <a:bodyPr anchor="b">
            <a:noAutofit/>
          </a:bodyPr>
          <a:lstStyle>
            <a:lvl1pPr marL="0" indent="0" algn="ctr">
              <a:lnSpc>
                <a:spcPts val="2600"/>
              </a:lnSpc>
              <a:spcBef>
                <a:spcPts val="0"/>
              </a:spcBef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0664" y="3160059"/>
            <a:ext cx="3767328" cy="289149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1578" y="2232211"/>
            <a:ext cx="3767328" cy="762000"/>
          </a:xfrm>
        </p:spPr>
        <p:txBody>
          <a:bodyPr anchor="b">
            <a:noAutofit/>
          </a:bodyPr>
          <a:lstStyle>
            <a:lvl1pPr marL="0" indent="0" algn="ctr">
              <a:lnSpc>
                <a:spcPts val="2600"/>
              </a:lnSpc>
              <a:spcBef>
                <a:spcPts val="0"/>
              </a:spcBef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1578" y="3160059"/>
            <a:ext cx="3767328" cy="289149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0FA49-09D9-4777-A1D9-CDB9D1795ABC}" type="datetimeFigureOut">
              <a:rPr lang="en-US" smtClean="0"/>
              <a:t>10/17/2018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F70E7-7715-4DAB-84EB-4A4C2462B5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2784475"/>
            <a:ext cx="7656512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0FA49-09D9-4777-A1D9-CDB9D1795ABC}" type="datetimeFigureOut">
              <a:rPr lang="en-US" smtClean="0"/>
              <a:t>10/17/2018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F70E7-7715-4DAB-84EB-4A4C2462B53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762000" y="4497070"/>
            <a:ext cx="7656512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36008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0FA49-09D9-4777-A1D9-CDB9D1795ABC}" type="datetimeFigureOut">
              <a:rPr lang="en-US" smtClean="0"/>
              <a:t>10/17/2018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F70E7-7715-4DAB-84EB-4A4C2462B53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4636008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9" name="Content Placeholder 2"/>
          <p:cNvSpPr>
            <a:spLocks noGrp="1"/>
          </p:cNvSpPr>
          <p:nvPr>
            <p:ph sz="half" idx="14"/>
          </p:nvPr>
        </p:nvSpPr>
        <p:spPr>
          <a:xfrm>
            <a:off x="740664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36008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0FA49-09D9-4777-A1D9-CDB9D1795ABC}" type="datetimeFigureOut">
              <a:rPr lang="en-US" smtClean="0"/>
              <a:t>10/17/2018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F70E7-7715-4DAB-84EB-4A4C2462B53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4636008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73288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2572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739775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739775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73288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2572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0FA49-09D9-4777-A1D9-CDB9D1795ABC}" type="datetimeFigureOut">
              <a:rPr lang="en-US" smtClean="0"/>
              <a:t>10/17/2018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F70E7-7715-4DAB-84EB-4A4C2462B5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45141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9775" y="2770094"/>
            <a:ext cx="7662864" cy="32671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3E20FA49-09D9-4777-A1D9-CDB9D1795ABC}" type="datetimeFigureOut">
              <a:rPr lang="en-US" smtClean="0"/>
              <a:t>10/17/2018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789613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05300" y="635635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88F70E7-7715-4DAB-84EB-4A4C2462B53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9" r:id="rId6"/>
    <p:sldLayoutId id="2147483700" r:id="rId7"/>
    <p:sldLayoutId id="2147483701" r:id="rId8"/>
    <p:sldLayoutId id="2147483702" r:id="rId9"/>
    <p:sldLayoutId id="2147483703" r:id="rId10"/>
    <p:sldLayoutId id="2147483704" r:id="rId11"/>
    <p:sldLayoutId id="2147483705" r:id="rId12"/>
    <p:sldLayoutId id="2147483706" r:id="rId13"/>
    <p:sldLayoutId id="2147483707" r:id="rId14"/>
    <p:sldLayoutId id="2147483708" r:id="rId15"/>
    <p:sldLayoutId id="2147483709" r:id="rId16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accent1"/>
        </a:buClr>
        <a:buSzPct val="90000"/>
        <a:buFont typeface="Wingdings" pitchFamily="2" charset="2"/>
        <a:buChar char="S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S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" pitchFamily="2" charset="2"/>
        <a:buChar char="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960317"/>
            <a:ext cx="8228013" cy="936625"/>
          </a:xfrm>
        </p:spPr>
        <p:txBody>
          <a:bodyPr/>
          <a:lstStyle/>
          <a:p>
            <a:br>
              <a:rPr lang="en-US" sz="6600" dirty="0"/>
            </a:br>
            <a:br>
              <a:rPr lang="en-US" sz="6600" dirty="0"/>
            </a:br>
            <a:br>
              <a:rPr lang="en-US" sz="6600" dirty="0"/>
            </a:br>
            <a:br>
              <a:rPr lang="en-US" sz="6600" dirty="0"/>
            </a:br>
            <a:br>
              <a:rPr lang="en-US" sz="6600" dirty="0"/>
            </a:br>
            <a:br>
              <a:rPr lang="en-US" sz="6600" dirty="0"/>
            </a:br>
            <a:br>
              <a:rPr lang="en-US" sz="6600" dirty="0"/>
            </a:br>
            <a:br>
              <a:rPr lang="en-US" sz="6600" dirty="0"/>
            </a:br>
            <a:br>
              <a:rPr lang="en-US" sz="6600" dirty="0"/>
            </a:br>
            <a:br>
              <a:rPr lang="en-US" sz="6600" dirty="0"/>
            </a:br>
            <a:br>
              <a:rPr lang="en-US" sz="6600" dirty="0"/>
            </a:br>
            <a:br>
              <a:rPr lang="en-US" sz="6600" dirty="0"/>
            </a:br>
            <a:br>
              <a:rPr lang="en-US" sz="6600" dirty="0"/>
            </a:br>
            <a:br>
              <a:rPr lang="en-US" sz="6600" dirty="0"/>
            </a:br>
            <a:br>
              <a:rPr lang="en-US" sz="6600" dirty="0"/>
            </a:br>
            <a:br>
              <a:rPr lang="en-US" sz="6600" dirty="0"/>
            </a:br>
            <a:br>
              <a:rPr lang="en-US" sz="6600" dirty="0"/>
            </a:br>
            <a:br>
              <a:rPr lang="en-US" sz="6600" dirty="0"/>
            </a:br>
            <a:br>
              <a:rPr lang="en-US" sz="2400" dirty="0"/>
            </a:br>
            <a:r>
              <a:rPr lang="en-US" sz="6600" dirty="0"/>
              <a:t>                                            </a:t>
            </a:r>
            <a:br>
              <a:rPr lang="en-US" sz="6600" dirty="0"/>
            </a:br>
            <a:r>
              <a:rPr lang="en-US" sz="6600" dirty="0"/>
              <a:t>Newtown </a:t>
            </a:r>
            <a:br>
              <a:rPr lang="en-US" sz="6600" dirty="0"/>
            </a:br>
            <a:r>
              <a:rPr lang="en-US" sz="6600" dirty="0"/>
              <a:t>Lessons Learned   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92EBBE1-3D20-49DE-8212-7C77D404C6BC}"/>
              </a:ext>
            </a:extLst>
          </p:cNvPr>
          <p:cNvSpPr txBox="1"/>
          <p:nvPr/>
        </p:nvSpPr>
        <p:spPr>
          <a:xfrm>
            <a:off x="647303" y="5943600"/>
            <a:ext cx="784939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Presented by </a:t>
            </a:r>
            <a: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Dr. Joseph Erardi </a:t>
            </a:r>
          </a:p>
          <a:p>
            <a:pPr algn="ctr"/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Retired Superintendent </a:t>
            </a:r>
            <a:r>
              <a:rPr lang="en-US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(Newtown, CT)</a:t>
            </a:r>
            <a:endParaRPr lang="en-US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endParaRPr lang="en-US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9127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D54F60-188C-4306-9D33-9221C4BB63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i="1" dirty="0">
                <a:solidFill>
                  <a:srgbClr val="FF0000"/>
                </a:solidFill>
              </a:rPr>
              <a:t>BEFORE…….</a:t>
            </a:r>
            <a:br>
              <a:rPr lang="en-US" sz="2000" dirty="0"/>
            </a:br>
            <a:r>
              <a:rPr lang="en-US" sz="2000" dirty="0"/>
              <a:t>WHAT I NEED TO KNOW AND DO AS THE DISTRICT’S SUPERINTENDENT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619CA7-A397-425C-8073-EF97311E8C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en-US" sz="2400" dirty="0"/>
              <a:t>If I was out-of-district during a school emergency have I mentored or met with the key staff member who would represent my work in the midst of a tragedy?</a:t>
            </a:r>
          </a:p>
          <a:p>
            <a:pPr lvl="0"/>
            <a:r>
              <a:rPr lang="en-US" sz="2400" dirty="0"/>
              <a:t>As needed, do I meet with my school board (minimum three times per year) in executive session to address school safety and security?</a:t>
            </a:r>
          </a:p>
          <a:p>
            <a:pPr lvl="0"/>
            <a:r>
              <a:rPr lang="en-US" sz="2400" dirty="0"/>
              <a:t>Have I examined existing resources to reallocate assignments to meet the needs of today’s safety and security most complex issues?</a:t>
            </a:r>
          </a:p>
          <a:p>
            <a:pPr lvl="0"/>
            <a:r>
              <a:rPr lang="en-US" sz="2400" dirty="0"/>
              <a:t>Do I meet with district mental health providers to collaborate and to have strategies in place for our most complex students who bring with them safety concerns to the district?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5301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129149-1D24-4CD1-B997-B459BD0021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i="1" dirty="0">
                <a:solidFill>
                  <a:srgbClr val="FF0000"/>
                </a:solidFill>
              </a:rPr>
              <a:t>DURING…….</a:t>
            </a:r>
            <a:br>
              <a:rPr lang="en-US" sz="2000" dirty="0"/>
            </a:br>
            <a:r>
              <a:rPr lang="en-US" sz="2000" dirty="0"/>
              <a:t>WHAT I NEED TO KNOW AND DO IN THE MIDST OF CHAOS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C5C614-9F87-410E-8ECB-D02CFCFA45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lvl="0"/>
            <a:r>
              <a:rPr lang="en-US" sz="8000" dirty="0"/>
              <a:t>Proximity - Where is the best place for me to be to lead?</a:t>
            </a:r>
          </a:p>
          <a:p>
            <a:pPr lvl="0"/>
            <a:r>
              <a:rPr lang="en-US" sz="8000" dirty="0"/>
              <a:t>Messaging – Can I use my already prepared messages from our district’s messaging bank to be proactive with communication?</a:t>
            </a:r>
          </a:p>
          <a:p>
            <a:pPr lvl="0"/>
            <a:r>
              <a:rPr lang="en-US" sz="8000" dirty="0"/>
              <a:t>Empowerment – Have I scanned the crisis for gaps in our plan, and if need be, fill those gaps with staff members embedded within my trust circle?</a:t>
            </a:r>
          </a:p>
          <a:p>
            <a:pPr lvl="0"/>
            <a:r>
              <a:rPr lang="en-US" sz="8000" dirty="0"/>
              <a:t>Composure – Do I have the ability to remain composed or do I delegate the point person to a designee?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15405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90FBEB-394C-46F8-A807-769D9F38C3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i="1" dirty="0">
                <a:solidFill>
                  <a:srgbClr val="FF0000"/>
                </a:solidFill>
              </a:rPr>
              <a:t>DURING…….</a:t>
            </a:r>
            <a:br>
              <a:rPr lang="en-US" sz="2000" dirty="0"/>
            </a:br>
            <a:r>
              <a:rPr lang="en-US" sz="2000" dirty="0"/>
              <a:t>WHAT I NEED TO KNOW AND DO IN THE MIDST OF CHAOS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C3C542-AE53-4608-9876-FFAF424C16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lvl="0"/>
            <a:r>
              <a:rPr lang="en-US" sz="8000" dirty="0"/>
              <a:t>Duration – Am I able to stay at point for the duration of the crisis, and if not, how do I need to prepare and transition information to my designee?</a:t>
            </a:r>
          </a:p>
          <a:p>
            <a:pPr lvl="0"/>
            <a:r>
              <a:rPr lang="en-US" sz="8000" dirty="0"/>
              <a:t>Reunification – Do all stakeholders have the same understanding for the parent reconnect?  If I am not at the site have I designated a point person?</a:t>
            </a:r>
          </a:p>
          <a:p>
            <a:pPr lvl="0"/>
            <a:r>
              <a:rPr lang="en-US" sz="8000" dirty="0"/>
              <a:t>Student and Staff Most Impacted by the Tragedy – Are my messages a balance of compassion and filled only with accurate information?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77030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DA4744-A9B7-4473-852C-7FBAD50747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i="1" dirty="0">
                <a:solidFill>
                  <a:srgbClr val="FF0000"/>
                </a:solidFill>
              </a:rPr>
              <a:t>DURING…….</a:t>
            </a:r>
            <a:br>
              <a:rPr lang="en-US" sz="2000" dirty="0"/>
            </a:br>
            <a:r>
              <a:rPr lang="en-US" sz="2000" dirty="0"/>
              <a:t>WHAT I NEED TO KNOW AND DO IN THE MIDST OF CHAOS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067EE1-5920-4E20-8D37-CE61AD2FCD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n-US" dirty="0"/>
              <a:t>School Board – Have I or my designee sent a message to the school board chair that there is a highly complex situation evolving in the district and information will be forthcoming as soon as the issue settles?</a:t>
            </a:r>
          </a:p>
          <a:p>
            <a:pPr lvl="0"/>
            <a:r>
              <a:rPr lang="en-US" dirty="0"/>
              <a:t>Incident Command Center – Do I have all that I need from the ICC, and if not, how do I ascertain the information as quickly as possible?</a:t>
            </a:r>
          </a:p>
          <a:p>
            <a:pPr lvl="0"/>
            <a:r>
              <a:rPr lang="en-US" dirty="0"/>
              <a:t>Personal – Have I kept my immediate family informed of the crisis and have I been able to honestly assure them of my own personal safety?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77958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29AB82-B4AD-45C9-BE9E-95020A5DE2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i="1" dirty="0">
                <a:solidFill>
                  <a:srgbClr val="FF0000"/>
                </a:solidFill>
              </a:rPr>
              <a:t>AFTER…….</a:t>
            </a:r>
            <a:br>
              <a:rPr lang="en-US" sz="2000" dirty="0"/>
            </a:br>
            <a:r>
              <a:rPr lang="en-US" sz="2000" dirty="0"/>
              <a:t>WHAT I NEED TO DO IN THE AFTERMATH OF A TRAGEDY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DE9A0E-1D68-46B2-82D1-B008014FEF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lvl="0"/>
            <a:r>
              <a:rPr lang="en-US" sz="8000" dirty="0"/>
              <a:t>Self-Regulating - If you are taking care of all who is taking care of you?</a:t>
            </a:r>
          </a:p>
          <a:p>
            <a:pPr lvl="0"/>
            <a:r>
              <a:rPr lang="en-US" sz="8000" dirty="0"/>
              <a:t>Press Conference and Communication – Who should attend, and should there be a joint message from police and school?</a:t>
            </a:r>
          </a:p>
          <a:p>
            <a:pPr lvl="0"/>
            <a:r>
              <a:rPr lang="en-US" sz="8000" dirty="0"/>
              <a:t>Families of Loss (If applicable) - Have I designated a point person to serve as a direct connect to the most impacted families and my office?</a:t>
            </a:r>
          </a:p>
          <a:p>
            <a:pPr lvl="0"/>
            <a:r>
              <a:rPr lang="en-US" sz="8000" dirty="0"/>
              <a:t>Return to School – Have I consulted union presidents before finalizing my return-to-school broadcast?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39106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3D5E0C-213B-427D-B3C6-EF669020CA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i="1" dirty="0">
                <a:solidFill>
                  <a:srgbClr val="FF0000"/>
                </a:solidFill>
              </a:rPr>
              <a:t>AFTER…….</a:t>
            </a:r>
            <a:br>
              <a:rPr lang="en-US" sz="2000" dirty="0"/>
            </a:br>
            <a:r>
              <a:rPr lang="en-US" sz="2000" dirty="0"/>
              <a:t>WHAT I NEED TO DO IN THE AFTERMATH OF A TRAGEDY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61A9A1-E7A3-4E2C-A60C-AE6B3C1BAB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lvl="0"/>
            <a:r>
              <a:rPr lang="en-US" sz="5000" dirty="0"/>
              <a:t>Debrief – Have I sat with all who were in the front line of the tragedy to better understand the “why” and to fully understand lessons learned?</a:t>
            </a:r>
          </a:p>
          <a:p>
            <a:pPr lvl="0"/>
            <a:r>
              <a:rPr lang="en-US" sz="5000" dirty="0"/>
              <a:t>Support - Am I able to be present on site (out of my office) to appropriately support staff?</a:t>
            </a:r>
          </a:p>
          <a:p>
            <a:pPr lvl="0"/>
            <a:r>
              <a:rPr lang="en-US" sz="5000" dirty="0"/>
              <a:t>Tragedy Roll-out - How do I (or do I) take full ownership to the issue?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47906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D8CEC3-0F13-451A-BF18-5275B5C8BD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i="1" dirty="0">
                <a:solidFill>
                  <a:srgbClr val="FF0000"/>
                </a:solidFill>
              </a:rPr>
              <a:t>AFTER…….</a:t>
            </a:r>
            <a:br>
              <a:rPr lang="en-US" sz="2000" dirty="0"/>
            </a:br>
            <a:r>
              <a:rPr lang="en-US" sz="2000" dirty="0"/>
              <a:t>WHAT I NEED TO DO IN THE AFTERMATH OF A TRAGEDY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385101-3E1D-46CE-839B-65717AC685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n-US" dirty="0"/>
              <a:t>Human Resource – Have I met with the Human Resource department to fully understand the appropriate message to all impacted staff pertaining to need and return-to-work?</a:t>
            </a:r>
          </a:p>
          <a:p>
            <a:pPr lvl="0"/>
            <a:r>
              <a:rPr lang="en-US" dirty="0"/>
              <a:t>Daily District Ritual – As the superintendent I am spending nearly every minute of the work day navigating the tragedy; therefore, have I appropriately assigned and empowered a school leader to run the teaching and learning aspects of the school day?</a:t>
            </a:r>
          </a:p>
          <a:p>
            <a:pPr lvl="0"/>
            <a:r>
              <a:rPr lang="en-US" dirty="0"/>
              <a:t>Sustainability and Recovery – Have I begun to think about who needs to be around the table when we address the inherent recovery and rebuild of the district?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128910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9D87FE-C8ED-4D82-B9DE-A9C0AADBF1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2000" b="1" i="1" dirty="0">
                <a:solidFill>
                  <a:srgbClr val="FF0000"/>
                </a:solidFill>
              </a:rPr>
              <a:t>FOR THE START OF THE NEW SCHOOL YEAR LOW TO NO COST SOLUTIONS…….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505A91-076D-4AF5-93FE-E9991E4BD1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Every door must lock from the inside.</a:t>
            </a:r>
          </a:p>
          <a:p>
            <a:r>
              <a:rPr lang="en-US" sz="2000" dirty="0"/>
              <a:t>Every window must be numbered.</a:t>
            </a:r>
          </a:p>
          <a:p>
            <a:r>
              <a:rPr lang="en-US" sz="2000" dirty="0"/>
              <a:t>Every staff member follows your lead with a high-yield no cost mentoring program.</a:t>
            </a:r>
          </a:p>
          <a:p>
            <a:r>
              <a:rPr lang="en-US" sz="2000" dirty="0"/>
              <a:t>Every school building is intimately understood by at least one safety official.</a:t>
            </a:r>
          </a:p>
          <a:p>
            <a:r>
              <a:rPr lang="en-US" sz="2000" dirty="0"/>
              <a:t>Every month you hold a meeting with the police chief.</a:t>
            </a:r>
          </a:p>
          <a:p>
            <a:pPr marL="0" indent="0">
              <a:buNone/>
            </a:pPr>
            <a:endParaRPr lang="en-US" sz="2000" dirty="0"/>
          </a:p>
          <a:p>
            <a:pPr marL="457200" indent="-457200">
              <a:buFont typeface="+mj-lt"/>
              <a:buAutoNum type="arabicPeriod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7003402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3982E4-3397-49DF-B157-A4E17FB27F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b="1" i="1" dirty="0">
                <a:solidFill>
                  <a:srgbClr val="FF0000"/>
                </a:solidFill>
              </a:rPr>
              <a:t>FOR THE START OF THE NEW SCHOOL YEAR LOW TO NO COST SOLUTIONS…….</a:t>
            </a:r>
            <a:endParaRPr lang="en-US" sz="2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0A0B91-8384-4950-84CD-E1B620D7F9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2000" dirty="0"/>
              <a:t>Every administrator convenes their leadership team to work through a step back protocol as you become the listener:  With existing resources what can we do differently to enhance safety and security?</a:t>
            </a:r>
          </a:p>
          <a:p>
            <a:r>
              <a:rPr lang="en-US" sz="2000" dirty="0"/>
              <a:t>Every superintendent ensures their board that all staff understands the  safety plan.</a:t>
            </a:r>
          </a:p>
          <a:p>
            <a:r>
              <a:rPr lang="en-US" sz="2000" dirty="0"/>
              <a:t>Every superintendent runs meaningful drills not convenient drills.</a:t>
            </a:r>
          </a:p>
          <a:p>
            <a:r>
              <a:rPr lang="en-US" sz="2000" dirty="0"/>
              <a:t>Every superintendent starts the new year with a detailed reunification plan?</a:t>
            </a:r>
          </a:p>
          <a:p>
            <a:pPr marL="0" indent="0">
              <a:buNone/>
            </a:pPr>
            <a:endParaRPr lang="en-US" sz="20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58934713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985643-5376-4766-A6DA-B363B8C9E2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b="1" i="1" dirty="0">
                <a:solidFill>
                  <a:srgbClr val="FF0000"/>
                </a:solidFill>
              </a:rPr>
              <a:t>FOR THE START OF THE NEW SCHOOL YEAR LOW TO NO COST SOLUTIONS…….</a:t>
            </a:r>
            <a:endParaRPr lang="en-US" sz="2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2162DA-0038-4727-8A7D-994DB2D343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000" dirty="0"/>
              <a:t>Every superintendent completes a “gap analysis” of their district and requests appropriate funds.</a:t>
            </a:r>
          </a:p>
          <a:p>
            <a:r>
              <a:rPr lang="en-US" sz="2000" dirty="0"/>
              <a:t>Every superintendent has at least three executive sessions planned for the new school year to discuss safety.</a:t>
            </a:r>
          </a:p>
          <a:p>
            <a:r>
              <a:rPr lang="en-US" sz="2000" dirty="0"/>
              <a:t>Every superintendent carries on a “courageous conversation” with their community around safety.</a:t>
            </a:r>
          </a:p>
          <a:p>
            <a:r>
              <a:rPr lang="en-US" sz="2000" dirty="0"/>
              <a:t>Every superintendent presents their security needs as a non-negotiable with elected officials.</a:t>
            </a:r>
          </a:p>
          <a:p>
            <a:pPr marL="0" indent="0">
              <a:buNone/>
            </a:pPr>
            <a:endParaRPr lang="en-US" sz="20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9357523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990600"/>
            <a:ext cx="8458200" cy="5562600"/>
          </a:xfr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b="1" dirty="0"/>
              <a:t> </a:t>
            </a:r>
          </a:p>
          <a:p>
            <a:r>
              <a:rPr lang="en-US" sz="1600" b="1" dirty="0"/>
              <a:t>KEYS AND DOORS     </a:t>
            </a:r>
          </a:p>
          <a:p>
            <a:r>
              <a:rPr lang="en-US" sz="1600" b="1" dirty="0"/>
              <a:t>DRILLS                                             	</a:t>
            </a:r>
          </a:p>
          <a:p>
            <a:r>
              <a:rPr lang="en-US" sz="1600" b="1" dirty="0"/>
              <a:t>ROSTER  AND OPEN CAMPUS                                                  	   </a:t>
            </a:r>
          </a:p>
          <a:p>
            <a:r>
              <a:rPr lang="en-US" sz="1600" b="1" dirty="0"/>
              <a:t>REUNIFICATION                                   	</a:t>
            </a:r>
          </a:p>
          <a:p>
            <a:r>
              <a:rPr lang="en-US" sz="1600" b="1" dirty="0"/>
              <a:t>INCIDENT COMMAND CENTER</a:t>
            </a:r>
          </a:p>
          <a:p>
            <a:r>
              <a:rPr lang="en-US" sz="1600" b="1" dirty="0"/>
              <a:t>IN THE MOMENT – COMMON SENSE</a:t>
            </a:r>
          </a:p>
          <a:p>
            <a:r>
              <a:rPr lang="en-US" sz="1600" b="1" dirty="0"/>
              <a:t>MINIMIZE THE HUMAN ELEMENT</a:t>
            </a:r>
          </a:p>
          <a:p>
            <a:r>
              <a:rPr lang="en-US" sz="1600" b="1" dirty="0"/>
              <a:t>EQUITY IN UNDERSTANDING THE PLAN</a:t>
            </a:r>
          </a:p>
          <a:p>
            <a:r>
              <a:rPr lang="en-US" sz="1600" b="1" dirty="0"/>
              <a:t>POST TRAGEDY COMMUNICATION</a:t>
            </a:r>
          </a:p>
          <a:p>
            <a:pPr marL="457200" lvl="1" indent="0">
              <a:buNone/>
            </a:pPr>
            <a:r>
              <a:rPr lang="en-US" sz="2400" b="1" dirty="0"/>
              <a:t> </a:t>
            </a:r>
          </a:p>
          <a:p>
            <a:endParaRPr lang="en-US" sz="800" b="1" dirty="0"/>
          </a:p>
          <a:p>
            <a:pPr marL="0" indent="0">
              <a:buNone/>
            </a:pPr>
            <a:r>
              <a:rPr lang="en-US" sz="2000" b="1" dirty="0"/>
              <a:t>	</a:t>
            </a:r>
          </a:p>
          <a:p>
            <a:endParaRPr lang="en-US" sz="800" dirty="0"/>
          </a:p>
          <a:p>
            <a:pPr marL="0" indent="0" algn="just">
              <a:buNone/>
            </a:pPr>
            <a:r>
              <a:rPr lang="en-US" sz="1800" dirty="0"/>
              <a:t>      </a:t>
            </a:r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0A45B66F-FCF6-4F3E-898E-1B150FFD97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2400" b="1" i="1" dirty="0">
                <a:solidFill>
                  <a:srgbClr val="FF0000"/>
                </a:solidFill>
              </a:rPr>
              <a:t>Lessons Learned…….Meaningful, Reasonable, Sustainable</a:t>
            </a:r>
            <a:br>
              <a:rPr lang="en-US" sz="2000" b="1" i="1" dirty="0">
                <a:solidFill>
                  <a:srgbClr val="FF0000"/>
                </a:solidFill>
              </a:rPr>
            </a:br>
            <a:br>
              <a:rPr lang="en-US" sz="2000" b="1" i="1" dirty="0">
                <a:solidFill>
                  <a:srgbClr val="FF0000"/>
                </a:solidFill>
              </a:rPr>
            </a:br>
            <a:endParaRPr lang="en-US" sz="2000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897763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CD5DA8-53B0-49ED-9F97-3914B1B6B4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QUESTIONS </a:t>
            </a:r>
            <a:br>
              <a:rPr lang="en-US" dirty="0">
                <a:solidFill>
                  <a:srgbClr val="FF0000"/>
                </a:solidFill>
              </a:rPr>
            </a:b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B8BBA0-63C4-4686-97E0-9F87835A13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Contact Information:</a:t>
            </a:r>
          </a:p>
          <a:p>
            <a:pPr marL="0" indent="0">
              <a:buNone/>
            </a:pPr>
            <a:r>
              <a:rPr lang="en-US" sz="2800" dirty="0"/>
              <a:t>Dr. Joseph Erardi</a:t>
            </a:r>
          </a:p>
          <a:p>
            <a:pPr marL="0" indent="0">
              <a:buNone/>
            </a:pPr>
            <a:r>
              <a:rPr lang="en-US" sz="2800" dirty="0"/>
              <a:t>Direct Connect:  203-598-6986</a:t>
            </a:r>
          </a:p>
          <a:p>
            <a:pPr marL="0" indent="0">
              <a:buNone/>
            </a:pPr>
            <a:r>
              <a:rPr lang="en-US" sz="2800" dirty="0"/>
              <a:t>Email:  erardij@gmail.com</a:t>
            </a:r>
          </a:p>
        </p:txBody>
      </p:sp>
    </p:spTree>
    <p:extLst>
      <p:ext uri="{BB962C8B-B14F-4D97-AF65-F5344CB8AC3E}">
        <p14:creationId xmlns:p14="http://schemas.microsoft.com/office/powerpoint/2010/main" val="30437414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Measuring the Fidelity of Your Plan</a:t>
            </a:r>
            <a:br>
              <a:rPr lang="en-US" sz="3600" dirty="0"/>
            </a:br>
            <a:r>
              <a:rPr lang="en-US" sz="3600" dirty="0"/>
              <a:t>Student Voice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816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r>
              <a:rPr lang="en-US" sz="2500" dirty="0"/>
              <a:t>Do you now feel more safe or less safe at school than you did when you first entered Newtown High School? </a:t>
            </a:r>
          </a:p>
          <a:p>
            <a:pPr lvl="1"/>
            <a:r>
              <a:rPr lang="en-US" sz="1500" dirty="0"/>
              <a:t>83% More Safe – 8% Less Safe – 9% Same</a:t>
            </a:r>
          </a:p>
          <a:p>
            <a:r>
              <a:rPr lang="en-US" sz="2500" dirty="0"/>
              <a:t>Do you normally see school security officers in the building and on campus on days when school is in session?</a:t>
            </a:r>
          </a:p>
          <a:p>
            <a:pPr lvl="1"/>
            <a:r>
              <a:rPr lang="en-US" sz="1500" dirty="0"/>
              <a:t>99.66% Yes - .33% No</a:t>
            </a:r>
          </a:p>
          <a:p>
            <a:r>
              <a:rPr lang="en-US" sz="2500" dirty="0"/>
              <a:t>What role(s) do you see the school security officers performing throughout the day?</a:t>
            </a:r>
          </a:p>
          <a:p>
            <a:pPr lvl="1"/>
            <a:r>
              <a:rPr lang="en-US" sz="1500" dirty="0"/>
              <a:t>62% Access Management – 46% Patrolling Building – 17% Checking Vehicles at Gate</a:t>
            </a:r>
          </a:p>
          <a:p>
            <a:r>
              <a:rPr lang="en-US" sz="2500" dirty="0"/>
              <a:t>What changes in security should be considered to help students feel safer in school? </a:t>
            </a:r>
          </a:p>
          <a:p>
            <a:pPr lvl="1"/>
            <a:r>
              <a:rPr lang="en-US" sz="1500" dirty="0"/>
              <a:t>19% of Respondents left suggested changes for consideration to security.  Only 5% of those responses indicated a desire to reduce security levels. – 26% Security Convocations – 19% Arm the Guards – 14% More Guards</a:t>
            </a:r>
          </a:p>
          <a:p>
            <a:pPr marL="457200" lvl="1" indent="0">
              <a:buNone/>
            </a:pPr>
            <a:endParaRPr lang="en-US" sz="21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96925"/>
            <a:ext cx="1021080" cy="128135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200" y="196925"/>
            <a:ext cx="944880" cy="944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03616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345141"/>
            <a:ext cx="9067800" cy="1143000"/>
          </a:xfrm>
        </p:spPr>
        <p:txBody>
          <a:bodyPr/>
          <a:lstStyle/>
          <a:p>
            <a:r>
              <a:rPr lang="en-US" sz="4800" dirty="0"/>
              <a:t>Consistency:</a:t>
            </a:r>
            <a:br>
              <a:rPr lang="en-US" sz="4800" dirty="0"/>
            </a:br>
            <a:r>
              <a:rPr lang="en-US" sz="4800" dirty="0"/>
              <a:t>Emergency Response Team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Empowering Faculty</a:t>
            </a:r>
          </a:p>
          <a:p>
            <a:r>
              <a:rPr lang="en-US" dirty="0"/>
              <a:t>Voluntary </a:t>
            </a:r>
          </a:p>
          <a:p>
            <a:r>
              <a:rPr lang="en-US" dirty="0"/>
              <a:t>Strong leadership</a:t>
            </a:r>
          </a:p>
          <a:p>
            <a:r>
              <a:rPr lang="en-US" dirty="0"/>
              <a:t>Dedicated</a:t>
            </a:r>
          </a:p>
          <a:p>
            <a:r>
              <a:rPr lang="en-US" dirty="0"/>
              <a:t>Strategically located throughout the building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96894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Board of Education Responsibilities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Foster a district culture that makes student success and well-being a priority</a:t>
            </a:r>
          </a:p>
          <a:p>
            <a:pPr marL="0" indent="0">
              <a:buNone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Develop and maintain policy and procedure for the district based on local need and statutory requirements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Adopt, advocate for and oversee the district budget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Support and work effectively with the Superintendent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Communicate with other elected officials and community members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67758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2. District Budget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36837"/>
            <a:ext cx="8229600" cy="4068763"/>
          </a:xfrm>
        </p:spPr>
        <p:txBody>
          <a:bodyPr/>
          <a:lstStyle/>
          <a:p>
            <a:r>
              <a:rPr lang="en-US" dirty="0"/>
              <a:t>Gap analysis and security checklist helps to prioritize</a:t>
            </a:r>
          </a:p>
          <a:p>
            <a:r>
              <a:rPr lang="en-US" dirty="0"/>
              <a:t>Funding possibilities:</a:t>
            </a:r>
          </a:p>
          <a:p>
            <a:pPr lvl="1"/>
            <a:r>
              <a:rPr lang="en-US" dirty="0"/>
              <a:t>school funding</a:t>
            </a:r>
          </a:p>
          <a:p>
            <a:pPr lvl="1"/>
            <a:r>
              <a:rPr lang="en-US" dirty="0"/>
              <a:t>grants</a:t>
            </a:r>
          </a:p>
          <a:p>
            <a:pPr lvl="1"/>
            <a:r>
              <a:rPr lang="en-US" dirty="0"/>
              <a:t>partnerships with outside organizations</a:t>
            </a:r>
          </a:p>
        </p:txBody>
      </p:sp>
    </p:spTree>
    <p:extLst>
      <p:ext uri="{BB962C8B-B14F-4D97-AF65-F5344CB8AC3E}">
        <p14:creationId xmlns:p14="http://schemas.microsoft.com/office/powerpoint/2010/main" val="36681616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381000"/>
            <a:ext cx="8001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600" b="1" dirty="0">
                <a:solidFill>
                  <a:srgbClr val="FFFFFF"/>
                </a:solidFill>
              </a:rPr>
              <a:t>3. Support the Superintendent</a:t>
            </a:r>
          </a:p>
          <a:p>
            <a:endParaRPr lang="en-US" sz="4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266700" y="2486323"/>
            <a:ext cx="8382000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Board Meetings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Superintendent communication with parents during “events”</a:t>
            </a:r>
          </a:p>
          <a:p>
            <a:pPr marL="914400" lvl="1" indent="-457200">
              <a:buFont typeface="Courier New" panose="02070309020205020404" pitchFamily="49" charset="0"/>
              <a:buChar char="o"/>
            </a:pPr>
            <a:r>
              <a:rPr lang="en-US" sz="2800" dirty="0"/>
              <a:t>Effect of social media on incident response</a:t>
            </a:r>
          </a:p>
          <a:p>
            <a:pPr marL="914400" lvl="1" indent="-457200">
              <a:buFont typeface="Courier New" panose="02070309020205020404" pitchFamily="49" charset="0"/>
              <a:buChar char="o"/>
            </a:pPr>
            <a:r>
              <a:rPr lang="en-US" sz="2800" dirty="0"/>
              <a:t>The need for clear and timely messaging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0739559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3D3E6B-7E4D-4E4D-B436-11C6EF7F30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3200" b="1" i="1" dirty="0">
                <a:solidFill>
                  <a:srgbClr val="FF0000"/>
                </a:solidFill>
              </a:rPr>
              <a:t>BEFORE…….</a:t>
            </a:r>
            <a:br>
              <a:rPr lang="en-US" sz="2000" dirty="0"/>
            </a:br>
            <a:br>
              <a:rPr lang="en-US" sz="2000" dirty="0"/>
            </a:br>
            <a:r>
              <a:rPr lang="en-US" sz="2000" dirty="0"/>
              <a:t>WHAT I NEED TO KNOW AND DO AS THE DISTRICT’S SUPERINTENDENT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A22DA3-6DFE-44A3-BFCD-8499D57C90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0568" y="2819400"/>
            <a:ext cx="7662864" cy="3267169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en-US" sz="7200" dirty="0"/>
          </a:p>
          <a:p>
            <a:pPr lvl="0"/>
            <a:r>
              <a:rPr lang="en-US" sz="8000" dirty="0"/>
              <a:t>Have I cultivated a strong relationship built on mutual respect with the local safety officials (police chief) and do we meet regularly to discuss safety?</a:t>
            </a:r>
          </a:p>
          <a:p>
            <a:pPr lvl="0"/>
            <a:r>
              <a:rPr lang="en-US" sz="8000" dirty="0"/>
              <a:t>Do I have in place a detailed safety and security plan that is easily understood by all stakeholders?</a:t>
            </a:r>
          </a:p>
          <a:p>
            <a:pPr lvl="0"/>
            <a:r>
              <a:rPr lang="en-US" sz="8000" dirty="0"/>
              <a:t>Do I have in place an identified staff member or a technology platform which will broadcast all needed information to the school community and the community-at-large pertaining to a crisis?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07146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E08777-3CCB-4FFD-BC91-0FFA5C2804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i="1" dirty="0">
                <a:solidFill>
                  <a:srgbClr val="FF0000"/>
                </a:solidFill>
              </a:rPr>
              <a:t>BEFORE…….</a:t>
            </a:r>
            <a:br>
              <a:rPr lang="en-US" sz="2000" dirty="0"/>
            </a:br>
            <a:r>
              <a:rPr lang="en-US" sz="2000" dirty="0"/>
              <a:t>WHAT I NEED TO KNOW AND DO AS THE DISTRICT’S SUPERINTENDENT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09327F-1718-44A3-B535-9BC0AFEE57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pPr marL="0" lvl="0" indent="0">
              <a:buNone/>
            </a:pPr>
            <a:endParaRPr lang="en-US" dirty="0"/>
          </a:p>
          <a:p>
            <a:pPr lvl="0"/>
            <a:r>
              <a:rPr lang="en-US" sz="8000" dirty="0"/>
              <a:t>Do I attend district safety committee meetings to show my unyielding support for the work?</a:t>
            </a:r>
          </a:p>
          <a:p>
            <a:pPr lvl="0"/>
            <a:r>
              <a:rPr lang="en-US" sz="8000" dirty="0"/>
              <a:t>Am I comfortable with the safety and security plan if my district was in a crisis?</a:t>
            </a:r>
          </a:p>
          <a:p>
            <a:pPr lvl="0"/>
            <a:r>
              <a:rPr lang="en-US" sz="8000" dirty="0"/>
              <a:t>Can I assure the local school board that every staff member (including new staff) understands our safety plan before they are with children?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977438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enesis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Genesis">
      <a:majorFont>
        <a:latin typeface="Calisto MT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Genesis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70000"/>
                <a:satMod val="100000"/>
                <a:greenMod val="110000"/>
              </a:schemeClr>
            </a:gs>
            <a:gs pos="75000">
              <a:schemeClr val="phClr">
                <a:tint val="40000"/>
                <a:satMod val="150000"/>
                <a:redMod val="100000"/>
                <a:blueMod val="100000"/>
              </a:schemeClr>
            </a:gs>
            <a:gs pos="100000">
              <a:schemeClr val="phClr">
                <a:tint val="60000"/>
                <a:satMod val="120000"/>
                <a:redMod val="100000"/>
                <a:blueMod val="100000"/>
              </a:schemeClr>
            </a:gs>
          </a:gsLst>
          <a:path path="circle">
            <a:fillToRect l="25000" t="25000" r="5000" b="5000"/>
          </a:path>
        </a:gradFill>
        <a:gradFill rotWithShape="1">
          <a:gsLst>
            <a:gs pos="0">
              <a:schemeClr val="phClr">
                <a:tint val="50000"/>
                <a:shade val="100000"/>
                <a:alpha val="100000"/>
                <a:satMod val="150000"/>
              </a:schemeClr>
            </a:gs>
            <a:gs pos="40000">
              <a:schemeClr val="phClr">
                <a:tint val="70000"/>
                <a:shade val="100000"/>
                <a:alpha val="100000"/>
                <a:satMod val="150000"/>
              </a:schemeClr>
            </a:gs>
            <a:gs pos="100000">
              <a:schemeClr val="phClr">
                <a:shade val="90000"/>
                <a:satMod val="11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88900" dist="50800" dir="11400000" sx="102000" sy="101000" algn="tl" rotWithShape="0">
              <a:srgbClr val="000000">
                <a:alpha val="35000"/>
              </a:srgbClr>
            </a:outerShdw>
          </a:effectLst>
          <a:scene3d>
            <a:camera prst="perspectiveFront" fov="4800000"/>
            <a:lightRig rig="morning" dir="tl"/>
          </a:scene3d>
          <a:sp3d prstMaterial="softmetal">
            <a:bevelT w="0" h="0"/>
          </a:sp3d>
        </a:effectStyle>
        <a:effectStyle>
          <a:effectLst>
            <a:innerShdw blurRad="50800" dist="25400" dir="13500000">
              <a:srgbClr val="000000">
                <a:alpha val="75000"/>
              </a:srgbClr>
            </a:innerShdw>
            <a:reflection blurRad="101600" stA="40000" endPos="50000" dist="63500" dir="5400000" fadeDir="7200000" sy="-100000" kx="300000" rotWithShape="0"/>
          </a:effectLst>
          <a:scene3d>
            <a:camera prst="orthographicFront">
              <a:rot lat="0" lon="0" rev="0"/>
            </a:camera>
            <a:lightRig rig="chilly" dir="tr">
              <a:rot lat="0" lon="0" rev="1200000"/>
            </a:lightRig>
          </a:scene3d>
          <a:sp3d prstMaterial="plastic">
            <a:bevelT w="0" h="0"/>
          </a:sp3d>
        </a:effectStyle>
      </a:effectStyleLst>
      <a:bgFillStyleLst>
        <a:blipFill rotWithShape="1">
          <a:blip xmlns:r="http://schemas.openxmlformats.org/officeDocument/2006/relationships" r:embed="rId1"/>
          <a:stretch/>
        </a:blipFill>
        <a:blipFill rotWithShape="1">
          <a:blip xmlns:r="http://schemas.openxmlformats.org/officeDocument/2006/relationships" r:embed="rId2"/>
          <a:stretch/>
        </a:blipFill>
        <a:blipFill rotWithShape="1">
          <a:blip xmlns:r="http://schemas.openxmlformats.org/officeDocument/2006/relationships" r:embed="rId3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8052</TotalTime>
  <Words>1372</Words>
  <Application>Microsoft Office PowerPoint</Application>
  <PresentationFormat>On-screen Show (4:3)</PresentationFormat>
  <Paragraphs>126</Paragraphs>
  <Slides>20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Arial</vt:lpstr>
      <vt:lpstr>Calibri</vt:lpstr>
      <vt:lpstr>Calisto MT</vt:lpstr>
      <vt:lpstr>Courier New</vt:lpstr>
      <vt:lpstr>Wingdings</vt:lpstr>
      <vt:lpstr>Genesis</vt:lpstr>
      <vt:lpstr>                                                                Newtown  Lessons Learned    </vt:lpstr>
      <vt:lpstr>Lessons Learned…….Meaningful, Reasonable, Sustainable  </vt:lpstr>
      <vt:lpstr>Measuring the Fidelity of Your Plan Student Voice</vt:lpstr>
      <vt:lpstr>Consistency: Emergency Response Team</vt:lpstr>
      <vt:lpstr>Board of Education Responsibilities</vt:lpstr>
      <vt:lpstr>2. District Budget</vt:lpstr>
      <vt:lpstr>PowerPoint Presentation</vt:lpstr>
      <vt:lpstr>BEFORE…….  WHAT I NEED TO KNOW AND DO AS THE DISTRICT’S SUPERINTENDENT</vt:lpstr>
      <vt:lpstr>BEFORE……. WHAT I NEED TO KNOW AND DO AS THE DISTRICT’S SUPERINTENDENT</vt:lpstr>
      <vt:lpstr>BEFORE……. WHAT I NEED TO KNOW AND DO AS THE DISTRICT’S SUPERINTENDENT</vt:lpstr>
      <vt:lpstr>DURING……. WHAT I NEED TO KNOW AND DO IN THE MIDST OF CHAOS</vt:lpstr>
      <vt:lpstr>DURING……. WHAT I NEED TO KNOW AND DO IN THE MIDST OF CHAOS</vt:lpstr>
      <vt:lpstr>DURING……. WHAT I NEED TO KNOW AND DO IN THE MIDST OF CHAOS</vt:lpstr>
      <vt:lpstr>AFTER……. WHAT I NEED TO DO IN THE AFTERMATH OF A TRAGEDY</vt:lpstr>
      <vt:lpstr>AFTER……. WHAT I NEED TO DO IN THE AFTERMATH OF A TRAGEDY</vt:lpstr>
      <vt:lpstr>AFTER……. WHAT I NEED TO DO IN THE AFTERMATH OF A TRAGEDY</vt:lpstr>
      <vt:lpstr>FOR THE START OF THE NEW SCHOOL YEAR LOW TO NO COST SOLUTIONS…….</vt:lpstr>
      <vt:lpstr>FOR THE START OF THE NEW SCHOOL YEAR LOW TO NO COST SOLUTIONS…….</vt:lpstr>
      <vt:lpstr>FOR THE START OF THE NEW SCHOOL YEAR LOW TO NO COST SOLUTIONS…….</vt:lpstr>
      <vt:lpstr>QUESTIONS  </vt:lpstr>
    </vt:vector>
  </TitlesOfParts>
  <Company>Town of Newtown 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Robinson</dc:creator>
  <cp:lastModifiedBy>joe erardi</cp:lastModifiedBy>
  <cp:revision>45</cp:revision>
  <cp:lastPrinted>2018-03-13T13:57:08Z</cp:lastPrinted>
  <dcterms:created xsi:type="dcterms:W3CDTF">2017-05-26T13:37:31Z</dcterms:created>
  <dcterms:modified xsi:type="dcterms:W3CDTF">2018-10-17T13:50:34Z</dcterms:modified>
</cp:coreProperties>
</file>