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68" r:id="rId7"/>
    <p:sldId id="269" r:id="rId8"/>
    <p:sldId id="270" r:id="rId9"/>
    <p:sldId id="262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61976" autoAdjust="0"/>
  </p:normalViewPr>
  <p:slideViewPr>
    <p:cSldViewPr snapToGrid="0" showGuides="1">
      <p:cViewPr varScale="1">
        <p:scale>
          <a:sx n="56" d="100"/>
          <a:sy n="56" d="100"/>
        </p:scale>
        <p:origin x="1209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arratt" userId="47d3cad2e6e355c2" providerId="LiveId" clId="{3BA345E7-C528-4374-A7F7-8929CC9ACAA5}"/>
    <pc:docChg chg="modSld">
      <pc:chgData name="Ashley Marratt" userId="47d3cad2e6e355c2" providerId="LiveId" clId="{3BA345E7-C528-4374-A7F7-8929CC9ACAA5}" dt="2018-10-18T00:41:58.476" v="150" actId="20577"/>
      <pc:docMkLst>
        <pc:docMk/>
      </pc:docMkLst>
      <pc:sldChg chg="modNotesTx">
        <pc:chgData name="Ashley Marratt" userId="47d3cad2e6e355c2" providerId="LiveId" clId="{3BA345E7-C528-4374-A7F7-8929CC9ACAA5}" dt="2018-10-18T00:41:12.916" v="7" actId="20577"/>
        <pc:sldMkLst>
          <pc:docMk/>
          <pc:sldMk cId="1652133998" sldId="256"/>
        </pc:sldMkLst>
      </pc:sldChg>
      <pc:sldChg chg="modNotesTx">
        <pc:chgData name="Ashley Marratt" userId="47d3cad2e6e355c2" providerId="LiveId" clId="{3BA345E7-C528-4374-A7F7-8929CC9ACAA5}" dt="2018-10-18T00:41:18.056" v="15" actId="20577"/>
        <pc:sldMkLst>
          <pc:docMk/>
          <pc:sldMk cId="4224509479" sldId="260"/>
        </pc:sldMkLst>
      </pc:sldChg>
      <pc:sldChg chg="modNotesTx">
        <pc:chgData name="Ashley Marratt" userId="47d3cad2e6e355c2" providerId="LiveId" clId="{3BA345E7-C528-4374-A7F7-8929CC9ACAA5}" dt="2018-10-18T00:41:38.336" v="33" actId="20577"/>
        <pc:sldMkLst>
          <pc:docMk/>
          <pc:sldMk cId="2224495804" sldId="262"/>
        </pc:sldMkLst>
      </pc:sldChg>
      <pc:sldChg chg="modNotesTx">
        <pc:chgData name="Ashley Marratt" userId="47d3cad2e6e355c2" providerId="LiveId" clId="{3BA345E7-C528-4374-A7F7-8929CC9ACAA5}" dt="2018-10-18T00:41:58.476" v="150" actId="20577"/>
        <pc:sldMkLst>
          <pc:docMk/>
          <pc:sldMk cId="3197023440" sldId="265"/>
        </pc:sldMkLst>
      </pc:sldChg>
      <pc:sldChg chg="modNotesTx">
        <pc:chgData name="Ashley Marratt" userId="47d3cad2e6e355c2" providerId="LiveId" clId="{3BA345E7-C528-4374-A7F7-8929CC9ACAA5}" dt="2018-10-18T00:41:50.816" v="74" actId="20577"/>
        <pc:sldMkLst>
          <pc:docMk/>
          <pc:sldMk cId="3683544629" sldId="266"/>
        </pc:sldMkLst>
      </pc:sldChg>
      <pc:sldChg chg="modNotesTx">
        <pc:chgData name="Ashley Marratt" userId="47d3cad2e6e355c2" providerId="LiveId" clId="{3BA345E7-C528-4374-A7F7-8929CC9ACAA5}" dt="2018-10-18T00:41:45.705" v="41" actId="20577"/>
        <pc:sldMkLst>
          <pc:docMk/>
          <pc:sldMk cId="3407599926" sldId="267"/>
        </pc:sldMkLst>
      </pc:sldChg>
      <pc:sldChg chg="modNotesTx">
        <pc:chgData name="Ashley Marratt" userId="47d3cad2e6e355c2" providerId="LiveId" clId="{3BA345E7-C528-4374-A7F7-8929CC9ACAA5}" dt="2018-10-18T00:41:22.374" v="23" actId="20577"/>
        <pc:sldMkLst>
          <pc:docMk/>
          <pc:sldMk cId="519029840" sldId="268"/>
        </pc:sldMkLst>
      </pc:sldChg>
      <pc:sldChg chg="modNotesTx">
        <pc:chgData name="Ashley Marratt" userId="47d3cad2e6e355c2" providerId="LiveId" clId="{3BA345E7-C528-4374-A7F7-8929CC9ACAA5}" dt="2018-10-18T00:41:28.075" v="24" actId="20577"/>
        <pc:sldMkLst>
          <pc:docMk/>
          <pc:sldMk cId="872295349" sldId="269"/>
        </pc:sldMkLst>
      </pc:sldChg>
      <pc:sldChg chg="modNotesTx">
        <pc:chgData name="Ashley Marratt" userId="47d3cad2e6e355c2" providerId="LiveId" clId="{3BA345E7-C528-4374-A7F7-8929CC9ACAA5}" dt="2018-10-18T00:41:33.498" v="25" actId="20577"/>
        <pc:sldMkLst>
          <pc:docMk/>
          <pc:sldMk cId="454467050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47d3cad2e6e355c2/Documents/INTERQUEST/Clients/Henry/2009-2010%20Proposals/Henry%20-%20Tribunal%20vs%20Hrs%20Generic%20for%20Industry%2009.05.1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7d3cad2e6e355c2/Documents/INTERQUEST/Marketing/Demonstrations/Pike%20Analysis%20for%20GSSA%2018.09.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Incidents vs. Time on Site</a:t>
            </a:r>
          </a:p>
        </c:rich>
      </c:tx>
      <c:layout>
        <c:manualLayout>
          <c:xMode val="edge"/>
          <c:yMode val="edge"/>
          <c:x val="0.28756747777177999"/>
          <c:y val="5.75941807113868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83174429452353"/>
          <c:y val="0.17750700995486371"/>
          <c:w val="0.68107401655938049"/>
          <c:h val="0.67207911662669517"/>
        </c:manualLayout>
      </c:layout>
      <c:lineChart>
        <c:grouping val="standard"/>
        <c:varyColors val="0"/>
        <c:ser>
          <c:idx val="0"/>
          <c:order val="4"/>
          <c:tx>
            <c:strRef>
              <c:f>'[Henry - Tribunal vs Hrs Generic for Industry 09.05.11.xls]Comparison'!$B$31</c:f>
              <c:strCache>
                <c:ptCount val="1"/>
                <c:pt idx="0">
                  <c:v>Total Incidents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09.05.11.xls]Comparison'!$C$31:$M$31</c:f>
              <c:numCache>
                <c:formatCode>General</c:formatCode>
                <c:ptCount val="6"/>
                <c:pt idx="0">
                  <c:v>123</c:v>
                </c:pt>
                <c:pt idx="1">
                  <c:v>134</c:v>
                </c:pt>
                <c:pt idx="2">
                  <c:v>86</c:v>
                </c:pt>
                <c:pt idx="3">
                  <c:v>97</c:v>
                </c:pt>
                <c:pt idx="4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F-47D6-912B-B88F0BDCBF94}"/>
            </c:ext>
          </c:extLst>
        </c:ser>
        <c:ser>
          <c:idx val="1"/>
          <c:order val="6"/>
          <c:tx>
            <c:strRef>
              <c:f>'[Henry - Tribunal vs Hrs Generic for Industry 09.05.11.xls]Comparison'!$B$33</c:f>
              <c:strCache>
                <c:ptCount val="1"/>
                <c:pt idx="0">
                  <c:v>Hours On Site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09.05.11.xls]Comparison'!$C$33:$M$33</c:f>
              <c:numCache>
                <c:formatCode>General</c:formatCode>
                <c:ptCount val="6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7F-47D6-912B-B88F0BDCBF94}"/>
            </c:ext>
          </c:extLst>
        </c:ser>
        <c:ser>
          <c:idx val="2"/>
          <c:order val="0"/>
          <c:tx>
            <c:strRef>
              <c:f>'[Henry - Tribunal vs Hrs Generic for Industry 09.05.11.xls]Comparison'!$B$27</c:f>
              <c:strCache>
                <c:ptCount val="1"/>
                <c:pt idx="0">
                  <c:v>Enrollment</c:v>
                </c:pt>
              </c:strCache>
            </c:strRef>
          </c:tx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09.05.11.xls]Comparison'!$C$27:$M$27</c:f>
            </c:numRef>
          </c:val>
          <c:smooth val="0"/>
          <c:extLst>
            <c:ext xmlns:c16="http://schemas.microsoft.com/office/drawing/2014/chart" uri="{C3380CC4-5D6E-409C-BE32-E72D297353CC}">
              <c16:uniqueId val="{00000002-E87F-47D6-912B-B88F0BDCBF94}"/>
            </c:ext>
          </c:extLst>
        </c:ser>
        <c:ser>
          <c:idx val="3"/>
          <c:order val="1"/>
          <c:tx>
            <c:strRef>
              <c:f>'[Henry - Tribunal vs Hrs Generic for Industry 09.05.11.xls]Comparison'!$B$28</c:f>
              <c:strCache>
                <c:ptCount val="1"/>
                <c:pt idx="0">
                  <c:v>Drug Possesion</c:v>
                </c:pt>
              </c:strCache>
            </c:strRef>
          </c:tx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09.05.11.xls]Comparison'!$C$28:$M$28</c:f>
            </c:numRef>
          </c:val>
          <c:smooth val="0"/>
          <c:extLst>
            <c:ext xmlns:c16="http://schemas.microsoft.com/office/drawing/2014/chart" uri="{C3380CC4-5D6E-409C-BE32-E72D297353CC}">
              <c16:uniqueId val="{00000003-E87F-47D6-912B-B88F0BDCBF94}"/>
            </c:ext>
          </c:extLst>
        </c:ser>
        <c:ser>
          <c:idx val="4"/>
          <c:order val="2"/>
          <c:tx>
            <c:strRef>
              <c:f>'[Henry - Tribunal vs Hrs Generic for Industry 09.05.11.xls]Comparison'!$B$29</c:f>
              <c:strCache>
                <c:ptCount val="1"/>
                <c:pt idx="0">
                  <c:v>Alcohol Possesion</c:v>
                </c:pt>
              </c:strCache>
            </c:strRef>
          </c:tx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09.05.11.xls]Comparison'!$C$29:$M$29</c:f>
            </c:numRef>
          </c:val>
          <c:smooth val="0"/>
          <c:extLst>
            <c:ext xmlns:c16="http://schemas.microsoft.com/office/drawing/2014/chart" uri="{C3380CC4-5D6E-409C-BE32-E72D297353CC}">
              <c16:uniqueId val="{00000004-E87F-47D6-912B-B88F0BDCBF94}"/>
            </c:ext>
          </c:extLst>
        </c:ser>
        <c:ser>
          <c:idx val="5"/>
          <c:order val="3"/>
          <c:tx>
            <c:strRef>
              <c:f>'[Henry - Tribunal vs Hrs Generic for Industry 09.05.11.xls]Comparison'!$B$30</c:f>
              <c:strCache>
                <c:ptCount val="1"/>
                <c:pt idx="0">
                  <c:v>Distribution Drugs &amp; Alcohol</c:v>
                </c:pt>
              </c:strCache>
            </c:strRef>
          </c:tx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09.05.11.xls]Comparison'!$C$30:$M$30</c:f>
            </c:numRef>
          </c:val>
          <c:smooth val="0"/>
          <c:extLst>
            <c:ext xmlns:c16="http://schemas.microsoft.com/office/drawing/2014/chart" uri="{C3380CC4-5D6E-409C-BE32-E72D297353CC}">
              <c16:uniqueId val="{00000005-E87F-47D6-912B-B88F0BDCBF94}"/>
            </c:ext>
          </c:extLst>
        </c:ser>
        <c:ser>
          <c:idx val="6"/>
          <c:order val="5"/>
          <c:tx>
            <c:strRef>
              <c:f>'[Henry - Tribunal vs Hrs Generic for Industry 09.05.11.xls]Comparison'!$B$32</c:f>
              <c:strCache>
                <c:ptCount val="1"/>
              </c:strCache>
            </c:strRef>
          </c:tx>
          <c:cat>
            <c:numRef>
              <c:f>'[Henry - Tribunal vs Hrs Generic for Industry 09.05.11.xls]Comparison'!$C$26:$M$26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'[Henry - Tribunal vs Hrs Generic for Industry 09.05.11.xls]Comparison'!$C$32:$M$32</c:f>
            </c:numRef>
          </c:val>
          <c:smooth val="0"/>
          <c:extLst>
            <c:ext xmlns:c16="http://schemas.microsoft.com/office/drawing/2014/chart" uri="{C3380CC4-5D6E-409C-BE32-E72D297353CC}">
              <c16:uniqueId val="{00000006-E87F-47D6-912B-B88F0BDCB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29120"/>
        <c:axId val="7047912"/>
      </c:lineChart>
      <c:catAx>
        <c:axId val="13862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47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479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Incidents/Hours</a:t>
                </a:r>
              </a:p>
            </c:rich>
          </c:tx>
          <c:layout>
            <c:manualLayout>
              <c:xMode val="edge"/>
              <c:yMode val="edge"/>
              <c:x val="2.0864411885845355E-2"/>
              <c:y val="0.397019495547901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86291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091462649784203"/>
          <c:y val="0.91881191658571426"/>
          <c:w val="0.55434024265467041"/>
          <c:h val="6.3675416285694536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 cap="sq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40" b="0" i="0" u="none" strike="noStrike" kern="1200" spc="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="1" dirty="0"/>
              <a:t>Incidents vs. Time on Site</a:t>
            </a:r>
          </a:p>
        </c:rich>
      </c:tx>
      <c:layout>
        <c:manualLayout>
          <c:xMode val="edge"/>
          <c:yMode val="edge"/>
          <c:x val="0.30732148617394606"/>
          <c:y val="3.1081488974637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40" b="0" i="0" u="none" strike="noStrike" kern="1200" spc="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'[Pike Analysis for GSSA 18.09.18.xlsx]Sheet1'!$F$4</c:f>
              <c:strCache>
                <c:ptCount val="1"/>
                <c:pt idx="0">
                  <c:v>Incidents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'[Pike Analysis for GSSA 18.09.18.xlsx]Sheet1'!$B$5:$B$18</c:f>
              <c:strCache>
                <c:ptCount val="14"/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  <c:pt idx="10">
                  <c:v>2014-2015</c:v>
                </c:pt>
                <c:pt idx="11">
                  <c:v>2015-2016</c:v>
                </c:pt>
                <c:pt idx="12">
                  <c:v>2016-2017</c:v>
                </c:pt>
                <c:pt idx="13">
                  <c:v>2017-2018</c:v>
                </c:pt>
              </c:strCache>
            </c:strRef>
          </c:cat>
          <c:val>
            <c:numRef>
              <c:f>'[Pike Analysis for GSSA 18.09.18.xlsx]Sheet1'!$F$5:$F$18</c:f>
              <c:numCache>
                <c:formatCode>General</c:formatCode>
                <c:ptCount val="14"/>
                <c:pt idx="1">
                  <c:v>21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  <c:pt idx="6">
                  <c:v>6</c:v>
                </c:pt>
                <c:pt idx="7">
                  <c:v>8</c:v>
                </c:pt>
                <c:pt idx="8">
                  <c:v>24</c:v>
                </c:pt>
                <c:pt idx="9">
                  <c:v>7</c:v>
                </c:pt>
                <c:pt idx="10">
                  <c:v>5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4-4E0E-B92E-5E41A59A2708}"/>
            </c:ext>
          </c:extLst>
        </c:ser>
        <c:ser>
          <c:idx val="1"/>
          <c:order val="1"/>
          <c:tx>
            <c:strRef>
              <c:f>'[Pike Analysis for GSSA 18.09.18.xlsx]Sheet1'!$H$4</c:f>
              <c:strCache>
                <c:ptCount val="1"/>
                <c:pt idx="0">
                  <c:v>IDC Frequency (Visits)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D34-4E0E-B92E-5E41A59A2708}"/>
              </c:ext>
            </c:extLst>
          </c:dPt>
          <c:cat>
            <c:strRef>
              <c:f>'[Pike Analysis for GSSA 18.09.18.xlsx]Sheet1'!$B$5:$B$18</c:f>
              <c:strCache>
                <c:ptCount val="14"/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  <c:pt idx="10">
                  <c:v>2014-2015</c:v>
                </c:pt>
                <c:pt idx="11">
                  <c:v>2015-2016</c:v>
                </c:pt>
                <c:pt idx="12">
                  <c:v>2016-2017</c:v>
                </c:pt>
                <c:pt idx="13">
                  <c:v>2017-2018</c:v>
                </c:pt>
              </c:strCache>
            </c:strRef>
          </c:cat>
          <c:val>
            <c:numRef>
              <c:f>'[Pike Analysis for GSSA 18.09.18.xlsx]Sheet1'!$H$5:$H$18</c:f>
              <c:numCache>
                <c:formatCode>General</c:formatCode>
                <c:ptCount val="14"/>
                <c:pt idx="1">
                  <c:v>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34-4E0E-B92E-5E41A59A2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17296"/>
        <c:axId val="139117680"/>
      </c:lineChart>
      <c:catAx>
        <c:axId val="13911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117680"/>
        <c:crosses val="autoZero"/>
        <c:auto val="1"/>
        <c:lblAlgn val="ctr"/>
        <c:lblOffset val="100"/>
        <c:noMultiLvlLbl val="0"/>
      </c:catAx>
      <c:valAx>
        <c:axId val="13911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117296"/>
        <c:crosses val="autoZero"/>
        <c:crossBetween val="between"/>
      </c:valAx>
      <c:spPr>
        <a:solidFill>
          <a:schemeClr val="bg1">
            <a:lumMod val="85000"/>
            <a:alpha val="50000"/>
          </a:schemeClr>
        </a:solidFill>
        <a:ln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rnd">
      <a:solidFill>
        <a:schemeClr val="accent1"/>
      </a:solidFill>
    </a:ln>
    <a:effectLst/>
  </c:spPr>
  <c:txPr>
    <a:bodyPr/>
    <a:lstStyle/>
    <a:p>
      <a:pPr>
        <a:defRPr lang="en-US" sz="95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n-US" sz="1800" b="1" dirty="0"/>
            <a:t>Student Engagement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l"/>
          <a:r>
            <a:rPr lang="en-US" dirty="0"/>
            <a:t>Safe Contact for Every Student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pPr algn="l"/>
          <a:r>
            <a:rPr lang="en-US" dirty="0"/>
            <a:t>Intentionally Developed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pPr algn="l"/>
          <a:r>
            <a:rPr lang="en-US" dirty="0"/>
            <a:t>Opiate Awareness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pPr algn="l"/>
          <a:r>
            <a:rPr lang="en-US" dirty="0"/>
            <a:t>Anonymous Tip Line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rotWithShape="0">
          <a:gsLst>
            <a:gs pos="0">
              <a:srgbClr val="514843">
                <a:hueOff val="0"/>
                <a:satOff val="0"/>
                <a:lumOff val="0"/>
                <a:alphaOff val="0"/>
                <a:shade val="100000"/>
                <a:satMod val="137000"/>
              </a:srgbClr>
            </a:gs>
            <a:gs pos="71000">
              <a:srgbClr val="514843"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  <a:gs pos="100000">
              <a:srgbClr val="514843">
                <a:hueOff val="0"/>
                <a:satOff val="0"/>
                <a:lumOff val="0"/>
                <a:alphaOff val="0"/>
                <a:shade val="75000"/>
                <a:satMod val="137000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Euphemia"/>
              <a:ea typeface="+mn-ea"/>
              <a:cs typeface="+mn-cs"/>
            </a:rPr>
            <a:t>Reasonable Hardening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pPr algn="l"/>
          <a:r>
            <a:rPr lang="en-US" dirty="0"/>
            <a:t>Double Entry Vestibule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pPr algn="l"/>
          <a:r>
            <a:rPr lang="en-US" dirty="0"/>
            <a:t>Electronic Monitoring &amp; Alerts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pPr algn="l"/>
          <a:r>
            <a:rPr lang="en-US" dirty="0"/>
            <a:t>Secure Perimeter &amp; Parking Lot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/>
      <dgm:t>
        <a:bodyPr/>
        <a:lstStyle/>
        <a:p>
          <a:r>
            <a:rPr lang="en-US" sz="2000" dirty="0"/>
            <a:t>Presence</a:t>
          </a:r>
          <a:endParaRPr lang="en-US" sz="2300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pPr algn="l"/>
          <a:r>
            <a:rPr lang="en-US" dirty="0"/>
            <a:t>SRO at Every School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pPr algn="l"/>
          <a:r>
            <a:rPr lang="en-US" dirty="0"/>
            <a:t>Interquest K9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9" custLinFactNeighborX="39294" custLinFactNeighborY="1806"/>
      <dgm:spPr/>
    </dgm:pt>
    <dgm:pt modelId="{187D4E8C-5C91-4D00-870C-2C45D4EA263C}" type="pres">
      <dgm:prSet presAssocID="{B4F1B46E-22B2-4721-950C-8704487586DC}" presName="firstChildTx" presStyleLbl="bgAccFollowNode1" presStyleIdx="0" presStyleCnt="9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9" custLinFactNeighborX="39294" custLinFactNeighborY="1806"/>
      <dgm:spPr/>
    </dgm:pt>
    <dgm:pt modelId="{4AE7D907-B6F4-4647-AB3F-ABE94C438AE8}" type="pres">
      <dgm:prSet presAssocID="{F9D46839-CD06-4669-AAE4-4D1E9AFEDA78}" presName="childTx" presStyleLbl="bgAccFollowNode1" presStyleIdx="1" presStyleCnt="9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9" custLinFactNeighborX="39294" custLinFactNeighborY="1806"/>
      <dgm:spPr/>
    </dgm:pt>
    <dgm:pt modelId="{D685DD23-B321-4B5E-842F-394CB33239FA}" type="pres">
      <dgm:prSet presAssocID="{7CB6360B-4022-4E96-922B-A12DE0E2A39F}" presName="childTx" presStyleLbl="bgAccFollowNode1" presStyleIdx="2" presStyleCnt="9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9" custLinFactNeighborX="39294" custLinFactNeighborY="-2166"/>
      <dgm:spPr/>
    </dgm:pt>
    <dgm:pt modelId="{3EBE42F0-6491-49CC-95DC-985BA00CD458}" type="pres">
      <dgm:prSet presAssocID="{70879558-61CA-4CCD-B2D6-5349B01EF337}" presName="childTx" presStyleLbl="bgAccFollowNode1" presStyleIdx="3" presStyleCnt="9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ScaleX="170043" custScaleY="150039" custLinFactNeighborX="-16136" custLinFactNeighborY="2519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9" custLinFactNeighborX="35528" custLinFactNeighborY="45822"/>
      <dgm:spPr/>
    </dgm:pt>
    <dgm:pt modelId="{10C9E3CF-3A8F-4100-8ACD-91E2373197A2}" type="pres">
      <dgm:prSet presAssocID="{F2881FB1-6580-4F21-A283-BFAA6F91D5D2}" presName="firstChildTx" presStyleLbl="bgAccFollowNode1" presStyleIdx="4" presStyleCnt="9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9" custLinFactNeighborX="35528" custLinFactNeighborY="45822"/>
      <dgm:spPr/>
    </dgm:pt>
    <dgm:pt modelId="{B12AEB83-0A64-4B36-BF01-B2F834861BAA}" type="pres">
      <dgm:prSet presAssocID="{29E78340-8EBE-415C-B973-78A91A054B9C}" presName="childTx" presStyleLbl="bgAccFollowNode1" presStyleIdx="5" presStyleCnt="9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9" custLinFactNeighborX="35528" custLinFactNeighborY="45822"/>
      <dgm:spPr/>
    </dgm:pt>
    <dgm:pt modelId="{E1767793-EDD5-4203-A612-8120A71CA906}" type="pres">
      <dgm:prSet presAssocID="{8321AB85-EA8C-4958-B404-B4C118CB3C18}" presName="childTx" presStyleLbl="bgAccFollowNode1" presStyleIdx="6" presStyleCnt="9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ScaleX="158338" custScaleY="140371" custLinFactNeighborX="-19092" custLinFactNeighborY="37531"/>
      <dgm:spPr>
        <a:xfrm>
          <a:off x="4192489" y="948"/>
          <a:ext cx="1038187" cy="1038187"/>
        </a:xfrm>
        <a:prstGeom prst="ellipse">
          <a:avLst/>
        </a:prstGeom>
      </dgm:spPr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9" custLinFactNeighborX="18519" custLinFactNeighborY="85994"/>
      <dgm:spPr/>
    </dgm:pt>
    <dgm:pt modelId="{F8977219-728E-448F-AE8B-46B14F4F17DE}" type="pres">
      <dgm:prSet presAssocID="{6352CA33-6755-44BE-808F-400DA4CF80A7}" presName="firstChildTx" presStyleLbl="bgAccFollowNode1" presStyleIdx="7" presStyleCnt="9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9" custLinFactNeighborX="18519" custLinFactNeighborY="85994"/>
      <dgm:spPr/>
    </dgm:pt>
    <dgm:pt modelId="{96624143-7928-48E9-817F-BC4A07250C32}" type="pres">
      <dgm:prSet presAssocID="{3D5CDB25-F8FA-444B-8D4A-1D29D0CBA282}" presName="childTx" presStyleLbl="bgAccFollowNode1" presStyleIdx="8" presStyleCnt="9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 custScaleX="136753" custScaleY="127672" custLinFactNeighborX="-14019" custLinFactNeighborY="7753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1883795" y="514792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Safe Contact for Every Student</a:t>
          </a:r>
        </a:p>
      </dsp:txBody>
      <dsp:txXfrm>
        <a:off x="2178290" y="514792"/>
        <a:ext cx="1546098" cy="1227675"/>
      </dsp:txXfrm>
    </dsp:sp>
    <dsp:sp modelId="{59179C9B-8BA4-4AC7-ACB1-A12DE00142E2}">
      <dsp:nvSpPr>
        <dsp:cNvPr id="0" name=""/>
        <dsp:cNvSpPr/>
      </dsp:nvSpPr>
      <dsp:spPr>
        <a:xfrm>
          <a:off x="1883795" y="1742468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Intentionally Developed</a:t>
          </a:r>
        </a:p>
      </dsp:txBody>
      <dsp:txXfrm>
        <a:off x="2178290" y="1742468"/>
        <a:ext cx="1546098" cy="1227675"/>
      </dsp:txXfrm>
    </dsp:sp>
    <dsp:sp modelId="{1877502C-A892-4DC0-ADA6-FA065097BB90}">
      <dsp:nvSpPr>
        <dsp:cNvPr id="0" name=""/>
        <dsp:cNvSpPr/>
      </dsp:nvSpPr>
      <dsp:spPr>
        <a:xfrm>
          <a:off x="1883795" y="2970143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Opiate Awareness</a:t>
          </a:r>
        </a:p>
      </dsp:txBody>
      <dsp:txXfrm>
        <a:off x="2178290" y="2970143"/>
        <a:ext cx="1546098" cy="1227675"/>
      </dsp:txXfrm>
    </dsp:sp>
    <dsp:sp modelId="{51F68A05-A560-4C6F-BC90-521AEF3B0907}">
      <dsp:nvSpPr>
        <dsp:cNvPr id="0" name=""/>
        <dsp:cNvSpPr/>
      </dsp:nvSpPr>
      <dsp:spPr>
        <a:xfrm>
          <a:off x="1883795" y="4149055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Anonymous Tip Line</a:t>
          </a:r>
        </a:p>
      </dsp:txBody>
      <dsp:txXfrm>
        <a:off x="2178290" y="4149055"/>
        <a:ext cx="1546098" cy="1227675"/>
      </dsp:txXfrm>
    </dsp:sp>
    <dsp:sp modelId="{FC7ED273-8CFD-43C2-9C05-44FADF3E0637}">
      <dsp:nvSpPr>
        <dsp:cNvPr id="0" name=""/>
        <dsp:cNvSpPr/>
      </dsp:nvSpPr>
      <dsp:spPr>
        <a:xfrm>
          <a:off x="0" y="32705"/>
          <a:ext cx="2086532" cy="18410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Student Engagement</a:t>
          </a:r>
        </a:p>
      </dsp:txBody>
      <dsp:txXfrm>
        <a:off x="305566" y="302324"/>
        <a:ext cx="1475400" cy="1301833"/>
      </dsp:txXfrm>
    </dsp:sp>
    <dsp:sp modelId="{F660F4B9-35DB-4256-A868-A35C6DCCF6B2}">
      <dsp:nvSpPr>
        <dsp:cNvPr id="0" name=""/>
        <dsp:cNvSpPr/>
      </dsp:nvSpPr>
      <dsp:spPr>
        <a:xfrm>
          <a:off x="5741604" y="1055166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Double Entry Vestibule</a:t>
          </a:r>
        </a:p>
      </dsp:txBody>
      <dsp:txXfrm>
        <a:off x="6036099" y="1055166"/>
        <a:ext cx="1546098" cy="1227675"/>
      </dsp:txXfrm>
    </dsp:sp>
    <dsp:sp modelId="{614EBA0E-D12B-447E-B378-B0FA2DEBEA2F}">
      <dsp:nvSpPr>
        <dsp:cNvPr id="0" name=""/>
        <dsp:cNvSpPr/>
      </dsp:nvSpPr>
      <dsp:spPr>
        <a:xfrm>
          <a:off x="5741604" y="2282841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Electronic Monitoring &amp; Alerts</a:t>
          </a:r>
        </a:p>
      </dsp:txBody>
      <dsp:txXfrm>
        <a:off x="6036099" y="2282841"/>
        <a:ext cx="1546098" cy="1227675"/>
      </dsp:txXfrm>
    </dsp:sp>
    <dsp:sp modelId="{68509703-D239-4E1B-8CF0-EF08079E1226}">
      <dsp:nvSpPr>
        <dsp:cNvPr id="0" name=""/>
        <dsp:cNvSpPr/>
      </dsp:nvSpPr>
      <dsp:spPr>
        <a:xfrm>
          <a:off x="5741604" y="3510517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Secure Perimeter &amp; Parking Lot</a:t>
          </a:r>
        </a:p>
      </dsp:txBody>
      <dsp:txXfrm>
        <a:off x="6036099" y="3510517"/>
        <a:ext cx="1546098" cy="1227675"/>
      </dsp:txXfrm>
    </dsp:sp>
    <dsp:sp modelId="{FD776C1E-557E-4553-9447-49B69EEC7907}">
      <dsp:nvSpPr>
        <dsp:cNvPr id="0" name=""/>
        <dsp:cNvSpPr/>
      </dsp:nvSpPr>
      <dsp:spPr>
        <a:xfrm>
          <a:off x="3754623" y="462324"/>
          <a:ext cx="1942905" cy="1722439"/>
        </a:xfrm>
        <a:prstGeom prst="ellipse">
          <a:avLst/>
        </a:prstGeom>
        <a:gradFill rotWithShape="0">
          <a:gsLst>
            <a:gs pos="0">
              <a:srgbClr val="514843">
                <a:hueOff val="0"/>
                <a:satOff val="0"/>
                <a:lumOff val="0"/>
                <a:alphaOff val="0"/>
                <a:shade val="100000"/>
                <a:satMod val="137000"/>
              </a:srgbClr>
            </a:gs>
            <a:gs pos="71000">
              <a:srgbClr val="514843">
                <a:hueOff val="0"/>
                <a:satOff val="0"/>
                <a:lumOff val="0"/>
                <a:alphaOff val="0"/>
                <a:shade val="98000"/>
                <a:satMod val="137000"/>
              </a:srgbClr>
            </a:gs>
            <a:gs pos="100000">
              <a:srgbClr val="514843">
                <a:hueOff val="0"/>
                <a:satOff val="0"/>
                <a:lumOff val="0"/>
                <a:alphaOff val="0"/>
                <a:shade val="75000"/>
                <a:satMod val="137000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  <a:latin typeface="Euphemia"/>
              <a:ea typeface="+mn-ea"/>
              <a:cs typeface="+mn-cs"/>
            </a:rPr>
            <a:t>Reasonable Hardening</a:t>
          </a:r>
        </a:p>
      </dsp:txBody>
      <dsp:txXfrm>
        <a:off x="4039155" y="714569"/>
        <a:ext cx="1373841" cy="1217949"/>
      </dsp:txXfrm>
    </dsp:sp>
    <dsp:sp modelId="{AD2806AC-6A03-4F05-9F4D-F72EA0E56FBF}">
      <dsp:nvSpPr>
        <dsp:cNvPr id="0" name=""/>
        <dsp:cNvSpPr/>
      </dsp:nvSpPr>
      <dsp:spPr>
        <a:xfrm>
          <a:off x="9050080" y="1548348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SRO at Every School</a:t>
          </a:r>
        </a:p>
      </dsp:txBody>
      <dsp:txXfrm>
        <a:off x="9344574" y="1548348"/>
        <a:ext cx="1546098" cy="1227675"/>
      </dsp:txXfrm>
    </dsp:sp>
    <dsp:sp modelId="{5314AADB-0AD3-4BAE-9F15-B0FE4F44C802}">
      <dsp:nvSpPr>
        <dsp:cNvPr id="0" name=""/>
        <dsp:cNvSpPr/>
      </dsp:nvSpPr>
      <dsp:spPr>
        <a:xfrm>
          <a:off x="9050080" y="2776023"/>
          <a:ext cx="1840592" cy="1227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Interquest K9</a:t>
          </a:r>
        </a:p>
      </dsp:txBody>
      <dsp:txXfrm>
        <a:off x="9344574" y="2776023"/>
        <a:ext cx="1546098" cy="1227675"/>
      </dsp:txXfrm>
    </dsp:sp>
    <dsp:sp modelId="{89E6DA6E-7A23-44BD-8A99-378091FF741D}">
      <dsp:nvSpPr>
        <dsp:cNvPr id="0" name=""/>
        <dsp:cNvSpPr/>
      </dsp:nvSpPr>
      <dsp:spPr>
        <a:xfrm>
          <a:off x="7493877" y="953186"/>
          <a:ext cx="1678043" cy="1566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Presence</a:t>
          </a:r>
          <a:endParaRPr lang="en-US" sz="2300" kern="1200" dirty="0"/>
        </a:p>
      </dsp:txBody>
      <dsp:txXfrm>
        <a:off x="7739621" y="1182611"/>
        <a:ext cx="1186555" cy="11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0.27005</cdr:x>
      <cdr:y>0.2666</cdr:y>
    </cdr:from>
    <cdr:to>
      <cdr:x>0.48202</cdr:x>
      <cdr:y>0.82402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CF657431-1855-47BA-B932-E006B1B01EF7}"/>
            </a:ext>
          </a:extLst>
        </cdr:cNvPr>
        <cdr:cNvSpPr/>
      </cdr:nvSpPr>
      <cdr:spPr>
        <a:xfrm xmlns:a="http://schemas.openxmlformats.org/drawingml/2006/main">
          <a:off x="1440294" y="999239"/>
          <a:ext cx="1130531" cy="2089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0.19073</cdr:x>
      <cdr:y>0.16322</cdr:y>
    </cdr:from>
    <cdr:to>
      <cdr:x>0.4135</cdr:x>
      <cdr:y>0.73135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28A32062-CA8A-4791-B274-E7CAA4B327EC}"/>
            </a:ext>
          </a:extLst>
        </cdr:cNvPr>
        <cdr:cNvSpPr/>
      </cdr:nvSpPr>
      <cdr:spPr>
        <a:xfrm xmlns:a="http://schemas.openxmlformats.org/drawingml/2006/main">
          <a:off x="967900" y="600228"/>
          <a:ext cx="1130531" cy="2089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</cdr:x>
      <cdr:y>0.16347</cdr:y>
    </cdr:from>
    <cdr:to>
      <cdr:x>0.72277</cdr:x>
      <cdr:y>0.7316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6173457F-349A-470F-B051-3D6F6A460783}"/>
            </a:ext>
          </a:extLst>
        </cdr:cNvPr>
        <cdr:cNvSpPr/>
      </cdr:nvSpPr>
      <cdr:spPr>
        <a:xfrm xmlns:a="http://schemas.openxmlformats.org/drawingml/2006/main">
          <a:off x="2537401" y="601151"/>
          <a:ext cx="1130531" cy="20892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32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hyperlink" Target="http://publicdomainpictures.net/view-image.php?image=17157&amp;picture=bottles-of-alcoh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11" Type="http://schemas.openxmlformats.org/officeDocument/2006/relationships/hyperlink" Target="http://wiki.debatecoaches.org/2010-2011+%E2%80%94+Newburgh+Free+Academy+(NY)+%E2%80%94+Zachary+Schuyler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22.jpg"/><Relationship Id="rId4" Type="http://schemas.microsoft.com/office/2007/relationships/hdphoto" Target="../media/hdphoto2.wdp"/><Relationship Id="rId9" Type="http://schemas.openxmlformats.org/officeDocument/2006/relationships/hyperlink" Target="http://www.theworldsbestever.com/2009/09/16/rest-better-on-pil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n.m.wikipedia.org/wiki/The_Thin_Blue_Line_(emblem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adaptabilitycoach.com/why-hierarchy-is-outdated-the-long-overdue-need-for-organizational-adaptabil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Reducing Discipline Through </a:t>
            </a:r>
            <a:br>
              <a:rPr lang="en-US" dirty="0"/>
            </a:br>
            <a:r>
              <a:rPr lang="en-US" dirty="0"/>
              <a:t>Culture Change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Dr. Michael Duncan, Superintendent</a:t>
            </a:r>
          </a:p>
          <a:p>
            <a:r>
              <a:rPr lang="en-US" i="1" dirty="0"/>
              <a:t>Mrs. Ashley Marratt, Interquest K9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21BC2-8E8F-4DB3-A2F3-B39A34818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1269864"/>
            <a:ext cx="1284732" cy="1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Comprehensive Safety &amp; Security Program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09590"/>
              </p:ext>
            </p:extLst>
          </p:nvPr>
        </p:nvGraphicFramePr>
        <p:xfrm>
          <a:off x="196427" y="1361440"/>
          <a:ext cx="10890673" cy="540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52" y="1477894"/>
            <a:ext cx="3648075" cy="1238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EE13B-7A60-4606-B0EC-BF1DBE3B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Engagement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0" y="1501622"/>
            <a:ext cx="3966268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819" y="4864225"/>
            <a:ext cx="3153710" cy="159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555" y="2671653"/>
            <a:ext cx="2657475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432" y="2652887"/>
            <a:ext cx="3105150" cy="2219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60713" y="1365484"/>
            <a:ext cx="7089755" cy="54591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10" y="3398909"/>
            <a:ext cx="2245306" cy="29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937D-61AB-4EE3-8476-2C87C8B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Hardening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82" y="142240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22400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1" y="142240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83805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1" y="3773091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82" y="3725267"/>
            <a:ext cx="2438400" cy="1828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22300" y="3543300"/>
            <a:ext cx="112395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2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FC96-8766-4A0D-80DF-17130021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5" y="1485900"/>
            <a:ext cx="4264770" cy="530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08" y="1485900"/>
            <a:ext cx="457646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Deterrence Not Enforcement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0634" y="1364489"/>
            <a:ext cx="4451256" cy="823912"/>
          </a:xfrm>
        </p:spPr>
        <p:txBody>
          <a:bodyPr>
            <a:normAutofit/>
          </a:bodyPr>
          <a:lstStyle/>
          <a:p>
            <a:r>
              <a:rPr lang="en-US" sz="2800" dirty="0"/>
              <a:t>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0634" y="2188401"/>
            <a:ext cx="3844631" cy="4411898"/>
          </a:xfrm>
        </p:spPr>
        <p:txBody>
          <a:bodyPr>
            <a:normAutofit/>
          </a:bodyPr>
          <a:lstStyle/>
          <a:p>
            <a:r>
              <a:rPr lang="en-US" dirty="0"/>
              <a:t>Collaborative Orientation Assembly for Students &amp; Parents</a:t>
            </a:r>
          </a:p>
          <a:p>
            <a:r>
              <a:rPr lang="en-US" dirty="0"/>
              <a:t>Full Day Visits, No Lockdown</a:t>
            </a:r>
          </a:p>
          <a:p>
            <a:r>
              <a:rPr lang="en-US" dirty="0"/>
              <a:t>Random &amp; Unannounced</a:t>
            </a:r>
          </a:p>
          <a:p>
            <a:r>
              <a:rPr lang="en-US" dirty="0"/>
              <a:t>Reasonable Suspicion Standard, not Probable Cause</a:t>
            </a:r>
          </a:p>
          <a:p>
            <a:r>
              <a:rPr lang="en-US" dirty="0"/>
              <a:t>K9 Trained on:</a:t>
            </a:r>
          </a:p>
          <a:p>
            <a:pPr lvl="1"/>
            <a:r>
              <a:rPr lang="en-US" dirty="0"/>
              <a:t>Drugs</a:t>
            </a:r>
          </a:p>
          <a:p>
            <a:pPr lvl="1"/>
            <a:r>
              <a:rPr lang="en-US" dirty="0"/>
              <a:t>Alcohol</a:t>
            </a:r>
          </a:p>
          <a:p>
            <a:pPr lvl="1"/>
            <a:r>
              <a:rPr lang="en-US" dirty="0"/>
              <a:t>Medication</a:t>
            </a:r>
          </a:p>
          <a:p>
            <a:pPr lvl="1"/>
            <a:r>
              <a:rPr lang="en-US" dirty="0"/>
              <a:t>GUNS!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62960" y="1411772"/>
            <a:ext cx="4066957" cy="823912"/>
          </a:xfrm>
        </p:spPr>
        <p:txBody>
          <a:bodyPr>
            <a:normAutofit/>
          </a:bodyPr>
          <a:lstStyle/>
          <a:p>
            <a:r>
              <a:rPr lang="en-US" sz="2800" dirty="0"/>
              <a:t>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62960" y="2188401"/>
            <a:ext cx="4414042" cy="4118188"/>
          </a:xfrm>
        </p:spPr>
        <p:txBody>
          <a:bodyPr>
            <a:noAutofit/>
          </a:bodyPr>
          <a:lstStyle/>
          <a:p>
            <a:r>
              <a:rPr lang="en-US" dirty="0"/>
              <a:t>Keeping ALL Safe – Students, Teachers &amp; Administration</a:t>
            </a:r>
          </a:p>
          <a:p>
            <a:r>
              <a:rPr lang="en-US" dirty="0"/>
              <a:t>PR – Positive tone, control of the narrative, parent endorsed</a:t>
            </a:r>
          </a:p>
          <a:p>
            <a:r>
              <a:rPr lang="en-US" dirty="0"/>
              <a:t>Administration in control of outcomes &amp; discipline</a:t>
            </a:r>
          </a:p>
          <a:p>
            <a:r>
              <a:rPr lang="en-US" dirty="0"/>
              <a:t>Decreases chatter &amp; background noise; Better tips, blamed on dog</a:t>
            </a:r>
          </a:p>
          <a:p>
            <a:r>
              <a:rPr lang="en-US" dirty="0"/>
              <a:t>Operational reduction in discipline, investigations, tribunals &amp; appeals = Time Savings for Administration &amp; BOE</a:t>
            </a:r>
          </a:p>
          <a:p>
            <a:endParaRPr lang="en-US" dirty="0"/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4452E8-7E00-4600-8D49-74B1A442B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02" y="39334"/>
            <a:ext cx="3043206" cy="1910457"/>
          </a:xfrm>
          <a:prstGeom prst="rect">
            <a:avLst/>
          </a:prstGeom>
        </p:spPr>
      </p:pic>
      <p:pic>
        <p:nvPicPr>
          <p:cNvPr id="8" name="Picture 7" descr="A pair of black gun&#10;&#10;Description generated with high confidence">
            <a:extLst>
              <a:ext uri="{FF2B5EF4-FFF2-40B4-BE49-F238E27FC236}">
                <a16:creationId xmlns:a16="http://schemas.microsoft.com/office/drawing/2014/main" id="{0AB105C4-3245-4C4C-9D22-1ADA44738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8" y="1350546"/>
            <a:ext cx="1951043" cy="1298837"/>
          </a:xfrm>
          <a:prstGeom prst="rect">
            <a:avLst/>
          </a:prstGeom>
        </p:spPr>
      </p:pic>
      <p:pic>
        <p:nvPicPr>
          <p:cNvPr id="10" name="Picture 9" descr="A close up of a bottle&#10;&#10;Description generated with very high confidence">
            <a:extLst>
              <a:ext uri="{FF2B5EF4-FFF2-40B4-BE49-F238E27FC236}">
                <a16:creationId xmlns:a16="http://schemas.microsoft.com/office/drawing/2014/main" id="{B1367F46-08B8-4EF2-8466-66E0012DD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6764"/>
          <a:stretch/>
        </p:blipFill>
        <p:spPr>
          <a:xfrm>
            <a:off x="100202" y="4125605"/>
            <a:ext cx="2009396" cy="1360332"/>
          </a:xfrm>
          <a:prstGeom prst="rect">
            <a:avLst/>
          </a:prstGeom>
        </p:spPr>
      </p:pic>
      <p:pic>
        <p:nvPicPr>
          <p:cNvPr id="13" name="Picture 12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06387DEC-601F-4C99-B960-34AA8B04E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7092" y="2644868"/>
            <a:ext cx="1590553" cy="1585956"/>
          </a:xfrm>
          <a:prstGeom prst="rect">
            <a:avLst/>
          </a:prstGeom>
        </p:spPr>
      </p:pic>
      <p:pic>
        <p:nvPicPr>
          <p:cNvPr id="16" name="Picture 15" descr="A picture containing music&#10;&#10;Description generated with very high confidence">
            <a:extLst>
              <a:ext uri="{FF2B5EF4-FFF2-40B4-BE49-F238E27FC236}">
                <a16:creationId xmlns:a16="http://schemas.microsoft.com/office/drawing/2014/main" id="{3046322A-05A0-4A78-84AC-9D330078AF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4546" y="5702531"/>
            <a:ext cx="2369755" cy="9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6B4F-022F-455A-9581-591F3CB7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Reducing Discipline Incidences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B09CA-A09F-404E-953F-C665A16D4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Pike County Schools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D00A0-2D5A-4FE1-A727-EC1C6EA23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Un-Named School System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283BFE-2767-4A17-B995-2F70D1469B4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6690639"/>
              </p:ext>
            </p:extLst>
          </p:nvPr>
        </p:nvGraphicFramePr>
        <p:xfrm>
          <a:off x="6166110" y="2407593"/>
          <a:ext cx="5333423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69F461B-AC23-4F9B-B010-CCF323E34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187776"/>
              </p:ext>
            </p:extLst>
          </p:nvPr>
        </p:nvGraphicFramePr>
        <p:xfrm>
          <a:off x="949569" y="2431146"/>
          <a:ext cx="5074803" cy="367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75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Engaging Local Law Enforcement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2261062"/>
            <a:ext cx="4159827" cy="23829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Superintendent, Interquest &amp; LE Pre-meeting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Complimentary, supplemental resources, Not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 Local LE K9 frequency reasonable deterrence for your students?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D9CA0BC-9CE0-4BD3-8BDB-025F7693EBF0}"/>
              </a:ext>
            </a:extLst>
          </p:cNvPr>
          <p:cNvSpPr txBox="1">
            <a:spLocks/>
          </p:cNvSpPr>
          <p:nvPr/>
        </p:nvSpPr>
        <p:spPr>
          <a:xfrm>
            <a:off x="6166110" y="1780308"/>
            <a:ext cx="491947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Benefits</a:t>
            </a:r>
            <a:endParaRPr lang="en-US" sz="2400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C164EC-A0A2-421C-9679-E49BAB87D0B6}"/>
              </a:ext>
            </a:extLst>
          </p:cNvPr>
          <p:cNvSpPr txBox="1">
            <a:spLocks/>
          </p:cNvSpPr>
          <p:nvPr/>
        </p:nvSpPr>
        <p:spPr>
          <a:xfrm>
            <a:off x="6095241" y="2012156"/>
            <a:ext cx="4919472" cy="3748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756EC-5BA7-4F05-8948-382453A013BB}"/>
              </a:ext>
            </a:extLst>
          </p:cNvPr>
          <p:cNvSpPr txBox="1"/>
          <p:nvPr/>
        </p:nvSpPr>
        <p:spPr>
          <a:xfrm>
            <a:off x="6240087" y="2261062"/>
            <a:ext cx="4411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Eliminates minor offense paperwork and follow up for LE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Frees up LE for public safety concerns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Always on stand by for escalation</a:t>
            </a:r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27E4BAF-0357-417E-8844-0F40DD5E7152}"/>
              </a:ext>
            </a:extLst>
          </p:cNvPr>
          <p:cNvSpPr txBox="1">
            <a:spLocks/>
          </p:cNvSpPr>
          <p:nvPr/>
        </p:nvSpPr>
        <p:spPr>
          <a:xfrm>
            <a:off x="957277" y="1780308"/>
            <a:ext cx="491947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Structure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26531-3275-4381-89E1-51D17ABE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1206" y="4667744"/>
            <a:ext cx="3608070" cy="190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coin&#10;&#10;Description generated with very high confidence">
            <a:extLst>
              <a:ext uri="{FF2B5EF4-FFF2-40B4-BE49-F238E27FC236}">
                <a16:creationId xmlns:a16="http://schemas.microsoft.com/office/drawing/2014/main" id="{2EE81CB4-8F57-4A0F-B40D-265B8E256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7532" y="1494905"/>
            <a:ext cx="4527285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D9D7F4-2830-4E08-B606-000EA894DC72}"/>
              </a:ext>
            </a:extLst>
          </p:cNvPr>
          <p:cNvSpPr txBox="1"/>
          <p:nvPr/>
        </p:nvSpPr>
        <p:spPr>
          <a:xfrm>
            <a:off x="6733309" y="1845425"/>
            <a:ext cx="4195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Dr. Michael Duncan</a:t>
            </a:r>
          </a:p>
          <a:p>
            <a:r>
              <a:rPr lang="en-US" sz="2400" b="1" dirty="0"/>
              <a:t>Pike County Schools</a:t>
            </a:r>
          </a:p>
          <a:p>
            <a:r>
              <a:rPr lang="en-US" sz="2400" b="1" dirty="0"/>
              <a:t>DuncanS@pike.k12.ga.us</a:t>
            </a:r>
          </a:p>
          <a:p>
            <a:r>
              <a:rPr lang="en-US" sz="2400" b="1" dirty="0"/>
              <a:t>770-567-8489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Mrs. Ashley Marratt</a:t>
            </a:r>
          </a:p>
          <a:p>
            <a:r>
              <a:rPr lang="en-US" sz="2400" b="1" dirty="0"/>
              <a:t>Interquest K9 of Georgia</a:t>
            </a:r>
          </a:p>
          <a:p>
            <a:r>
              <a:rPr lang="en-US" sz="2400" b="1" dirty="0"/>
              <a:t>amarratt@interquestga.com</a:t>
            </a:r>
          </a:p>
          <a:p>
            <a:r>
              <a:rPr lang="en-US" sz="2400" b="1" dirty="0"/>
              <a:t>404-891-1432</a:t>
            </a: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353</TotalTime>
  <Words>270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Academic Literature 16x9</vt:lpstr>
      <vt:lpstr>Reducing Discipline Through  Culture Change</vt:lpstr>
      <vt:lpstr>Comprehensive Safety &amp; Security Program</vt:lpstr>
      <vt:lpstr>Engagement</vt:lpstr>
      <vt:lpstr>Hardening</vt:lpstr>
      <vt:lpstr>Presence</vt:lpstr>
      <vt:lpstr>Deterrence Not Enforcement</vt:lpstr>
      <vt:lpstr>Reducing Discipline Incidences</vt:lpstr>
      <vt:lpstr>Engaging Local Law Enforcement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Discipline Through  Culture Change</dc:title>
  <dc:creator>Ashley Marratt</dc:creator>
  <cp:lastModifiedBy>Ashley Marratt</cp:lastModifiedBy>
  <cp:revision>14</cp:revision>
  <dcterms:created xsi:type="dcterms:W3CDTF">2018-09-18T17:47:43Z</dcterms:created>
  <dcterms:modified xsi:type="dcterms:W3CDTF">2018-10-18T00:42:02Z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