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6" r:id="rId5"/>
    <p:sldId id="294" r:id="rId6"/>
    <p:sldId id="453" r:id="rId7"/>
    <p:sldId id="454" r:id="rId8"/>
    <p:sldId id="348" r:id="rId9"/>
    <p:sldId id="461" r:id="rId10"/>
    <p:sldId id="460" r:id="rId11"/>
    <p:sldId id="462" r:id="rId12"/>
    <p:sldId id="463" r:id="rId13"/>
    <p:sldId id="464" r:id="rId14"/>
    <p:sldId id="350" r:id="rId15"/>
    <p:sldId id="303" r:id="rId16"/>
    <p:sldId id="297" r:id="rId17"/>
    <p:sldId id="304" r:id="rId18"/>
    <p:sldId id="301" r:id="rId19"/>
    <p:sldId id="683" r:id="rId20"/>
    <p:sldId id="687" r:id="rId21"/>
    <p:sldId id="306" r:id="rId22"/>
    <p:sldId id="451" r:id="rId23"/>
    <p:sldId id="259" r:id="rId24"/>
    <p:sldId id="260" r:id="rId25"/>
    <p:sldId id="261"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C16"/>
    <a:srgbClr val="F500D0"/>
    <a:srgbClr val="F26300"/>
    <a:srgbClr val="4A8C27"/>
    <a:srgbClr val="B1D620"/>
    <a:srgbClr val="A4008D"/>
    <a:srgbClr val="EABB8F"/>
    <a:srgbClr val="F2C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4" autoAdjust="0"/>
    <p:restoredTop sz="72265" autoAdjust="0"/>
  </p:normalViewPr>
  <p:slideViewPr>
    <p:cSldViewPr snapToGrid="0">
      <p:cViewPr varScale="1">
        <p:scale>
          <a:sx n="72" d="100"/>
          <a:sy n="72" d="100"/>
        </p:scale>
        <p:origin x="1368" y="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65" d="100"/>
          <a:sy n="65" d="100"/>
        </p:scale>
        <p:origin x="211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81F3AB-F224-4074-A86B-ED18407021CB}"/>
              </a:ext>
            </a:extLst>
          </p:cNvPr>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a:extLst>
              <a:ext uri="{FF2B5EF4-FFF2-40B4-BE49-F238E27FC236}">
                <a16:creationId xmlns:a16="http://schemas.microsoft.com/office/drawing/2014/main" id="{E9F5CD53-4B3F-4F8F-87FB-9C10F2F11707}"/>
              </a:ext>
            </a:extLst>
          </p:cNvPr>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vl1pPr>
          </a:lstStyle>
          <a:p>
            <a:fld id="{61B905F9-5B1D-49C3-9821-D98F6B8DD431}" type="datetimeFigureOut">
              <a:rPr lang="en-US" smtClean="0"/>
              <a:t>10/17/2018</a:t>
            </a:fld>
            <a:endParaRPr lang="en-US"/>
          </a:p>
        </p:txBody>
      </p:sp>
      <p:sp>
        <p:nvSpPr>
          <p:cNvPr id="4" name="Footer Placeholder 3">
            <a:extLst>
              <a:ext uri="{FF2B5EF4-FFF2-40B4-BE49-F238E27FC236}">
                <a16:creationId xmlns:a16="http://schemas.microsoft.com/office/drawing/2014/main" id="{D30B2853-99D7-43B6-9C3C-453159615779}"/>
              </a:ext>
            </a:extLst>
          </p:cNvPr>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C006FF-FFA5-48E7-9CED-EE9500AE950D}"/>
              </a:ext>
            </a:extLst>
          </p:cNvPr>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vl1pPr>
          </a:lstStyle>
          <a:p>
            <a:fld id="{E9F76418-F2E9-4E22-88BB-8DF5A98EFB60}" type="slidenum">
              <a:rPr lang="en-US" smtClean="0"/>
              <a:t>‹#›</a:t>
            </a:fld>
            <a:endParaRPr lang="en-US"/>
          </a:p>
        </p:txBody>
      </p:sp>
    </p:spTree>
    <p:extLst>
      <p:ext uri="{BB962C8B-B14F-4D97-AF65-F5344CB8AC3E}">
        <p14:creationId xmlns:p14="http://schemas.microsoft.com/office/powerpoint/2010/main" val="1563203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D8AB1433-BF8B-45C5-81D6-089F21EECCF9}" type="datetimeFigureOut">
              <a:rPr lang="en-US" smtClean="0"/>
              <a:t>10/17/2018</a:t>
            </a:fld>
            <a:endParaRPr lang="en-US"/>
          </a:p>
        </p:txBody>
      </p:sp>
      <p:sp>
        <p:nvSpPr>
          <p:cNvPr id="4" name="Slide Image Placeholder 3"/>
          <p:cNvSpPr>
            <a:spLocks noGrp="1" noRot="1" noChangeAspect="1"/>
          </p:cNvSpPr>
          <p:nvPr>
            <p:ph type="sldImg" idx="2"/>
          </p:nvPr>
        </p:nvSpPr>
        <p:spPr>
          <a:xfrm>
            <a:off x="1273129" y="694666"/>
            <a:ext cx="3608587" cy="2706441"/>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endParaRPr lang="en-US" dirty="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Quick greetings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lot has happened since I last saw you at spring Bootstrap. Here’s a look at some of the good news we’ve gotten to share over the last several months, all thanks to you and your teachers and students…</a:t>
            </a:r>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95226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r>
              <a:rPr lang="en-US" dirty="0"/>
              <a:t>-And 40 $11,000 Entrepreneurship, Enterprise &amp; Education grants to support entrepreneurship education in rural districts </a:t>
            </a:r>
          </a:p>
          <a:p>
            <a:endParaRPr lang="en-US" dirty="0"/>
          </a:p>
          <a:p>
            <a:r>
              <a:rPr lang="en-US" dirty="0"/>
              <a:t>We are committed to making sure EVERY student in EVERY part of our state has access to a well-rounded education, including opportunities like fine arts, STEM and STEAM, advanced coursework and career tech. </a:t>
            </a:r>
          </a:p>
          <a:p>
            <a:endParaRPr lang="en-US" dirty="0"/>
          </a:p>
          <a:p>
            <a:r>
              <a:rPr lang="en-US" dirty="0"/>
              <a:t>I’m going to turn it over to my Chief of Staff, Matt Jones, to share more about the Partnership for Rural Growth. </a:t>
            </a:r>
          </a:p>
          <a:p>
            <a:endParaRPr lang="en-US" dirty="0"/>
          </a:p>
          <a:p>
            <a:r>
              <a:rPr lang="en-US" dirty="0"/>
              <a:t>Thank you for the opportunity to speak with you today, and the hard work you’re doing each day on behalf of Georgia’s students – your efforts ARE making a difference. </a:t>
            </a:r>
          </a:p>
          <a:p>
            <a:endParaRPr lang="en-US" dirty="0"/>
          </a:p>
          <a:p>
            <a:r>
              <a:rPr lang="en-US" dirty="0"/>
              <a:t>[turn it over to Matt]</a:t>
            </a:r>
          </a:p>
        </p:txBody>
      </p:sp>
      <p:sp>
        <p:nvSpPr>
          <p:cNvPr id="4" name="Slide Number Placeholder 3"/>
          <p:cNvSpPr>
            <a:spLocks noGrp="1"/>
          </p:cNvSpPr>
          <p:nvPr>
            <p:ph type="sldNum" sz="quarter" idx="5"/>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409558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37177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a:p>
        </p:txBody>
      </p:sp>
    </p:spTree>
    <p:extLst>
      <p:ext uri="{BB962C8B-B14F-4D97-AF65-F5344CB8AC3E}">
        <p14:creationId xmlns:p14="http://schemas.microsoft.com/office/powerpoint/2010/main" val="198558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1273175" y="695325"/>
            <a:ext cx="3608388" cy="2705100"/>
          </a:xfrm>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16EE89-2E40-435C-B003-5147F965EB5C}" type="slidenum">
              <a:rPr lang="en-US" smtClean="0"/>
              <a:pPr>
                <a:defRPr/>
              </a:pPr>
              <a:t>20</a:t>
            </a:fld>
            <a:endParaRPr lang="en-US" dirty="0"/>
          </a:p>
        </p:txBody>
      </p:sp>
      <p:sp>
        <p:nvSpPr>
          <p:cNvPr id="2" name="Date Placeholder 1"/>
          <p:cNvSpPr>
            <a:spLocks noGrp="1"/>
          </p:cNvSpPr>
          <p:nvPr>
            <p:ph type="dt" idx="10"/>
          </p:nvPr>
        </p:nvSpPr>
        <p:spPr/>
        <p:txBody>
          <a:bodyPr/>
          <a:lstStyle/>
          <a:p>
            <a:pPr>
              <a:defRPr/>
            </a:pPr>
            <a:r>
              <a:rPr lang="en-US" dirty="0"/>
              <a:t>12/5/2013</a:t>
            </a:r>
          </a:p>
        </p:txBody>
      </p:sp>
    </p:spTree>
    <p:extLst>
      <p:ext uri="{BB962C8B-B14F-4D97-AF65-F5344CB8AC3E}">
        <p14:creationId xmlns:p14="http://schemas.microsoft.com/office/powerpoint/2010/main" val="139609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1273175" y="695325"/>
            <a:ext cx="3608388" cy="2705100"/>
          </a:xfrm>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16EE89-2E40-435C-B003-5147F965EB5C}" type="slidenum">
              <a:rPr lang="en-US" smtClean="0"/>
              <a:pPr>
                <a:defRPr/>
              </a:pPr>
              <a:t>21</a:t>
            </a:fld>
            <a:endParaRPr lang="en-US" dirty="0"/>
          </a:p>
        </p:txBody>
      </p:sp>
      <p:sp>
        <p:nvSpPr>
          <p:cNvPr id="2" name="Date Placeholder 1"/>
          <p:cNvSpPr>
            <a:spLocks noGrp="1"/>
          </p:cNvSpPr>
          <p:nvPr>
            <p:ph type="dt" idx="10"/>
          </p:nvPr>
        </p:nvSpPr>
        <p:spPr/>
        <p:txBody>
          <a:bodyPr/>
          <a:lstStyle/>
          <a:p>
            <a:pPr>
              <a:defRPr/>
            </a:pPr>
            <a:r>
              <a:rPr lang="en-US" dirty="0"/>
              <a:t>12/5/2013</a:t>
            </a:r>
          </a:p>
        </p:txBody>
      </p:sp>
    </p:spTree>
    <p:extLst>
      <p:ext uri="{BB962C8B-B14F-4D97-AF65-F5344CB8AC3E}">
        <p14:creationId xmlns:p14="http://schemas.microsoft.com/office/powerpoint/2010/main" val="47395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1273175" y="695325"/>
            <a:ext cx="3608388" cy="2705100"/>
          </a:xfrm>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16EE89-2E40-435C-B003-5147F965EB5C}" type="slidenum">
              <a:rPr lang="en-US" smtClean="0"/>
              <a:pPr>
                <a:defRPr/>
              </a:pPr>
              <a:t>22</a:t>
            </a:fld>
            <a:endParaRPr lang="en-US" dirty="0"/>
          </a:p>
        </p:txBody>
      </p:sp>
      <p:sp>
        <p:nvSpPr>
          <p:cNvPr id="2" name="Date Placeholder 1"/>
          <p:cNvSpPr>
            <a:spLocks noGrp="1"/>
          </p:cNvSpPr>
          <p:nvPr>
            <p:ph type="dt" idx="10"/>
          </p:nvPr>
        </p:nvSpPr>
        <p:spPr/>
        <p:txBody>
          <a:bodyPr/>
          <a:lstStyle/>
          <a:p>
            <a:pPr>
              <a:defRPr/>
            </a:pPr>
            <a:r>
              <a:rPr lang="en-US" dirty="0"/>
              <a:t>12/5/2013</a:t>
            </a:r>
          </a:p>
        </p:txBody>
      </p:sp>
    </p:spTree>
    <p:extLst>
      <p:ext uri="{BB962C8B-B14F-4D97-AF65-F5344CB8AC3E}">
        <p14:creationId xmlns:p14="http://schemas.microsoft.com/office/powerpoint/2010/main" val="288365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0" kern="1200" dirty="0">
                <a:solidFill>
                  <a:schemeClr val="tx1"/>
                </a:solidFill>
                <a:effectLst/>
                <a:highlight>
                  <a:srgbClr val="FFFF00"/>
                </a:highlight>
                <a:latin typeface="+mn-lt"/>
                <a:ea typeface="+mn-ea"/>
                <a:cs typeface="+mn-cs"/>
              </a:rPr>
              <a:t>Yesterday we announced Georgia’s 2018 ACT scores – we are beating the national average for the third year in a row and the third time in state history. </a:t>
            </a:r>
            <a:endParaRPr lang="en-US" sz="1600" b="1" kern="1200" dirty="0">
              <a:solidFill>
                <a:schemeClr val="tx1"/>
              </a:solidFill>
              <a:effectLst/>
              <a:highlight>
                <a:srgbClr val="FFFF00"/>
              </a:highlight>
              <a:latin typeface="+mn-lt"/>
              <a:ea typeface="+mn-ea"/>
              <a:cs typeface="+mn-cs"/>
            </a:endParaRPr>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93101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0" kern="1200" dirty="0">
                <a:solidFill>
                  <a:schemeClr val="tx1"/>
                </a:solidFill>
                <a:effectLst/>
                <a:highlight>
                  <a:srgbClr val="FFFF00"/>
                </a:highlight>
                <a:latin typeface="+mn-lt"/>
                <a:ea typeface="+mn-ea"/>
                <a:cs typeface="+mn-cs"/>
              </a:rPr>
              <a:t>The 2018 graduation rate hit an all-time high of 81.6%, a full-point increase over 2017 and the highest ever under the adjusted cohort rate. Additionally, 74 districts have graduation rates at or above 90%. </a:t>
            </a:r>
            <a:endParaRPr lang="en-US" sz="1600" b="1" kern="1200" dirty="0">
              <a:solidFill>
                <a:schemeClr val="tx1"/>
              </a:solidFill>
              <a:effectLst/>
              <a:highlight>
                <a:srgbClr val="FFFF00"/>
              </a:highlight>
              <a:latin typeface="+mn-lt"/>
              <a:ea typeface="+mn-ea"/>
              <a:cs typeface="+mn-cs"/>
            </a:endParaRPr>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3626829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r>
              <a:rPr lang="en-US" sz="1600" b="0" kern="1200" dirty="0">
                <a:solidFill>
                  <a:schemeClr val="tx1"/>
                </a:solidFill>
                <a:effectLst/>
                <a:highlight>
                  <a:srgbClr val="FFFF00"/>
                </a:highlight>
                <a:latin typeface="+mn-lt"/>
                <a:ea typeface="+mn-ea"/>
                <a:cs typeface="+mn-cs"/>
              </a:rPr>
              <a:t>On Education Week’s </a:t>
            </a:r>
            <a:r>
              <a:rPr lang="en-US" sz="1600" b="0" i="1" kern="1200" dirty="0">
                <a:solidFill>
                  <a:schemeClr val="tx1"/>
                </a:solidFill>
                <a:effectLst/>
                <a:highlight>
                  <a:srgbClr val="FFFF00"/>
                </a:highlight>
                <a:latin typeface="+mn-lt"/>
                <a:ea typeface="+mn-ea"/>
                <a:cs typeface="+mn-cs"/>
              </a:rPr>
              <a:t>Quality Counts </a:t>
            </a:r>
            <a:r>
              <a:rPr lang="en-US" sz="1600" b="0" i="0" kern="1200" dirty="0">
                <a:solidFill>
                  <a:schemeClr val="tx1"/>
                </a:solidFill>
                <a:effectLst/>
                <a:highlight>
                  <a:srgbClr val="FFFF00"/>
                </a:highlight>
                <a:latin typeface="+mn-lt"/>
                <a:ea typeface="+mn-ea"/>
                <a:cs typeface="+mn-cs"/>
              </a:rPr>
              <a:t>report, Georgia ranked </a:t>
            </a:r>
            <a:r>
              <a:rPr lang="en-US" sz="1600" b="0" i="1" kern="1200" dirty="0">
                <a:solidFill>
                  <a:schemeClr val="tx1"/>
                </a:solidFill>
                <a:effectLst/>
                <a:highlight>
                  <a:srgbClr val="FFFF00"/>
                </a:highlight>
                <a:latin typeface="+mn-lt"/>
                <a:ea typeface="+mn-ea"/>
                <a:cs typeface="+mn-cs"/>
              </a:rPr>
              <a:t>11</a:t>
            </a:r>
            <a:r>
              <a:rPr lang="en-US" sz="1600" b="0" i="1" kern="1200" baseline="30000" dirty="0">
                <a:solidFill>
                  <a:schemeClr val="tx1"/>
                </a:solidFill>
                <a:effectLst/>
                <a:highlight>
                  <a:srgbClr val="FFFF00"/>
                </a:highlight>
                <a:latin typeface="+mn-lt"/>
                <a:ea typeface="+mn-ea"/>
                <a:cs typeface="+mn-cs"/>
              </a:rPr>
              <a:t>th</a:t>
            </a:r>
            <a:r>
              <a:rPr lang="en-US" sz="1600" b="0" i="1" kern="1200" dirty="0">
                <a:solidFill>
                  <a:schemeClr val="tx1"/>
                </a:solidFill>
                <a:effectLst/>
                <a:highlight>
                  <a:srgbClr val="FFFF00"/>
                </a:highlight>
                <a:latin typeface="+mn-lt"/>
                <a:ea typeface="+mn-ea"/>
                <a:cs typeface="+mn-cs"/>
              </a:rPr>
              <a:t> in the nation </a:t>
            </a:r>
            <a:r>
              <a:rPr lang="en-US" sz="1600" b="0" i="0" kern="1200" dirty="0">
                <a:solidFill>
                  <a:schemeClr val="tx1"/>
                </a:solidFill>
                <a:effectLst/>
                <a:highlight>
                  <a:srgbClr val="FFFF00"/>
                </a:highlight>
                <a:latin typeface="+mn-lt"/>
                <a:ea typeface="+mn-ea"/>
                <a:cs typeface="+mn-cs"/>
              </a:rPr>
              <a:t>on the “K-12 Achievement” indicator – which is based on NAEP scores. </a:t>
            </a:r>
          </a:p>
          <a:p>
            <a:endParaRPr lang="en-US" sz="1600" b="0" i="0" kern="1200" dirty="0">
              <a:solidFill>
                <a:schemeClr val="tx1"/>
              </a:solidFill>
              <a:effectLst/>
              <a:highlight>
                <a:srgbClr val="FFFF00"/>
              </a:highlight>
              <a:latin typeface="+mn-lt"/>
              <a:ea typeface="+mn-ea"/>
              <a:cs typeface="+mn-cs"/>
            </a:endParaRPr>
          </a:p>
          <a:p>
            <a:r>
              <a:rPr lang="en-US" sz="1600" b="0" i="0" kern="1200" dirty="0">
                <a:solidFill>
                  <a:schemeClr val="tx1"/>
                </a:solidFill>
                <a:effectLst/>
                <a:highlight>
                  <a:srgbClr val="FFFF00"/>
                </a:highlight>
                <a:latin typeface="+mn-lt"/>
                <a:ea typeface="+mn-ea"/>
                <a:cs typeface="+mn-cs"/>
              </a:rPr>
              <a:t>So the next time someone tries to tell you Georgia is “last in the nation” for education – you may want to point out that’s not the case! </a:t>
            </a:r>
            <a:endParaRPr lang="en-US" sz="1200" kern="1200" dirty="0">
              <a:solidFill>
                <a:schemeClr val="tx1"/>
              </a:solidFill>
              <a:effectLst/>
              <a:highlight>
                <a:srgbClr val="FFFF00"/>
              </a:highlight>
              <a:latin typeface="+mn-lt"/>
              <a:ea typeface="+mn-ea"/>
              <a:cs typeface="+mn-cs"/>
            </a:endParaRPr>
          </a:p>
          <a:p>
            <a:pPr marL="285750" indent="-285750">
              <a:buFont typeface="Arial" panose="020B0604020202020204" pitchFamily="34" charset="0"/>
              <a:buChar char="•"/>
            </a:pPr>
            <a:endParaRPr lang="en-US" sz="1600" b="0" kern="1200" dirty="0">
              <a:solidFill>
                <a:schemeClr val="tx1"/>
              </a:solidFill>
              <a:effectLst/>
              <a:highlight>
                <a:srgbClr val="FFFF00"/>
              </a:highlight>
              <a:latin typeface="+mn-lt"/>
              <a:ea typeface="+mn-ea"/>
              <a:cs typeface="+mn-cs"/>
            </a:endParaRPr>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8598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r>
              <a:rPr lang="en-US" dirty="0"/>
              <a:t>Moving forward, we’re committed to making sure your districts and schools have the resources you need to continue the forward motion we’re seeing in K-12 education. </a:t>
            </a:r>
          </a:p>
          <a:p>
            <a:endParaRPr lang="en-US" dirty="0"/>
          </a:p>
          <a:p>
            <a:r>
              <a:rPr lang="en-US" dirty="0"/>
              <a:t>Here are a few of our top priorities for the next year: </a:t>
            </a:r>
          </a:p>
          <a:p>
            <a:endParaRPr lang="en-US" dirty="0"/>
          </a:p>
          <a:p>
            <a:r>
              <a:rPr lang="en-US" b="1" dirty="0"/>
              <a:t>-GETTING RID OF THE 100-POINT SCALE AND LETTER GRADES FOR CCRPI. </a:t>
            </a:r>
            <a:r>
              <a:rPr lang="en-US" dirty="0"/>
              <a:t>When we developed our ESSA state plan, we worked with districts and other stakeholders to make positive improvements to the CCRPI – and I’m proud of what they accomplished. But as you may know, the Georgia Department of Education is not the sole decision-maker regarding CCRPI – and that restricted the improvements that could be made. </a:t>
            </a:r>
          </a:p>
          <a:p>
            <a:endParaRPr lang="en-US" dirty="0"/>
          </a:p>
          <a:p>
            <a:r>
              <a:rPr lang="en-US" dirty="0"/>
              <a:t>Even though ESSA doesn’t mandate it, and no top-ranking NAEP state uses it, state law requires a 100-point scale. We’re also held to an accountability metric that gives roughly 80% of its weight to high-stakes tests. </a:t>
            </a:r>
          </a:p>
          <a:p>
            <a:endParaRPr lang="en-US" dirty="0"/>
          </a:p>
          <a:p>
            <a:r>
              <a:rPr lang="en-US" dirty="0"/>
              <a:t>I believe this is holding Georgia back. I believe this is not a full measure of how your districts and schools are performing. </a:t>
            </a:r>
          </a:p>
          <a:p>
            <a:endParaRPr lang="en-US" dirty="0"/>
          </a:p>
          <a:p>
            <a:r>
              <a:rPr lang="en-US" dirty="0"/>
              <a:t>So I’m committed to urging the legislature to remove the 100-point scale requirement, pushing for the flexibility and authority to reduce the weight of testing in the CCRPI, and getting assessment in line with the federal minimum so we can have a system that truly informs teaching and learning. </a:t>
            </a:r>
          </a:p>
          <a:p>
            <a:endParaRPr lang="en-US" dirty="0"/>
          </a:p>
          <a:p>
            <a:r>
              <a:rPr lang="en-US" b="1" dirty="0"/>
              <a:t>-UPDATED FUNDING FORMULA. </a:t>
            </a:r>
            <a:r>
              <a:rPr lang="en-US" dirty="0"/>
              <a:t>I remain grateful for a fully-funded QBE in 2018 – we must continue to keep our constitutional &amp; moral obligation to fully fund public education. And we can’t be satisfied with a fully funded, but outdated formula: we need a 21</a:t>
            </a:r>
            <a:r>
              <a:rPr lang="en-US" baseline="30000" dirty="0"/>
              <a:t>st</a:t>
            </a:r>
            <a:r>
              <a:rPr lang="en-US" dirty="0"/>
              <a:t>-century formula to support the 21</a:t>
            </a:r>
            <a:r>
              <a:rPr lang="en-US" baseline="30000" dirty="0"/>
              <a:t>st</a:t>
            </a:r>
            <a:r>
              <a:rPr lang="en-US" dirty="0"/>
              <a:t>-century education you’re being asked to provide, and we need to make sure districts aren’t picking up the tab for the rising costs of transportation and benefits.</a:t>
            </a:r>
          </a:p>
          <a:p>
            <a:endParaRPr lang="en-US" dirty="0"/>
          </a:p>
          <a:p>
            <a:r>
              <a:rPr lang="en-US" b="1" dirty="0"/>
              <a:t>-WRAPAROUND SERVICES &amp; EDUCATING THE WHOLE CHILD. </a:t>
            </a:r>
            <a:r>
              <a:rPr lang="en-US" dirty="0"/>
              <a:t>We know our responsibility to students doesn’t end when the school bell rings. This year, we were able to provide $1 million to fund a wraparound coordinator in every RESA – those coordinators will work with school improvement-identified schools to create wraparound centers where students and families can access community resources like food pantries, clothes closets, mental health counseling, tutoring &amp; academic support, and help connecting with local job opportunities.</a:t>
            </a:r>
          </a:p>
          <a:p>
            <a:endParaRPr lang="en-US" dirty="0"/>
          </a:p>
          <a:p>
            <a:r>
              <a:rPr lang="en-US" dirty="0"/>
              <a:t>In the budget enhancement request we submitted to OPB, we requested an additional $1 million to double our investment in this program, and our goal is to scale the pilot up to impact more schools in future years.</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378307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r>
              <a:rPr lang="en-US" dirty="0"/>
              <a:t>Something I’m very excited about – and you’ll see more information about this today – is our new </a:t>
            </a:r>
            <a:r>
              <a:rPr lang="en-US" i="0" dirty="0"/>
              <a:t>initiative to support rural districts and schools, the </a:t>
            </a:r>
            <a:r>
              <a:rPr lang="en-US" i="1" dirty="0"/>
              <a:t>Partnership for Rural Growth. </a:t>
            </a:r>
          </a:p>
          <a:p>
            <a:endParaRPr lang="en-US" i="1" dirty="0"/>
          </a:p>
          <a:p>
            <a:r>
              <a:rPr lang="en-US" i="0" dirty="0"/>
              <a:t>More and more Georgians are recognizing the importance of a ‘rural renaissance’ to the future of our state – and K-12 education must be a driver of that renaissance. </a:t>
            </a:r>
          </a:p>
          <a:p>
            <a:endParaRPr lang="en-US" i="0" dirty="0"/>
          </a:p>
          <a:p>
            <a:r>
              <a:rPr lang="en-US" i="0" dirty="0"/>
              <a:t>Through the Partnership for Rural Growth, we’re working to eliminate the resource gaps our rural schools and districts often face, and making sure all students have access to opportunities that will prepare them for a successful future. </a:t>
            </a:r>
          </a:p>
        </p:txBody>
      </p:sp>
      <p:sp>
        <p:nvSpPr>
          <p:cNvPr id="4" name="Slide Number Placeholder 3"/>
          <p:cNvSpPr>
            <a:spLocks noGrp="1"/>
          </p:cNvSpPr>
          <p:nvPr>
            <p:ph type="sldNum" sz="quarter" idx="5"/>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138026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r>
              <a:rPr lang="en-US" dirty="0"/>
              <a:t>That includes…</a:t>
            </a:r>
          </a:p>
          <a:p>
            <a:endParaRPr lang="en-US" dirty="0"/>
          </a:p>
          <a:p>
            <a:r>
              <a:rPr lang="en-US" dirty="0"/>
              <a:t>-35 $10,000 grants to establish or expand fine arts programs</a:t>
            </a:r>
          </a:p>
        </p:txBody>
      </p:sp>
      <p:sp>
        <p:nvSpPr>
          <p:cNvPr id="4" name="Slide Number Placeholder 3"/>
          <p:cNvSpPr>
            <a:spLocks noGrp="1"/>
          </p:cNvSpPr>
          <p:nvPr>
            <p:ph type="sldNum" sz="quarter" idx="5"/>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155321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r>
              <a:rPr lang="en-US" dirty="0"/>
              <a:t>-New STEM and STEAM coordinators in Southwest and Southeast Georgia</a:t>
            </a:r>
          </a:p>
        </p:txBody>
      </p:sp>
      <p:sp>
        <p:nvSpPr>
          <p:cNvPr id="4" name="Slide Number Placeholder 3"/>
          <p:cNvSpPr>
            <a:spLocks noGrp="1"/>
          </p:cNvSpPr>
          <p:nvPr>
            <p:ph type="sldNum" sz="quarter" idx="5"/>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155695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3608388" cy="2705100"/>
          </a:xfrm>
        </p:spPr>
      </p:sp>
      <p:sp>
        <p:nvSpPr>
          <p:cNvPr id="3" name="Notes Placeholder 2"/>
          <p:cNvSpPr>
            <a:spLocks noGrp="1"/>
          </p:cNvSpPr>
          <p:nvPr>
            <p:ph type="body" idx="1"/>
          </p:nvPr>
        </p:nvSpPr>
        <p:spPr/>
        <p:txBody>
          <a:bodyPr/>
          <a:lstStyle/>
          <a:p>
            <a:r>
              <a:rPr lang="en-US" dirty="0"/>
              <a:t>-Free workshops in 14 rural districts that will help teachers prepare their students for accelerated opportunities (like AP, Dual Enrollment, and Gifted courses)</a:t>
            </a:r>
          </a:p>
        </p:txBody>
      </p:sp>
      <p:sp>
        <p:nvSpPr>
          <p:cNvPr id="4" name="Slide Number Placeholder 3"/>
          <p:cNvSpPr>
            <a:spLocks noGrp="1"/>
          </p:cNvSpPr>
          <p:nvPr>
            <p:ph type="sldNum" sz="quarter" idx="5"/>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3584344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10/17/2018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10/17/2018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10/17/2018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10/17/2018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10/17/2018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10/17/2018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10/17/2018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10/17/2018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10/17/2018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10/17/2018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10/17/2018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10/17/2018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keenville.gadoe.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11" y="1122363"/>
            <a:ext cx="8898673" cy="2387600"/>
          </a:xfrm>
        </p:spPr>
        <p:txBody>
          <a:bodyPr>
            <a:normAutofit/>
          </a:bodyPr>
          <a:lstStyle/>
          <a:p>
            <a:r>
              <a:rPr lang="en-US" sz="5400" dirty="0">
                <a:solidFill>
                  <a:schemeClr val="bg2">
                    <a:lumMod val="25000"/>
                  </a:schemeClr>
                </a:solidFill>
                <a:latin typeface="Arial Black" panose="020B0A04020102020204" pitchFamily="34" charset="0"/>
              </a:rPr>
              <a:t>Fall Bootstrap</a:t>
            </a:r>
            <a:br>
              <a:rPr lang="en-US" sz="5400" dirty="0">
                <a:solidFill>
                  <a:schemeClr val="bg2">
                    <a:lumMod val="25000"/>
                  </a:schemeClr>
                </a:solidFill>
                <a:latin typeface="Arial Black" panose="020B0A04020102020204" pitchFamily="34" charset="0"/>
              </a:rPr>
            </a:br>
            <a:r>
              <a:rPr lang="en-US" sz="5400" dirty="0">
                <a:solidFill>
                  <a:schemeClr val="bg2">
                    <a:lumMod val="25000"/>
                  </a:schemeClr>
                </a:solidFill>
                <a:latin typeface="Arial Black" panose="020B0A04020102020204" pitchFamily="34" charset="0"/>
              </a:rPr>
              <a:t>2018</a:t>
            </a:r>
          </a:p>
        </p:txBody>
      </p:sp>
      <p:sp>
        <p:nvSpPr>
          <p:cNvPr id="3" name="Subtitle 2"/>
          <p:cNvSpPr>
            <a:spLocks noGrp="1"/>
          </p:cNvSpPr>
          <p:nvPr>
            <p:ph type="subTitle" idx="1"/>
          </p:nvPr>
        </p:nvSpPr>
        <p:spPr>
          <a:xfrm>
            <a:off x="1143000" y="3602038"/>
            <a:ext cx="6858000" cy="954470"/>
          </a:xfrm>
        </p:spPr>
        <p:txBody>
          <a:bodyPr>
            <a:normAutofit/>
          </a:bodyPr>
          <a:lstStyle/>
          <a:p>
            <a:r>
              <a:rPr lang="en-US" b="1" dirty="0">
                <a:solidFill>
                  <a:schemeClr val="accent6">
                    <a:lumMod val="75000"/>
                  </a:schemeClr>
                </a:solidFill>
              </a:rPr>
              <a:t>Richard Woods                                                                           </a:t>
            </a:r>
            <a:r>
              <a:rPr lang="en-US" i="1" dirty="0">
                <a:solidFill>
                  <a:schemeClr val="accent6">
                    <a:lumMod val="75000"/>
                  </a:schemeClr>
                </a:solidFill>
              </a:rPr>
              <a:t>State School Superintendent</a:t>
            </a:r>
          </a:p>
          <a:p>
            <a:endParaRPr lang="en-US" dirty="0">
              <a:solidFill>
                <a:schemeClr val="accent6">
                  <a:lumMod val="75000"/>
                </a:schemeClr>
              </a:solidFill>
            </a:endParaRPr>
          </a:p>
        </p:txBody>
      </p:sp>
      <p:pic>
        <p:nvPicPr>
          <p:cNvPr id="9" name="Picture 8" descr="A picture containing table&#10;&#10;Description generated with high confidence">
            <a:extLst>
              <a:ext uri="{FF2B5EF4-FFF2-40B4-BE49-F238E27FC236}">
                <a16:creationId xmlns:a16="http://schemas.microsoft.com/office/drawing/2014/main" id="{01ECD8BD-B437-466D-939B-A105D1F6C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564" y="4690482"/>
            <a:ext cx="2299282" cy="1531897"/>
          </a:xfrm>
          <a:prstGeom prst="rect">
            <a:avLst/>
          </a:prstGeom>
        </p:spPr>
      </p:pic>
      <p:pic>
        <p:nvPicPr>
          <p:cNvPr id="11" name="Picture 10" descr="A picture containing person, child, sitting, indoor&#10;&#10;Description generated with very high confidence">
            <a:extLst>
              <a:ext uri="{FF2B5EF4-FFF2-40B4-BE49-F238E27FC236}">
                <a16:creationId xmlns:a16="http://schemas.microsoft.com/office/drawing/2014/main" id="{8C2CCD39-24E5-4981-B874-B5AF865850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282" y="4690482"/>
            <a:ext cx="2299282" cy="1531897"/>
          </a:xfrm>
          <a:prstGeom prst="rect">
            <a:avLst/>
          </a:prstGeom>
        </p:spPr>
      </p:pic>
      <p:pic>
        <p:nvPicPr>
          <p:cNvPr id="13" name="Picture 12" descr="A person sitting at a table&#10;&#10;Description generated with very high confidence">
            <a:extLst>
              <a:ext uri="{FF2B5EF4-FFF2-40B4-BE49-F238E27FC236}">
                <a16:creationId xmlns:a16="http://schemas.microsoft.com/office/drawing/2014/main" id="{1FED9AA9-A761-4771-9773-E9C393DEF3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90482"/>
            <a:ext cx="2299282" cy="1531897"/>
          </a:xfrm>
          <a:prstGeom prst="rect">
            <a:avLst/>
          </a:prstGeom>
        </p:spPr>
      </p:pic>
      <p:pic>
        <p:nvPicPr>
          <p:cNvPr id="10" name="Picture 9">
            <a:extLst>
              <a:ext uri="{FF2B5EF4-FFF2-40B4-BE49-F238E27FC236}">
                <a16:creationId xmlns:a16="http://schemas.microsoft.com/office/drawing/2014/main" id="{7233D3D2-D7BE-4B37-B97E-C1B8813612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11"/>
          <a:stretch/>
        </p:blipFill>
        <p:spPr>
          <a:xfrm>
            <a:off x="6897846" y="4690481"/>
            <a:ext cx="2246154" cy="1531897"/>
          </a:xfrm>
          <a:prstGeom prst="rect">
            <a:avLst/>
          </a:prstGeom>
        </p:spPr>
      </p:pic>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large green field&#10;&#10;Description generated with high confidence">
            <a:extLst>
              <a:ext uri="{FF2B5EF4-FFF2-40B4-BE49-F238E27FC236}">
                <a16:creationId xmlns:a16="http://schemas.microsoft.com/office/drawing/2014/main" id="{3797E447-BDB3-4EDB-8F5A-D944CECE133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a:extLst>
              <a:ext uri="{FF2B5EF4-FFF2-40B4-BE49-F238E27FC236}">
                <a16:creationId xmlns:a16="http://schemas.microsoft.com/office/drawing/2014/main" id="{41570ED3-355B-42A0-995B-774FB6817841}"/>
              </a:ext>
            </a:extLst>
          </p:cNvPr>
          <p:cNvSpPr>
            <a:spLocks noGrp="1"/>
          </p:cNvSpPr>
          <p:nvPr>
            <p:ph type="title"/>
          </p:nvPr>
        </p:nvSpPr>
        <p:spPr/>
        <p:txBody>
          <a:bodyPr/>
          <a:lstStyle/>
          <a:p>
            <a:r>
              <a:rPr lang="en-US" dirty="0">
                <a:solidFill>
                  <a:srgbClr val="002060"/>
                </a:solidFill>
                <a:latin typeface="Arial Black" panose="020B0A04020102020204" pitchFamily="34" charset="0"/>
              </a:rPr>
              <a:t>New: Partnership for Rural Growth</a:t>
            </a:r>
            <a:endParaRPr lang="en-US" dirty="0">
              <a:solidFill>
                <a:srgbClr val="002060"/>
              </a:solidFill>
            </a:endParaRPr>
          </a:p>
        </p:txBody>
      </p:sp>
      <p:sp>
        <p:nvSpPr>
          <p:cNvPr id="4" name="Content Placeholder 3">
            <a:extLst>
              <a:ext uri="{FF2B5EF4-FFF2-40B4-BE49-F238E27FC236}">
                <a16:creationId xmlns:a16="http://schemas.microsoft.com/office/drawing/2014/main" id="{03A2C7C3-0794-46CE-B1A6-485A7D63A187}"/>
              </a:ext>
            </a:extLst>
          </p:cNvPr>
          <p:cNvSpPr>
            <a:spLocks noGrp="1"/>
          </p:cNvSpPr>
          <p:nvPr>
            <p:ph sz="half" idx="2"/>
          </p:nvPr>
        </p:nvSpPr>
        <p:spPr>
          <a:xfrm>
            <a:off x="628649" y="1868489"/>
            <a:ext cx="8117785" cy="4351338"/>
          </a:xfrm>
        </p:spPr>
        <p:txBody>
          <a:bodyPr/>
          <a:lstStyle/>
          <a:p>
            <a:pPr marL="0" indent="0">
              <a:buNone/>
            </a:pPr>
            <a:r>
              <a:rPr lang="en-US" dirty="0">
                <a:solidFill>
                  <a:srgbClr val="002060"/>
                </a:solidFill>
              </a:rPr>
              <a:t>Grants to establish or expand fine arts programs</a:t>
            </a:r>
          </a:p>
          <a:p>
            <a:pPr marL="0" indent="0">
              <a:buNone/>
            </a:pPr>
            <a:endParaRPr lang="en-US" dirty="0">
              <a:solidFill>
                <a:srgbClr val="002060"/>
              </a:solidFill>
            </a:endParaRPr>
          </a:p>
          <a:p>
            <a:pPr marL="0" indent="0">
              <a:buNone/>
            </a:pPr>
            <a:r>
              <a:rPr lang="en-US" dirty="0">
                <a:solidFill>
                  <a:srgbClr val="002060"/>
                </a:solidFill>
              </a:rPr>
              <a:t>STEM/STEAM coordinators in Southwest and Southeast Georgia</a:t>
            </a:r>
          </a:p>
          <a:p>
            <a:pPr marL="0" indent="0">
              <a:buNone/>
            </a:pPr>
            <a:endParaRPr lang="en-US" dirty="0">
              <a:solidFill>
                <a:srgbClr val="002060"/>
              </a:solidFill>
            </a:endParaRPr>
          </a:p>
          <a:p>
            <a:pPr marL="0" indent="0">
              <a:buNone/>
            </a:pPr>
            <a:r>
              <a:rPr lang="en-US" dirty="0">
                <a:solidFill>
                  <a:srgbClr val="002060"/>
                </a:solidFill>
              </a:rPr>
              <a:t>Workshops to increase access to AP, Dual Enrollment &amp; Gifted coursework</a:t>
            </a:r>
          </a:p>
          <a:p>
            <a:pPr marL="0" indent="0">
              <a:buNone/>
            </a:pPr>
            <a:endParaRPr lang="en-US" dirty="0">
              <a:solidFill>
                <a:srgbClr val="002060"/>
              </a:solidFill>
            </a:endParaRPr>
          </a:p>
          <a:p>
            <a:pPr marL="0" indent="0">
              <a:buNone/>
            </a:pPr>
            <a:r>
              <a:rPr lang="en-US" dirty="0">
                <a:solidFill>
                  <a:srgbClr val="002060"/>
                </a:solidFill>
              </a:rPr>
              <a:t>Grants to help schools teach entrepreneurship</a:t>
            </a:r>
          </a:p>
          <a:p>
            <a:pPr marL="0" indent="0">
              <a:buNone/>
            </a:pPr>
            <a:endParaRPr lang="en-US" dirty="0">
              <a:solidFill>
                <a:srgbClr val="002060"/>
              </a:solidFill>
            </a:endParaRPr>
          </a:p>
        </p:txBody>
      </p:sp>
      <p:sp>
        <p:nvSpPr>
          <p:cNvPr id="5" name="Date Placeholder 4">
            <a:extLst>
              <a:ext uri="{FF2B5EF4-FFF2-40B4-BE49-F238E27FC236}">
                <a16:creationId xmlns:a16="http://schemas.microsoft.com/office/drawing/2014/main" id="{7907C2BE-A6E3-49ED-AC7F-D1172BEEBB31}"/>
              </a:ext>
            </a:extLst>
          </p:cNvPr>
          <p:cNvSpPr>
            <a:spLocks noGrp="1"/>
          </p:cNvSpPr>
          <p:nvPr>
            <p:ph type="dt" sz="half" idx="10"/>
          </p:nvPr>
        </p:nvSpPr>
        <p:spPr/>
        <p:txBody>
          <a:bodyPr/>
          <a:lstStyle/>
          <a:p>
            <a:fld id="{33CB0378-FFD4-4CBB-858D-32EE1C82268A}" type="datetime1">
              <a:rPr lang="en-US" smtClean="0"/>
              <a:t>10/17/2018</a:t>
            </a:fld>
            <a:endParaRPr lang="en-US" dirty="0"/>
          </a:p>
        </p:txBody>
      </p:sp>
      <p:sp>
        <p:nvSpPr>
          <p:cNvPr id="6" name="Slide Number Placeholder 5">
            <a:extLst>
              <a:ext uri="{FF2B5EF4-FFF2-40B4-BE49-F238E27FC236}">
                <a16:creationId xmlns:a16="http://schemas.microsoft.com/office/drawing/2014/main" id="{1A87825F-E038-4694-80DA-5B50439E46AD}"/>
              </a:ext>
            </a:extLst>
          </p:cNvPr>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182786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11" y="1122363"/>
            <a:ext cx="8898673" cy="2387600"/>
          </a:xfrm>
        </p:spPr>
        <p:txBody>
          <a:bodyPr>
            <a:normAutofit/>
          </a:bodyPr>
          <a:lstStyle/>
          <a:p>
            <a:r>
              <a:rPr lang="en-US" sz="5400" dirty="0">
                <a:solidFill>
                  <a:schemeClr val="bg2">
                    <a:lumMod val="25000"/>
                  </a:schemeClr>
                </a:solidFill>
                <a:latin typeface="Arial Black" panose="020B0A04020102020204" pitchFamily="34" charset="0"/>
              </a:rPr>
              <a:t>Updates: Matt Jones</a:t>
            </a:r>
          </a:p>
        </p:txBody>
      </p:sp>
      <p:sp>
        <p:nvSpPr>
          <p:cNvPr id="3" name="Subtitle 2"/>
          <p:cNvSpPr>
            <a:spLocks noGrp="1"/>
          </p:cNvSpPr>
          <p:nvPr>
            <p:ph type="subTitle" idx="1"/>
          </p:nvPr>
        </p:nvSpPr>
        <p:spPr>
          <a:xfrm>
            <a:off x="1143000" y="3602038"/>
            <a:ext cx="6858000" cy="954470"/>
          </a:xfrm>
        </p:spPr>
        <p:txBody>
          <a:bodyPr>
            <a:normAutofit/>
          </a:bodyPr>
          <a:lstStyle/>
          <a:p>
            <a:r>
              <a:rPr lang="en-US" b="1" dirty="0">
                <a:solidFill>
                  <a:schemeClr val="accent6">
                    <a:lumMod val="75000"/>
                  </a:schemeClr>
                </a:solidFill>
              </a:rPr>
              <a:t>Chief of Staff</a:t>
            </a:r>
          </a:p>
          <a:p>
            <a:endParaRPr lang="en-US" dirty="0">
              <a:solidFill>
                <a:schemeClr val="accent6">
                  <a:lumMod val="75000"/>
                </a:schemeClr>
              </a:solidFill>
            </a:endParaRPr>
          </a:p>
        </p:txBody>
      </p:sp>
      <p:pic>
        <p:nvPicPr>
          <p:cNvPr id="9" name="Picture 8" descr="A picture containing table&#10;&#10;Description generated with high confidence">
            <a:extLst>
              <a:ext uri="{FF2B5EF4-FFF2-40B4-BE49-F238E27FC236}">
                <a16:creationId xmlns:a16="http://schemas.microsoft.com/office/drawing/2014/main" id="{01ECD8BD-B437-466D-939B-A105D1F6C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564" y="4690482"/>
            <a:ext cx="2299282" cy="1531897"/>
          </a:xfrm>
          <a:prstGeom prst="rect">
            <a:avLst/>
          </a:prstGeom>
        </p:spPr>
      </p:pic>
      <p:pic>
        <p:nvPicPr>
          <p:cNvPr id="11" name="Picture 10" descr="A picture containing person, child, sitting, indoor&#10;&#10;Description generated with very high confidence">
            <a:extLst>
              <a:ext uri="{FF2B5EF4-FFF2-40B4-BE49-F238E27FC236}">
                <a16:creationId xmlns:a16="http://schemas.microsoft.com/office/drawing/2014/main" id="{8C2CCD39-24E5-4981-B874-B5AF865850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282" y="4690482"/>
            <a:ext cx="2299282" cy="1531897"/>
          </a:xfrm>
          <a:prstGeom prst="rect">
            <a:avLst/>
          </a:prstGeom>
        </p:spPr>
      </p:pic>
      <p:pic>
        <p:nvPicPr>
          <p:cNvPr id="13" name="Picture 12" descr="A person sitting at a table&#10;&#10;Description generated with very high confidence">
            <a:extLst>
              <a:ext uri="{FF2B5EF4-FFF2-40B4-BE49-F238E27FC236}">
                <a16:creationId xmlns:a16="http://schemas.microsoft.com/office/drawing/2014/main" id="{1FED9AA9-A761-4771-9773-E9C393DEF3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90482"/>
            <a:ext cx="2299282" cy="1531897"/>
          </a:xfrm>
          <a:prstGeom prst="rect">
            <a:avLst/>
          </a:prstGeom>
        </p:spPr>
      </p:pic>
      <p:pic>
        <p:nvPicPr>
          <p:cNvPr id="10" name="Picture 9">
            <a:extLst>
              <a:ext uri="{FF2B5EF4-FFF2-40B4-BE49-F238E27FC236}">
                <a16:creationId xmlns:a16="http://schemas.microsoft.com/office/drawing/2014/main" id="{7233D3D2-D7BE-4B37-B97E-C1B8813612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11"/>
          <a:stretch/>
        </p:blipFill>
        <p:spPr>
          <a:xfrm>
            <a:off x="6897846" y="4690481"/>
            <a:ext cx="2246154" cy="1531897"/>
          </a:xfrm>
          <a:prstGeom prst="rect">
            <a:avLst/>
          </a:prstGeom>
        </p:spPr>
      </p:pic>
    </p:spTree>
    <p:extLst>
      <p:ext uri="{BB962C8B-B14F-4D97-AF65-F5344CB8AC3E}">
        <p14:creationId xmlns:p14="http://schemas.microsoft.com/office/powerpoint/2010/main" val="414951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9B83-F4D2-4A3D-A51F-0ADD042D5E68}"/>
              </a:ext>
            </a:extLst>
          </p:cNvPr>
          <p:cNvSpPr>
            <a:spLocks noGrp="1"/>
          </p:cNvSpPr>
          <p:nvPr>
            <p:ph type="title"/>
          </p:nvPr>
        </p:nvSpPr>
        <p:spPr/>
        <p:txBody>
          <a:bodyPr/>
          <a:lstStyle/>
          <a:p>
            <a:r>
              <a:rPr lang="en-US" dirty="0">
                <a:solidFill>
                  <a:schemeClr val="bg2">
                    <a:lumMod val="25000"/>
                  </a:schemeClr>
                </a:solidFill>
                <a:latin typeface="Arial Black" panose="020B0A04020102020204" pitchFamily="34" charset="0"/>
              </a:rPr>
              <a:t>Partnership for Rural Growth</a:t>
            </a:r>
            <a:endParaRPr lang="en-US" dirty="0">
              <a:solidFill>
                <a:schemeClr val="bg2">
                  <a:lumMod val="25000"/>
                </a:schemeClr>
              </a:solidFill>
            </a:endParaRPr>
          </a:p>
        </p:txBody>
      </p:sp>
      <p:sp>
        <p:nvSpPr>
          <p:cNvPr id="7" name="Content Placeholder 6">
            <a:extLst>
              <a:ext uri="{FF2B5EF4-FFF2-40B4-BE49-F238E27FC236}">
                <a16:creationId xmlns:a16="http://schemas.microsoft.com/office/drawing/2014/main" id="{0AEDDB2C-11E5-4D7F-B647-2AECCF13640F}"/>
              </a:ext>
            </a:extLst>
          </p:cNvPr>
          <p:cNvSpPr>
            <a:spLocks noGrp="1"/>
          </p:cNvSpPr>
          <p:nvPr>
            <p:ph idx="1"/>
          </p:nvPr>
        </p:nvSpPr>
        <p:spPr>
          <a:xfrm>
            <a:off x="603982" y="1659579"/>
            <a:ext cx="7663195" cy="4530726"/>
          </a:xfrm>
        </p:spPr>
        <p:txBody>
          <a:bodyPr>
            <a:normAutofit fontScale="92500" lnSpcReduction="10000"/>
          </a:bodyPr>
          <a:lstStyle/>
          <a:p>
            <a:pPr marL="0" indent="0">
              <a:buNone/>
            </a:pPr>
            <a:r>
              <a:rPr lang="en-US" sz="2600" b="1" i="1" dirty="0">
                <a:solidFill>
                  <a:schemeClr val="accent6">
                    <a:lumMod val="75000"/>
                  </a:schemeClr>
                </a:solidFill>
              </a:rPr>
              <a:t>Over $1.6 million to support rural education in Georgia</a:t>
            </a:r>
          </a:p>
          <a:p>
            <a:r>
              <a:rPr lang="en-US" sz="2400" b="1" dirty="0"/>
              <a:t>$300k -- STEM/STEAM: </a:t>
            </a:r>
            <a:r>
              <a:rPr lang="en-US" sz="2400" dirty="0"/>
              <a:t>2 regional coordinators to work with southeast and southwest Georgia; Incubator to assist schools with getting STEM/STEAM off the ground</a:t>
            </a:r>
          </a:p>
          <a:p>
            <a:r>
              <a:rPr lang="en-US" sz="2400" b="1" dirty="0"/>
              <a:t>$400k -- Fine Arts: </a:t>
            </a:r>
            <a:r>
              <a:rPr lang="en-US" sz="2400" dirty="0"/>
              <a:t>$10k </a:t>
            </a:r>
            <a:r>
              <a:rPr lang="en-US" sz="2400" dirty="0" err="1"/>
              <a:t>stART</a:t>
            </a:r>
            <a:r>
              <a:rPr lang="en-US" sz="2400" dirty="0"/>
              <a:t> grants to expand opportunities</a:t>
            </a:r>
          </a:p>
          <a:p>
            <a:r>
              <a:rPr lang="en-US" sz="2400" b="1" dirty="0"/>
              <a:t>$200k -- Post-secondary pipeline: </a:t>
            </a:r>
            <a:r>
              <a:rPr lang="en-US" sz="2400" dirty="0"/>
              <a:t>Pre-AP institutes for 8</a:t>
            </a:r>
            <a:r>
              <a:rPr lang="en-US" sz="2400" baseline="30000" dirty="0"/>
              <a:t>th</a:t>
            </a:r>
            <a:r>
              <a:rPr lang="en-US" sz="2400" dirty="0"/>
              <a:t> and 9</a:t>
            </a:r>
            <a:r>
              <a:rPr lang="en-US" sz="2400" baseline="30000" dirty="0"/>
              <a:t>th</a:t>
            </a:r>
            <a:r>
              <a:rPr lang="en-US" sz="2400" dirty="0"/>
              <a:t> grade teachers; expand dual enrollment, AP, and gifted</a:t>
            </a:r>
          </a:p>
          <a:p>
            <a:r>
              <a:rPr lang="en-US" sz="2400" b="1" dirty="0"/>
              <a:t>$440k -- Entrepreneurship: </a:t>
            </a:r>
            <a:r>
              <a:rPr lang="en-US" sz="2400" dirty="0"/>
              <a:t>Support CTAE teachers; small business training; producing and marketing student-created products; partnering with Georgia Grown and Chamber</a:t>
            </a:r>
          </a:p>
          <a:p>
            <a:r>
              <a:rPr lang="en-US" sz="2400" b="1" dirty="0"/>
              <a:t>$260k -- Rural Education Leadership Network: </a:t>
            </a:r>
            <a:r>
              <a:rPr lang="en-US" sz="2400" dirty="0"/>
              <a:t>Collaborative with dedicated resources to support the needs of identified districts</a:t>
            </a:r>
          </a:p>
        </p:txBody>
      </p:sp>
      <p:sp>
        <p:nvSpPr>
          <p:cNvPr id="6" name="Slide Number Placeholder 5">
            <a:extLst>
              <a:ext uri="{FF2B5EF4-FFF2-40B4-BE49-F238E27FC236}">
                <a16:creationId xmlns:a16="http://schemas.microsoft.com/office/drawing/2014/main" id="{30283CE1-41E5-431F-B7FD-5666F7587A1E}"/>
              </a:ext>
            </a:extLst>
          </p:cNvPr>
          <p:cNvSpPr>
            <a:spLocks noGrp="1"/>
          </p:cNvSpPr>
          <p:nvPr>
            <p:ph type="sldNum" sz="quarter" idx="4"/>
          </p:nvPr>
        </p:nvSpPr>
        <p:spPr/>
        <p:txBody>
          <a:bodyPr/>
          <a:lstStyle/>
          <a:p>
            <a:fld id="{B63E4CEF-BB1E-48C7-AE93-F39F6AA99AD7}" type="slidenum">
              <a:rPr lang="en-US" smtClean="0"/>
              <a:pPr/>
              <a:t>12</a:t>
            </a:fld>
            <a:endParaRPr lang="en-US" dirty="0"/>
          </a:p>
        </p:txBody>
      </p:sp>
      <p:sp>
        <p:nvSpPr>
          <p:cNvPr id="8" name="Date Placeholder 3">
            <a:extLst>
              <a:ext uri="{FF2B5EF4-FFF2-40B4-BE49-F238E27FC236}">
                <a16:creationId xmlns:a16="http://schemas.microsoft.com/office/drawing/2014/main" id="{A13375BD-D8CD-4BFC-943A-DC1354DB71B3}"/>
              </a:ext>
            </a:extLst>
          </p:cNvPr>
          <p:cNvSpPr>
            <a:spLocks noGrp="1"/>
          </p:cNvSpPr>
          <p:nvPr>
            <p:ph type="dt" sz="half" idx="2"/>
          </p:nvPr>
        </p:nvSpPr>
        <p:spPr>
          <a:xfrm>
            <a:off x="165186" y="6356351"/>
            <a:ext cx="5246057" cy="365125"/>
          </a:xfrm>
        </p:spPr>
        <p:txBody>
          <a:bodyPr/>
          <a:lstStyle/>
          <a:p>
            <a:r>
              <a:rPr lang="en-US" dirty="0"/>
              <a:t>Georgia Department of Education</a:t>
            </a:r>
          </a:p>
        </p:txBody>
      </p:sp>
    </p:spTree>
    <p:extLst>
      <p:ext uri="{BB962C8B-B14F-4D97-AF65-F5344CB8AC3E}">
        <p14:creationId xmlns:p14="http://schemas.microsoft.com/office/powerpoint/2010/main" val="110901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9B83-F4D2-4A3D-A51F-0ADD042D5E68}"/>
              </a:ext>
            </a:extLst>
          </p:cNvPr>
          <p:cNvSpPr>
            <a:spLocks noGrp="1"/>
          </p:cNvSpPr>
          <p:nvPr>
            <p:ph type="title"/>
          </p:nvPr>
        </p:nvSpPr>
        <p:spPr/>
        <p:txBody>
          <a:bodyPr/>
          <a:lstStyle/>
          <a:p>
            <a:r>
              <a:rPr lang="en-US" dirty="0">
                <a:solidFill>
                  <a:schemeClr val="bg2">
                    <a:lumMod val="25000"/>
                  </a:schemeClr>
                </a:solidFill>
                <a:latin typeface="Arial Black" panose="020B0A04020102020204" pitchFamily="34" charset="0"/>
              </a:rPr>
              <a:t>Assessment</a:t>
            </a:r>
            <a:endParaRPr lang="en-US" dirty="0">
              <a:solidFill>
                <a:schemeClr val="bg2">
                  <a:lumMod val="25000"/>
                </a:schemeClr>
              </a:solidFill>
            </a:endParaRPr>
          </a:p>
        </p:txBody>
      </p:sp>
      <p:sp>
        <p:nvSpPr>
          <p:cNvPr id="7" name="Content Placeholder 6">
            <a:extLst>
              <a:ext uri="{FF2B5EF4-FFF2-40B4-BE49-F238E27FC236}">
                <a16:creationId xmlns:a16="http://schemas.microsoft.com/office/drawing/2014/main" id="{0AEDDB2C-11E5-4D7F-B647-2AECCF13640F}"/>
              </a:ext>
            </a:extLst>
          </p:cNvPr>
          <p:cNvSpPr>
            <a:spLocks noGrp="1"/>
          </p:cNvSpPr>
          <p:nvPr>
            <p:ph idx="1"/>
          </p:nvPr>
        </p:nvSpPr>
        <p:spPr>
          <a:xfrm>
            <a:off x="603982" y="1659579"/>
            <a:ext cx="8364654" cy="4530726"/>
          </a:xfrm>
        </p:spPr>
        <p:txBody>
          <a:bodyPr>
            <a:noAutofit/>
          </a:bodyPr>
          <a:lstStyle/>
          <a:p>
            <a:r>
              <a:rPr lang="en-US" sz="2400" b="1" dirty="0"/>
              <a:t>Focus: </a:t>
            </a:r>
            <a:r>
              <a:rPr lang="en-US" sz="2400" dirty="0"/>
              <a:t>Not only the purpose/role but also the weight/emphasis</a:t>
            </a:r>
          </a:p>
          <a:p>
            <a:pPr lvl="1"/>
            <a:r>
              <a:rPr lang="en-US" dirty="0"/>
              <a:t>87% weight in CCRPI; 100-pt scale/Letter grades</a:t>
            </a:r>
          </a:p>
          <a:p>
            <a:r>
              <a:rPr lang="en-US" sz="2400" b="1" dirty="0"/>
              <a:t>Paper/Pencil options </a:t>
            </a:r>
            <a:r>
              <a:rPr lang="en-US" sz="2400" dirty="0"/>
              <a:t>-- $1.1 million for 5%</a:t>
            </a:r>
          </a:p>
          <a:p>
            <a:r>
              <a:rPr lang="en-US" sz="2400" b="1" dirty="0" err="1"/>
              <a:t>Keenville</a:t>
            </a:r>
            <a:r>
              <a:rPr lang="en-US" sz="2400" b="1" dirty="0"/>
              <a:t> </a:t>
            </a:r>
            <a:r>
              <a:rPr lang="en-US" sz="2400" dirty="0"/>
              <a:t>– grades 1 &amp; 2 literacy and numeracy; </a:t>
            </a:r>
            <a:r>
              <a:rPr lang="en-US" sz="2400" dirty="0">
                <a:hlinkClick r:id="rId2"/>
              </a:rPr>
              <a:t>http://keenville.gadoe.org</a:t>
            </a:r>
            <a:r>
              <a:rPr lang="en-US" sz="2400" dirty="0"/>
              <a:t>   </a:t>
            </a:r>
          </a:p>
          <a:p>
            <a:r>
              <a:rPr lang="en-US" sz="2400" b="1" dirty="0"/>
              <a:t>Georgia’s Innovative Assessment Pilot (SB 362)</a:t>
            </a:r>
          </a:p>
          <a:p>
            <a:pPr lvl="1"/>
            <a:r>
              <a:rPr lang="en-US" dirty="0"/>
              <a:t>3 applications approved by SBOE</a:t>
            </a:r>
          </a:p>
          <a:p>
            <a:pPr lvl="2"/>
            <a:r>
              <a:rPr lang="en-US" sz="2400" dirty="0"/>
              <a:t>Putnam consortia, Cobb Metrics, Georgia MAP consortia</a:t>
            </a:r>
          </a:p>
          <a:p>
            <a:r>
              <a:rPr lang="en-US" sz="2400" b="1" dirty="0"/>
              <a:t>Innovative Demonstration Authority</a:t>
            </a:r>
          </a:p>
          <a:p>
            <a:pPr lvl="1"/>
            <a:r>
              <a:rPr lang="en-US" dirty="0"/>
              <a:t>Superintendent sent Intent to Apply; SBOE resolution</a:t>
            </a:r>
          </a:p>
          <a:p>
            <a:pPr lvl="1"/>
            <a:r>
              <a:rPr lang="en-US" dirty="0"/>
              <a:t>Working with </a:t>
            </a:r>
            <a:r>
              <a:rPr lang="en-US" dirty="0" err="1"/>
              <a:t>PennHill</a:t>
            </a:r>
            <a:r>
              <a:rPr lang="en-US" dirty="0"/>
              <a:t> Group; Submit application Dec 2018</a:t>
            </a:r>
          </a:p>
        </p:txBody>
      </p:sp>
      <p:sp>
        <p:nvSpPr>
          <p:cNvPr id="6" name="Slide Number Placeholder 5">
            <a:extLst>
              <a:ext uri="{FF2B5EF4-FFF2-40B4-BE49-F238E27FC236}">
                <a16:creationId xmlns:a16="http://schemas.microsoft.com/office/drawing/2014/main" id="{30283CE1-41E5-431F-B7FD-5666F7587A1E}"/>
              </a:ext>
            </a:extLst>
          </p:cNvPr>
          <p:cNvSpPr>
            <a:spLocks noGrp="1"/>
          </p:cNvSpPr>
          <p:nvPr>
            <p:ph type="sldNum" sz="quarter" idx="4"/>
          </p:nvPr>
        </p:nvSpPr>
        <p:spPr/>
        <p:txBody>
          <a:bodyPr/>
          <a:lstStyle/>
          <a:p>
            <a:fld id="{B63E4CEF-BB1E-48C7-AE93-F39F6AA99AD7}" type="slidenum">
              <a:rPr lang="en-US" smtClean="0"/>
              <a:pPr/>
              <a:t>13</a:t>
            </a:fld>
            <a:endParaRPr lang="en-US" dirty="0"/>
          </a:p>
        </p:txBody>
      </p:sp>
      <p:sp>
        <p:nvSpPr>
          <p:cNvPr id="8" name="Date Placeholder 3">
            <a:extLst>
              <a:ext uri="{FF2B5EF4-FFF2-40B4-BE49-F238E27FC236}">
                <a16:creationId xmlns:a16="http://schemas.microsoft.com/office/drawing/2014/main" id="{112AFB75-A27D-4B03-96F0-ED90415B9DFB}"/>
              </a:ext>
            </a:extLst>
          </p:cNvPr>
          <p:cNvSpPr>
            <a:spLocks noGrp="1"/>
          </p:cNvSpPr>
          <p:nvPr>
            <p:ph type="dt" sz="half" idx="2"/>
          </p:nvPr>
        </p:nvSpPr>
        <p:spPr>
          <a:xfrm>
            <a:off x="165186" y="6356351"/>
            <a:ext cx="5246057" cy="365125"/>
          </a:xfrm>
        </p:spPr>
        <p:txBody>
          <a:bodyPr/>
          <a:lstStyle/>
          <a:p>
            <a:r>
              <a:rPr lang="en-US" dirty="0"/>
              <a:t>Georgia Department of Education</a:t>
            </a:r>
          </a:p>
        </p:txBody>
      </p:sp>
    </p:spTree>
    <p:extLst>
      <p:ext uri="{BB962C8B-B14F-4D97-AF65-F5344CB8AC3E}">
        <p14:creationId xmlns:p14="http://schemas.microsoft.com/office/powerpoint/2010/main" val="293651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9B83-F4D2-4A3D-A51F-0ADD042D5E68}"/>
              </a:ext>
            </a:extLst>
          </p:cNvPr>
          <p:cNvSpPr>
            <a:spLocks noGrp="1"/>
          </p:cNvSpPr>
          <p:nvPr>
            <p:ph type="title"/>
          </p:nvPr>
        </p:nvSpPr>
        <p:spPr/>
        <p:txBody>
          <a:bodyPr>
            <a:normAutofit/>
          </a:bodyPr>
          <a:lstStyle/>
          <a:p>
            <a:r>
              <a:rPr lang="en-US" dirty="0">
                <a:solidFill>
                  <a:schemeClr val="bg2">
                    <a:lumMod val="25000"/>
                  </a:schemeClr>
                </a:solidFill>
                <a:latin typeface="Arial Black" panose="020B0A04020102020204" pitchFamily="34" charset="0"/>
              </a:rPr>
              <a:t>School Improvement</a:t>
            </a:r>
            <a:endParaRPr lang="en-US" dirty="0">
              <a:solidFill>
                <a:schemeClr val="bg2">
                  <a:lumMod val="25000"/>
                </a:schemeClr>
              </a:solidFill>
            </a:endParaRPr>
          </a:p>
        </p:txBody>
      </p:sp>
      <p:sp>
        <p:nvSpPr>
          <p:cNvPr id="7" name="Content Placeholder 6">
            <a:extLst>
              <a:ext uri="{FF2B5EF4-FFF2-40B4-BE49-F238E27FC236}">
                <a16:creationId xmlns:a16="http://schemas.microsoft.com/office/drawing/2014/main" id="{0AEDDB2C-11E5-4D7F-B647-2AECCF13640F}"/>
              </a:ext>
            </a:extLst>
          </p:cNvPr>
          <p:cNvSpPr>
            <a:spLocks noGrp="1"/>
          </p:cNvSpPr>
          <p:nvPr>
            <p:ph idx="1"/>
          </p:nvPr>
        </p:nvSpPr>
        <p:spPr>
          <a:xfrm>
            <a:off x="603982" y="1659579"/>
            <a:ext cx="8289497" cy="4530726"/>
          </a:xfrm>
        </p:spPr>
        <p:txBody>
          <a:bodyPr>
            <a:noAutofit/>
          </a:bodyPr>
          <a:lstStyle/>
          <a:p>
            <a:r>
              <a:rPr lang="en-US" sz="2400" b="1" dirty="0"/>
              <a:t>Events: </a:t>
            </a:r>
            <a:r>
              <a:rPr lang="en-US" sz="2400" dirty="0"/>
              <a:t>CCRPI scores releases -&gt; Schools Identified -&gt; MOAs -&gt; 1003 funds -&gt; District/School Reviews -&gt; Improvement Plans</a:t>
            </a:r>
          </a:p>
          <a:p>
            <a:pPr lvl="1"/>
            <a:r>
              <a:rPr lang="en-US" b="1" dirty="0"/>
              <a:t>Alternative schools:</a:t>
            </a:r>
            <a:r>
              <a:rPr lang="en-US" dirty="0"/>
              <a:t> eligible to be identified (per ESSA statute); developing new service model &amp; method to judge progress</a:t>
            </a:r>
          </a:p>
          <a:p>
            <a:pPr lvl="1"/>
            <a:r>
              <a:rPr lang="en-US" b="1" dirty="0"/>
              <a:t>Existing plans &amp; improvement: </a:t>
            </a:r>
            <a:r>
              <a:rPr lang="en-US" dirty="0"/>
              <a:t>Districts/schools who have plans in place and are showing improvement will not be required to produce new plans</a:t>
            </a:r>
          </a:p>
          <a:p>
            <a:pPr lvl="1"/>
            <a:r>
              <a:rPr lang="en-US" b="1" dirty="0"/>
              <a:t>Finalizing Options: </a:t>
            </a:r>
            <a:r>
              <a:rPr lang="en-US" dirty="0"/>
              <a:t>DOE District Review or </a:t>
            </a:r>
            <a:r>
              <a:rPr lang="en-US" dirty="0" err="1"/>
              <a:t>AdvancED</a:t>
            </a:r>
            <a:r>
              <a:rPr lang="en-US" dirty="0"/>
              <a:t> Diagnostic Reviews (can utilize 1003)</a:t>
            </a:r>
            <a:endParaRPr lang="en-US" b="1" dirty="0"/>
          </a:p>
          <a:p>
            <a:r>
              <a:rPr lang="en-US" sz="2400" b="1" dirty="0"/>
              <a:t>Tiered System of Supports: </a:t>
            </a:r>
            <a:r>
              <a:rPr lang="en-US" sz="2400" dirty="0"/>
              <a:t>Tier 1: Universal, Tier 2: Targeted, Tier 3: Comprehensive, Tier 4: Turnaround</a:t>
            </a:r>
            <a:endParaRPr lang="en-US" dirty="0"/>
          </a:p>
          <a:p>
            <a:pPr lvl="1"/>
            <a:endParaRPr lang="en-US" dirty="0"/>
          </a:p>
          <a:p>
            <a:pPr lvl="1"/>
            <a:endParaRPr lang="en-US" dirty="0"/>
          </a:p>
          <a:p>
            <a:pPr lvl="1"/>
            <a:endParaRPr lang="en-US" dirty="0"/>
          </a:p>
          <a:p>
            <a:endParaRPr lang="en-US" sz="2400" dirty="0"/>
          </a:p>
          <a:p>
            <a:endParaRPr lang="en-US" sz="2400" dirty="0"/>
          </a:p>
        </p:txBody>
      </p:sp>
      <p:sp>
        <p:nvSpPr>
          <p:cNvPr id="6" name="Slide Number Placeholder 5">
            <a:extLst>
              <a:ext uri="{FF2B5EF4-FFF2-40B4-BE49-F238E27FC236}">
                <a16:creationId xmlns:a16="http://schemas.microsoft.com/office/drawing/2014/main" id="{30283CE1-41E5-431F-B7FD-5666F7587A1E}"/>
              </a:ext>
            </a:extLst>
          </p:cNvPr>
          <p:cNvSpPr>
            <a:spLocks noGrp="1"/>
          </p:cNvSpPr>
          <p:nvPr>
            <p:ph type="sldNum" sz="quarter" idx="4"/>
          </p:nvPr>
        </p:nvSpPr>
        <p:spPr/>
        <p:txBody>
          <a:bodyPr/>
          <a:lstStyle/>
          <a:p>
            <a:fld id="{B63E4CEF-BB1E-48C7-AE93-F39F6AA99AD7}" type="slidenum">
              <a:rPr lang="en-US" smtClean="0"/>
              <a:pPr/>
              <a:t>14</a:t>
            </a:fld>
            <a:endParaRPr lang="en-US" dirty="0"/>
          </a:p>
        </p:txBody>
      </p:sp>
      <p:sp>
        <p:nvSpPr>
          <p:cNvPr id="8" name="Date Placeholder 3">
            <a:extLst>
              <a:ext uri="{FF2B5EF4-FFF2-40B4-BE49-F238E27FC236}">
                <a16:creationId xmlns:a16="http://schemas.microsoft.com/office/drawing/2014/main" id="{B930173B-CEC3-40DA-96A0-69676FA89C20}"/>
              </a:ext>
            </a:extLst>
          </p:cNvPr>
          <p:cNvSpPr>
            <a:spLocks noGrp="1"/>
          </p:cNvSpPr>
          <p:nvPr>
            <p:ph type="dt" sz="half" idx="2"/>
          </p:nvPr>
        </p:nvSpPr>
        <p:spPr>
          <a:xfrm>
            <a:off x="165186" y="6356351"/>
            <a:ext cx="5246057" cy="365125"/>
          </a:xfrm>
        </p:spPr>
        <p:txBody>
          <a:bodyPr/>
          <a:lstStyle/>
          <a:p>
            <a:r>
              <a:rPr lang="en-US" dirty="0"/>
              <a:t>Georgia Department of Education</a:t>
            </a:r>
          </a:p>
        </p:txBody>
      </p:sp>
    </p:spTree>
    <p:extLst>
      <p:ext uri="{BB962C8B-B14F-4D97-AF65-F5344CB8AC3E}">
        <p14:creationId xmlns:p14="http://schemas.microsoft.com/office/powerpoint/2010/main" val="237130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13D74A-7DC7-4966-AA62-4D568CB714BA}"/>
              </a:ext>
            </a:extLst>
          </p:cNvPr>
          <p:cNvSpPr>
            <a:spLocks noGrp="1"/>
          </p:cNvSpPr>
          <p:nvPr>
            <p:ph type="dt" sz="half" idx="2"/>
          </p:nvPr>
        </p:nvSpPr>
        <p:spPr>
          <a:xfrm>
            <a:off x="165186" y="6356351"/>
            <a:ext cx="5246057" cy="365125"/>
          </a:xfrm>
        </p:spPr>
        <p:txBody>
          <a:bodyPr/>
          <a:lstStyle/>
          <a:p>
            <a:r>
              <a:rPr lang="en-US" dirty="0"/>
              <a:t>Georgia Department of Education</a:t>
            </a:r>
          </a:p>
        </p:txBody>
      </p:sp>
      <p:sp>
        <p:nvSpPr>
          <p:cNvPr id="5" name="Slide Number Placeholder 4">
            <a:extLst>
              <a:ext uri="{FF2B5EF4-FFF2-40B4-BE49-F238E27FC236}">
                <a16:creationId xmlns:a16="http://schemas.microsoft.com/office/drawing/2014/main" id="{13142ADE-8571-4224-AC32-3148D22DC10B}"/>
              </a:ext>
            </a:extLst>
          </p:cNvPr>
          <p:cNvSpPr>
            <a:spLocks noGrp="1"/>
          </p:cNvSpPr>
          <p:nvPr>
            <p:ph type="sldNum" sz="quarter" idx="4"/>
          </p:nvPr>
        </p:nvSpPr>
        <p:spPr/>
        <p:txBody>
          <a:bodyPr/>
          <a:lstStyle/>
          <a:p>
            <a:fld id="{B63E4CEF-BB1E-48C7-AE93-F39F6AA99AD7}" type="slidenum">
              <a:rPr lang="en-US" smtClean="0"/>
              <a:pPr/>
              <a:t>15</a:t>
            </a:fld>
            <a:endParaRPr lang="en-US" dirty="0"/>
          </a:p>
        </p:txBody>
      </p:sp>
      <p:pic>
        <p:nvPicPr>
          <p:cNvPr id="10" name="Picture 9">
            <a:extLst>
              <a:ext uri="{FF2B5EF4-FFF2-40B4-BE49-F238E27FC236}">
                <a16:creationId xmlns:a16="http://schemas.microsoft.com/office/drawing/2014/main" id="{249745F2-C363-4A44-9EAF-3F58A2C90FC8}"/>
              </a:ext>
            </a:extLst>
          </p:cNvPr>
          <p:cNvPicPr>
            <a:picLocks noChangeAspect="1"/>
          </p:cNvPicPr>
          <p:nvPr/>
        </p:nvPicPr>
        <p:blipFill rotWithShape="1">
          <a:blip r:embed="rId2"/>
          <a:srcRect l="33049" t="11518" r="31463" b="5880"/>
          <a:stretch/>
        </p:blipFill>
        <p:spPr>
          <a:xfrm>
            <a:off x="89210" y="136524"/>
            <a:ext cx="5008752" cy="6557851"/>
          </a:xfrm>
          <a:prstGeom prst="rect">
            <a:avLst/>
          </a:prstGeom>
        </p:spPr>
      </p:pic>
      <p:sp>
        <p:nvSpPr>
          <p:cNvPr id="11" name="Title 1">
            <a:extLst>
              <a:ext uri="{FF2B5EF4-FFF2-40B4-BE49-F238E27FC236}">
                <a16:creationId xmlns:a16="http://schemas.microsoft.com/office/drawing/2014/main" id="{8F948145-A043-4F9F-991B-F3F69297C7A4}"/>
              </a:ext>
            </a:extLst>
          </p:cNvPr>
          <p:cNvSpPr>
            <a:spLocks noGrp="1"/>
          </p:cNvSpPr>
          <p:nvPr>
            <p:ph type="title"/>
          </p:nvPr>
        </p:nvSpPr>
        <p:spPr>
          <a:xfrm>
            <a:off x="5468392" y="3224843"/>
            <a:ext cx="3541794" cy="566759"/>
          </a:xfrm>
        </p:spPr>
        <p:txBody>
          <a:bodyPr>
            <a:noAutofit/>
          </a:bodyPr>
          <a:lstStyle/>
          <a:p>
            <a:r>
              <a:rPr lang="en-US" sz="3200" b="1" dirty="0">
                <a:solidFill>
                  <a:schemeClr val="bg2">
                    <a:lumMod val="25000"/>
                  </a:schemeClr>
                </a:solidFill>
                <a:latin typeface="Arial Black" panose="020B0A04020102020204" pitchFamily="34" charset="0"/>
              </a:rPr>
              <a:t>Whole Child Tool Kit: Research, Resources, &amp; Partners</a:t>
            </a:r>
          </a:p>
        </p:txBody>
      </p:sp>
      <p:sp>
        <p:nvSpPr>
          <p:cNvPr id="12" name="TextBox 11">
            <a:extLst>
              <a:ext uri="{FF2B5EF4-FFF2-40B4-BE49-F238E27FC236}">
                <a16:creationId xmlns:a16="http://schemas.microsoft.com/office/drawing/2014/main" id="{7015555A-CB71-46CF-AEE9-12A27004E6CB}"/>
              </a:ext>
            </a:extLst>
          </p:cNvPr>
          <p:cNvSpPr txBox="1"/>
          <p:nvPr/>
        </p:nvSpPr>
        <p:spPr>
          <a:xfrm>
            <a:off x="5468392" y="4805987"/>
            <a:ext cx="325325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i="1"/>
              <a:t>gadoe.org/</a:t>
            </a:r>
            <a:r>
              <a:rPr lang="en-US" sz="2400" b="1" i="1" err="1"/>
              <a:t>wholechild</a:t>
            </a:r>
            <a:endParaRPr lang="en-US" sz="2400" b="1" i="1"/>
          </a:p>
        </p:txBody>
      </p:sp>
    </p:spTree>
    <p:extLst>
      <p:ext uri="{BB962C8B-B14F-4D97-AF65-F5344CB8AC3E}">
        <p14:creationId xmlns:p14="http://schemas.microsoft.com/office/powerpoint/2010/main" val="246954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5D2A-37FE-4C01-B920-FE664E6D8CB8}"/>
              </a:ext>
            </a:extLst>
          </p:cNvPr>
          <p:cNvSpPr>
            <a:spLocks noGrp="1"/>
          </p:cNvSpPr>
          <p:nvPr>
            <p:ph type="title"/>
          </p:nvPr>
        </p:nvSpPr>
        <p:spPr>
          <a:xfrm>
            <a:off x="5468392" y="2355049"/>
            <a:ext cx="3541794" cy="566759"/>
          </a:xfrm>
        </p:spPr>
        <p:txBody>
          <a:bodyPr>
            <a:noAutofit/>
          </a:bodyPr>
          <a:lstStyle/>
          <a:p>
            <a:r>
              <a:rPr lang="en-US" sz="3200" b="1" dirty="0">
                <a:solidFill>
                  <a:schemeClr val="bg2">
                    <a:lumMod val="25000"/>
                  </a:schemeClr>
                </a:solidFill>
                <a:latin typeface="Arial Black" panose="020B0A04020102020204" pitchFamily="34" charset="0"/>
              </a:rPr>
              <a:t>Leveraging Evidence-based Practices</a:t>
            </a:r>
          </a:p>
        </p:txBody>
      </p:sp>
      <p:sp>
        <p:nvSpPr>
          <p:cNvPr id="4" name="Date Placeholder 3">
            <a:extLst>
              <a:ext uri="{FF2B5EF4-FFF2-40B4-BE49-F238E27FC236}">
                <a16:creationId xmlns:a16="http://schemas.microsoft.com/office/drawing/2014/main" id="{1A2E32C9-8A24-471F-8CB5-3C1F62288588}"/>
              </a:ext>
            </a:extLst>
          </p:cNvPr>
          <p:cNvSpPr>
            <a:spLocks noGrp="1"/>
          </p:cNvSpPr>
          <p:nvPr>
            <p:ph type="dt" sz="half" idx="2"/>
          </p:nvPr>
        </p:nvSpPr>
        <p:spPr/>
        <p:txBody>
          <a:bodyPr/>
          <a:lstStyle/>
          <a:p>
            <a:fld id="{4DAE6870-AD18-448A-9B2A-0EFE6DC7B06B}" type="datetime1">
              <a:rPr lang="en-US" smtClean="0"/>
              <a:t>10/17/2018</a:t>
            </a:fld>
            <a:endParaRPr lang="en-US"/>
          </a:p>
        </p:txBody>
      </p:sp>
      <p:sp>
        <p:nvSpPr>
          <p:cNvPr id="5" name="Slide Number Placeholder 4">
            <a:extLst>
              <a:ext uri="{FF2B5EF4-FFF2-40B4-BE49-F238E27FC236}">
                <a16:creationId xmlns:a16="http://schemas.microsoft.com/office/drawing/2014/main" id="{78137E00-9F65-4607-81AE-B025D195AD61}"/>
              </a:ext>
            </a:extLst>
          </p:cNvPr>
          <p:cNvSpPr>
            <a:spLocks noGrp="1"/>
          </p:cNvSpPr>
          <p:nvPr>
            <p:ph type="sldNum" sz="quarter" idx="4"/>
          </p:nvPr>
        </p:nvSpPr>
        <p:spPr/>
        <p:txBody>
          <a:bodyPr/>
          <a:lstStyle/>
          <a:p>
            <a:fld id="{B63E4CEF-BB1E-48C7-AE93-F39F6AA99AD7}" type="slidenum">
              <a:rPr lang="en-US" smtClean="0"/>
              <a:pPr/>
              <a:t>16</a:t>
            </a:fld>
            <a:endParaRPr lang="en-US"/>
          </a:p>
        </p:txBody>
      </p:sp>
      <p:pic>
        <p:nvPicPr>
          <p:cNvPr id="6" name="Picture 5">
            <a:extLst>
              <a:ext uri="{FF2B5EF4-FFF2-40B4-BE49-F238E27FC236}">
                <a16:creationId xmlns:a16="http://schemas.microsoft.com/office/drawing/2014/main" id="{D8013C02-1964-455F-9E25-D90DBB655D1E}"/>
              </a:ext>
            </a:extLst>
          </p:cNvPr>
          <p:cNvPicPr>
            <a:picLocks noChangeAspect="1"/>
          </p:cNvPicPr>
          <p:nvPr/>
        </p:nvPicPr>
        <p:blipFill rotWithShape="1">
          <a:blip r:embed="rId2"/>
          <a:srcRect l="31829" t="10867" r="32439" b="6098"/>
          <a:stretch/>
        </p:blipFill>
        <p:spPr>
          <a:xfrm>
            <a:off x="227318" y="136525"/>
            <a:ext cx="5142017" cy="6721476"/>
          </a:xfrm>
          <a:prstGeom prst="rect">
            <a:avLst/>
          </a:prstGeom>
        </p:spPr>
      </p:pic>
      <p:sp>
        <p:nvSpPr>
          <p:cNvPr id="7" name="TextBox 6">
            <a:extLst>
              <a:ext uri="{FF2B5EF4-FFF2-40B4-BE49-F238E27FC236}">
                <a16:creationId xmlns:a16="http://schemas.microsoft.com/office/drawing/2014/main" id="{158568DC-6284-456A-895D-309D634DB507}"/>
              </a:ext>
            </a:extLst>
          </p:cNvPr>
          <p:cNvSpPr txBox="1"/>
          <p:nvPr/>
        </p:nvSpPr>
        <p:spPr>
          <a:xfrm>
            <a:off x="4194252" y="3936193"/>
            <a:ext cx="452739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i="1"/>
              <a:t>gadoe.org/</a:t>
            </a:r>
            <a:r>
              <a:rPr lang="en-US" sz="2400" b="1" i="1" err="1"/>
              <a:t>evidencebasedguide</a:t>
            </a:r>
            <a:endParaRPr lang="en-US" sz="2400" b="1" i="1"/>
          </a:p>
        </p:txBody>
      </p:sp>
    </p:spTree>
    <p:extLst>
      <p:ext uri="{BB962C8B-B14F-4D97-AF65-F5344CB8AC3E}">
        <p14:creationId xmlns:p14="http://schemas.microsoft.com/office/powerpoint/2010/main" val="401752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B2D9FB-1BF1-4E9E-B22C-09858F7A4BA9}"/>
              </a:ext>
            </a:extLst>
          </p:cNvPr>
          <p:cNvSpPr>
            <a:spLocks noGrp="1"/>
          </p:cNvSpPr>
          <p:nvPr>
            <p:ph type="sldNum" sz="quarter" idx="4"/>
          </p:nvPr>
        </p:nvSpPr>
        <p:spPr/>
        <p:txBody>
          <a:bodyPr/>
          <a:lstStyle/>
          <a:p>
            <a:fld id="{B63E4CEF-BB1E-48C7-AE93-F39F6AA99AD7}" type="slidenum">
              <a:rPr lang="en-US" smtClean="0"/>
              <a:pPr/>
              <a:t>17</a:t>
            </a:fld>
            <a:endParaRPr lang="en-US"/>
          </a:p>
        </p:txBody>
      </p:sp>
      <p:pic>
        <p:nvPicPr>
          <p:cNvPr id="6" name="Picture 5">
            <a:extLst>
              <a:ext uri="{FF2B5EF4-FFF2-40B4-BE49-F238E27FC236}">
                <a16:creationId xmlns:a16="http://schemas.microsoft.com/office/drawing/2014/main" id="{0852DE78-D4F6-4E11-B8E3-B64323F5D774}"/>
              </a:ext>
            </a:extLst>
          </p:cNvPr>
          <p:cNvPicPr>
            <a:picLocks noChangeAspect="1"/>
          </p:cNvPicPr>
          <p:nvPr/>
        </p:nvPicPr>
        <p:blipFill rotWithShape="1">
          <a:blip r:embed="rId2"/>
          <a:srcRect l="11220" t="11084" r="12073" b="7398"/>
          <a:stretch/>
        </p:blipFill>
        <p:spPr>
          <a:xfrm>
            <a:off x="144965" y="1851102"/>
            <a:ext cx="7014117" cy="4192859"/>
          </a:xfrm>
          <a:prstGeom prst="rect">
            <a:avLst/>
          </a:prstGeom>
        </p:spPr>
      </p:pic>
      <p:sp>
        <p:nvSpPr>
          <p:cNvPr id="7" name="Date Placeholder 3">
            <a:extLst>
              <a:ext uri="{FF2B5EF4-FFF2-40B4-BE49-F238E27FC236}">
                <a16:creationId xmlns:a16="http://schemas.microsoft.com/office/drawing/2014/main" id="{1749D57C-D178-4229-BA46-F81076595C5A}"/>
              </a:ext>
            </a:extLst>
          </p:cNvPr>
          <p:cNvSpPr txBox="1">
            <a:spLocks/>
          </p:cNvSpPr>
          <p:nvPr/>
        </p:nvSpPr>
        <p:spPr>
          <a:xfrm>
            <a:off x="171451" y="6445405"/>
            <a:ext cx="4434004" cy="27607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rPr>
              <a:t>Educating Georgia’s Future: Georgia’s State ESSA Plan</a:t>
            </a:r>
          </a:p>
        </p:txBody>
      </p:sp>
      <p:sp>
        <p:nvSpPr>
          <p:cNvPr id="10" name="Title 9">
            <a:extLst>
              <a:ext uri="{FF2B5EF4-FFF2-40B4-BE49-F238E27FC236}">
                <a16:creationId xmlns:a16="http://schemas.microsoft.com/office/drawing/2014/main" id="{82743474-3FEF-440E-9EDD-972B0BAA90F4}"/>
              </a:ext>
            </a:extLst>
          </p:cNvPr>
          <p:cNvSpPr>
            <a:spLocks noGrp="1"/>
          </p:cNvSpPr>
          <p:nvPr>
            <p:ph type="title"/>
          </p:nvPr>
        </p:nvSpPr>
        <p:spPr/>
        <p:txBody>
          <a:bodyPr/>
          <a:lstStyle/>
          <a:p>
            <a:r>
              <a:rPr lang="en-US" b="1" dirty="0">
                <a:solidFill>
                  <a:schemeClr val="tx2">
                    <a:lumMod val="75000"/>
                  </a:schemeClr>
                </a:solidFill>
              </a:rPr>
              <a:t>Leveraging Evidence-based Practices</a:t>
            </a:r>
          </a:p>
        </p:txBody>
      </p:sp>
      <p:sp>
        <p:nvSpPr>
          <p:cNvPr id="11" name="TextBox 10">
            <a:extLst>
              <a:ext uri="{FF2B5EF4-FFF2-40B4-BE49-F238E27FC236}">
                <a16:creationId xmlns:a16="http://schemas.microsoft.com/office/drawing/2014/main" id="{7CF5B2A8-FC7F-4B2C-92FA-BC96D85FD535}"/>
              </a:ext>
            </a:extLst>
          </p:cNvPr>
          <p:cNvSpPr txBox="1"/>
          <p:nvPr/>
        </p:nvSpPr>
        <p:spPr>
          <a:xfrm>
            <a:off x="4471639" y="5813128"/>
            <a:ext cx="452739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i="1"/>
              <a:t>gadoe.org/</a:t>
            </a:r>
            <a:r>
              <a:rPr lang="en-US" sz="2400" b="1" i="1" err="1"/>
              <a:t>evidencebasedguide</a:t>
            </a:r>
            <a:endParaRPr lang="en-US" sz="2400" b="1" i="1"/>
          </a:p>
        </p:txBody>
      </p:sp>
      <p:sp>
        <p:nvSpPr>
          <p:cNvPr id="12" name="TextBox 11">
            <a:extLst>
              <a:ext uri="{FF2B5EF4-FFF2-40B4-BE49-F238E27FC236}">
                <a16:creationId xmlns:a16="http://schemas.microsoft.com/office/drawing/2014/main" id="{C0232832-C6FD-45DF-BD5E-A1F40D5E1C89}"/>
              </a:ext>
            </a:extLst>
          </p:cNvPr>
          <p:cNvSpPr txBox="1"/>
          <p:nvPr/>
        </p:nvSpPr>
        <p:spPr>
          <a:xfrm>
            <a:off x="7259444" y="2274849"/>
            <a:ext cx="1739591" cy="2862322"/>
          </a:xfrm>
          <a:prstGeom prst="rect">
            <a:avLst/>
          </a:prstGeom>
          <a:noFill/>
        </p:spPr>
        <p:txBody>
          <a:bodyPr wrap="square" rtlCol="0">
            <a:spAutoFit/>
          </a:bodyPr>
          <a:lstStyle/>
          <a:p>
            <a:r>
              <a:rPr lang="en-US" sz="2000" b="1"/>
              <a:t>This </a:t>
            </a:r>
            <a:r>
              <a:rPr lang="en-US" sz="2000" b="1" err="1"/>
              <a:t>GaDOE</a:t>
            </a:r>
            <a:r>
              <a:rPr lang="en-US" sz="2000" b="1"/>
              <a:t> guidance document helps LEAs identify and leverage EBPs throughout the problem-solving cycle.</a:t>
            </a:r>
          </a:p>
        </p:txBody>
      </p:sp>
    </p:spTree>
    <p:extLst>
      <p:ext uri="{BB962C8B-B14F-4D97-AF65-F5344CB8AC3E}">
        <p14:creationId xmlns:p14="http://schemas.microsoft.com/office/powerpoint/2010/main" val="153440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14A0-534F-4E8F-8F2B-B06311A1AFDA}"/>
              </a:ext>
            </a:extLst>
          </p:cNvPr>
          <p:cNvSpPr>
            <a:spLocks noGrp="1"/>
          </p:cNvSpPr>
          <p:nvPr>
            <p:ph type="title"/>
          </p:nvPr>
        </p:nvSpPr>
        <p:spPr>
          <a:xfrm>
            <a:off x="141320" y="0"/>
            <a:ext cx="6316630" cy="1325563"/>
          </a:xfrm>
        </p:spPr>
        <p:txBody>
          <a:bodyPr>
            <a:normAutofit/>
          </a:bodyPr>
          <a:lstStyle/>
          <a:p>
            <a:r>
              <a:rPr lang="en-US" dirty="0">
                <a:solidFill>
                  <a:schemeClr val="bg2">
                    <a:lumMod val="25000"/>
                  </a:schemeClr>
                </a:solidFill>
                <a:latin typeface="Arial Black" panose="020B0A04020102020204" pitchFamily="34" charset="0"/>
              </a:rPr>
              <a:t>Support Directory</a:t>
            </a:r>
            <a:endParaRPr lang="en-US" dirty="0"/>
          </a:p>
        </p:txBody>
      </p:sp>
      <p:sp>
        <p:nvSpPr>
          <p:cNvPr id="4" name="Date Placeholder 3">
            <a:extLst>
              <a:ext uri="{FF2B5EF4-FFF2-40B4-BE49-F238E27FC236}">
                <a16:creationId xmlns:a16="http://schemas.microsoft.com/office/drawing/2014/main" id="{9E13D74A-7DC7-4966-AA62-4D568CB714BA}"/>
              </a:ext>
            </a:extLst>
          </p:cNvPr>
          <p:cNvSpPr>
            <a:spLocks noGrp="1"/>
          </p:cNvSpPr>
          <p:nvPr>
            <p:ph type="dt" sz="half" idx="2"/>
          </p:nvPr>
        </p:nvSpPr>
        <p:spPr>
          <a:xfrm>
            <a:off x="165186" y="6356351"/>
            <a:ext cx="5246057" cy="365125"/>
          </a:xfrm>
        </p:spPr>
        <p:txBody>
          <a:bodyPr/>
          <a:lstStyle/>
          <a:p>
            <a:r>
              <a:rPr lang="en-US" dirty="0"/>
              <a:t>Georgia Department of Education</a:t>
            </a:r>
          </a:p>
        </p:txBody>
      </p:sp>
      <p:sp>
        <p:nvSpPr>
          <p:cNvPr id="5" name="Slide Number Placeholder 4">
            <a:extLst>
              <a:ext uri="{FF2B5EF4-FFF2-40B4-BE49-F238E27FC236}">
                <a16:creationId xmlns:a16="http://schemas.microsoft.com/office/drawing/2014/main" id="{13142ADE-8571-4224-AC32-3148D22DC10B}"/>
              </a:ext>
            </a:extLst>
          </p:cNvPr>
          <p:cNvSpPr>
            <a:spLocks noGrp="1"/>
          </p:cNvSpPr>
          <p:nvPr>
            <p:ph type="sldNum" sz="quarter" idx="4"/>
          </p:nvPr>
        </p:nvSpPr>
        <p:spPr/>
        <p:txBody>
          <a:bodyPr/>
          <a:lstStyle/>
          <a:p>
            <a:fld id="{B63E4CEF-BB1E-48C7-AE93-F39F6AA99AD7}" type="slidenum">
              <a:rPr lang="en-US" smtClean="0"/>
              <a:pPr/>
              <a:t>18</a:t>
            </a:fld>
            <a:endParaRPr lang="en-US" dirty="0"/>
          </a:p>
        </p:txBody>
      </p:sp>
      <p:pic>
        <p:nvPicPr>
          <p:cNvPr id="8" name="Picture 7">
            <a:extLst>
              <a:ext uri="{FF2B5EF4-FFF2-40B4-BE49-F238E27FC236}">
                <a16:creationId xmlns:a16="http://schemas.microsoft.com/office/drawing/2014/main" id="{1CC2D404-8129-42D6-9664-449D281AEA85}"/>
              </a:ext>
            </a:extLst>
          </p:cNvPr>
          <p:cNvPicPr>
            <a:picLocks noChangeAspect="1"/>
          </p:cNvPicPr>
          <p:nvPr/>
        </p:nvPicPr>
        <p:blipFill rotWithShape="1">
          <a:blip r:embed="rId2"/>
          <a:srcRect l="20625" t="23188" r="21956" b="14638"/>
          <a:stretch/>
        </p:blipFill>
        <p:spPr>
          <a:xfrm>
            <a:off x="186101" y="1215058"/>
            <a:ext cx="8106010" cy="4937263"/>
          </a:xfrm>
          <a:prstGeom prst="rect">
            <a:avLst/>
          </a:prstGeom>
        </p:spPr>
      </p:pic>
      <p:sp>
        <p:nvSpPr>
          <p:cNvPr id="9" name="TextBox 8">
            <a:extLst>
              <a:ext uri="{FF2B5EF4-FFF2-40B4-BE49-F238E27FC236}">
                <a16:creationId xmlns:a16="http://schemas.microsoft.com/office/drawing/2014/main" id="{9E4D1BB3-C7EE-4F1D-B365-77E2607379C9}"/>
              </a:ext>
            </a:extLst>
          </p:cNvPr>
          <p:cNvSpPr txBox="1"/>
          <p:nvPr/>
        </p:nvSpPr>
        <p:spPr>
          <a:xfrm>
            <a:off x="6457950" y="2340204"/>
            <a:ext cx="268605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i="1" dirty="0"/>
              <a:t>gadoe.org/support</a:t>
            </a:r>
          </a:p>
        </p:txBody>
      </p:sp>
    </p:spTree>
    <p:extLst>
      <p:ext uri="{BB962C8B-B14F-4D97-AF65-F5344CB8AC3E}">
        <p14:creationId xmlns:p14="http://schemas.microsoft.com/office/powerpoint/2010/main" val="228394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11" y="1122363"/>
            <a:ext cx="8898673" cy="2387600"/>
          </a:xfrm>
        </p:spPr>
        <p:txBody>
          <a:bodyPr>
            <a:normAutofit/>
          </a:bodyPr>
          <a:lstStyle/>
          <a:p>
            <a:r>
              <a:rPr lang="en-US" sz="5400" dirty="0">
                <a:solidFill>
                  <a:schemeClr val="bg2">
                    <a:lumMod val="25000"/>
                  </a:schemeClr>
                </a:solidFill>
                <a:latin typeface="Arial Black" panose="020B0A04020102020204" pitchFamily="34" charset="0"/>
              </a:rPr>
              <a:t>Updates: Ted Beck</a:t>
            </a:r>
          </a:p>
        </p:txBody>
      </p:sp>
      <p:sp>
        <p:nvSpPr>
          <p:cNvPr id="3" name="Subtitle 2"/>
          <p:cNvSpPr>
            <a:spLocks noGrp="1"/>
          </p:cNvSpPr>
          <p:nvPr>
            <p:ph type="subTitle" idx="1"/>
          </p:nvPr>
        </p:nvSpPr>
        <p:spPr>
          <a:xfrm>
            <a:off x="1143000" y="3602038"/>
            <a:ext cx="6858000" cy="954470"/>
          </a:xfrm>
        </p:spPr>
        <p:txBody>
          <a:bodyPr>
            <a:normAutofit/>
          </a:bodyPr>
          <a:lstStyle/>
          <a:p>
            <a:r>
              <a:rPr lang="en-US" b="1" dirty="0">
                <a:solidFill>
                  <a:schemeClr val="accent6">
                    <a:lumMod val="75000"/>
                  </a:schemeClr>
                </a:solidFill>
              </a:rPr>
              <a:t>Chief Financial Officer</a:t>
            </a:r>
          </a:p>
          <a:p>
            <a:endParaRPr lang="en-US" dirty="0">
              <a:solidFill>
                <a:schemeClr val="accent6">
                  <a:lumMod val="75000"/>
                </a:schemeClr>
              </a:solidFill>
            </a:endParaRPr>
          </a:p>
        </p:txBody>
      </p:sp>
      <p:pic>
        <p:nvPicPr>
          <p:cNvPr id="9" name="Picture 8" descr="A picture containing table&#10;&#10;Description generated with high confidence">
            <a:extLst>
              <a:ext uri="{FF2B5EF4-FFF2-40B4-BE49-F238E27FC236}">
                <a16:creationId xmlns:a16="http://schemas.microsoft.com/office/drawing/2014/main" id="{01ECD8BD-B437-466D-939B-A105D1F6C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564" y="4690482"/>
            <a:ext cx="2299282" cy="1531897"/>
          </a:xfrm>
          <a:prstGeom prst="rect">
            <a:avLst/>
          </a:prstGeom>
        </p:spPr>
      </p:pic>
      <p:pic>
        <p:nvPicPr>
          <p:cNvPr id="11" name="Picture 10" descr="A picture containing person, child, sitting, indoor&#10;&#10;Description generated with very high confidence">
            <a:extLst>
              <a:ext uri="{FF2B5EF4-FFF2-40B4-BE49-F238E27FC236}">
                <a16:creationId xmlns:a16="http://schemas.microsoft.com/office/drawing/2014/main" id="{8C2CCD39-24E5-4981-B874-B5AF865850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282" y="4690482"/>
            <a:ext cx="2299282" cy="1531897"/>
          </a:xfrm>
          <a:prstGeom prst="rect">
            <a:avLst/>
          </a:prstGeom>
        </p:spPr>
      </p:pic>
      <p:pic>
        <p:nvPicPr>
          <p:cNvPr id="13" name="Picture 12" descr="A person sitting at a table&#10;&#10;Description generated with very high confidence">
            <a:extLst>
              <a:ext uri="{FF2B5EF4-FFF2-40B4-BE49-F238E27FC236}">
                <a16:creationId xmlns:a16="http://schemas.microsoft.com/office/drawing/2014/main" id="{1FED9AA9-A761-4771-9773-E9C393DEF3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90482"/>
            <a:ext cx="2299282" cy="1531897"/>
          </a:xfrm>
          <a:prstGeom prst="rect">
            <a:avLst/>
          </a:prstGeom>
        </p:spPr>
      </p:pic>
      <p:pic>
        <p:nvPicPr>
          <p:cNvPr id="10" name="Picture 9">
            <a:extLst>
              <a:ext uri="{FF2B5EF4-FFF2-40B4-BE49-F238E27FC236}">
                <a16:creationId xmlns:a16="http://schemas.microsoft.com/office/drawing/2014/main" id="{7233D3D2-D7BE-4B37-B97E-C1B8813612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11"/>
          <a:stretch/>
        </p:blipFill>
        <p:spPr>
          <a:xfrm>
            <a:off x="6897846" y="4690481"/>
            <a:ext cx="2246154" cy="1531897"/>
          </a:xfrm>
          <a:prstGeom prst="rect">
            <a:avLst/>
          </a:prstGeom>
        </p:spPr>
      </p:pic>
    </p:spTree>
    <p:extLst>
      <p:ext uri="{BB962C8B-B14F-4D97-AF65-F5344CB8AC3E}">
        <p14:creationId xmlns:p14="http://schemas.microsoft.com/office/powerpoint/2010/main" val="100995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13F055A3-60E2-4AF0-860D-047770389EB4}"/>
              </a:ext>
            </a:extLst>
          </p:cNvPr>
          <p:cNvSpPr>
            <a:spLocks noGrp="1"/>
          </p:cNvSpPr>
          <p:nvPr>
            <p:ph type="title"/>
          </p:nvPr>
        </p:nvSpPr>
        <p:spPr>
          <a:xfrm>
            <a:off x="261767" y="183605"/>
            <a:ext cx="6940356" cy="1325563"/>
          </a:xfrm>
        </p:spPr>
        <p:txBody>
          <a:bodyPr>
            <a:noAutofit/>
          </a:bodyPr>
          <a:lstStyle/>
          <a:p>
            <a:r>
              <a:rPr lang="en-US" sz="3600" dirty="0">
                <a:solidFill>
                  <a:schemeClr val="tx1">
                    <a:lumMod val="85000"/>
                    <a:lumOff val="15000"/>
                  </a:schemeClr>
                </a:solidFill>
                <a:latin typeface="Arial Black" panose="020B0A04020102020204" pitchFamily="34" charset="0"/>
              </a:rPr>
              <a:t>Thanks to you and your teachers &amp; students…</a:t>
            </a:r>
          </a:p>
        </p:txBody>
      </p:sp>
      <p:sp>
        <p:nvSpPr>
          <p:cNvPr id="7" name="TextBox 6">
            <a:extLst>
              <a:ext uri="{FF2B5EF4-FFF2-40B4-BE49-F238E27FC236}">
                <a16:creationId xmlns:a16="http://schemas.microsoft.com/office/drawing/2014/main" id="{69652F36-895F-4290-B0B4-322BFFA2691E}"/>
              </a:ext>
            </a:extLst>
          </p:cNvPr>
          <p:cNvSpPr txBox="1"/>
          <p:nvPr/>
        </p:nvSpPr>
        <p:spPr>
          <a:xfrm>
            <a:off x="-4356" y="5571047"/>
            <a:ext cx="9143999" cy="523220"/>
          </a:xfrm>
          <a:prstGeom prst="rect">
            <a:avLst/>
          </a:prstGeom>
          <a:noFill/>
        </p:spPr>
        <p:txBody>
          <a:bodyPr wrap="square" rtlCol="0">
            <a:spAutoFit/>
          </a:bodyPr>
          <a:lstStyle/>
          <a:p>
            <a:pPr algn="ctr"/>
            <a:r>
              <a:rPr lang="en-US" sz="2800" dirty="0">
                <a:solidFill>
                  <a:schemeClr val="accent6">
                    <a:lumMod val="75000"/>
                  </a:schemeClr>
                </a:solidFill>
                <a:latin typeface="Arial Black" panose="020B0A04020102020204" pitchFamily="34" charset="0"/>
              </a:rPr>
              <a:t>Georgia’s public schools are on the move.</a:t>
            </a:r>
          </a:p>
        </p:txBody>
      </p:sp>
      <p:sp>
        <p:nvSpPr>
          <p:cNvPr id="10" name="TextBox 9">
            <a:extLst>
              <a:ext uri="{FF2B5EF4-FFF2-40B4-BE49-F238E27FC236}">
                <a16:creationId xmlns:a16="http://schemas.microsoft.com/office/drawing/2014/main" id="{811B3C79-0C0F-4C24-B7ED-16DD2A682FDF}"/>
              </a:ext>
            </a:extLst>
          </p:cNvPr>
          <p:cNvSpPr txBox="1"/>
          <p:nvPr/>
        </p:nvSpPr>
        <p:spPr>
          <a:xfrm>
            <a:off x="-50739" y="2080591"/>
            <a:ext cx="8825948" cy="769441"/>
          </a:xfrm>
          <a:prstGeom prst="rect">
            <a:avLst/>
          </a:prstGeom>
          <a:noFill/>
        </p:spPr>
        <p:txBody>
          <a:bodyPr wrap="square" rtlCol="0">
            <a:spAutoFit/>
          </a:bodyPr>
          <a:lstStyle/>
          <a:p>
            <a:pPr algn="ctr"/>
            <a:r>
              <a:rPr lang="en-US" sz="2200" dirty="0">
                <a:solidFill>
                  <a:schemeClr val="bg1"/>
                </a:solidFill>
              </a:rPr>
              <a:t>2018 ACT: </a:t>
            </a:r>
            <a:r>
              <a:rPr lang="en-US" sz="2200" i="1" dirty="0">
                <a:solidFill>
                  <a:schemeClr val="bg1"/>
                </a:solidFill>
              </a:rPr>
              <a:t>beating national average for third year in a row, and third time in state history</a:t>
            </a:r>
          </a:p>
        </p:txBody>
      </p:sp>
      <p:sp>
        <p:nvSpPr>
          <p:cNvPr id="13" name="Rectangle 12">
            <a:extLst>
              <a:ext uri="{FF2B5EF4-FFF2-40B4-BE49-F238E27FC236}">
                <a16:creationId xmlns:a16="http://schemas.microsoft.com/office/drawing/2014/main" id="{2064D4A4-6747-4450-B2B5-FE0524562BCF}"/>
              </a:ext>
            </a:extLst>
          </p:cNvPr>
          <p:cNvSpPr/>
          <p:nvPr/>
        </p:nvSpPr>
        <p:spPr>
          <a:xfrm>
            <a:off x="-4356" y="2123799"/>
            <a:ext cx="9144000" cy="93082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47EA082-C9BA-470E-A6AD-9D94867A254A}"/>
              </a:ext>
            </a:extLst>
          </p:cNvPr>
          <p:cNvSpPr txBox="1"/>
          <p:nvPr/>
        </p:nvSpPr>
        <p:spPr>
          <a:xfrm>
            <a:off x="101661" y="2232991"/>
            <a:ext cx="8825948" cy="769441"/>
          </a:xfrm>
          <a:prstGeom prst="rect">
            <a:avLst/>
          </a:prstGeom>
          <a:noFill/>
        </p:spPr>
        <p:txBody>
          <a:bodyPr wrap="square" rtlCol="0">
            <a:spAutoFit/>
          </a:bodyPr>
          <a:lstStyle/>
          <a:p>
            <a:pPr algn="ctr"/>
            <a:r>
              <a:rPr lang="en-US" sz="2200" dirty="0">
                <a:solidFill>
                  <a:schemeClr val="bg1"/>
                </a:solidFill>
              </a:rPr>
              <a:t>2018 </a:t>
            </a:r>
            <a:r>
              <a:rPr lang="en-US" sz="2200" b="1" dirty="0">
                <a:solidFill>
                  <a:schemeClr val="accent4">
                    <a:lumMod val="60000"/>
                    <a:lumOff val="40000"/>
                  </a:schemeClr>
                </a:solidFill>
              </a:rPr>
              <a:t>ACT: </a:t>
            </a:r>
            <a:r>
              <a:rPr lang="en-US" sz="2200" b="1" i="1" dirty="0">
                <a:solidFill>
                  <a:schemeClr val="accent4">
                    <a:lumMod val="60000"/>
                    <a:lumOff val="40000"/>
                  </a:schemeClr>
                </a:solidFill>
              </a:rPr>
              <a:t>beating national average </a:t>
            </a:r>
            <a:r>
              <a:rPr lang="en-US" sz="2200" i="1" dirty="0">
                <a:solidFill>
                  <a:schemeClr val="bg1"/>
                </a:solidFill>
              </a:rPr>
              <a:t>for third year in a row,                               and third time in state history</a:t>
            </a:r>
          </a:p>
        </p:txBody>
      </p:sp>
    </p:spTree>
    <p:extLst>
      <p:ext uri="{BB962C8B-B14F-4D97-AF65-F5344CB8AC3E}">
        <p14:creationId xmlns:p14="http://schemas.microsoft.com/office/powerpoint/2010/main" val="378649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92162"/>
          </a:xfrm>
        </p:spPr>
        <p:txBody>
          <a:bodyPr rtlCol="0">
            <a:normAutofit fontScale="90000"/>
          </a:bodyPr>
          <a:lstStyle/>
          <a:p>
            <a:pPr>
              <a:defRPr/>
            </a:pPr>
            <a:r>
              <a:rPr lang="en-US" dirty="0">
                <a:latin typeface="Arial Black" panose="020B0A04020102020204" pitchFamily="34" charset="0"/>
              </a:rPr>
              <a:t>AFY19 / FY20 Budget Request	</a:t>
            </a:r>
          </a:p>
        </p:txBody>
      </p:sp>
      <p:sp>
        <p:nvSpPr>
          <p:cNvPr id="18435" name="Content Placeholder 2"/>
          <p:cNvSpPr>
            <a:spLocks noGrp="1"/>
          </p:cNvSpPr>
          <p:nvPr>
            <p:ph idx="1"/>
          </p:nvPr>
        </p:nvSpPr>
        <p:spPr>
          <a:xfrm>
            <a:off x="838200" y="1143000"/>
            <a:ext cx="7772400" cy="4953000"/>
          </a:xfrm>
        </p:spPr>
        <p:txBody>
          <a:bodyPr/>
          <a:lstStyle/>
          <a:p>
            <a:pPr eaLnBrk="1" hangingPunct="1">
              <a:buFont typeface="Wingdings" pitchFamily="2" charset="2"/>
              <a:buChar char="Ø"/>
            </a:pPr>
            <a:r>
              <a:rPr lang="en-US" dirty="0"/>
              <a:t> Governor’s budget instructions:</a:t>
            </a:r>
          </a:p>
          <a:p>
            <a:pPr lvl="1">
              <a:buFont typeface="Wingdings" pitchFamily="2" charset="2"/>
              <a:buChar char="Ø"/>
            </a:pPr>
            <a:r>
              <a:rPr lang="en-US" dirty="0"/>
              <a:t> Agencies permitted to request a 2% enhancement to their operational budgets (!)</a:t>
            </a:r>
          </a:p>
          <a:p>
            <a:pPr lvl="1">
              <a:buFont typeface="Wingdings" pitchFamily="2" charset="2"/>
              <a:buChar char="Ø"/>
            </a:pPr>
            <a:r>
              <a:rPr lang="en-US" dirty="0"/>
              <a:t> Specific allowances for known growth areas:</a:t>
            </a:r>
          </a:p>
          <a:p>
            <a:pPr lvl="2">
              <a:buFont typeface="Wingdings" pitchFamily="2" charset="2"/>
              <a:buChar char="Ø"/>
            </a:pPr>
            <a:r>
              <a:rPr lang="en-US" dirty="0"/>
              <a:t> K12/QBE, Medicaid, higher education/scholarship programs, etc.</a:t>
            </a:r>
          </a:p>
          <a:p>
            <a:pPr>
              <a:buFont typeface="Wingdings" pitchFamily="2" charset="2"/>
              <a:buChar char="Ø"/>
            </a:pPr>
            <a:r>
              <a:rPr lang="en-US" dirty="0"/>
              <a:t> </a:t>
            </a:r>
            <a:r>
              <a:rPr lang="en-US" dirty="0" err="1"/>
              <a:t>GaDOE</a:t>
            </a:r>
            <a:r>
              <a:rPr lang="en-US" dirty="0"/>
              <a:t> has not historically submitted a QBE request due to timing of FTE counts and other required data</a:t>
            </a:r>
          </a:p>
          <a:p>
            <a:pPr>
              <a:buFont typeface="Wingdings" pitchFamily="2" charset="2"/>
              <a:buChar char="Ø"/>
            </a:pPr>
            <a:r>
              <a:rPr lang="en-US" dirty="0"/>
              <a:t> Governor’s Office of Planning and Budget asked </a:t>
            </a:r>
            <a:r>
              <a:rPr lang="en-US" dirty="0" err="1"/>
              <a:t>GaDOE</a:t>
            </a:r>
            <a:r>
              <a:rPr lang="en-US" dirty="0"/>
              <a:t> to submit “placeholder” request for this cycle</a:t>
            </a:r>
          </a:p>
          <a:p>
            <a:pPr eaLnBrk="1" hangingPunct="1">
              <a:buFont typeface="Monotype Sorts"/>
              <a:buNone/>
            </a:pPr>
            <a:endParaRPr lang="en-US" dirty="0"/>
          </a:p>
          <a:p>
            <a:pPr eaLnBrk="1" hangingPunct="1">
              <a:buFont typeface="Wingdings" pitchFamily="2" charset="2"/>
              <a:buChar char="Ø"/>
            </a:pPr>
            <a:endParaRPr lang="en-US" dirty="0"/>
          </a:p>
          <a:p>
            <a:pPr eaLnBrk="1" hangingPunct="1">
              <a:buFont typeface="Monotype Sorts"/>
              <a:buNone/>
            </a:pPr>
            <a:endParaRPr lang="en-US" dirty="0"/>
          </a:p>
        </p:txBody>
      </p:sp>
      <p:sp>
        <p:nvSpPr>
          <p:cNvPr id="3" name="Slide Number Placeholder 2"/>
          <p:cNvSpPr>
            <a:spLocks noGrp="1"/>
          </p:cNvSpPr>
          <p:nvPr>
            <p:ph type="sldNum" sz="quarter" idx="4294967295"/>
          </p:nvPr>
        </p:nvSpPr>
        <p:spPr>
          <a:xfrm>
            <a:off x="8077200" y="6356350"/>
            <a:ext cx="609600" cy="365125"/>
          </a:xfrm>
          <a:prstGeom prst="rect">
            <a:avLst/>
          </a:prstGeom>
        </p:spPr>
        <p:txBody>
          <a:bodyPr/>
          <a:lstStyle/>
          <a:p>
            <a:pPr>
              <a:defRPr/>
            </a:pPr>
            <a:fld id="{427DA183-4772-4C93-B876-D0E1C07BAD4B}" type="slidenum">
              <a:rPr lang="en-US" smtClean="0"/>
              <a:pPr>
                <a:defRPr/>
              </a:pPr>
              <a:t>20</a:t>
            </a:fld>
            <a:endParaRPr lang="en-US" dirty="0"/>
          </a:p>
        </p:txBody>
      </p:sp>
    </p:spTree>
    <p:extLst>
      <p:ext uri="{BB962C8B-B14F-4D97-AF65-F5344CB8AC3E}">
        <p14:creationId xmlns:p14="http://schemas.microsoft.com/office/powerpoint/2010/main" val="382364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92162"/>
          </a:xfrm>
        </p:spPr>
        <p:txBody>
          <a:bodyPr rtlCol="0">
            <a:normAutofit fontScale="90000"/>
          </a:bodyPr>
          <a:lstStyle/>
          <a:p>
            <a:pPr>
              <a:defRPr/>
            </a:pPr>
            <a:r>
              <a:rPr lang="en-US" dirty="0">
                <a:latin typeface="Arial Black" panose="020B0A04020102020204" pitchFamily="34" charset="0"/>
              </a:rPr>
              <a:t>AFY19 / FY20 Budget Request	</a:t>
            </a:r>
          </a:p>
        </p:txBody>
      </p:sp>
      <p:sp>
        <p:nvSpPr>
          <p:cNvPr id="18435" name="Content Placeholder 2"/>
          <p:cNvSpPr>
            <a:spLocks noGrp="1"/>
          </p:cNvSpPr>
          <p:nvPr>
            <p:ph idx="1"/>
          </p:nvPr>
        </p:nvSpPr>
        <p:spPr>
          <a:xfrm>
            <a:off x="838200" y="1143000"/>
            <a:ext cx="7772400" cy="4953000"/>
          </a:xfrm>
        </p:spPr>
        <p:txBody>
          <a:bodyPr/>
          <a:lstStyle/>
          <a:p>
            <a:pPr eaLnBrk="1" hangingPunct="1">
              <a:buFont typeface="Wingdings" pitchFamily="2" charset="2"/>
              <a:buChar char="Ø"/>
            </a:pPr>
            <a:r>
              <a:rPr lang="en-US" dirty="0"/>
              <a:t> </a:t>
            </a:r>
            <a:r>
              <a:rPr lang="en-US" i="1" dirty="0"/>
              <a:t>All QBE request items are “placeholders”</a:t>
            </a:r>
            <a:endParaRPr lang="en-US" dirty="0"/>
          </a:p>
          <a:p>
            <a:pPr lvl="1">
              <a:buFont typeface="Wingdings" pitchFamily="2" charset="2"/>
              <a:buChar char="Ø"/>
            </a:pPr>
            <a:r>
              <a:rPr lang="en-US" dirty="0"/>
              <a:t> Actual QBE will reflect data submitted by districts the and results of the formula </a:t>
            </a:r>
          </a:p>
          <a:p>
            <a:pPr eaLnBrk="1" hangingPunct="1">
              <a:buFont typeface="Wingdings" pitchFamily="2" charset="2"/>
              <a:buChar char="Ø"/>
            </a:pPr>
            <a:r>
              <a:rPr lang="en-US" dirty="0"/>
              <a:t> AFY 2019: No enhancement request</a:t>
            </a:r>
          </a:p>
          <a:p>
            <a:pPr>
              <a:buFont typeface="Wingdings" pitchFamily="2" charset="2"/>
              <a:buChar char="Ø"/>
            </a:pPr>
            <a:r>
              <a:rPr lang="en-US" dirty="0"/>
              <a:t>FY 2020</a:t>
            </a:r>
          </a:p>
          <a:p>
            <a:pPr lvl="1">
              <a:buFont typeface="Wingdings" pitchFamily="2" charset="2"/>
              <a:buChar char="Ø"/>
            </a:pPr>
            <a:r>
              <a:rPr lang="en-US" dirty="0"/>
              <a:t> $5,800,000 enhancement request</a:t>
            </a:r>
          </a:p>
          <a:p>
            <a:pPr lvl="2">
              <a:buFont typeface="Wingdings" pitchFamily="2" charset="2"/>
              <a:buChar char="Ø"/>
            </a:pPr>
            <a:r>
              <a:rPr lang="en-US" dirty="0"/>
              <a:t>$2,000,000 – exemplary curriculum and TRL design/resources</a:t>
            </a:r>
          </a:p>
          <a:p>
            <a:pPr lvl="2">
              <a:buFont typeface="Wingdings" pitchFamily="2" charset="2"/>
              <a:buChar char="Ø"/>
            </a:pPr>
            <a:r>
              <a:rPr lang="en-US" dirty="0"/>
              <a:t>$2,000,000 – IT infrastructure and support</a:t>
            </a:r>
          </a:p>
          <a:p>
            <a:pPr lvl="2">
              <a:buFont typeface="Wingdings" pitchFamily="2" charset="2"/>
              <a:buChar char="Ø"/>
            </a:pPr>
            <a:r>
              <a:rPr lang="en-US" dirty="0"/>
              <a:t>$1,040,000 – wraparound coordinators</a:t>
            </a:r>
          </a:p>
          <a:p>
            <a:pPr lvl="2">
              <a:buFont typeface="Wingdings" pitchFamily="2" charset="2"/>
              <a:buChar char="Ø"/>
            </a:pPr>
            <a:r>
              <a:rPr lang="en-US" dirty="0"/>
              <a:t>$480,000 – Innovative Assessment Pilot support</a:t>
            </a:r>
          </a:p>
          <a:p>
            <a:pPr lvl="2">
              <a:buFont typeface="Wingdings" pitchFamily="2" charset="2"/>
              <a:buChar char="Ø"/>
            </a:pPr>
            <a:r>
              <a:rPr lang="en-US" dirty="0"/>
              <a:t>$140,000 – STEM/STEAM coordinator</a:t>
            </a:r>
          </a:p>
          <a:p>
            <a:pPr lvl="2">
              <a:buFont typeface="Wingdings" pitchFamily="2" charset="2"/>
              <a:buChar char="Ø"/>
            </a:pPr>
            <a:r>
              <a:rPr lang="en-US" dirty="0"/>
              <a:t>$140,000 – Military affairs coordinator</a:t>
            </a:r>
          </a:p>
          <a:p>
            <a:pPr eaLnBrk="1" hangingPunct="1">
              <a:buFont typeface="Wingdings" pitchFamily="2" charset="2"/>
              <a:buChar char="Ø"/>
            </a:pPr>
            <a:endParaRPr lang="en-US" dirty="0"/>
          </a:p>
          <a:p>
            <a:pPr eaLnBrk="1" hangingPunct="1">
              <a:buFont typeface="Monotype Sorts"/>
              <a:buNone/>
            </a:pPr>
            <a:endParaRPr lang="en-US" dirty="0"/>
          </a:p>
        </p:txBody>
      </p:sp>
      <p:sp>
        <p:nvSpPr>
          <p:cNvPr id="3" name="Slide Number Placeholder 2"/>
          <p:cNvSpPr>
            <a:spLocks noGrp="1"/>
          </p:cNvSpPr>
          <p:nvPr>
            <p:ph type="sldNum" sz="quarter" idx="4294967295"/>
          </p:nvPr>
        </p:nvSpPr>
        <p:spPr>
          <a:xfrm>
            <a:off x="8077200" y="6356350"/>
            <a:ext cx="609600" cy="365125"/>
          </a:xfrm>
          <a:prstGeom prst="rect">
            <a:avLst/>
          </a:prstGeom>
        </p:spPr>
        <p:txBody>
          <a:bodyPr/>
          <a:lstStyle/>
          <a:p>
            <a:pPr>
              <a:defRPr/>
            </a:pPr>
            <a:fld id="{427DA183-4772-4C93-B876-D0E1C07BAD4B}" type="slidenum">
              <a:rPr lang="en-US" smtClean="0"/>
              <a:pPr>
                <a:defRPr/>
              </a:pPr>
              <a:t>21</a:t>
            </a:fld>
            <a:endParaRPr lang="en-US" dirty="0"/>
          </a:p>
        </p:txBody>
      </p:sp>
    </p:spTree>
    <p:extLst>
      <p:ext uri="{BB962C8B-B14F-4D97-AF65-F5344CB8AC3E}">
        <p14:creationId xmlns:p14="http://schemas.microsoft.com/office/powerpoint/2010/main" val="288969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92162"/>
          </a:xfrm>
        </p:spPr>
        <p:txBody>
          <a:bodyPr rtlCol="0">
            <a:normAutofit/>
          </a:bodyPr>
          <a:lstStyle/>
          <a:p>
            <a:pPr eaLnBrk="1" fontAlgn="auto" hangingPunct="1">
              <a:spcAft>
                <a:spcPts val="0"/>
              </a:spcAft>
              <a:buFont typeface="Wingdings" pitchFamily="2" charset="2"/>
              <a:buNone/>
              <a:defRPr/>
            </a:pPr>
            <a:r>
              <a:rPr lang="en-US" sz="4000" dirty="0">
                <a:latin typeface="Arial Black" panose="020B0A04020102020204" pitchFamily="34" charset="0"/>
              </a:rPr>
              <a:t>Other Finance Items</a:t>
            </a:r>
            <a:r>
              <a:rPr lang="en-US" dirty="0">
                <a:latin typeface="Arial Black" panose="020B0A04020102020204" pitchFamily="34" charset="0"/>
              </a:rPr>
              <a:t>	</a:t>
            </a:r>
          </a:p>
        </p:txBody>
      </p:sp>
      <p:sp>
        <p:nvSpPr>
          <p:cNvPr id="18435" name="Content Placeholder 2"/>
          <p:cNvSpPr>
            <a:spLocks noGrp="1"/>
          </p:cNvSpPr>
          <p:nvPr>
            <p:ph idx="1"/>
          </p:nvPr>
        </p:nvSpPr>
        <p:spPr>
          <a:xfrm>
            <a:off x="838200" y="1143000"/>
            <a:ext cx="7772400" cy="4953000"/>
          </a:xfrm>
        </p:spPr>
        <p:txBody>
          <a:bodyPr/>
          <a:lstStyle/>
          <a:p>
            <a:pPr eaLnBrk="1" hangingPunct="1">
              <a:buFont typeface="Wingdings" pitchFamily="2" charset="2"/>
              <a:buChar char="Ø"/>
            </a:pPr>
            <a:r>
              <a:rPr lang="en-US" dirty="0"/>
              <a:t> Year-end (FY18) financial reporting</a:t>
            </a:r>
          </a:p>
          <a:p>
            <a:pPr eaLnBrk="1" hangingPunct="1">
              <a:buFont typeface="Wingdings" pitchFamily="2" charset="2"/>
              <a:buChar char="Ø"/>
            </a:pPr>
            <a:r>
              <a:rPr lang="en-US" dirty="0"/>
              <a:t> School construction/financing study committee</a:t>
            </a:r>
          </a:p>
          <a:p>
            <a:pPr eaLnBrk="1" hangingPunct="1">
              <a:buFont typeface="Wingdings" pitchFamily="2" charset="2"/>
              <a:buChar char="Ø"/>
            </a:pPr>
            <a:r>
              <a:rPr lang="en-US" dirty="0"/>
              <a:t> School safety study committees</a:t>
            </a:r>
          </a:p>
          <a:p>
            <a:pPr eaLnBrk="1" hangingPunct="1">
              <a:buFont typeface="Wingdings" pitchFamily="2" charset="2"/>
              <a:buChar char="Ø"/>
            </a:pPr>
            <a:r>
              <a:rPr lang="en-US" dirty="0"/>
              <a:t> School financial transparency act (HB 139)</a:t>
            </a:r>
          </a:p>
          <a:p>
            <a:pPr eaLnBrk="1" hangingPunct="1">
              <a:buFont typeface="Wingdings" pitchFamily="2" charset="2"/>
              <a:buChar char="Ø"/>
            </a:pPr>
            <a:r>
              <a:rPr lang="en-US" dirty="0"/>
              <a:t> </a:t>
            </a:r>
            <a:r>
              <a:rPr lang="en-US" dirty="0" err="1"/>
              <a:t>GaDOE</a:t>
            </a:r>
            <a:r>
              <a:rPr lang="en-US" dirty="0"/>
              <a:t> enterprise financial systems study</a:t>
            </a:r>
          </a:p>
          <a:p>
            <a:pPr eaLnBrk="1" hangingPunct="1">
              <a:buFont typeface="Wingdings" pitchFamily="2" charset="2"/>
              <a:buChar char="Ø"/>
            </a:pPr>
            <a:r>
              <a:rPr lang="en-US" dirty="0"/>
              <a:t> New board member financial training dates/location changes</a:t>
            </a:r>
          </a:p>
          <a:p>
            <a:pPr eaLnBrk="1" hangingPunct="1">
              <a:buFont typeface="Wingdings" pitchFamily="2" charset="2"/>
              <a:buChar char="Ø"/>
            </a:pPr>
            <a:r>
              <a:rPr lang="en-US" dirty="0"/>
              <a:t> Disaster recovery</a:t>
            </a:r>
          </a:p>
          <a:p>
            <a:pPr eaLnBrk="1" hangingPunct="1">
              <a:buFont typeface="Monotype Sorts"/>
              <a:buNone/>
            </a:pPr>
            <a:endParaRPr lang="en-US" dirty="0"/>
          </a:p>
        </p:txBody>
      </p:sp>
      <p:sp>
        <p:nvSpPr>
          <p:cNvPr id="3" name="Slide Number Placeholder 2"/>
          <p:cNvSpPr>
            <a:spLocks noGrp="1"/>
          </p:cNvSpPr>
          <p:nvPr>
            <p:ph type="sldNum" sz="quarter" idx="4294967295"/>
          </p:nvPr>
        </p:nvSpPr>
        <p:spPr>
          <a:xfrm>
            <a:off x="8077200" y="6356350"/>
            <a:ext cx="609600" cy="365125"/>
          </a:xfrm>
          <a:prstGeom prst="rect">
            <a:avLst/>
          </a:prstGeom>
        </p:spPr>
        <p:txBody>
          <a:bodyPr/>
          <a:lstStyle/>
          <a:p>
            <a:pPr>
              <a:defRPr/>
            </a:pPr>
            <a:fld id="{427DA183-4772-4C93-B876-D0E1C07BAD4B}" type="slidenum">
              <a:rPr lang="en-US" smtClean="0"/>
              <a:pPr>
                <a:defRPr/>
              </a:pPr>
              <a:t>22</a:t>
            </a:fld>
            <a:endParaRPr lang="en-US" dirty="0"/>
          </a:p>
        </p:txBody>
      </p:sp>
    </p:spTree>
    <p:extLst>
      <p:ext uri="{BB962C8B-B14F-4D97-AF65-F5344CB8AC3E}">
        <p14:creationId xmlns:p14="http://schemas.microsoft.com/office/powerpoint/2010/main" val="157526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13F055A3-60E2-4AF0-860D-047770389EB4}"/>
              </a:ext>
            </a:extLst>
          </p:cNvPr>
          <p:cNvSpPr>
            <a:spLocks noGrp="1"/>
          </p:cNvSpPr>
          <p:nvPr>
            <p:ph type="title"/>
          </p:nvPr>
        </p:nvSpPr>
        <p:spPr>
          <a:xfrm>
            <a:off x="261767" y="183605"/>
            <a:ext cx="6940356" cy="1325563"/>
          </a:xfrm>
        </p:spPr>
        <p:txBody>
          <a:bodyPr>
            <a:noAutofit/>
          </a:bodyPr>
          <a:lstStyle/>
          <a:p>
            <a:r>
              <a:rPr lang="en-US" sz="3600" dirty="0">
                <a:solidFill>
                  <a:schemeClr val="tx1">
                    <a:lumMod val="85000"/>
                    <a:lumOff val="15000"/>
                  </a:schemeClr>
                </a:solidFill>
                <a:latin typeface="Arial Black" panose="020B0A04020102020204" pitchFamily="34" charset="0"/>
              </a:rPr>
              <a:t>Thanks to you and your teachers &amp; students…</a:t>
            </a:r>
          </a:p>
        </p:txBody>
      </p:sp>
      <p:sp>
        <p:nvSpPr>
          <p:cNvPr id="13" name="TextBox 12">
            <a:extLst>
              <a:ext uri="{FF2B5EF4-FFF2-40B4-BE49-F238E27FC236}">
                <a16:creationId xmlns:a16="http://schemas.microsoft.com/office/drawing/2014/main" id="{A4C062B6-DE6A-444B-8BDC-3656AD522D1E}"/>
              </a:ext>
            </a:extLst>
          </p:cNvPr>
          <p:cNvSpPr txBox="1"/>
          <p:nvPr/>
        </p:nvSpPr>
        <p:spPr>
          <a:xfrm>
            <a:off x="-4356" y="5571047"/>
            <a:ext cx="9143999" cy="523220"/>
          </a:xfrm>
          <a:prstGeom prst="rect">
            <a:avLst/>
          </a:prstGeom>
          <a:noFill/>
        </p:spPr>
        <p:txBody>
          <a:bodyPr wrap="square" rtlCol="0">
            <a:spAutoFit/>
          </a:bodyPr>
          <a:lstStyle/>
          <a:p>
            <a:pPr algn="ctr"/>
            <a:r>
              <a:rPr lang="en-US" sz="2800" dirty="0">
                <a:solidFill>
                  <a:schemeClr val="accent6">
                    <a:lumMod val="75000"/>
                  </a:schemeClr>
                </a:solidFill>
                <a:latin typeface="Arial Black" panose="020B0A04020102020204" pitchFamily="34" charset="0"/>
              </a:rPr>
              <a:t>Georgia’s public schools are on the move.</a:t>
            </a:r>
          </a:p>
        </p:txBody>
      </p:sp>
      <p:sp>
        <p:nvSpPr>
          <p:cNvPr id="16" name="TextBox 15">
            <a:extLst>
              <a:ext uri="{FF2B5EF4-FFF2-40B4-BE49-F238E27FC236}">
                <a16:creationId xmlns:a16="http://schemas.microsoft.com/office/drawing/2014/main" id="{1E610AA5-F396-4BA6-A879-F5AA8D2D557B}"/>
              </a:ext>
            </a:extLst>
          </p:cNvPr>
          <p:cNvSpPr txBox="1"/>
          <p:nvPr/>
        </p:nvSpPr>
        <p:spPr>
          <a:xfrm>
            <a:off x="-50739" y="2080591"/>
            <a:ext cx="8825948" cy="769441"/>
          </a:xfrm>
          <a:prstGeom prst="rect">
            <a:avLst/>
          </a:prstGeom>
          <a:noFill/>
        </p:spPr>
        <p:txBody>
          <a:bodyPr wrap="square" rtlCol="0">
            <a:spAutoFit/>
          </a:bodyPr>
          <a:lstStyle/>
          <a:p>
            <a:pPr algn="ctr"/>
            <a:r>
              <a:rPr lang="en-US" sz="2200" dirty="0">
                <a:solidFill>
                  <a:schemeClr val="bg1"/>
                </a:solidFill>
              </a:rPr>
              <a:t>2018 ACT: </a:t>
            </a:r>
            <a:r>
              <a:rPr lang="en-US" sz="2200" i="1" dirty="0">
                <a:solidFill>
                  <a:schemeClr val="bg1"/>
                </a:solidFill>
              </a:rPr>
              <a:t>beating national average for third year in a row, and third time in state history</a:t>
            </a:r>
          </a:p>
        </p:txBody>
      </p:sp>
      <p:sp>
        <p:nvSpPr>
          <p:cNvPr id="17" name="Rectangle 16">
            <a:extLst>
              <a:ext uri="{FF2B5EF4-FFF2-40B4-BE49-F238E27FC236}">
                <a16:creationId xmlns:a16="http://schemas.microsoft.com/office/drawing/2014/main" id="{7667323F-C7F2-4EEF-8E34-73AA435AF487}"/>
              </a:ext>
            </a:extLst>
          </p:cNvPr>
          <p:cNvSpPr/>
          <p:nvPr/>
        </p:nvSpPr>
        <p:spPr>
          <a:xfrm>
            <a:off x="0" y="3218683"/>
            <a:ext cx="9144000" cy="93082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373C29B-7256-45F5-A73B-FB7051D3019C}"/>
              </a:ext>
            </a:extLst>
          </p:cNvPr>
          <p:cNvSpPr txBox="1"/>
          <p:nvPr/>
        </p:nvSpPr>
        <p:spPr>
          <a:xfrm>
            <a:off x="106017" y="3327875"/>
            <a:ext cx="8825948" cy="769441"/>
          </a:xfrm>
          <a:prstGeom prst="rect">
            <a:avLst/>
          </a:prstGeom>
          <a:noFill/>
        </p:spPr>
        <p:txBody>
          <a:bodyPr wrap="square" rtlCol="0">
            <a:spAutoFit/>
          </a:bodyPr>
          <a:lstStyle/>
          <a:p>
            <a:pPr algn="ctr"/>
            <a:r>
              <a:rPr lang="en-US" sz="2200" dirty="0">
                <a:solidFill>
                  <a:schemeClr val="bg1"/>
                </a:solidFill>
              </a:rPr>
              <a:t>2018 </a:t>
            </a:r>
            <a:r>
              <a:rPr lang="en-US" sz="2200" b="1" dirty="0">
                <a:solidFill>
                  <a:schemeClr val="accent4">
                    <a:lumMod val="60000"/>
                    <a:lumOff val="40000"/>
                  </a:schemeClr>
                </a:solidFill>
              </a:rPr>
              <a:t>Graduation Rate: </a:t>
            </a:r>
            <a:r>
              <a:rPr lang="en-US" sz="2200" b="1" i="1" dirty="0">
                <a:solidFill>
                  <a:schemeClr val="accent4">
                    <a:lumMod val="60000"/>
                    <a:lumOff val="40000"/>
                  </a:schemeClr>
                </a:solidFill>
              </a:rPr>
              <a:t>all-time high of 81.6%;                                                     </a:t>
            </a:r>
            <a:r>
              <a:rPr lang="en-US" sz="2200" i="1" dirty="0">
                <a:solidFill>
                  <a:schemeClr val="bg1"/>
                </a:solidFill>
              </a:rPr>
              <a:t>74 districts at or above 90%  </a:t>
            </a:r>
          </a:p>
        </p:txBody>
      </p:sp>
      <p:sp>
        <p:nvSpPr>
          <p:cNvPr id="19" name="Rectangle 18">
            <a:extLst>
              <a:ext uri="{FF2B5EF4-FFF2-40B4-BE49-F238E27FC236}">
                <a16:creationId xmlns:a16="http://schemas.microsoft.com/office/drawing/2014/main" id="{0B8C04D0-D62D-4EDD-84C3-BE5D48B32372}"/>
              </a:ext>
            </a:extLst>
          </p:cNvPr>
          <p:cNvSpPr/>
          <p:nvPr/>
        </p:nvSpPr>
        <p:spPr>
          <a:xfrm>
            <a:off x="-4356" y="2123799"/>
            <a:ext cx="9144000" cy="93082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95882FD-1264-4D0A-BE15-97FD4F111596}"/>
              </a:ext>
            </a:extLst>
          </p:cNvPr>
          <p:cNvSpPr txBox="1"/>
          <p:nvPr/>
        </p:nvSpPr>
        <p:spPr>
          <a:xfrm>
            <a:off x="101661" y="2232991"/>
            <a:ext cx="8825948" cy="769441"/>
          </a:xfrm>
          <a:prstGeom prst="rect">
            <a:avLst/>
          </a:prstGeom>
          <a:noFill/>
        </p:spPr>
        <p:txBody>
          <a:bodyPr wrap="square" rtlCol="0">
            <a:spAutoFit/>
          </a:bodyPr>
          <a:lstStyle/>
          <a:p>
            <a:pPr algn="ctr"/>
            <a:r>
              <a:rPr lang="en-US" sz="2200" dirty="0">
                <a:solidFill>
                  <a:schemeClr val="bg1"/>
                </a:solidFill>
              </a:rPr>
              <a:t>2018 </a:t>
            </a:r>
            <a:r>
              <a:rPr lang="en-US" sz="2200" b="1" dirty="0">
                <a:solidFill>
                  <a:schemeClr val="accent4">
                    <a:lumMod val="60000"/>
                    <a:lumOff val="40000"/>
                  </a:schemeClr>
                </a:solidFill>
              </a:rPr>
              <a:t>ACT: </a:t>
            </a:r>
            <a:r>
              <a:rPr lang="en-US" sz="2200" b="1" i="1" dirty="0">
                <a:solidFill>
                  <a:schemeClr val="accent4">
                    <a:lumMod val="60000"/>
                    <a:lumOff val="40000"/>
                  </a:schemeClr>
                </a:solidFill>
              </a:rPr>
              <a:t>beating national average </a:t>
            </a:r>
            <a:r>
              <a:rPr lang="en-US" sz="2200" i="1" dirty="0">
                <a:solidFill>
                  <a:schemeClr val="bg1"/>
                </a:solidFill>
              </a:rPr>
              <a:t>for third year in a row,                               and third time in state history</a:t>
            </a:r>
          </a:p>
        </p:txBody>
      </p:sp>
    </p:spTree>
    <p:extLst>
      <p:ext uri="{BB962C8B-B14F-4D97-AF65-F5344CB8AC3E}">
        <p14:creationId xmlns:p14="http://schemas.microsoft.com/office/powerpoint/2010/main" val="132458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13F055A3-60E2-4AF0-860D-047770389EB4}"/>
              </a:ext>
            </a:extLst>
          </p:cNvPr>
          <p:cNvSpPr>
            <a:spLocks noGrp="1"/>
          </p:cNvSpPr>
          <p:nvPr>
            <p:ph type="title"/>
          </p:nvPr>
        </p:nvSpPr>
        <p:spPr>
          <a:xfrm>
            <a:off x="261767" y="183605"/>
            <a:ext cx="6940356" cy="1325563"/>
          </a:xfrm>
        </p:spPr>
        <p:txBody>
          <a:bodyPr>
            <a:noAutofit/>
          </a:bodyPr>
          <a:lstStyle/>
          <a:p>
            <a:r>
              <a:rPr lang="en-US" sz="3600" dirty="0">
                <a:solidFill>
                  <a:schemeClr val="tx1">
                    <a:lumMod val="85000"/>
                    <a:lumOff val="15000"/>
                  </a:schemeClr>
                </a:solidFill>
                <a:latin typeface="Arial Black" panose="020B0A04020102020204" pitchFamily="34" charset="0"/>
              </a:rPr>
              <a:t>Thanks to you and your teachers &amp; students…</a:t>
            </a:r>
          </a:p>
        </p:txBody>
      </p:sp>
      <p:sp>
        <p:nvSpPr>
          <p:cNvPr id="9" name="Rectangle 8">
            <a:extLst>
              <a:ext uri="{FF2B5EF4-FFF2-40B4-BE49-F238E27FC236}">
                <a16:creationId xmlns:a16="http://schemas.microsoft.com/office/drawing/2014/main" id="{6EC99576-5E5A-4A1F-BF0A-23F61F26EB61}"/>
              </a:ext>
            </a:extLst>
          </p:cNvPr>
          <p:cNvSpPr/>
          <p:nvPr/>
        </p:nvSpPr>
        <p:spPr>
          <a:xfrm>
            <a:off x="0" y="4309211"/>
            <a:ext cx="9144000" cy="93082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9339988-E150-4D90-A781-03DDD45C2806}"/>
              </a:ext>
            </a:extLst>
          </p:cNvPr>
          <p:cNvSpPr txBox="1"/>
          <p:nvPr/>
        </p:nvSpPr>
        <p:spPr>
          <a:xfrm>
            <a:off x="106017" y="4418403"/>
            <a:ext cx="8825948" cy="769441"/>
          </a:xfrm>
          <a:prstGeom prst="rect">
            <a:avLst/>
          </a:prstGeom>
          <a:noFill/>
        </p:spPr>
        <p:txBody>
          <a:bodyPr wrap="square" rtlCol="0">
            <a:spAutoFit/>
          </a:bodyPr>
          <a:lstStyle/>
          <a:p>
            <a:pPr algn="ctr"/>
            <a:r>
              <a:rPr lang="en-US" sz="2200" dirty="0">
                <a:solidFill>
                  <a:schemeClr val="bg1"/>
                </a:solidFill>
              </a:rPr>
              <a:t>Quality Counts 2018: </a:t>
            </a:r>
            <a:r>
              <a:rPr lang="en-US" sz="2200" b="1" dirty="0">
                <a:solidFill>
                  <a:schemeClr val="accent4">
                    <a:lumMod val="60000"/>
                    <a:lumOff val="40000"/>
                  </a:schemeClr>
                </a:solidFill>
              </a:rPr>
              <a:t>Georgia </a:t>
            </a:r>
            <a:r>
              <a:rPr lang="en-US" sz="2200" b="1" i="1" dirty="0">
                <a:solidFill>
                  <a:schemeClr val="accent4">
                    <a:lumMod val="60000"/>
                    <a:lumOff val="40000"/>
                  </a:schemeClr>
                </a:solidFill>
              </a:rPr>
              <a:t>11</a:t>
            </a:r>
            <a:r>
              <a:rPr lang="en-US" sz="2200" b="1" i="1" baseline="30000" dirty="0">
                <a:solidFill>
                  <a:schemeClr val="accent4">
                    <a:lumMod val="60000"/>
                    <a:lumOff val="40000"/>
                  </a:schemeClr>
                </a:solidFill>
              </a:rPr>
              <a:t>th</a:t>
            </a:r>
            <a:r>
              <a:rPr lang="en-US" sz="2200" b="1" i="1" dirty="0">
                <a:solidFill>
                  <a:schemeClr val="accent4">
                    <a:lumMod val="60000"/>
                    <a:lumOff val="40000"/>
                  </a:schemeClr>
                </a:solidFill>
              </a:rPr>
              <a:t> in the nation for K-12 Achievement</a:t>
            </a:r>
            <a:r>
              <a:rPr lang="en-US" sz="2200" i="1" dirty="0">
                <a:solidFill>
                  <a:schemeClr val="bg1"/>
                </a:solidFill>
              </a:rPr>
              <a:t> </a:t>
            </a:r>
          </a:p>
          <a:p>
            <a:pPr algn="ctr"/>
            <a:r>
              <a:rPr lang="en-US" sz="2200" i="1" dirty="0">
                <a:solidFill>
                  <a:schemeClr val="bg1"/>
                </a:solidFill>
              </a:rPr>
              <a:t>(based on NAEP scores) </a:t>
            </a:r>
          </a:p>
        </p:txBody>
      </p:sp>
      <p:sp>
        <p:nvSpPr>
          <p:cNvPr id="2" name="TextBox 1">
            <a:extLst>
              <a:ext uri="{FF2B5EF4-FFF2-40B4-BE49-F238E27FC236}">
                <a16:creationId xmlns:a16="http://schemas.microsoft.com/office/drawing/2014/main" id="{522017DF-F885-4C77-AE7A-F7F5BFAAED3E}"/>
              </a:ext>
            </a:extLst>
          </p:cNvPr>
          <p:cNvSpPr txBox="1"/>
          <p:nvPr/>
        </p:nvSpPr>
        <p:spPr>
          <a:xfrm>
            <a:off x="-4356" y="5571047"/>
            <a:ext cx="9143999" cy="523220"/>
          </a:xfrm>
          <a:prstGeom prst="rect">
            <a:avLst/>
          </a:prstGeom>
          <a:noFill/>
        </p:spPr>
        <p:txBody>
          <a:bodyPr wrap="square" rtlCol="0">
            <a:spAutoFit/>
          </a:bodyPr>
          <a:lstStyle/>
          <a:p>
            <a:pPr algn="ctr"/>
            <a:r>
              <a:rPr lang="en-US" sz="2800" dirty="0">
                <a:solidFill>
                  <a:schemeClr val="accent6">
                    <a:lumMod val="75000"/>
                  </a:schemeClr>
                </a:solidFill>
                <a:latin typeface="Arial Black" panose="020B0A04020102020204" pitchFamily="34" charset="0"/>
              </a:rPr>
              <a:t>Georgia’s public schools are on the move.</a:t>
            </a:r>
          </a:p>
        </p:txBody>
      </p:sp>
      <p:sp>
        <p:nvSpPr>
          <p:cNvPr id="11" name="TextBox 10">
            <a:extLst>
              <a:ext uri="{FF2B5EF4-FFF2-40B4-BE49-F238E27FC236}">
                <a16:creationId xmlns:a16="http://schemas.microsoft.com/office/drawing/2014/main" id="{DCF33CE3-5C86-4628-A3AE-9878EF578ACE}"/>
              </a:ext>
            </a:extLst>
          </p:cNvPr>
          <p:cNvSpPr txBox="1"/>
          <p:nvPr/>
        </p:nvSpPr>
        <p:spPr>
          <a:xfrm>
            <a:off x="-50739" y="2080591"/>
            <a:ext cx="8825948" cy="769441"/>
          </a:xfrm>
          <a:prstGeom prst="rect">
            <a:avLst/>
          </a:prstGeom>
          <a:noFill/>
        </p:spPr>
        <p:txBody>
          <a:bodyPr wrap="square" rtlCol="0">
            <a:spAutoFit/>
          </a:bodyPr>
          <a:lstStyle/>
          <a:p>
            <a:pPr algn="ctr"/>
            <a:r>
              <a:rPr lang="en-US" sz="2200" dirty="0">
                <a:solidFill>
                  <a:schemeClr val="bg1"/>
                </a:solidFill>
              </a:rPr>
              <a:t>2018 ACT: </a:t>
            </a:r>
            <a:r>
              <a:rPr lang="en-US" sz="2200" i="1" dirty="0">
                <a:solidFill>
                  <a:schemeClr val="bg1"/>
                </a:solidFill>
              </a:rPr>
              <a:t>beating national average for third year in a row, and third time in state history</a:t>
            </a:r>
          </a:p>
        </p:txBody>
      </p:sp>
      <p:sp>
        <p:nvSpPr>
          <p:cNvPr id="12" name="Rectangle 11">
            <a:extLst>
              <a:ext uri="{FF2B5EF4-FFF2-40B4-BE49-F238E27FC236}">
                <a16:creationId xmlns:a16="http://schemas.microsoft.com/office/drawing/2014/main" id="{E911A729-54A9-4AC2-AF50-C47C52A1F450}"/>
              </a:ext>
            </a:extLst>
          </p:cNvPr>
          <p:cNvSpPr/>
          <p:nvPr/>
        </p:nvSpPr>
        <p:spPr>
          <a:xfrm>
            <a:off x="0" y="3218683"/>
            <a:ext cx="9144000" cy="93082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9427A9B-E6BB-4195-9DF8-8EF6893FC1FE}"/>
              </a:ext>
            </a:extLst>
          </p:cNvPr>
          <p:cNvSpPr txBox="1"/>
          <p:nvPr/>
        </p:nvSpPr>
        <p:spPr>
          <a:xfrm>
            <a:off x="106017" y="3327875"/>
            <a:ext cx="8825948" cy="769441"/>
          </a:xfrm>
          <a:prstGeom prst="rect">
            <a:avLst/>
          </a:prstGeom>
          <a:noFill/>
        </p:spPr>
        <p:txBody>
          <a:bodyPr wrap="square" rtlCol="0">
            <a:spAutoFit/>
          </a:bodyPr>
          <a:lstStyle/>
          <a:p>
            <a:pPr algn="ctr"/>
            <a:r>
              <a:rPr lang="en-US" sz="2200" dirty="0">
                <a:solidFill>
                  <a:schemeClr val="bg1"/>
                </a:solidFill>
              </a:rPr>
              <a:t>2018 </a:t>
            </a:r>
            <a:r>
              <a:rPr lang="en-US" sz="2200" b="1" dirty="0">
                <a:solidFill>
                  <a:schemeClr val="accent4">
                    <a:lumMod val="60000"/>
                    <a:lumOff val="40000"/>
                  </a:schemeClr>
                </a:solidFill>
              </a:rPr>
              <a:t>Graduation Rate: </a:t>
            </a:r>
            <a:r>
              <a:rPr lang="en-US" sz="2200" b="1" i="1" dirty="0">
                <a:solidFill>
                  <a:schemeClr val="accent4">
                    <a:lumMod val="60000"/>
                    <a:lumOff val="40000"/>
                  </a:schemeClr>
                </a:solidFill>
              </a:rPr>
              <a:t>all-time high of 81.6%;                                                     </a:t>
            </a:r>
            <a:r>
              <a:rPr lang="en-US" sz="2200" i="1" dirty="0">
                <a:solidFill>
                  <a:schemeClr val="bg1"/>
                </a:solidFill>
              </a:rPr>
              <a:t>74 districts at or above 90%  </a:t>
            </a:r>
          </a:p>
        </p:txBody>
      </p:sp>
      <p:sp>
        <p:nvSpPr>
          <p:cNvPr id="14" name="Rectangle 13">
            <a:extLst>
              <a:ext uri="{FF2B5EF4-FFF2-40B4-BE49-F238E27FC236}">
                <a16:creationId xmlns:a16="http://schemas.microsoft.com/office/drawing/2014/main" id="{B864C54E-671F-45B8-9502-08038822177F}"/>
              </a:ext>
            </a:extLst>
          </p:cNvPr>
          <p:cNvSpPr/>
          <p:nvPr/>
        </p:nvSpPr>
        <p:spPr>
          <a:xfrm>
            <a:off x="-4356" y="2123799"/>
            <a:ext cx="9144000" cy="93082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69897EC-D9AF-481D-BC92-06DB6D735415}"/>
              </a:ext>
            </a:extLst>
          </p:cNvPr>
          <p:cNvSpPr txBox="1"/>
          <p:nvPr/>
        </p:nvSpPr>
        <p:spPr>
          <a:xfrm>
            <a:off x="101661" y="2232991"/>
            <a:ext cx="8825948" cy="769441"/>
          </a:xfrm>
          <a:prstGeom prst="rect">
            <a:avLst/>
          </a:prstGeom>
          <a:noFill/>
        </p:spPr>
        <p:txBody>
          <a:bodyPr wrap="square" rtlCol="0">
            <a:spAutoFit/>
          </a:bodyPr>
          <a:lstStyle/>
          <a:p>
            <a:pPr algn="ctr"/>
            <a:r>
              <a:rPr lang="en-US" sz="2200" dirty="0">
                <a:solidFill>
                  <a:schemeClr val="bg1"/>
                </a:solidFill>
              </a:rPr>
              <a:t>2018 </a:t>
            </a:r>
            <a:r>
              <a:rPr lang="en-US" sz="2200" b="1" dirty="0">
                <a:solidFill>
                  <a:schemeClr val="accent4">
                    <a:lumMod val="60000"/>
                    <a:lumOff val="40000"/>
                  </a:schemeClr>
                </a:solidFill>
              </a:rPr>
              <a:t>ACT: </a:t>
            </a:r>
            <a:r>
              <a:rPr lang="en-US" sz="2200" b="1" i="1" dirty="0">
                <a:solidFill>
                  <a:schemeClr val="accent4">
                    <a:lumMod val="60000"/>
                    <a:lumOff val="40000"/>
                  </a:schemeClr>
                </a:solidFill>
              </a:rPr>
              <a:t>beating national average </a:t>
            </a:r>
            <a:r>
              <a:rPr lang="en-US" sz="2200" i="1" dirty="0">
                <a:solidFill>
                  <a:schemeClr val="bg1"/>
                </a:solidFill>
              </a:rPr>
              <a:t>for third year in a row,                               and third time in state history</a:t>
            </a:r>
          </a:p>
        </p:txBody>
      </p:sp>
    </p:spTree>
    <p:extLst>
      <p:ext uri="{BB962C8B-B14F-4D97-AF65-F5344CB8AC3E}">
        <p14:creationId xmlns:p14="http://schemas.microsoft.com/office/powerpoint/2010/main" val="360579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3823-F5FE-4C7C-B062-683CF6332F87}"/>
              </a:ext>
            </a:extLst>
          </p:cNvPr>
          <p:cNvSpPr>
            <a:spLocks noGrp="1"/>
          </p:cNvSpPr>
          <p:nvPr>
            <p:ph type="title"/>
          </p:nvPr>
        </p:nvSpPr>
        <p:spPr/>
        <p:txBody>
          <a:bodyPr>
            <a:normAutofit fontScale="90000"/>
          </a:bodyPr>
          <a:lstStyle/>
          <a:p>
            <a:r>
              <a:rPr lang="en-US" sz="5400" dirty="0">
                <a:solidFill>
                  <a:schemeClr val="tx1">
                    <a:lumMod val="85000"/>
                    <a:lumOff val="15000"/>
                  </a:schemeClr>
                </a:solidFill>
                <a:latin typeface="Arial Black" panose="020B0A04020102020204" pitchFamily="34" charset="0"/>
              </a:rPr>
              <a:t>Moving forward…</a:t>
            </a:r>
            <a:endParaRPr lang="en-US" dirty="0">
              <a:latin typeface="+mn-lt"/>
            </a:endParaRPr>
          </a:p>
        </p:txBody>
      </p:sp>
      <p:sp>
        <p:nvSpPr>
          <p:cNvPr id="9" name="Content Placeholder 8">
            <a:extLst>
              <a:ext uri="{FF2B5EF4-FFF2-40B4-BE49-F238E27FC236}">
                <a16:creationId xmlns:a16="http://schemas.microsoft.com/office/drawing/2014/main" id="{EA3B48D5-45DC-4F39-92A4-CE0446DF557B}"/>
              </a:ext>
            </a:extLst>
          </p:cNvPr>
          <p:cNvSpPr>
            <a:spLocks noGrp="1"/>
          </p:cNvSpPr>
          <p:nvPr>
            <p:ph idx="1"/>
          </p:nvPr>
        </p:nvSpPr>
        <p:spPr>
          <a:xfrm>
            <a:off x="603983" y="1659579"/>
            <a:ext cx="7886700" cy="4351338"/>
          </a:xfrm>
        </p:spPr>
        <p:txBody>
          <a:bodyPr>
            <a:normAutofit fontScale="92500" lnSpcReduction="20000"/>
          </a:bodyPr>
          <a:lstStyle/>
          <a:p>
            <a:pPr marL="0" indent="0">
              <a:buNone/>
            </a:pPr>
            <a:r>
              <a:rPr lang="en-US" sz="2400" b="1" dirty="0">
                <a:solidFill>
                  <a:schemeClr val="tx2">
                    <a:lumMod val="75000"/>
                  </a:schemeClr>
                </a:solidFill>
              </a:rPr>
              <a:t>CCRPI: For students and schools, a </a:t>
            </a:r>
            <a:r>
              <a:rPr lang="en-US" sz="2400" b="1" i="1" dirty="0">
                <a:solidFill>
                  <a:schemeClr val="tx2">
                    <a:lumMod val="75000"/>
                  </a:schemeClr>
                </a:solidFill>
              </a:rPr>
              <a:t>fair measure of success</a:t>
            </a:r>
            <a:r>
              <a:rPr lang="en-US" sz="2400" b="1" dirty="0">
                <a:solidFill>
                  <a:schemeClr val="tx2">
                    <a:lumMod val="75000"/>
                  </a:schemeClr>
                </a:solidFill>
              </a:rPr>
              <a:t>.</a:t>
            </a:r>
          </a:p>
          <a:p>
            <a:r>
              <a:rPr lang="en-US" sz="2100" dirty="0"/>
              <a:t>Urging the legislature to remove the 100-point scale for CCRPI</a:t>
            </a:r>
          </a:p>
          <a:p>
            <a:r>
              <a:rPr lang="en-US" sz="2100" dirty="0"/>
              <a:t>Pushing for flexibility &amp; authority to reduce the weight of testing in the CCRPI</a:t>
            </a:r>
          </a:p>
          <a:p>
            <a:r>
              <a:rPr lang="en-US" sz="2100" dirty="0"/>
              <a:t>Getting assessment in line with the federal minimum</a:t>
            </a:r>
          </a:p>
          <a:p>
            <a:pPr marL="0" indent="0">
              <a:buNone/>
            </a:pPr>
            <a:r>
              <a:rPr lang="en-US" sz="2400" b="1" dirty="0">
                <a:solidFill>
                  <a:schemeClr val="tx2">
                    <a:lumMod val="75000"/>
                  </a:schemeClr>
                </a:solidFill>
              </a:rPr>
              <a:t>Funding: A </a:t>
            </a:r>
            <a:r>
              <a:rPr lang="en-US" sz="2400" b="1" i="1" dirty="0">
                <a:solidFill>
                  <a:schemeClr val="tx2">
                    <a:lumMod val="75000"/>
                  </a:schemeClr>
                </a:solidFill>
              </a:rPr>
              <a:t>21</a:t>
            </a:r>
            <a:r>
              <a:rPr lang="en-US" sz="2400" b="1" i="1" baseline="30000" dirty="0">
                <a:solidFill>
                  <a:schemeClr val="tx2">
                    <a:lumMod val="75000"/>
                  </a:schemeClr>
                </a:solidFill>
              </a:rPr>
              <a:t>st</a:t>
            </a:r>
            <a:r>
              <a:rPr lang="en-US" sz="2400" b="1" i="1" dirty="0">
                <a:solidFill>
                  <a:schemeClr val="tx2">
                    <a:lumMod val="75000"/>
                  </a:schemeClr>
                </a:solidFill>
              </a:rPr>
              <a:t>-century formula </a:t>
            </a:r>
            <a:r>
              <a:rPr lang="en-US" sz="2400" b="1" dirty="0">
                <a:solidFill>
                  <a:schemeClr val="tx2">
                    <a:lumMod val="75000"/>
                  </a:schemeClr>
                </a:solidFill>
              </a:rPr>
              <a:t>for a 21</a:t>
            </a:r>
            <a:r>
              <a:rPr lang="en-US" sz="2400" b="1" baseline="30000" dirty="0">
                <a:solidFill>
                  <a:schemeClr val="tx2">
                    <a:lumMod val="75000"/>
                  </a:schemeClr>
                </a:solidFill>
              </a:rPr>
              <a:t>st</a:t>
            </a:r>
            <a:r>
              <a:rPr lang="en-US" sz="2400" b="1" dirty="0">
                <a:solidFill>
                  <a:schemeClr val="tx2">
                    <a:lumMod val="75000"/>
                  </a:schemeClr>
                </a:solidFill>
              </a:rPr>
              <a:t>-century education.</a:t>
            </a:r>
          </a:p>
          <a:p>
            <a:r>
              <a:rPr lang="en-US" sz="2100" dirty="0"/>
              <a:t>Keeping our constitutional &amp; moral obligation to fully fund public education</a:t>
            </a:r>
          </a:p>
          <a:p>
            <a:r>
              <a:rPr lang="en-US" sz="2100" dirty="0"/>
              <a:t>Updating the formula &amp; ensuring districts aren’t picking up the tab for rising costs</a:t>
            </a:r>
          </a:p>
          <a:p>
            <a:pPr marL="0" indent="0">
              <a:buNone/>
            </a:pPr>
            <a:r>
              <a:rPr lang="en-US" sz="2400" b="1" dirty="0">
                <a:solidFill>
                  <a:schemeClr val="tx2">
                    <a:lumMod val="75000"/>
                  </a:schemeClr>
                </a:solidFill>
              </a:rPr>
              <a:t>Supports: Connecting students &amp; families with resources to </a:t>
            </a:r>
            <a:r>
              <a:rPr lang="en-US" sz="2400" b="1" i="1" dirty="0">
                <a:solidFill>
                  <a:schemeClr val="tx2">
                    <a:lumMod val="75000"/>
                  </a:schemeClr>
                </a:solidFill>
              </a:rPr>
              <a:t>support &amp; improve achievement</a:t>
            </a:r>
            <a:r>
              <a:rPr lang="en-US" sz="2400" b="1" dirty="0">
                <a:solidFill>
                  <a:schemeClr val="tx2">
                    <a:lumMod val="75000"/>
                  </a:schemeClr>
                </a:solidFill>
              </a:rPr>
              <a:t>.</a:t>
            </a:r>
          </a:p>
          <a:p>
            <a:r>
              <a:rPr lang="en-US" sz="2100" dirty="0"/>
              <a:t>Provided $1 million for wraparound services – requested additional $1 million for state match</a:t>
            </a:r>
          </a:p>
          <a:p>
            <a:r>
              <a:rPr lang="en-US" sz="2100" dirty="0"/>
              <a:t>Goal is to scale the pilot up to impact more schools in future years</a:t>
            </a:r>
          </a:p>
          <a:p>
            <a:pPr marL="0" indent="0">
              <a:buNone/>
            </a:pPr>
            <a:endParaRPr lang="en-US" b="1" dirty="0">
              <a:solidFill>
                <a:srgbClr val="EA6C16"/>
              </a:solidFill>
            </a:endParaRPr>
          </a:p>
          <a:p>
            <a:pPr marL="0" indent="0">
              <a:buNone/>
            </a:pPr>
            <a:endParaRPr lang="en-US" b="1" dirty="0">
              <a:solidFill>
                <a:srgbClr val="EA6C16"/>
              </a:solidFill>
            </a:endParaRPr>
          </a:p>
        </p:txBody>
      </p:sp>
    </p:spTree>
    <p:extLst>
      <p:ext uri="{BB962C8B-B14F-4D97-AF65-F5344CB8AC3E}">
        <p14:creationId xmlns:p14="http://schemas.microsoft.com/office/powerpoint/2010/main" val="96094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large green field&#10;&#10;Description generated with high confidence">
            <a:extLst>
              <a:ext uri="{FF2B5EF4-FFF2-40B4-BE49-F238E27FC236}">
                <a16:creationId xmlns:a16="http://schemas.microsoft.com/office/drawing/2014/main" id="{3797E447-BDB3-4EDB-8F5A-D944CECE133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a:extLst>
              <a:ext uri="{FF2B5EF4-FFF2-40B4-BE49-F238E27FC236}">
                <a16:creationId xmlns:a16="http://schemas.microsoft.com/office/drawing/2014/main" id="{41570ED3-355B-42A0-995B-774FB6817841}"/>
              </a:ext>
            </a:extLst>
          </p:cNvPr>
          <p:cNvSpPr>
            <a:spLocks noGrp="1"/>
          </p:cNvSpPr>
          <p:nvPr>
            <p:ph type="title"/>
          </p:nvPr>
        </p:nvSpPr>
        <p:spPr/>
        <p:txBody>
          <a:bodyPr/>
          <a:lstStyle/>
          <a:p>
            <a:r>
              <a:rPr lang="en-US" dirty="0">
                <a:solidFill>
                  <a:srgbClr val="002060"/>
                </a:solidFill>
                <a:latin typeface="Arial Black" panose="020B0A04020102020204" pitchFamily="34" charset="0"/>
              </a:rPr>
              <a:t>New: Partnership for Rural Growth</a:t>
            </a:r>
            <a:endParaRPr lang="en-US" dirty="0">
              <a:solidFill>
                <a:srgbClr val="002060"/>
              </a:solidFill>
            </a:endParaRPr>
          </a:p>
        </p:txBody>
      </p:sp>
      <p:sp>
        <p:nvSpPr>
          <p:cNvPr id="4" name="Content Placeholder 3">
            <a:extLst>
              <a:ext uri="{FF2B5EF4-FFF2-40B4-BE49-F238E27FC236}">
                <a16:creationId xmlns:a16="http://schemas.microsoft.com/office/drawing/2014/main" id="{03A2C7C3-0794-46CE-B1A6-485A7D63A187}"/>
              </a:ext>
            </a:extLst>
          </p:cNvPr>
          <p:cNvSpPr>
            <a:spLocks noGrp="1"/>
          </p:cNvSpPr>
          <p:nvPr>
            <p:ph sz="half" idx="2"/>
          </p:nvPr>
        </p:nvSpPr>
        <p:spPr>
          <a:xfrm>
            <a:off x="628649" y="1868489"/>
            <a:ext cx="8117785" cy="4351338"/>
          </a:xfrm>
        </p:spPr>
        <p:txBody>
          <a:bodyPr/>
          <a:lstStyle/>
          <a:p>
            <a:pPr marL="0" indent="0">
              <a:buNone/>
            </a:pPr>
            <a:endParaRPr lang="en-US" dirty="0">
              <a:solidFill>
                <a:srgbClr val="002060"/>
              </a:solidFill>
            </a:endParaRPr>
          </a:p>
        </p:txBody>
      </p:sp>
      <p:sp>
        <p:nvSpPr>
          <p:cNvPr id="5" name="Date Placeholder 4">
            <a:extLst>
              <a:ext uri="{FF2B5EF4-FFF2-40B4-BE49-F238E27FC236}">
                <a16:creationId xmlns:a16="http://schemas.microsoft.com/office/drawing/2014/main" id="{7907C2BE-A6E3-49ED-AC7F-D1172BEEBB31}"/>
              </a:ext>
            </a:extLst>
          </p:cNvPr>
          <p:cNvSpPr>
            <a:spLocks noGrp="1"/>
          </p:cNvSpPr>
          <p:nvPr>
            <p:ph type="dt" sz="half" idx="10"/>
          </p:nvPr>
        </p:nvSpPr>
        <p:spPr/>
        <p:txBody>
          <a:bodyPr/>
          <a:lstStyle/>
          <a:p>
            <a:fld id="{33CB0378-FFD4-4CBB-858D-32EE1C82268A}" type="datetime1">
              <a:rPr lang="en-US" smtClean="0"/>
              <a:t>10/17/2018</a:t>
            </a:fld>
            <a:endParaRPr lang="en-US" dirty="0"/>
          </a:p>
        </p:txBody>
      </p:sp>
      <p:sp>
        <p:nvSpPr>
          <p:cNvPr id="6" name="Slide Number Placeholder 5">
            <a:extLst>
              <a:ext uri="{FF2B5EF4-FFF2-40B4-BE49-F238E27FC236}">
                <a16:creationId xmlns:a16="http://schemas.microsoft.com/office/drawing/2014/main" id="{1A87825F-E038-4694-80DA-5B50439E46AD}"/>
              </a:ext>
            </a:extLst>
          </p:cNvPr>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15727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large green field&#10;&#10;Description generated with high confidence">
            <a:extLst>
              <a:ext uri="{FF2B5EF4-FFF2-40B4-BE49-F238E27FC236}">
                <a16:creationId xmlns:a16="http://schemas.microsoft.com/office/drawing/2014/main" id="{3797E447-BDB3-4EDB-8F5A-D944CECE133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a:extLst>
              <a:ext uri="{FF2B5EF4-FFF2-40B4-BE49-F238E27FC236}">
                <a16:creationId xmlns:a16="http://schemas.microsoft.com/office/drawing/2014/main" id="{41570ED3-355B-42A0-995B-774FB6817841}"/>
              </a:ext>
            </a:extLst>
          </p:cNvPr>
          <p:cNvSpPr>
            <a:spLocks noGrp="1"/>
          </p:cNvSpPr>
          <p:nvPr>
            <p:ph type="title"/>
          </p:nvPr>
        </p:nvSpPr>
        <p:spPr/>
        <p:txBody>
          <a:bodyPr/>
          <a:lstStyle/>
          <a:p>
            <a:r>
              <a:rPr lang="en-US" dirty="0">
                <a:solidFill>
                  <a:srgbClr val="002060"/>
                </a:solidFill>
                <a:latin typeface="Arial Black" panose="020B0A04020102020204" pitchFamily="34" charset="0"/>
              </a:rPr>
              <a:t>New: Partnership for Rural Growth</a:t>
            </a:r>
            <a:endParaRPr lang="en-US" dirty="0">
              <a:solidFill>
                <a:srgbClr val="002060"/>
              </a:solidFill>
            </a:endParaRPr>
          </a:p>
        </p:txBody>
      </p:sp>
      <p:sp>
        <p:nvSpPr>
          <p:cNvPr id="4" name="Content Placeholder 3">
            <a:extLst>
              <a:ext uri="{FF2B5EF4-FFF2-40B4-BE49-F238E27FC236}">
                <a16:creationId xmlns:a16="http://schemas.microsoft.com/office/drawing/2014/main" id="{03A2C7C3-0794-46CE-B1A6-485A7D63A187}"/>
              </a:ext>
            </a:extLst>
          </p:cNvPr>
          <p:cNvSpPr>
            <a:spLocks noGrp="1"/>
          </p:cNvSpPr>
          <p:nvPr>
            <p:ph sz="half" idx="2"/>
          </p:nvPr>
        </p:nvSpPr>
        <p:spPr>
          <a:xfrm>
            <a:off x="628649" y="1868489"/>
            <a:ext cx="8117785" cy="4351338"/>
          </a:xfrm>
        </p:spPr>
        <p:txBody>
          <a:bodyPr/>
          <a:lstStyle/>
          <a:p>
            <a:pPr marL="0" indent="0">
              <a:buNone/>
            </a:pPr>
            <a:r>
              <a:rPr lang="en-US" dirty="0">
                <a:solidFill>
                  <a:srgbClr val="002060"/>
                </a:solidFill>
              </a:rPr>
              <a:t>Grants to establish or expand fine arts programs</a:t>
            </a:r>
          </a:p>
        </p:txBody>
      </p:sp>
      <p:sp>
        <p:nvSpPr>
          <p:cNvPr id="5" name="Date Placeholder 4">
            <a:extLst>
              <a:ext uri="{FF2B5EF4-FFF2-40B4-BE49-F238E27FC236}">
                <a16:creationId xmlns:a16="http://schemas.microsoft.com/office/drawing/2014/main" id="{7907C2BE-A6E3-49ED-AC7F-D1172BEEBB31}"/>
              </a:ext>
            </a:extLst>
          </p:cNvPr>
          <p:cNvSpPr>
            <a:spLocks noGrp="1"/>
          </p:cNvSpPr>
          <p:nvPr>
            <p:ph type="dt" sz="half" idx="10"/>
          </p:nvPr>
        </p:nvSpPr>
        <p:spPr/>
        <p:txBody>
          <a:bodyPr/>
          <a:lstStyle/>
          <a:p>
            <a:fld id="{33CB0378-FFD4-4CBB-858D-32EE1C82268A}" type="datetime1">
              <a:rPr lang="en-US" smtClean="0"/>
              <a:t>10/17/2018</a:t>
            </a:fld>
            <a:endParaRPr lang="en-US" dirty="0"/>
          </a:p>
        </p:txBody>
      </p:sp>
      <p:sp>
        <p:nvSpPr>
          <p:cNvPr id="6" name="Slide Number Placeholder 5">
            <a:extLst>
              <a:ext uri="{FF2B5EF4-FFF2-40B4-BE49-F238E27FC236}">
                <a16:creationId xmlns:a16="http://schemas.microsoft.com/office/drawing/2014/main" id="{1A87825F-E038-4694-80DA-5B50439E46AD}"/>
              </a:ext>
            </a:extLst>
          </p:cNvPr>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211315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large green field&#10;&#10;Description generated with high confidence">
            <a:extLst>
              <a:ext uri="{FF2B5EF4-FFF2-40B4-BE49-F238E27FC236}">
                <a16:creationId xmlns:a16="http://schemas.microsoft.com/office/drawing/2014/main" id="{3797E447-BDB3-4EDB-8F5A-D944CECE133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a:extLst>
              <a:ext uri="{FF2B5EF4-FFF2-40B4-BE49-F238E27FC236}">
                <a16:creationId xmlns:a16="http://schemas.microsoft.com/office/drawing/2014/main" id="{41570ED3-355B-42A0-995B-774FB6817841}"/>
              </a:ext>
            </a:extLst>
          </p:cNvPr>
          <p:cNvSpPr>
            <a:spLocks noGrp="1"/>
          </p:cNvSpPr>
          <p:nvPr>
            <p:ph type="title"/>
          </p:nvPr>
        </p:nvSpPr>
        <p:spPr/>
        <p:txBody>
          <a:bodyPr/>
          <a:lstStyle/>
          <a:p>
            <a:r>
              <a:rPr lang="en-US" dirty="0">
                <a:solidFill>
                  <a:srgbClr val="002060"/>
                </a:solidFill>
                <a:latin typeface="Arial Black" panose="020B0A04020102020204" pitchFamily="34" charset="0"/>
              </a:rPr>
              <a:t>New: Partnership for Rural Growth</a:t>
            </a:r>
            <a:endParaRPr lang="en-US" dirty="0">
              <a:solidFill>
                <a:srgbClr val="002060"/>
              </a:solidFill>
            </a:endParaRPr>
          </a:p>
        </p:txBody>
      </p:sp>
      <p:sp>
        <p:nvSpPr>
          <p:cNvPr id="4" name="Content Placeholder 3">
            <a:extLst>
              <a:ext uri="{FF2B5EF4-FFF2-40B4-BE49-F238E27FC236}">
                <a16:creationId xmlns:a16="http://schemas.microsoft.com/office/drawing/2014/main" id="{03A2C7C3-0794-46CE-B1A6-485A7D63A187}"/>
              </a:ext>
            </a:extLst>
          </p:cNvPr>
          <p:cNvSpPr>
            <a:spLocks noGrp="1"/>
          </p:cNvSpPr>
          <p:nvPr>
            <p:ph sz="half" idx="2"/>
          </p:nvPr>
        </p:nvSpPr>
        <p:spPr>
          <a:xfrm>
            <a:off x="628649" y="1868489"/>
            <a:ext cx="8117785" cy="4351338"/>
          </a:xfrm>
        </p:spPr>
        <p:txBody>
          <a:bodyPr/>
          <a:lstStyle/>
          <a:p>
            <a:pPr marL="0" indent="0">
              <a:buNone/>
            </a:pPr>
            <a:r>
              <a:rPr lang="en-US" dirty="0">
                <a:solidFill>
                  <a:srgbClr val="002060"/>
                </a:solidFill>
              </a:rPr>
              <a:t>Grants to establish or expand fine arts programs</a:t>
            </a:r>
          </a:p>
          <a:p>
            <a:pPr marL="0" indent="0">
              <a:buNone/>
            </a:pPr>
            <a:endParaRPr lang="en-US" dirty="0">
              <a:solidFill>
                <a:srgbClr val="002060"/>
              </a:solidFill>
            </a:endParaRPr>
          </a:p>
          <a:p>
            <a:pPr marL="0" indent="0">
              <a:buNone/>
            </a:pPr>
            <a:r>
              <a:rPr lang="en-US" dirty="0">
                <a:solidFill>
                  <a:srgbClr val="002060"/>
                </a:solidFill>
              </a:rPr>
              <a:t>STEM/STEAM coordinators in Southwest and Southeast Georgia</a:t>
            </a:r>
          </a:p>
        </p:txBody>
      </p:sp>
      <p:sp>
        <p:nvSpPr>
          <p:cNvPr id="5" name="Date Placeholder 4">
            <a:extLst>
              <a:ext uri="{FF2B5EF4-FFF2-40B4-BE49-F238E27FC236}">
                <a16:creationId xmlns:a16="http://schemas.microsoft.com/office/drawing/2014/main" id="{7907C2BE-A6E3-49ED-AC7F-D1172BEEBB31}"/>
              </a:ext>
            </a:extLst>
          </p:cNvPr>
          <p:cNvSpPr>
            <a:spLocks noGrp="1"/>
          </p:cNvSpPr>
          <p:nvPr>
            <p:ph type="dt" sz="half" idx="10"/>
          </p:nvPr>
        </p:nvSpPr>
        <p:spPr/>
        <p:txBody>
          <a:bodyPr/>
          <a:lstStyle/>
          <a:p>
            <a:fld id="{33CB0378-FFD4-4CBB-858D-32EE1C82268A}" type="datetime1">
              <a:rPr lang="en-US" smtClean="0"/>
              <a:t>10/17/2018</a:t>
            </a:fld>
            <a:endParaRPr lang="en-US" dirty="0"/>
          </a:p>
        </p:txBody>
      </p:sp>
      <p:sp>
        <p:nvSpPr>
          <p:cNvPr id="6" name="Slide Number Placeholder 5">
            <a:extLst>
              <a:ext uri="{FF2B5EF4-FFF2-40B4-BE49-F238E27FC236}">
                <a16:creationId xmlns:a16="http://schemas.microsoft.com/office/drawing/2014/main" id="{1A87825F-E038-4694-80DA-5B50439E46AD}"/>
              </a:ext>
            </a:extLst>
          </p:cNvPr>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155619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large green field&#10;&#10;Description generated with high confidence">
            <a:extLst>
              <a:ext uri="{FF2B5EF4-FFF2-40B4-BE49-F238E27FC236}">
                <a16:creationId xmlns:a16="http://schemas.microsoft.com/office/drawing/2014/main" id="{3797E447-BDB3-4EDB-8F5A-D944CECE133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a:extLst>
              <a:ext uri="{FF2B5EF4-FFF2-40B4-BE49-F238E27FC236}">
                <a16:creationId xmlns:a16="http://schemas.microsoft.com/office/drawing/2014/main" id="{41570ED3-355B-42A0-995B-774FB6817841}"/>
              </a:ext>
            </a:extLst>
          </p:cNvPr>
          <p:cNvSpPr>
            <a:spLocks noGrp="1"/>
          </p:cNvSpPr>
          <p:nvPr>
            <p:ph type="title"/>
          </p:nvPr>
        </p:nvSpPr>
        <p:spPr/>
        <p:txBody>
          <a:bodyPr/>
          <a:lstStyle/>
          <a:p>
            <a:r>
              <a:rPr lang="en-US" dirty="0">
                <a:solidFill>
                  <a:srgbClr val="002060"/>
                </a:solidFill>
                <a:latin typeface="Arial Black" panose="020B0A04020102020204" pitchFamily="34" charset="0"/>
              </a:rPr>
              <a:t>New: Partnership for Rural Growth</a:t>
            </a:r>
            <a:endParaRPr lang="en-US" dirty="0">
              <a:solidFill>
                <a:srgbClr val="002060"/>
              </a:solidFill>
            </a:endParaRPr>
          </a:p>
        </p:txBody>
      </p:sp>
      <p:sp>
        <p:nvSpPr>
          <p:cNvPr id="4" name="Content Placeholder 3">
            <a:extLst>
              <a:ext uri="{FF2B5EF4-FFF2-40B4-BE49-F238E27FC236}">
                <a16:creationId xmlns:a16="http://schemas.microsoft.com/office/drawing/2014/main" id="{03A2C7C3-0794-46CE-B1A6-485A7D63A187}"/>
              </a:ext>
            </a:extLst>
          </p:cNvPr>
          <p:cNvSpPr>
            <a:spLocks noGrp="1"/>
          </p:cNvSpPr>
          <p:nvPr>
            <p:ph sz="half" idx="2"/>
          </p:nvPr>
        </p:nvSpPr>
        <p:spPr>
          <a:xfrm>
            <a:off x="628649" y="1868489"/>
            <a:ext cx="8117785" cy="4351338"/>
          </a:xfrm>
        </p:spPr>
        <p:txBody>
          <a:bodyPr/>
          <a:lstStyle/>
          <a:p>
            <a:pPr marL="0" indent="0">
              <a:buNone/>
            </a:pPr>
            <a:r>
              <a:rPr lang="en-US" dirty="0">
                <a:solidFill>
                  <a:srgbClr val="002060"/>
                </a:solidFill>
              </a:rPr>
              <a:t>Grants to establish or expand fine arts programs</a:t>
            </a:r>
          </a:p>
          <a:p>
            <a:pPr marL="0" indent="0">
              <a:buNone/>
            </a:pPr>
            <a:endParaRPr lang="en-US" dirty="0">
              <a:solidFill>
                <a:srgbClr val="002060"/>
              </a:solidFill>
            </a:endParaRPr>
          </a:p>
          <a:p>
            <a:pPr marL="0" indent="0">
              <a:buNone/>
            </a:pPr>
            <a:r>
              <a:rPr lang="en-US" dirty="0">
                <a:solidFill>
                  <a:srgbClr val="002060"/>
                </a:solidFill>
              </a:rPr>
              <a:t>STEM/STEAM coordinators in Southwest and Southeast Georgia</a:t>
            </a:r>
          </a:p>
          <a:p>
            <a:pPr marL="0" indent="0">
              <a:buNone/>
            </a:pPr>
            <a:endParaRPr lang="en-US" dirty="0">
              <a:solidFill>
                <a:srgbClr val="002060"/>
              </a:solidFill>
            </a:endParaRPr>
          </a:p>
          <a:p>
            <a:pPr marL="0" indent="0">
              <a:buNone/>
            </a:pPr>
            <a:r>
              <a:rPr lang="en-US" dirty="0">
                <a:solidFill>
                  <a:srgbClr val="002060"/>
                </a:solidFill>
              </a:rPr>
              <a:t>Workshops to increase access to AP, Dual Enrollment &amp; Gifted coursework</a:t>
            </a:r>
          </a:p>
        </p:txBody>
      </p:sp>
      <p:sp>
        <p:nvSpPr>
          <p:cNvPr id="5" name="Date Placeholder 4">
            <a:extLst>
              <a:ext uri="{FF2B5EF4-FFF2-40B4-BE49-F238E27FC236}">
                <a16:creationId xmlns:a16="http://schemas.microsoft.com/office/drawing/2014/main" id="{7907C2BE-A6E3-49ED-AC7F-D1172BEEBB31}"/>
              </a:ext>
            </a:extLst>
          </p:cNvPr>
          <p:cNvSpPr>
            <a:spLocks noGrp="1"/>
          </p:cNvSpPr>
          <p:nvPr>
            <p:ph type="dt" sz="half" idx="10"/>
          </p:nvPr>
        </p:nvSpPr>
        <p:spPr/>
        <p:txBody>
          <a:bodyPr/>
          <a:lstStyle/>
          <a:p>
            <a:fld id="{33CB0378-FFD4-4CBB-858D-32EE1C82268A}" type="datetime1">
              <a:rPr lang="en-US" smtClean="0"/>
              <a:t>10/17/2018</a:t>
            </a:fld>
            <a:endParaRPr lang="en-US" dirty="0"/>
          </a:p>
        </p:txBody>
      </p:sp>
      <p:sp>
        <p:nvSpPr>
          <p:cNvPr id="6" name="Slide Number Placeholder 5">
            <a:extLst>
              <a:ext uri="{FF2B5EF4-FFF2-40B4-BE49-F238E27FC236}">
                <a16:creationId xmlns:a16="http://schemas.microsoft.com/office/drawing/2014/main" id="{1A87825F-E038-4694-80DA-5B50439E46AD}"/>
              </a:ext>
            </a:extLst>
          </p:cNvPr>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4232669450"/>
      </p:ext>
    </p:extLst>
  </p:cSld>
  <p:clrMapOvr>
    <a:masterClrMapping/>
  </p:clrMapOvr>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BA December 2017" id="{61E83A28-33CF-4556-B597-615816E712E8}" vid="{D329ACCA-D29B-4AC0-B9CB-6CB15B43F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licy_x0020_Reference xmlns="d71578b4-8a9a-43b8-9dd8-3834e0439734"/>
    <Document_x0020_Category xmlns="d71578b4-8a9a-43b8-9dd8-3834e0439734">Template</Document_x0020_Category>
    <Sub_x002d_Category xmlns="d71578b4-8a9a-43b8-9dd8-3834e0439734" xsi:nil="true"/>
    <Category xmlns="d71578b4-8a9a-43b8-9dd8-3834e0439734">Communications</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F9C8662C74564AA813A60BD0601687" ma:contentTypeVersion="5" ma:contentTypeDescription="Create a new document." ma:contentTypeScope="" ma:versionID="0092cd139ad561c8adb61b6ba0f82dcc">
  <xsd:schema xmlns:xsd="http://www.w3.org/2001/XMLSchema" xmlns:xs="http://www.w3.org/2001/XMLSchema" xmlns:p="http://schemas.microsoft.com/office/2006/metadata/properties" xmlns:ns2="d71578b4-8a9a-43b8-9dd8-3834e0439734" targetNamespace="http://schemas.microsoft.com/office/2006/metadata/properties" ma:root="true" ma:fieldsID="88d37bd150c00ecc24930c36efd31e37" ns2:_="">
    <xsd:import namespace="d71578b4-8a9a-43b8-9dd8-3834e0439734"/>
    <xsd:element name="properties">
      <xsd:complexType>
        <xsd:sequence>
          <xsd:element name="documentManagement">
            <xsd:complexType>
              <xsd:all>
                <xsd:element ref="ns2:Document_x0020_Category"/>
                <xsd:element ref="ns2:Category"/>
                <xsd:element ref="ns2:Sub_x002d_Category" minOccurs="0"/>
                <xsd:element ref="ns2:Policy_x0020_Re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578b4-8a9a-43b8-9dd8-3834e0439734" elementFormDefault="qualified">
    <xsd:import namespace="http://schemas.microsoft.com/office/2006/documentManagement/types"/>
    <xsd:import namespace="http://schemas.microsoft.com/office/infopath/2007/PartnerControls"/>
    <xsd:element name="Document_x0020_Category" ma:index="8" ma:displayName="Type of Document" ma:format="Dropdown" ma:internalName="Document_x0020_Category">
      <xsd:simpleType>
        <xsd:restriction base="dms:Choice">
          <xsd:enumeration value="Form"/>
          <xsd:enumeration value="Guidance"/>
          <xsd:enumeration value="Template"/>
          <xsd:enumeration value="Concept Paper Template"/>
          <xsd:enumeration value="Easy Reference"/>
          <xsd:enumeration value="Logo/Emblems"/>
        </xsd:restriction>
      </xsd:simpleType>
    </xsd:element>
    <xsd:element name="Category" ma:index="9" ma:displayName="Category" ma:default="(Choose One)" ma:format="Dropdown" ma:internalName="Category">
      <xsd:simpleType>
        <xsd:restriction base="dms:Choice">
          <xsd:enumeration value="(Choose One)"/>
          <xsd:enumeration value="Communications"/>
          <xsd:enumeration value="SBOE Approval Process"/>
          <xsd:enumeration value="Human Resources/Legal"/>
          <xsd:enumeration value="Operations"/>
          <xsd:enumeration value="Program Management"/>
          <xsd:enumeration value="Internal Audits &amp; Controls"/>
        </xsd:restriction>
      </xsd:simpleType>
    </xsd:element>
    <xsd:element name="Sub_x002d_Category" ma:index="10" nillable="true" ma:displayName="Sub-Category" ma:internalName="Sub_x002d_Category">
      <xsd:simpleType>
        <xsd:restriction base="dms:Text">
          <xsd:maxLength value="255"/>
        </xsd:restriction>
      </xsd:simpleType>
    </xsd:element>
    <xsd:element name="Policy_x0020_Reference" ma:index="11" nillable="true" ma:displayName="Policy Reference" ma:list="{5d4ab52c-5c5b-46b6-a9b7-51bccb2839cc}" ma:internalName="Policy_x0020_Reference" ma:showField="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88A7C3-2BB5-4A18-898A-30CE89B2372C}">
  <ds:schemaRefs>
    <ds:schemaRef ds:uri="d71578b4-8a9a-43b8-9dd8-3834e0439734"/>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CF00EE7-5F6E-409F-88CA-8BEF9EFD5F4F}">
  <ds:schemaRefs>
    <ds:schemaRef ds:uri="http://schemas.microsoft.com/sharepoint/v3/contenttype/forms"/>
  </ds:schemaRefs>
</ds:datastoreItem>
</file>

<file path=customXml/itemProps3.xml><?xml version="1.0" encoding="utf-8"?>
<ds:datastoreItem xmlns:ds="http://schemas.openxmlformats.org/officeDocument/2006/customXml" ds:itemID="{7218D9F4-C648-41FF-BE82-037247A99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578b4-8a9a-43b8-9dd8-3834e0439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GSBA December 2017</Template>
  <TotalTime>12899</TotalTime>
  <Words>2040</Words>
  <Application>Microsoft Office PowerPoint</Application>
  <PresentationFormat>On-screen Show (4:3)</PresentationFormat>
  <Paragraphs>207</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Arial Rounded MT Bold</vt:lpstr>
      <vt:lpstr>Calibri</vt:lpstr>
      <vt:lpstr>Monotype Sorts</vt:lpstr>
      <vt:lpstr>Wingdings</vt:lpstr>
      <vt:lpstr>GaDOE-PowerPoint-Template</vt:lpstr>
      <vt:lpstr>Fall Bootstrap 2018</vt:lpstr>
      <vt:lpstr>Thanks to you and your teachers &amp; students…</vt:lpstr>
      <vt:lpstr>Thanks to you and your teachers &amp; students…</vt:lpstr>
      <vt:lpstr>Thanks to you and your teachers &amp; students…</vt:lpstr>
      <vt:lpstr>Moving forward…</vt:lpstr>
      <vt:lpstr>New: Partnership for Rural Growth</vt:lpstr>
      <vt:lpstr>New: Partnership for Rural Growth</vt:lpstr>
      <vt:lpstr>New: Partnership for Rural Growth</vt:lpstr>
      <vt:lpstr>New: Partnership for Rural Growth</vt:lpstr>
      <vt:lpstr>New: Partnership for Rural Growth</vt:lpstr>
      <vt:lpstr>Updates: Matt Jones</vt:lpstr>
      <vt:lpstr>Partnership for Rural Growth</vt:lpstr>
      <vt:lpstr>Assessment</vt:lpstr>
      <vt:lpstr>School Improvement</vt:lpstr>
      <vt:lpstr>Whole Child Tool Kit: Research, Resources, &amp; Partners</vt:lpstr>
      <vt:lpstr>Leveraging Evidence-based Practices</vt:lpstr>
      <vt:lpstr>Leveraging Evidence-based Practices</vt:lpstr>
      <vt:lpstr>Support Directory</vt:lpstr>
      <vt:lpstr>Updates: Ted Beck</vt:lpstr>
      <vt:lpstr>AFY19 / FY20 Budget Request </vt:lpstr>
      <vt:lpstr>AFY19 / FY20 Budget Request </vt:lpstr>
      <vt:lpstr>Other Finance Items </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GSBA/GSSA December 2017</dc:title>
  <dc:creator>Computer-527</dc:creator>
  <cp:lastModifiedBy>Meghan Frick</cp:lastModifiedBy>
  <cp:revision>382</cp:revision>
  <cp:lastPrinted>2018-01-11T19:43:13Z</cp:lastPrinted>
  <dcterms:created xsi:type="dcterms:W3CDTF">2017-11-22T12:38:29Z</dcterms:created>
  <dcterms:modified xsi:type="dcterms:W3CDTF">2018-10-17T21:48:08Z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0x01010008F9C8662C74564AA813A60BD0601687</vt:lpwstr>
  </property>
</Properties>
</file>