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41"/>
  </p:notesMasterIdLst>
  <p:handoutMasterIdLst>
    <p:handoutMasterId r:id="rId42"/>
  </p:handoutMasterIdLst>
  <p:sldIdLst>
    <p:sldId id="290" r:id="rId2"/>
    <p:sldId id="258" r:id="rId3"/>
    <p:sldId id="289" r:id="rId4"/>
    <p:sldId id="260" r:id="rId5"/>
    <p:sldId id="261" r:id="rId6"/>
    <p:sldId id="262" r:id="rId7"/>
    <p:sldId id="263" r:id="rId8"/>
    <p:sldId id="264" r:id="rId9"/>
    <p:sldId id="315" r:id="rId10"/>
    <p:sldId id="268" r:id="rId11"/>
    <p:sldId id="269" r:id="rId12"/>
    <p:sldId id="270" r:id="rId13"/>
    <p:sldId id="271" r:id="rId14"/>
    <p:sldId id="272" r:id="rId15"/>
    <p:sldId id="273" r:id="rId16"/>
    <p:sldId id="274" r:id="rId17"/>
    <p:sldId id="275" r:id="rId18"/>
    <p:sldId id="276" r:id="rId19"/>
    <p:sldId id="291" r:id="rId20"/>
    <p:sldId id="292" r:id="rId21"/>
    <p:sldId id="293" r:id="rId22"/>
    <p:sldId id="294" r:id="rId23"/>
    <p:sldId id="295" r:id="rId24"/>
    <p:sldId id="296" r:id="rId25"/>
    <p:sldId id="297"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94624"/>
  </p:normalViewPr>
  <p:slideViewPr>
    <p:cSldViewPr snapToGrid="0" snapToObjects="1" showGuides="1">
      <p:cViewPr varScale="1">
        <p:scale>
          <a:sx n="110" d="100"/>
          <a:sy n="110" d="100"/>
        </p:scale>
        <p:origin x="-1644"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3704D4E-EDB8-4151-804B-7172FBFDF223}" type="datetimeFigureOut">
              <a:rPr lang="en-US" smtClean="0"/>
              <a:pPr/>
              <a:t>10/18/2017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BB4D06B-E96E-4D86-BB6B-1B87223A15C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4EEFDED-0CF1-417D-947D-B223C3DD6942}" type="datetimeFigureOut">
              <a:rPr lang="en-US" smtClean="0"/>
              <a:pPr/>
              <a:t>10/18/2017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8564E8D-7D5E-4366-AEFC-6D94F4AC263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9A2162-16AD-45D9-A41E-2CA917A830F7}"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6052110-34D9-DB40-B3AB-E3A81B6EF920}" type="datetimeFigureOut">
              <a:rPr lang="en-US" smtClean="0"/>
              <a:pPr/>
              <a:t>10/18/2017</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8D5E62C2-91E7-E845-A9B4-1FC0BAE7335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6052110-34D9-DB40-B3AB-E3A81B6EF920}" type="datetimeFigureOut">
              <a:rPr lang="en-US" smtClean="0"/>
              <a:pPr/>
              <a:t>10/18/2017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D5E62C2-91E7-E845-A9B4-1FC0BAE7335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6052110-34D9-DB40-B3AB-E3A81B6EF920}" type="datetimeFigureOut">
              <a:rPr lang="en-US" smtClean="0"/>
              <a:pPr/>
              <a:t>10/18/2017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D5E62C2-91E7-E845-A9B4-1FC0BAE7335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Blank Full">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80999" y="998469"/>
            <a:ext cx="8407892" cy="896461"/>
          </a:xfrm>
          <a:prstGeom prst="rect">
            <a:avLst/>
          </a:prstGeom>
        </p:spPr>
        <p:txBody>
          <a:bodyPr vert="horz" lIns="91440" tIns="45720" rIns="91440" bIns="45720" rtlCol="0" anchor="ctr">
            <a:noAutofit/>
          </a:bodyPr>
          <a:lstStyle>
            <a:lvl1pPr algn="l">
              <a:defRPr sz="3000" b="1" cap="none" spc="150" baseline="0">
                <a:solidFill>
                  <a:schemeClr val="tx1"/>
                </a:solidFill>
                <a:latin typeface="+mj-lt"/>
              </a:defRPr>
            </a:lvl1pPr>
          </a:lstStyle>
          <a:p>
            <a:r>
              <a:rPr lang="en-US" dirty="0" smtClean="0"/>
              <a:t>Click to edit title</a:t>
            </a:r>
            <a:endParaRPr lang="en-US" dirty="0"/>
          </a:p>
        </p:txBody>
      </p:sp>
      <p:sp>
        <p:nvSpPr>
          <p:cNvPr id="13" name="Text Placeholder 2"/>
          <p:cNvSpPr>
            <a:spLocks noGrp="1"/>
          </p:cNvSpPr>
          <p:nvPr>
            <p:ph idx="13"/>
          </p:nvPr>
        </p:nvSpPr>
        <p:spPr>
          <a:xfrm>
            <a:off x="380999" y="1895759"/>
            <a:ext cx="8407893" cy="4449548"/>
          </a:xfrm>
          <a:prstGeom prst="rect">
            <a:avLst/>
          </a:prstGeom>
        </p:spPr>
        <p:txBody>
          <a:bodyPr vert="horz" lIns="91440" tIns="45720" rIns="91440" bIns="45720" rtlCol="0">
            <a:normAutofit/>
          </a:bodyPr>
          <a:lstStyle>
            <a:lvl1pPr marL="228600" indent="-184150">
              <a:spcBef>
                <a:spcPts val="300"/>
              </a:spcBef>
              <a:spcAft>
                <a:spcPts val="300"/>
              </a:spcAft>
              <a:buClr>
                <a:schemeClr val="bg2"/>
              </a:buClr>
              <a:buFont typeface="Arial" pitchFamily="34" charset="0"/>
              <a:buChar char="•"/>
              <a:defRPr/>
            </a:lvl1pPr>
            <a:lvl2pPr>
              <a:spcBef>
                <a:spcPts val="300"/>
              </a:spcBef>
              <a:spcAft>
                <a:spcPts val="300"/>
              </a:spcAft>
              <a:buClr>
                <a:schemeClr val="accent1"/>
              </a:buClr>
              <a:defRPr>
                <a:solidFill>
                  <a:schemeClr val="tx1"/>
                </a:solidFill>
              </a:defRPr>
            </a:lvl2pPr>
            <a:lvl3pPr marL="822960" indent="-182880">
              <a:spcBef>
                <a:spcPts val="300"/>
              </a:spcBef>
              <a:spcAft>
                <a:spcPts val="300"/>
              </a:spcAft>
              <a:buClr>
                <a:schemeClr val="bg2"/>
              </a:buClr>
              <a:buFont typeface="Wingdings" charset="2"/>
              <a:buChar char="§"/>
              <a:defRPr/>
            </a:lvl3p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5"/>
          <p:cNvSpPr>
            <a:spLocks noGrp="1"/>
          </p:cNvSpPr>
          <p:nvPr>
            <p:ph type="sldNum" sz="quarter" idx="4"/>
          </p:nvPr>
        </p:nvSpPr>
        <p:spPr>
          <a:xfrm>
            <a:off x="4292592" y="6466421"/>
            <a:ext cx="457200" cy="274320"/>
          </a:xfrm>
          <a:prstGeom prst="rect">
            <a:avLst/>
          </a:prstGeom>
          <a:ln w="19050">
            <a:noFill/>
          </a:ln>
        </p:spPr>
        <p:txBody>
          <a:bodyPr vert="horz" lIns="91440" tIns="45720" rIns="91440" bIns="45720" rtlCol="0" anchor="ctr"/>
          <a:lstStyle>
            <a:lvl1pPr algn="ctr">
              <a:defRPr sz="1100">
                <a:solidFill>
                  <a:schemeClr val="tx2"/>
                </a:solidFill>
                <a:latin typeface="+mj-lt"/>
              </a:defRPr>
            </a:lvl1pPr>
          </a:lstStyle>
          <a:p>
            <a:fld id="{41710C00-C09D-4221-9594-50709998B8D2}" type="slidenum">
              <a:rPr lang="en-US" smtClean="0"/>
              <a:pPr/>
              <a:t>‹#›</a:t>
            </a:fld>
            <a:endParaRPr lang="en-US" dirty="0"/>
          </a:p>
        </p:txBody>
      </p:sp>
      <p:sp>
        <p:nvSpPr>
          <p:cNvPr id="10" name="Date Placeholder 1"/>
          <p:cNvSpPr>
            <a:spLocks noGrp="1"/>
          </p:cNvSpPr>
          <p:nvPr>
            <p:ph type="dt" sz="half" idx="2"/>
          </p:nvPr>
        </p:nvSpPr>
        <p:spPr>
          <a:xfrm>
            <a:off x="381931" y="6466421"/>
            <a:ext cx="3910662" cy="274320"/>
          </a:xfrm>
          <a:prstGeom prst="rect">
            <a:avLst/>
          </a:prstGeom>
        </p:spPr>
        <p:txBody>
          <a:bodyPr/>
          <a:lstStyle>
            <a:lvl1pPr>
              <a:defRPr sz="800" b="1">
                <a:latin typeface="+mj-lt"/>
              </a:defRPr>
            </a:lvl1pPr>
          </a:lstStyle>
          <a:p>
            <a:fld id="{81F8924D-18A9-44A0-9306-20F0A0C1A042}" type="datetime1">
              <a:rPr lang="en-US" smtClean="0"/>
              <a:pPr/>
              <a:t>10/18/2017</a:t>
            </a:fld>
            <a:endParaRPr lang="en-US" dirty="0"/>
          </a:p>
        </p:txBody>
      </p:sp>
      <p:sp>
        <p:nvSpPr>
          <p:cNvPr id="11" name="Footer Placeholder 2"/>
          <p:cNvSpPr>
            <a:spLocks noGrp="1"/>
          </p:cNvSpPr>
          <p:nvPr>
            <p:ph type="ftr" sz="quarter" idx="3"/>
          </p:nvPr>
        </p:nvSpPr>
        <p:spPr>
          <a:xfrm>
            <a:off x="4749792" y="6466421"/>
            <a:ext cx="4039101" cy="274320"/>
          </a:xfrm>
          <a:prstGeom prst="rect">
            <a:avLst/>
          </a:prstGeom>
        </p:spPr>
        <p:txBody>
          <a:bodyPr/>
          <a:lstStyle>
            <a:lvl1pPr algn="r">
              <a:defRPr sz="1400">
                <a:solidFill>
                  <a:srgbClr val="0C1D32"/>
                </a:solidFill>
                <a:latin typeface="+mj-lt"/>
              </a:defRPr>
            </a:lvl1pPr>
          </a:lstStyle>
          <a:p>
            <a:endParaRPr lang="en-US" dirty="0"/>
          </a:p>
        </p:txBody>
      </p:sp>
    </p:spTree>
    <p:extLst>
      <p:ext uri="{BB962C8B-B14F-4D97-AF65-F5344CB8AC3E}">
        <p14:creationId xmlns:p14="http://schemas.microsoft.com/office/powerpoint/2010/main" xmlns="" val="16983319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6052110-34D9-DB40-B3AB-E3A81B6EF920}" type="datetimeFigureOut">
              <a:rPr lang="en-US" smtClean="0"/>
              <a:pPr/>
              <a:t>10/18/2017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D5E62C2-91E7-E845-A9B4-1FC0BAE73353}"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6052110-34D9-DB40-B3AB-E3A81B6EF920}" type="datetimeFigureOut">
              <a:rPr lang="en-US" smtClean="0"/>
              <a:pPr/>
              <a:t>10/18/2017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D5E62C2-91E7-E845-A9B4-1FC0BAE73353}"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6052110-34D9-DB40-B3AB-E3A81B6EF920}" type="datetimeFigureOut">
              <a:rPr lang="en-US" smtClean="0"/>
              <a:pPr/>
              <a:t>10/18/2017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D5E62C2-91E7-E845-A9B4-1FC0BAE73353}"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6052110-34D9-DB40-B3AB-E3A81B6EF920}" type="datetimeFigureOut">
              <a:rPr lang="en-US" smtClean="0"/>
              <a:pPr/>
              <a:t>10/18/2017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8D5E62C2-91E7-E845-A9B4-1FC0BAE7335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36052110-34D9-DB40-B3AB-E3A81B6EF920}" type="datetimeFigureOut">
              <a:rPr lang="en-US" smtClean="0"/>
              <a:pPr/>
              <a:t>10/18/2017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8D5E62C2-91E7-E845-A9B4-1FC0BAE73353}"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36052110-34D9-DB40-B3AB-E3A81B6EF920}" type="datetimeFigureOut">
              <a:rPr lang="en-US" smtClean="0"/>
              <a:pPr/>
              <a:t>10/18/2017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8D5E62C2-91E7-E845-A9B4-1FC0BAE7335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36052110-34D9-DB40-B3AB-E3A81B6EF920}" type="datetimeFigureOut">
              <a:rPr lang="en-US" smtClean="0"/>
              <a:pPr/>
              <a:t>10/18/2017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D5E62C2-91E7-E845-A9B4-1FC0BAE7335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6052110-34D9-DB40-B3AB-E3A81B6EF920}" type="datetimeFigureOut">
              <a:rPr lang="en-US" smtClean="0"/>
              <a:pPr/>
              <a:t>10/18/2017</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8D5E62C2-91E7-E845-A9B4-1FC0BAE73353}"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6052110-34D9-DB40-B3AB-E3A81B6EF920}" type="datetimeFigureOut">
              <a:rPr lang="en-US" smtClean="0"/>
              <a:pPr/>
              <a:t>10/18/2017</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8D5E62C2-91E7-E845-A9B4-1FC0BAE7335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url?sa=i&amp;rct=j&amp;q=&amp;esrc=s&amp;source=images&amp;cd=&amp;cad=rja&amp;uact=8&amp;ved=0CAcQjRxqFQoTCMrI79bH28cCFYucgAod2KwCIA&amp;url=http://www.wsbtv.com/news/news/local/university-officer-under-fire-after-confederate-fl/nTB39/&amp;bvm=bv.101800829,d.eXY&amp;psig=AFQjCNHbHn2MrhyUbPdAaVFNTUh5HjnQbQ&amp;ust=1441393510302878"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52601"/>
            <a:ext cx="9144000" cy="1829761"/>
          </a:xfrm>
        </p:spPr>
        <p:txBody>
          <a:bodyPr>
            <a:normAutofit fontScale="90000"/>
          </a:bodyPr>
          <a:lstStyle/>
          <a:p>
            <a:pPr algn="ctr"/>
            <a:r>
              <a:rPr lang="en-US" dirty="0" smtClean="0"/>
              <a:t>2017 Fall Bootstrap Conference</a:t>
            </a:r>
            <a:br>
              <a:rPr lang="en-US" dirty="0" smtClean="0"/>
            </a:br>
            <a:endParaRPr lang="en-US" dirty="0"/>
          </a:p>
        </p:txBody>
      </p:sp>
      <p:sp>
        <p:nvSpPr>
          <p:cNvPr id="3" name="Subtitle 2"/>
          <p:cNvSpPr>
            <a:spLocks noGrp="1"/>
          </p:cNvSpPr>
          <p:nvPr>
            <p:ph type="subTitle" idx="1"/>
          </p:nvPr>
        </p:nvSpPr>
        <p:spPr>
          <a:xfrm>
            <a:off x="685800" y="3611606"/>
            <a:ext cx="7772400" cy="1403155"/>
          </a:xfrm>
        </p:spPr>
        <p:txBody>
          <a:bodyPr>
            <a:normAutofit lnSpcReduction="10000"/>
          </a:bodyPr>
          <a:lstStyle/>
          <a:p>
            <a:r>
              <a:rPr lang="en-US" dirty="0" smtClean="0"/>
              <a:t>Cory O. Kirby</a:t>
            </a:r>
          </a:p>
          <a:p>
            <a:r>
              <a:rPr lang="en-US" dirty="0" smtClean="0"/>
              <a:t>Hieu M. Nguyen</a:t>
            </a:r>
          </a:p>
          <a:p>
            <a:r>
              <a:rPr lang="en-US" dirty="0" smtClean="0"/>
              <a:t>Harben, Hartley &amp; Hawkins, LLP</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38425"/>
            <a:ext cx="8229600" cy="4168866"/>
          </a:xfrm>
        </p:spPr>
        <p:txBody>
          <a:bodyPr/>
          <a:lstStyle/>
          <a:p>
            <a:r>
              <a:rPr lang="en-US" dirty="0" smtClean="0"/>
              <a:t>Was speech “pursuant to” or “in the scope of” employee’s duties?</a:t>
            </a:r>
          </a:p>
          <a:p>
            <a:r>
              <a:rPr lang="en-US" dirty="0" smtClean="0"/>
              <a:t>Was speech a “matter of public concern” or of personal interest?</a:t>
            </a:r>
          </a:p>
          <a:p>
            <a:r>
              <a:rPr lang="en-US" dirty="0" smtClean="0"/>
              <a:t>If speech is a matter of public concern, how does the District’s interest balance against the employee’s interest?</a:t>
            </a:r>
          </a:p>
          <a:p>
            <a:endParaRPr lang="en-US" dirty="0" smtClean="0"/>
          </a:p>
          <a:p>
            <a:endParaRPr lang="en-US" dirty="0"/>
          </a:p>
        </p:txBody>
      </p:sp>
      <p:sp>
        <p:nvSpPr>
          <p:cNvPr id="4" name="Slide Number Placeholder 3"/>
          <p:cNvSpPr>
            <a:spLocks noGrp="1"/>
          </p:cNvSpPr>
          <p:nvPr>
            <p:ph type="sldNum" sz="quarter" idx="12"/>
          </p:nvPr>
        </p:nvSpPr>
        <p:spPr>
          <a:xfrm>
            <a:off x="7924800" y="6356350"/>
            <a:ext cx="762000" cy="365125"/>
          </a:xfrm>
          <a:prstGeom prst="rect">
            <a:avLst/>
          </a:prstGeom>
        </p:spPr>
        <p:txBody>
          <a:bodyPr/>
          <a:lstStyle/>
          <a:p>
            <a:fld id="{D5BBC35B-A44B-4119-B8DA-DE9E3DFADA20}" type="slidenum">
              <a:rPr kumimoji="0" lang="en-US" smtClean="0"/>
              <a:pPr/>
              <a:t>10</a:t>
            </a:fld>
            <a:endParaRPr kumimoji="0" lang="en-US" dirty="0"/>
          </a:p>
        </p:txBody>
      </p:sp>
      <p:sp>
        <p:nvSpPr>
          <p:cNvPr id="2" name="Title 1"/>
          <p:cNvSpPr>
            <a:spLocks noGrp="1"/>
          </p:cNvSpPr>
          <p:nvPr>
            <p:ph type="title"/>
          </p:nvPr>
        </p:nvSpPr>
        <p:spPr>
          <a:xfrm>
            <a:off x="457200" y="685800"/>
            <a:ext cx="8229600" cy="932688"/>
          </a:xfrm>
        </p:spPr>
        <p:txBody>
          <a:bodyPr>
            <a:normAutofit/>
          </a:bodyPr>
          <a:lstStyle/>
          <a:p>
            <a:pPr algn="ctr"/>
            <a:r>
              <a:rPr lang="en-US" sz="4400" dirty="0" smtClean="0"/>
              <a:t>Typical Analysis</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p:cNvPicPr>
            <a:picLocks noGrp="1" noChangeArrowheads="1"/>
          </p:cNvPicPr>
          <p:nvPr>
            <p:ph idx="1"/>
          </p:nvPr>
        </p:nvPicPr>
        <p:blipFill>
          <a:blip r:embed="rId2" cstate="print"/>
          <a:stretch>
            <a:fillRect/>
          </a:stretch>
        </p:blipFill>
        <p:spPr bwMode="auto">
          <a:xfrm>
            <a:off x="1066800" y="2727068"/>
            <a:ext cx="1371429" cy="1371429"/>
          </a:xfrm>
          <a:prstGeom prst="rect">
            <a:avLst/>
          </a:prstGeom>
          <a:noFill/>
          <a:ln w="9525">
            <a:noFill/>
            <a:miter lim="800000"/>
            <a:headEnd/>
            <a:tailEnd/>
          </a:ln>
        </p:spPr>
      </p:pic>
      <p:sp>
        <p:nvSpPr>
          <p:cNvPr id="7" name="Slide Number Placeholder 6"/>
          <p:cNvSpPr>
            <a:spLocks noGrp="1"/>
          </p:cNvSpPr>
          <p:nvPr>
            <p:ph type="sldNum" sz="quarter" idx="12"/>
          </p:nvPr>
        </p:nvSpPr>
        <p:spPr>
          <a:prstGeom prst="rect">
            <a:avLst/>
          </a:prstGeom>
        </p:spPr>
        <p:txBody>
          <a:bodyPr/>
          <a:lstStyle/>
          <a:p>
            <a:fld id="{D5BBC35B-A44B-4119-B8DA-DE9E3DFADA20}" type="slidenum">
              <a:rPr kumimoji="0" lang="en-US" smtClean="0"/>
              <a:pPr/>
              <a:t>11</a:t>
            </a:fld>
            <a:endParaRPr kumimoji="0" lang="en-US" dirty="0"/>
          </a:p>
        </p:txBody>
      </p:sp>
      <p:sp>
        <p:nvSpPr>
          <p:cNvPr id="2" name="Title 1"/>
          <p:cNvSpPr>
            <a:spLocks noGrp="1"/>
          </p:cNvSpPr>
          <p:nvPr>
            <p:ph type="title"/>
          </p:nvPr>
        </p:nvSpPr>
        <p:spPr>
          <a:xfrm>
            <a:off x="457200" y="274638"/>
            <a:ext cx="8229600" cy="1706562"/>
          </a:xfrm>
        </p:spPr>
        <p:txBody>
          <a:bodyPr>
            <a:normAutofit/>
          </a:bodyPr>
          <a:lstStyle/>
          <a:p>
            <a:pPr algn="ctr"/>
            <a:r>
              <a:rPr lang="en-US" dirty="0" smtClean="0"/>
              <a:t>How should social media speech be treated?</a:t>
            </a:r>
            <a:endParaRPr lang="en-US" b="1" dirty="0">
              <a:solidFill>
                <a:schemeClr val="accent2"/>
              </a:solidFill>
            </a:endParaRPr>
          </a:p>
        </p:txBody>
      </p:sp>
      <p:sp>
        <p:nvSpPr>
          <p:cNvPr id="5" name="TextBox 4"/>
          <p:cNvSpPr txBox="1"/>
          <p:nvPr/>
        </p:nvSpPr>
        <p:spPr>
          <a:xfrm>
            <a:off x="4380931" y="3043451"/>
            <a:ext cx="184731" cy="369332"/>
          </a:xfrm>
          <a:prstGeom prst="rect">
            <a:avLst/>
          </a:prstGeom>
          <a:noFill/>
        </p:spPr>
        <p:txBody>
          <a:bodyPr wrap="none" rtlCol="0">
            <a:spAutoFit/>
          </a:bodyPr>
          <a:lstStyle/>
          <a:p>
            <a:endParaRPr lang="en-US" dirty="0"/>
          </a:p>
        </p:txBody>
      </p:sp>
      <p:pic>
        <p:nvPicPr>
          <p:cNvPr id="1028" name="Picture 4"/>
          <p:cNvPicPr>
            <a:picLocks noChangeArrowheads="1"/>
          </p:cNvPicPr>
          <p:nvPr/>
        </p:nvPicPr>
        <p:blipFill>
          <a:blip r:embed="rId3" cstate="print"/>
          <a:srcRect/>
          <a:stretch>
            <a:fillRect/>
          </a:stretch>
        </p:blipFill>
        <p:spPr bwMode="auto">
          <a:xfrm>
            <a:off x="3124200" y="2175535"/>
            <a:ext cx="2192857" cy="3268929"/>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rot="600000">
            <a:off x="5651186" y="4042410"/>
            <a:ext cx="2864762" cy="21485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dissolve">
                                      <p:cBhvr>
                                        <p:cTn id="11" dur="500"/>
                                        <p:tgtEl>
                                          <p:spTgt spid="102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dissolve">
                                      <p:cBhvr>
                                        <p:cTn id="15"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illboard Breakup.jpg"/>
          <p:cNvPicPr>
            <a:picLocks noGrp="1" noChangeAspect="1"/>
          </p:cNvPicPr>
          <p:nvPr>
            <p:ph idx="1"/>
          </p:nvPr>
        </p:nvPicPr>
        <p:blipFill>
          <a:blip r:embed="rId3" cstate="print"/>
          <a:stretch>
            <a:fillRect/>
          </a:stretch>
        </p:blipFill>
        <p:spPr>
          <a:xfrm>
            <a:off x="0" y="0"/>
            <a:ext cx="9144000" cy="6857999"/>
          </a:xfrm>
        </p:spPr>
      </p:pic>
      <p:sp>
        <p:nvSpPr>
          <p:cNvPr id="5" name="Slide Number Placeholder 4"/>
          <p:cNvSpPr>
            <a:spLocks noGrp="1"/>
          </p:cNvSpPr>
          <p:nvPr>
            <p:ph type="sldNum" sz="quarter" idx="12"/>
          </p:nvPr>
        </p:nvSpPr>
        <p:spPr>
          <a:xfrm>
            <a:off x="8234680" y="6355080"/>
            <a:ext cx="582966" cy="274320"/>
          </a:xfrm>
          <a:prstGeom prst="rect">
            <a:avLst/>
          </a:prstGeom>
        </p:spPr>
        <p:txBody>
          <a:bodyPr/>
          <a:lstStyle/>
          <a:p>
            <a:fld id="{6DC06E23-39AD-48B7-B7E6-D63C6B6CA7A0}"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10600" cy="1590130"/>
          </a:xfrm>
        </p:spPr>
        <p:txBody>
          <a:bodyPr>
            <a:normAutofit/>
          </a:bodyPr>
          <a:lstStyle/>
          <a:p>
            <a:pPr algn="ctr"/>
            <a:r>
              <a:rPr lang="en-US" sz="2200" b="1" dirty="0" smtClean="0"/>
              <a:t/>
            </a:r>
            <a:br>
              <a:rPr lang="en-US" sz="2200" b="1" dirty="0" smtClean="0"/>
            </a:br>
            <a:r>
              <a:rPr lang="en-US" sz="2700" b="1" dirty="0" smtClean="0"/>
              <a:t>Denver math teacher tweets about her hot students and how she likes to smoke weed</a:t>
            </a:r>
            <a:r>
              <a:rPr lang="en-US" sz="2200" b="1" dirty="0" smtClean="0"/>
              <a:t/>
            </a:r>
            <a:br>
              <a:rPr lang="en-US" sz="2200" b="1" dirty="0" smtClean="0"/>
            </a:br>
            <a:r>
              <a:rPr lang="en-US" sz="2000" b="1" dirty="0" smtClean="0"/>
              <a:t>Reported by Jordan Yerman, examiner.com</a:t>
            </a:r>
            <a:endParaRPr lang="en-US" sz="3600" b="1" dirty="0"/>
          </a:p>
        </p:txBody>
      </p:sp>
      <p:sp>
        <p:nvSpPr>
          <p:cNvPr id="4" name="Slide Number Placeholder 3"/>
          <p:cNvSpPr>
            <a:spLocks noGrp="1"/>
          </p:cNvSpPr>
          <p:nvPr>
            <p:ph type="sldNum" sz="quarter" idx="4"/>
          </p:nvPr>
        </p:nvSpPr>
        <p:spPr/>
        <p:txBody>
          <a:bodyPr/>
          <a:lstStyle/>
          <a:p>
            <a:fld id="{6A249CDD-7CBD-4264-BD77-D1C05AC839BB}" type="slidenum">
              <a:rPr lang="en-US" smtClean="0"/>
              <a:pPr/>
              <a:t>13</a:t>
            </a:fld>
            <a:endParaRPr lang="en-US" dirty="0"/>
          </a:p>
        </p:txBody>
      </p:sp>
      <p:pic>
        <p:nvPicPr>
          <p:cNvPr id="89090" name="Picture 2" descr="http://i.embed.ly/1/display/resize?key=1e6a1a1efdb011df84894040444cdc60&amp;url=http%3A%2F%2Fs3-ec.buzzfed.com%2Fstatic%2Fenhanced%2Fwebdr03%2F2013%2F1%2F30%2F10%2Fenhanced-buzz-1560-1359561178-1.jpg&amp;width=490"/>
          <p:cNvPicPr>
            <a:picLocks noChangeAspect="1" noChangeArrowheads="1"/>
          </p:cNvPicPr>
          <p:nvPr/>
        </p:nvPicPr>
        <p:blipFill>
          <a:blip r:embed="rId2" cstate="print"/>
          <a:srcRect/>
          <a:stretch>
            <a:fillRect/>
          </a:stretch>
        </p:blipFill>
        <p:spPr bwMode="auto">
          <a:xfrm>
            <a:off x="1524000" y="2133600"/>
            <a:ext cx="5884793" cy="441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090"/>
                                        </p:tgtEl>
                                        <p:attrNameLst>
                                          <p:attrName>style.visibility</p:attrName>
                                        </p:attrNameLst>
                                      </p:cBhvr>
                                      <p:to>
                                        <p:strVal val="visible"/>
                                      </p:to>
                                    </p:set>
                                    <p:anim calcmode="lin" valueType="num">
                                      <p:cBhvr additive="base">
                                        <p:cTn id="7" dur="500" fill="hold"/>
                                        <p:tgtEl>
                                          <p:spTgt spid="89090"/>
                                        </p:tgtEl>
                                        <p:attrNameLst>
                                          <p:attrName>ppt_x</p:attrName>
                                        </p:attrNameLst>
                                      </p:cBhvr>
                                      <p:tavLst>
                                        <p:tav tm="0">
                                          <p:val>
                                            <p:strVal val="0-#ppt_w/2"/>
                                          </p:val>
                                        </p:tav>
                                        <p:tav tm="100000">
                                          <p:val>
                                            <p:strVal val="#ppt_x"/>
                                          </p:val>
                                        </p:tav>
                                      </p:tavLst>
                                    </p:anim>
                                    <p:anim calcmode="lin" valueType="num">
                                      <p:cBhvr additive="base">
                                        <p:cTn id="8" dur="500" fill="hold"/>
                                        <p:tgtEl>
                                          <p:spTgt spid="890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369651"/>
            <a:ext cx="8407892" cy="896461"/>
          </a:xfrm>
        </p:spPr>
        <p:txBody>
          <a:bodyPr>
            <a:normAutofit fontScale="90000"/>
          </a:bodyPr>
          <a:lstStyle/>
          <a:p>
            <a:pPr algn="ctr"/>
            <a:r>
              <a:rPr lang="en-US" sz="2800" b="1" dirty="0" smtClean="0">
                <a:effectLst>
                  <a:outerShdw blurRad="38100" dist="38100" dir="2700000" algn="tl">
                    <a:srgbClr val="000000">
                      <a:alpha val="43137"/>
                    </a:srgbClr>
                  </a:outerShdw>
                </a:effectLst>
              </a:rPr>
              <a:t>Teacher Loses Job After Commenting About</a:t>
            </a:r>
            <a:br>
              <a:rPr lang="en-US" sz="28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Students, Parents on Facebook</a:t>
            </a:r>
            <a:br>
              <a:rPr lang="en-US" sz="2800" b="1" dirty="0" smtClean="0">
                <a:effectLst>
                  <a:outerShdw blurRad="38100" dist="38100" dir="2700000" algn="tl">
                    <a:srgbClr val="000000">
                      <a:alpha val="43137"/>
                    </a:srgbClr>
                  </a:outerShdw>
                </a:effectLst>
              </a:rPr>
            </a:br>
            <a:r>
              <a:rPr lang="en-US" sz="2400" b="1" dirty="0" smtClean="0"/>
              <a:t/>
            </a:r>
            <a:br>
              <a:rPr lang="en-US" sz="2400" b="1" dirty="0" smtClean="0"/>
            </a:br>
            <a:r>
              <a:rPr lang="en-US" sz="1600" b="1" dirty="0" smtClean="0"/>
              <a:t>ABC News </a:t>
            </a:r>
            <a:r>
              <a:rPr lang="en-US" sz="1600" dirty="0" smtClean="0"/>
              <a:t>Aug. 19, 2010 By KI MAE HEUSSNER and DALIA FAHMY</a:t>
            </a:r>
            <a:endParaRPr lang="en-US" sz="1800" dirty="0"/>
          </a:p>
        </p:txBody>
      </p:sp>
      <p:sp>
        <p:nvSpPr>
          <p:cNvPr id="8" name="Content Placeholder 7"/>
          <p:cNvSpPr>
            <a:spLocks noGrp="1"/>
          </p:cNvSpPr>
          <p:nvPr>
            <p:ph idx="13"/>
          </p:nvPr>
        </p:nvSpPr>
        <p:spPr/>
        <p:txBody>
          <a:bodyPr/>
          <a:lstStyle/>
          <a:p>
            <a:endParaRPr lang="en-US" dirty="0"/>
          </a:p>
        </p:txBody>
      </p:sp>
      <p:sp>
        <p:nvSpPr>
          <p:cNvPr id="4" name="Slide Number Placeholder 3"/>
          <p:cNvSpPr>
            <a:spLocks noGrp="1"/>
          </p:cNvSpPr>
          <p:nvPr>
            <p:ph type="sldNum" sz="quarter" idx="4"/>
          </p:nvPr>
        </p:nvSpPr>
        <p:spPr/>
        <p:txBody>
          <a:bodyPr/>
          <a:lstStyle/>
          <a:p>
            <a:fld id="{6A249CDD-7CBD-4264-BD77-D1C05AC839BB}" type="slidenum">
              <a:rPr lang="en-US" smtClean="0"/>
              <a:pPr/>
              <a:t>14</a:t>
            </a:fld>
            <a:endParaRPr lang="en-US" dirty="0"/>
          </a:p>
        </p:txBody>
      </p:sp>
      <p:pic>
        <p:nvPicPr>
          <p:cNvPr id="1026" name="Picture 2" descr="Teacher loses job over Facebook post"/>
          <p:cNvPicPr>
            <a:picLocks noChangeAspect="1" noChangeArrowheads="1"/>
          </p:cNvPicPr>
          <p:nvPr/>
        </p:nvPicPr>
        <p:blipFill>
          <a:blip r:embed="rId2" cstate="print"/>
          <a:srcRect/>
          <a:stretch>
            <a:fillRect/>
          </a:stretch>
        </p:blipFill>
        <p:spPr bwMode="auto">
          <a:xfrm>
            <a:off x="152400" y="1676400"/>
            <a:ext cx="8839200" cy="4953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50878"/>
            <a:ext cx="8763000" cy="5595582"/>
          </a:xfrm>
        </p:spPr>
        <p:txBody>
          <a:bodyPr/>
          <a:lstStyle/>
          <a:p>
            <a:pPr algn="ctr">
              <a:buNone/>
            </a:pPr>
            <a:r>
              <a:rPr lang="en-US" sz="2400" i="1" dirty="0" smtClean="0"/>
              <a:t>Duke v. Hamil</a:t>
            </a:r>
            <a:r>
              <a:rPr lang="en-US" sz="2400" dirty="0" smtClean="0"/>
              <a:t>, 997 F. Supp. 2d 1291 (N.D. Ga. 2014)</a:t>
            </a:r>
          </a:p>
          <a:p>
            <a:pPr>
              <a:buNone/>
            </a:pPr>
            <a:endParaRPr lang="en-US" sz="2800" dirty="0" smtClean="0"/>
          </a:p>
          <a:p>
            <a:pPr>
              <a:buNone/>
            </a:pPr>
            <a:endParaRPr lang="en-US" sz="2800" dirty="0"/>
          </a:p>
        </p:txBody>
      </p:sp>
      <p:sp>
        <p:nvSpPr>
          <p:cNvPr id="5" name="Slide Number Placeholder 4"/>
          <p:cNvSpPr>
            <a:spLocks noGrp="1"/>
          </p:cNvSpPr>
          <p:nvPr>
            <p:ph type="sldNum" sz="quarter" idx="12"/>
          </p:nvPr>
        </p:nvSpPr>
        <p:spPr>
          <a:xfrm>
            <a:off x="7924800" y="6356350"/>
            <a:ext cx="762000" cy="365125"/>
          </a:xfrm>
          <a:prstGeom prst="rect">
            <a:avLst/>
          </a:prstGeom>
        </p:spPr>
        <p:txBody>
          <a:bodyPr/>
          <a:lstStyle/>
          <a:p>
            <a:fld id="{D5BBC35B-A44B-4119-B8DA-DE9E3DFADA20}" type="slidenum">
              <a:rPr kumimoji="0" lang="en-US" smtClean="0"/>
              <a:pPr/>
              <a:t>15</a:t>
            </a:fld>
            <a:endParaRPr kumimoji="0" lang="en-US" dirty="0"/>
          </a:p>
        </p:txBody>
      </p:sp>
      <p:sp>
        <p:nvSpPr>
          <p:cNvPr id="2" name="Title 1"/>
          <p:cNvSpPr>
            <a:spLocks noGrp="1"/>
          </p:cNvSpPr>
          <p:nvPr>
            <p:ph type="title"/>
          </p:nvPr>
        </p:nvSpPr>
        <p:spPr>
          <a:xfrm>
            <a:off x="304800" y="274638"/>
            <a:ext cx="8534400" cy="708001"/>
          </a:xfrm>
        </p:spPr>
        <p:txBody>
          <a:bodyPr>
            <a:normAutofit/>
          </a:bodyPr>
          <a:lstStyle/>
          <a:p>
            <a:pPr algn="ctr"/>
            <a:r>
              <a:rPr lang="en-US" sz="3600" dirty="0" smtClean="0"/>
              <a:t>Speech About Public Matters</a:t>
            </a:r>
            <a:endParaRPr lang="en-US" sz="3400" b="1" dirty="0">
              <a:solidFill>
                <a:schemeClr val="accent2"/>
              </a:solidFill>
            </a:endParaRPr>
          </a:p>
        </p:txBody>
      </p:sp>
      <p:pic>
        <p:nvPicPr>
          <p:cNvPr id="4" name="irc_mi" descr="http://media.cmgdigital.com/shared/img/videothumbs/2012/11/20/41/22/a7d7a4cc-3375-11e2-a8ba-0015171915d0.jpg">
            <a:hlinkClick r:id="rId2"/>
          </p:cNvPr>
          <p:cNvPicPr>
            <a:picLocks noChangeAspect="1"/>
          </p:cNvPicPr>
          <p:nvPr/>
        </p:nvPicPr>
        <p:blipFill>
          <a:blip r:embed="rId3" cstate="print"/>
          <a:srcRect/>
          <a:stretch>
            <a:fillRect/>
          </a:stretch>
        </p:blipFill>
        <p:spPr bwMode="auto">
          <a:xfrm>
            <a:off x="416256" y="1788284"/>
            <a:ext cx="8534400"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0"/>
            <a:ext cx="8534400" cy="4419600"/>
          </a:xfrm>
        </p:spPr>
        <p:txBody>
          <a:bodyPr>
            <a:normAutofit lnSpcReduction="10000"/>
          </a:bodyPr>
          <a:lstStyle/>
          <a:p>
            <a:r>
              <a:rPr lang="en-US" sz="2700" dirty="0" smtClean="0"/>
              <a:t>Personal Facebook page, accessible only by “close friends and family”</a:t>
            </a:r>
            <a:br>
              <a:rPr lang="en-US" sz="2700" dirty="0" smtClean="0"/>
            </a:br>
            <a:endParaRPr lang="en-US" sz="2700" dirty="0" smtClean="0"/>
          </a:p>
          <a:p>
            <a:r>
              <a:rPr lang="en-US" sz="2700" dirty="0" smtClean="0"/>
              <a:t>Facebook profile did not reference his employment at the Clayton State University Police Department or his job as a assistant chief</a:t>
            </a:r>
            <a:br>
              <a:rPr lang="en-US" sz="2700" dirty="0" smtClean="0"/>
            </a:br>
            <a:endParaRPr lang="en-US" sz="2700" dirty="0" smtClean="0"/>
          </a:p>
          <a:p>
            <a:r>
              <a:rPr lang="en-US" sz="2700" dirty="0" smtClean="0"/>
              <a:t>Took down the post within an hour but before he did, someone provided an image of the post to local TV station</a:t>
            </a:r>
          </a:p>
        </p:txBody>
      </p:sp>
      <p:sp>
        <p:nvSpPr>
          <p:cNvPr id="4" name="Slide Number Placeholder 3"/>
          <p:cNvSpPr>
            <a:spLocks noGrp="1"/>
          </p:cNvSpPr>
          <p:nvPr>
            <p:ph type="sldNum" sz="quarter" idx="12"/>
          </p:nvPr>
        </p:nvSpPr>
        <p:spPr>
          <a:xfrm>
            <a:off x="7924800" y="6356350"/>
            <a:ext cx="762000" cy="365125"/>
          </a:xfrm>
          <a:prstGeom prst="rect">
            <a:avLst/>
          </a:prstGeom>
        </p:spPr>
        <p:txBody>
          <a:bodyPr/>
          <a:lstStyle/>
          <a:p>
            <a:fld id="{D5BBC35B-A44B-4119-B8DA-DE9E3DFADA20}" type="slidenum">
              <a:rPr kumimoji="0" lang="en-US" smtClean="0"/>
              <a:pPr/>
              <a:t>16</a:t>
            </a:fld>
            <a:endParaRPr kumimoji="0" lang="en-US" dirty="0"/>
          </a:p>
        </p:txBody>
      </p:sp>
      <p:sp>
        <p:nvSpPr>
          <p:cNvPr id="2" name="Title 1"/>
          <p:cNvSpPr>
            <a:spLocks noGrp="1"/>
          </p:cNvSpPr>
          <p:nvPr>
            <p:ph type="title"/>
          </p:nvPr>
        </p:nvSpPr>
        <p:spPr>
          <a:xfrm>
            <a:off x="381000" y="152400"/>
            <a:ext cx="8229600" cy="1293717"/>
          </a:xfrm>
        </p:spPr>
        <p:txBody>
          <a:bodyPr>
            <a:normAutofit/>
          </a:bodyPr>
          <a:lstStyle/>
          <a:p>
            <a:pPr algn="ctr"/>
            <a:r>
              <a:rPr lang="en-US" i="1" dirty="0" smtClean="0"/>
              <a:t>Duke v. Hamil </a:t>
            </a:r>
            <a:r>
              <a:rPr lang="en-US" dirty="0" smtClean="0"/>
              <a:t>(cont’d)</a:t>
            </a:r>
            <a:endParaRPr lang="en-US" sz="4800" b="1"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788091"/>
          </a:xfrm>
        </p:spPr>
        <p:txBody>
          <a:bodyPr>
            <a:noAutofit/>
          </a:bodyPr>
          <a:lstStyle/>
          <a:p>
            <a:r>
              <a:rPr lang="en-US" sz="2800" dirty="0" smtClean="0"/>
              <a:t>“In addition to possible internal disruption, the public attention the speech received also implicated the Department's reputation and the public's trust.”</a:t>
            </a:r>
          </a:p>
          <a:p>
            <a:r>
              <a:rPr lang="en-US" sz="2800" dirty="0" smtClean="0"/>
              <a:t>“Yet despite his intentions and his quick removal of it, the post became public after someone provided the image to a television station. </a:t>
            </a:r>
            <a:r>
              <a:rPr lang="en-US" sz="2800" b="1" dirty="0" smtClean="0"/>
              <a:t>This illustrates the very gamble individuals take in posting content on the Internet and the frequent lack of control one has over its further dissemination.”</a:t>
            </a:r>
            <a:endParaRPr lang="en-US" sz="2800" dirty="0" smtClean="0"/>
          </a:p>
          <a:p>
            <a:endParaRPr lang="en-US" sz="2900" dirty="0">
              <a:solidFill>
                <a:srgbClr val="FF0000"/>
              </a:solidFill>
            </a:endParaRPr>
          </a:p>
        </p:txBody>
      </p:sp>
      <p:sp>
        <p:nvSpPr>
          <p:cNvPr id="4" name="Slide Number Placeholder 3"/>
          <p:cNvSpPr>
            <a:spLocks noGrp="1"/>
          </p:cNvSpPr>
          <p:nvPr>
            <p:ph type="sldNum" sz="quarter" idx="12"/>
          </p:nvPr>
        </p:nvSpPr>
        <p:spPr>
          <a:prstGeom prst="rect">
            <a:avLst/>
          </a:prstGeom>
        </p:spPr>
        <p:txBody>
          <a:bodyPr/>
          <a:lstStyle/>
          <a:p>
            <a:fld id="{D5BBC35B-A44B-4119-B8DA-DE9E3DFADA20}" type="slidenum">
              <a:rPr kumimoji="0" lang="en-US" smtClean="0"/>
              <a:pPr/>
              <a:t>17</a:t>
            </a:fld>
            <a:endParaRPr kumimoji="0" lang="en-US" dirty="0"/>
          </a:p>
        </p:txBody>
      </p:sp>
      <p:sp>
        <p:nvSpPr>
          <p:cNvPr id="2" name="Title 1"/>
          <p:cNvSpPr>
            <a:spLocks noGrp="1"/>
          </p:cNvSpPr>
          <p:nvPr>
            <p:ph type="title"/>
          </p:nvPr>
        </p:nvSpPr>
        <p:spPr>
          <a:xfrm>
            <a:off x="457200" y="76200"/>
            <a:ext cx="8229600" cy="1143000"/>
          </a:xfrm>
        </p:spPr>
        <p:txBody>
          <a:bodyPr>
            <a:normAutofit fontScale="90000"/>
          </a:bodyPr>
          <a:lstStyle/>
          <a:p>
            <a:r>
              <a:rPr lang="en-US" dirty="0" smtClean="0"/>
              <a:t>The Court’s Decision and Advice</a:t>
            </a:r>
            <a:endParaRPr lang="en-US" b="1"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120630"/>
            <a:ext cx="8610600" cy="4449763"/>
          </a:xfrm>
        </p:spPr>
        <p:txBody>
          <a:bodyPr>
            <a:normAutofit/>
          </a:bodyPr>
          <a:lstStyle/>
          <a:p>
            <a:pPr marL="182880" indent="0">
              <a:buNone/>
            </a:pPr>
            <a:r>
              <a:rPr lang="en-US" sz="4000" dirty="0" smtClean="0"/>
              <a:t>You are responsible for the consequences of what you post </a:t>
            </a:r>
          </a:p>
          <a:p>
            <a:pPr marL="182880" indent="0">
              <a:buNone/>
            </a:pPr>
            <a:endParaRPr lang="en-US" sz="4000" dirty="0" smtClean="0"/>
          </a:p>
          <a:p>
            <a:pPr marL="182880" indent="0">
              <a:buNone/>
            </a:pPr>
            <a:r>
              <a:rPr lang="en-US" sz="4000" dirty="0" smtClean="0"/>
              <a:t>There is no privacy on the Internet</a:t>
            </a:r>
            <a:endParaRPr lang="en-US" sz="4000" dirty="0"/>
          </a:p>
        </p:txBody>
      </p:sp>
      <p:sp>
        <p:nvSpPr>
          <p:cNvPr id="4" name="Slide Number Placeholder 3"/>
          <p:cNvSpPr>
            <a:spLocks noGrp="1"/>
          </p:cNvSpPr>
          <p:nvPr>
            <p:ph type="sldNum" sz="quarter" idx="12"/>
          </p:nvPr>
        </p:nvSpPr>
        <p:spPr>
          <a:xfrm>
            <a:off x="7924800" y="6356350"/>
            <a:ext cx="762000" cy="365125"/>
          </a:xfrm>
          <a:prstGeom prst="rect">
            <a:avLst/>
          </a:prstGeom>
        </p:spPr>
        <p:txBody>
          <a:bodyPr/>
          <a:lstStyle/>
          <a:p>
            <a:fld id="{257D13CA-53B5-43FD-A01A-B22070CFE14F}" type="slidenum">
              <a:rPr lang="en-US" smtClean="0"/>
              <a:pPr/>
              <a:t>18</a:t>
            </a:fld>
            <a:endParaRPr lang="en-US" dirty="0"/>
          </a:p>
        </p:txBody>
      </p:sp>
      <p:sp>
        <p:nvSpPr>
          <p:cNvPr id="2" name="Title 1"/>
          <p:cNvSpPr>
            <a:spLocks noGrp="1"/>
          </p:cNvSpPr>
          <p:nvPr>
            <p:ph type="title"/>
          </p:nvPr>
        </p:nvSpPr>
        <p:spPr>
          <a:xfrm>
            <a:off x="228600" y="544749"/>
            <a:ext cx="8686800" cy="1371600"/>
          </a:xfrm>
        </p:spPr>
        <p:txBody>
          <a:bodyPr>
            <a:noAutofit/>
          </a:bodyPr>
          <a:lstStyle/>
          <a:p>
            <a:pPr algn="ctr"/>
            <a:r>
              <a:rPr lang="en-US" dirty="0" smtClean="0"/>
              <a:t>SOCIAL MEDIA LESSONS</a:t>
            </a:r>
            <a:br>
              <a:rPr lang="en-US" dirty="0" smtClean="0"/>
            </a:br>
            <a:r>
              <a:rPr lang="en-US" dirty="0" smtClean="0"/>
              <a:t>FROM THE COURT</a:t>
            </a:r>
            <a:endParaRPr lang="en-US" b="1"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9"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0" dur="1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17"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8" dur="1000" fill="hold"/>
                                        <p:tgtEl>
                                          <p:spTgt spid="3">
                                            <p:txEl>
                                              <p:pRg st="2" end="2"/>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838528"/>
            <a:ext cx="8305800" cy="1905000"/>
          </a:xfrm>
        </p:spPr>
        <p:txBody>
          <a:bodyPr>
            <a:noAutofit/>
          </a:bodyPr>
          <a:lstStyle/>
          <a:p>
            <a:pPr algn="ctr"/>
            <a:r>
              <a:rPr lang="en-US" sz="6600" dirty="0" smtClean="0"/>
              <a:t>Fighting and</a:t>
            </a:r>
            <a:br>
              <a:rPr lang="en-US" sz="6600" dirty="0" smtClean="0"/>
            </a:br>
            <a:r>
              <a:rPr lang="en-US" sz="6600" dirty="0" smtClean="0"/>
              <a:t>Self-defense</a:t>
            </a:r>
            <a:endParaRPr lang="en-US" sz="6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resident-trump-nfl-protest.jpg"/>
          <p:cNvPicPr>
            <a:picLocks noChangeAspect="1"/>
          </p:cNvPicPr>
          <p:nvPr/>
        </p:nvPicPr>
        <p:blipFill>
          <a:blip r:embed="rId2"/>
          <a:stretch>
            <a:fillRect/>
          </a:stretch>
        </p:blipFill>
        <p:spPr>
          <a:xfrm>
            <a:off x="71642" y="-24995"/>
            <a:ext cx="9144000" cy="6857999"/>
          </a:xfrm>
          <a:prstGeom prst="rect">
            <a:avLst/>
          </a:prstGeom>
        </p:spPr>
      </p:pic>
      <p:sp>
        <p:nvSpPr>
          <p:cNvPr id="4" name="Date Placeholder 1"/>
          <p:cNvSpPr>
            <a:spLocks noGrp="1"/>
          </p:cNvSpPr>
          <p:nvPr/>
        </p:nvSpPr>
        <p:spPr>
          <a:xfrm>
            <a:off x="1621746" y="6483524"/>
            <a:ext cx="7092881" cy="349480"/>
          </a:xfrm>
          <a:prstGeom prst="rect">
            <a:avLst/>
          </a:prstGeom>
        </p:spPr>
        <p:txBody>
          <a:bodyPr vert="horz" lIns="91440" tIns="45720" rIns="91440" bIns="45720" rtlCol="0" anchor="ctr"/>
          <a:lstStyle/>
          <a:p>
            <a:pPr algn="ctr"/>
            <a:r>
              <a:rPr lang="en-US" sz="1000" kern="1200" dirty="0"/>
              <a:t>® GSBA, Georgia School Boards Association. </a:t>
            </a:r>
            <a:r>
              <a:rPr lang="en-US" sz="1000" kern="1200" dirty="0" smtClean="0"/>
              <a:t>All </a:t>
            </a:r>
            <a:r>
              <a:rPr lang="en-US" sz="1000" kern="1200" dirty="0"/>
              <a:t>rights reserved </a:t>
            </a:r>
            <a:r>
              <a:rPr lang="en-US" sz="1000" kern="1200" dirty="0" smtClean="0"/>
              <a:t>2016.  </a:t>
            </a:r>
            <a:endParaRPr lang="en-US" sz="1000" kern="1200" dirty="0"/>
          </a:p>
        </p:txBody>
      </p:sp>
      <p:sp>
        <p:nvSpPr>
          <p:cNvPr id="10" name="TextBox 9"/>
          <p:cNvSpPr txBox="1"/>
          <p:nvPr/>
        </p:nvSpPr>
        <p:spPr>
          <a:xfrm>
            <a:off x="442200" y="6511270"/>
            <a:ext cx="1123383" cy="276999"/>
          </a:xfrm>
          <a:prstGeom prst="rect">
            <a:avLst/>
          </a:prstGeom>
          <a:noFill/>
        </p:spPr>
        <p:txBody>
          <a:bodyPr wrap="none" rtlCol="0">
            <a:spAutoFit/>
          </a:bodyPr>
          <a:lstStyle/>
          <a:p>
            <a:r>
              <a:rPr lang="en-US" sz="1200" dirty="0" smtClean="0">
                <a:latin typeface="ITC Legacy Sans Medium"/>
                <a:cs typeface="ITC Legacy Sans Medium"/>
              </a:rPr>
              <a:t>Visit </a:t>
            </a:r>
            <a:r>
              <a:rPr lang="en-US" sz="1200" dirty="0" err="1" smtClean="0">
                <a:latin typeface="ITC Legacy Sans Medium"/>
                <a:cs typeface="ITC Legacy Sans Medium"/>
              </a:rPr>
              <a:t>gsba.com</a:t>
            </a:r>
            <a:endParaRPr lang="en-US" sz="1200" dirty="0">
              <a:latin typeface="ITC Legacy Sans Medium"/>
              <a:cs typeface="ITC Legacy Sans Medium"/>
            </a:endParaRPr>
          </a:p>
        </p:txBody>
      </p:sp>
      <p:pic>
        <p:nvPicPr>
          <p:cNvPr id="15" name="Picture 14" descr="knee.jpg"/>
          <p:cNvPicPr>
            <a:picLocks noChangeAspect="1"/>
          </p:cNvPicPr>
          <p:nvPr/>
        </p:nvPicPr>
        <p:blipFill>
          <a:blip r:embed="rId3"/>
          <a:stretch>
            <a:fillRect/>
          </a:stretch>
        </p:blipFill>
        <p:spPr>
          <a:xfrm rot="-1020000">
            <a:off x="0" y="396064"/>
            <a:ext cx="4718304" cy="3129991"/>
          </a:xfrm>
          <a:prstGeom prst="rect">
            <a:avLst/>
          </a:prstGeom>
        </p:spPr>
      </p:pic>
      <p:pic>
        <p:nvPicPr>
          <p:cNvPr id="16" name="Picture 15" descr="0916_oag-kaepernick-1000x667.jpg"/>
          <p:cNvPicPr>
            <a:picLocks noChangeAspect="1"/>
          </p:cNvPicPr>
          <p:nvPr/>
        </p:nvPicPr>
        <p:blipFill>
          <a:blip r:embed="rId4"/>
          <a:stretch>
            <a:fillRect/>
          </a:stretch>
        </p:blipFill>
        <p:spPr>
          <a:xfrm rot="1620000">
            <a:off x="5059019" y="471337"/>
            <a:ext cx="4286250" cy="2858929"/>
          </a:xfrm>
          <a:prstGeom prst="rect">
            <a:avLst/>
          </a:prstGeom>
        </p:spPr>
      </p:pic>
      <p:pic>
        <p:nvPicPr>
          <p:cNvPr id="20" name="Picture 19" descr="TRUMP_TWEET_1_1506341974314_4213312_ver1.0_640_360.png"/>
          <p:cNvPicPr>
            <a:picLocks noChangeAspect="1"/>
          </p:cNvPicPr>
          <p:nvPr/>
        </p:nvPicPr>
        <p:blipFill>
          <a:blip r:embed="rId5"/>
          <a:stretch>
            <a:fillRect/>
          </a:stretch>
        </p:blipFill>
        <p:spPr>
          <a:xfrm rot="-660000">
            <a:off x="1097280" y="3766774"/>
            <a:ext cx="4388572" cy="2468572"/>
          </a:xfrm>
          <a:prstGeom prst="rect">
            <a:avLst/>
          </a:prstGeom>
        </p:spPr>
      </p:pic>
      <p:pic>
        <p:nvPicPr>
          <p:cNvPr id="17" name="Picture 16" descr="trump tweets first_1506341941854_4213310_ver1.0_640_360.jpg"/>
          <p:cNvPicPr>
            <a:picLocks noChangeAspect="1"/>
          </p:cNvPicPr>
          <p:nvPr/>
        </p:nvPicPr>
        <p:blipFill>
          <a:blip r:embed="rId6"/>
          <a:stretch>
            <a:fillRect/>
          </a:stretch>
        </p:blipFill>
        <p:spPr>
          <a:xfrm>
            <a:off x="3285470" y="2148840"/>
            <a:ext cx="4064000" cy="2286000"/>
          </a:xfrm>
          <a:prstGeom prst="rect">
            <a:avLst/>
          </a:prstGeom>
        </p:spPr>
      </p:pic>
    </p:spTree>
    <p:extLst>
      <p:ext uri="{BB962C8B-B14F-4D97-AF65-F5344CB8AC3E}">
        <p14:creationId xmlns="" xmlns:p14="http://schemas.microsoft.com/office/powerpoint/2010/main" val="304683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15"/>
                                        </p:tgtEl>
                                        <p:attrNameLst>
                                          <p:attrName>ppt_w</p:attrName>
                                        </p:attrNameLst>
                                      </p:cBhvr>
                                      <p:tavLst>
                                        <p:tav tm="0">
                                          <p:val>
                                            <p:strVal val="#ppt_w*.05"/>
                                          </p:val>
                                        </p:tav>
                                        <p:tav tm="100000">
                                          <p:val>
                                            <p:strVal val="#ppt_w"/>
                                          </p:val>
                                        </p:tav>
                                      </p:tavLst>
                                    </p:anim>
                                    <p:anim calcmode="lin" valueType="num">
                                      <p:cBhvr>
                                        <p:cTn id="10" dur="2000" fill="hold"/>
                                        <p:tgtEl>
                                          <p:spTgt spid="15"/>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15"/>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15"/>
                                        </p:tgtEl>
                                      </p:cBhvr>
                                    </p:animEffect>
                                  </p:childTnLst>
                                </p:cTn>
                              </p:par>
                            </p:childTnLst>
                          </p:cTn>
                        </p:par>
                        <p:par>
                          <p:cTn id="15" fill="hold">
                            <p:stCondLst>
                              <p:cond delay="2000"/>
                            </p:stCondLst>
                            <p:childTnLst>
                              <p:par>
                                <p:cTn id="16" presetID="25"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9" dur="10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0" dur="1000" accel="50000" fill="hold">
                                          <p:stCondLst>
                                            <p:cond delay="1000"/>
                                          </p:stCondLst>
                                        </p:cTn>
                                        <p:tgtEl>
                                          <p:spTgt spid="16"/>
                                        </p:tgtEl>
                                        <p:attrNameLst>
                                          <p:attrName>ppt_w</p:attrName>
                                        </p:attrNameLst>
                                      </p:cBhvr>
                                      <p:tavLst>
                                        <p:tav tm="0">
                                          <p:val>
                                            <p:strVal val="#ppt_w*.05"/>
                                          </p:val>
                                        </p:tav>
                                        <p:tav tm="100000">
                                          <p:val>
                                            <p:strVal val="#ppt_w"/>
                                          </p:val>
                                        </p:tav>
                                      </p:tavLst>
                                    </p:anim>
                                    <p:anim calcmode="lin" valueType="num">
                                      <p:cBhvr>
                                        <p:cTn id="21" dur="2000" fill="hold"/>
                                        <p:tgtEl>
                                          <p:spTgt spid="16"/>
                                        </p:tgtEl>
                                        <p:attrNameLst>
                                          <p:attrName>ppt_h</p:attrName>
                                        </p:attrNameLst>
                                      </p:cBhvr>
                                      <p:tavLst>
                                        <p:tav tm="0">
                                          <p:val>
                                            <p:strVal val="#ppt_h"/>
                                          </p:val>
                                        </p:tav>
                                        <p:tav tm="100000">
                                          <p:val>
                                            <p:strVal val="#ppt_h"/>
                                          </p:val>
                                        </p:tav>
                                      </p:tavLst>
                                    </p:anim>
                                    <p:anim calcmode="lin" valueType="num">
                                      <p:cBhvr>
                                        <p:cTn id="22" dur="10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3" dur="10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4" dur="1000" accel="50000" fill="hold">
                                          <p:stCondLst>
                                            <p:cond delay="1000"/>
                                          </p:stCondLst>
                                        </p:cTn>
                                        <p:tgtEl>
                                          <p:spTgt spid="16"/>
                                        </p:tgtEl>
                                        <p:attrNameLst>
                                          <p:attrName>ppt_y</p:attrName>
                                        </p:attrNameLst>
                                      </p:cBhvr>
                                      <p:tavLst>
                                        <p:tav tm="0">
                                          <p:val>
                                            <p:strVal val="#ppt_y+.1"/>
                                          </p:val>
                                        </p:tav>
                                        <p:tav tm="100000">
                                          <p:val>
                                            <p:strVal val="#ppt_y"/>
                                          </p:val>
                                        </p:tav>
                                      </p:tavLst>
                                    </p:anim>
                                    <p:animEffect transition="in" filter="fade">
                                      <p:cBhvr>
                                        <p:cTn id="25" dur="2000" decel="50000">
                                          <p:stCondLst>
                                            <p:cond delay="0"/>
                                          </p:stCondLst>
                                        </p:cTn>
                                        <p:tgtEl>
                                          <p:spTgt spid="16"/>
                                        </p:tgtEl>
                                      </p:cBhvr>
                                    </p:animEffect>
                                  </p:childTnLst>
                                </p:cTn>
                              </p:par>
                            </p:childTnLst>
                          </p:cTn>
                        </p:par>
                        <p:par>
                          <p:cTn id="26" fill="hold">
                            <p:stCondLst>
                              <p:cond delay="4000"/>
                            </p:stCondLst>
                            <p:childTnLst>
                              <p:par>
                                <p:cTn id="27" presetID="2" presetClass="entr" presetSubtype="8"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2000" fill="hold"/>
                                        <p:tgtEl>
                                          <p:spTgt spid="20"/>
                                        </p:tgtEl>
                                        <p:attrNameLst>
                                          <p:attrName>ppt_x</p:attrName>
                                        </p:attrNameLst>
                                      </p:cBhvr>
                                      <p:tavLst>
                                        <p:tav tm="0">
                                          <p:val>
                                            <p:strVal val="0-#ppt_w/2"/>
                                          </p:val>
                                        </p:tav>
                                        <p:tav tm="100000">
                                          <p:val>
                                            <p:strVal val="#ppt_x"/>
                                          </p:val>
                                        </p:tav>
                                      </p:tavLst>
                                    </p:anim>
                                    <p:anim calcmode="lin" valueType="num">
                                      <p:cBhvr additive="base">
                                        <p:cTn id="30" dur="20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6000"/>
                            </p:stCondLst>
                            <p:childTnLst>
                              <p:par>
                                <p:cTn id="32" presetID="2" presetClass="entr" presetSubtype="4"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2000" fill="hold"/>
                                        <p:tgtEl>
                                          <p:spTgt spid="17"/>
                                        </p:tgtEl>
                                        <p:attrNameLst>
                                          <p:attrName>ppt_x</p:attrName>
                                        </p:attrNameLst>
                                      </p:cBhvr>
                                      <p:tavLst>
                                        <p:tav tm="0">
                                          <p:val>
                                            <p:strVal val="#ppt_x"/>
                                          </p:val>
                                        </p:tav>
                                        <p:tav tm="100000">
                                          <p:val>
                                            <p:strVal val="#ppt_x"/>
                                          </p:val>
                                        </p:tav>
                                      </p:tavLst>
                                    </p:anim>
                                    <p:anim calcmode="lin" valueType="num">
                                      <p:cBhvr additive="base">
                                        <p:cTn id="35"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04800"/>
          </a:xfrm>
        </p:spPr>
        <p:txBody>
          <a:bodyPr>
            <a:normAutofit fontScale="90000"/>
          </a:bodyPr>
          <a:lstStyle/>
          <a:p>
            <a:pPr algn="ctr"/>
            <a:endParaRPr lang="en-US" b="1" dirty="0"/>
          </a:p>
        </p:txBody>
      </p:sp>
      <p:sp>
        <p:nvSpPr>
          <p:cNvPr id="3" name="Content Placeholder 2"/>
          <p:cNvSpPr>
            <a:spLocks noGrp="1"/>
          </p:cNvSpPr>
          <p:nvPr>
            <p:ph idx="1"/>
          </p:nvPr>
        </p:nvSpPr>
        <p:spPr>
          <a:xfrm>
            <a:off x="457200" y="1219200"/>
            <a:ext cx="8229600" cy="4788091"/>
          </a:xfrm>
        </p:spPr>
        <p:txBody>
          <a:bodyPr>
            <a:normAutofit/>
          </a:bodyPr>
          <a:lstStyle/>
          <a:p>
            <a:r>
              <a:rPr lang="en-US" sz="3200" dirty="0" smtClean="0"/>
              <a:t>Students have a right to defend themselves from attack.</a:t>
            </a:r>
          </a:p>
          <a:p>
            <a:endParaRPr lang="en-US" sz="800" dirty="0" smtClean="0"/>
          </a:p>
          <a:p>
            <a:r>
              <a:rPr lang="en-US" sz="3200" dirty="0" smtClean="0"/>
              <a:t>Relying on “zero tolerance” for fighting is not enough.  Have evidence of initiation of fight or becoming aggressor.</a:t>
            </a:r>
            <a:endParaRPr lang="en-US" sz="3200" dirty="0"/>
          </a:p>
        </p:txBody>
      </p:sp>
      <p:sp>
        <p:nvSpPr>
          <p:cNvPr id="4" name="Slide Number Placeholder 3"/>
          <p:cNvSpPr>
            <a:spLocks noGrp="1"/>
          </p:cNvSpPr>
          <p:nvPr>
            <p:ph type="sldNum" sz="quarter" idx="10"/>
          </p:nvPr>
        </p:nvSpPr>
        <p:spPr>
          <a:xfrm>
            <a:off x="7924800" y="6356350"/>
            <a:ext cx="762000" cy="365125"/>
          </a:xfrm>
          <a:prstGeom prst="rect">
            <a:avLst/>
          </a:prstGeom>
        </p:spPr>
        <p:txBody>
          <a:bodyPr/>
          <a:lstStyle/>
          <a:p>
            <a:fld id="{1E0C330F-8875-4533-8816-13EB1F3EADE0}" type="slidenum">
              <a:rPr lang="en-US" smtClean="0"/>
              <a:pPr/>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9885"/>
            <a:ext cx="8229600" cy="1143000"/>
          </a:xfrm>
        </p:spPr>
        <p:txBody>
          <a:bodyPr/>
          <a:lstStyle/>
          <a:p>
            <a:pPr algn="ctr"/>
            <a:r>
              <a:rPr lang="en-US" b="1" dirty="0" smtClean="0"/>
              <a:t>O.C.G.A. § 16-3-21</a:t>
            </a:r>
            <a:endParaRPr lang="en-US" b="1" dirty="0"/>
          </a:p>
        </p:txBody>
      </p:sp>
      <p:sp>
        <p:nvSpPr>
          <p:cNvPr id="3" name="Content Placeholder 2"/>
          <p:cNvSpPr>
            <a:spLocks noGrp="1"/>
          </p:cNvSpPr>
          <p:nvPr>
            <p:ph idx="1"/>
          </p:nvPr>
        </p:nvSpPr>
        <p:spPr>
          <a:xfrm>
            <a:off x="632298" y="1682885"/>
            <a:ext cx="8054502" cy="5175115"/>
          </a:xfrm>
        </p:spPr>
        <p:txBody>
          <a:bodyPr/>
          <a:lstStyle/>
          <a:p>
            <a:pPr marL="0" indent="0">
              <a:buNone/>
            </a:pPr>
            <a:r>
              <a:rPr lang="en-US" dirty="0" smtClean="0"/>
              <a:t>(a) A person is justified in threatening or using force against another when and to the extent that he or she reasonably believes that such threat or force is necessary to defend himself or herself or a third person against such other's imminent use of unlawful force… </a:t>
            </a:r>
            <a:endParaRPr lang="en-US" dirty="0"/>
          </a:p>
        </p:txBody>
      </p:sp>
      <p:sp>
        <p:nvSpPr>
          <p:cNvPr id="5" name="Slide Number Placeholder 4"/>
          <p:cNvSpPr>
            <a:spLocks noGrp="1"/>
          </p:cNvSpPr>
          <p:nvPr>
            <p:ph type="sldNum" sz="quarter" idx="10"/>
          </p:nvPr>
        </p:nvSpPr>
        <p:spPr>
          <a:xfrm>
            <a:off x="8224088" y="6294120"/>
            <a:ext cx="462712" cy="365760"/>
          </a:xfrm>
        </p:spPr>
        <p:txBody>
          <a:bodyPr/>
          <a:lstStyle/>
          <a:p>
            <a:fld id="{A27ACAAB-BC80-4ADF-A4C6-B276282231F9}"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marL="0" indent="0">
              <a:buNone/>
            </a:pPr>
            <a:r>
              <a:rPr lang="en-US" dirty="0" smtClean="0"/>
              <a:t>(b) A person is not justified in using force under the circumstances specified in subsection (a) of this Code section if he:</a:t>
            </a:r>
          </a:p>
          <a:p>
            <a:pPr marL="0" indent="0">
              <a:buNone/>
            </a:pPr>
            <a:endParaRPr lang="en-US" dirty="0" smtClean="0"/>
          </a:p>
          <a:p>
            <a:pPr>
              <a:buNone/>
            </a:pPr>
            <a:r>
              <a:rPr lang="en-US" dirty="0" smtClean="0"/>
              <a:t>	(1) Initially provokes the use of force against himself with the intent to use such force as an excuse to inflict bodily harm upon the assailant;</a:t>
            </a:r>
          </a:p>
          <a:p>
            <a:pPr>
              <a:buNone/>
            </a:pPr>
            <a:endParaRPr lang="en-US" dirty="0" smtClean="0"/>
          </a:p>
          <a:p>
            <a:pPr>
              <a:buNone/>
            </a:pPr>
            <a:r>
              <a:rPr lang="en-US" dirty="0" smtClean="0"/>
              <a:t>	(2) Is attempting to commit, committing, or fleeing after the commission or attempted commission of a felony; or</a:t>
            </a:r>
          </a:p>
          <a:p>
            <a:pPr>
              <a:buNone/>
            </a:pPr>
            <a:endParaRPr lang="en-US" dirty="0" smtClean="0"/>
          </a:p>
          <a:p>
            <a:pPr>
              <a:buNone/>
            </a:pPr>
            <a:r>
              <a:rPr lang="en-US" dirty="0" smtClean="0"/>
              <a:t>	(3) Was the aggressor or was engaged in a combat by agreement unless he withdraws from the encounter and effectively communicates to such other person his intent to do so and the other, notwithstanding, continues or threatens to continue the use of unlawful force.</a:t>
            </a:r>
          </a:p>
          <a:p>
            <a:endParaRPr lang="en-US" dirty="0"/>
          </a:p>
        </p:txBody>
      </p:sp>
      <p:sp>
        <p:nvSpPr>
          <p:cNvPr id="5" name="Slide Number Placeholder 4"/>
          <p:cNvSpPr>
            <a:spLocks noGrp="1"/>
          </p:cNvSpPr>
          <p:nvPr>
            <p:ph type="sldNum" sz="quarter" idx="12"/>
          </p:nvPr>
        </p:nvSpPr>
        <p:spPr/>
        <p:txBody>
          <a:bodyPr/>
          <a:lstStyle/>
          <a:p>
            <a:fld id="{A27ACAAB-BC80-4ADF-A4C6-B276282231F9}" type="slidenum">
              <a:rPr lang="en-US" smtClean="0"/>
              <a:pPr/>
              <a:t>22</a:t>
            </a:fld>
            <a:endParaRPr lang="en-US" dirty="0"/>
          </a:p>
        </p:txBody>
      </p:sp>
      <p:sp>
        <p:nvSpPr>
          <p:cNvPr id="2" name="Title 1"/>
          <p:cNvSpPr>
            <a:spLocks noGrp="1"/>
          </p:cNvSpPr>
          <p:nvPr>
            <p:ph type="title"/>
          </p:nvPr>
        </p:nvSpPr>
        <p:spPr/>
        <p:txBody>
          <a:bodyPr/>
          <a:lstStyle/>
          <a:p>
            <a:pPr algn="ctr"/>
            <a:r>
              <a:rPr lang="en-US" b="1" dirty="0"/>
              <a:t>O.C.G.A. § 16-3-21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ox(in)">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143000"/>
          </a:xfrm>
        </p:spPr>
        <p:txBody>
          <a:bodyPr/>
          <a:lstStyle/>
          <a:p>
            <a:pPr algn="ctr"/>
            <a:r>
              <a:rPr lang="en-US" b="1" dirty="0"/>
              <a:t>O.C.G.A. § 16-3-21</a:t>
            </a:r>
          </a:p>
        </p:txBody>
      </p:sp>
      <p:sp>
        <p:nvSpPr>
          <p:cNvPr id="3" name="Content Placeholder 2"/>
          <p:cNvSpPr>
            <a:spLocks noGrp="1"/>
          </p:cNvSpPr>
          <p:nvPr>
            <p:ph idx="1"/>
          </p:nvPr>
        </p:nvSpPr>
        <p:spPr>
          <a:xfrm>
            <a:off x="457200" y="1881981"/>
            <a:ext cx="8229600" cy="4525963"/>
          </a:xfrm>
        </p:spPr>
        <p:txBody>
          <a:bodyPr/>
          <a:lstStyle/>
          <a:p>
            <a:pPr marL="0" indent="0">
              <a:buNone/>
            </a:pPr>
            <a:r>
              <a:rPr lang="en-US" dirty="0" smtClean="0"/>
              <a:t>(c) Any rule, regulation, or policy of any agency of the state or any ordinance, resolution, </a:t>
            </a:r>
            <a:r>
              <a:rPr lang="en-US" dirty="0" smtClean="0">
                <a:solidFill>
                  <a:srgbClr val="FF0000"/>
                </a:solidFill>
              </a:rPr>
              <a:t>rule, regulation, or policy</a:t>
            </a:r>
            <a:r>
              <a:rPr lang="en-US" dirty="0" smtClean="0">
                <a:solidFill>
                  <a:srgbClr val="FFFF00"/>
                </a:solidFill>
              </a:rPr>
              <a:t> </a:t>
            </a:r>
            <a:r>
              <a:rPr lang="en-US" dirty="0" smtClean="0"/>
              <a:t>of any county, municipality, or other </a:t>
            </a:r>
            <a:r>
              <a:rPr lang="en-US" dirty="0" smtClean="0">
                <a:solidFill>
                  <a:srgbClr val="FF0000"/>
                </a:solidFill>
              </a:rPr>
              <a:t>political subdivision</a:t>
            </a:r>
            <a:r>
              <a:rPr lang="en-US" dirty="0" smtClean="0">
                <a:solidFill>
                  <a:schemeClr val="accent1">
                    <a:lumMod val="50000"/>
                  </a:schemeClr>
                </a:solidFill>
              </a:rPr>
              <a:t> </a:t>
            </a:r>
            <a:r>
              <a:rPr lang="en-US" dirty="0" smtClean="0"/>
              <a:t>of the state which is in conflict with this Code section</a:t>
            </a:r>
            <a:r>
              <a:rPr lang="en-US" dirty="0" smtClean="0">
                <a:solidFill>
                  <a:srgbClr val="FFFF00"/>
                </a:solidFill>
              </a:rPr>
              <a:t> </a:t>
            </a:r>
            <a:r>
              <a:rPr lang="en-US" dirty="0" smtClean="0">
                <a:solidFill>
                  <a:srgbClr val="FF0000"/>
                </a:solidFill>
              </a:rPr>
              <a:t>shall be null, void, and of no force and effect.</a:t>
            </a:r>
            <a:endParaRPr lang="en-US" dirty="0">
              <a:solidFill>
                <a:srgbClr val="FF0000"/>
              </a:solidFill>
            </a:endParaRPr>
          </a:p>
        </p:txBody>
      </p:sp>
      <p:sp>
        <p:nvSpPr>
          <p:cNvPr id="5" name="Slide Number Placeholder 4"/>
          <p:cNvSpPr>
            <a:spLocks noGrp="1"/>
          </p:cNvSpPr>
          <p:nvPr>
            <p:ph type="sldNum" sz="quarter" idx="10"/>
          </p:nvPr>
        </p:nvSpPr>
        <p:spPr>
          <a:xfrm>
            <a:off x="8205636" y="6407944"/>
            <a:ext cx="481164" cy="365760"/>
          </a:xfrm>
        </p:spPr>
        <p:txBody>
          <a:bodyPr/>
          <a:lstStyle/>
          <a:p>
            <a:fld id="{A27ACAAB-BC80-4ADF-A4C6-B276282231F9}"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marL="0" indent="0">
              <a:buNone/>
            </a:pPr>
            <a:r>
              <a:rPr lang="en-US" dirty="0" smtClean="0"/>
              <a:t>“The Student contends that the decision of the Local Board is in error because the policy defining fighting is null and void….  </a:t>
            </a:r>
          </a:p>
          <a:p>
            <a:pPr marL="0" indent="0">
              <a:buNone/>
            </a:pPr>
            <a:endParaRPr lang="en-US" dirty="0" smtClean="0"/>
          </a:p>
          <a:p>
            <a:pPr marL="0" indent="0">
              <a:buNone/>
            </a:pPr>
            <a:r>
              <a:rPr lang="en-US" dirty="0" smtClean="0"/>
              <a:t>The Local Board policy defines “fighting” as follows:</a:t>
            </a:r>
          </a:p>
          <a:p>
            <a:pPr marL="461963" indent="0">
              <a:buNone/>
            </a:pPr>
            <a:r>
              <a:rPr lang="en-US" dirty="0" smtClean="0"/>
              <a:t>A physical altercation between two or more individuals.  </a:t>
            </a:r>
            <a:r>
              <a:rPr lang="en-US" dirty="0" smtClean="0">
                <a:solidFill>
                  <a:srgbClr val="FF0000"/>
                </a:solidFill>
              </a:rPr>
              <a:t>A student under attach should detach himself/herself from the situation and get an adult to help; this action would constitute ‘self defense’ on the attached student’s part.  A fight occurs when the student strikes back and actively engages in the altercation. </a:t>
            </a:r>
            <a:r>
              <a:rPr lang="en-US" dirty="0" smtClean="0"/>
              <a:t> Disciplinary consequences may be different for an aggressor than for a victim.</a:t>
            </a:r>
          </a:p>
          <a:p>
            <a:pPr marL="0" indent="0">
              <a:buNone/>
            </a:pPr>
            <a:endParaRPr lang="en-US" dirty="0" smtClean="0"/>
          </a:p>
          <a:p>
            <a:pPr marL="0" indent="0">
              <a:buNone/>
            </a:pPr>
            <a:r>
              <a:rPr lang="en-US" dirty="0" smtClean="0"/>
              <a:t>This Board concludes that the self-defense portion of this policy is contrary to the Georgia self-defense statute.</a:t>
            </a:r>
            <a:endParaRPr lang="en-US" dirty="0"/>
          </a:p>
        </p:txBody>
      </p:sp>
      <p:sp>
        <p:nvSpPr>
          <p:cNvPr id="5" name="Slide Number Placeholder 4"/>
          <p:cNvSpPr>
            <a:spLocks noGrp="1"/>
          </p:cNvSpPr>
          <p:nvPr>
            <p:ph type="sldNum" sz="quarter" idx="12"/>
          </p:nvPr>
        </p:nvSpPr>
        <p:spPr/>
        <p:txBody>
          <a:bodyPr/>
          <a:lstStyle/>
          <a:p>
            <a:fld id="{A27ACAAB-BC80-4ADF-A4C6-B276282231F9}" type="slidenum">
              <a:rPr lang="en-US" smtClean="0"/>
              <a:pPr/>
              <a:t>24</a:t>
            </a:fld>
            <a:endParaRPr lang="en-US" dirty="0"/>
          </a:p>
        </p:txBody>
      </p:sp>
      <p:sp>
        <p:nvSpPr>
          <p:cNvPr id="2" name="Title 1"/>
          <p:cNvSpPr>
            <a:spLocks noGrp="1"/>
          </p:cNvSpPr>
          <p:nvPr>
            <p:ph type="title"/>
          </p:nvPr>
        </p:nvSpPr>
        <p:spPr/>
        <p:txBody>
          <a:bodyPr>
            <a:normAutofit fontScale="90000"/>
          </a:bodyPr>
          <a:lstStyle/>
          <a:p>
            <a:pPr algn="ctr"/>
            <a:r>
              <a:rPr lang="en-US" b="1" i="1" dirty="0" smtClean="0"/>
              <a:t>B.B. v. Polk County Board of Education</a:t>
            </a:r>
            <a:r>
              <a:rPr lang="en-US" b="1" dirty="0" smtClean="0"/>
              <a:t>, Case No. 2016-29</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382000" cy="1237488"/>
          </a:xfrm>
        </p:spPr>
        <p:txBody>
          <a:bodyPr>
            <a:normAutofit fontScale="90000"/>
          </a:bodyPr>
          <a:lstStyle/>
          <a:p>
            <a:pPr algn="ctr"/>
            <a:r>
              <a:rPr lang="en-US" b="1" i="1" dirty="0"/>
              <a:t>B.B. v. Polk County Board of Education</a:t>
            </a:r>
            <a:r>
              <a:rPr lang="en-US" b="1" dirty="0"/>
              <a:t>, Case No. 2016-29</a:t>
            </a:r>
          </a:p>
        </p:txBody>
      </p:sp>
      <p:sp>
        <p:nvSpPr>
          <p:cNvPr id="3" name="Content Placeholder 2"/>
          <p:cNvSpPr>
            <a:spLocks noGrp="1"/>
          </p:cNvSpPr>
          <p:nvPr>
            <p:ph idx="1"/>
          </p:nvPr>
        </p:nvSpPr>
        <p:spPr>
          <a:xfrm>
            <a:off x="381000" y="2667000"/>
            <a:ext cx="8305800" cy="3657600"/>
          </a:xfrm>
        </p:spPr>
        <p:txBody>
          <a:bodyPr>
            <a:normAutofit/>
          </a:bodyPr>
          <a:lstStyle/>
          <a:p>
            <a:pPr marL="0" indent="0">
              <a:buNone/>
            </a:pPr>
            <a:r>
              <a:rPr lang="en-US" sz="3600" dirty="0" smtClean="0"/>
              <a:t>“Thus, this Board concludes that the Local Board’s definition is contrary to Georgia Law, and therefore, null and void.”</a:t>
            </a:r>
            <a:endParaRPr lang="en-US" sz="3600" dirty="0"/>
          </a:p>
        </p:txBody>
      </p:sp>
      <p:sp>
        <p:nvSpPr>
          <p:cNvPr id="5" name="Slide Number Placeholder 4"/>
          <p:cNvSpPr>
            <a:spLocks noGrp="1"/>
          </p:cNvSpPr>
          <p:nvPr>
            <p:ph type="sldNum" sz="quarter" idx="10"/>
          </p:nvPr>
        </p:nvSpPr>
        <p:spPr>
          <a:xfrm>
            <a:off x="8108360" y="6407944"/>
            <a:ext cx="578440" cy="365760"/>
          </a:xfrm>
        </p:spPr>
        <p:txBody>
          <a:bodyPr/>
          <a:lstStyle/>
          <a:p>
            <a:fld id="{A27ACAAB-BC80-4ADF-A4C6-B276282231F9}"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sz="3400" b="1" dirty="0"/>
              <a:t>Georgia Court of Appeals: </a:t>
            </a:r>
            <a:br>
              <a:rPr lang="en-US" sz="3400" b="1" dirty="0"/>
            </a:br>
            <a:r>
              <a:rPr lang="en-US" sz="3400" b="1" i="1" dirty="0"/>
              <a:t>Henry County Bd. of Educ. v. S.G.</a:t>
            </a:r>
            <a:r>
              <a:rPr lang="en-US" sz="3400" b="1" dirty="0"/>
              <a:t> (2016)</a:t>
            </a:r>
            <a:endParaRPr lang="en-US" sz="3400" dirty="0"/>
          </a:p>
        </p:txBody>
      </p:sp>
      <p:sp>
        <p:nvSpPr>
          <p:cNvPr id="3" name="Content Placeholder 2"/>
          <p:cNvSpPr>
            <a:spLocks noGrp="1"/>
          </p:cNvSpPr>
          <p:nvPr>
            <p:ph idx="1"/>
          </p:nvPr>
        </p:nvSpPr>
        <p:spPr>
          <a:xfrm>
            <a:off x="457200" y="1600200"/>
            <a:ext cx="8305800" cy="5105400"/>
          </a:xfrm>
        </p:spPr>
        <p:txBody>
          <a:bodyPr>
            <a:noAutofit/>
          </a:bodyPr>
          <a:lstStyle/>
          <a:p>
            <a:pPr marL="0" indent="0">
              <a:spcBef>
                <a:spcPts val="600"/>
              </a:spcBef>
              <a:spcAft>
                <a:spcPts val="600"/>
              </a:spcAft>
              <a:buNone/>
            </a:pPr>
            <a:r>
              <a:rPr lang="en-US" sz="1600" dirty="0" smtClean="0"/>
              <a:t>“</a:t>
            </a:r>
            <a:r>
              <a:rPr lang="en-US" sz="1600" dirty="0"/>
              <a:t>The testimony of the only people who testified they actually witnessed the fight—the school secretary, S.G., and her mother—is uniform and largely corroborated by the video recording, which undisputedly shows S.G. walking towards the building (camera), followed quickly by the other student, and S.G. stopping with her back to a pillar, at which time the other girl comes within inches of </a:t>
            </a:r>
            <a:r>
              <a:rPr lang="en-US" sz="1600" b="1" dirty="0"/>
              <a:t>S.G.'s</a:t>
            </a:r>
            <a:r>
              <a:rPr lang="en-US" sz="1600" dirty="0"/>
              <a:t> face. The undisputed evidence also reveals that S.G. hit the other student first, took her to the ground, and repeatedly hit her while sitting on top of her. Even after S.G. repeatedly punched the other student, the student again went after S.G. when the girls were first separated.</a:t>
            </a:r>
          </a:p>
          <a:p>
            <a:pPr marL="0" indent="0">
              <a:spcBef>
                <a:spcPts val="600"/>
              </a:spcBef>
              <a:spcAft>
                <a:spcPts val="600"/>
              </a:spcAft>
              <a:buNone/>
            </a:pPr>
            <a:r>
              <a:rPr lang="en-US" sz="1600" dirty="0"/>
              <a:t>When considering the prior difficulties between S.G. and the other student, which the Local Board acknowledges, the corroborated testimony that the other student was the aggressor, and the other student's attempt to attack S.G. after being separated, there is sufficient evidence to support a claim that S.G. reasonably believed that she had to use force to protect herself from the other student. </a:t>
            </a:r>
            <a:r>
              <a:rPr lang="en-US" sz="1600" dirty="0">
                <a:solidFill>
                  <a:srgbClr val="FF0000"/>
                </a:solidFill>
              </a:rPr>
              <a:t>Because there is credible evidence to support a justification defense, it was for the Local Board to disprove that defense….It failed to do so.”</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DAC081F-F051-4368-A943-6C7C38974EBF}" type="slidenum">
              <a:rPr lang="en-US" smtClean="0">
                <a:solidFill>
                  <a:prstClr val="white">
                    <a:tint val="75000"/>
                  </a:prstClr>
                </a:solidFill>
              </a:rPr>
              <a:pPr/>
              <a:t>26</a:t>
            </a:fld>
            <a:endParaRPr lang="en-US">
              <a:solidFill>
                <a:prstClr val="white">
                  <a:tint val="75000"/>
                </a:prst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46698"/>
            <a:ext cx="8229600" cy="4953000"/>
          </a:xfrm>
        </p:spPr>
        <p:txBody>
          <a:bodyPr>
            <a:noAutofit/>
          </a:bodyPr>
          <a:lstStyle/>
          <a:p>
            <a:pPr>
              <a:buNone/>
            </a:pPr>
            <a:r>
              <a:rPr lang="en-US" sz="1900" dirty="0"/>
              <a:t>Local Board’s “Factual Findings</a:t>
            </a:r>
            <a:r>
              <a:rPr lang="en-US" sz="1900" dirty="0" smtClean="0"/>
              <a:t>:”</a:t>
            </a:r>
          </a:p>
          <a:p>
            <a:pPr>
              <a:buNone/>
            </a:pPr>
            <a:endParaRPr lang="en-US" sz="1900" dirty="0"/>
          </a:p>
          <a:p>
            <a:pPr marL="274320" lvl="1" indent="0">
              <a:buNone/>
            </a:pPr>
            <a:r>
              <a:rPr lang="en-US" sz="1900" dirty="0"/>
              <a:t>“[S.G.] was involved in a fight on school grounds. </a:t>
            </a:r>
            <a:r>
              <a:rPr lang="en-US" sz="1900" dirty="0">
                <a:solidFill>
                  <a:srgbClr val="FF0000"/>
                </a:solidFill>
              </a:rPr>
              <a:t>The other female moved towards [S.G.] and [S.G.] hit the girl and the fight ensued</a:t>
            </a:r>
            <a:r>
              <a:rPr lang="en-US" sz="1900" dirty="0"/>
              <a:t>.</a:t>
            </a:r>
            <a:r>
              <a:rPr lang="en-US" sz="1900" dirty="0">
                <a:solidFill>
                  <a:srgbClr val="FFFF00"/>
                </a:solidFill>
              </a:rPr>
              <a:t> </a:t>
            </a:r>
            <a:r>
              <a:rPr lang="en-US" sz="1900" dirty="0"/>
              <a:t>[S.G.] threw the other student to the ground and began hitting her in the face numerous times. The fight was broken up and the other female walked toward [S.G.] and the fight continued. The other student received a busted lip and blood on her face. The SRO charged [S.G.] with a misdemeanor under Georgia law. Based on S.G.'s involvement in the fight, the Local Board concluded that S.G. committed two “Section 2 Offenses” from the Secondary Student Handbook—for physically abusing others and for violations that constitute a misdemeanor. The Local Board expelled S.G. from her high school and allowed her to attend an alternative school.”</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DAC081F-F051-4368-A943-6C7C38974EBF}" type="slidenum">
              <a:rPr lang="en-US" smtClean="0">
                <a:solidFill>
                  <a:prstClr val="white">
                    <a:tint val="75000"/>
                  </a:prstClr>
                </a:solidFill>
              </a:rPr>
              <a:pPr/>
              <a:t>27</a:t>
            </a:fld>
            <a:endParaRPr lang="en-US">
              <a:solidFill>
                <a:prstClr val="white">
                  <a:tint val="75000"/>
                </a:prstClr>
              </a:solidFill>
            </a:endParaRPr>
          </a:p>
        </p:txBody>
      </p:sp>
      <p:sp>
        <p:nvSpPr>
          <p:cNvPr id="5" name="Title 1"/>
          <p:cNvSpPr>
            <a:spLocks noGrp="1"/>
          </p:cNvSpPr>
          <p:nvPr>
            <p:ph type="title"/>
          </p:nvPr>
        </p:nvSpPr>
        <p:spPr>
          <a:xfrm>
            <a:off x="228600" y="274638"/>
            <a:ext cx="8686800" cy="1143000"/>
          </a:xfrm>
        </p:spPr>
        <p:txBody>
          <a:bodyPr>
            <a:normAutofit/>
          </a:bodyPr>
          <a:lstStyle/>
          <a:p>
            <a:r>
              <a:rPr lang="en-US" sz="3400" b="1" dirty="0"/>
              <a:t>Georgia Court of Appeals: </a:t>
            </a:r>
            <a:br>
              <a:rPr lang="en-US" sz="3400" b="1" dirty="0"/>
            </a:br>
            <a:r>
              <a:rPr lang="en-US" sz="3400" b="1" i="1" dirty="0"/>
              <a:t>Henry County Bd. of Educ. v. S.G.</a:t>
            </a:r>
            <a:r>
              <a:rPr lang="en-US" sz="3400" b="1" dirty="0"/>
              <a:t> (2016)</a:t>
            </a:r>
            <a:endParaRPr lang="en-US" sz="3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sz="3400" b="1" dirty="0"/>
              <a:t>Georgia Court of Appeals: </a:t>
            </a:r>
            <a:br>
              <a:rPr lang="en-US" sz="3400" b="1" dirty="0"/>
            </a:br>
            <a:r>
              <a:rPr lang="en-US" sz="3400" b="1" i="1" dirty="0"/>
              <a:t>Henry County Bd. of Educ. v. S.G.</a:t>
            </a:r>
            <a:r>
              <a:rPr lang="en-US" sz="3400" b="1" dirty="0"/>
              <a:t> (2016)</a:t>
            </a:r>
            <a:endParaRPr lang="en-US" sz="3400" dirty="0"/>
          </a:p>
        </p:txBody>
      </p:sp>
      <p:sp>
        <p:nvSpPr>
          <p:cNvPr id="3" name="Content Placeholder 2"/>
          <p:cNvSpPr>
            <a:spLocks noGrp="1"/>
          </p:cNvSpPr>
          <p:nvPr>
            <p:ph idx="1"/>
          </p:nvPr>
        </p:nvSpPr>
        <p:spPr>
          <a:xfrm>
            <a:off x="457200" y="1752600"/>
            <a:ext cx="8229600" cy="4876800"/>
          </a:xfrm>
        </p:spPr>
        <p:txBody>
          <a:bodyPr>
            <a:noAutofit/>
          </a:bodyPr>
          <a:lstStyle/>
          <a:p>
            <a:pPr marL="0" indent="0">
              <a:buNone/>
            </a:pPr>
            <a:r>
              <a:rPr lang="en-US" sz="1800" dirty="0"/>
              <a:t>“The limited factual findings made by the Local Board, while supported by the evidence, do not support the Local Board's argument that it properly applied self-defense laws in expelling S.G. The Local Board expressly found that the fight started when the S.G. hit the other student after the student moved toward S.G. One could read this express finding as supporting an implicit finding that S.G. did act in self-defense.  Such a finding would be supported by the record, because an eyewitness testified that the other student was the aggressor and the video undisputedly shows that the other student followed S.G. before coming within inches of S.G. </a:t>
            </a:r>
            <a:r>
              <a:rPr lang="en-US" sz="1800" dirty="0">
                <a:solidFill>
                  <a:srgbClr val="FF0000"/>
                </a:solidFill>
              </a:rPr>
              <a:t>Although an implicit finding that S.G. acted in self-defense is the most natural reading of the Local Board's express findings, this would be at odds  with the Local Board's ultimate conclusion to expel S.G., leaving us to wonder whether the Local Board actually considered S.G.'s self-defense claim</a:t>
            </a:r>
            <a:r>
              <a:rPr lang="en-US" sz="1800" dirty="0"/>
              <a:t>.”</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DAC081F-F051-4368-A943-6C7C38974EBF}" type="slidenum">
              <a:rPr lang="en-US" smtClean="0">
                <a:solidFill>
                  <a:prstClr val="white">
                    <a:tint val="75000"/>
                  </a:prstClr>
                </a:solidFill>
              </a:rPr>
              <a:pPr/>
              <a:t>28</a:t>
            </a:fld>
            <a:endParaRPr lang="en-US">
              <a:solidFill>
                <a:prstClr val="white">
                  <a:tint val="75000"/>
                </a:prst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sz="3400" b="1" dirty="0"/>
              <a:t>Georgia Court of Appeals: </a:t>
            </a:r>
            <a:br>
              <a:rPr lang="en-US" sz="3400" b="1" dirty="0"/>
            </a:br>
            <a:r>
              <a:rPr lang="en-US" sz="3400" b="1" i="1" dirty="0"/>
              <a:t>Henry County Bd. of Educ. v. S.G. </a:t>
            </a:r>
            <a:r>
              <a:rPr lang="en-US" sz="3400" b="1" dirty="0"/>
              <a:t>(2016)</a:t>
            </a:r>
            <a:endParaRPr lang="en-US" sz="3400" dirty="0"/>
          </a:p>
        </p:txBody>
      </p:sp>
      <p:sp>
        <p:nvSpPr>
          <p:cNvPr id="3" name="Content Placeholder 2"/>
          <p:cNvSpPr>
            <a:spLocks noGrp="1"/>
          </p:cNvSpPr>
          <p:nvPr>
            <p:ph idx="1"/>
          </p:nvPr>
        </p:nvSpPr>
        <p:spPr>
          <a:xfrm>
            <a:off x="457200" y="1417638"/>
            <a:ext cx="8229600" cy="4724400"/>
          </a:xfrm>
        </p:spPr>
        <p:txBody>
          <a:bodyPr>
            <a:normAutofit fontScale="85000" lnSpcReduction="10000"/>
          </a:bodyPr>
          <a:lstStyle/>
          <a:p>
            <a:pPr marL="0" indent="0">
              <a:buNone/>
            </a:pPr>
            <a:r>
              <a:rPr lang="en-US" dirty="0"/>
              <a:t>“…the evidence shows that S.G. was not the aggressor. As a result, she had no duty to retreat before being justified in using force to protect herself.  Although the other student had stepped back before S.G. threw the first punch, this was preceded by the other student's aggressive behavior. [Georgia law] did not require S.G. to be hit first before defending herself; nor was S.G. required to have lost the fight in order to claim self-defense. That an individual prevails in standing their ground against an aggressor does not make her actions unlawful. Thus, the evidence does not support the Local Board's reasons for ‘implicitly rejecting’ </a:t>
            </a:r>
            <a:r>
              <a:rPr lang="en-US" b="1" dirty="0"/>
              <a:t>S.G.'s</a:t>
            </a:r>
            <a:r>
              <a:rPr lang="en-US" dirty="0"/>
              <a:t> justification defense on the basis that she was engaged in mutual combat and did not retreat.”</a:t>
            </a:r>
          </a:p>
          <a:p>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DAC081F-F051-4368-A943-6C7C38974EBF}" type="slidenum">
              <a:rPr lang="en-US" smtClean="0">
                <a:solidFill>
                  <a:prstClr val="white">
                    <a:tint val="75000"/>
                  </a:prstClr>
                </a:solidFill>
              </a:rPr>
              <a:pPr/>
              <a:t>29</a:t>
            </a:fld>
            <a:endParaRPr lang="en-US">
              <a:solidFill>
                <a:prstClr val="white">
                  <a:tint val="75000"/>
                </a:prst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45000"/>
                <a:satMod val="135000"/>
              </a:schemeClr>
              <a:prstClr val="white"/>
            </a:duotone>
            <a:lum bright="-2000"/>
          </a:blip>
          <a:srcRect/>
          <a:stretch>
            <a:fillRect/>
          </a:stretch>
        </a:blipFill>
        <a:effectLst/>
      </p:bgPr>
    </p:bg>
    <p:spTree>
      <p:nvGrpSpPr>
        <p:cNvPr id="1" name=""/>
        <p:cNvGrpSpPr/>
        <p:nvPr/>
      </p:nvGrpSpPr>
      <p:grpSpPr>
        <a:xfrm>
          <a:off x="0" y="0"/>
          <a:ext cx="0" cy="0"/>
          <a:chOff x="0" y="0"/>
          <a:chExt cx="0" cy="0"/>
        </a:xfrm>
      </p:grpSpPr>
      <p:pic>
        <p:nvPicPr>
          <p:cNvPr id="7" name="Picture 6" descr="we_the_people_fb.jpg"/>
          <p:cNvPicPr>
            <a:picLocks noChangeAspect="1"/>
          </p:cNvPicPr>
          <p:nvPr/>
        </p:nvPicPr>
        <p:blipFill>
          <a:blip r:embed="rId2">
            <a:grayscl/>
          </a:blip>
          <a:stretch>
            <a:fillRect/>
          </a:stretch>
        </p:blipFill>
        <p:spPr>
          <a:xfrm>
            <a:off x="0" y="0"/>
            <a:ext cx="9144000" cy="6858000"/>
          </a:xfrm>
          <a:prstGeom prst="rect">
            <a:avLst/>
          </a:prstGeom>
        </p:spPr>
      </p:pic>
      <p:sp>
        <p:nvSpPr>
          <p:cNvPr id="5" name="Slide Number Placeholder 4"/>
          <p:cNvSpPr>
            <a:spLocks noGrp="1"/>
          </p:cNvSpPr>
          <p:nvPr>
            <p:ph type="sldNum" sz="quarter" idx="12"/>
          </p:nvPr>
        </p:nvSpPr>
        <p:spPr/>
        <p:txBody>
          <a:bodyPr/>
          <a:lstStyle/>
          <a:p>
            <a:fld id="{48D91092-A61B-4354-8EE0-E2CCC9EDEA93}" type="slidenum">
              <a:rPr lang="en-US" smtClean="0"/>
              <a:pPr/>
              <a:t>3</a:t>
            </a:fld>
            <a:endParaRPr lang="en-US" dirty="0"/>
          </a:p>
        </p:txBody>
      </p:sp>
      <p:sp>
        <p:nvSpPr>
          <p:cNvPr id="49154" name="Rectangle 2"/>
          <p:cNvSpPr>
            <a:spLocks noGrp="1" noChangeArrowheads="1"/>
          </p:cNvSpPr>
          <p:nvPr>
            <p:ph type="title" idx="4294967295"/>
          </p:nvPr>
        </p:nvSpPr>
        <p:spPr>
          <a:xfrm>
            <a:off x="0" y="274638"/>
            <a:ext cx="9144000" cy="1143000"/>
          </a:xfrm>
        </p:spPr>
        <p:txBody>
          <a:bodyPr>
            <a:normAutofit fontScale="90000"/>
          </a:bodyPr>
          <a:lstStyle/>
          <a:p>
            <a:r>
              <a:rPr lang="en-US" sz="9800" b="1" dirty="0">
                <a:solidFill>
                  <a:schemeClr val="tx2"/>
                </a:solidFill>
              </a:rPr>
              <a:t>Free</a:t>
            </a:r>
            <a:r>
              <a:rPr lang="en-US" sz="7200" b="1" dirty="0">
                <a:solidFill>
                  <a:schemeClr val="tx2"/>
                </a:solidFill>
              </a:rPr>
              <a:t> </a:t>
            </a:r>
            <a:r>
              <a:rPr lang="en-US" sz="7200" b="1" dirty="0" smtClean="0">
                <a:solidFill>
                  <a:schemeClr val="tx2"/>
                </a:solidFill>
              </a:rPr>
              <a:t>Speech</a:t>
            </a:r>
            <a:r>
              <a:rPr lang="en-US" sz="5400" b="1" dirty="0">
                <a:solidFill>
                  <a:schemeClr val="bg2">
                    <a:lumMod val="50000"/>
                  </a:schemeClr>
                </a:solidFill>
              </a:rPr>
              <a:t>	</a:t>
            </a:r>
            <a:endParaRPr lang="en-US" dirty="0">
              <a:solidFill>
                <a:schemeClr val="bg2">
                  <a:lumMod val="50000"/>
                </a:schemeClr>
              </a:solidFill>
            </a:endParaRPr>
          </a:p>
        </p:txBody>
      </p:sp>
      <p:sp>
        <p:nvSpPr>
          <p:cNvPr id="49156" name="Rectangle 4"/>
          <p:cNvSpPr>
            <a:spLocks noGrp="1" noChangeArrowheads="1"/>
          </p:cNvSpPr>
          <p:nvPr>
            <p:ph idx="4294967295"/>
          </p:nvPr>
        </p:nvSpPr>
        <p:spPr>
          <a:xfrm>
            <a:off x="0" y="2661920"/>
            <a:ext cx="9144000" cy="3911600"/>
          </a:xfrm>
          <a:noFill/>
        </p:spPr>
        <p:txBody>
          <a:bodyPr/>
          <a:lstStyle/>
          <a:p>
            <a:pPr marL="230188" indent="-230188">
              <a:buFontTx/>
              <a:buNone/>
            </a:pPr>
            <a:r>
              <a:rPr lang="en-US" b="1" i="1" dirty="0"/>
              <a:t>  </a:t>
            </a:r>
            <a:endParaRPr lang="en-US" b="1" i="1" dirty="0" smtClean="0"/>
          </a:p>
          <a:p>
            <a:pPr marL="230188" indent="-230188">
              <a:buFontTx/>
              <a:buNone/>
            </a:pPr>
            <a:r>
              <a:rPr lang="en-US" b="1" i="1" dirty="0" smtClean="0">
                <a:solidFill>
                  <a:schemeClr val="tx2"/>
                </a:solidFill>
              </a:rPr>
              <a:t>Congress </a:t>
            </a:r>
            <a:r>
              <a:rPr lang="en-US" b="1" i="1" dirty="0">
                <a:solidFill>
                  <a:schemeClr val="tx2"/>
                </a:solidFill>
              </a:rPr>
              <a:t>shall make no law… abridging the freedom of speech</a:t>
            </a:r>
            <a:endParaRPr lang="en-US" b="1" dirty="0">
              <a:solidFill>
                <a:schemeClr val="tx2"/>
              </a:solidFill>
            </a:endParaRPr>
          </a:p>
          <a:p>
            <a:pPr marL="230188" indent="-230188"/>
            <a:endParaRPr lang="en-US" b="1" dirty="0">
              <a:solidFill>
                <a:schemeClr val="bg2"/>
              </a:solidFill>
            </a:endParaRPr>
          </a:p>
          <a:p>
            <a:pPr marL="230188" indent="-230188">
              <a:buFontTx/>
              <a:buNone/>
            </a:pPr>
            <a:r>
              <a:rPr lang="en-US" b="1" dirty="0">
                <a:solidFill>
                  <a:schemeClr val="bg2"/>
                </a:solidFill>
              </a:rPr>
              <a:t>  </a:t>
            </a:r>
            <a:r>
              <a:rPr lang="en-US" b="1" dirty="0" smtClean="0">
                <a:solidFill>
                  <a:schemeClr val="bg2"/>
                </a:solidFill>
              </a:rPr>
              <a:t>		</a:t>
            </a:r>
            <a:r>
              <a:rPr lang="en-US" b="1" dirty="0" smtClean="0">
                <a:solidFill>
                  <a:schemeClr val="tx2"/>
                </a:solidFill>
              </a:rPr>
              <a:t>	U.S</a:t>
            </a:r>
            <a:r>
              <a:rPr lang="en-US" b="1" dirty="0">
                <a:solidFill>
                  <a:schemeClr val="tx2"/>
                </a:solidFill>
              </a:rPr>
              <a:t>. Const. </a:t>
            </a:r>
            <a:r>
              <a:rPr lang="en-US" b="1" dirty="0" smtClean="0">
                <a:solidFill>
                  <a:schemeClr val="tx2"/>
                </a:solidFill>
              </a:rPr>
              <a:t>Amend</a:t>
            </a:r>
            <a:r>
              <a:rPr lang="en-US" b="1" dirty="0">
                <a:solidFill>
                  <a:schemeClr val="tx2"/>
                </a:solidFill>
              </a:rPr>
              <a:t>. 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a:bodyPr>
          <a:lstStyle/>
          <a:p>
            <a:r>
              <a:rPr lang="en-US" sz="3400" b="1" dirty="0"/>
              <a:t>Georgia Court of Appeals: </a:t>
            </a:r>
            <a:br>
              <a:rPr lang="en-US" sz="3400" b="1" dirty="0"/>
            </a:br>
            <a:r>
              <a:rPr lang="en-US" sz="3400" b="1" i="1" dirty="0"/>
              <a:t>Henry County Bd. of Educ. v. S.G. </a:t>
            </a:r>
            <a:r>
              <a:rPr lang="en-US" sz="3400" b="1" dirty="0"/>
              <a:t>(2016)</a:t>
            </a:r>
            <a:endParaRPr lang="en-US" sz="3400" dirty="0"/>
          </a:p>
        </p:txBody>
      </p:sp>
      <p:sp>
        <p:nvSpPr>
          <p:cNvPr id="3" name="Content Placeholder 2"/>
          <p:cNvSpPr>
            <a:spLocks noGrp="1"/>
          </p:cNvSpPr>
          <p:nvPr>
            <p:ph idx="1"/>
          </p:nvPr>
        </p:nvSpPr>
        <p:spPr>
          <a:xfrm>
            <a:off x="457200" y="1556426"/>
            <a:ext cx="8229600" cy="4525963"/>
          </a:xfrm>
        </p:spPr>
        <p:txBody>
          <a:bodyPr>
            <a:normAutofit fontScale="92500" lnSpcReduction="10000"/>
          </a:bodyPr>
          <a:lstStyle/>
          <a:p>
            <a:pPr marL="0" indent="0">
              <a:buNone/>
            </a:pPr>
            <a:r>
              <a:rPr lang="en-US" dirty="0"/>
              <a:t>“The Local Board, through its actions and arguments, has demonstrated a policy of expelling students for fighting on school grounds regardless of whether the student was acting in self-defense. The Local Board's rejection of </a:t>
            </a:r>
            <a:r>
              <a:rPr lang="en-US" b="1" dirty="0"/>
              <a:t>S.G.'s</a:t>
            </a:r>
            <a:r>
              <a:rPr lang="en-US" dirty="0"/>
              <a:t> justification defense is consistent with that zero-tolerance policy, is inconsistent with the requirements of OCGA § 16–3–21(c), is not supported by the record, and, therefore, amounted to an abuse of discretion. Accordingly, we affirm the superior court's reversal of the Local Board's ruling.”</a:t>
            </a:r>
          </a:p>
          <a:p>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DAC081F-F051-4368-A943-6C7C38974EBF}" type="slidenum">
              <a:rPr lang="en-US" smtClean="0">
                <a:solidFill>
                  <a:prstClr val="white">
                    <a:tint val="75000"/>
                  </a:prstClr>
                </a:solidFill>
              </a:rPr>
              <a:pPr/>
              <a:t>30</a:t>
            </a:fld>
            <a:endParaRPr lang="en-US">
              <a:solidFill>
                <a:prstClr val="white">
                  <a:tint val="75000"/>
                </a:prst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017"/>
            <a:ext cx="8229600" cy="1143000"/>
          </a:xfrm>
        </p:spPr>
        <p:txBody>
          <a:bodyPr>
            <a:noAutofit/>
          </a:bodyPr>
          <a:lstStyle/>
          <a:p>
            <a:r>
              <a:rPr lang="en-US" sz="3400" b="1" dirty="0"/>
              <a:t>Georgia </a:t>
            </a:r>
            <a:r>
              <a:rPr lang="en-US" sz="3400" b="1" dirty="0" smtClean="0"/>
              <a:t>Supreme Court: </a:t>
            </a:r>
            <a:r>
              <a:rPr lang="en-US" sz="3400" b="1" dirty="0"/>
              <a:t/>
            </a:r>
            <a:br>
              <a:rPr lang="en-US" sz="3400" b="1" dirty="0"/>
            </a:br>
            <a:r>
              <a:rPr lang="en-US" sz="3400" b="1" i="1" dirty="0"/>
              <a:t>Henry County Bd. of Educ. v. S.G. </a:t>
            </a:r>
            <a:r>
              <a:rPr lang="en-US" sz="3400" b="1" dirty="0"/>
              <a:t>(</a:t>
            </a:r>
            <a:r>
              <a:rPr lang="en-US" sz="3400" b="1" dirty="0" smtClean="0"/>
              <a:t>2017)</a:t>
            </a:r>
            <a:endParaRPr lang="en-US" sz="3400" dirty="0"/>
          </a:p>
        </p:txBody>
      </p:sp>
      <p:sp>
        <p:nvSpPr>
          <p:cNvPr id="3" name="Content Placeholder 2"/>
          <p:cNvSpPr>
            <a:spLocks noGrp="1"/>
          </p:cNvSpPr>
          <p:nvPr>
            <p:ph idx="1"/>
          </p:nvPr>
        </p:nvSpPr>
        <p:spPr>
          <a:xfrm>
            <a:off x="381000" y="2081719"/>
            <a:ext cx="8229600" cy="4068763"/>
          </a:xfrm>
        </p:spPr>
        <p:txBody>
          <a:bodyPr>
            <a:normAutofit/>
          </a:bodyPr>
          <a:lstStyle/>
          <a:p>
            <a:r>
              <a:rPr lang="en-US" dirty="0" smtClean="0"/>
              <a:t>Reversed Court of Appeals decision that the burden of proof was with the school</a:t>
            </a:r>
          </a:p>
          <a:p>
            <a:r>
              <a:rPr lang="en-US" dirty="0" smtClean="0"/>
              <a:t>Student had to establish that she was acting in self-defense </a:t>
            </a:r>
          </a:p>
          <a:p>
            <a:r>
              <a:rPr lang="en-US" dirty="0" smtClean="0"/>
              <a:t>Sent back to local board for further review</a:t>
            </a:r>
          </a:p>
          <a:p>
            <a:r>
              <a:rPr lang="en-US" dirty="0" smtClean="0"/>
              <a:t>Did not apply the “any evidence” rule in reversing LBOE or addressing self-defense</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01974" cy="1143000"/>
          </a:xfrm>
        </p:spPr>
        <p:txBody>
          <a:bodyPr>
            <a:noAutofit/>
          </a:bodyPr>
          <a:lstStyle/>
          <a:p>
            <a:r>
              <a:rPr lang="en-US" sz="3300" b="1" dirty="0"/>
              <a:t>Georgia </a:t>
            </a:r>
            <a:r>
              <a:rPr lang="en-US" sz="3300" b="1" dirty="0" smtClean="0"/>
              <a:t>Supreme Court: </a:t>
            </a:r>
            <a:r>
              <a:rPr lang="en-US" sz="3300" b="1" dirty="0"/>
              <a:t/>
            </a:r>
            <a:br>
              <a:rPr lang="en-US" sz="3300" b="1" dirty="0"/>
            </a:br>
            <a:r>
              <a:rPr lang="en-US" sz="3300" b="1" i="1" dirty="0"/>
              <a:t>Henry County Bd. of Educ. v. S.G. </a:t>
            </a:r>
            <a:r>
              <a:rPr lang="en-US" sz="3300" b="1" dirty="0"/>
              <a:t>(</a:t>
            </a:r>
            <a:r>
              <a:rPr lang="en-US" sz="3300" b="1" dirty="0" smtClean="0"/>
              <a:t>2017)</a:t>
            </a:r>
            <a:br>
              <a:rPr lang="en-US" sz="3300" b="1" dirty="0" smtClean="0"/>
            </a:br>
            <a:r>
              <a:rPr lang="en-US" sz="3300" b="1" dirty="0" smtClean="0"/>
              <a:t>The Bottom Line</a:t>
            </a:r>
            <a:endParaRPr lang="en-US" sz="3300" dirty="0"/>
          </a:p>
        </p:txBody>
      </p:sp>
      <p:sp>
        <p:nvSpPr>
          <p:cNvPr id="3" name="Content Placeholder 2"/>
          <p:cNvSpPr>
            <a:spLocks noGrp="1"/>
          </p:cNvSpPr>
          <p:nvPr>
            <p:ph idx="1"/>
          </p:nvPr>
        </p:nvSpPr>
        <p:spPr>
          <a:xfrm>
            <a:off x="304800" y="1857983"/>
            <a:ext cx="8382000" cy="4572000"/>
          </a:xfrm>
        </p:spPr>
        <p:txBody>
          <a:bodyPr>
            <a:normAutofit fontScale="92500" lnSpcReduction="10000"/>
          </a:bodyPr>
          <a:lstStyle/>
          <a:p>
            <a:pPr marL="0" indent="0">
              <a:buNone/>
            </a:pPr>
            <a:r>
              <a:rPr lang="en-US" dirty="0" smtClean="0"/>
              <a:t>“It is certainly true in criminal proceedings that, once a defendant presents sufficient evidence to raise a claim of self-defense, the State must disprove that defense beyond a reasonable doubt.  See </a:t>
            </a:r>
            <a:r>
              <a:rPr lang="en-US" i="1" dirty="0" smtClean="0"/>
              <a:t>Mosby v. State</a:t>
            </a:r>
            <a:r>
              <a:rPr lang="en-US" dirty="0" smtClean="0"/>
              <a:t>, 300 Ga. 450, 451 (1) (796 SE2d 277) (2017).  </a:t>
            </a:r>
            <a:r>
              <a:rPr lang="en-US" b="1" dirty="0" smtClean="0">
                <a:solidFill>
                  <a:srgbClr val="FF0000"/>
                </a:solidFill>
              </a:rPr>
              <a:t>But a local school board disciplinary proceeding is a civil, and not a criminal, proceeding</a:t>
            </a:r>
            <a:r>
              <a:rPr lang="en-US" b="1" dirty="0" smtClean="0"/>
              <a:t>.</a:t>
            </a:r>
            <a:r>
              <a:rPr lang="en-US" b="1" dirty="0" smtClean="0">
                <a:solidFill>
                  <a:schemeClr val="accent3"/>
                </a:solidFill>
              </a:rPr>
              <a:t>  </a:t>
            </a:r>
            <a:r>
              <a:rPr lang="en-US" dirty="0" smtClean="0"/>
              <a:t>Thus, while self-defense may be asserted as a defense to disciplinary charges, that does not change the rule that the burden of proof with respect to an affirmative defense in a civil case is upon the party asserting it.”</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94970" cy="1143000"/>
          </a:xfrm>
        </p:spPr>
        <p:txBody>
          <a:bodyPr>
            <a:noAutofit/>
          </a:bodyPr>
          <a:lstStyle/>
          <a:p>
            <a:r>
              <a:rPr lang="en-US" sz="3300" b="1" dirty="0"/>
              <a:t>Georgia </a:t>
            </a:r>
            <a:r>
              <a:rPr lang="en-US" sz="3300" b="1" dirty="0" smtClean="0"/>
              <a:t>Supreme Court: </a:t>
            </a:r>
            <a:br>
              <a:rPr lang="en-US" sz="3300" b="1" dirty="0" smtClean="0"/>
            </a:br>
            <a:r>
              <a:rPr lang="en-US" sz="3300" b="1" i="1" dirty="0" smtClean="0"/>
              <a:t>Henry </a:t>
            </a:r>
            <a:r>
              <a:rPr lang="en-US" sz="3300" b="1" i="1" dirty="0"/>
              <a:t>County Bd. of Educ. v. S.G. </a:t>
            </a:r>
            <a:r>
              <a:rPr lang="en-US" sz="3300" b="1" dirty="0"/>
              <a:t>(2017)</a:t>
            </a:r>
            <a:endParaRPr lang="en-US" sz="3300" dirty="0"/>
          </a:p>
        </p:txBody>
      </p:sp>
      <p:sp>
        <p:nvSpPr>
          <p:cNvPr id="3" name="Content Placeholder 2"/>
          <p:cNvSpPr>
            <a:spLocks noGrp="1"/>
          </p:cNvSpPr>
          <p:nvPr>
            <p:ph idx="1"/>
          </p:nvPr>
        </p:nvSpPr>
        <p:spPr>
          <a:xfrm>
            <a:off x="457200" y="1828800"/>
            <a:ext cx="8229600" cy="4525963"/>
          </a:xfrm>
        </p:spPr>
        <p:txBody>
          <a:bodyPr>
            <a:normAutofit/>
          </a:bodyPr>
          <a:lstStyle/>
          <a:p>
            <a:pPr>
              <a:buNone/>
            </a:pPr>
            <a:r>
              <a:rPr lang="en-US" dirty="0" smtClean="0"/>
              <a:t>Implications for Codes of Conduct</a:t>
            </a:r>
          </a:p>
          <a:p>
            <a:r>
              <a:rPr lang="en-US" dirty="0" smtClean="0"/>
              <a:t>Court did not require inclusion of specific self-defense provision</a:t>
            </a:r>
          </a:p>
          <a:p>
            <a:pPr lvl="1"/>
            <a:r>
              <a:rPr lang="en-US" sz="2700" dirty="0" smtClean="0"/>
              <a:t>Why that may not be a good idea?</a:t>
            </a:r>
          </a:p>
          <a:p>
            <a:r>
              <a:rPr lang="en-US" dirty="0" smtClean="0"/>
              <a:t>Are terms such as “fighting” defined in such a way that self-defense would not be recognized? </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Do We Do?</a:t>
            </a:r>
          </a:p>
        </p:txBody>
      </p:sp>
      <p:sp>
        <p:nvSpPr>
          <p:cNvPr id="3" name="Content Placeholder 2"/>
          <p:cNvSpPr>
            <a:spLocks noGrp="1"/>
          </p:cNvSpPr>
          <p:nvPr>
            <p:ph idx="1"/>
          </p:nvPr>
        </p:nvSpPr>
        <p:spPr/>
        <p:txBody>
          <a:bodyPr>
            <a:normAutofit fontScale="92500" lnSpcReduction="10000"/>
          </a:bodyPr>
          <a:lstStyle/>
          <a:p>
            <a:r>
              <a:rPr lang="en-US" dirty="0"/>
              <a:t>Review Codes of Conduct thoroughly to ensure any suggestion of “zero tolerance” or inconsistency with self-defense statute is </a:t>
            </a:r>
            <a:r>
              <a:rPr lang="en-US" dirty="0" smtClean="0"/>
              <a:t>removed</a:t>
            </a:r>
            <a:endParaRPr lang="en-US" dirty="0"/>
          </a:p>
          <a:p>
            <a:r>
              <a:rPr lang="en-US" dirty="0"/>
              <a:t>In tribunals – be prepared to demonstrate and argue why a self-defense claim is not </a:t>
            </a:r>
            <a:r>
              <a:rPr lang="en-US" dirty="0" smtClean="0"/>
              <a:t>applicable</a:t>
            </a:r>
            <a:endParaRPr lang="en-US" dirty="0"/>
          </a:p>
          <a:p>
            <a:r>
              <a:rPr lang="en-US" dirty="0"/>
              <a:t>If self-defense is raised, the tribunal should be explicit in rejecting the </a:t>
            </a:r>
            <a:r>
              <a:rPr lang="en-US" dirty="0" smtClean="0"/>
              <a:t>claim</a:t>
            </a:r>
            <a:endParaRPr lang="en-US" dirty="0"/>
          </a:p>
          <a:p>
            <a:pPr lvl="1"/>
            <a:r>
              <a:rPr lang="en-US" dirty="0"/>
              <a:t>i.e., “The tribunal has considered the student’s claim of self- defense and rejects that claim in determining the student committed the offense(s) alleged in the charge letter</a:t>
            </a:r>
            <a:r>
              <a:rPr lang="en-US" dirty="0" smtClean="0"/>
              <a:t>.”</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DAC081F-F051-4368-A943-6C7C38974EBF}" type="slidenum">
              <a:rPr lang="en-US" smtClean="0">
                <a:solidFill>
                  <a:prstClr val="white">
                    <a:tint val="75000"/>
                  </a:prstClr>
                </a:solidFill>
              </a:rPr>
              <a:pPr/>
              <a:t>34</a:t>
            </a:fld>
            <a:endParaRPr lang="en-US">
              <a:solidFill>
                <a:prstClr val="white">
                  <a:tint val="75000"/>
                </a:prst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791"/>
            <a:ext cx="8229600" cy="1143000"/>
          </a:xfrm>
        </p:spPr>
        <p:txBody>
          <a:bodyPr>
            <a:noAutofit/>
          </a:bodyPr>
          <a:lstStyle/>
          <a:p>
            <a:r>
              <a:rPr lang="en-US" sz="3400" b="1" dirty="0" smtClean="0">
                <a:effectLst>
                  <a:outerShdw blurRad="38100" dist="38100" dir="2700000" algn="tl">
                    <a:srgbClr val="000000">
                      <a:alpha val="43137"/>
                    </a:srgbClr>
                  </a:outerShdw>
                </a:effectLst>
              </a:rPr>
              <a:t>SB </a:t>
            </a:r>
            <a:r>
              <a:rPr lang="en-US" sz="3400" b="1" dirty="0">
                <a:effectLst>
                  <a:outerShdw blurRad="38100" dist="38100" dir="2700000" algn="tl">
                    <a:srgbClr val="000000">
                      <a:alpha val="43137"/>
                    </a:srgbClr>
                  </a:outerShdw>
                </a:effectLst>
              </a:rPr>
              <a:t>211- Valedictorian/Salutatorian</a:t>
            </a:r>
            <a:br>
              <a:rPr lang="en-US" sz="3400" b="1" dirty="0">
                <a:effectLst>
                  <a:outerShdw blurRad="38100" dist="38100" dir="2700000" algn="tl">
                    <a:srgbClr val="000000">
                      <a:alpha val="43137"/>
                    </a:srgbClr>
                  </a:outerShdw>
                </a:effectLst>
              </a:rPr>
            </a:br>
            <a:r>
              <a:rPr lang="en-US" sz="3400" b="1" dirty="0">
                <a:effectLst>
                  <a:outerShdw blurRad="38100" dist="38100" dir="2700000" algn="tl">
                    <a:srgbClr val="000000">
                      <a:alpha val="43137"/>
                    </a:srgbClr>
                  </a:outerShdw>
                </a:effectLst>
              </a:rPr>
              <a:t>O.C.G.A. § </a:t>
            </a:r>
            <a:r>
              <a:rPr lang="en-US" sz="3400" b="1" dirty="0" smtClean="0">
                <a:effectLst>
                  <a:outerShdw blurRad="38100" dist="38100" dir="2700000" algn="tl">
                    <a:srgbClr val="000000">
                      <a:alpha val="43137"/>
                    </a:srgbClr>
                  </a:outerShdw>
                </a:effectLst>
              </a:rPr>
              <a:t>20-2-161.3</a:t>
            </a:r>
            <a:br>
              <a:rPr lang="en-US" sz="3400" b="1" dirty="0" smtClean="0">
                <a:effectLst>
                  <a:outerShdw blurRad="38100" dist="38100" dir="2700000" algn="tl">
                    <a:srgbClr val="000000">
                      <a:alpha val="43137"/>
                    </a:srgbClr>
                  </a:outerShdw>
                </a:effectLst>
              </a:rPr>
            </a:br>
            <a:r>
              <a:rPr lang="en-US" sz="3400" b="1" dirty="0" smtClean="0">
                <a:effectLst>
                  <a:outerShdw blurRad="38100" dist="38100" dir="2700000" algn="tl">
                    <a:srgbClr val="000000">
                      <a:alpha val="43137"/>
                    </a:srgbClr>
                  </a:outerShdw>
                </a:effectLst>
              </a:rPr>
              <a:t>Move </a:t>
            </a:r>
            <a:r>
              <a:rPr lang="en-US" sz="3400" b="1" dirty="0">
                <a:effectLst>
                  <a:outerShdw blurRad="38100" dist="38100" dir="2700000" algn="tl">
                    <a:srgbClr val="000000">
                      <a:alpha val="43137"/>
                    </a:srgbClr>
                  </a:outerShdw>
                </a:effectLst>
              </a:rPr>
              <a:t>On When Ready</a:t>
            </a:r>
            <a:endParaRPr lang="en-US" sz="3400" b="1" dirty="0"/>
          </a:p>
        </p:txBody>
      </p:sp>
      <p:sp>
        <p:nvSpPr>
          <p:cNvPr id="3" name="Content Placeholder 2"/>
          <p:cNvSpPr>
            <a:spLocks noGrp="1"/>
          </p:cNvSpPr>
          <p:nvPr>
            <p:ph idx="1"/>
          </p:nvPr>
        </p:nvSpPr>
        <p:spPr>
          <a:xfrm>
            <a:off x="533400" y="1819072"/>
            <a:ext cx="8153400" cy="4800600"/>
          </a:xfrm>
        </p:spPr>
        <p:txBody>
          <a:bodyPr>
            <a:normAutofit/>
          </a:bodyPr>
          <a:lstStyle/>
          <a:p>
            <a:pPr marL="0" indent="0">
              <a:buNone/>
            </a:pPr>
            <a:r>
              <a:rPr lang="en-US" sz="2550" dirty="0" smtClean="0"/>
              <a:t>(4) No local school system that received funding under this article shall exclude eligible high school students taking one or more dual credit courses pursuant to this Code section from eligibility determinations for valedictorian and salutatorian of a participating eligible high school; provided, </a:t>
            </a:r>
            <a:r>
              <a:rPr lang="en-US" sz="2550" b="1" dirty="0" smtClean="0">
                <a:solidFill>
                  <a:srgbClr val="FF0000"/>
                </a:solidFill>
              </a:rPr>
              <a:t>however, that this shall not apply to a high school student who moves into the local school system after his or her sophomore year and has not taken any courses on site at the participating eligible high school</a:t>
            </a:r>
            <a:r>
              <a:rPr lang="en-US" sz="2550" b="1" dirty="0" smtClean="0"/>
              <a:t>.</a:t>
            </a:r>
            <a:endParaRPr lang="en-US" sz="255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lb\AppData\Local\Microsoft\Windows\Temporary Internet Files\Content.IE5\TOGPHIWT\MC900001343[1].wm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2286000" y="3394953"/>
            <a:ext cx="7239000" cy="2743200"/>
          </a:xfrm>
        </p:spPr>
        <p:txBody>
          <a:bodyPr>
            <a:normAutofit/>
          </a:bodyPr>
          <a:lstStyle/>
          <a:p>
            <a:pPr marL="0" lvl="1" indent="0">
              <a:buNone/>
            </a:pPr>
            <a:r>
              <a:rPr lang="en-US" sz="2400" dirty="0" smtClean="0">
                <a:solidFill>
                  <a:schemeClr val="tx1"/>
                </a:solidFill>
              </a:rPr>
              <a:t>Do you have a policy or procedure? </a:t>
            </a:r>
          </a:p>
          <a:p>
            <a:pPr marL="0" lvl="1" indent="0">
              <a:buNone/>
            </a:pPr>
            <a:r>
              <a:rPr lang="en-US" sz="2400" dirty="0" smtClean="0">
                <a:solidFill>
                  <a:schemeClr val="tx1"/>
                </a:solidFill>
              </a:rPr>
              <a:t>What are the selection criteria? </a:t>
            </a:r>
          </a:p>
          <a:p>
            <a:pPr marL="0" lvl="1" indent="0">
              <a:buNone/>
            </a:pPr>
            <a:r>
              <a:rPr lang="en-US" sz="2400" dirty="0" smtClean="0">
                <a:solidFill>
                  <a:schemeClr val="tx1"/>
                </a:solidFill>
              </a:rPr>
              <a:t>How are students/parents informed?  </a:t>
            </a:r>
          </a:p>
          <a:p>
            <a:pPr marL="0" lvl="1" indent="0">
              <a:buNone/>
            </a:pPr>
            <a:r>
              <a:rPr lang="en-US" sz="2400" dirty="0" smtClean="0">
                <a:solidFill>
                  <a:schemeClr val="tx1"/>
                </a:solidFill>
              </a:rPr>
              <a:t>Legal concerns </a:t>
            </a:r>
          </a:p>
          <a:p>
            <a:pPr marL="274320" lvl="2" indent="0">
              <a:buNone/>
            </a:pPr>
            <a:r>
              <a:rPr lang="en-US" dirty="0" smtClean="0">
                <a:solidFill>
                  <a:schemeClr val="tx1"/>
                </a:solidFill>
              </a:rPr>
              <a:t>Is there a constitutional right?</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0FF54DE5-C571-48E8-A5BC-B369434E2F44}" type="slidenum">
              <a:rPr lang="en-US" smtClean="0"/>
              <a:pPr/>
              <a:t>36</a:t>
            </a:fld>
            <a:endParaRPr lang="en-US" dirty="0"/>
          </a:p>
        </p:txBody>
      </p:sp>
      <p:sp>
        <p:nvSpPr>
          <p:cNvPr id="7" name="TextBox 6"/>
          <p:cNvSpPr txBox="1"/>
          <p:nvPr/>
        </p:nvSpPr>
        <p:spPr>
          <a:xfrm>
            <a:off x="1031132" y="2533179"/>
            <a:ext cx="7239000" cy="861774"/>
          </a:xfrm>
          <a:prstGeom prst="rect">
            <a:avLst/>
          </a:prstGeom>
          <a:noFill/>
        </p:spPr>
        <p:txBody>
          <a:bodyPr wrap="square" rtlCol="0">
            <a:spAutoFit/>
          </a:bodyPr>
          <a:lstStyle/>
          <a:p>
            <a:pPr marL="0" lvl="1" algn="ctr"/>
            <a:r>
              <a:rPr lang="en-US" sz="3200" b="1" dirty="0" smtClean="0">
                <a:effectLst>
                  <a:outerShdw blurRad="38100" dist="38100" dir="2700000" algn="tl">
                    <a:srgbClr val="000000">
                      <a:alpha val="43137"/>
                    </a:srgbClr>
                  </a:outerShdw>
                </a:effectLst>
                <a:latin typeface="+mj-lt"/>
              </a:rPr>
              <a:t>    Valedictorian and Salutatorian</a:t>
            </a:r>
          </a:p>
          <a:p>
            <a:pPr algn="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3500" b="1" dirty="0">
                <a:effectLst>
                  <a:outerShdw blurRad="38100" dist="38100" dir="2700000" algn="tl">
                    <a:srgbClr val="000000">
                      <a:alpha val="43137"/>
                    </a:srgbClr>
                  </a:outerShdw>
                </a:effectLst>
              </a:rPr>
              <a:t>SB 186: O.C.G.A. § 20-1-15</a:t>
            </a:r>
            <a:br>
              <a:rPr lang="en-US" sz="3500" b="1" dirty="0">
                <a:effectLst>
                  <a:outerShdw blurRad="38100" dist="38100" dir="2700000" algn="tl">
                    <a:srgbClr val="000000">
                      <a:alpha val="43137"/>
                    </a:srgbClr>
                  </a:outerShdw>
                </a:effectLst>
              </a:rPr>
            </a:br>
            <a:r>
              <a:rPr lang="en-US" sz="3500" b="1" dirty="0" smtClean="0">
                <a:effectLst>
                  <a:outerShdw blurRad="38100" dist="38100" dir="2700000" algn="tl">
                    <a:srgbClr val="000000">
                      <a:alpha val="43137"/>
                    </a:srgbClr>
                  </a:outerShdw>
                </a:effectLst>
              </a:rPr>
              <a:t>Caregiver </a:t>
            </a:r>
            <a:r>
              <a:rPr lang="en-US" sz="3500" b="1" dirty="0">
                <a:effectLst>
                  <a:outerShdw blurRad="38100" dist="38100" dir="2700000" algn="tl">
                    <a:srgbClr val="000000">
                      <a:alpha val="43137"/>
                    </a:srgbClr>
                  </a:outerShdw>
                </a:effectLst>
              </a:rPr>
              <a:t>Educational Consent Act </a:t>
            </a:r>
          </a:p>
        </p:txBody>
      </p:sp>
      <p:sp>
        <p:nvSpPr>
          <p:cNvPr id="3" name="Content Placeholder 2"/>
          <p:cNvSpPr>
            <a:spLocks noGrp="1"/>
          </p:cNvSpPr>
          <p:nvPr>
            <p:ph idx="1"/>
          </p:nvPr>
        </p:nvSpPr>
        <p:spPr>
          <a:xfrm>
            <a:off x="457200" y="1867711"/>
            <a:ext cx="8229600" cy="4525963"/>
          </a:xfrm>
        </p:spPr>
        <p:txBody>
          <a:bodyPr>
            <a:normAutofit lnSpcReduction="10000"/>
          </a:bodyPr>
          <a:lstStyle/>
          <a:p>
            <a:pPr>
              <a:buNone/>
            </a:pPr>
            <a:r>
              <a:rPr lang="en-US" dirty="0" smtClean="0"/>
              <a:t>(3) </a:t>
            </a:r>
            <a:r>
              <a:rPr lang="en-US" b="1" dirty="0" smtClean="0"/>
              <a:t>Kinship caregiver- </a:t>
            </a:r>
            <a:r>
              <a:rPr lang="en-US" dirty="0" smtClean="0"/>
              <a:t>grandparent (or great), aunt, uncle, (or great), cousin, sibling, or fictive kin who has assumed responsibility for raising child in informal, noncustodial, or guardianship  capacity for specific reasons  </a:t>
            </a:r>
          </a:p>
          <a:p>
            <a:pPr>
              <a:buNone/>
            </a:pPr>
            <a:endParaRPr lang="en-US" dirty="0" smtClean="0"/>
          </a:p>
          <a:p>
            <a:pPr>
              <a:buNone/>
            </a:pPr>
            <a:r>
              <a:rPr lang="en-US" dirty="0" smtClean="0"/>
              <a:t>(2) </a:t>
            </a:r>
            <a:r>
              <a:rPr lang="en-US" b="1" dirty="0" smtClean="0"/>
              <a:t>Fictive kin- </a:t>
            </a:r>
            <a:r>
              <a:rPr lang="en-US" dirty="0" smtClean="0"/>
              <a:t>individual known to child as relative, but not related by blood or marriage and with whom child has resided or had significant contact</a:t>
            </a:r>
            <a:br>
              <a:rPr lang="en-US" dirty="0" smtClean="0"/>
            </a:b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915"/>
            <a:ext cx="8229600" cy="1143000"/>
          </a:xfrm>
        </p:spPr>
        <p:txBody>
          <a:bodyPr>
            <a:normAutofit fontScale="90000"/>
          </a:bodyPr>
          <a:lstStyle/>
          <a:p>
            <a:pPr algn="ctr"/>
            <a:r>
              <a:rPr lang="en-US" b="1" dirty="0">
                <a:effectLst>
                  <a:outerShdw blurRad="38100" dist="38100" dir="2700000" algn="tl">
                    <a:srgbClr val="000000">
                      <a:alpha val="43137"/>
                    </a:srgbClr>
                  </a:outerShdw>
                </a:effectLst>
              </a:rPr>
              <a:t>Caregiver Educational Consent Act</a:t>
            </a:r>
            <a:endParaRPr lang="en-US" b="1" dirty="0"/>
          </a:p>
        </p:txBody>
      </p:sp>
      <p:sp>
        <p:nvSpPr>
          <p:cNvPr id="3" name="Content Placeholder 2"/>
          <p:cNvSpPr>
            <a:spLocks noGrp="1"/>
          </p:cNvSpPr>
          <p:nvPr>
            <p:ph idx="1"/>
          </p:nvPr>
        </p:nvSpPr>
        <p:spPr>
          <a:xfrm>
            <a:off x="457200" y="1138136"/>
            <a:ext cx="8229600" cy="4805465"/>
          </a:xfrm>
        </p:spPr>
        <p:txBody>
          <a:bodyPr>
            <a:noAutofit/>
          </a:bodyPr>
          <a:lstStyle/>
          <a:p>
            <a:pPr marL="0" lvl="1" indent="0">
              <a:buNone/>
            </a:pPr>
            <a:r>
              <a:rPr lang="en-US" sz="2600" dirty="0" smtClean="0"/>
              <a:t>Authorizes kinship caregiver to give legal consent by executing affidavit for child not in DFCS custody to  </a:t>
            </a:r>
          </a:p>
          <a:p>
            <a:pPr marL="457200" lvl="1" indent="-457200">
              <a:buAutoNum type="arabicPeriod"/>
            </a:pPr>
            <a:r>
              <a:rPr lang="en-US" sz="2600" dirty="0" smtClean="0"/>
              <a:t>receive educational services </a:t>
            </a:r>
          </a:p>
          <a:p>
            <a:pPr marL="457200" lvl="1" indent="-457200">
              <a:buAutoNum type="arabicPeriod"/>
            </a:pPr>
            <a:r>
              <a:rPr lang="en-US" sz="2600" dirty="0" smtClean="0"/>
              <a:t>receive medical services directly related to academic enrollment, or</a:t>
            </a:r>
          </a:p>
          <a:p>
            <a:pPr marL="457200" lvl="1" indent="-457200">
              <a:buAutoNum type="arabicPeriod"/>
            </a:pPr>
            <a:r>
              <a:rPr lang="en-US" sz="2600" dirty="0" smtClean="0"/>
              <a:t>participate in extracurricular activities </a:t>
            </a:r>
          </a:p>
          <a:p>
            <a:pPr marL="457200" lvl="1" indent="-457200">
              <a:buNone/>
            </a:pPr>
            <a:endParaRPr lang="en-US" sz="2600" dirty="0" smtClean="0"/>
          </a:p>
          <a:p>
            <a:pPr marL="457200" lvl="1" indent="-457200">
              <a:buNone/>
            </a:pPr>
            <a:r>
              <a:rPr lang="en-US" sz="2600" dirty="0" smtClean="0"/>
              <a:t>Affidavit in O.C.G.A. § 20-1-18; valid for one year</a:t>
            </a:r>
          </a:p>
          <a:p>
            <a:pPr marL="731520" lvl="2" indent="-457200">
              <a:buNone/>
            </a:pPr>
            <a:r>
              <a:rPr lang="en-US" sz="2600" dirty="0" smtClean="0"/>
              <a:t>Does not supersede grandparent power of attorney in O.C.G.A. § 19-9-129 </a:t>
            </a:r>
          </a:p>
          <a:p>
            <a:endParaRPr lang="en-US" sz="26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rPr>
              <a:t>What Remains Alive for Next Year?</a:t>
            </a:r>
            <a:endParaRPr lang="en-US" dirty="0"/>
          </a:p>
        </p:txBody>
      </p:sp>
      <p:sp>
        <p:nvSpPr>
          <p:cNvPr id="3" name="Content Placeholder 2"/>
          <p:cNvSpPr>
            <a:spLocks noGrp="1"/>
          </p:cNvSpPr>
          <p:nvPr>
            <p:ph idx="1"/>
          </p:nvPr>
        </p:nvSpPr>
        <p:spPr>
          <a:xfrm>
            <a:off x="457200" y="1264596"/>
            <a:ext cx="8229600" cy="4525963"/>
          </a:xfrm>
        </p:spPr>
        <p:txBody>
          <a:bodyPr>
            <a:noAutofit/>
          </a:bodyPr>
          <a:lstStyle/>
          <a:p>
            <a:pPr>
              <a:buFont typeface="Wingdings" pitchFamily="2" charset="2"/>
              <a:buChar char="Ø"/>
            </a:pPr>
            <a:r>
              <a:rPr lang="en-US" sz="2600" dirty="0" smtClean="0"/>
              <a:t>HB 32, making it a crime for any district employee to have sexual contact with students</a:t>
            </a:r>
          </a:p>
          <a:p>
            <a:pPr>
              <a:buFont typeface="Wingdings" pitchFamily="2" charset="2"/>
              <a:buChar char="Ø"/>
            </a:pPr>
            <a:r>
              <a:rPr lang="en-US" sz="2600" dirty="0" smtClean="0"/>
              <a:t>HB 61, trying to find a way to collect sales tax on e-retail purchases</a:t>
            </a:r>
          </a:p>
          <a:p>
            <a:pPr>
              <a:buFont typeface="Wingdings" pitchFamily="2" charset="2"/>
              <a:buChar char="Ø"/>
            </a:pPr>
            <a:r>
              <a:rPr lang="en-US" sz="2600" dirty="0" smtClean="0"/>
              <a:t>HB 217, increasing cap on income tax credits for donations to student scholarship organizations</a:t>
            </a:r>
          </a:p>
          <a:p>
            <a:pPr>
              <a:buFont typeface="Wingdings" pitchFamily="2" charset="2"/>
              <a:buChar char="Ø"/>
            </a:pPr>
            <a:r>
              <a:rPr lang="en-US" sz="2600" dirty="0" smtClean="0"/>
              <a:t>HB 273, recess bill</a:t>
            </a:r>
          </a:p>
          <a:p>
            <a:pPr>
              <a:buFont typeface="Wingdings" pitchFamily="2" charset="2"/>
              <a:buChar char="Ø"/>
            </a:pPr>
            <a:r>
              <a:rPr lang="en-US" sz="2600" dirty="0" smtClean="0"/>
              <a:t>SB 152, limiting amount of time student can be assigned to alternative school</a:t>
            </a:r>
          </a:p>
          <a:p>
            <a:pPr>
              <a:buFont typeface="Wingdings" pitchFamily="2" charset="2"/>
              <a:buChar char="Ø"/>
            </a:pPr>
            <a:r>
              <a:rPr lang="en-US" sz="2600" dirty="0" smtClean="0"/>
              <a:t>Changes in nepotism law</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17672" y="1881981"/>
            <a:ext cx="8229600" cy="4525963"/>
          </a:xfrm>
        </p:spPr>
        <p:txBody>
          <a:bodyPr/>
          <a:lstStyle/>
          <a:p>
            <a:pPr indent="0">
              <a:spcBef>
                <a:spcPts val="0"/>
              </a:spcBef>
              <a:buNone/>
            </a:pPr>
            <a:r>
              <a:rPr lang="en-US" dirty="0" smtClean="0"/>
              <a:t>Students do not “shed their constitutional rights to freedom of speech or expression at the schoolhouse gate.”  </a:t>
            </a:r>
          </a:p>
          <a:p>
            <a:pPr lvl="1">
              <a:spcBef>
                <a:spcPts val="0"/>
              </a:spcBef>
              <a:buNone/>
            </a:pPr>
            <a:endParaRPr lang="en-US" sz="2800" i="1" dirty="0" smtClean="0"/>
          </a:p>
          <a:p>
            <a:pPr lvl="1">
              <a:spcBef>
                <a:spcPts val="0"/>
              </a:spcBef>
              <a:buNone/>
            </a:pPr>
            <a:r>
              <a:rPr lang="en-US" sz="2400" i="1" dirty="0" smtClean="0"/>
              <a:t>Tinker v. Des Moines Ind. Community Sch. Dist.</a:t>
            </a:r>
            <a:r>
              <a:rPr lang="en-US" sz="2400" dirty="0" smtClean="0"/>
              <a:t>, 393 U.S. 503, 506 (1969)</a:t>
            </a:r>
          </a:p>
          <a:p>
            <a:endParaRPr lang="en-US" dirty="0"/>
          </a:p>
        </p:txBody>
      </p:sp>
      <p:sp>
        <p:nvSpPr>
          <p:cNvPr id="6" name="Slide Number Placeholder 5"/>
          <p:cNvSpPr>
            <a:spLocks noGrp="1"/>
          </p:cNvSpPr>
          <p:nvPr>
            <p:ph type="sldNum" sz="quarter" idx="12"/>
          </p:nvPr>
        </p:nvSpPr>
        <p:spPr/>
        <p:txBody>
          <a:bodyPr/>
          <a:lstStyle/>
          <a:p>
            <a:fld id="{63BFF6E0-09CE-4A48-96E4-11FD175C7703}" type="slidenum">
              <a:rPr lang="en-US" smtClean="0"/>
              <a:pPr/>
              <a:t>4</a:t>
            </a:fld>
            <a:endParaRPr lang="en-US" dirty="0"/>
          </a:p>
        </p:txBody>
      </p:sp>
      <p:sp>
        <p:nvSpPr>
          <p:cNvPr id="4" name="Title 3"/>
          <p:cNvSpPr>
            <a:spLocks noGrp="1"/>
          </p:cNvSpPr>
          <p:nvPr>
            <p:ph type="title"/>
          </p:nvPr>
        </p:nvSpPr>
        <p:spPr>
          <a:xfrm>
            <a:off x="417672" y="588523"/>
            <a:ext cx="8229600" cy="1143000"/>
          </a:xfrm>
        </p:spPr>
        <p:txBody>
          <a:bodyPr>
            <a:normAutofit/>
          </a:bodyPr>
          <a:lstStyle/>
          <a:p>
            <a:r>
              <a:rPr lang="en-US" sz="4000" b="1" dirty="0" smtClean="0"/>
              <a:t>The Free Speech “Rule”</a:t>
            </a:r>
            <a:endParaRPr lang="en-US" sz="4000" b="1" dirty="0"/>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4596"/>
            <a:ext cx="7772400" cy="4953000"/>
          </a:xfrm>
        </p:spPr>
        <p:txBody>
          <a:bodyPr>
            <a:noAutofit/>
          </a:bodyPr>
          <a:lstStyle/>
          <a:p>
            <a:pPr>
              <a:lnSpc>
                <a:spcPct val="120000"/>
              </a:lnSpc>
              <a:spcBef>
                <a:spcPts val="0"/>
              </a:spcBef>
            </a:pPr>
            <a:r>
              <a:rPr lang="en-US" sz="2600" dirty="0" smtClean="0"/>
              <a:t>Will materially and substantially disrupt the work and discipline of the school - </a:t>
            </a:r>
            <a:r>
              <a:rPr lang="en-US" sz="2600" i="1" dirty="0" smtClean="0"/>
              <a:t>Id.</a:t>
            </a:r>
            <a:r>
              <a:rPr lang="en-US" sz="2600" dirty="0" smtClean="0"/>
              <a:t>, at 513.</a:t>
            </a:r>
          </a:p>
          <a:p>
            <a:pPr>
              <a:lnSpc>
                <a:spcPct val="120000"/>
              </a:lnSpc>
              <a:spcBef>
                <a:spcPts val="0"/>
              </a:spcBef>
            </a:pPr>
            <a:r>
              <a:rPr lang="en-US" sz="2600" dirty="0" smtClean="0"/>
              <a:t>Is lewd and indecent - </a:t>
            </a:r>
            <a:r>
              <a:rPr lang="en-US" sz="2600" i="1" dirty="0" smtClean="0"/>
              <a:t>Bethel School District v. Fraser</a:t>
            </a:r>
            <a:r>
              <a:rPr lang="en-US" sz="2600" dirty="0" smtClean="0"/>
              <a:t>, 478 U.S. 675 (1986)</a:t>
            </a:r>
          </a:p>
          <a:p>
            <a:pPr>
              <a:lnSpc>
                <a:spcPct val="120000"/>
              </a:lnSpc>
              <a:spcBef>
                <a:spcPts val="0"/>
              </a:spcBef>
            </a:pPr>
            <a:r>
              <a:rPr lang="en-US" sz="2600" dirty="0" smtClean="0"/>
              <a:t>Bears the imprimatur of the school - </a:t>
            </a:r>
            <a:r>
              <a:rPr lang="en-US" sz="2600" i="1" dirty="0" smtClean="0"/>
              <a:t>Hazelwood Sch. Dist. V. Kuhlmeier</a:t>
            </a:r>
            <a:r>
              <a:rPr lang="en-US" sz="2600" dirty="0" smtClean="0"/>
              <a:t>, 484 US 260 (1988)</a:t>
            </a:r>
          </a:p>
          <a:p>
            <a:pPr>
              <a:lnSpc>
                <a:spcPct val="120000"/>
              </a:lnSpc>
              <a:spcBef>
                <a:spcPts val="0"/>
              </a:spcBef>
            </a:pPr>
            <a:r>
              <a:rPr lang="en-US" sz="2600" dirty="0" smtClean="0"/>
              <a:t>Has a pro-drug message - </a:t>
            </a:r>
            <a:r>
              <a:rPr lang="en-US" sz="2600" i="1" dirty="0" smtClean="0"/>
              <a:t>Morse v. Frederick</a:t>
            </a:r>
            <a:r>
              <a:rPr lang="en-US" sz="2600" dirty="0" smtClean="0"/>
              <a:t>, 551 U.S. 393 (2007)</a:t>
            </a:r>
          </a:p>
          <a:p>
            <a:pPr>
              <a:buNone/>
            </a:pPr>
            <a:endParaRPr lang="en-US" sz="2600" dirty="0"/>
          </a:p>
        </p:txBody>
      </p:sp>
      <p:sp>
        <p:nvSpPr>
          <p:cNvPr id="4" name="Slide Number Placeholder 3"/>
          <p:cNvSpPr>
            <a:spLocks noGrp="1"/>
          </p:cNvSpPr>
          <p:nvPr>
            <p:ph type="sldNum" sz="quarter" idx="12"/>
          </p:nvPr>
        </p:nvSpPr>
        <p:spPr/>
        <p:txBody>
          <a:bodyPr/>
          <a:lstStyle/>
          <a:p>
            <a:fld id="{63BFF6E0-09CE-4A48-96E4-11FD175C7703}" type="slidenum">
              <a:rPr lang="en-US" smtClean="0"/>
              <a:pPr/>
              <a:t>5</a:t>
            </a:fld>
            <a:endParaRPr lang="en-US" dirty="0"/>
          </a:p>
        </p:txBody>
      </p:sp>
      <p:sp>
        <p:nvSpPr>
          <p:cNvPr id="2" name="Title 1"/>
          <p:cNvSpPr>
            <a:spLocks noGrp="1"/>
          </p:cNvSpPr>
          <p:nvPr>
            <p:ph type="title"/>
          </p:nvPr>
        </p:nvSpPr>
        <p:spPr/>
        <p:txBody>
          <a:bodyPr>
            <a:normAutofit/>
          </a:bodyPr>
          <a:lstStyle/>
          <a:p>
            <a:r>
              <a:rPr lang="en-US" sz="4000" b="1" dirty="0" smtClean="0"/>
              <a:t>Except When Their Speech…</a:t>
            </a:r>
            <a:endParaRPr lang="en-US" sz="4000" b="1"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idx="1"/>
          </p:nvPr>
        </p:nvSpPr>
        <p:spPr>
          <a:xfrm>
            <a:off x="304800" y="1020278"/>
            <a:ext cx="8534400" cy="5380522"/>
          </a:xfrm>
        </p:spPr>
        <p:txBody>
          <a:bodyPr>
            <a:normAutofit fontScale="92500" lnSpcReduction="10000"/>
          </a:bodyPr>
          <a:lstStyle/>
          <a:p>
            <a:pPr>
              <a:lnSpc>
                <a:spcPct val="110000"/>
              </a:lnSpc>
              <a:spcBef>
                <a:spcPts val="0"/>
              </a:spcBef>
            </a:pPr>
            <a:r>
              <a:rPr lang="en-US" sz="2400" dirty="0" smtClean="0">
                <a:cs typeface="Arial" pitchFamily="34" charset="0"/>
              </a:rPr>
              <a:t>O.C.G.A. § 20-2-142 </a:t>
            </a:r>
            <a:r>
              <a:rPr lang="en-US" sz="2200" dirty="0" smtClean="0">
                <a:cs typeface="Arial" pitchFamily="34" charset="0"/>
              </a:rPr>
              <a:t>(a)(1): </a:t>
            </a:r>
            <a:br>
              <a:rPr lang="en-US" sz="2200" dirty="0" smtClean="0">
                <a:cs typeface="Arial" pitchFamily="34" charset="0"/>
              </a:rPr>
            </a:br>
            <a:r>
              <a:rPr lang="en-US" sz="2200" dirty="0" smtClean="0">
                <a:cs typeface="Arial" pitchFamily="34" charset="0"/>
              </a:rPr>
              <a:t>“All elementary and secondary schools which receive in any manner funds from the state shall provide the following course offerings … A course of study in the history of the United States and in the history of Georgia … which shall include a study of the Pledge of Allegiance to the flag of the United States and the Georgia flag in addition to other institutions and ideals.”</a:t>
            </a:r>
          </a:p>
          <a:p>
            <a:pPr>
              <a:lnSpc>
                <a:spcPct val="110000"/>
              </a:lnSpc>
              <a:spcBef>
                <a:spcPts val="0"/>
              </a:spcBef>
              <a:buNone/>
            </a:pPr>
            <a:endParaRPr lang="en-US" sz="1000" dirty="0" smtClean="0">
              <a:cs typeface="Arial" pitchFamily="34" charset="0"/>
            </a:endParaRPr>
          </a:p>
          <a:p>
            <a:pPr>
              <a:lnSpc>
                <a:spcPct val="110000"/>
              </a:lnSpc>
              <a:spcBef>
                <a:spcPts val="0"/>
              </a:spcBef>
            </a:pPr>
            <a:r>
              <a:rPr lang="en-US" sz="2400" dirty="0" smtClean="0">
                <a:cs typeface="Arial" pitchFamily="34" charset="0"/>
              </a:rPr>
              <a:t>O.C.G.A. § 20-2-310 (c)(1): “Each student in the public schools of this state shall be afforded the opportunity to recite the Pledge of Allegiance to the flag of the United States of America during each school day. It shall be the duty of each local board of education to establish a policy setting the time and manner for recitation of the Pledge of Allegiance. Such policy shall be established in writing and shall be distributed to each teacher within the school.”</a:t>
            </a:r>
          </a:p>
          <a:p>
            <a:pPr>
              <a:lnSpc>
                <a:spcPct val="90000"/>
              </a:lnSpc>
            </a:pPr>
            <a:endParaRPr lang="en-US" sz="2200" dirty="0"/>
          </a:p>
        </p:txBody>
      </p:sp>
      <p:sp>
        <p:nvSpPr>
          <p:cNvPr id="4" name="Slide Number Placeholder 3"/>
          <p:cNvSpPr>
            <a:spLocks noGrp="1"/>
          </p:cNvSpPr>
          <p:nvPr>
            <p:ph type="sldNum" sz="quarter" idx="12"/>
          </p:nvPr>
        </p:nvSpPr>
        <p:spPr/>
        <p:txBody>
          <a:bodyPr/>
          <a:lstStyle/>
          <a:p>
            <a:fld id="{B82BB983-A633-4584-96B0-13ACE9D3E51B}" type="slidenum">
              <a:rPr lang="en-US" smtClean="0"/>
              <a:pPr/>
              <a:t>6</a:t>
            </a:fld>
            <a:endParaRPr lang="en-US" dirty="0"/>
          </a:p>
        </p:txBody>
      </p:sp>
      <p:sp>
        <p:nvSpPr>
          <p:cNvPr id="102402" name="Rectangle 2"/>
          <p:cNvSpPr>
            <a:spLocks noGrp="1" noChangeArrowheads="1"/>
          </p:cNvSpPr>
          <p:nvPr>
            <p:ph type="title"/>
          </p:nvPr>
        </p:nvSpPr>
        <p:spPr>
          <a:xfrm>
            <a:off x="533400" y="0"/>
            <a:ext cx="8229600" cy="1143000"/>
          </a:xfrm>
        </p:spPr>
        <p:txBody>
          <a:bodyPr/>
          <a:lstStyle/>
          <a:p>
            <a:r>
              <a:rPr lang="en-US" sz="3200" b="1" dirty="0"/>
              <a:t>What about the Pledge of Allegiance?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wipe(down)">
                                      <p:cBhvr>
                                        <p:cTn id="7" dur="500"/>
                                        <p:tgtEl>
                                          <p:spTgt spid="102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403">
                                            <p:txEl>
                                              <p:pRg st="2" end="2"/>
                                            </p:txEl>
                                          </p:spTgt>
                                        </p:tgtEl>
                                        <p:attrNameLst>
                                          <p:attrName>style.visibility</p:attrName>
                                        </p:attrNameLst>
                                      </p:cBhvr>
                                      <p:to>
                                        <p:strVal val="visible"/>
                                      </p:to>
                                    </p:set>
                                    <p:animEffect transition="in" filter="wipe(down)">
                                      <p:cBhvr>
                                        <p:cTn id="12" dur="500"/>
                                        <p:tgtEl>
                                          <p:spTgt spid="1024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9646"/>
            <a:ext cx="8229600" cy="5041717"/>
          </a:xfrm>
        </p:spPr>
        <p:txBody>
          <a:bodyPr>
            <a:normAutofit fontScale="92500" lnSpcReduction="20000"/>
          </a:bodyPr>
          <a:lstStyle/>
          <a:p>
            <a:pPr>
              <a:buNone/>
            </a:pPr>
            <a:r>
              <a:rPr lang="en-US" i="1" dirty="0" smtClean="0"/>
              <a:t>Holloman v. Harland</a:t>
            </a:r>
            <a:r>
              <a:rPr lang="en-US" dirty="0" smtClean="0"/>
              <a:t>, 11</a:t>
            </a:r>
            <a:r>
              <a:rPr lang="en-US" baseline="30000" dirty="0" smtClean="0"/>
              <a:t>th</a:t>
            </a:r>
            <a:r>
              <a:rPr lang="en-US" dirty="0" smtClean="0"/>
              <a:t> Circuit, 2004</a:t>
            </a:r>
          </a:p>
          <a:p>
            <a:pPr>
              <a:buNone/>
            </a:pPr>
            <a:r>
              <a:rPr lang="en-US" dirty="0" smtClean="0"/>
              <a:t>	During the flag salute on the day after the Hutto incident, Holloman stood with the other students. but did not recite the Pledge of Allegiance.   Instead, he silently raised his fist in the air while the rest of the class recited the pledge;  once the pledge was over, he sat down like everyone else.   He did not say anything, touch any other students, disrupt the class, or obstruct anyone's view of the flag.   </a:t>
            </a:r>
          </a:p>
          <a:p>
            <a:pPr>
              <a:buNone/>
            </a:pPr>
            <a:endParaRPr lang="en-US" u="sng" dirty="0" smtClean="0"/>
          </a:p>
          <a:p>
            <a:pPr>
              <a:buNone/>
            </a:pPr>
            <a:r>
              <a:rPr lang="en-US" i="1" dirty="0" err="1" smtClean="0"/>
              <a:t>Barnette</a:t>
            </a:r>
            <a:r>
              <a:rPr lang="en-US" dirty="0" smtClean="0"/>
              <a:t> (USSC, Jehovah’s Witness case) clearly and specifically established that school children have the right to refuse to say the Pledge of Allegiance.   </a:t>
            </a:r>
          </a:p>
          <a:p>
            <a:pPr>
              <a:buNone/>
            </a:pPr>
            <a:endParaRPr lang="en-US" dirty="0"/>
          </a:p>
        </p:txBody>
      </p:sp>
      <p:sp>
        <p:nvSpPr>
          <p:cNvPr id="4" name="Slide Number Placeholder 3"/>
          <p:cNvSpPr>
            <a:spLocks noGrp="1"/>
          </p:cNvSpPr>
          <p:nvPr>
            <p:ph type="sldNum" sz="quarter" idx="12"/>
          </p:nvPr>
        </p:nvSpPr>
        <p:spPr/>
        <p:txBody>
          <a:bodyPr/>
          <a:lstStyle/>
          <a:p>
            <a:fld id="{BDAC081F-F051-4368-A943-6C7C38974EBF}"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idx="1"/>
          </p:nvPr>
        </p:nvSpPr>
        <p:spPr>
          <a:xfrm>
            <a:off x="533400" y="1073944"/>
            <a:ext cx="8069981" cy="5334000"/>
          </a:xfrm>
        </p:spPr>
        <p:txBody>
          <a:bodyPr>
            <a:normAutofit fontScale="92500" lnSpcReduction="10000"/>
          </a:bodyPr>
          <a:lstStyle/>
          <a:p>
            <a:pPr>
              <a:spcBef>
                <a:spcPts val="0"/>
              </a:spcBef>
              <a:buNone/>
            </a:pPr>
            <a:r>
              <a:rPr lang="en-US" i="1" dirty="0" smtClean="0">
                <a:cs typeface="Arial" pitchFamily="34" charset="0"/>
              </a:rPr>
              <a:t>Frazier v. Winn</a:t>
            </a:r>
            <a:r>
              <a:rPr lang="en-US" dirty="0" smtClean="0">
                <a:cs typeface="Arial" pitchFamily="34" charset="0"/>
              </a:rPr>
              <a:t>, Eleventh Circuit Court of Appeals (2008):</a:t>
            </a:r>
          </a:p>
          <a:p>
            <a:pPr>
              <a:spcBef>
                <a:spcPts val="0"/>
              </a:spcBef>
              <a:buNone/>
            </a:pPr>
            <a:endParaRPr lang="en-US" dirty="0" smtClean="0">
              <a:cs typeface="Arial" pitchFamily="34" charset="0"/>
            </a:endParaRPr>
          </a:p>
          <a:p>
            <a:pPr>
              <a:spcBef>
                <a:spcPts val="0"/>
              </a:spcBef>
            </a:pPr>
            <a:r>
              <a:rPr lang="en-US" dirty="0" smtClean="0">
                <a:cs typeface="Arial" pitchFamily="34" charset="0"/>
              </a:rPr>
              <a:t>Florida state statute requiring all students to participate in the pledge of allegiance to the flag each day, unless the parent of the student has, in writing, requested that the student be excused.  The statute further required that “all civilians” </a:t>
            </a:r>
            <a:r>
              <a:rPr lang="en-US" i="1" dirty="0" smtClean="0">
                <a:cs typeface="Arial" pitchFamily="34" charset="0"/>
              </a:rPr>
              <a:t>must stand </a:t>
            </a:r>
            <a:r>
              <a:rPr lang="en-US" dirty="0" smtClean="0">
                <a:cs typeface="Arial" pitchFamily="34" charset="0"/>
              </a:rPr>
              <a:t>when the pledge is recited.</a:t>
            </a:r>
          </a:p>
          <a:p>
            <a:pPr>
              <a:spcBef>
                <a:spcPts val="0"/>
              </a:spcBef>
              <a:buNone/>
            </a:pPr>
            <a:endParaRPr lang="en-US" dirty="0" smtClean="0">
              <a:cs typeface="Arial" pitchFamily="34" charset="0"/>
            </a:endParaRPr>
          </a:p>
          <a:p>
            <a:pPr>
              <a:spcBef>
                <a:spcPts val="0"/>
              </a:spcBef>
            </a:pPr>
            <a:r>
              <a:rPr lang="en-US" dirty="0" smtClean="0">
                <a:cs typeface="Arial" pitchFamily="34" charset="0"/>
              </a:rPr>
              <a:t>Court overturned the requirement to stand portion of the statute, concluding that students have a constitutional right to remain seated during the Pledge. </a:t>
            </a:r>
            <a:endParaRPr lang="en-US" dirty="0">
              <a:cs typeface="Arial" pitchFamily="34" charset="0"/>
            </a:endParaRPr>
          </a:p>
        </p:txBody>
      </p:sp>
      <p:sp>
        <p:nvSpPr>
          <p:cNvPr id="4" name="Slide Number Placeholder 3"/>
          <p:cNvSpPr>
            <a:spLocks noGrp="1"/>
          </p:cNvSpPr>
          <p:nvPr>
            <p:ph type="sldNum" sz="quarter" idx="12"/>
          </p:nvPr>
        </p:nvSpPr>
        <p:spPr/>
        <p:txBody>
          <a:bodyPr/>
          <a:lstStyle/>
          <a:p>
            <a:fld id="{B82BB983-A633-4584-96B0-13ACE9D3E51B}" type="slidenum">
              <a:rPr lang="en-US" smtClean="0"/>
              <a:pPr/>
              <a:t>8</a:t>
            </a:fld>
            <a:endParaRPr lang="en-US" dirty="0"/>
          </a:p>
        </p:txBody>
      </p:sp>
      <p:sp>
        <p:nvSpPr>
          <p:cNvPr id="102402" name="Rectangle 2"/>
          <p:cNvSpPr>
            <a:spLocks noGrp="1" noChangeArrowheads="1"/>
          </p:cNvSpPr>
          <p:nvPr>
            <p:ph type="title"/>
          </p:nvPr>
        </p:nvSpPr>
        <p:spPr>
          <a:xfrm>
            <a:off x="533400" y="0"/>
            <a:ext cx="8229600" cy="1143000"/>
          </a:xfrm>
        </p:spPr>
        <p:txBody>
          <a:bodyPr>
            <a:normAutofit fontScale="90000"/>
          </a:bodyPr>
          <a:lstStyle/>
          <a:p>
            <a:r>
              <a:rPr lang="en-US" sz="3600" b="1" dirty="0"/>
              <a:t>What about the Pledge of Allegiance?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03">
                                            <p:txEl>
                                              <p:pRg st="2" end="2"/>
                                            </p:txEl>
                                          </p:spTgt>
                                        </p:tgtEl>
                                        <p:attrNameLst>
                                          <p:attrName>style.visibility</p:attrName>
                                        </p:attrNameLst>
                                      </p:cBhvr>
                                      <p:to>
                                        <p:strVal val="visible"/>
                                      </p:to>
                                    </p:set>
                                    <p:animEffect transition="in" filter="blinds(horizontal)">
                                      <p:cBhvr>
                                        <p:cTn id="7" dur="500"/>
                                        <p:tgtEl>
                                          <p:spTgt spid="10240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03">
                                            <p:txEl>
                                              <p:pRg st="4" end="4"/>
                                            </p:txEl>
                                          </p:spTgt>
                                        </p:tgtEl>
                                        <p:attrNameLst>
                                          <p:attrName>style.visibility</p:attrName>
                                        </p:attrNameLst>
                                      </p:cBhvr>
                                      <p:to>
                                        <p:strVal val="visible"/>
                                      </p:to>
                                    </p:set>
                                    <p:animEffect transition="in" filter="blinds(horizontal)">
                                      <p:cBhvr>
                                        <p:cTn id="12" dur="500"/>
                                        <p:tgtEl>
                                          <p:spTgt spid="1024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99226"/>
            <a:ext cx="7772400" cy="1829761"/>
          </a:xfrm>
        </p:spPr>
        <p:txBody>
          <a:bodyPr/>
          <a:lstStyle/>
          <a:p>
            <a:pPr algn="ctr"/>
            <a:r>
              <a:rPr lang="en-US" dirty="0" smtClean="0"/>
              <a:t>Employee’s Free Speech Analysis and Social Media</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281</TotalTime>
  <Words>2045</Words>
  <Application>Microsoft Office PowerPoint</Application>
  <PresentationFormat>On-screen Show (4:3)</PresentationFormat>
  <Paragraphs>166</Paragraphs>
  <Slides>39</Slides>
  <Notes>1</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Concourse</vt:lpstr>
      <vt:lpstr>2017 Fall Bootstrap Conference </vt:lpstr>
      <vt:lpstr>Slide 2</vt:lpstr>
      <vt:lpstr>Free Speech </vt:lpstr>
      <vt:lpstr>The Free Speech “Rule”</vt:lpstr>
      <vt:lpstr>Except When Their Speech…</vt:lpstr>
      <vt:lpstr>What about the Pledge of Allegiance?</vt:lpstr>
      <vt:lpstr>Slide 7</vt:lpstr>
      <vt:lpstr>What about the Pledge of Allegiance?</vt:lpstr>
      <vt:lpstr>Employee’s Free Speech Analysis and Social Media</vt:lpstr>
      <vt:lpstr>Typical Analysis</vt:lpstr>
      <vt:lpstr>How should social media speech be treated?</vt:lpstr>
      <vt:lpstr>Slide 12</vt:lpstr>
      <vt:lpstr> Denver math teacher tweets about her hot students and how she likes to smoke weed Reported by Jordan Yerman, examiner.com</vt:lpstr>
      <vt:lpstr>Teacher Loses Job After Commenting About Students, Parents on Facebook  ABC News Aug. 19, 2010 By KI MAE HEUSSNER and DALIA FAHMY</vt:lpstr>
      <vt:lpstr>Speech About Public Matters</vt:lpstr>
      <vt:lpstr>Duke v. Hamil (cont’d)</vt:lpstr>
      <vt:lpstr>The Court’s Decision and Advice</vt:lpstr>
      <vt:lpstr>SOCIAL MEDIA LESSONS FROM THE COURT</vt:lpstr>
      <vt:lpstr>Fighting and Self-defense</vt:lpstr>
      <vt:lpstr>Slide 20</vt:lpstr>
      <vt:lpstr>O.C.G.A. § 16-3-21</vt:lpstr>
      <vt:lpstr>O.C.G.A. § 16-3-21</vt:lpstr>
      <vt:lpstr>O.C.G.A. § 16-3-21</vt:lpstr>
      <vt:lpstr>B.B. v. Polk County Board of Education, Case No. 2016-29</vt:lpstr>
      <vt:lpstr>B.B. v. Polk County Board of Education, Case No. 2016-29</vt:lpstr>
      <vt:lpstr>Georgia Court of Appeals:  Henry County Bd. of Educ. v. S.G. (2016)</vt:lpstr>
      <vt:lpstr>Georgia Court of Appeals:  Henry County Bd. of Educ. v. S.G. (2016)</vt:lpstr>
      <vt:lpstr>Georgia Court of Appeals:  Henry County Bd. of Educ. v. S.G. (2016)</vt:lpstr>
      <vt:lpstr>Georgia Court of Appeals:  Henry County Bd. of Educ. v. S.G. (2016)</vt:lpstr>
      <vt:lpstr>Georgia Court of Appeals:  Henry County Bd. of Educ. v. S.G. (2016)</vt:lpstr>
      <vt:lpstr>Georgia Supreme Court:  Henry County Bd. of Educ. v. S.G. (2017)</vt:lpstr>
      <vt:lpstr>Georgia Supreme Court:  Henry County Bd. of Educ. v. S.G. (2017) The Bottom Line</vt:lpstr>
      <vt:lpstr>Georgia Supreme Court:  Henry County Bd. of Educ. v. S.G. (2017)</vt:lpstr>
      <vt:lpstr>What Do We Do?</vt:lpstr>
      <vt:lpstr>SB 211- Valedictorian/Salutatorian O.C.G.A. § 20-2-161.3 Move On When Ready</vt:lpstr>
      <vt:lpstr>Slide 36</vt:lpstr>
      <vt:lpstr>SB 186: O.C.G.A. § 20-1-15 Caregiver Educational Consent Act </vt:lpstr>
      <vt:lpstr>Caregiver Educational Consent Act</vt:lpstr>
      <vt:lpstr>What Remains Alive for Next Year?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Member Meeting</dc:title>
  <dc:creator>Rhonda Stevens</dc:creator>
  <cp:lastModifiedBy>Hieu Nguyen</cp:lastModifiedBy>
  <cp:revision>18</cp:revision>
  <cp:lastPrinted>2016-08-30T20:01:53Z</cp:lastPrinted>
  <dcterms:created xsi:type="dcterms:W3CDTF">2017-10-10T16:58:08Z</dcterms:created>
  <dcterms:modified xsi:type="dcterms:W3CDTF">2017-10-18T20:48:16Z</dcterms:modified>
</cp:coreProperties>
</file>