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78" r:id="rId3"/>
    <p:sldId id="381" r:id="rId4"/>
    <p:sldId id="388" r:id="rId5"/>
    <p:sldId id="389" r:id="rId6"/>
    <p:sldId id="385" r:id="rId7"/>
    <p:sldId id="391" r:id="rId8"/>
    <p:sldId id="354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35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35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35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35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3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3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3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3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3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7560"/>
    <a:srgbClr val="0D3973"/>
    <a:srgbClr val="304F7E"/>
    <a:srgbClr val="AD9130"/>
    <a:srgbClr val="B12024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09" autoAdjust="0"/>
    <p:restoredTop sz="94265" autoAdjust="0"/>
  </p:normalViewPr>
  <p:slideViewPr>
    <p:cSldViewPr>
      <p:cViewPr varScale="1">
        <p:scale>
          <a:sx n="90" d="100"/>
          <a:sy n="90" d="100"/>
        </p:scale>
        <p:origin x="68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3" d="100"/>
          <a:sy n="93" d="100"/>
        </p:scale>
        <p:origin x="3440" y="14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3" tIns="46581" rIns="93163" bIns="4658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3" tIns="46581" rIns="93163" bIns="46581" rtlCol="0"/>
          <a:lstStyle>
            <a:lvl1pPr algn="r">
              <a:defRPr sz="1200"/>
            </a:lvl1pPr>
          </a:lstStyle>
          <a:p>
            <a:fld id="{6205FE9D-6A7D-408F-A81B-292865766EEF}" type="datetimeFigureOut">
              <a:rPr lang="en-US" smtClean="0"/>
              <a:pPr/>
              <a:t>10/18/17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3" tIns="46581" rIns="93163" bIns="4658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3" tIns="46581" rIns="93163" bIns="46581" rtlCol="0" anchor="b"/>
          <a:lstStyle>
            <a:lvl1pPr algn="r">
              <a:defRPr sz="1200"/>
            </a:lvl1pPr>
          </a:lstStyle>
          <a:p>
            <a:fld id="{EC75EC84-83AB-471A-BDAE-DE6B9B6B22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30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3" tIns="46581" rIns="93163" bIns="4658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3" tIns="46581" rIns="93163" bIns="46581" rtlCol="0"/>
          <a:lstStyle>
            <a:lvl1pPr algn="r">
              <a:defRPr sz="1200"/>
            </a:lvl1pPr>
          </a:lstStyle>
          <a:p>
            <a:fld id="{950AB652-7A43-44C7-BF41-0D764A17BED0}" type="datetimeFigureOut">
              <a:rPr lang="en-US" smtClean="0"/>
              <a:pPr/>
              <a:t>10/18/17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3" tIns="46581" rIns="93163" bIns="4658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3" tIns="46581" rIns="93163" bIns="4658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3" tIns="46581" rIns="93163" bIns="4658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3" tIns="46581" rIns="93163" bIns="46581" rtlCol="0" anchor="b"/>
          <a:lstStyle>
            <a:lvl1pPr algn="r">
              <a:defRPr sz="1200"/>
            </a:lvl1pPr>
          </a:lstStyle>
          <a:p>
            <a:fld id="{5AD61418-709F-4D7A-B343-D2A274671A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642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61418-709F-4D7A-B343-D2A274671A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862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61418-709F-4D7A-B343-D2A274671A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534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PLEASE KEEP IN TOUCH WITH US,</a:t>
            </a:r>
            <a:r>
              <a:rPr lang="en-US" baseline="0" dirty="0" smtClean="0"/>
              <a:t> SUBSCRIBE TO OUR EMAILS, CONNECT WITH US ON SOCIAL MEDIA. IF YOU OR SOMEONE YOU KNOW WOULD LIKE US TO MAKE A PRESENTATION LIKE THIS ONE, PLEASE CALL US AT: 404-420-1324.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61418-709F-4D7A-B343-D2A274671A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809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7651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95600"/>
            <a:ext cx="7086600" cy="27432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5F704-276A-42D7-8C94-7F5ECC54FE3B}" type="datetimeFigureOut">
              <a:rPr lang="en-US"/>
              <a:pPr>
                <a:defRPr/>
              </a:pPr>
              <a:t>10/18/17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C7F0A-189F-49B0-BCDA-ABBC864FDD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78376-3CBA-4435-8A6B-3D687F163047}" type="datetimeFigureOut">
              <a:rPr lang="en-US"/>
              <a:pPr>
                <a:defRPr/>
              </a:pPr>
              <a:t>10/18/17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1022B-AACE-465B-8C49-AA40011AF0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464EB-F1F8-4EB4-99AD-EE2E0A279422}" type="datetimeFigureOut">
              <a:rPr lang="en-US"/>
              <a:pPr>
                <a:defRPr/>
              </a:pPr>
              <a:t>10/18/17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186A2-7A64-4AF9-BF35-ECE3364E64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9629B-C909-4E23-A829-F7661588877D}" type="datetimeFigureOut">
              <a:rPr lang="en-US"/>
              <a:pPr>
                <a:defRPr/>
              </a:pPr>
              <a:t>10/18/17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01A7C-46DC-4BBB-AB57-AC4AC64504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14C5E-F533-453A-8D19-752CD826ED70}" type="datetimeFigureOut">
              <a:rPr lang="en-US"/>
              <a:pPr>
                <a:defRPr/>
              </a:pPr>
              <a:t>10/18/17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A7976-A5D6-44BC-9517-63B232AC5E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BC0F6-5312-4984-9024-B3BFA4D572CC}" type="datetimeFigureOut">
              <a:rPr lang="en-US"/>
              <a:pPr>
                <a:defRPr/>
              </a:pPr>
              <a:t>10/18/17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8C720-EBF9-44B0-9E0B-A384291501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096A6-9B7C-463F-9ABB-9596A0915B77}" type="datetimeFigureOut">
              <a:rPr lang="en-US"/>
              <a:pPr>
                <a:defRPr/>
              </a:pPr>
              <a:t>10/18/17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CCBA3-4A8C-4D63-A223-A72FF8FB2F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B681A-B963-40C8-B75F-9B496489741E}" type="datetimeFigureOut">
              <a:rPr lang="en-US"/>
              <a:pPr>
                <a:defRPr/>
              </a:pPr>
              <a:t>10/18/17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DD564-603B-458A-8E98-309554ADC4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E6D1C-DAE6-4FAA-B2F8-3B3899FB562F}" type="datetimeFigureOut">
              <a:rPr lang="en-US"/>
              <a:pPr>
                <a:defRPr/>
              </a:pPr>
              <a:t>10/18/17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E561C-CD7B-4E1A-995A-5A47658509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1529E-F1EB-41CE-BD48-7423C55B4659}" type="datetimeFigureOut">
              <a:rPr lang="en-US"/>
              <a:pPr>
                <a:defRPr/>
              </a:pPr>
              <a:t>10/18/17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A73C5-C69C-4E64-A39F-E8A9FD3B46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23E7F-2DB3-4537-A501-6C238AB6F3F0}" type="datetimeFigureOut">
              <a:rPr lang="en-US"/>
              <a:pPr>
                <a:defRPr/>
              </a:pPr>
              <a:t>10/18/17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E8C8E-FBAC-4D17-91C7-C0739C0B96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09BF7A19-E7BB-4913-8B7B-86D4283728A8}" type="datetimeFigureOut">
              <a:rPr lang="en-US"/>
              <a:pPr>
                <a:defRPr/>
              </a:pPr>
              <a:t>10/18/17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FBA9E9F1-5E32-4699-9A30-CB394EADB6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HelveticaNeue LT 57 Cn" pitchFamily="34" charset="0"/>
          <a:ea typeface="Geneva" charset="0"/>
          <a:cs typeface="HelveticaNeue LT 57 Cn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HelveticaNeue LT 57 Cn" pitchFamily="34" charset="0"/>
          <a:ea typeface="Geneva" charset="0"/>
          <a:cs typeface="HelveticaNeue LT 57 Cn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HelveticaNeue LT 57 Cn" pitchFamily="34" charset="0"/>
          <a:ea typeface="Geneva" charset="0"/>
          <a:cs typeface="HelveticaNeue LT 57 Cn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HelveticaNeue LT 57 Cn" pitchFamily="34" charset="0"/>
          <a:ea typeface="Geneva" charset="0"/>
          <a:cs typeface="HelveticaNeue LT 57 Cn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HelveticaNeue LT 57 Cn" pitchFamily="34" charset="0"/>
          <a:ea typeface="Geneva" charset="0"/>
          <a:cs typeface="HelveticaNeue LT 57 Cn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HelveticaNeue LT 57 Cn" pitchFamily="34" charset="0"/>
          <a:ea typeface="Geneva" charset="0"/>
          <a:cs typeface="HelveticaNeue LT 57 Cn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HelveticaNeue LT 57 Cn" pitchFamily="34" charset="0"/>
          <a:ea typeface="Geneva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HelveticaNeue LT 57 Cn" pitchFamily="34" charset="0"/>
          <a:ea typeface="Geneva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HelveticaNeue LT 57 Cn" pitchFamily="34" charset="0"/>
          <a:ea typeface="Geneva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HelveticaNeue LT 57 Cn" pitchFamily="34" charset="0"/>
          <a:ea typeface="Geneva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eade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4" descr="heade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-3124200"/>
            <a:ext cx="9144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6" descr="foote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26150"/>
            <a:ext cx="9144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Box 7"/>
          <p:cNvSpPr txBox="1">
            <a:spLocks noChangeArrowheads="1"/>
          </p:cNvSpPr>
          <p:nvPr/>
        </p:nvSpPr>
        <p:spPr bwMode="auto">
          <a:xfrm>
            <a:off x="609600" y="6400800"/>
            <a:ext cx="45720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aseline="30000" dirty="0" smtClean="0">
                <a:solidFill>
                  <a:srgbClr val="857560"/>
                </a:solidFill>
                <a:latin typeface="HelveticaNeue MediumCond" pitchFamily="35" charset="0"/>
              </a:rPr>
              <a:t>Budget </a:t>
            </a:r>
            <a:r>
              <a:rPr lang="en-US" sz="1600" baseline="30000" dirty="0">
                <a:solidFill>
                  <a:srgbClr val="857560"/>
                </a:solidFill>
                <a:latin typeface="HelveticaNeue MediumCond" pitchFamily="35" charset="0"/>
              </a:rPr>
              <a:t>Overview | www.gbpi.org</a:t>
            </a:r>
          </a:p>
        </p:txBody>
      </p:sp>
      <p:sp>
        <p:nvSpPr>
          <p:cNvPr id="2054" name="TextBox 6"/>
          <p:cNvSpPr txBox="1">
            <a:spLocks noChangeArrowheads="1"/>
          </p:cNvSpPr>
          <p:nvPr/>
        </p:nvSpPr>
        <p:spPr bwMode="auto">
          <a:xfrm>
            <a:off x="457200" y="3276600"/>
            <a:ext cx="8382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>
                <a:latin typeface="Arial Narrow" pitchFamily="34" charset="0"/>
              </a:rPr>
              <a:t>Georgia Budget &amp; Policy </a:t>
            </a:r>
            <a:r>
              <a:rPr lang="en-US" sz="4000" b="1" dirty="0" smtClean="0">
                <a:latin typeface="Arial Narrow" pitchFamily="34" charset="0"/>
              </a:rPr>
              <a:t>Institute</a:t>
            </a:r>
          </a:p>
          <a:p>
            <a:endParaRPr lang="en-US" sz="1200" b="1" dirty="0">
              <a:latin typeface="Arial Narrow" pitchFamily="34" charset="0"/>
            </a:endParaRPr>
          </a:p>
          <a:p>
            <a:r>
              <a:rPr lang="en-US" sz="3200" b="1" dirty="0" smtClean="0">
                <a:latin typeface="Arial Narrow" pitchFamily="34" charset="0"/>
              </a:rPr>
              <a:t>Claire Suggs, Senior Education Policy Analyst</a:t>
            </a:r>
          </a:p>
          <a:p>
            <a:endParaRPr lang="en-US" sz="1200" b="1" dirty="0"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7000" y="533400"/>
            <a:ext cx="266700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  <a:ea typeface="+mn-ea"/>
                <a:cs typeface="HelveticaNeue LightCond"/>
              </a:rPr>
              <a:t>GSSA Bootstrap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  <a:ea typeface="+mn-ea"/>
                <a:cs typeface="HelveticaNeue LightCond"/>
              </a:rPr>
              <a:t>2017</a:t>
            </a:r>
            <a:endParaRPr lang="en-US" sz="2800" dirty="0">
              <a:solidFill>
                <a:schemeClr val="bg1">
                  <a:lumMod val="95000"/>
                </a:schemeClr>
              </a:solidFill>
              <a:latin typeface="Arial Narrow" pitchFamily="34" charset="0"/>
              <a:ea typeface="+mn-ea"/>
              <a:cs typeface="HelveticaNeue LightCond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Narrow" charset="0"/>
                <a:ea typeface="Arial Narrow" charset="0"/>
                <a:cs typeface="Arial Narrow" charset="0"/>
              </a:rPr>
              <a:t>Poverty—70%</a:t>
            </a:r>
            <a:endParaRPr lang="en-US" dirty="0" smtClean="0">
              <a:latin typeface="Arial Narrow" charset="0"/>
              <a:ea typeface="Arial Narrow" charset="0"/>
              <a:cs typeface="Arial Narrow" charset="0"/>
            </a:endParaRPr>
          </a:p>
          <a:p>
            <a:r>
              <a:rPr lang="en-US" dirty="0" smtClean="0">
                <a:latin typeface="Arial Narrow" charset="0"/>
                <a:ea typeface="Arial Narrow" charset="0"/>
                <a:cs typeface="Arial Narrow" charset="0"/>
              </a:rPr>
              <a:t>Lack of parent involvement—40%</a:t>
            </a:r>
          </a:p>
          <a:p>
            <a:r>
              <a:rPr lang="en-US" dirty="0" smtClean="0">
                <a:latin typeface="Arial Narrow" charset="0"/>
                <a:ea typeface="Arial Narrow" charset="0"/>
                <a:cs typeface="Arial Narrow" charset="0"/>
              </a:rPr>
              <a:t>Technology—11%</a:t>
            </a:r>
            <a:endParaRPr lang="en-US" dirty="0" smtClean="0">
              <a:latin typeface="Arial Narrow" charset="0"/>
              <a:ea typeface="Arial Narrow" charset="0"/>
              <a:cs typeface="Arial Narrow" charset="0"/>
            </a:endParaRPr>
          </a:p>
          <a:p>
            <a:pPr lvl="1"/>
            <a:r>
              <a:rPr lang="en-US" dirty="0" smtClean="0">
                <a:latin typeface="Arial Narrow" charset="0"/>
                <a:ea typeface="Arial Narrow" charset="0"/>
                <a:cs typeface="Arial Narrow" charset="0"/>
              </a:rPr>
              <a:t>Lack of technology at home</a:t>
            </a:r>
            <a:endParaRPr lang="en-US" dirty="0" smtClean="0">
              <a:latin typeface="Arial Narrow" charset="0"/>
              <a:ea typeface="Arial Narrow" charset="0"/>
              <a:cs typeface="Arial Narrow" charset="0"/>
            </a:endParaRPr>
          </a:p>
          <a:p>
            <a:pPr lvl="1"/>
            <a:r>
              <a:rPr lang="en-US" dirty="0" smtClean="0">
                <a:latin typeface="Arial Narrow" charset="0"/>
                <a:ea typeface="Arial Narrow" charset="0"/>
                <a:cs typeface="Arial Narrow" charset="0"/>
              </a:rPr>
              <a:t>Social media/distractions</a:t>
            </a:r>
            <a:endParaRPr lang="en-US" dirty="0" smtClean="0">
              <a:latin typeface="Arial Narrow" charset="0"/>
              <a:ea typeface="Arial Narrow" charset="0"/>
              <a:cs typeface="Arial Narrow" charset="0"/>
            </a:endParaRPr>
          </a:p>
          <a:p>
            <a:pPr marL="0" indent="0">
              <a:buNone/>
            </a:pPr>
            <a:endParaRPr lang="en-US" dirty="0" smtClean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364899"/>
            <a:ext cx="9144000" cy="677108"/>
          </a:xfrm>
          <a:prstGeom prst="rect">
            <a:avLst/>
          </a:prstGeom>
          <a:solidFill>
            <a:srgbClr val="0E408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 sz="4000" b="1" dirty="0" smtClean="0">
                <a:solidFill>
                  <a:schemeClr val="bg1"/>
                </a:solidFill>
                <a:latin typeface="Arial Narrow" pitchFamily="34" charset="0"/>
              </a:rPr>
              <a:t>   </a:t>
            </a:r>
            <a:r>
              <a:rPr lang="en-US" sz="4000" dirty="0" smtClean="0">
                <a:solidFill>
                  <a:schemeClr val="bg1"/>
                </a:solidFill>
                <a:latin typeface="Arial Narrow" pitchFamily="34" charset="0"/>
              </a:rPr>
              <a:t>Out-of-School Factors</a:t>
            </a:r>
            <a:r>
              <a:rPr lang="en-US" sz="4000" dirty="0" smtClean="0">
                <a:solidFill>
                  <a:schemeClr val="bg1"/>
                </a:solidFill>
                <a:latin typeface="Arial Narrow" pitchFamily="34" charset="0"/>
              </a:rPr>
              <a:t>	</a:t>
            </a:r>
            <a:endParaRPr lang="en-US" sz="4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77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dirty="0" smtClean="0">
                <a:latin typeface="Arial Narrow" charset="0"/>
                <a:ea typeface="Arial Narrow" charset="0"/>
                <a:cs typeface="Arial Narrow" charset="0"/>
              </a:rPr>
              <a:t>Skilled teachers—28%</a:t>
            </a:r>
          </a:p>
          <a:p>
            <a:pPr lvl="1"/>
            <a:r>
              <a:rPr lang="en-US" dirty="0" smtClean="0">
                <a:latin typeface="Arial Narrow" charset="0"/>
                <a:ea typeface="Arial Narrow" charset="0"/>
                <a:cs typeface="Arial Narrow" charset="0"/>
              </a:rPr>
              <a:t>Recruiting and retaining good teachers</a:t>
            </a:r>
          </a:p>
          <a:p>
            <a:pPr lvl="1"/>
            <a:r>
              <a:rPr lang="en-US" dirty="0" smtClean="0">
                <a:latin typeface="Arial Narrow" charset="0"/>
                <a:ea typeface="Arial Narrow" charset="0"/>
                <a:cs typeface="Arial Narrow" charset="0"/>
              </a:rPr>
              <a:t>Lack of preparation and/or professional learning</a:t>
            </a:r>
            <a:endParaRPr lang="en-US" dirty="0" smtClean="0">
              <a:latin typeface="Arial Narrow" charset="0"/>
              <a:ea typeface="Arial Narrow" charset="0"/>
              <a:cs typeface="Arial Narrow" charset="0"/>
            </a:endParaRPr>
          </a:p>
          <a:p>
            <a:r>
              <a:rPr lang="en-US" dirty="0" smtClean="0">
                <a:latin typeface="Arial Narrow" charset="0"/>
                <a:ea typeface="Arial Narrow" charset="0"/>
                <a:cs typeface="Arial Narrow" charset="0"/>
              </a:rPr>
              <a:t>Instruction—30%</a:t>
            </a:r>
          </a:p>
          <a:p>
            <a:pPr lvl="1"/>
            <a:r>
              <a:rPr lang="en-US" dirty="0" smtClean="0">
                <a:latin typeface="Arial Narrow" charset="0"/>
                <a:ea typeface="Arial Narrow" charset="0"/>
                <a:cs typeface="Arial Narrow" charset="0"/>
              </a:rPr>
              <a:t>Lack of instructional resources</a:t>
            </a:r>
          </a:p>
          <a:p>
            <a:pPr lvl="1"/>
            <a:r>
              <a:rPr lang="en-US" dirty="0" smtClean="0">
                <a:latin typeface="Arial Narrow" charset="0"/>
                <a:ea typeface="Arial Narrow" charset="0"/>
                <a:cs typeface="Arial Narrow" charset="0"/>
              </a:rPr>
              <a:t>Differentiated instruction/instruction that is not engaging</a:t>
            </a:r>
            <a:endParaRPr lang="en-US" dirty="0" smtClean="0">
              <a:latin typeface="Arial Narrow" charset="0"/>
              <a:ea typeface="Arial Narrow" charset="0"/>
              <a:cs typeface="Arial Narrow" charset="0"/>
            </a:endParaRPr>
          </a:p>
          <a:p>
            <a:pPr marL="0" indent="0">
              <a:buNone/>
            </a:pPr>
            <a:endParaRPr lang="en-US" sz="2600" dirty="0" smtClean="0">
              <a:latin typeface="Arial Narrow" charset="0"/>
              <a:ea typeface="Arial Narrow" charset="0"/>
              <a:cs typeface="Arial Narrow" charset="0"/>
            </a:endParaRPr>
          </a:p>
          <a:p>
            <a:endParaRPr lang="en-US" dirty="0" smtClean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364899"/>
            <a:ext cx="9144000" cy="677108"/>
          </a:xfrm>
          <a:prstGeom prst="rect">
            <a:avLst/>
          </a:prstGeom>
          <a:solidFill>
            <a:srgbClr val="0E408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 sz="4000" b="1" dirty="0" smtClean="0">
                <a:solidFill>
                  <a:schemeClr val="bg1"/>
                </a:solidFill>
                <a:latin typeface="Arial Narrow" pitchFamily="34" charset="0"/>
              </a:rPr>
              <a:t>In-School Factors</a:t>
            </a:r>
            <a:endParaRPr lang="en-US" sz="4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30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/>
          <a:lstStyle/>
          <a:p>
            <a:r>
              <a:rPr lang="en-US" dirty="0" smtClean="0">
                <a:latin typeface="Arial Narrow" charset="0"/>
                <a:ea typeface="Arial Narrow" charset="0"/>
                <a:cs typeface="Arial Narrow" charset="0"/>
              </a:rPr>
              <a:t>School climate—28%</a:t>
            </a:r>
          </a:p>
          <a:p>
            <a:pPr lvl="1"/>
            <a:r>
              <a:rPr lang="en-US" sz="2400" dirty="0" smtClean="0">
                <a:latin typeface="Arial Narrow" charset="0"/>
                <a:ea typeface="Arial Narrow" charset="0"/>
                <a:cs typeface="Arial Narrow" charset="0"/>
              </a:rPr>
              <a:t>Absenteeism</a:t>
            </a:r>
          </a:p>
          <a:p>
            <a:pPr lvl="1"/>
            <a:r>
              <a:rPr lang="en-US" sz="2400" dirty="0" smtClean="0">
                <a:latin typeface="Arial Narrow" charset="0"/>
                <a:ea typeface="Arial Narrow" charset="0"/>
                <a:cs typeface="Arial Narrow" charset="0"/>
              </a:rPr>
              <a:t>Discipline</a:t>
            </a:r>
          </a:p>
          <a:p>
            <a:pPr lvl="1"/>
            <a:r>
              <a:rPr lang="en-US" sz="2400" dirty="0" smtClean="0">
                <a:latin typeface="Arial Narrow" charset="0"/>
                <a:ea typeface="Arial Narrow" charset="0"/>
                <a:cs typeface="Arial Narrow" charset="0"/>
              </a:rPr>
              <a:t>Mental health/behavioral problems</a:t>
            </a:r>
          </a:p>
          <a:p>
            <a:pPr lvl="1"/>
            <a:r>
              <a:rPr lang="en-US" sz="2400" dirty="0" smtClean="0">
                <a:latin typeface="Arial Narrow" charset="0"/>
                <a:ea typeface="Arial Narrow" charset="0"/>
                <a:cs typeface="Arial Narrow" charset="0"/>
              </a:rPr>
              <a:t>Student apathy</a:t>
            </a:r>
            <a:endParaRPr lang="en-US" sz="2400" dirty="0" smtClean="0">
              <a:latin typeface="Arial Narrow" charset="0"/>
              <a:ea typeface="Arial Narrow" charset="0"/>
              <a:cs typeface="Arial Narrow" charset="0"/>
            </a:endParaRPr>
          </a:p>
          <a:p>
            <a:r>
              <a:rPr lang="en-US" dirty="0" smtClean="0">
                <a:latin typeface="Arial Narrow" charset="0"/>
                <a:ea typeface="Arial Narrow" charset="0"/>
                <a:cs typeface="Arial Narrow" charset="0"/>
              </a:rPr>
              <a:t>Funding—45%</a:t>
            </a:r>
          </a:p>
          <a:p>
            <a:pPr lvl="1"/>
            <a:r>
              <a:rPr lang="en-US" sz="2400" dirty="0" smtClean="0">
                <a:latin typeface="Arial Narrow" charset="0"/>
                <a:ea typeface="Arial Narrow" charset="0"/>
                <a:cs typeface="Arial Narrow" charset="0"/>
              </a:rPr>
              <a:t>Large class sizes</a:t>
            </a:r>
          </a:p>
          <a:p>
            <a:pPr lvl="1"/>
            <a:r>
              <a:rPr lang="en-US" sz="2400" dirty="0" smtClean="0">
                <a:latin typeface="Arial Narrow" charset="0"/>
                <a:ea typeface="Arial Narrow" charset="0"/>
                <a:cs typeface="Arial Narrow" charset="0"/>
              </a:rPr>
              <a:t>Lack of support personnel (e.g. counselors)</a:t>
            </a:r>
          </a:p>
          <a:p>
            <a:pPr lvl="1"/>
            <a:r>
              <a:rPr lang="en-US" sz="2400" dirty="0" smtClean="0">
                <a:latin typeface="Arial Narrow" charset="0"/>
                <a:ea typeface="Arial Narrow" charset="0"/>
                <a:cs typeface="Arial Narrow" charset="0"/>
              </a:rPr>
              <a:t>Lack of technology</a:t>
            </a:r>
          </a:p>
          <a:p>
            <a:pPr lvl="1"/>
            <a:r>
              <a:rPr lang="en-US" sz="2400" dirty="0" smtClean="0">
                <a:latin typeface="Arial Narrow" charset="0"/>
                <a:ea typeface="Arial Narrow" charset="0"/>
                <a:cs typeface="Arial Narrow" charset="0"/>
              </a:rPr>
              <a:t>No summer or after-school program</a:t>
            </a:r>
          </a:p>
          <a:p>
            <a:pPr lvl="1"/>
            <a:r>
              <a:rPr lang="en-US" sz="2400" dirty="0" smtClean="0">
                <a:latin typeface="Arial Narrow" charset="0"/>
                <a:ea typeface="Arial Narrow" charset="0"/>
                <a:cs typeface="Arial Narrow" charset="0"/>
              </a:rPr>
              <a:t>Need for greater flexibility</a:t>
            </a:r>
            <a:endParaRPr lang="en-US" sz="2400" dirty="0" smtClean="0">
              <a:latin typeface="Arial Narrow" charset="0"/>
              <a:ea typeface="Arial Narrow" charset="0"/>
              <a:cs typeface="Arial Narrow" charset="0"/>
            </a:endParaRPr>
          </a:p>
          <a:p>
            <a:pPr marL="0" indent="0">
              <a:buNone/>
            </a:pPr>
            <a:endParaRPr lang="en-US" sz="2600" dirty="0" smtClean="0">
              <a:latin typeface="Arial Narrow" charset="0"/>
              <a:ea typeface="Arial Narrow" charset="0"/>
              <a:cs typeface="Arial Narrow" charset="0"/>
            </a:endParaRPr>
          </a:p>
          <a:p>
            <a:endParaRPr lang="en-US" dirty="0" smtClean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364899"/>
            <a:ext cx="9144000" cy="677108"/>
          </a:xfrm>
          <a:prstGeom prst="rect">
            <a:avLst/>
          </a:prstGeom>
          <a:solidFill>
            <a:srgbClr val="0E408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 sz="4000" b="1" dirty="0" smtClean="0">
                <a:solidFill>
                  <a:schemeClr val="bg1"/>
                </a:solidFill>
                <a:latin typeface="Arial Narrow" pitchFamily="34" charset="0"/>
              </a:rPr>
              <a:t>In-School Factors</a:t>
            </a:r>
            <a:endParaRPr lang="en-US" sz="4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96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dirty="0" smtClean="0">
                <a:latin typeface="Arial Narrow" charset="0"/>
                <a:ea typeface="Arial Narrow" charset="0"/>
                <a:cs typeface="Arial Narrow" charset="0"/>
              </a:rPr>
              <a:t>School leadership</a:t>
            </a:r>
          </a:p>
          <a:p>
            <a:pPr lvl="1"/>
            <a:r>
              <a:rPr lang="en-US" dirty="0" smtClean="0">
                <a:latin typeface="Arial Narrow" charset="0"/>
                <a:ea typeface="Arial Narrow" charset="0"/>
                <a:cs typeface="Arial Narrow" charset="0"/>
              </a:rPr>
              <a:t>Cited by 2 districts</a:t>
            </a:r>
            <a:endParaRPr lang="en-US" dirty="0" smtClean="0">
              <a:latin typeface="Arial Narrow" charset="0"/>
              <a:ea typeface="Arial Narrow" charset="0"/>
              <a:cs typeface="Arial Narrow" charset="0"/>
            </a:endParaRPr>
          </a:p>
          <a:p>
            <a:pPr marL="0" indent="0">
              <a:buNone/>
            </a:pPr>
            <a:endParaRPr lang="en-US" sz="2600" dirty="0" smtClean="0">
              <a:latin typeface="Arial Narrow" charset="0"/>
              <a:ea typeface="Arial Narrow" charset="0"/>
              <a:cs typeface="Arial Narrow" charset="0"/>
            </a:endParaRPr>
          </a:p>
          <a:p>
            <a:endParaRPr lang="en-US" dirty="0" smtClean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364899"/>
            <a:ext cx="9144000" cy="677108"/>
          </a:xfrm>
          <a:prstGeom prst="rect">
            <a:avLst/>
          </a:prstGeom>
          <a:solidFill>
            <a:srgbClr val="0E408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 sz="4000" b="1" dirty="0" smtClean="0">
                <a:solidFill>
                  <a:schemeClr val="bg1"/>
                </a:solidFill>
                <a:latin typeface="Arial Narrow" pitchFamily="34" charset="0"/>
              </a:rPr>
              <a:t>In-School Factors</a:t>
            </a:r>
            <a:endParaRPr lang="en-US" sz="4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99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Narrow" charset="0"/>
                <a:ea typeface="Arial Narrow" charset="0"/>
                <a:cs typeface="Arial Narrow" charset="0"/>
              </a:rPr>
              <a:t>Cuts total education spending by $2.3 billion in FY 2018</a:t>
            </a:r>
          </a:p>
          <a:p>
            <a:r>
              <a:rPr lang="en-US" dirty="0" smtClean="0">
                <a:latin typeface="Arial Narrow" charset="0"/>
                <a:ea typeface="Arial Narrow" charset="0"/>
                <a:cs typeface="Arial Narrow" charset="0"/>
              </a:rPr>
              <a:t>Title I funding flat--$15.9 billion</a:t>
            </a:r>
          </a:p>
          <a:p>
            <a:r>
              <a:rPr lang="en-US" dirty="0" smtClean="0">
                <a:latin typeface="Arial Narrow" charset="0"/>
                <a:ea typeface="Arial Narrow" charset="0"/>
                <a:cs typeface="Arial Narrow" charset="0"/>
              </a:rPr>
              <a:t>Title </a:t>
            </a:r>
            <a:r>
              <a:rPr lang="en-US" smtClean="0">
                <a:latin typeface="Arial Narrow" charset="0"/>
                <a:ea typeface="Arial Narrow" charset="0"/>
                <a:cs typeface="Arial Narrow" charset="0"/>
              </a:rPr>
              <a:t>II eliminated—$2 </a:t>
            </a:r>
            <a:r>
              <a:rPr lang="en-US" dirty="0" smtClean="0">
                <a:latin typeface="Arial Narrow" charset="0"/>
                <a:ea typeface="Arial Narrow" charset="0"/>
                <a:cs typeface="Arial Narrow" charset="0"/>
              </a:rPr>
              <a:t>billion cut</a:t>
            </a:r>
          </a:p>
          <a:p>
            <a:r>
              <a:rPr lang="en-US" dirty="0" smtClean="0">
                <a:latin typeface="Arial Narrow" charset="0"/>
                <a:ea typeface="Arial Narrow" charset="0"/>
                <a:cs typeface="Arial Narrow" charset="0"/>
              </a:rPr>
              <a:t>21</a:t>
            </a:r>
            <a:r>
              <a:rPr lang="en-US" baseline="30000" dirty="0" smtClean="0">
                <a:latin typeface="Arial Narrow" charset="0"/>
                <a:ea typeface="Arial Narrow" charset="0"/>
                <a:cs typeface="Arial Narrow" charset="0"/>
              </a:rPr>
              <a:t>st</a:t>
            </a:r>
            <a:r>
              <a:rPr lang="en-US" dirty="0" smtClean="0">
                <a:latin typeface="Arial Narrow" charset="0"/>
                <a:ea typeface="Arial Narrow" charset="0"/>
                <a:cs typeface="Arial Narrow" charset="0"/>
              </a:rPr>
              <a:t> Century Community Learning Centers--$200 million cut ($1.2 billion to $1 billion)</a:t>
            </a:r>
          </a:p>
          <a:p>
            <a:r>
              <a:rPr lang="en-US" dirty="0" smtClean="0">
                <a:latin typeface="Arial Narrow" charset="0"/>
                <a:ea typeface="Arial Narrow" charset="0"/>
                <a:cs typeface="Arial Narrow" charset="0"/>
              </a:rPr>
              <a:t>Title IV increased--$100 million ($400 million to $500 million)</a:t>
            </a:r>
            <a:endParaRPr lang="en-US" dirty="0" smtClean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364899"/>
            <a:ext cx="9144000" cy="677108"/>
          </a:xfrm>
          <a:prstGeom prst="rect">
            <a:avLst/>
          </a:prstGeom>
          <a:solidFill>
            <a:srgbClr val="0E408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 sz="4000" dirty="0" smtClean="0">
                <a:solidFill>
                  <a:schemeClr val="bg1"/>
                </a:solidFill>
                <a:latin typeface="Arial Narrow" pitchFamily="34" charset="0"/>
              </a:rPr>
              <a:t>U.S. House Budget Resolution</a:t>
            </a:r>
            <a:endParaRPr lang="en-US" sz="4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19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Narrow" charset="0"/>
                <a:ea typeface="Arial Narrow" charset="0"/>
                <a:cs typeface="Arial Narrow" charset="0"/>
              </a:rPr>
              <a:t>Increases total education spending by $29 million in FY 2018</a:t>
            </a:r>
          </a:p>
          <a:p>
            <a:r>
              <a:rPr lang="en-US" dirty="0" smtClean="0">
                <a:latin typeface="Arial Narrow" charset="0"/>
                <a:ea typeface="Arial Narrow" charset="0"/>
                <a:cs typeface="Arial Narrow" charset="0"/>
              </a:rPr>
              <a:t>Title I funding increased by $25 million</a:t>
            </a:r>
            <a:endParaRPr lang="en-US" dirty="0" smtClean="0">
              <a:latin typeface="Arial Narrow" charset="0"/>
              <a:ea typeface="Arial Narrow" charset="0"/>
              <a:cs typeface="Arial Narrow" charset="0"/>
            </a:endParaRPr>
          </a:p>
          <a:p>
            <a:r>
              <a:rPr lang="en-US" dirty="0" smtClean="0">
                <a:latin typeface="Arial Narrow" charset="0"/>
                <a:ea typeface="Arial Narrow" charset="0"/>
                <a:cs typeface="Arial Narrow" charset="0"/>
              </a:rPr>
              <a:t>Title II maintained at current level</a:t>
            </a:r>
          </a:p>
          <a:p>
            <a:r>
              <a:rPr lang="en-US" dirty="0" smtClean="0">
                <a:latin typeface="Arial Narrow" charset="0"/>
                <a:ea typeface="Arial Narrow" charset="0"/>
                <a:cs typeface="Arial Narrow" charset="0"/>
              </a:rPr>
              <a:t>21</a:t>
            </a:r>
            <a:r>
              <a:rPr lang="en-US" baseline="30000" dirty="0" smtClean="0">
                <a:latin typeface="Arial Narrow" charset="0"/>
                <a:ea typeface="Arial Narrow" charset="0"/>
                <a:cs typeface="Arial Narrow" charset="0"/>
              </a:rPr>
              <a:t>st</a:t>
            </a:r>
            <a:r>
              <a:rPr lang="en-US" dirty="0" smtClean="0">
                <a:latin typeface="Arial Narrow" charset="0"/>
                <a:ea typeface="Arial Narrow" charset="0"/>
                <a:cs typeface="Arial Narrow" charset="0"/>
              </a:rPr>
              <a:t> Century Community Learning Centers--$200 million cut ($1.2 billion to $1 billion)</a:t>
            </a:r>
          </a:p>
          <a:p>
            <a:r>
              <a:rPr lang="en-US" dirty="0" smtClean="0">
                <a:latin typeface="Arial Narrow" charset="0"/>
                <a:ea typeface="Arial Narrow" charset="0"/>
                <a:cs typeface="Arial Narrow" charset="0"/>
              </a:rPr>
              <a:t>Title IV increased--$50 million ($400 million to $450 million)</a:t>
            </a:r>
            <a:endParaRPr lang="en-US" dirty="0" smtClean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364899"/>
            <a:ext cx="9144000" cy="677108"/>
          </a:xfrm>
          <a:prstGeom prst="rect">
            <a:avLst/>
          </a:prstGeom>
          <a:solidFill>
            <a:srgbClr val="0E408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</a:pPr>
            <a:r>
              <a:rPr lang="en-US" sz="4000" dirty="0" smtClean="0">
                <a:solidFill>
                  <a:schemeClr val="bg1"/>
                </a:solidFill>
                <a:latin typeface="Arial Narrow" pitchFamily="34" charset="0"/>
              </a:rPr>
              <a:t>U.S. Senate Budget Resolution</a:t>
            </a:r>
            <a:endParaRPr lang="en-US" sz="4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82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85720" y="285728"/>
            <a:ext cx="8534400" cy="5715000"/>
          </a:xfrm>
          <a:prstGeom prst="rect">
            <a:avLst/>
          </a:prstGeom>
          <a:solidFill>
            <a:srgbClr val="0D39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Narrow" pitchFamily="34" charset="0"/>
            </a:endParaRPr>
          </a:p>
        </p:txBody>
      </p:sp>
      <p:sp>
        <p:nvSpPr>
          <p:cNvPr id="15" name="Title 3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685800"/>
          </a:xfrm>
        </p:spPr>
        <p:txBody>
          <a:bodyPr/>
          <a:lstStyle/>
          <a:p>
            <a:r>
              <a:rPr lang="en-US" sz="73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/>
            </a:r>
            <a:br>
              <a:rPr lang="en-US" sz="73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</a:br>
            <a:r>
              <a:rPr lang="en-US" sz="5000" dirty="0" smtClean="0">
                <a:solidFill>
                  <a:schemeClr val="bg1"/>
                </a:solidFill>
                <a:latin typeface="Arial Narrow" pitchFamily="34" charset="0"/>
              </a:rPr>
              <a:t>Let’s Stay Connected</a:t>
            </a:r>
            <a:endParaRPr lang="en-US" sz="65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6" name="Subtitle 4"/>
          <p:cNvSpPr>
            <a:spLocks noGrp="1"/>
          </p:cNvSpPr>
          <p:nvPr>
            <p:ph type="body" idx="1"/>
          </p:nvPr>
        </p:nvSpPr>
        <p:spPr>
          <a:xfrm>
            <a:off x="457200" y="2895600"/>
            <a:ext cx="7772400" cy="2895599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Please sign up for our electronic email alerts on our website, like us on Facebook and follow us on Twitter.</a:t>
            </a:r>
          </a:p>
          <a:p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Claire Suggs, Senior Policy Analyst</a:t>
            </a:r>
          </a:p>
          <a:p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</a:rPr>
              <a:t>csuggs@gbpi.org</a:t>
            </a:r>
            <a:endParaRPr lang="en-US" sz="24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endParaRPr lang="en-US" sz="32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www.gbpi.org</a:t>
            </a:r>
          </a:p>
        </p:txBody>
      </p:sp>
      <p:pic>
        <p:nvPicPr>
          <p:cNvPr id="17" name="Picture 8" descr="f_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172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0" descr="Twitter Blue on White.jpg"/>
          <p:cNvPicPr>
            <a:picLocks noChangeAspect="1"/>
          </p:cNvPicPr>
          <p:nvPr/>
        </p:nvPicPr>
        <p:blipFill>
          <a:blip r:embed="rId4" cstate="print"/>
          <a:srcRect t="16667" r="16667"/>
          <a:stretch>
            <a:fillRect/>
          </a:stretch>
        </p:blipFill>
        <p:spPr bwMode="auto">
          <a:xfrm>
            <a:off x="3962400" y="60960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990600" y="6260068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 Narrow" pitchFamily="34" charset="0"/>
              </a:rPr>
              <a:t>www.facebook.com/gabudget	                   @</a:t>
            </a:r>
            <a:r>
              <a:rPr lang="en-US" b="1" dirty="0" err="1" smtClean="0">
                <a:latin typeface="Arial Narrow" pitchFamily="34" charset="0"/>
              </a:rPr>
              <a:t>gabudget</a:t>
            </a:r>
            <a:r>
              <a:rPr lang="en-US" b="1" dirty="0" smtClean="0">
                <a:latin typeface="Arial Narrow" pitchFamily="34" charset="0"/>
              </a:rPr>
              <a:t> @</a:t>
            </a:r>
            <a:r>
              <a:rPr lang="en-US" b="1" dirty="0" err="1" smtClean="0">
                <a:latin typeface="Arial Narrow" pitchFamily="34" charset="0"/>
              </a:rPr>
              <a:t>clairevsuggs</a:t>
            </a:r>
            <a:endParaRPr lang="en-US" b="1" dirty="0">
              <a:latin typeface="Arial Narrow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25191</TotalTime>
  <Words>311</Words>
  <Application>Microsoft Macintosh PowerPoint</Application>
  <PresentationFormat>On-screen Show (4:3)</PresentationFormat>
  <Paragraphs>58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 Narrow</vt:lpstr>
      <vt:lpstr>Calibri</vt:lpstr>
      <vt:lpstr>Geneva</vt:lpstr>
      <vt:lpstr>HelveticaNeue LightCond</vt:lpstr>
      <vt:lpstr>HelveticaNeue LT 57 Cn</vt:lpstr>
      <vt:lpstr>HelveticaNeue MediumCond</vt:lpstr>
      <vt:lpstr>Arial</vt:lpstr>
      <vt:lpstr>Office Theme</vt:lpstr>
      <vt:lpstr>PowerPoint Presentation</vt:lpstr>
      <vt:lpstr>   Out-of-School Factors </vt:lpstr>
      <vt:lpstr>In-School Factors</vt:lpstr>
      <vt:lpstr>In-School Factors</vt:lpstr>
      <vt:lpstr>In-School Factors</vt:lpstr>
      <vt:lpstr>U.S. House Budget Resolution</vt:lpstr>
      <vt:lpstr>U.S. Senate Budget Resolution</vt:lpstr>
      <vt:lpstr> Let’s Stay Connected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gkidd</dc:creator>
  <cp:lastModifiedBy>Welch Suggs</cp:lastModifiedBy>
  <cp:revision>679</cp:revision>
  <cp:lastPrinted>2017-10-19T10:31:49Z</cp:lastPrinted>
  <dcterms:created xsi:type="dcterms:W3CDTF">2011-10-25T21:55:34Z</dcterms:created>
  <dcterms:modified xsi:type="dcterms:W3CDTF">2017-10-19T12:35:34Z</dcterms:modified>
</cp:coreProperties>
</file>