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78" r:id="rId3"/>
    <p:sldId id="381" r:id="rId4"/>
    <p:sldId id="388" r:id="rId5"/>
    <p:sldId id="389" r:id="rId6"/>
    <p:sldId id="385" r:id="rId7"/>
    <p:sldId id="391" r:id="rId8"/>
    <p:sldId id="354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3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7560"/>
    <a:srgbClr val="0D3973"/>
    <a:srgbClr val="304F7E"/>
    <a:srgbClr val="AD9130"/>
    <a:srgbClr val="B120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265" autoAdjust="0"/>
  </p:normalViewPr>
  <p:slideViewPr>
    <p:cSldViewPr>
      <p:cViewPr varScale="1">
        <p:scale>
          <a:sx n="90" d="100"/>
          <a:sy n="90" d="100"/>
        </p:scale>
        <p:origin x="6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3" d="100"/>
          <a:sy n="93" d="100"/>
        </p:scale>
        <p:origin x="3440" y="14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6205FE9D-6A7D-408F-A81B-292865766EEF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EC75EC84-83AB-471A-BDAE-DE6B9B6B22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0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950AB652-7A43-44C7-BF41-0D764A17BED0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1" rIns="93163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3" tIns="46581" rIns="93163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5AD61418-709F-4D7A-B343-D2A274671A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4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61418-709F-4D7A-B343-D2A274671A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62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61418-709F-4D7A-B343-D2A274671A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34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KEEP IN TOUCH WITH US,</a:t>
            </a:r>
            <a:r>
              <a:rPr lang="en-US" baseline="0" dirty="0" smtClean="0"/>
              <a:t> SUBSCRIBE TO OUR EMAILS, CONNECT WITH US ON SOCIAL MEDIA. IF YOU OR SOMEONE YOU KNOW WOULD LIKE US TO MAKE A PRESENTATION LIKE THIS ONE, PLEASE CALL US AT: 404-420-1324.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61418-709F-4D7A-B343-D2A274671A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0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651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086600" cy="27432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5F704-276A-42D7-8C94-7F5ECC54FE3B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C7F0A-189F-49B0-BCDA-ABBC864FD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8376-3CBA-4435-8A6B-3D687F163047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1022B-AACE-465B-8C49-AA40011AF0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64EB-F1F8-4EB4-99AD-EE2E0A279422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86A2-7A64-4AF9-BF35-ECE3364E64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629B-C909-4E23-A829-F7661588877D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1A7C-46DC-4BBB-AB57-AC4AC64504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14C5E-F533-453A-8D19-752CD826ED70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A7976-A5D6-44BC-9517-63B232AC5E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BC0F6-5312-4984-9024-B3BFA4D572CC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8C720-EBF9-44B0-9E0B-A384291501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096A6-9B7C-463F-9ABB-9596A0915B77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CBA3-4A8C-4D63-A223-A72FF8FB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B681A-B963-40C8-B75F-9B496489741E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DD564-603B-458A-8E98-309554ADC4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6D1C-DAE6-4FAA-B2F8-3B3899FB562F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E561C-CD7B-4E1A-995A-5A47658509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1529E-F1EB-41CE-BD48-7423C55B4659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A73C5-C69C-4E64-A39F-E8A9FD3B4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3E7F-2DB3-4537-A501-6C238AB6F3F0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8C8E-FBAC-4D17-91C7-C0739C0B9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9BF7A19-E7BB-4913-8B7B-86D4283728A8}" type="datetimeFigureOut">
              <a:rPr lang="en-US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BA9E9F1-5E32-4699-9A30-CB394EADB6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HelveticaNeue LT 57 Cn" pitchFamily="34" charset="0"/>
          <a:ea typeface="Geneva" charset="0"/>
          <a:cs typeface="HelveticaNeue LT 57 Cn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HelveticaNeue LT 57 Cn" pitchFamily="34" charset="0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HelveticaNeue LT 57 Cn" pitchFamily="34" charset="0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HelveticaNeue LT 57 Cn" pitchFamily="34" charset="0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HelveticaNeue LT 57 Cn" pitchFamily="34" charset="0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ead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4" descr="head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-31242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foot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26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09600" y="6400800"/>
            <a:ext cx="4572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aseline="30000" dirty="0" smtClean="0">
                <a:solidFill>
                  <a:srgbClr val="857560"/>
                </a:solidFill>
                <a:latin typeface="HelveticaNeue MediumCond" pitchFamily="35" charset="0"/>
              </a:rPr>
              <a:t>Budget </a:t>
            </a:r>
            <a:r>
              <a:rPr lang="en-US" sz="1600" baseline="30000" dirty="0">
                <a:solidFill>
                  <a:srgbClr val="857560"/>
                </a:solidFill>
                <a:latin typeface="HelveticaNeue MediumCond" pitchFamily="35" charset="0"/>
              </a:rPr>
              <a:t>Overview | www.gbpi.org</a:t>
            </a: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457200" y="32766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 Narrow" pitchFamily="34" charset="0"/>
              </a:rPr>
              <a:t>Georgia Budget &amp; Policy </a:t>
            </a:r>
            <a:r>
              <a:rPr lang="en-US" sz="4000" b="1" dirty="0" smtClean="0">
                <a:latin typeface="Arial Narrow" pitchFamily="34" charset="0"/>
              </a:rPr>
              <a:t>Institute</a:t>
            </a:r>
          </a:p>
          <a:p>
            <a:endParaRPr lang="en-US" sz="1200" b="1" dirty="0">
              <a:latin typeface="Arial Narrow" pitchFamily="34" charset="0"/>
            </a:endParaRPr>
          </a:p>
          <a:p>
            <a:r>
              <a:rPr lang="en-US" sz="3200" b="1" dirty="0" smtClean="0">
                <a:latin typeface="Arial Narrow" pitchFamily="34" charset="0"/>
              </a:rPr>
              <a:t>Claire Suggs, Senior Education Policy Analyst</a:t>
            </a:r>
          </a:p>
          <a:p>
            <a:endParaRPr lang="en-US" sz="12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33400"/>
            <a:ext cx="2667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n-ea"/>
                <a:cs typeface="HelveticaNeue LightCond"/>
              </a:rPr>
              <a:t>GSSA Bootstrap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n-ea"/>
                <a:cs typeface="HelveticaNeue LightCond"/>
              </a:rPr>
              <a:t>2017</a:t>
            </a:r>
            <a:endParaRPr lang="en-US" sz="2800" dirty="0">
              <a:solidFill>
                <a:schemeClr val="bg1">
                  <a:lumMod val="95000"/>
                </a:schemeClr>
              </a:solidFill>
              <a:latin typeface="Arial Narrow" pitchFamily="34" charset="0"/>
              <a:ea typeface="+mn-ea"/>
              <a:cs typeface="HelveticaNeue LightCon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Poverty—70%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Lack of parent involvement—40%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Technology—11%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Lack of technology at home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Social media/distractions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marL="0" indent="0">
              <a:buNone/>
            </a:pP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en-US" sz="4000" dirty="0" smtClean="0">
                <a:solidFill>
                  <a:schemeClr val="bg1"/>
                </a:solidFill>
                <a:latin typeface="Arial Narrow" pitchFamily="34" charset="0"/>
              </a:rPr>
              <a:t>Out-of-School Factors</a:t>
            </a:r>
            <a:r>
              <a:rPr lang="en-US" sz="4000" dirty="0" smtClean="0">
                <a:solidFill>
                  <a:schemeClr val="bg1"/>
                </a:solidFill>
                <a:latin typeface="Arial Narrow" pitchFamily="34" charset="0"/>
              </a:rPr>
              <a:t>	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77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Skilled teachers—28%</a:t>
            </a: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Recruiting and retaining good teachers</a:t>
            </a: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Lack of preparation and/or professional learning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Instruction—30%</a:t>
            </a: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Lack of instructional resources</a:t>
            </a: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Differentiated instruction/instruction that is not engaging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marL="0" indent="0">
              <a:buNone/>
            </a:pPr>
            <a:endParaRPr lang="en-US" sz="2600" dirty="0" smtClean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</a:rPr>
              <a:t>In-School Factors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0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School climate—28%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Absenteeism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Discipline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Mental health/behavioral problems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Student apathy</a:t>
            </a:r>
            <a:endParaRPr lang="en-US" sz="2400" dirty="0" smtClean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Funding—45%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Large class sizes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Lack of support personnel (e.g. counselors)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Lack of technology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No summer or after-school program</a:t>
            </a:r>
          </a:p>
          <a:p>
            <a:pPr lvl="1"/>
            <a:r>
              <a:rPr lang="en-US" sz="2400" dirty="0" smtClean="0">
                <a:latin typeface="Arial Narrow" charset="0"/>
                <a:ea typeface="Arial Narrow" charset="0"/>
                <a:cs typeface="Arial Narrow" charset="0"/>
              </a:rPr>
              <a:t>Need for greater flexibility</a:t>
            </a:r>
            <a:endParaRPr lang="en-US" sz="2400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marL="0" indent="0">
              <a:buNone/>
            </a:pPr>
            <a:endParaRPr lang="en-US" sz="2600" dirty="0" smtClean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</a:rPr>
              <a:t>In-School Factors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School leadership</a:t>
            </a:r>
          </a:p>
          <a:p>
            <a:pPr lvl="1"/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Cited by 2 districts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pPr marL="0" indent="0">
              <a:buNone/>
            </a:pPr>
            <a:endParaRPr lang="en-US" sz="2600" dirty="0" smtClean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</a:rPr>
              <a:t>In-School Factors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9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Cuts total education spending by $2.3 billion in FY 2018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I funding flat--$15.9 billion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</a:t>
            </a:r>
            <a:r>
              <a:rPr lang="en-US" smtClean="0">
                <a:latin typeface="Arial Narrow" charset="0"/>
                <a:ea typeface="Arial Narrow" charset="0"/>
                <a:cs typeface="Arial Narrow" charset="0"/>
              </a:rPr>
              <a:t>II eliminated—$2 </a:t>
            </a:r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billion cut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21</a:t>
            </a:r>
            <a:r>
              <a:rPr lang="en-US" baseline="30000" dirty="0" smtClean="0">
                <a:latin typeface="Arial Narrow" charset="0"/>
                <a:ea typeface="Arial Narrow" charset="0"/>
                <a:cs typeface="Arial Narrow" charset="0"/>
              </a:rPr>
              <a:t>st</a:t>
            </a:r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 Century Community Learning Centers--$200 million cut ($1.2 billion to $1 billion)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IV increased--$100 million ($400 million to $500 million)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dirty="0" smtClean="0">
                <a:solidFill>
                  <a:schemeClr val="bg1"/>
                </a:solidFill>
                <a:latin typeface="Arial Narrow" pitchFamily="34" charset="0"/>
              </a:rPr>
              <a:t>U.S. House Budget Resolution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19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Increases total education spending by $29 million in FY 2018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I funding increased by $25 million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II maintained at current level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21</a:t>
            </a:r>
            <a:r>
              <a:rPr lang="en-US" baseline="30000" dirty="0" smtClean="0">
                <a:latin typeface="Arial Narrow" charset="0"/>
                <a:ea typeface="Arial Narrow" charset="0"/>
                <a:cs typeface="Arial Narrow" charset="0"/>
              </a:rPr>
              <a:t>st</a:t>
            </a:r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 Century Community Learning Centers--$200 million cut ($1.2 billion to $1 billion)</a:t>
            </a:r>
          </a:p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Title IV increased--$50 million ($400 million to $450 million)</a:t>
            </a:r>
            <a:endParaRPr lang="en-US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364899"/>
            <a:ext cx="9144000" cy="677108"/>
          </a:xfrm>
          <a:prstGeom prst="rect">
            <a:avLst/>
          </a:prstGeom>
          <a:solidFill>
            <a:srgbClr val="0E408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000" dirty="0" smtClean="0">
                <a:solidFill>
                  <a:schemeClr val="bg1"/>
                </a:solidFill>
                <a:latin typeface="Arial Narrow" pitchFamily="34" charset="0"/>
              </a:rPr>
              <a:t>U.S. Senate Budget Resolution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85720" y="285728"/>
            <a:ext cx="8534400" cy="5715000"/>
          </a:xfrm>
          <a:prstGeom prst="rect">
            <a:avLst/>
          </a:prstGeom>
          <a:solidFill>
            <a:srgbClr val="0D3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</a:br>
            <a:r>
              <a:rPr lang="en-US" sz="5000" dirty="0" smtClean="0">
                <a:solidFill>
                  <a:schemeClr val="bg1"/>
                </a:solidFill>
                <a:latin typeface="Arial Narrow" pitchFamily="34" charset="0"/>
              </a:rPr>
              <a:t>Let’s Stay Connected</a:t>
            </a:r>
            <a:endParaRPr lang="en-US" sz="65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6" name="Subtitle 4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7772400" cy="2895599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Please sign up for our electronic email alerts on our website, like us on Facebook and follow us on Twitter.</a:t>
            </a:r>
          </a:p>
          <a:p>
            <a:endParaRPr lang="en-US" sz="2400" b="1" dirty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Claire Suggs, Senior Policy Analyst</a:t>
            </a:r>
          </a:p>
          <a:p>
            <a:r>
              <a:rPr lang="en-US" sz="2400" b="1" dirty="0" err="1" smtClean="0">
                <a:solidFill>
                  <a:schemeClr val="bg1"/>
                </a:solidFill>
                <a:latin typeface="Arial Narrow" pitchFamily="34" charset="0"/>
              </a:rPr>
              <a:t>csuggs@gbpi.org</a:t>
            </a:r>
            <a:endParaRPr lang="en-US" sz="2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endParaRPr lang="en-US" sz="3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www.gbpi.org</a:t>
            </a:r>
          </a:p>
        </p:txBody>
      </p:sp>
      <p:pic>
        <p:nvPicPr>
          <p:cNvPr id="17" name="Picture 8" descr="f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 descr="Twitter Blue on White.jpg"/>
          <p:cNvPicPr>
            <a:picLocks noChangeAspect="1"/>
          </p:cNvPicPr>
          <p:nvPr/>
        </p:nvPicPr>
        <p:blipFill>
          <a:blip r:embed="rId4" cstate="print"/>
          <a:srcRect t="16667" r="16667"/>
          <a:stretch>
            <a:fillRect/>
          </a:stretch>
        </p:blipFill>
        <p:spPr bwMode="auto">
          <a:xfrm>
            <a:off x="3962400" y="60960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990600" y="6260068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itchFamily="34" charset="0"/>
              </a:rPr>
              <a:t>www.facebook.com/gabudget	                   @</a:t>
            </a:r>
            <a:r>
              <a:rPr lang="en-US" b="1" dirty="0" err="1" smtClean="0">
                <a:latin typeface="Arial Narrow" pitchFamily="34" charset="0"/>
              </a:rPr>
              <a:t>gabudget</a:t>
            </a:r>
            <a:r>
              <a:rPr lang="en-US" b="1" dirty="0" smtClean="0">
                <a:latin typeface="Arial Narrow" pitchFamily="34" charset="0"/>
              </a:rPr>
              <a:t> @</a:t>
            </a:r>
            <a:r>
              <a:rPr lang="en-US" b="1" dirty="0" err="1" smtClean="0">
                <a:latin typeface="Arial Narrow" pitchFamily="34" charset="0"/>
              </a:rPr>
              <a:t>clairevsuggs</a:t>
            </a:r>
            <a:endParaRPr lang="en-US" b="1" dirty="0"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25191</TotalTime>
  <Words>311</Words>
  <Application>Microsoft Macintosh PowerPoint</Application>
  <PresentationFormat>On-screen Show (4:3)</PresentationFormat>
  <Paragraphs>58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Narrow</vt:lpstr>
      <vt:lpstr>Calibri</vt:lpstr>
      <vt:lpstr>Geneva</vt:lpstr>
      <vt:lpstr>HelveticaNeue LightCond</vt:lpstr>
      <vt:lpstr>HelveticaNeue LT 57 Cn</vt:lpstr>
      <vt:lpstr>HelveticaNeue MediumCond</vt:lpstr>
      <vt:lpstr>Arial</vt:lpstr>
      <vt:lpstr>Office Theme</vt:lpstr>
      <vt:lpstr>PowerPoint Presentation</vt:lpstr>
      <vt:lpstr>   Out-of-School Factors </vt:lpstr>
      <vt:lpstr>In-School Factors</vt:lpstr>
      <vt:lpstr>In-School Factors</vt:lpstr>
      <vt:lpstr>In-School Factors</vt:lpstr>
      <vt:lpstr>U.S. House Budget Resolution</vt:lpstr>
      <vt:lpstr>U.S. Senate Budget Resolution</vt:lpstr>
      <vt:lpstr> Let’s Stay Connected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gkidd</dc:creator>
  <cp:lastModifiedBy>Welch Suggs</cp:lastModifiedBy>
  <cp:revision>679</cp:revision>
  <cp:lastPrinted>2017-10-19T10:31:49Z</cp:lastPrinted>
  <dcterms:created xsi:type="dcterms:W3CDTF">2011-10-25T21:55:34Z</dcterms:created>
  <dcterms:modified xsi:type="dcterms:W3CDTF">2017-10-19T12:35:34Z</dcterms:modified>
</cp:coreProperties>
</file>