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76" r:id="rId5"/>
    <p:sldId id="299" r:id="rId6"/>
    <p:sldId id="300" r:id="rId7"/>
    <p:sldId id="301" r:id="rId8"/>
    <p:sldId id="277" r:id="rId9"/>
    <p:sldId id="278" r:id="rId10"/>
    <p:sldId id="293" r:id="rId11"/>
    <p:sldId id="291" r:id="rId12"/>
    <p:sldId id="279" r:id="rId13"/>
    <p:sldId id="280" r:id="rId14"/>
    <p:sldId id="281" r:id="rId15"/>
    <p:sldId id="282" r:id="rId16"/>
    <p:sldId id="286" r:id="rId17"/>
    <p:sldId id="305" r:id="rId18"/>
    <p:sldId id="306" r:id="rId19"/>
    <p:sldId id="302" r:id="rId20"/>
    <p:sldId id="308" r:id="rId21"/>
    <p:sldId id="304" r:id="rId22"/>
    <p:sldId id="310" r:id="rId23"/>
    <p:sldId id="30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B1D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1967" autoAdjust="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B1433-BF8B-45C5-81D6-089F21EECCF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30340-F5C0-43BA-9CC1-D63E860F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3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oe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4E1784F-24CF-40F5-8E66-5A671CE0558F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schemeClr val="bg1"/>
                </a:solidFill>
              </a:rPr>
              <a:t>Richard</a:t>
            </a:r>
            <a:r>
              <a:rPr lang="en-US" sz="1400" b="1" baseline="0" dirty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>
                <a:solidFill>
                  <a:schemeClr val="bg1"/>
                </a:solidFill>
                <a:hlinkClick r:id="rId4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1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FD5ACBA-BC96-4E48-BAD5-E7E116EC4687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055141" y="1019660"/>
            <a:ext cx="2078037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194362-26A2-411B-A63E-F202E3AFF173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2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DAE6870-AD18-448A-9B2A-0EFE6DC7B06B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7206143" y="1019660"/>
            <a:ext cx="1927035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4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5B3B41-2E1F-40FB-8308-AA0E18F0B9DC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schemeClr val="bg1"/>
                </a:solidFill>
              </a:rPr>
              <a:t>Richard</a:t>
            </a:r>
            <a:r>
              <a:rPr lang="en-US" sz="1400" b="1" baseline="0" dirty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>
                <a:solidFill>
                  <a:schemeClr val="bg1"/>
                </a:solidFill>
                <a:hlinkClick r:id="rId4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3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3CB0378-FFD4-4CBB-858D-32EE1C82268A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105475" y="1019660"/>
            <a:ext cx="2027703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629077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DE48FE1-C959-4842-929B-B952E86448B4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0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6A82E43-F334-4B83-9151-C0C24AE8A2BC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1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D42744-81F0-410B-A1C2-96529C47C04D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schemeClr val="bg1"/>
                </a:solidFill>
              </a:rPr>
              <a:t>Richard</a:t>
            </a:r>
            <a:r>
              <a:rPr lang="en-US" sz="1400" b="1" baseline="0" dirty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>
                <a:solidFill>
                  <a:schemeClr val="bg1"/>
                </a:solidFill>
                <a:hlinkClick r:id="rId3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64163"/>
            <a:ext cx="4629150" cy="4196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5BC54F9-6F4B-41F9-912C-6E88152A8FF5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1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01091"/>
            <a:ext cx="4629150" cy="40599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83A17E0-28EC-493A-A2BA-E1070EBF6E76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gadoe.org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F81D28A-6477-4EA0-9A4C-03300D2262AB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7172587" y="1019660"/>
            <a:ext cx="19605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15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2F1F3F-3F92-4654-96A8-04048351E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594462"/>
            <a:ext cx="7772400" cy="2387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Bootstrap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9392AF-05F9-43A6-BE83-9EC1A5FB1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2982062"/>
            <a:ext cx="6858000" cy="1655762"/>
          </a:xfrm>
        </p:spPr>
        <p:txBody>
          <a:bodyPr/>
          <a:lstStyle/>
          <a:p>
            <a:r>
              <a:rPr lang="en-US" dirty="0"/>
              <a:t>Matt Jones, </a:t>
            </a:r>
            <a:r>
              <a:rPr lang="en-US" i="1" dirty="0"/>
              <a:t>Chief of Staff</a:t>
            </a:r>
          </a:p>
          <a:p>
            <a:r>
              <a:rPr lang="en-US" dirty="0"/>
              <a:t>mattjones@doe.k12.ga.us</a:t>
            </a:r>
          </a:p>
          <a:p>
            <a:r>
              <a:rPr lang="en-US" dirty="0"/>
              <a:t>Georgia Department of Education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5EA862-EC19-4A44-AFC7-9F98AF8F81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E1784F-24CF-40F5-8E66-5A671CE0558F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D3C85B-BE3C-4A1F-A103-60097A2FC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24CA3B8-7D78-4151-AF11-65CE0FE5E2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570805"/>
            <a:ext cx="2449628" cy="163206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6982ABC-E1B6-4828-B1A0-D4819A1D57ED}"/>
              </a:ext>
            </a:extLst>
          </p:cNvPr>
          <p:cNvGrpSpPr/>
          <p:nvPr/>
        </p:nvGrpSpPr>
        <p:grpSpPr>
          <a:xfrm>
            <a:off x="-1" y="4580232"/>
            <a:ext cx="9144002" cy="1632067"/>
            <a:chOff x="-1" y="4608513"/>
            <a:chExt cx="9144002" cy="163206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9A2F2AA4-80EE-48C7-8727-CECAE3E83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4614079"/>
              <a:ext cx="2441275" cy="16265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E8262D65-03D5-47ED-BFF5-AB562C56F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1274" y="4608514"/>
              <a:ext cx="2449630" cy="163206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FE5D460D-8642-4705-8247-B0B85C7C7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2725" y="4608513"/>
              <a:ext cx="2441276" cy="1626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7611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125A65-6DD9-4A1B-9A4A-7358E327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Georgia’s State ESSA Plan</a:t>
            </a: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Keeps Us at the Forefront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4E0EB5-719C-4AAA-AD60-8EBF5BA86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93240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NCLB -&gt; ESSA: Federal shift away from heavy emphasis on high-stakes testing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Attendance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Pathways</a:t>
            </a:r>
            <a:r>
              <a:rPr lang="en-US" dirty="0"/>
              <a:t> (advanced academics, arts, CTAE)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AP/IB </a:t>
            </a:r>
            <a:r>
              <a:rPr lang="en-US" dirty="0"/>
              <a:t>enrollment</a:t>
            </a:r>
          </a:p>
          <a:p>
            <a:r>
              <a:rPr lang="en-US" b="1" dirty="0"/>
              <a:t>Enrichment </a:t>
            </a:r>
            <a:r>
              <a:rPr lang="en-US" dirty="0"/>
              <a:t>(arts, physical education, world languages)</a:t>
            </a:r>
          </a:p>
          <a:p>
            <a:r>
              <a:rPr lang="en-US" b="1" dirty="0"/>
              <a:t>Closing the Gaps </a:t>
            </a:r>
            <a:r>
              <a:rPr lang="en-US" dirty="0"/>
              <a:t>(ED, EL, and SWD)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BD80B3-E701-42C6-9639-2D007E1E4C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F3116B-AB5C-4D4A-8E2D-1DD80D4CD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6D9F2BB-8A8E-4361-818B-85EEA2940B8B}"/>
              </a:ext>
            </a:extLst>
          </p:cNvPr>
          <p:cNvSpPr txBox="1"/>
          <p:nvPr/>
        </p:nvSpPr>
        <p:spPr>
          <a:xfrm>
            <a:off x="6393016" y="2643296"/>
            <a:ext cx="2619178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Despite recent pushback from the SBOE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they </a:t>
            </a:r>
            <a:r>
              <a:rPr lang="en-US" sz="2400" b="1" dirty="0"/>
              <a:t>has shown strong, consistent support </a:t>
            </a:r>
            <a:r>
              <a:rPr lang="en-US" sz="2400" b="1" dirty="0" smtClean="0"/>
              <a:t>in the past for </a:t>
            </a:r>
            <a:r>
              <a:rPr lang="en-US" sz="2400" b="1" dirty="0"/>
              <a:t>these indicators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(in blue) </a:t>
            </a:r>
            <a:r>
              <a:rPr lang="en-US" sz="2400" b="1" dirty="0"/>
              <a:t>by </a:t>
            </a:r>
            <a:r>
              <a:rPr lang="en-US" sz="2400" b="1" dirty="0">
                <a:solidFill>
                  <a:srgbClr val="FF0000"/>
                </a:solidFill>
              </a:rPr>
              <a:t>voting in approval 6 times</a:t>
            </a:r>
            <a:r>
              <a:rPr lang="en-US" sz="2400" b="1" dirty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212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CFBAD654-935C-4C04-9874-5B2F8B40C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Georgia’s State ESSA Plan</a:t>
            </a: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Keeps Us at the Forefront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DEF90D34-C2A5-4C6D-99A8-2401BBA684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Attendance: </a:t>
            </a:r>
          </a:p>
          <a:p>
            <a:pPr marL="0" indent="0">
              <a:buNone/>
            </a:pPr>
            <a:r>
              <a:rPr lang="en-US" dirty="0"/>
              <a:t>Alaska, Arkansas, California, Colorado, Connecticut, Delaware, D.C., Hawaii, Illinois, Indiana, Kentucky, Maine, Massachusetts, Michigan, Minnesota, Missouri, Montana, Nebraska, New Jersey, New Mexico, New York, Ohio, Oklahoma, Oregon, Pennsylvania, Rhode Island, South Dakota, Tennessee, Virginia, Washington, West Virginia, Wisconsin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B2BF7350-F62F-45C6-AEB7-E7DABE5F19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u="sng" dirty="0"/>
              <a:t>AP/IB Enrollment: </a:t>
            </a:r>
            <a:endParaRPr lang="en-US" sz="2400" u="sng" dirty="0"/>
          </a:p>
          <a:p>
            <a:pPr marL="0" indent="0">
              <a:buNone/>
            </a:pPr>
            <a:r>
              <a:rPr lang="en-US" sz="2400" dirty="0"/>
              <a:t>Arkansas, D.C., Maryland, Massachusetts, Michigan, Montana, Ohio*, Oklahoma, South Dakota, Utah, West Virginia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1B7D60-D1CE-408F-80A0-0D9923BC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5AFC24-08B1-436C-96D8-E926D22E5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E3DAE62-FAD6-43BF-A01A-1C5BEE4980CB}"/>
              </a:ext>
            </a:extLst>
          </p:cNvPr>
          <p:cNvSpPr txBox="1"/>
          <p:nvPr/>
        </p:nvSpPr>
        <p:spPr>
          <a:xfrm>
            <a:off x="4708394" y="4334188"/>
            <a:ext cx="3727711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Without these indicators, points will add additional weight to </a:t>
            </a:r>
          </a:p>
          <a:p>
            <a:pPr algn="ctr"/>
            <a:r>
              <a:rPr lang="en-US" sz="2400" b="1" dirty="0"/>
              <a:t>high-stakes testing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2202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CFBAD654-935C-4C04-9874-5B2F8B40C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Georgia’s State ESSA Plan</a:t>
            </a: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Keeps Us at the Forefront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DEF90D34-C2A5-4C6D-99A8-2401BBA684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Career Pathways: </a:t>
            </a:r>
          </a:p>
          <a:p>
            <a:pPr marL="0" indent="0">
              <a:buNone/>
            </a:pPr>
            <a:r>
              <a:rPr lang="en-US" sz="2600" dirty="0"/>
              <a:t>Arkansas, California, Delaware, Idaho, Illinois, Indiana, Kentucky, Maryland, Mississippi, Montana, Nevada, New Hampshire, New Mexico, New York, North Carolina, North Dakota, Ohio, Oklahoma, Pennsylvania, Rhode Island, South Dakota, Tennessee, Vermont, West Virginia, Wyoming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B2BF7350-F62F-45C6-AEB7-E7DABE5F19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u="sng" dirty="0"/>
              <a:t>Arts, PE, World Language: </a:t>
            </a:r>
            <a:endParaRPr lang="en-US" sz="2400" u="sng" dirty="0"/>
          </a:p>
          <a:p>
            <a:pPr marL="0" indent="0">
              <a:buNone/>
            </a:pPr>
            <a:r>
              <a:rPr lang="en-US" sz="2400" dirty="0"/>
              <a:t>Connecticut, Illinois, Kentucky, Louisiana, Maryland, Michigan, Vermont, Wyoming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1B7D60-D1CE-408F-80A0-0D9923BC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5AFC24-08B1-436C-96D8-E926D22E5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5E8731-9821-4F81-BF29-45DA8E9B87A4}"/>
              </a:ext>
            </a:extLst>
          </p:cNvPr>
          <p:cNvSpPr txBox="1"/>
          <p:nvPr/>
        </p:nvSpPr>
        <p:spPr>
          <a:xfrm>
            <a:off x="4708394" y="4334188"/>
            <a:ext cx="3727711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Without these indicators, points will add additional weight to </a:t>
            </a:r>
          </a:p>
          <a:p>
            <a:pPr algn="ctr"/>
            <a:r>
              <a:rPr lang="en-US" sz="2400" b="1" dirty="0"/>
              <a:t>high-stakes testing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2391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CFBAD654-935C-4C04-9874-5B2F8B40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26" y="334016"/>
            <a:ext cx="6862046" cy="1325563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Georgia’s State ESSA Plan</a:t>
            </a:r>
            <a:r>
              <a:rPr lang="en-US" sz="3600" dirty="0">
                <a:latin typeface="Arial Black" panose="020B0A04020102020204" pitchFamily="34" charset="0"/>
              </a:rPr>
              <a:t/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dirty="0">
                <a:latin typeface="Arial Black" panose="020B0A04020102020204" pitchFamily="34" charset="0"/>
              </a:rPr>
              <a:t>Supports Increased Outcomes </a:t>
            </a:r>
            <a:r>
              <a:rPr lang="en-US" sz="3600" i="1" u="sng" dirty="0">
                <a:latin typeface="Arial Black" panose="020B0A04020102020204" pitchFamily="34" charset="0"/>
              </a:rPr>
              <a:t>&amp;</a:t>
            </a:r>
            <a:r>
              <a:rPr lang="en-US" sz="3600" dirty="0">
                <a:latin typeface="Arial Black" panose="020B0A04020102020204" pitchFamily="34" charset="0"/>
              </a:rPr>
              <a:t> Opportunities</a:t>
            </a:r>
            <a:endParaRPr lang="en-US" sz="3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DEF90D34-C2A5-4C6D-99A8-2401BBA684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Outcomes: </a:t>
            </a:r>
          </a:p>
          <a:p>
            <a:r>
              <a:rPr lang="en-US" sz="2600" dirty="0"/>
              <a:t>Content Mastery</a:t>
            </a:r>
          </a:p>
          <a:p>
            <a:r>
              <a:rPr lang="en-US" sz="2600" dirty="0"/>
              <a:t>Progress</a:t>
            </a:r>
          </a:p>
          <a:p>
            <a:r>
              <a:rPr lang="en-US" sz="2600" dirty="0"/>
              <a:t>Lexile</a:t>
            </a:r>
          </a:p>
          <a:p>
            <a:r>
              <a:rPr lang="en-US" sz="2600" dirty="0"/>
              <a:t>Non-Milestones assessments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B2BF7350-F62F-45C6-AEB7-E7DABE5F19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Opportunities: </a:t>
            </a:r>
            <a:endParaRPr lang="en-US" u="sng" dirty="0"/>
          </a:p>
          <a:p>
            <a:r>
              <a:rPr lang="en-US" dirty="0"/>
              <a:t>Beyond the Core</a:t>
            </a:r>
          </a:p>
          <a:p>
            <a:r>
              <a:rPr lang="en-US" dirty="0"/>
              <a:t>CTAE Pathways</a:t>
            </a:r>
          </a:p>
          <a:p>
            <a:r>
              <a:rPr lang="en-US" dirty="0"/>
              <a:t>AP/IB</a:t>
            </a:r>
          </a:p>
          <a:p>
            <a:r>
              <a:rPr lang="en-US" dirty="0"/>
              <a:t>Dual enrollment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1B7D60-D1CE-408F-80A0-0D9923BC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5AFC24-08B1-436C-96D8-E926D22E5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13C5D7D-BEA0-47AF-B4DC-8F098A7C7B07}"/>
              </a:ext>
            </a:extLst>
          </p:cNvPr>
          <p:cNvSpPr/>
          <p:nvPr/>
        </p:nvSpPr>
        <p:spPr>
          <a:xfrm>
            <a:off x="628650" y="4590854"/>
            <a:ext cx="6790245" cy="942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3D675B4C-739D-406D-97B8-973E3173080B}"/>
              </a:ext>
            </a:extLst>
          </p:cNvPr>
          <p:cNvSpPr/>
          <p:nvPr/>
        </p:nvSpPr>
        <p:spPr>
          <a:xfrm>
            <a:off x="2951179" y="4685122"/>
            <a:ext cx="1677971" cy="1404593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0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C1D63F-6571-4E24-82A7-3EE455745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Georgia’s Accountability Model</a:t>
            </a:r>
            <a:r>
              <a:rPr lang="en-US" sz="3600" dirty="0">
                <a:latin typeface="Arial Black" panose="020B0A04020102020204" pitchFamily="34" charset="0"/>
              </a:rPr>
              <a:t/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dirty="0">
                <a:latin typeface="Arial Black" panose="020B0A04020102020204" pitchFamily="34" charset="0"/>
              </a:rPr>
              <a:t>What’s Really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B71FB5-82D2-4E7D-B75C-CA2684102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33923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…with a house containing…</a:t>
            </a:r>
          </a:p>
          <a:p>
            <a:r>
              <a:rPr lang="en-US" dirty="0"/>
              <a:t>Bedrooms</a:t>
            </a:r>
          </a:p>
          <a:p>
            <a:r>
              <a:rPr lang="en-US" dirty="0"/>
              <a:t>Kitchen</a:t>
            </a:r>
          </a:p>
          <a:p>
            <a:r>
              <a:rPr lang="en-US" dirty="0"/>
              <a:t>Living room</a:t>
            </a:r>
          </a:p>
          <a:p>
            <a:r>
              <a:rPr lang="en-US" dirty="0"/>
              <a:t>Dining room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AFF363-D010-4A39-9C8A-AA076D990E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792ADC-5069-4462-9574-75D7BBFA9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 descr="Image result for floor plans for small house">
            <a:extLst>
              <a:ext uri="{FF2B5EF4-FFF2-40B4-BE49-F238E27FC236}">
                <a16:creationId xmlns:a16="http://schemas.microsoft.com/office/drawing/2014/main" xmlns="" id="{8FB0200E-9F5E-4E8F-921D-D55FDA1FF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85" y="1825625"/>
            <a:ext cx="2999701" cy="247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loor plans for small house">
            <a:extLst>
              <a:ext uri="{FF2B5EF4-FFF2-40B4-BE49-F238E27FC236}">
                <a16:creationId xmlns:a16="http://schemas.microsoft.com/office/drawing/2014/main" xmlns="" id="{65E5706E-D801-4AF0-AEBC-487D200D4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r="8754"/>
          <a:stretch/>
        </p:blipFill>
        <p:spPr bwMode="auto">
          <a:xfrm>
            <a:off x="6240544" y="1825625"/>
            <a:ext cx="2818615" cy="410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79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28CFF3-F1F9-4251-885C-275081707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83" y="334016"/>
            <a:ext cx="6796058" cy="1325563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Georgia’s Accountability Model</a:t>
            </a: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Not Setting Our Schools Up for Failure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9C444E-18CB-4C9C-8745-451F7991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0378-FFD4-4CBB-858D-32EE1C82268A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20C0AE-A0DA-4F0F-82CB-D2131E7F1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02A05A8A-AFDA-40AA-871F-BFB5E27AF37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0" y="2023009"/>
          <a:ext cx="7139704" cy="3246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4544">
                  <a:extLst>
                    <a:ext uri="{9D8B030D-6E8A-4147-A177-3AD203B41FA5}">
                      <a16:colId xmlns:a16="http://schemas.microsoft.com/office/drawing/2014/main" xmlns="" val="406466678"/>
                    </a:ext>
                  </a:extLst>
                </a:gridCol>
                <a:gridCol w="1778480">
                  <a:extLst>
                    <a:ext uri="{9D8B030D-6E8A-4147-A177-3AD203B41FA5}">
                      <a16:colId xmlns:a16="http://schemas.microsoft.com/office/drawing/2014/main" xmlns="" val="1037697355"/>
                    </a:ext>
                  </a:extLst>
                </a:gridCol>
                <a:gridCol w="1791372">
                  <a:extLst>
                    <a:ext uri="{9D8B030D-6E8A-4147-A177-3AD203B41FA5}">
                      <a16:colId xmlns:a16="http://schemas.microsoft.com/office/drawing/2014/main" xmlns="" val="1326016999"/>
                    </a:ext>
                  </a:extLst>
                </a:gridCol>
                <a:gridCol w="1785308">
                  <a:extLst>
                    <a:ext uri="{9D8B030D-6E8A-4147-A177-3AD203B41FA5}">
                      <a16:colId xmlns:a16="http://schemas.microsoft.com/office/drawing/2014/main" xmlns="" val="1219690414"/>
                    </a:ext>
                  </a:extLst>
                </a:gridCol>
              </a:tblGrid>
              <a:tr h="5030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Letter Grade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Georgia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Louisiana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Florida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17674043"/>
                  </a:ext>
                </a:extLst>
              </a:tr>
              <a:tr h="5030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82% or greater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67% or greater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62% or greater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34199291"/>
                  </a:ext>
                </a:extLst>
              </a:tr>
              <a:tr h="5030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72% - 81%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57% - 66%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54% - 61%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7280386"/>
                  </a:ext>
                </a:extLst>
              </a:tr>
              <a:tr h="5030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64% - 71%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47% - 56%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41% - 53%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87127708"/>
                  </a:ext>
                </a:extLst>
              </a:tr>
              <a:tr h="5030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54% - 63%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33% - 46%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32% - 40%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4456288"/>
                  </a:ext>
                </a:extLst>
              </a:tr>
              <a:tr h="5030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53% or less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32% or less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31% or less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4690065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940D47-BB09-40E9-A6FF-9700DCF552BE}"/>
              </a:ext>
            </a:extLst>
          </p:cNvPr>
          <p:cNvSpPr txBox="1"/>
          <p:nvPr/>
        </p:nvSpPr>
        <p:spPr>
          <a:xfrm>
            <a:off x="539638" y="5340688"/>
            <a:ext cx="753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Note</a:t>
            </a:r>
            <a:r>
              <a:rPr lang="en-US" sz="1400" dirty="0"/>
              <a:t>. Percentages are based on the available points on the state’s scale. In other words, what proportion of the available points is needed to obtain the letter grade. Georgia has a 0-110 scale, Louisiana has a 0-150 scale and Florida scales ranged from 800 -1000 depending on schooling levels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7441F0D-7198-4DDC-908B-6B4C837D5384}"/>
              </a:ext>
            </a:extLst>
          </p:cNvPr>
          <p:cNvSpPr/>
          <p:nvPr/>
        </p:nvSpPr>
        <p:spPr>
          <a:xfrm>
            <a:off x="2399071" y="3249412"/>
            <a:ext cx="1799431" cy="526176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17F9524-DE51-4DAE-8AB5-0270C0534E92}"/>
              </a:ext>
            </a:extLst>
          </p:cNvPr>
          <p:cNvSpPr/>
          <p:nvPr/>
        </p:nvSpPr>
        <p:spPr>
          <a:xfrm>
            <a:off x="5968923" y="2487412"/>
            <a:ext cx="1799431" cy="7620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DEFC2B0-6D62-4C80-9B13-959E326B5959}"/>
              </a:ext>
            </a:extLst>
          </p:cNvPr>
          <p:cNvSpPr/>
          <p:nvPr/>
        </p:nvSpPr>
        <p:spPr>
          <a:xfrm>
            <a:off x="603983" y="1896239"/>
            <a:ext cx="7689962" cy="40949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Which is better?</a:t>
            </a:r>
          </a:p>
          <a:p>
            <a:pPr algn="ctr"/>
            <a:r>
              <a:rPr lang="en-US" sz="2400" dirty="0"/>
              <a:t>Gator Elementary School (FL) – rated an “A”</a:t>
            </a:r>
          </a:p>
          <a:p>
            <a:pPr algn="ctr"/>
            <a:r>
              <a:rPr lang="en-US" sz="2400" dirty="0"/>
              <a:t>Sweet Onion Elementary School (GA) – rated a “B”  </a:t>
            </a:r>
          </a:p>
        </p:txBody>
      </p:sp>
    </p:spTree>
    <p:extLst>
      <p:ext uri="{BB962C8B-B14F-4D97-AF65-F5344CB8AC3E}">
        <p14:creationId xmlns:p14="http://schemas.microsoft.com/office/powerpoint/2010/main" val="31803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3B89E2-1BEB-4AF5-A6F6-2BDECACA61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None of the top performing NAEP states use a 100 scale</a:t>
            </a:r>
          </a:p>
          <a:p>
            <a:r>
              <a:rPr lang="en-US" dirty="0"/>
              <a:t>Several states are moving away from 100 </a:t>
            </a:r>
            <a:r>
              <a:rPr lang="en-US" dirty="0" err="1"/>
              <a:t>pt</a:t>
            </a:r>
            <a:r>
              <a:rPr lang="en-US" dirty="0"/>
              <a:t> scales and ‘grading schools’</a:t>
            </a:r>
          </a:p>
          <a:p>
            <a:r>
              <a:rPr lang="en-US" dirty="0"/>
              <a:t>We must be champions of flexiblity and innovation in this area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816B60-54DE-469C-8012-EBFBB4285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0378-FFD4-4CBB-858D-32EE1C82268A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574872-3328-420E-AF8A-FB36C7ED1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53DBD3-AB0D-4F72-8631-E75CD7465AB2}"/>
              </a:ext>
            </a:extLst>
          </p:cNvPr>
          <p:cNvSpPr txBox="1"/>
          <p:nvPr/>
        </p:nvSpPr>
        <p:spPr>
          <a:xfrm>
            <a:off x="4725749" y="1885444"/>
            <a:ext cx="3710356" cy="44319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UGA study (Welsh, 2017) findings: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Georgia has a harsher grading scale </a:t>
            </a:r>
            <a:r>
              <a:rPr lang="en-US" dirty="0"/>
              <a:t>than other Southeastern states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Massachusetts</a:t>
            </a:r>
            <a:r>
              <a:rPr lang="en-US" dirty="0"/>
              <a:t> uses a five-level scale (Level 1 is the highest performing and Level 5 is the lowest performing). An A school needs 75 or higher on the cumulative performance index. If this was analogous to a letter grade rating system, it would be </a:t>
            </a:r>
            <a:r>
              <a:rPr lang="en-US" b="1" dirty="0">
                <a:solidFill>
                  <a:srgbClr val="FF0000"/>
                </a:solidFill>
              </a:rPr>
              <a:t>less stringent than Georgia</a:t>
            </a:r>
            <a:r>
              <a:rPr lang="en-US" dirty="0"/>
              <a:t>.</a:t>
            </a:r>
          </a:p>
          <a:p>
            <a:r>
              <a:rPr lang="en-US" sz="2000" b="1" i="1" dirty="0"/>
              <a:t>Source: </a:t>
            </a:r>
            <a:r>
              <a:rPr lang="en-US" sz="2000" b="1" dirty="0"/>
              <a:t>tinyurl.com/welsh-ccrpi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7F42C91-3687-4033-ACFC-FEEE9C2D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83" y="334016"/>
            <a:ext cx="6796058" cy="1325563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Georgia’s Accountability Model</a:t>
            </a: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Not Setting Our Schools Up for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2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FC87DE-C67E-4397-925D-C8749C4775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3CB0378-FFD4-4CBB-858D-32EE1C82268A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C46B53-C3C3-4939-A77D-4E4079EA3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07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17CC15-055D-4E79-BEFB-D91B8A461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00" t="26667" r="38282" b="49965"/>
          <a:stretch/>
        </p:blipFill>
        <p:spPr>
          <a:xfrm>
            <a:off x="3364951" y="195518"/>
            <a:ext cx="3135564" cy="16025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A69E76-3B63-4108-982F-FFEF3BA8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Keenville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797E04-5F5B-40D5-9FF9-97CAD3CA1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92" y="1825625"/>
            <a:ext cx="294254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Grades 1 &amp; 2 literacy and numeracy </a:t>
            </a:r>
            <a:r>
              <a:rPr lang="en-US" i="1" dirty="0">
                <a:solidFill>
                  <a:srgbClr val="FF0000"/>
                </a:solidFill>
              </a:rPr>
              <a:t>formative</a:t>
            </a:r>
            <a:r>
              <a:rPr lang="en-US" dirty="0"/>
              <a:t> assessments</a:t>
            </a:r>
          </a:p>
          <a:p>
            <a:r>
              <a:rPr lang="en-US" dirty="0"/>
              <a:t>Gamification</a:t>
            </a:r>
          </a:p>
          <a:p>
            <a:r>
              <a:rPr lang="en-US" dirty="0"/>
              <a:t>Mobile friendly &amp; compatible across platforms</a:t>
            </a:r>
          </a:p>
          <a:p>
            <a:r>
              <a:rPr lang="en-US" dirty="0"/>
              <a:t>Connects with SLDS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keenville.gadoe.org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4697E3-04EA-411E-85DB-A721CB0052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87C4F1C-F42A-4631-9B1D-747E98A7F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5D8B7F-5715-424E-B351-D9A3B1C963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55" t="21866" r="51276" b="43087"/>
          <a:stretch/>
        </p:blipFill>
        <p:spPr>
          <a:xfrm>
            <a:off x="3364951" y="1659579"/>
            <a:ext cx="3482051" cy="3041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44C5FAC-2C23-4BF8-9651-CE5C951387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91" t="21686" r="43602" b="42030"/>
          <a:stretch/>
        </p:blipFill>
        <p:spPr>
          <a:xfrm>
            <a:off x="5241303" y="3392586"/>
            <a:ext cx="3902697" cy="2784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FF979A-7095-4C19-97DB-71E41D1D27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594" t="20148" r="55930" b="56151"/>
          <a:stretch/>
        </p:blipFill>
        <p:spPr>
          <a:xfrm>
            <a:off x="3727206" y="4776607"/>
            <a:ext cx="1205527" cy="1400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2ED09B6-8082-4061-ACE6-65C9AE1DC0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920" t="20148" r="35048" b="56151"/>
          <a:stretch/>
        </p:blipFill>
        <p:spPr>
          <a:xfrm>
            <a:off x="6847002" y="1793620"/>
            <a:ext cx="2296998" cy="14560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E7932D-834B-4E52-96E6-5B88FD9D9410}"/>
              </a:ext>
            </a:extLst>
          </p:cNvPr>
          <p:cNvSpPr txBox="1"/>
          <p:nvPr/>
        </p:nvSpPr>
        <p:spPr>
          <a:xfrm>
            <a:off x="5328795" y="5060052"/>
            <a:ext cx="3727711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Superintendent Woods does not support the expansion of high-stakes testing in grades 1 &amp;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849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B1BDC1-C7DA-4394-A212-1773FCDBD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3B89E2-1BEB-4AF5-A6F6-2BDECACA6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Letter to Secretary DeVos </a:t>
            </a:r>
            <a:r>
              <a:rPr lang="en-US" dirty="0"/>
              <a:t>– intent to apply for participation in pilot; expressed desire for additional federal flexiblity</a:t>
            </a:r>
          </a:p>
          <a:p>
            <a:r>
              <a:rPr lang="en-US" b="1" dirty="0">
                <a:solidFill>
                  <a:srgbClr val="FF0000"/>
                </a:solidFill>
              </a:rPr>
              <a:t>Assessment Innovation and Flexiblity Task Force </a:t>
            </a:r>
            <a:r>
              <a:rPr lang="en-US" dirty="0"/>
              <a:t>– comprehensive review and discussion of our state assessment system; interim, formative-type features; more detailed reporting; competency-based</a:t>
            </a:r>
          </a:p>
          <a:p>
            <a:r>
              <a:rPr lang="en-US" b="1" dirty="0">
                <a:solidFill>
                  <a:srgbClr val="FF0000"/>
                </a:solidFill>
              </a:rPr>
              <a:t>Assessment Innovation Fund </a:t>
            </a:r>
            <a:r>
              <a:rPr lang="en-US" dirty="0"/>
              <a:t>-- $$ for 3 focus areas: (1) analysis and reduction of local assessments; (2) innovative practices; (3) planning/scaling for pilot</a:t>
            </a:r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816B60-54DE-469C-8012-EBFBB4285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0378-FFD4-4CBB-858D-32EE1C82268A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574872-3328-420E-AF8A-FB36C7ED1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1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6B2972-AE5B-4AAA-8710-8B7BF491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What We Are Accomplishing Together</a:t>
            </a: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Good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89D931-D395-4F0B-8C32-F2369ACBB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80% graduation rate</a:t>
            </a:r>
            <a:r>
              <a:rPr lang="en-US" dirty="0"/>
              <a:t>; 50 districts with grad rate at 90% or above</a:t>
            </a:r>
          </a:p>
          <a:p>
            <a:r>
              <a:rPr lang="en-US" b="1" dirty="0">
                <a:solidFill>
                  <a:srgbClr val="FF0000"/>
                </a:solidFill>
              </a:rPr>
              <a:t>ACT scores above the national average </a:t>
            </a:r>
            <a:r>
              <a:rPr lang="en-US" dirty="0"/>
              <a:t>across all subject areas</a:t>
            </a:r>
          </a:p>
          <a:p>
            <a:r>
              <a:rPr lang="en-US" b="1" dirty="0">
                <a:solidFill>
                  <a:srgbClr val="FF0000"/>
                </a:solidFill>
              </a:rPr>
              <a:t>SAT scores above the national average </a:t>
            </a:r>
            <a:r>
              <a:rPr lang="en-US" dirty="0"/>
              <a:t>in reading/writing</a:t>
            </a:r>
          </a:p>
          <a:p>
            <a:r>
              <a:rPr lang="en-US" b="1" dirty="0">
                <a:solidFill>
                  <a:srgbClr val="FF0000"/>
                </a:solidFill>
              </a:rPr>
              <a:t>$65 million to support literacy </a:t>
            </a:r>
            <a:r>
              <a:rPr lang="en-US" dirty="0"/>
              <a:t>– Rewarded second round of Striving Readers (1 of 3 states)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50480E-BF33-46AE-8479-10688B8FFB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A37F8E-285D-4E6B-941F-E8116C825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08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FC87DE-C67E-4397-925D-C8749C4775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3CB0378-FFD4-4CBB-858D-32EE1C82268A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C46B53-C3C3-4939-A77D-4E4079EA3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67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26F235-F4F2-40B2-A831-B3908D64A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Committed to Service, Support, and Innovation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 Black" panose="020B0A04020102020204" pitchFamily="34" charset="0"/>
              </a:rPr>
              <a:t>What’s New?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4CA750-EAA1-4D16-84BC-9DD19F96A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FF0000"/>
                </a:solidFill>
              </a:rPr>
              <a:t>New Leadership</a:t>
            </a:r>
          </a:p>
          <a:p>
            <a:r>
              <a:rPr lang="en-US" sz="3400" b="1" dirty="0"/>
              <a:t>Meghan Frick</a:t>
            </a:r>
            <a:r>
              <a:rPr lang="en-US" sz="3400" dirty="0"/>
              <a:t>, </a:t>
            </a:r>
            <a:r>
              <a:rPr lang="en-US" sz="3400" i="1" dirty="0"/>
              <a:t>Communications Director</a:t>
            </a:r>
          </a:p>
          <a:p>
            <a:r>
              <a:rPr lang="en-US" sz="3400" b="1" dirty="0" err="1"/>
              <a:t>Nakeba</a:t>
            </a:r>
            <a:r>
              <a:rPr lang="en-US" sz="3400" b="1" dirty="0"/>
              <a:t> </a:t>
            </a:r>
            <a:r>
              <a:rPr lang="en-US" sz="3400" b="1" dirty="0" err="1"/>
              <a:t>Rahming</a:t>
            </a:r>
            <a:r>
              <a:rPr lang="en-US" sz="3400" dirty="0"/>
              <a:t>, </a:t>
            </a:r>
            <a:r>
              <a:rPr lang="en-US" sz="3400" i="1" dirty="0"/>
              <a:t>Deputy Superintendent of Federal Programs</a:t>
            </a:r>
          </a:p>
          <a:p>
            <a:r>
              <a:rPr lang="en-US" sz="3400" b="1" dirty="0"/>
              <a:t>Stephanie Johnson</a:t>
            </a:r>
            <a:r>
              <a:rPr lang="en-US" sz="3400" dirty="0"/>
              <a:t>, </a:t>
            </a:r>
            <a:r>
              <a:rPr lang="en-US" sz="3400" i="1" dirty="0"/>
              <a:t>Deputy Superintendent of School Improvement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3800" b="1" dirty="0">
                <a:solidFill>
                  <a:srgbClr val="FF0000"/>
                </a:solidFill>
              </a:rPr>
              <a:t>Service &amp; Support</a:t>
            </a:r>
          </a:p>
          <a:p>
            <a:r>
              <a:rPr lang="en-US" sz="3400" b="1" dirty="0" err="1"/>
              <a:t>Keenville</a:t>
            </a:r>
            <a:r>
              <a:rPr lang="en-US" sz="3400" dirty="0"/>
              <a:t> – grades 1 &amp; 2 formative assessments (keenville.gadoe.org)</a:t>
            </a:r>
          </a:p>
          <a:p>
            <a:r>
              <a:rPr lang="en-US" sz="3400" b="1" dirty="0"/>
              <a:t>CCRPI redesign </a:t>
            </a:r>
            <a:r>
              <a:rPr lang="en-US" sz="3400" dirty="0"/>
              <a:t>(rolling out with new CCRPI)</a:t>
            </a:r>
          </a:p>
          <a:p>
            <a:r>
              <a:rPr lang="en-US" sz="3400" b="1" dirty="0"/>
              <a:t>GeorgiaInsights</a:t>
            </a:r>
            <a:r>
              <a:rPr lang="en-US" sz="3400" dirty="0"/>
              <a:t>.com – data dashboards (regular releases)</a:t>
            </a:r>
          </a:p>
          <a:p>
            <a:r>
              <a:rPr lang="en-US" sz="3400" b="1" dirty="0"/>
              <a:t>CNA/DIP/SIP </a:t>
            </a:r>
            <a:r>
              <a:rPr lang="en-US" sz="3400" dirty="0"/>
              <a:t>– SLDS application (Jan 2018)</a:t>
            </a:r>
          </a:p>
          <a:p>
            <a:r>
              <a:rPr lang="en-US" sz="3400" b="1" dirty="0"/>
              <a:t>Teacher Resource Link </a:t>
            </a:r>
            <a:r>
              <a:rPr lang="en-US" sz="3400" dirty="0"/>
              <a:t>redesign (K-5 ELA &amp; Math)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3F300E-1D57-41DA-9FF8-A39BBE93AD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91B49E-6452-4BC7-820C-DB9C415D5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5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2F1F3F-3F92-4654-96A8-04048351E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2952" y="2008483"/>
            <a:ext cx="4923148" cy="2308994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Georgia’s State ESSA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5EA862-EC19-4A44-AFC7-9F98AF8F81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E1784F-24CF-40F5-8E66-5A671CE0558F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D3C85B-BE3C-4A1F-A103-60097A2FC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E6AC16A-9311-4223-A1FD-5D70611DE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60" y="1557207"/>
            <a:ext cx="3849500" cy="4981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133BD5-565F-431B-819B-A6C9319F6532}"/>
              </a:ext>
            </a:extLst>
          </p:cNvPr>
          <p:cNvSpPr txBox="1"/>
          <p:nvPr/>
        </p:nvSpPr>
        <p:spPr>
          <a:xfrm>
            <a:off x="5156462" y="4524918"/>
            <a:ext cx="2799761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Current Status: </a:t>
            </a:r>
            <a:r>
              <a:rPr lang="en-US" sz="2000" b="1" dirty="0">
                <a:solidFill>
                  <a:srgbClr val="FF0000"/>
                </a:solidFill>
              </a:rPr>
              <a:t>Submitted to USED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&amp; under review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GaDOE.org/ESSA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7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8599CB-17EB-48FE-8E65-3E5CE432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Georgia’s State ESSA Plan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Development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BD711C-ABA7-4238-A9C8-47BC6ABFC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Developed by Georgians, For Georgians</a:t>
            </a:r>
          </a:p>
          <a:p>
            <a:pPr lvl="0"/>
            <a:r>
              <a:rPr lang="en-US" dirty="0"/>
              <a:t>Approx. 2 years of work</a:t>
            </a:r>
          </a:p>
          <a:p>
            <a:pPr lvl="0"/>
            <a:r>
              <a:rPr lang="en-US" dirty="0"/>
              <a:t>8 statewide meetings</a:t>
            </a:r>
          </a:p>
          <a:p>
            <a:pPr lvl="0"/>
            <a:r>
              <a:rPr lang="en-US" dirty="0"/>
              <a:t>Hundreds of students, parents, teachers, and superintendents through our advisory councils </a:t>
            </a:r>
          </a:p>
          <a:p>
            <a:pPr lvl="0"/>
            <a:r>
              <a:rPr lang="en-US" dirty="0"/>
              <a:t>6 working committees representing over 120 Georgians</a:t>
            </a:r>
          </a:p>
          <a:p>
            <a:pPr lvl="0"/>
            <a:r>
              <a:rPr lang="en-US" dirty="0"/>
              <a:t>40 Georgians represented on our State Advisory Committee</a:t>
            </a:r>
          </a:p>
          <a:p>
            <a:pPr lvl="0"/>
            <a:r>
              <a:rPr lang="en-US" dirty="0"/>
              <a:t>3rd party facilitation</a:t>
            </a:r>
          </a:p>
          <a:p>
            <a:pPr lvl="0"/>
            <a:r>
              <a:rPr lang="en-US" dirty="0"/>
              <a:t>45 state organizations, nonprofits, and agencies involved</a:t>
            </a:r>
          </a:p>
          <a:p>
            <a:pPr lvl="0"/>
            <a:r>
              <a:rPr lang="en-US" dirty="0"/>
              <a:t>30 day public review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736264-6871-40DE-B0D1-A8DCC0D201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25F1A7-35F0-483C-9A7D-19457CC18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CDF50C-2889-4F7E-A355-E30646DD6517}"/>
              </a:ext>
            </a:extLst>
          </p:cNvPr>
          <p:cNvSpPr txBox="1"/>
          <p:nvPr/>
        </p:nvSpPr>
        <p:spPr>
          <a:xfrm>
            <a:off x="4157221" y="5495879"/>
            <a:ext cx="347849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Georgia’s ESSA Accountability Working Committee</a:t>
            </a:r>
          </a:p>
          <a:p>
            <a:pPr algn="ctr"/>
            <a:r>
              <a:rPr lang="en-US" b="1" dirty="0"/>
              <a:t>13 – meetings</a:t>
            </a:r>
            <a:endParaRPr lang="en-US" dirty="0"/>
          </a:p>
          <a:p>
            <a:pPr algn="ctr"/>
            <a:r>
              <a:rPr lang="en-US" b="1" dirty="0"/>
              <a:t>47 –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0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3ECA31-BE48-450B-9762-50A03C356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83" y="829559"/>
            <a:ext cx="6316630" cy="83002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Governor’s Representation Throughout the Development Process: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7576BB-0DA8-43E0-AEC2-27C39001F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Over a dozen representatives from appointed agencies</a:t>
            </a:r>
          </a:p>
          <a:p>
            <a:pPr lvl="0"/>
            <a:r>
              <a:rPr lang="en-US" dirty="0"/>
              <a:t>Representation on committees: State Advisory Committee; Accountability and Federal Program to Support School Improvement Working Committees</a:t>
            </a:r>
          </a:p>
          <a:p>
            <a:pPr lvl="0"/>
            <a:r>
              <a:rPr lang="en-US" dirty="0"/>
              <a:t>Regular updates: Rules Committee and Committee of the Whole</a:t>
            </a:r>
          </a:p>
          <a:p>
            <a:pPr lvl="0"/>
            <a:r>
              <a:rPr lang="en-US" dirty="0"/>
              <a:t>Requested meeting with the SBOE Chair and GOSA Executive Director</a:t>
            </a:r>
          </a:p>
          <a:p>
            <a:pPr lvl="0"/>
            <a:r>
              <a:rPr lang="en-US" dirty="0"/>
              <a:t>30-day review by the Governor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679AFC-77C6-40EF-8401-023DF42082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86096E3-D5F0-4AC3-8C70-E9053D810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0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594D0B4-2851-44A1-B575-CCECD18D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3" y="217526"/>
            <a:ext cx="6719037" cy="132556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A Truly Georgia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D23FCB-7C5F-4FEE-A146-569258EBE4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3504E9-F48E-420B-B033-EA3DFD4D2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3956D0C-AF38-463D-A8EE-9FA737520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969" y="1244915"/>
            <a:ext cx="6495069" cy="49180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5D94C0-5E78-4811-840F-83076125EC75}"/>
              </a:ext>
            </a:extLst>
          </p:cNvPr>
          <p:cNvSpPr txBox="1"/>
          <p:nvPr/>
        </p:nvSpPr>
        <p:spPr>
          <a:xfrm>
            <a:off x="6457950" y="5151816"/>
            <a:ext cx="261917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We must recognize and respect the efforts and insights of Georgians.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6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C156F5-0E4B-4336-95BB-D5670E1E33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63" y="3619894"/>
            <a:ext cx="3806094" cy="2535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B63FAA-8BEC-4F51-B4DF-A11BC349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82" y="334016"/>
            <a:ext cx="6635803" cy="1325563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Georgia’s State ESSA Plan</a:t>
            </a: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Reflects Our Priorities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03A0EE-560E-47D5-A9EA-F694A65ABC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590BBD-1F59-4174-9A8E-0EDE4188C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4589C3-6EA8-405C-9D65-486B2CC9E4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7" y="1659579"/>
            <a:ext cx="3638746" cy="2424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0D447A-DC25-4972-A5A9-C72DC3A42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14" y="1754929"/>
            <a:ext cx="3704734" cy="24682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AFADBC-A417-4911-9BAD-ED73480F120B}"/>
              </a:ext>
            </a:extLst>
          </p:cNvPr>
          <p:cNvSpPr txBox="1"/>
          <p:nvPr/>
        </p:nvSpPr>
        <p:spPr>
          <a:xfrm>
            <a:off x="5896172" y="4734967"/>
            <a:ext cx="2619178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Georgians are demanding more from their education system – we must deliver.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8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7C821-3BE8-4470-AD27-574F4F8AF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Georgia’s State ESSA Plan</a:t>
            </a: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Keeps Us at the Forefront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E6B23F-CE35-419C-9C4D-2B21009DD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226154" cy="4089653"/>
          </a:xfrm>
        </p:spPr>
        <p:txBody>
          <a:bodyPr>
            <a:normAutofit/>
          </a:bodyPr>
          <a:lstStyle/>
          <a:p>
            <a:r>
              <a:rPr lang="en-US" dirty="0"/>
              <a:t>Like a budget, the CCRPI reflects what’s important and what’s our priorities</a:t>
            </a:r>
          </a:p>
          <a:p>
            <a:r>
              <a:rPr lang="en-US" dirty="0"/>
              <a:t>National recognition – indicators, CTAE pathways, Fine Arts, AP</a:t>
            </a:r>
          </a:p>
          <a:p>
            <a:r>
              <a:rPr lang="en-US" b="1" dirty="0">
                <a:solidFill>
                  <a:srgbClr val="FF0000"/>
                </a:solidFill>
              </a:rPr>
              <a:t>AYP -&gt; CCRPI -&gt; CCRPI 2.0 </a:t>
            </a:r>
            <a:r>
              <a:rPr lang="en-US" dirty="0"/>
              <a:t>(under ESSA)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B7CE95-69B8-4D55-8541-1366463C03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971DBB-3A88-479B-80A8-1B48FB01D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xmlns="" id="{E6141CAA-E49D-4440-A802-4E454F13B4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64" y="1825625"/>
            <a:ext cx="3720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5066"/>
      </p:ext>
    </p:extLst>
  </p:cSld>
  <p:clrMapOvr>
    <a:masterClrMapping/>
  </p:clrMapOvr>
</p:sld>
</file>

<file path=ppt/theme/theme1.xml><?xml version="1.0" encoding="utf-8"?>
<a:theme xmlns:a="http://schemas.openxmlformats.org/drawingml/2006/main" name="GaDOE-PowerPoint-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FP 2017" id="{1963493D-3DEC-4B21-8372-26124DC75057}" vid="{C26610CF-02F8-49F1-BFCD-6832FB4A09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F9C8662C74564AA813A60BD0601687" ma:contentTypeVersion="5" ma:contentTypeDescription="Create a new document." ma:contentTypeScope="" ma:versionID="0092cd139ad561c8adb61b6ba0f82dcc">
  <xsd:schema xmlns:xsd="http://www.w3.org/2001/XMLSchema" xmlns:xs="http://www.w3.org/2001/XMLSchema" xmlns:p="http://schemas.microsoft.com/office/2006/metadata/properties" xmlns:ns2="d71578b4-8a9a-43b8-9dd8-3834e0439734" targetNamespace="http://schemas.microsoft.com/office/2006/metadata/properties" ma:root="true" ma:fieldsID="88d37bd150c00ecc24930c36efd31e37" ns2:_="">
    <xsd:import namespace="d71578b4-8a9a-43b8-9dd8-3834e0439734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Category"/>
                <xsd:element ref="ns2:Sub_x002d_Category" minOccurs="0"/>
                <xsd:element ref="ns2:Policy_x0020_Referen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578b4-8a9a-43b8-9dd8-3834e0439734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8" ma:displayName="Type of Document" ma:format="Dropdown" ma:internalName="Document_x0020_Category">
      <xsd:simpleType>
        <xsd:restriction base="dms:Choice">
          <xsd:enumeration value="Form"/>
          <xsd:enumeration value="Guidance"/>
          <xsd:enumeration value="Template"/>
          <xsd:enumeration value="Concept Paper Template"/>
          <xsd:enumeration value="Easy Reference"/>
          <xsd:enumeration value="Logo/Emblems"/>
        </xsd:restriction>
      </xsd:simpleType>
    </xsd:element>
    <xsd:element name="Category" ma:index="9" ma:displayName="Category" ma:default="(Choose One)" ma:format="Dropdown" ma:internalName="Category">
      <xsd:simpleType>
        <xsd:restriction base="dms:Choice">
          <xsd:enumeration value="(Choose One)"/>
          <xsd:enumeration value="Communications"/>
          <xsd:enumeration value="SBOE Approval Process"/>
          <xsd:enumeration value="Human Resources/Legal"/>
          <xsd:enumeration value="Operations"/>
          <xsd:enumeration value="Program Management"/>
          <xsd:enumeration value="Internal Audits &amp; Controls"/>
        </xsd:restriction>
      </xsd:simpleType>
    </xsd:element>
    <xsd:element name="Sub_x002d_Category" ma:index="10" nillable="true" ma:displayName="Sub-Category" ma:internalName="Sub_x002d_Category">
      <xsd:simpleType>
        <xsd:restriction base="dms:Text">
          <xsd:maxLength value="255"/>
        </xsd:restriction>
      </xsd:simpleType>
    </xsd:element>
    <xsd:element name="Policy_x0020_Reference" ma:index="11" nillable="true" ma:displayName="Policy Reference" ma:list="{5d4ab52c-5c5b-46b6-a9b7-51bccb2839cc}" ma:internalName="Policy_x0020_Reference" ma:showField="I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licy_x0020_Reference xmlns="d71578b4-8a9a-43b8-9dd8-3834e0439734"/>
    <Document_x0020_Category xmlns="d71578b4-8a9a-43b8-9dd8-3834e0439734">Template</Document_x0020_Category>
    <Sub_x002d_Category xmlns="d71578b4-8a9a-43b8-9dd8-3834e0439734" xsi:nil="true"/>
    <Category xmlns="d71578b4-8a9a-43b8-9dd8-3834e0439734">Communications</Categor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18D9F4-C648-41FF-BE82-037247A996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1578b4-8a9a-43b8-9dd8-3834e04397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88A7C3-2BB5-4A18-898A-30CE89B2372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d71578b4-8a9a-43b8-9dd8-3834e043973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CF00EE7-5F6E-409F-88CA-8BEF9EFD5F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EPFP 2017</Template>
  <TotalTime>1870</TotalTime>
  <Words>1130</Words>
  <Application>Microsoft Office PowerPoint</Application>
  <PresentationFormat>On-screen Show (4:3)</PresentationFormat>
  <Paragraphs>180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Arial Rounded MT Bold</vt:lpstr>
      <vt:lpstr>Calibri</vt:lpstr>
      <vt:lpstr>Times New Roman</vt:lpstr>
      <vt:lpstr>GaDOE-PowerPoint-Template</vt:lpstr>
      <vt:lpstr>Bootstrap</vt:lpstr>
      <vt:lpstr>What We Are Accomplishing Together Good News</vt:lpstr>
      <vt:lpstr>Committed to Service, Support, and Innovation What’s New?</vt:lpstr>
      <vt:lpstr>Georgia’s State ESSA Plan</vt:lpstr>
      <vt:lpstr>Georgia’s State ESSA Plan Development Process</vt:lpstr>
      <vt:lpstr>Governor’s Representation Throughout the Development Process: </vt:lpstr>
      <vt:lpstr>A Truly Georgia Plan</vt:lpstr>
      <vt:lpstr>Georgia’s State ESSA Plan Reflects Our Priorities</vt:lpstr>
      <vt:lpstr>Georgia’s State ESSA Plan Keeps Us at the Forefront</vt:lpstr>
      <vt:lpstr>Georgia’s State ESSA Plan Keeps Us at the Forefront</vt:lpstr>
      <vt:lpstr>Georgia’s State ESSA Plan Keeps Us at the Forefront</vt:lpstr>
      <vt:lpstr>Georgia’s State ESSA Plan Keeps Us at the Forefront</vt:lpstr>
      <vt:lpstr>Georgia’s State ESSA Plan Supports Increased Outcomes &amp; Opportunities</vt:lpstr>
      <vt:lpstr>Georgia’s Accountability Model What’s Really Wrong?</vt:lpstr>
      <vt:lpstr>Georgia’s Accountability Model Not Setting Our Schools Up for Failure</vt:lpstr>
      <vt:lpstr>Georgia’s Accountability Model Not Setting Our Schools Up for Failure</vt:lpstr>
      <vt:lpstr>PowerPoint Presentation</vt:lpstr>
      <vt:lpstr>Keenville</vt:lpstr>
      <vt:lpstr>Assessment</vt:lpstr>
      <vt:lpstr>PowerPoint Presentation</vt:lpstr>
    </vt:vector>
  </TitlesOfParts>
  <Company>Georgia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Georgia’s State ESSA Plan</dc:title>
  <dc:creator>Computer-527</dc:creator>
  <cp:lastModifiedBy>Matt Jones</cp:lastModifiedBy>
  <cp:revision>35</cp:revision>
  <dcterms:created xsi:type="dcterms:W3CDTF">2017-09-27T21:14:07Z</dcterms:created>
  <dcterms:modified xsi:type="dcterms:W3CDTF">2017-10-18T14:11:42Z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0x01010008F9C8662C74564AA813A60BD0601687</vt:lpwstr>
  </property>
</Properties>
</file>