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331" r:id="rId5"/>
    <p:sldId id="368" r:id="rId6"/>
    <p:sldId id="361" r:id="rId7"/>
    <p:sldId id="382" r:id="rId8"/>
    <p:sldId id="439" r:id="rId9"/>
    <p:sldId id="442" r:id="rId10"/>
    <p:sldId id="443" r:id="rId11"/>
    <p:sldId id="383"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B79"/>
    <a:srgbClr val="1AC453"/>
    <a:srgbClr val="B1D620"/>
    <a:srgbClr val="FF3300"/>
    <a:srgbClr val="FF8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80" d="100"/>
          <a:sy n="80" d="100"/>
        </p:scale>
        <p:origin x="132" y="84"/>
      </p:cViewPr>
      <p:guideLst>
        <p:guide orient="horz" pos="2160"/>
        <p:guide pos="2880"/>
      </p:guideLst>
    </p:cSldViewPr>
  </p:slideViewPr>
  <p:notesTextViewPr>
    <p:cViewPr>
      <p:scale>
        <a:sx n="3" d="2"/>
        <a:sy n="3" d="2"/>
      </p:scale>
      <p:origin x="0" y="0"/>
    </p:cViewPr>
  </p:notesTextViewPr>
  <p:notesViewPr>
    <p:cSldViewPr snapToGrid="0">
      <p:cViewPr varScale="1">
        <p:scale>
          <a:sx n="64" d="100"/>
          <a:sy n="64" d="100"/>
        </p:scale>
        <p:origin x="2227"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772445-3297-4224-80D5-0A368AE3FDF4}" type="doc">
      <dgm:prSet loTypeId="urn:microsoft.com/office/officeart/2005/8/layout/hList7" loCatId="relationship" qsTypeId="urn:microsoft.com/office/officeart/2005/8/quickstyle/simple5" qsCatId="simple" csTypeId="urn:microsoft.com/office/officeart/2005/8/colors/accent6_3" csCatId="accent6" phldr="1"/>
      <dgm:spPr/>
    </dgm:pt>
    <dgm:pt modelId="{6223FC07-FB19-47C7-977C-E3997E4518D7}">
      <dgm:prSet phldrT="[Text]"/>
      <dgm:spPr/>
      <dgm:t>
        <a:bodyPr/>
        <a:lstStyle/>
        <a:p>
          <a:r>
            <a:rPr lang="en-US" dirty="0"/>
            <a:t>Literacy</a:t>
          </a:r>
        </a:p>
      </dgm:t>
    </dgm:pt>
    <dgm:pt modelId="{A8370589-CA60-469B-9C24-AE48659FEFF8}" type="parTrans" cxnId="{4608AB60-C0DD-49E9-A96E-FB2CC41C0252}">
      <dgm:prSet/>
      <dgm:spPr/>
      <dgm:t>
        <a:bodyPr/>
        <a:lstStyle/>
        <a:p>
          <a:endParaRPr lang="en-US"/>
        </a:p>
      </dgm:t>
    </dgm:pt>
    <dgm:pt modelId="{3B3D3A50-BDDD-4B96-8382-B40F8F9F1061}" type="sibTrans" cxnId="{4608AB60-C0DD-49E9-A96E-FB2CC41C0252}">
      <dgm:prSet/>
      <dgm:spPr/>
      <dgm:t>
        <a:bodyPr/>
        <a:lstStyle/>
        <a:p>
          <a:endParaRPr lang="en-US"/>
        </a:p>
      </dgm:t>
    </dgm:pt>
    <dgm:pt modelId="{1FF0CF8C-0D09-4C46-A040-F52031594602}">
      <dgm:prSet phldrT="[Text]"/>
      <dgm:spPr/>
      <dgm:t>
        <a:bodyPr/>
        <a:lstStyle/>
        <a:p>
          <a:r>
            <a:rPr lang="en-US" dirty="0"/>
            <a:t>Student Attendance</a:t>
          </a:r>
        </a:p>
      </dgm:t>
    </dgm:pt>
    <dgm:pt modelId="{30FCFC9F-BF11-4C92-B7D4-AB5FFFD3AE46}" type="parTrans" cxnId="{6080DCCC-DFBA-459A-9722-3619B26CF607}">
      <dgm:prSet/>
      <dgm:spPr/>
      <dgm:t>
        <a:bodyPr/>
        <a:lstStyle/>
        <a:p>
          <a:endParaRPr lang="en-US"/>
        </a:p>
      </dgm:t>
    </dgm:pt>
    <dgm:pt modelId="{E20892CE-018F-49AB-A090-454574FF6D2B}" type="sibTrans" cxnId="{6080DCCC-DFBA-459A-9722-3619B26CF607}">
      <dgm:prSet/>
      <dgm:spPr/>
      <dgm:t>
        <a:bodyPr/>
        <a:lstStyle/>
        <a:p>
          <a:endParaRPr lang="en-US"/>
        </a:p>
      </dgm:t>
    </dgm:pt>
    <dgm:pt modelId="{D8522801-3CAB-446D-9374-98AA913C7CAD}">
      <dgm:prSet phldrT="[Text]"/>
      <dgm:spPr/>
      <dgm:t>
        <a:bodyPr/>
        <a:lstStyle/>
        <a:p>
          <a:r>
            <a:rPr lang="en-US" dirty="0"/>
            <a:t>Accelerated Enrollment</a:t>
          </a:r>
        </a:p>
      </dgm:t>
    </dgm:pt>
    <dgm:pt modelId="{34B11E04-277C-4951-8092-F569A3BE1146}" type="parTrans" cxnId="{B96037EF-2E02-4FC6-B8FF-82D59343C652}">
      <dgm:prSet/>
      <dgm:spPr/>
      <dgm:t>
        <a:bodyPr/>
        <a:lstStyle/>
        <a:p>
          <a:endParaRPr lang="en-US"/>
        </a:p>
      </dgm:t>
    </dgm:pt>
    <dgm:pt modelId="{8784B155-87D7-46D6-B61E-812C5AD8F71F}" type="sibTrans" cxnId="{B96037EF-2E02-4FC6-B8FF-82D59343C652}">
      <dgm:prSet/>
      <dgm:spPr/>
      <dgm:t>
        <a:bodyPr/>
        <a:lstStyle/>
        <a:p>
          <a:endParaRPr lang="en-US"/>
        </a:p>
      </dgm:t>
    </dgm:pt>
    <dgm:pt modelId="{95F198BA-8568-469C-A549-AAAA23D3294D}">
      <dgm:prSet phldrT="[Text]"/>
      <dgm:spPr/>
      <dgm:t>
        <a:bodyPr/>
        <a:lstStyle/>
        <a:p>
          <a:r>
            <a:rPr lang="en-US" dirty="0"/>
            <a:t>Pathway Completion</a:t>
          </a:r>
        </a:p>
      </dgm:t>
    </dgm:pt>
    <dgm:pt modelId="{F4AC346E-A4D8-4DD3-A869-4AC16CB2A240}" type="parTrans" cxnId="{4B161974-FBB2-4110-945C-DBF15C8B4317}">
      <dgm:prSet/>
      <dgm:spPr/>
      <dgm:t>
        <a:bodyPr/>
        <a:lstStyle/>
        <a:p>
          <a:endParaRPr lang="en-US"/>
        </a:p>
      </dgm:t>
    </dgm:pt>
    <dgm:pt modelId="{8200522D-791C-456B-8D23-FB5838F679D9}" type="sibTrans" cxnId="{4B161974-FBB2-4110-945C-DBF15C8B4317}">
      <dgm:prSet/>
      <dgm:spPr/>
      <dgm:t>
        <a:bodyPr/>
        <a:lstStyle/>
        <a:p>
          <a:endParaRPr lang="en-US"/>
        </a:p>
      </dgm:t>
    </dgm:pt>
    <dgm:pt modelId="{729DD09F-F92E-4BF2-8C31-FC3EEAD62EA6}">
      <dgm:prSet phldrT="[Text]"/>
      <dgm:spPr/>
      <dgm:t>
        <a:bodyPr/>
        <a:lstStyle/>
        <a:p>
          <a:r>
            <a:rPr lang="en-US" dirty="0"/>
            <a:t>College and Career Readiness</a:t>
          </a:r>
        </a:p>
      </dgm:t>
    </dgm:pt>
    <dgm:pt modelId="{08BB8A1B-1EFA-4A9E-984D-E2A0FCE03099}" type="parTrans" cxnId="{E358ADCB-7894-4CAA-A565-0F0F2318AB05}">
      <dgm:prSet/>
      <dgm:spPr/>
      <dgm:t>
        <a:bodyPr/>
        <a:lstStyle/>
        <a:p>
          <a:endParaRPr lang="en-US"/>
        </a:p>
      </dgm:t>
    </dgm:pt>
    <dgm:pt modelId="{1F82CB21-ED29-4023-A50D-991F1F421023}" type="sibTrans" cxnId="{E358ADCB-7894-4CAA-A565-0F0F2318AB05}">
      <dgm:prSet/>
      <dgm:spPr/>
      <dgm:t>
        <a:bodyPr/>
        <a:lstStyle/>
        <a:p>
          <a:endParaRPr lang="en-US"/>
        </a:p>
      </dgm:t>
    </dgm:pt>
    <dgm:pt modelId="{6864BBF6-5321-47C2-8640-AC5E11B791FF}" type="pres">
      <dgm:prSet presAssocID="{15772445-3297-4224-80D5-0A368AE3FDF4}" presName="Name0" presStyleCnt="0">
        <dgm:presLayoutVars>
          <dgm:dir/>
          <dgm:resizeHandles val="exact"/>
        </dgm:presLayoutVars>
      </dgm:prSet>
      <dgm:spPr/>
    </dgm:pt>
    <dgm:pt modelId="{95DA5919-A1B1-4178-B48B-C1196A3DA5D6}" type="pres">
      <dgm:prSet presAssocID="{15772445-3297-4224-80D5-0A368AE3FDF4}" presName="fgShape" presStyleLbl="fgShp" presStyleIdx="0" presStyleCnt="1"/>
      <dgm:spPr/>
    </dgm:pt>
    <dgm:pt modelId="{D75FAA7F-E66C-46DA-B928-98A2FDFFDC06}" type="pres">
      <dgm:prSet presAssocID="{15772445-3297-4224-80D5-0A368AE3FDF4}" presName="linComp" presStyleCnt="0"/>
      <dgm:spPr/>
    </dgm:pt>
    <dgm:pt modelId="{718ECD79-01E5-4A60-B3CD-566EA881F9DB}" type="pres">
      <dgm:prSet presAssocID="{6223FC07-FB19-47C7-977C-E3997E4518D7}" presName="compNode" presStyleCnt="0"/>
      <dgm:spPr/>
    </dgm:pt>
    <dgm:pt modelId="{9BD7A13A-0378-42CE-B454-3307E7A51B03}" type="pres">
      <dgm:prSet presAssocID="{6223FC07-FB19-47C7-977C-E3997E4518D7}" presName="bkgdShape" presStyleLbl="node1" presStyleIdx="0" presStyleCnt="5"/>
      <dgm:spPr/>
    </dgm:pt>
    <dgm:pt modelId="{032E06F2-508A-4FBC-B5B5-22466BF5455C}" type="pres">
      <dgm:prSet presAssocID="{6223FC07-FB19-47C7-977C-E3997E4518D7}" presName="nodeTx" presStyleLbl="node1" presStyleIdx="0" presStyleCnt="5">
        <dgm:presLayoutVars>
          <dgm:bulletEnabled val="1"/>
        </dgm:presLayoutVars>
      </dgm:prSet>
      <dgm:spPr/>
    </dgm:pt>
    <dgm:pt modelId="{5058C38D-95AB-4B20-8644-245CFF5C89D5}" type="pres">
      <dgm:prSet presAssocID="{6223FC07-FB19-47C7-977C-E3997E4518D7}" presName="invisiNode" presStyleLbl="node1" presStyleIdx="0" presStyleCnt="5"/>
      <dgm:spPr/>
    </dgm:pt>
    <dgm:pt modelId="{A35A5BDA-1DEF-4B53-85D9-836F1789BD9C}" type="pres">
      <dgm:prSet presAssocID="{6223FC07-FB19-47C7-977C-E3997E4518D7}" presName="imagNode" presStyleLbl="fgImgPlace1" presStyleIdx="0" presStyleCnt="5"/>
      <dgm:spPr>
        <a:blipFill>
          <a:blip xmlns:r="http://schemas.openxmlformats.org/officeDocument/2006/relationships" r:embed="rId1">
            <a:duotone>
              <a:schemeClr val="accent6">
                <a:hueOff val="0"/>
                <a:satOff val="0"/>
                <a:lumOff val="0"/>
                <a:alphaOff val="0"/>
                <a:shade val="20000"/>
                <a:satMod val="200000"/>
              </a:schemeClr>
              <a:schemeClr val="accent6">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ooks"/>
        </a:ext>
      </dgm:extLst>
    </dgm:pt>
    <dgm:pt modelId="{E3B7EA6F-C7F3-4804-A4CD-6219581C9CE9}" type="pres">
      <dgm:prSet presAssocID="{3B3D3A50-BDDD-4B96-8382-B40F8F9F1061}" presName="sibTrans" presStyleLbl="sibTrans2D1" presStyleIdx="0" presStyleCnt="0"/>
      <dgm:spPr/>
    </dgm:pt>
    <dgm:pt modelId="{D1F02235-5EEF-45AE-A538-6E76ADCA5A86}" type="pres">
      <dgm:prSet presAssocID="{1FF0CF8C-0D09-4C46-A040-F52031594602}" presName="compNode" presStyleCnt="0"/>
      <dgm:spPr/>
    </dgm:pt>
    <dgm:pt modelId="{710ED3EF-2EFC-42C9-85CB-D9322A1525DE}" type="pres">
      <dgm:prSet presAssocID="{1FF0CF8C-0D09-4C46-A040-F52031594602}" presName="bkgdShape" presStyleLbl="node1" presStyleIdx="1" presStyleCnt="5"/>
      <dgm:spPr/>
    </dgm:pt>
    <dgm:pt modelId="{5856D02A-24B6-4C38-8C17-FE6E1047508A}" type="pres">
      <dgm:prSet presAssocID="{1FF0CF8C-0D09-4C46-A040-F52031594602}" presName="nodeTx" presStyleLbl="node1" presStyleIdx="1" presStyleCnt="5">
        <dgm:presLayoutVars>
          <dgm:bulletEnabled val="1"/>
        </dgm:presLayoutVars>
      </dgm:prSet>
      <dgm:spPr/>
    </dgm:pt>
    <dgm:pt modelId="{6D90AABF-3A35-42F6-93F6-8C1BEBFB4A34}" type="pres">
      <dgm:prSet presAssocID="{1FF0CF8C-0D09-4C46-A040-F52031594602}" presName="invisiNode" presStyleLbl="node1" presStyleIdx="1" presStyleCnt="5"/>
      <dgm:spPr/>
    </dgm:pt>
    <dgm:pt modelId="{741D9D5E-306F-4BFA-9F7B-5C467DEAC3C9}" type="pres">
      <dgm:prSet presAssocID="{1FF0CF8C-0D09-4C46-A040-F52031594602}" presName="imagNode" presStyleLbl="fgImgPlace1" presStyleIdx="1" presStyleCnt="5"/>
      <dgm:spPr>
        <a:blipFill>
          <a:blip xmlns:r="http://schemas.openxmlformats.org/officeDocument/2006/relationships" r:embed="rId3">
            <a:duotone>
              <a:schemeClr val="accent6">
                <a:hueOff val="11154"/>
                <a:satOff val="-594"/>
                <a:lumOff val="3059"/>
                <a:alphaOff val="0"/>
                <a:shade val="20000"/>
                <a:satMod val="200000"/>
              </a:schemeClr>
              <a:schemeClr val="accent6">
                <a:hueOff val="11154"/>
                <a:satOff val="-594"/>
                <a:lumOff val="3059"/>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Group"/>
        </a:ext>
      </dgm:extLst>
    </dgm:pt>
    <dgm:pt modelId="{40B1A04C-ACA6-44AF-AD59-C1B4F833E3B6}" type="pres">
      <dgm:prSet presAssocID="{E20892CE-018F-49AB-A090-454574FF6D2B}" presName="sibTrans" presStyleLbl="sibTrans2D1" presStyleIdx="0" presStyleCnt="0"/>
      <dgm:spPr/>
    </dgm:pt>
    <dgm:pt modelId="{5E6D9408-1F7A-4486-A572-459C9ADF2D1E}" type="pres">
      <dgm:prSet presAssocID="{D8522801-3CAB-446D-9374-98AA913C7CAD}" presName="compNode" presStyleCnt="0"/>
      <dgm:spPr/>
    </dgm:pt>
    <dgm:pt modelId="{9B6ADB7D-1842-4227-8D77-59DB3A9A0D4B}" type="pres">
      <dgm:prSet presAssocID="{D8522801-3CAB-446D-9374-98AA913C7CAD}" presName="bkgdShape" presStyleLbl="node1" presStyleIdx="2" presStyleCnt="5"/>
      <dgm:spPr/>
    </dgm:pt>
    <dgm:pt modelId="{001A8992-D204-4DC9-98CC-C012B7654671}" type="pres">
      <dgm:prSet presAssocID="{D8522801-3CAB-446D-9374-98AA913C7CAD}" presName="nodeTx" presStyleLbl="node1" presStyleIdx="2" presStyleCnt="5">
        <dgm:presLayoutVars>
          <dgm:bulletEnabled val="1"/>
        </dgm:presLayoutVars>
      </dgm:prSet>
      <dgm:spPr/>
    </dgm:pt>
    <dgm:pt modelId="{4AF115C2-126E-4C9D-809D-D38DBAABD582}" type="pres">
      <dgm:prSet presAssocID="{D8522801-3CAB-446D-9374-98AA913C7CAD}" presName="invisiNode" presStyleLbl="node1" presStyleIdx="2" presStyleCnt="5"/>
      <dgm:spPr/>
    </dgm:pt>
    <dgm:pt modelId="{E314EFF8-5D8B-4E69-8631-B01E2E4361C1}" type="pres">
      <dgm:prSet presAssocID="{D8522801-3CAB-446D-9374-98AA913C7CAD}" presName="imagNode" presStyleLbl="fgImgPlace1" presStyleIdx="2" presStyleCnt="5"/>
      <dgm:spPr>
        <a:blipFill>
          <a:blip xmlns:r="http://schemas.openxmlformats.org/officeDocument/2006/relationships" r:embed="rId5">
            <a:duotone>
              <a:schemeClr val="accent6">
                <a:hueOff val="22308"/>
                <a:satOff val="-1189"/>
                <a:lumOff val="6118"/>
                <a:alphaOff val="0"/>
                <a:shade val="20000"/>
                <a:satMod val="200000"/>
              </a:schemeClr>
              <a:schemeClr val="accent6">
                <a:hueOff val="22308"/>
                <a:satOff val="-1189"/>
                <a:lumOff val="6118"/>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choolhouse"/>
        </a:ext>
      </dgm:extLst>
    </dgm:pt>
    <dgm:pt modelId="{44FC7D88-8555-41D7-906E-C9187F83F0F7}" type="pres">
      <dgm:prSet presAssocID="{8784B155-87D7-46D6-B61E-812C5AD8F71F}" presName="sibTrans" presStyleLbl="sibTrans2D1" presStyleIdx="0" presStyleCnt="0"/>
      <dgm:spPr/>
    </dgm:pt>
    <dgm:pt modelId="{5ABB6056-6F0C-4C16-842E-B6AC862C0965}" type="pres">
      <dgm:prSet presAssocID="{95F198BA-8568-469C-A549-AAAA23D3294D}" presName="compNode" presStyleCnt="0"/>
      <dgm:spPr/>
    </dgm:pt>
    <dgm:pt modelId="{BBFFFB21-BA2F-46AE-9C6C-447C80C9AF48}" type="pres">
      <dgm:prSet presAssocID="{95F198BA-8568-469C-A549-AAAA23D3294D}" presName="bkgdShape" presStyleLbl="node1" presStyleIdx="3" presStyleCnt="5"/>
      <dgm:spPr/>
    </dgm:pt>
    <dgm:pt modelId="{0E359CD2-B017-4FBF-B622-FAA7817FF074}" type="pres">
      <dgm:prSet presAssocID="{95F198BA-8568-469C-A549-AAAA23D3294D}" presName="nodeTx" presStyleLbl="node1" presStyleIdx="3" presStyleCnt="5">
        <dgm:presLayoutVars>
          <dgm:bulletEnabled val="1"/>
        </dgm:presLayoutVars>
      </dgm:prSet>
      <dgm:spPr/>
    </dgm:pt>
    <dgm:pt modelId="{2191519D-5219-47F6-AB45-B3779CC4C886}" type="pres">
      <dgm:prSet presAssocID="{95F198BA-8568-469C-A549-AAAA23D3294D}" presName="invisiNode" presStyleLbl="node1" presStyleIdx="3" presStyleCnt="5"/>
      <dgm:spPr/>
    </dgm:pt>
    <dgm:pt modelId="{20F0833A-D2B0-4CB3-9332-EF82F339A8B2}" type="pres">
      <dgm:prSet presAssocID="{95F198BA-8568-469C-A549-AAAA23D3294D}" presName="imagNode" presStyleLbl="fgImgPlace1" presStyleIdx="3" presStyleCnt="5"/>
      <dgm:spPr>
        <a:blipFill>
          <a:blip xmlns:r="http://schemas.openxmlformats.org/officeDocument/2006/relationships" r:embed="rId7">
            <a:duotone>
              <a:schemeClr val="accent6">
                <a:hueOff val="33462"/>
                <a:satOff val="-1783"/>
                <a:lumOff val="9177"/>
                <a:alphaOff val="0"/>
                <a:shade val="20000"/>
                <a:satMod val="200000"/>
              </a:schemeClr>
              <a:schemeClr val="accent6">
                <a:hueOff val="33462"/>
                <a:satOff val="-1783"/>
                <a:lumOff val="9177"/>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Earth Globe Americas"/>
        </a:ext>
      </dgm:extLst>
    </dgm:pt>
    <dgm:pt modelId="{47CA06C8-6381-4E47-BD10-1CAB55F6C672}" type="pres">
      <dgm:prSet presAssocID="{8200522D-791C-456B-8D23-FB5838F679D9}" presName="sibTrans" presStyleLbl="sibTrans2D1" presStyleIdx="0" presStyleCnt="0"/>
      <dgm:spPr/>
    </dgm:pt>
    <dgm:pt modelId="{A7A7E41A-F57A-46DA-8DD9-3A8FBB0254B0}" type="pres">
      <dgm:prSet presAssocID="{729DD09F-F92E-4BF2-8C31-FC3EEAD62EA6}" presName="compNode" presStyleCnt="0"/>
      <dgm:spPr/>
    </dgm:pt>
    <dgm:pt modelId="{3AFF31A7-FBBB-4543-9AF2-984ADE1EC449}" type="pres">
      <dgm:prSet presAssocID="{729DD09F-F92E-4BF2-8C31-FC3EEAD62EA6}" presName="bkgdShape" presStyleLbl="node1" presStyleIdx="4" presStyleCnt="5"/>
      <dgm:spPr/>
    </dgm:pt>
    <dgm:pt modelId="{E86FBF10-DDD0-48E4-B40F-994E742370AE}" type="pres">
      <dgm:prSet presAssocID="{729DD09F-F92E-4BF2-8C31-FC3EEAD62EA6}" presName="nodeTx" presStyleLbl="node1" presStyleIdx="4" presStyleCnt="5">
        <dgm:presLayoutVars>
          <dgm:bulletEnabled val="1"/>
        </dgm:presLayoutVars>
      </dgm:prSet>
      <dgm:spPr/>
    </dgm:pt>
    <dgm:pt modelId="{8955D54F-B53A-49D4-BD4E-F6E3371A9C58}" type="pres">
      <dgm:prSet presAssocID="{729DD09F-F92E-4BF2-8C31-FC3EEAD62EA6}" presName="invisiNode" presStyleLbl="node1" presStyleIdx="4" presStyleCnt="5"/>
      <dgm:spPr/>
    </dgm:pt>
    <dgm:pt modelId="{D84DB148-024F-475E-AE7C-4940AD09BDE8}" type="pres">
      <dgm:prSet presAssocID="{729DD09F-F92E-4BF2-8C31-FC3EEAD62EA6}" presName="imagNode" presStyleLbl="fgImgPlace1" presStyleIdx="4" presStyleCnt="5"/>
      <dgm:spPr>
        <a:blipFill>
          <a:blip xmlns:r="http://schemas.openxmlformats.org/officeDocument/2006/relationships" r:embed="rId9">
            <a:duotone>
              <a:schemeClr val="accent6">
                <a:hueOff val="44616"/>
                <a:satOff val="-2378"/>
                <a:lumOff val="12236"/>
                <a:alphaOff val="0"/>
                <a:shade val="20000"/>
                <a:satMod val="200000"/>
              </a:schemeClr>
              <a:schemeClr val="accent6">
                <a:hueOff val="44616"/>
                <a:satOff val="-2378"/>
                <a:lumOff val="12236"/>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Handshake"/>
        </a:ext>
      </dgm:extLst>
    </dgm:pt>
  </dgm:ptLst>
  <dgm:cxnLst>
    <dgm:cxn modelId="{0E82E510-B01F-4528-B9AD-B448F2D63FBA}" type="presOf" srcId="{D8522801-3CAB-446D-9374-98AA913C7CAD}" destId="{001A8992-D204-4DC9-98CC-C012B7654671}" srcOrd="1" destOrd="0" presId="urn:microsoft.com/office/officeart/2005/8/layout/hList7"/>
    <dgm:cxn modelId="{6B198A2C-5464-460B-902F-00C302F19186}" type="presOf" srcId="{15772445-3297-4224-80D5-0A368AE3FDF4}" destId="{6864BBF6-5321-47C2-8640-AC5E11B791FF}" srcOrd="0" destOrd="0" presId="urn:microsoft.com/office/officeart/2005/8/layout/hList7"/>
    <dgm:cxn modelId="{1E72BB2F-DED0-4CFE-8C3A-7275D618ADBA}" type="presOf" srcId="{729DD09F-F92E-4BF2-8C31-FC3EEAD62EA6}" destId="{3AFF31A7-FBBB-4543-9AF2-984ADE1EC449}" srcOrd="0" destOrd="0" presId="urn:microsoft.com/office/officeart/2005/8/layout/hList7"/>
    <dgm:cxn modelId="{60B0B03F-513C-4EBA-BDD5-D46A336D1D5B}" type="presOf" srcId="{D8522801-3CAB-446D-9374-98AA913C7CAD}" destId="{9B6ADB7D-1842-4227-8D77-59DB3A9A0D4B}" srcOrd="0" destOrd="0" presId="urn:microsoft.com/office/officeart/2005/8/layout/hList7"/>
    <dgm:cxn modelId="{E99EC55F-67A7-4819-9F08-1561828225F8}" type="presOf" srcId="{1FF0CF8C-0D09-4C46-A040-F52031594602}" destId="{710ED3EF-2EFC-42C9-85CB-D9322A1525DE}" srcOrd="0" destOrd="0" presId="urn:microsoft.com/office/officeart/2005/8/layout/hList7"/>
    <dgm:cxn modelId="{4608AB60-C0DD-49E9-A96E-FB2CC41C0252}" srcId="{15772445-3297-4224-80D5-0A368AE3FDF4}" destId="{6223FC07-FB19-47C7-977C-E3997E4518D7}" srcOrd="0" destOrd="0" parTransId="{A8370589-CA60-469B-9C24-AE48659FEFF8}" sibTransId="{3B3D3A50-BDDD-4B96-8382-B40F8F9F1061}"/>
    <dgm:cxn modelId="{B9538441-C613-438E-821E-B9E0E4FB6D24}" type="presOf" srcId="{6223FC07-FB19-47C7-977C-E3997E4518D7}" destId="{9BD7A13A-0378-42CE-B454-3307E7A51B03}" srcOrd="0" destOrd="0" presId="urn:microsoft.com/office/officeart/2005/8/layout/hList7"/>
    <dgm:cxn modelId="{0BB7D96E-4CAE-4A3C-B58E-364CEE496E91}" type="presOf" srcId="{3B3D3A50-BDDD-4B96-8382-B40F8F9F1061}" destId="{E3B7EA6F-C7F3-4804-A4CD-6219581C9CE9}" srcOrd="0" destOrd="0" presId="urn:microsoft.com/office/officeart/2005/8/layout/hList7"/>
    <dgm:cxn modelId="{DC63E670-2758-482B-9E9A-E98F0A709684}" type="presOf" srcId="{8784B155-87D7-46D6-B61E-812C5AD8F71F}" destId="{44FC7D88-8555-41D7-906E-C9187F83F0F7}" srcOrd="0" destOrd="0" presId="urn:microsoft.com/office/officeart/2005/8/layout/hList7"/>
    <dgm:cxn modelId="{4B161974-FBB2-4110-945C-DBF15C8B4317}" srcId="{15772445-3297-4224-80D5-0A368AE3FDF4}" destId="{95F198BA-8568-469C-A549-AAAA23D3294D}" srcOrd="3" destOrd="0" parTransId="{F4AC346E-A4D8-4DD3-A869-4AC16CB2A240}" sibTransId="{8200522D-791C-456B-8D23-FB5838F679D9}"/>
    <dgm:cxn modelId="{8B11FD82-FDF2-4E58-BF95-CFE8D0430621}" type="presOf" srcId="{1FF0CF8C-0D09-4C46-A040-F52031594602}" destId="{5856D02A-24B6-4C38-8C17-FE6E1047508A}" srcOrd="1" destOrd="0" presId="urn:microsoft.com/office/officeart/2005/8/layout/hList7"/>
    <dgm:cxn modelId="{4B7517A8-0347-4089-99D3-EA4154376239}" type="presOf" srcId="{E20892CE-018F-49AB-A090-454574FF6D2B}" destId="{40B1A04C-ACA6-44AF-AD59-C1B4F833E3B6}" srcOrd="0" destOrd="0" presId="urn:microsoft.com/office/officeart/2005/8/layout/hList7"/>
    <dgm:cxn modelId="{111DCEB7-F0F9-44A6-9108-B6C0DE57A8BC}" type="presOf" srcId="{6223FC07-FB19-47C7-977C-E3997E4518D7}" destId="{032E06F2-508A-4FBC-B5B5-22466BF5455C}" srcOrd="1" destOrd="0" presId="urn:microsoft.com/office/officeart/2005/8/layout/hList7"/>
    <dgm:cxn modelId="{C43D30BB-BF98-4F98-9098-1FDFCB33B408}" type="presOf" srcId="{95F198BA-8568-469C-A549-AAAA23D3294D}" destId="{BBFFFB21-BA2F-46AE-9C6C-447C80C9AF48}" srcOrd="0" destOrd="0" presId="urn:microsoft.com/office/officeart/2005/8/layout/hList7"/>
    <dgm:cxn modelId="{E358ADCB-7894-4CAA-A565-0F0F2318AB05}" srcId="{15772445-3297-4224-80D5-0A368AE3FDF4}" destId="{729DD09F-F92E-4BF2-8C31-FC3EEAD62EA6}" srcOrd="4" destOrd="0" parTransId="{08BB8A1B-1EFA-4A9E-984D-E2A0FCE03099}" sibTransId="{1F82CB21-ED29-4023-A50D-991F1F421023}"/>
    <dgm:cxn modelId="{6080DCCC-DFBA-459A-9722-3619B26CF607}" srcId="{15772445-3297-4224-80D5-0A368AE3FDF4}" destId="{1FF0CF8C-0D09-4C46-A040-F52031594602}" srcOrd="1" destOrd="0" parTransId="{30FCFC9F-BF11-4C92-B7D4-AB5FFFD3AE46}" sibTransId="{E20892CE-018F-49AB-A090-454574FF6D2B}"/>
    <dgm:cxn modelId="{00FF54E0-DD6B-49F1-AB95-2D81571E9295}" type="presOf" srcId="{8200522D-791C-456B-8D23-FB5838F679D9}" destId="{47CA06C8-6381-4E47-BD10-1CAB55F6C672}" srcOrd="0" destOrd="0" presId="urn:microsoft.com/office/officeart/2005/8/layout/hList7"/>
    <dgm:cxn modelId="{DAD8F0EC-CE83-4564-918E-0B46C1AF03E6}" type="presOf" srcId="{95F198BA-8568-469C-A549-AAAA23D3294D}" destId="{0E359CD2-B017-4FBF-B622-FAA7817FF074}" srcOrd="1" destOrd="0" presId="urn:microsoft.com/office/officeart/2005/8/layout/hList7"/>
    <dgm:cxn modelId="{B96037EF-2E02-4FC6-B8FF-82D59343C652}" srcId="{15772445-3297-4224-80D5-0A368AE3FDF4}" destId="{D8522801-3CAB-446D-9374-98AA913C7CAD}" srcOrd="2" destOrd="0" parTransId="{34B11E04-277C-4951-8092-F569A3BE1146}" sibTransId="{8784B155-87D7-46D6-B61E-812C5AD8F71F}"/>
    <dgm:cxn modelId="{22DC69FA-797A-4474-97BC-FCADAB74673E}" type="presOf" srcId="{729DD09F-F92E-4BF2-8C31-FC3EEAD62EA6}" destId="{E86FBF10-DDD0-48E4-B40F-994E742370AE}" srcOrd="1" destOrd="0" presId="urn:microsoft.com/office/officeart/2005/8/layout/hList7"/>
    <dgm:cxn modelId="{C31A5612-978F-4B93-8DB9-BF88A0B3F402}" type="presParOf" srcId="{6864BBF6-5321-47C2-8640-AC5E11B791FF}" destId="{95DA5919-A1B1-4178-B48B-C1196A3DA5D6}" srcOrd="0" destOrd="0" presId="urn:microsoft.com/office/officeart/2005/8/layout/hList7"/>
    <dgm:cxn modelId="{C3177CE8-F2A9-4B70-BA74-0A0F305A8BFD}" type="presParOf" srcId="{6864BBF6-5321-47C2-8640-AC5E11B791FF}" destId="{D75FAA7F-E66C-46DA-B928-98A2FDFFDC06}" srcOrd="1" destOrd="0" presId="urn:microsoft.com/office/officeart/2005/8/layout/hList7"/>
    <dgm:cxn modelId="{E85EACFA-A9FA-47BD-B26C-9B8812E2E50C}" type="presParOf" srcId="{D75FAA7F-E66C-46DA-B928-98A2FDFFDC06}" destId="{718ECD79-01E5-4A60-B3CD-566EA881F9DB}" srcOrd="0" destOrd="0" presId="urn:microsoft.com/office/officeart/2005/8/layout/hList7"/>
    <dgm:cxn modelId="{1420B7F7-826B-4AC5-B191-8F6E9D4AA0E4}" type="presParOf" srcId="{718ECD79-01E5-4A60-B3CD-566EA881F9DB}" destId="{9BD7A13A-0378-42CE-B454-3307E7A51B03}" srcOrd="0" destOrd="0" presId="urn:microsoft.com/office/officeart/2005/8/layout/hList7"/>
    <dgm:cxn modelId="{0C7A3470-0E11-4948-8ABD-DF85D688B1CC}" type="presParOf" srcId="{718ECD79-01E5-4A60-B3CD-566EA881F9DB}" destId="{032E06F2-508A-4FBC-B5B5-22466BF5455C}" srcOrd="1" destOrd="0" presId="urn:microsoft.com/office/officeart/2005/8/layout/hList7"/>
    <dgm:cxn modelId="{E364D051-529D-4C54-A67E-76A5F8DB9052}" type="presParOf" srcId="{718ECD79-01E5-4A60-B3CD-566EA881F9DB}" destId="{5058C38D-95AB-4B20-8644-245CFF5C89D5}" srcOrd="2" destOrd="0" presId="urn:microsoft.com/office/officeart/2005/8/layout/hList7"/>
    <dgm:cxn modelId="{D90CDEE4-8A4F-4ADF-A504-906DE0ADC8D7}" type="presParOf" srcId="{718ECD79-01E5-4A60-B3CD-566EA881F9DB}" destId="{A35A5BDA-1DEF-4B53-85D9-836F1789BD9C}" srcOrd="3" destOrd="0" presId="urn:microsoft.com/office/officeart/2005/8/layout/hList7"/>
    <dgm:cxn modelId="{207CDCB9-D9E3-49C6-AD14-C6DEBBEC120A}" type="presParOf" srcId="{D75FAA7F-E66C-46DA-B928-98A2FDFFDC06}" destId="{E3B7EA6F-C7F3-4804-A4CD-6219581C9CE9}" srcOrd="1" destOrd="0" presId="urn:microsoft.com/office/officeart/2005/8/layout/hList7"/>
    <dgm:cxn modelId="{1B2581D3-223E-4470-AFF6-955A74E37FDB}" type="presParOf" srcId="{D75FAA7F-E66C-46DA-B928-98A2FDFFDC06}" destId="{D1F02235-5EEF-45AE-A538-6E76ADCA5A86}" srcOrd="2" destOrd="0" presId="urn:microsoft.com/office/officeart/2005/8/layout/hList7"/>
    <dgm:cxn modelId="{C22DB1C7-CFA2-4812-BADD-AB468426BAAC}" type="presParOf" srcId="{D1F02235-5EEF-45AE-A538-6E76ADCA5A86}" destId="{710ED3EF-2EFC-42C9-85CB-D9322A1525DE}" srcOrd="0" destOrd="0" presId="urn:microsoft.com/office/officeart/2005/8/layout/hList7"/>
    <dgm:cxn modelId="{4622A0F8-B135-4911-9FA4-5D57CD5AE94E}" type="presParOf" srcId="{D1F02235-5EEF-45AE-A538-6E76ADCA5A86}" destId="{5856D02A-24B6-4C38-8C17-FE6E1047508A}" srcOrd="1" destOrd="0" presId="urn:microsoft.com/office/officeart/2005/8/layout/hList7"/>
    <dgm:cxn modelId="{FD345DEF-B26A-4B4C-96BD-F0288B07B5FD}" type="presParOf" srcId="{D1F02235-5EEF-45AE-A538-6E76ADCA5A86}" destId="{6D90AABF-3A35-42F6-93F6-8C1BEBFB4A34}" srcOrd="2" destOrd="0" presId="urn:microsoft.com/office/officeart/2005/8/layout/hList7"/>
    <dgm:cxn modelId="{90B55C6C-9DA0-40BD-A184-1C55FBAE9D98}" type="presParOf" srcId="{D1F02235-5EEF-45AE-A538-6E76ADCA5A86}" destId="{741D9D5E-306F-4BFA-9F7B-5C467DEAC3C9}" srcOrd="3" destOrd="0" presId="urn:microsoft.com/office/officeart/2005/8/layout/hList7"/>
    <dgm:cxn modelId="{7173D8E0-77EA-43BA-9EE9-45418ABDB0A2}" type="presParOf" srcId="{D75FAA7F-E66C-46DA-B928-98A2FDFFDC06}" destId="{40B1A04C-ACA6-44AF-AD59-C1B4F833E3B6}" srcOrd="3" destOrd="0" presId="urn:microsoft.com/office/officeart/2005/8/layout/hList7"/>
    <dgm:cxn modelId="{2999000A-FA3F-42C4-B1C2-B27060B59650}" type="presParOf" srcId="{D75FAA7F-E66C-46DA-B928-98A2FDFFDC06}" destId="{5E6D9408-1F7A-4486-A572-459C9ADF2D1E}" srcOrd="4" destOrd="0" presId="urn:microsoft.com/office/officeart/2005/8/layout/hList7"/>
    <dgm:cxn modelId="{24C3A154-6074-41D1-8399-2CE6D46C2661}" type="presParOf" srcId="{5E6D9408-1F7A-4486-A572-459C9ADF2D1E}" destId="{9B6ADB7D-1842-4227-8D77-59DB3A9A0D4B}" srcOrd="0" destOrd="0" presId="urn:microsoft.com/office/officeart/2005/8/layout/hList7"/>
    <dgm:cxn modelId="{8BCF69AE-155C-450F-BA25-4ED258953176}" type="presParOf" srcId="{5E6D9408-1F7A-4486-A572-459C9ADF2D1E}" destId="{001A8992-D204-4DC9-98CC-C012B7654671}" srcOrd="1" destOrd="0" presId="urn:microsoft.com/office/officeart/2005/8/layout/hList7"/>
    <dgm:cxn modelId="{1A35E4D7-1128-4C43-8DE4-6B2272CA5183}" type="presParOf" srcId="{5E6D9408-1F7A-4486-A572-459C9ADF2D1E}" destId="{4AF115C2-126E-4C9D-809D-D38DBAABD582}" srcOrd="2" destOrd="0" presId="urn:microsoft.com/office/officeart/2005/8/layout/hList7"/>
    <dgm:cxn modelId="{4AE5FBD7-E2D3-4E96-B0D5-1B458EEE4455}" type="presParOf" srcId="{5E6D9408-1F7A-4486-A572-459C9ADF2D1E}" destId="{E314EFF8-5D8B-4E69-8631-B01E2E4361C1}" srcOrd="3" destOrd="0" presId="urn:microsoft.com/office/officeart/2005/8/layout/hList7"/>
    <dgm:cxn modelId="{9D248EF9-E4CB-4691-8144-25BC9749EBBD}" type="presParOf" srcId="{D75FAA7F-E66C-46DA-B928-98A2FDFFDC06}" destId="{44FC7D88-8555-41D7-906E-C9187F83F0F7}" srcOrd="5" destOrd="0" presId="urn:microsoft.com/office/officeart/2005/8/layout/hList7"/>
    <dgm:cxn modelId="{25040FE8-0092-4F7C-8C2F-56209BBA543E}" type="presParOf" srcId="{D75FAA7F-E66C-46DA-B928-98A2FDFFDC06}" destId="{5ABB6056-6F0C-4C16-842E-B6AC862C0965}" srcOrd="6" destOrd="0" presId="urn:microsoft.com/office/officeart/2005/8/layout/hList7"/>
    <dgm:cxn modelId="{618F9FE9-6393-4C07-ABFB-12D019DB2001}" type="presParOf" srcId="{5ABB6056-6F0C-4C16-842E-B6AC862C0965}" destId="{BBFFFB21-BA2F-46AE-9C6C-447C80C9AF48}" srcOrd="0" destOrd="0" presId="urn:microsoft.com/office/officeart/2005/8/layout/hList7"/>
    <dgm:cxn modelId="{3463FF46-9FE4-4756-BB20-CF268FA7AC60}" type="presParOf" srcId="{5ABB6056-6F0C-4C16-842E-B6AC862C0965}" destId="{0E359CD2-B017-4FBF-B622-FAA7817FF074}" srcOrd="1" destOrd="0" presId="urn:microsoft.com/office/officeart/2005/8/layout/hList7"/>
    <dgm:cxn modelId="{BFED4A04-2EFD-429C-9758-3636743B61FC}" type="presParOf" srcId="{5ABB6056-6F0C-4C16-842E-B6AC862C0965}" destId="{2191519D-5219-47F6-AB45-B3779CC4C886}" srcOrd="2" destOrd="0" presId="urn:microsoft.com/office/officeart/2005/8/layout/hList7"/>
    <dgm:cxn modelId="{84F06FE1-00B5-4F37-B1B3-3C8891713564}" type="presParOf" srcId="{5ABB6056-6F0C-4C16-842E-B6AC862C0965}" destId="{20F0833A-D2B0-4CB3-9332-EF82F339A8B2}" srcOrd="3" destOrd="0" presId="urn:microsoft.com/office/officeart/2005/8/layout/hList7"/>
    <dgm:cxn modelId="{EC5E2033-0157-443F-953E-CE5A8BED604F}" type="presParOf" srcId="{D75FAA7F-E66C-46DA-B928-98A2FDFFDC06}" destId="{47CA06C8-6381-4E47-BD10-1CAB55F6C672}" srcOrd="7" destOrd="0" presId="urn:microsoft.com/office/officeart/2005/8/layout/hList7"/>
    <dgm:cxn modelId="{2DC2D7ED-BA82-4E43-A405-5F74C1961B55}" type="presParOf" srcId="{D75FAA7F-E66C-46DA-B928-98A2FDFFDC06}" destId="{A7A7E41A-F57A-46DA-8DD9-3A8FBB0254B0}" srcOrd="8" destOrd="0" presId="urn:microsoft.com/office/officeart/2005/8/layout/hList7"/>
    <dgm:cxn modelId="{DA15BEBE-A521-4632-856F-2B1D366487D6}" type="presParOf" srcId="{A7A7E41A-F57A-46DA-8DD9-3A8FBB0254B0}" destId="{3AFF31A7-FBBB-4543-9AF2-984ADE1EC449}" srcOrd="0" destOrd="0" presId="urn:microsoft.com/office/officeart/2005/8/layout/hList7"/>
    <dgm:cxn modelId="{42D97A2E-14CE-494B-82A8-3FBE5C0965FF}" type="presParOf" srcId="{A7A7E41A-F57A-46DA-8DD9-3A8FBB0254B0}" destId="{E86FBF10-DDD0-48E4-B40F-994E742370AE}" srcOrd="1" destOrd="0" presId="urn:microsoft.com/office/officeart/2005/8/layout/hList7"/>
    <dgm:cxn modelId="{01DDD0DB-A66A-42B4-93CC-A178A02A502B}" type="presParOf" srcId="{A7A7E41A-F57A-46DA-8DD9-3A8FBB0254B0}" destId="{8955D54F-B53A-49D4-BD4E-F6E3371A9C58}" srcOrd="2" destOrd="0" presId="urn:microsoft.com/office/officeart/2005/8/layout/hList7"/>
    <dgm:cxn modelId="{A7D2F764-46CE-4112-BF74-C834607336C7}" type="presParOf" srcId="{A7A7E41A-F57A-46DA-8DD9-3A8FBB0254B0}" destId="{D84DB148-024F-475E-AE7C-4940AD09BDE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7A13A-0378-42CE-B454-3307E7A51B03}">
      <dsp:nvSpPr>
        <dsp:cNvPr id="0" name=""/>
        <dsp:cNvSpPr/>
      </dsp:nvSpPr>
      <dsp:spPr>
        <a:xfrm>
          <a:off x="0" y="0"/>
          <a:ext cx="1321130" cy="3425137"/>
        </a:xfrm>
        <a:prstGeom prst="roundRect">
          <a:avLst>
            <a:gd name="adj" fmla="val 10000"/>
          </a:avLst>
        </a:prstGeom>
        <a:gradFill rotWithShape="0">
          <a:gsLst>
            <a:gs pos="0">
              <a:schemeClr val="accent6">
                <a:shade val="80000"/>
                <a:hueOff val="0"/>
                <a:satOff val="0"/>
                <a:lumOff val="0"/>
                <a:alphaOff val="0"/>
                <a:satMod val="103000"/>
                <a:lumMod val="102000"/>
                <a:tint val="94000"/>
              </a:schemeClr>
            </a:gs>
            <a:gs pos="50000">
              <a:schemeClr val="accent6">
                <a:shade val="80000"/>
                <a:hueOff val="0"/>
                <a:satOff val="0"/>
                <a:lumOff val="0"/>
                <a:alphaOff val="0"/>
                <a:satMod val="110000"/>
                <a:lumMod val="100000"/>
                <a:shade val="100000"/>
              </a:schemeClr>
            </a:gs>
            <a:gs pos="100000">
              <a:schemeClr val="accent6">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Literacy</a:t>
          </a:r>
        </a:p>
      </dsp:txBody>
      <dsp:txXfrm>
        <a:off x="0" y="1370054"/>
        <a:ext cx="1321130" cy="1370054"/>
      </dsp:txXfrm>
    </dsp:sp>
    <dsp:sp modelId="{A35A5BDA-1DEF-4B53-85D9-836F1789BD9C}">
      <dsp:nvSpPr>
        <dsp:cNvPr id="0" name=""/>
        <dsp:cNvSpPr/>
      </dsp:nvSpPr>
      <dsp:spPr>
        <a:xfrm>
          <a:off x="90279" y="205508"/>
          <a:ext cx="1140570" cy="1140570"/>
        </a:xfrm>
        <a:prstGeom prst="ellipse">
          <a:avLst/>
        </a:prstGeom>
        <a:blipFill>
          <a:blip xmlns:r="http://schemas.openxmlformats.org/officeDocument/2006/relationships" r:embed="rId1">
            <a:duotone>
              <a:schemeClr val="accent6">
                <a:hueOff val="0"/>
                <a:satOff val="0"/>
                <a:lumOff val="0"/>
                <a:alphaOff val="0"/>
                <a:shade val="20000"/>
                <a:satMod val="200000"/>
              </a:schemeClr>
              <a:schemeClr val="accent6">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710ED3EF-2EFC-42C9-85CB-D9322A1525DE}">
      <dsp:nvSpPr>
        <dsp:cNvPr id="0" name=""/>
        <dsp:cNvSpPr/>
      </dsp:nvSpPr>
      <dsp:spPr>
        <a:xfrm>
          <a:off x="1360764" y="0"/>
          <a:ext cx="1321130" cy="3425137"/>
        </a:xfrm>
        <a:prstGeom prst="roundRect">
          <a:avLst>
            <a:gd name="adj" fmla="val 10000"/>
          </a:avLst>
        </a:prstGeom>
        <a:gradFill rotWithShape="0">
          <a:gsLst>
            <a:gs pos="0">
              <a:schemeClr val="accent6">
                <a:shade val="80000"/>
                <a:hueOff val="80320"/>
                <a:satOff val="-3227"/>
                <a:lumOff val="6907"/>
                <a:alphaOff val="0"/>
                <a:satMod val="103000"/>
                <a:lumMod val="102000"/>
                <a:tint val="94000"/>
              </a:schemeClr>
            </a:gs>
            <a:gs pos="50000">
              <a:schemeClr val="accent6">
                <a:shade val="80000"/>
                <a:hueOff val="80320"/>
                <a:satOff val="-3227"/>
                <a:lumOff val="6907"/>
                <a:alphaOff val="0"/>
                <a:satMod val="110000"/>
                <a:lumMod val="100000"/>
                <a:shade val="100000"/>
              </a:schemeClr>
            </a:gs>
            <a:gs pos="100000">
              <a:schemeClr val="accent6">
                <a:shade val="80000"/>
                <a:hueOff val="80320"/>
                <a:satOff val="-3227"/>
                <a:lumOff val="69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Student Attendance</a:t>
          </a:r>
        </a:p>
      </dsp:txBody>
      <dsp:txXfrm>
        <a:off x="1360764" y="1370054"/>
        <a:ext cx="1321130" cy="1370054"/>
      </dsp:txXfrm>
    </dsp:sp>
    <dsp:sp modelId="{741D9D5E-306F-4BFA-9F7B-5C467DEAC3C9}">
      <dsp:nvSpPr>
        <dsp:cNvPr id="0" name=""/>
        <dsp:cNvSpPr/>
      </dsp:nvSpPr>
      <dsp:spPr>
        <a:xfrm>
          <a:off x="1451044" y="205508"/>
          <a:ext cx="1140570" cy="1140570"/>
        </a:xfrm>
        <a:prstGeom prst="ellipse">
          <a:avLst/>
        </a:prstGeom>
        <a:blipFill>
          <a:blip xmlns:r="http://schemas.openxmlformats.org/officeDocument/2006/relationships" r:embed="rId3">
            <a:duotone>
              <a:schemeClr val="accent6">
                <a:hueOff val="11154"/>
                <a:satOff val="-594"/>
                <a:lumOff val="3059"/>
                <a:alphaOff val="0"/>
                <a:shade val="20000"/>
                <a:satMod val="200000"/>
              </a:schemeClr>
              <a:schemeClr val="accent6">
                <a:hueOff val="11154"/>
                <a:satOff val="-594"/>
                <a:lumOff val="3059"/>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9B6ADB7D-1842-4227-8D77-59DB3A9A0D4B}">
      <dsp:nvSpPr>
        <dsp:cNvPr id="0" name=""/>
        <dsp:cNvSpPr/>
      </dsp:nvSpPr>
      <dsp:spPr>
        <a:xfrm>
          <a:off x="2721528" y="0"/>
          <a:ext cx="1321130" cy="3425137"/>
        </a:xfrm>
        <a:prstGeom prst="roundRect">
          <a:avLst>
            <a:gd name="adj" fmla="val 10000"/>
          </a:avLst>
        </a:prstGeom>
        <a:gradFill rotWithShape="0">
          <a:gsLst>
            <a:gs pos="0">
              <a:schemeClr val="accent6">
                <a:shade val="80000"/>
                <a:hueOff val="160640"/>
                <a:satOff val="-6455"/>
                <a:lumOff val="13814"/>
                <a:alphaOff val="0"/>
                <a:satMod val="103000"/>
                <a:lumMod val="102000"/>
                <a:tint val="94000"/>
              </a:schemeClr>
            </a:gs>
            <a:gs pos="50000">
              <a:schemeClr val="accent6">
                <a:shade val="80000"/>
                <a:hueOff val="160640"/>
                <a:satOff val="-6455"/>
                <a:lumOff val="13814"/>
                <a:alphaOff val="0"/>
                <a:satMod val="110000"/>
                <a:lumMod val="100000"/>
                <a:shade val="100000"/>
              </a:schemeClr>
            </a:gs>
            <a:gs pos="100000">
              <a:schemeClr val="accent6">
                <a:shade val="80000"/>
                <a:hueOff val="160640"/>
                <a:satOff val="-6455"/>
                <a:lumOff val="138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Accelerated Enrollment</a:t>
          </a:r>
        </a:p>
      </dsp:txBody>
      <dsp:txXfrm>
        <a:off x="2721528" y="1370054"/>
        <a:ext cx="1321130" cy="1370054"/>
      </dsp:txXfrm>
    </dsp:sp>
    <dsp:sp modelId="{E314EFF8-5D8B-4E69-8631-B01E2E4361C1}">
      <dsp:nvSpPr>
        <dsp:cNvPr id="0" name=""/>
        <dsp:cNvSpPr/>
      </dsp:nvSpPr>
      <dsp:spPr>
        <a:xfrm>
          <a:off x="2811808" y="205508"/>
          <a:ext cx="1140570" cy="1140570"/>
        </a:xfrm>
        <a:prstGeom prst="ellipse">
          <a:avLst/>
        </a:prstGeom>
        <a:blipFill>
          <a:blip xmlns:r="http://schemas.openxmlformats.org/officeDocument/2006/relationships" r:embed="rId5">
            <a:duotone>
              <a:schemeClr val="accent6">
                <a:hueOff val="22308"/>
                <a:satOff val="-1189"/>
                <a:lumOff val="6118"/>
                <a:alphaOff val="0"/>
                <a:shade val="20000"/>
                <a:satMod val="200000"/>
              </a:schemeClr>
              <a:schemeClr val="accent6">
                <a:hueOff val="22308"/>
                <a:satOff val="-1189"/>
                <a:lumOff val="6118"/>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BBFFFB21-BA2F-46AE-9C6C-447C80C9AF48}">
      <dsp:nvSpPr>
        <dsp:cNvPr id="0" name=""/>
        <dsp:cNvSpPr/>
      </dsp:nvSpPr>
      <dsp:spPr>
        <a:xfrm>
          <a:off x="4082293" y="0"/>
          <a:ext cx="1321130" cy="3425137"/>
        </a:xfrm>
        <a:prstGeom prst="roundRect">
          <a:avLst>
            <a:gd name="adj" fmla="val 10000"/>
          </a:avLst>
        </a:prstGeom>
        <a:gradFill rotWithShape="0">
          <a:gsLst>
            <a:gs pos="0">
              <a:schemeClr val="accent6">
                <a:shade val="80000"/>
                <a:hueOff val="240960"/>
                <a:satOff val="-9682"/>
                <a:lumOff val="20721"/>
                <a:alphaOff val="0"/>
                <a:satMod val="103000"/>
                <a:lumMod val="102000"/>
                <a:tint val="94000"/>
              </a:schemeClr>
            </a:gs>
            <a:gs pos="50000">
              <a:schemeClr val="accent6">
                <a:shade val="80000"/>
                <a:hueOff val="240960"/>
                <a:satOff val="-9682"/>
                <a:lumOff val="20721"/>
                <a:alphaOff val="0"/>
                <a:satMod val="110000"/>
                <a:lumMod val="100000"/>
                <a:shade val="100000"/>
              </a:schemeClr>
            </a:gs>
            <a:gs pos="100000">
              <a:schemeClr val="accent6">
                <a:shade val="80000"/>
                <a:hueOff val="240960"/>
                <a:satOff val="-9682"/>
                <a:lumOff val="2072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Pathway Completion</a:t>
          </a:r>
        </a:p>
      </dsp:txBody>
      <dsp:txXfrm>
        <a:off x="4082293" y="1370054"/>
        <a:ext cx="1321130" cy="1370054"/>
      </dsp:txXfrm>
    </dsp:sp>
    <dsp:sp modelId="{20F0833A-D2B0-4CB3-9332-EF82F339A8B2}">
      <dsp:nvSpPr>
        <dsp:cNvPr id="0" name=""/>
        <dsp:cNvSpPr/>
      </dsp:nvSpPr>
      <dsp:spPr>
        <a:xfrm>
          <a:off x="4172573" y="205508"/>
          <a:ext cx="1140570" cy="1140570"/>
        </a:xfrm>
        <a:prstGeom prst="ellipse">
          <a:avLst/>
        </a:prstGeom>
        <a:blipFill>
          <a:blip xmlns:r="http://schemas.openxmlformats.org/officeDocument/2006/relationships" r:embed="rId7">
            <a:duotone>
              <a:schemeClr val="accent6">
                <a:hueOff val="33462"/>
                <a:satOff val="-1783"/>
                <a:lumOff val="9177"/>
                <a:alphaOff val="0"/>
                <a:shade val="20000"/>
                <a:satMod val="200000"/>
              </a:schemeClr>
              <a:schemeClr val="accent6">
                <a:hueOff val="33462"/>
                <a:satOff val="-1783"/>
                <a:lumOff val="9177"/>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3AFF31A7-FBBB-4543-9AF2-984ADE1EC449}">
      <dsp:nvSpPr>
        <dsp:cNvPr id="0" name=""/>
        <dsp:cNvSpPr/>
      </dsp:nvSpPr>
      <dsp:spPr>
        <a:xfrm>
          <a:off x="5443057" y="0"/>
          <a:ext cx="1321130" cy="3425137"/>
        </a:xfrm>
        <a:prstGeom prst="roundRect">
          <a:avLst>
            <a:gd name="adj" fmla="val 10000"/>
          </a:avLst>
        </a:prstGeom>
        <a:gradFill rotWithShape="0">
          <a:gsLst>
            <a:gs pos="0">
              <a:schemeClr val="accent6">
                <a:shade val="80000"/>
                <a:hueOff val="321280"/>
                <a:satOff val="-12909"/>
                <a:lumOff val="27628"/>
                <a:alphaOff val="0"/>
                <a:satMod val="103000"/>
                <a:lumMod val="102000"/>
                <a:tint val="94000"/>
              </a:schemeClr>
            </a:gs>
            <a:gs pos="50000">
              <a:schemeClr val="accent6">
                <a:shade val="80000"/>
                <a:hueOff val="321280"/>
                <a:satOff val="-12909"/>
                <a:lumOff val="27628"/>
                <a:alphaOff val="0"/>
                <a:satMod val="110000"/>
                <a:lumMod val="100000"/>
                <a:shade val="100000"/>
              </a:schemeClr>
            </a:gs>
            <a:gs pos="100000">
              <a:schemeClr val="accent6">
                <a:shade val="80000"/>
                <a:hueOff val="321280"/>
                <a:satOff val="-12909"/>
                <a:lumOff val="27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College and Career Readiness</a:t>
          </a:r>
        </a:p>
      </dsp:txBody>
      <dsp:txXfrm>
        <a:off x="5443057" y="1370054"/>
        <a:ext cx="1321130" cy="1370054"/>
      </dsp:txXfrm>
    </dsp:sp>
    <dsp:sp modelId="{D84DB148-024F-475E-AE7C-4940AD09BDE8}">
      <dsp:nvSpPr>
        <dsp:cNvPr id="0" name=""/>
        <dsp:cNvSpPr/>
      </dsp:nvSpPr>
      <dsp:spPr>
        <a:xfrm>
          <a:off x="5533337" y="205508"/>
          <a:ext cx="1140570" cy="1140570"/>
        </a:xfrm>
        <a:prstGeom prst="ellipse">
          <a:avLst/>
        </a:prstGeom>
        <a:blipFill>
          <a:blip xmlns:r="http://schemas.openxmlformats.org/officeDocument/2006/relationships" r:embed="rId9">
            <a:duotone>
              <a:schemeClr val="accent6">
                <a:hueOff val="44616"/>
                <a:satOff val="-2378"/>
                <a:lumOff val="12236"/>
                <a:alphaOff val="0"/>
                <a:shade val="20000"/>
                <a:satMod val="200000"/>
              </a:schemeClr>
              <a:schemeClr val="accent6">
                <a:hueOff val="44616"/>
                <a:satOff val="-2378"/>
                <a:lumOff val="12236"/>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95DA5919-A1B1-4178-B48B-C1196A3DA5D6}">
      <dsp:nvSpPr>
        <dsp:cNvPr id="0" name=""/>
        <dsp:cNvSpPr/>
      </dsp:nvSpPr>
      <dsp:spPr>
        <a:xfrm>
          <a:off x="270567" y="2740109"/>
          <a:ext cx="6223052" cy="513770"/>
        </a:xfrm>
        <a:prstGeom prst="leftRightArrow">
          <a:avLst/>
        </a:prstGeom>
        <a:gradFill rotWithShape="0">
          <a:gsLst>
            <a:gs pos="0">
              <a:schemeClr val="accent6">
                <a:tint val="40000"/>
                <a:hueOff val="0"/>
                <a:satOff val="0"/>
                <a:lumOff val="0"/>
                <a:alphaOff val="0"/>
                <a:satMod val="103000"/>
                <a:lumMod val="102000"/>
                <a:tint val="94000"/>
              </a:schemeClr>
            </a:gs>
            <a:gs pos="50000">
              <a:schemeClr val="accent6">
                <a:tint val="40000"/>
                <a:hueOff val="0"/>
                <a:satOff val="0"/>
                <a:lumOff val="0"/>
                <a:alphaOff val="0"/>
                <a:satMod val="110000"/>
                <a:lumMod val="100000"/>
                <a:shade val="100000"/>
              </a:schemeClr>
            </a:gs>
            <a:gs pos="100000">
              <a:schemeClr val="accent6">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B1DC78F-B74E-462C-B5EC-0F70FC2B9783}" type="datetimeFigureOut">
              <a:rPr lang="en-US" smtClean="0"/>
              <a:t>10/17/2017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0F5316C-2457-40C4-9EE5-0431147AF79C}" type="slidenum">
              <a:rPr lang="en-US" smtClean="0"/>
              <a:t>‹#›</a:t>
            </a:fld>
            <a:endParaRPr lang="en-US"/>
          </a:p>
        </p:txBody>
      </p:sp>
    </p:spTree>
    <p:extLst>
      <p:ext uri="{BB962C8B-B14F-4D97-AF65-F5344CB8AC3E}">
        <p14:creationId xmlns:p14="http://schemas.microsoft.com/office/powerpoint/2010/main" val="3785357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10/17/2017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10/17/2017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10/17/2017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10/17/2017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10/17/2017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10/17/2017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10/17/2017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10/17/2017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10/17/2017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10/17/2017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10/17/2017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10/17/2017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10/17/2017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0" i="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adoe.org/Curriculum-Instruction-and-Assessment/Accountability/Pages/default.aspx"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689526"/>
            <a:ext cx="7772400" cy="2387600"/>
          </a:xfrm>
        </p:spPr>
        <p:txBody>
          <a:bodyPr>
            <a:normAutofit/>
          </a:bodyPr>
          <a:lstStyle/>
          <a:p>
            <a:r>
              <a:rPr lang="en-US" sz="4800" dirty="0">
                <a:solidFill>
                  <a:srgbClr val="FF3300"/>
                </a:solidFill>
              </a:rPr>
              <a:t>Redesigned CCRPI Under ESSA</a:t>
            </a:r>
          </a:p>
        </p:txBody>
      </p:sp>
      <p:sp>
        <p:nvSpPr>
          <p:cNvPr id="7" name="Subtitle 6"/>
          <p:cNvSpPr>
            <a:spLocks noGrp="1"/>
          </p:cNvSpPr>
          <p:nvPr>
            <p:ph type="subTitle" idx="1"/>
          </p:nvPr>
        </p:nvSpPr>
        <p:spPr>
          <a:xfrm>
            <a:off x="1143000" y="4169201"/>
            <a:ext cx="6858000" cy="1655762"/>
          </a:xfrm>
        </p:spPr>
        <p:txBody>
          <a:bodyPr/>
          <a:lstStyle/>
          <a:p>
            <a:r>
              <a:rPr lang="en-US" dirty="0">
                <a:solidFill>
                  <a:srgbClr val="FF8F75"/>
                </a:solidFill>
              </a:rPr>
              <a:t>GSSA Fall Bootstrap Conference</a:t>
            </a:r>
          </a:p>
          <a:p>
            <a:r>
              <a:rPr lang="en-US" dirty="0">
                <a:solidFill>
                  <a:srgbClr val="FF8F75"/>
                </a:solidFill>
              </a:rPr>
              <a:t>October 19,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121531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85000" lnSpcReduction="20000"/>
          </a:bodyPr>
          <a:lstStyle/>
          <a:p>
            <a:r>
              <a:rPr lang="en-US" dirty="0"/>
              <a:t>ESSA provided an opportunity to reflect on several years of CCRPI implementation, and, in consultation with stakeholders across the state, to revise CCRPI to expand upon its successes and address its shortcomings.</a:t>
            </a:r>
          </a:p>
          <a:p>
            <a:r>
              <a:rPr lang="en-US" dirty="0"/>
              <a:t>The redesigned CCRPI is simplified, streamlined, and reflects statewide stakeholder feedback and the recommendations of the Accountability Working Committee.</a:t>
            </a:r>
          </a:p>
          <a:p>
            <a:pPr lvl="1"/>
            <a:r>
              <a:rPr lang="en-US" dirty="0"/>
              <a:t>Accountability should play a supporting role in assisting our state to reach its mission of offering a holistic education to every child and preparing them for college, career, and life.</a:t>
            </a:r>
          </a:p>
          <a:p>
            <a:pPr lvl="1"/>
            <a:r>
              <a:rPr lang="en-US" dirty="0"/>
              <a:t>Accountability should not be the driving force behind decisions about educating children.</a:t>
            </a:r>
          </a:p>
          <a:p>
            <a:pPr lvl="1"/>
            <a:r>
              <a:rPr lang="en-US" dirty="0"/>
              <a:t>The purpose of CCRPI is to provide an objective measure of the extent to which schools, districts, and the state are succeeding in providing high-quality opportunities and outcomes for students that can be used for communication and continuous improvement. </a:t>
            </a:r>
          </a:p>
        </p:txBody>
      </p:sp>
      <p:sp>
        <p:nvSpPr>
          <p:cNvPr id="5" name="Slide Number Placeholder 4"/>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100796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603982" y="334016"/>
            <a:ext cx="6641769" cy="1325563"/>
          </a:xfrm>
        </p:spPr>
        <p:txBody>
          <a:bodyPr>
            <a:normAutofit/>
          </a:bodyPr>
          <a:lstStyle/>
          <a:p>
            <a:r>
              <a:rPr lang="en-US" dirty="0"/>
              <a:t>Redesigned CCRPI</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p:txBody>
          <a:bodyPr/>
          <a:lstStyle/>
          <a:p>
            <a:fld id="{B63E4CEF-BB1E-48C7-AE93-F39F6AA99AD7}" type="slidenum">
              <a:rPr lang="en-US" smtClean="0"/>
              <a:pPr/>
              <a:t>3</a:t>
            </a:fld>
            <a:endParaRPr lang="en-US" dirty="0"/>
          </a:p>
        </p:txBody>
      </p:sp>
      <p:sp>
        <p:nvSpPr>
          <p:cNvPr id="29" name="TextBox 28">
            <a:extLst>
              <a:ext uri="{FF2B5EF4-FFF2-40B4-BE49-F238E27FC236}">
                <a16:creationId xmlns:a16="http://schemas.microsoft.com/office/drawing/2014/main" id="{3AF573A7-E9A8-4920-9460-BA4144CA1B3E}"/>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
        <p:nvSpPr>
          <p:cNvPr id="30" name="Rectangle 29">
            <a:extLst>
              <a:ext uri="{FF2B5EF4-FFF2-40B4-BE49-F238E27FC236}">
                <a16:creationId xmlns:a16="http://schemas.microsoft.com/office/drawing/2014/main" id="{BBF8224F-DF9F-40DE-92BB-AC5C1DE3994A}"/>
              </a:ext>
            </a:extLst>
          </p:cNvPr>
          <p:cNvSpPr/>
          <p:nvPr/>
        </p:nvSpPr>
        <p:spPr>
          <a:xfrm>
            <a:off x="405151" y="3468326"/>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31" name="Rectangle 30">
            <a:extLst>
              <a:ext uri="{FF2B5EF4-FFF2-40B4-BE49-F238E27FC236}">
                <a16:creationId xmlns:a16="http://schemas.microsoft.com/office/drawing/2014/main" id="{9AF90496-763A-4ECA-ADA7-5CADBA5B8F5A}"/>
              </a:ext>
            </a:extLst>
          </p:cNvPr>
          <p:cNvSpPr/>
          <p:nvPr/>
        </p:nvSpPr>
        <p:spPr>
          <a:xfrm>
            <a:off x="1894226" y="1644749"/>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32" name="Rectangle 31">
            <a:extLst>
              <a:ext uri="{FF2B5EF4-FFF2-40B4-BE49-F238E27FC236}">
                <a16:creationId xmlns:a16="http://schemas.microsoft.com/office/drawing/2014/main" id="{C4E8791D-D8A0-43AC-9195-05AE3A3EA2D8}"/>
              </a:ext>
            </a:extLst>
          </p:cNvPr>
          <p:cNvSpPr/>
          <p:nvPr/>
        </p:nvSpPr>
        <p:spPr>
          <a:xfrm>
            <a:off x="1887876" y="2579690"/>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33" name="Rectangle 32">
            <a:extLst>
              <a:ext uri="{FF2B5EF4-FFF2-40B4-BE49-F238E27FC236}">
                <a16:creationId xmlns:a16="http://schemas.microsoft.com/office/drawing/2014/main" id="{32450AE0-828B-4A2C-ACB2-176E21E6A5B1}"/>
              </a:ext>
            </a:extLst>
          </p:cNvPr>
          <p:cNvSpPr/>
          <p:nvPr/>
        </p:nvSpPr>
        <p:spPr>
          <a:xfrm>
            <a:off x="1887876" y="3477851"/>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34" name="Rectangle 33">
            <a:extLst>
              <a:ext uri="{FF2B5EF4-FFF2-40B4-BE49-F238E27FC236}">
                <a16:creationId xmlns:a16="http://schemas.microsoft.com/office/drawing/2014/main" id="{D06B3FA4-DF72-4715-92BF-9170CA64C5A7}"/>
              </a:ext>
            </a:extLst>
          </p:cNvPr>
          <p:cNvSpPr/>
          <p:nvPr/>
        </p:nvSpPr>
        <p:spPr>
          <a:xfrm>
            <a:off x="1881526" y="4404166"/>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35" name="Rectangle 34">
            <a:extLst>
              <a:ext uri="{FF2B5EF4-FFF2-40B4-BE49-F238E27FC236}">
                <a16:creationId xmlns:a16="http://schemas.microsoft.com/office/drawing/2014/main" id="{00BEC7CC-6FB0-416B-9B94-AC089C6017C0}"/>
              </a:ext>
            </a:extLst>
          </p:cNvPr>
          <p:cNvSpPr/>
          <p:nvPr/>
        </p:nvSpPr>
        <p:spPr>
          <a:xfrm>
            <a:off x="1891051" y="5302341"/>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cxnSp>
        <p:nvCxnSpPr>
          <p:cNvPr id="36" name="Straight Connector 35">
            <a:extLst>
              <a:ext uri="{FF2B5EF4-FFF2-40B4-BE49-F238E27FC236}">
                <a16:creationId xmlns:a16="http://schemas.microsoft.com/office/drawing/2014/main" id="{8AB5B358-92FA-4CAC-B768-F5A21375B6B7}"/>
              </a:ext>
            </a:extLst>
          </p:cNvPr>
          <p:cNvCxnSpPr/>
          <p:nvPr/>
        </p:nvCxnSpPr>
        <p:spPr>
          <a:xfrm>
            <a:off x="2811801" y="3750901"/>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7" name="Straight Connector 36">
            <a:extLst>
              <a:ext uri="{FF2B5EF4-FFF2-40B4-BE49-F238E27FC236}">
                <a16:creationId xmlns:a16="http://schemas.microsoft.com/office/drawing/2014/main" id="{F35995D9-7DA6-49BF-AAFF-73BEC02B7F7C}"/>
              </a:ext>
            </a:extLst>
          </p:cNvPr>
          <p:cNvCxnSpPr/>
          <p:nvPr/>
        </p:nvCxnSpPr>
        <p:spPr>
          <a:xfrm>
            <a:off x="2814976" y="4661341"/>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8" name="Straight Connector 37">
            <a:extLst>
              <a:ext uri="{FF2B5EF4-FFF2-40B4-BE49-F238E27FC236}">
                <a16:creationId xmlns:a16="http://schemas.microsoft.com/office/drawing/2014/main" id="{38EBE6D3-6EFD-42BA-8D03-3529668706E0}"/>
              </a:ext>
            </a:extLst>
          </p:cNvPr>
          <p:cNvCxnSpPr/>
          <p:nvPr/>
        </p:nvCxnSpPr>
        <p:spPr>
          <a:xfrm>
            <a:off x="2814976" y="5584916"/>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9" name="Straight Connector 38">
            <a:extLst>
              <a:ext uri="{FF2B5EF4-FFF2-40B4-BE49-F238E27FC236}">
                <a16:creationId xmlns:a16="http://schemas.microsoft.com/office/drawing/2014/main" id="{1EE8BCEA-D67F-42FF-8FDA-DBC2F978CFF8}"/>
              </a:ext>
            </a:extLst>
          </p:cNvPr>
          <p:cNvCxnSpPr/>
          <p:nvPr/>
        </p:nvCxnSpPr>
        <p:spPr>
          <a:xfrm>
            <a:off x="2814976" y="2855915"/>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0" name="Straight Connector 39">
            <a:extLst>
              <a:ext uri="{FF2B5EF4-FFF2-40B4-BE49-F238E27FC236}">
                <a16:creationId xmlns:a16="http://schemas.microsoft.com/office/drawing/2014/main" id="{EAD1873F-D09E-4EE4-A8D2-A40F7C719D81}"/>
              </a:ext>
            </a:extLst>
          </p:cNvPr>
          <p:cNvCxnSpPr/>
          <p:nvPr/>
        </p:nvCxnSpPr>
        <p:spPr>
          <a:xfrm>
            <a:off x="2814976" y="1917799"/>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1" name="Straight Connector 40">
            <a:extLst>
              <a:ext uri="{FF2B5EF4-FFF2-40B4-BE49-F238E27FC236}">
                <a16:creationId xmlns:a16="http://schemas.microsoft.com/office/drawing/2014/main" id="{936045A9-4EBF-43FD-BFE2-82C89EF58916}"/>
              </a:ext>
            </a:extLst>
          </p:cNvPr>
          <p:cNvCxnSpPr>
            <a:cxnSpLocks/>
            <a:endCxn id="31" idx="1"/>
          </p:cNvCxnSpPr>
          <p:nvPr/>
        </p:nvCxnSpPr>
        <p:spPr>
          <a:xfrm flipV="1">
            <a:off x="1329076" y="1930499"/>
            <a:ext cx="565150" cy="1820404"/>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2" name="Straight Connector 41">
            <a:extLst>
              <a:ext uri="{FF2B5EF4-FFF2-40B4-BE49-F238E27FC236}">
                <a16:creationId xmlns:a16="http://schemas.microsoft.com/office/drawing/2014/main" id="{EFCD047A-38A2-4845-8077-8C820D7BF97F}"/>
              </a:ext>
            </a:extLst>
          </p:cNvPr>
          <p:cNvCxnSpPr>
            <a:cxnSpLocks/>
            <a:endCxn id="32" idx="1"/>
          </p:cNvCxnSpPr>
          <p:nvPr/>
        </p:nvCxnSpPr>
        <p:spPr>
          <a:xfrm flipV="1">
            <a:off x="1329076" y="2865440"/>
            <a:ext cx="558800" cy="885462"/>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3" name="Straight Connector 42">
            <a:extLst>
              <a:ext uri="{FF2B5EF4-FFF2-40B4-BE49-F238E27FC236}">
                <a16:creationId xmlns:a16="http://schemas.microsoft.com/office/drawing/2014/main" id="{5A630BED-ADB3-4580-A208-94E2DFE196ED}"/>
              </a:ext>
            </a:extLst>
          </p:cNvPr>
          <p:cNvCxnSpPr>
            <a:cxnSpLocks/>
          </p:cNvCxnSpPr>
          <p:nvPr/>
        </p:nvCxnSpPr>
        <p:spPr>
          <a:xfrm>
            <a:off x="1335426" y="3750901"/>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4" name="Straight Connector 43">
            <a:extLst>
              <a:ext uri="{FF2B5EF4-FFF2-40B4-BE49-F238E27FC236}">
                <a16:creationId xmlns:a16="http://schemas.microsoft.com/office/drawing/2014/main" id="{55707447-392B-46EE-9243-0BD95228C2B5}"/>
              </a:ext>
            </a:extLst>
          </p:cNvPr>
          <p:cNvCxnSpPr>
            <a:cxnSpLocks/>
            <a:endCxn id="34" idx="1"/>
          </p:cNvCxnSpPr>
          <p:nvPr/>
        </p:nvCxnSpPr>
        <p:spPr>
          <a:xfrm>
            <a:off x="1338601" y="3741376"/>
            <a:ext cx="542925" cy="94854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5" name="Straight Connector 44">
            <a:extLst>
              <a:ext uri="{FF2B5EF4-FFF2-40B4-BE49-F238E27FC236}">
                <a16:creationId xmlns:a16="http://schemas.microsoft.com/office/drawing/2014/main" id="{379DD123-981F-47A3-906A-115D1456A689}"/>
              </a:ext>
            </a:extLst>
          </p:cNvPr>
          <p:cNvCxnSpPr>
            <a:cxnSpLocks/>
            <a:endCxn id="35" idx="1"/>
          </p:cNvCxnSpPr>
          <p:nvPr/>
        </p:nvCxnSpPr>
        <p:spPr>
          <a:xfrm>
            <a:off x="1338601" y="3750901"/>
            <a:ext cx="552450" cy="183719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6" name="Rectangle 45">
            <a:extLst>
              <a:ext uri="{FF2B5EF4-FFF2-40B4-BE49-F238E27FC236}">
                <a16:creationId xmlns:a16="http://schemas.microsoft.com/office/drawing/2014/main" id="{2F5413A0-D0BF-4C13-B466-7D8B3C854EFC}"/>
              </a:ext>
            </a:extLst>
          </p:cNvPr>
          <p:cNvSpPr/>
          <p:nvPr/>
        </p:nvSpPr>
        <p:spPr>
          <a:xfrm>
            <a:off x="3367426" y="1507740"/>
            <a:ext cx="3651994" cy="959934"/>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000" i="1" dirty="0">
                <a:effectLst/>
                <a:ea typeface="Calibri" panose="020F0502020204030204" pitchFamily="34" charset="0"/>
                <a:cs typeface="Times New Roman" panose="02020603050405020304" pitchFamily="18" charset="0"/>
              </a:rPr>
              <a:t>Are students achieving at the level necessary to be prepared for the next grade, college, or career?</a:t>
            </a: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English Language Arts achievement</a:t>
            </a: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Mathematics achievement</a:t>
            </a: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Science achievement</a:t>
            </a: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Social studies achievement</a:t>
            </a:r>
          </a:p>
        </p:txBody>
      </p:sp>
      <p:sp>
        <p:nvSpPr>
          <p:cNvPr id="47" name="Rectangle 46">
            <a:extLst>
              <a:ext uri="{FF2B5EF4-FFF2-40B4-BE49-F238E27FC236}">
                <a16:creationId xmlns:a16="http://schemas.microsoft.com/office/drawing/2014/main" id="{0C146F61-03A5-467E-88E0-BE904833F795}"/>
              </a:ext>
            </a:extLst>
          </p:cNvPr>
          <p:cNvSpPr/>
          <p:nvPr/>
        </p:nvSpPr>
        <p:spPr>
          <a:xfrm>
            <a:off x="3357901" y="3478331"/>
            <a:ext cx="3661518" cy="533400"/>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000" i="1" dirty="0">
                <a:effectLst/>
                <a:ea typeface="Calibri" panose="020F0502020204030204" pitchFamily="34" charset="0"/>
                <a:cs typeface="Times New Roman" panose="02020603050405020304" pitchFamily="18" charset="0"/>
              </a:rPr>
              <a:t>Are all students and all student subgroups making improvements in achievement rates?</a:t>
            </a: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Meeting achievement improvement targets</a:t>
            </a:r>
          </a:p>
        </p:txBody>
      </p:sp>
      <p:sp>
        <p:nvSpPr>
          <p:cNvPr id="48" name="Rectangle 47">
            <a:extLst>
              <a:ext uri="{FF2B5EF4-FFF2-40B4-BE49-F238E27FC236}">
                <a16:creationId xmlns:a16="http://schemas.microsoft.com/office/drawing/2014/main" id="{FF4E029A-5CEC-4895-A3B4-762F8F2A5E75}"/>
              </a:ext>
            </a:extLst>
          </p:cNvPr>
          <p:cNvSpPr/>
          <p:nvPr/>
        </p:nvSpPr>
        <p:spPr>
          <a:xfrm>
            <a:off x="3366791" y="4195547"/>
            <a:ext cx="3652628" cy="981665"/>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000" i="1" dirty="0">
                <a:effectLst/>
                <a:ea typeface="Calibri" panose="020F0502020204030204" pitchFamily="34" charset="0"/>
                <a:cs typeface="Times New Roman" panose="02020603050405020304" pitchFamily="18" charset="0"/>
              </a:rPr>
              <a:t>Are students participating in activities preparing them for and demonstratin</a:t>
            </a:r>
            <a:r>
              <a:rPr lang="en-US" sz="1000" i="1" dirty="0">
                <a:ea typeface="Calibri" panose="020F0502020204030204" pitchFamily="34" charset="0"/>
                <a:cs typeface="Times New Roman" panose="02020603050405020304" pitchFamily="18" charset="0"/>
              </a:rPr>
              <a:t>g readiness for </a:t>
            </a:r>
            <a:r>
              <a:rPr lang="en-US" sz="1000" i="1" dirty="0">
                <a:effectLst/>
                <a:ea typeface="Calibri" panose="020F0502020204030204" pitchFamily="34" charset="0"/>
                <a:cs typeface="Times New Roman" panose="02020603050405020304" pitchFamily="18" charset="0"/>
              </a:rPr>
              <a:t>the next level, college, or career?</a:t>
            </a:r>
          </a:p>
          <a:p>
            <a:pPr marL="233363" marR="0" lvl="0" indent="-120650">
              <a:spcBef>
                <a:spcPts val="0"/>
              </a:spcBef>
              <a:spcAft>
                <a:spcPts val="0"/>
              </a:spcAft>
              <a:buFont typeface="Symbol" panose="05050102010706020507" pitchFamily="18" charset="2"/>
              <a:buChar char=""/>
            </a:pPr>
            <a:r>
              <a:rPr lang="en-US" sz="1000" i="1" dirty="0">
                <a:solidFill>
                  <a:schemeClr val="tx1">
                    <a:lumMod val="65000"/>
                    <a:lumOff val="35000"/>
                  </a:schemeClr>
                </a:solidFill>
                <a:ea typeface="Calibri" panose="020F0502020204030204" pitchFamily="34" charset="0"/>
                <a:cs typeface="Times New Roman" panose="02020603050405020304" pitchFamily="18" charset="0"/>
              </a:rPr>
              <a:t>Elementary:</a:t>
            </a:r>
            <a:r>
              <a:rPr lang="en-US" sz="1000" dirty="0">
                <a:solidFill>
                  <a:schemeClr val="tx1">
                    <a:lumMod val="65000"/>
                    <a:lumOff val="35000"/>
                  </a:schemeClr>
                </a:solidFill>
                <a:ea typeface="Calibri" panose="020F0502020204030204" pitchFamily="34" charset="0"/>
                <a:cs typeface="Times New Roman" panose="02020603050405020304" pitchFamily="18" charset="0"/>
              </a:rPr>
              <a:t> Literacy, student attendance, beyond the core</a:t>
            </a:r>
          </a:p>
          <a:p>
            <a:pPr marL="233363" marR="0" lvl="0" indent="-120650">
              <a:spcBef>
                <a:spcPts val="0"/>
              </a:spcBef>
              <a:spcAft>
                <a:spcPts val="0"/>
              </a:spcAft>
              <a:buFont typeface="Symbol" panose="05050102010706020507" pitchFamily="18" charset="2"/>
              <a:buChar char=""/>
            </a:pPr>
            <a:r>
              <a:rPr lang="en-US" sz="1000" i="1" dirty="0">
                <a:solidFill>
                  <a:schemeClr val="tx1">
                    <a:lumMod val="65000"/>
                    <a:lumOff val="35000"/>
                  </a:schemeClr>
                </a:solidFill>
                <a:ea typeface="Calibri" panose="020F0502020204030204" pitchFamily="34" charset="0"/>
                <a:cs typeface="Times New Roman" panose="02020603050405020304" pitchFamily="18" charset="0"/>
              </a:rPr>
              <a:t>Middle:</a:t>
            </a:r>
            <a:r>
              <a:rPr lang="en-US" sz="1000" dirty="0">
                <a:solidFill>
                  <a:schemeClr val="tx1">
                    <a:lumMod val="65000"/>
                    <a:lumOff val="35000"/>
                  </a:schemeClr>
                </a:solidFill>
                <a:ea typeface="Calibri" panose="020F0502020204030204" pitchFamily="34" charset="0"/>
                <a:cs typeface="Times New Roman" panose="02020603050405020304" pitchFamily="18" charset="0"/>
              </a:rPr>
              <a:t> Literacy, student attendance, beyond the core</a:t>
            </a:r>
          </a:p>
          <a:p>
            <a:pPr marL="233363" marR="0" lvl="0" indent="-120650">
              <a:spcBef>
                <a:spcPts val="0"/>
              </a:spcBef>
              <a:spcAft>
                <a:spcPts val="0"/>
              </a:spcAft>
              <a:buFont typeface="Symbol" panose="05050102010706020507" pitchFamily="18" charset="2"/>
              <a:buChar char=""/>
            </a:pPr>
            <a:r>
              <a:rPr lang="en-US" sz="1000" i="1" dirty="0">
                <a:solidFill>
                  <a:schemeClr val="tx1">
                    <a:lumMod val="65000"/>
                    <a:lumOff val="35000"/>
                  </a:schemeClr>
                </a:solidFill>
                <a:ea typeface="Calibri" panose="020F0502020204030204" pitchFamily="34" charset="0"/>
                <a:cs typeface="Times New Roman" panose="02020603050405020304" pitchFamily="18" charset="0"/>
              </a:rPr>
              <a:t>High:</a:t>
            </a:r>
            <a:r>
              <a:rPr lang="en-US" sz="1000" dirty="0">
                <a:solidFill>
                  <a:schemeClr val="tx1">
                    <a:lumMod val="65000"/>
                    <a:lumOff val="35000"/>
                  </a:schemeClr>
                </a:solidFill>
                <a:ea typeface="Calibri" panose="020F0502020204030204" pitchFamily="34" charset="0"/>
                <a:cs typeface="Times New Roman" panose="02020603050405020304" pitchFamily="18" charset="0"/>
              </a:rPr>
              <a:t> Literacy, student attendance, accelerated enrollment, pathway completion, college and career readiness</a:t>
            </a:r>
          </a:p>
        </p:txBody>
      </p:sp>
      <p:sp>
        <p:nvSpPr>
          <p:cNvPr id="49" name="Rectangle 48">
            <a:extLst>
              <a:ext uri="{FF2B5EF4-FFF2-40B4-BE49-F238E27FC236}">
                <a16:creationId xmlns:a16="http://schemas.microsoft.com/office/drawing/2014/main" id="{1EB1F489-BDBB-40A7-9B9D-D20E99065481}"/>
              </a:ext>
            </a:extLst>
          </p:cNvPr>
          <p:cNvSpPr/>
          <p:nvPr/>
        </p:nvSpPr>
        <p:spPr>
          <a:xfrm>
            <a:off x="3367425" y="5326828"/>
            <a:ext cx="3651993" cy="654414"/>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000" i="1" dirty="0">
                <a:effectLst/>
                <a:ea typeface="Calibri" panose="020F0502020204030204" pitchFamily="34" charset="0"/>
                <a:cs typeface="Times New Roman" panose="02020603050405020304" pitchFamily="18" charset="0"/>
              </a:rPr>
              <a:t>Are students graduating from high school with a regular diploma in four or five years? </a:t>
            </a:r>
            <a:r>
              <a:rPr lang="en-US" sz="1000" i="1" dirty="0">
                <a:ea typeface="Calibri" panose="020F0502020204030204" pitchFamily="34" charset="0"/>
                <a:cs typeface="Times New Roman" panose="02020603050405020304" pitchFamily="18" charset="0"/>
              </a:rPr>
              <a:t>(high school only)</a:t>
            </a:r>
            <a:endParaRPr lang="en-US" sz="1000" i="1" dirty="0">
              <a:effectLst/>
              <a:ea typeface="Calibri" panose="020F0502020204030204" pitchFamily="34" charset="0"/>
              <a:cs typeface="Times New Roman" panose="02020603050405020304" pitchFamily="18" charset="0"/>
            </a:endParaRP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4-year adjusted cohort graduation rate</a:t>
            </a: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5-year adjusted cohort graduation rate</a:t>
            </a:r>
          </a:p>
        </p:txBody>
      </p:sp>
      <p:sp>
        <p:nvSpPr>
          <p:cNvPr id="50" name="Rectangle 49">
            <a:extLst>
              <a:ext uri="{FF2B5EF4-FFF2-40B4-BE49-F238E27FC236}">
                <a16:creationId xmlns:a16="http://schemas.microsoft.com/office/drawing/2014/main" id="{276549FC-10DE-43BF-94C3-EC8885FA0F8D}"/>
              </a:ext>
            </a:extLst>
          </p:cNvPr>
          <p:cNvSpPr/>
          <p:nvPr/>
        </p:nvSpPr>
        <p:spPr>
          <a:xfrm>
            <a:off x="3357900" y="2541034"/>
            <a:ext cx="3661519" cy="857550"/>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000" i="1" dirty="0">
                <a:effectLst/>
                <a:ea typeface="Calibri" panose="020F0502020204030204" pitchFamily="34" charset="0"/>
                <a:cs typeface="Times New Roman" panose="02020603050405020304" pitchFamily="18" charset="0"/>
              </a:rPr>
              <a:t>How much growth are students demonstrating relative to academically-similar students?</a:t>
            </a: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English Language Arts growth</a:t>
            </a: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Mathematics growth</a:t>
            </a:r>
          </a:p>
          <a:p>
            <a:pPr marL="233363" marR="0" lvl="0" indent="-120650">
              <a:spcBef>
                <a:spcPts val="0"/>
              </a:spcBef>
              <a:spcAft>
                <a:spcPts val="0"/>
              </a:spcAft>
              <a:buFont typeface="Symbol" panose="05050102010706020507" pitchFamily="18" charset="2"/>
              <a:buChar char=""/>
            </a:pPr>
            <a:r>
              <a:rPr lang="en-US" sz="1000" dirty="0">
                <a:solidFill>
                  <a:schemeClr val="tx1">
                    <a:lumMod val="65000"/>
                    <a:lumOff val="35000"/>
                  </a:schemeClr>
                </a:solidFill>
                <a:ea typeface="Calibri" panose="020F0502020204030204" pitchFamily="34" charset="0"/>
                <a:cs typeface="Times New Roman" panose="02020603050405020304" pitchFamily="18" charset="0"/>
              </a:rPr>
              <a:t>Progress towards English language proficiency (EL students)</a:t>
            </a:r>
          </a:p>
        </p:txBody>
      </p:sp>
      <p:pic>
        <p:nvPicPr>
          <p:cNvPr id="4" name="Graphic 3" descr="Star">
            <a:extLst>
              <a:ext uri="{FF2B5EF4-FFF2-40B4-BE49-F238E27FC236}">
                <a16:creationId xmlns:a16="http://schemas.microsoft.com/office/drawing/2014/main" id="{901B640A-8B96-45B9-9E8C-D0A5D95D9A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45751" y="2318723"/>
            <a:ext cx="557485" cy="557485"/>
          </a:xfrm>
          <a:prstGeom prst="rect">
            <a:avLst/>
          </a:prstGeom>
        </p:spPr>
      </p:pic>
      <p:sp>
        <p:nvSpPr>
          <p:cNvPr id="6" name="TextBox 5">
            <a:extLst>
              <a:ext uri="{FF2B5EF4-FFF2-40B4-BE49-F238E27FC236}">
                <a16:creationId xmlns:a16="http://schemas.microsoft.com/office/drawing/2014/main" id="{E19B0CE6-DC7F-48D4-9D6C-4925077B3BE7}"/>
              </a:ext>
            </a:extLst>
          </p:cNvPr>
          <p:cNvSpPr txBox="1"/>
          <p:nvPr/>
        </p:nvSpPr>
        <p:spPr>
          <a:xfrm>
            <a:off x="7780867" y="2421220"/>
            <a:ext cx="1163957" cy="40011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School climate star rating</a:t>
            </a:r>
          </a:p>
        </p:txBody>
      </p:sp>
      <p:pic>
        <p:nvPicPr>
          <p:cNvPr id="51" name="Graphic 50" descr="Star">
            <a:extLst>
              <a:ext uri="{FF2B5EF4-FFF2-40B4-BE49-F238E27FC236}">
                <a16:creationId xmlns:a16="http://schemas.microsoft.com/office/drawing/2014/main" id="{8784D734-FD4C-4A8C-86BD-165E44B28E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45751" y="2847198"/>
            <a:ext cx="557485" cy="557485"/>
          </a:xfrm>
          <a:prstGeom prst="rect">
            <a:avLst/>
          </a:prstGeom>
        </p:spPr>
      </p:pic>
      <p:sp>
        <p:nvSpPr>
          <p:cNvPr id="52" name="TextBox 51">
            <a:extLst>
              <a:ext uri="{FF2B5EF4-FFF2-40B4-BE49-F238E27FC236}">
                <a16:creationId xmlns:a16="http://schemas.microsoft.com/office/drawing/2014/main" id="{39ACD4FE-8033-4AAE-A019-0A3A88B476B8}"/>
              </a:ext>
            </a:extLst>
          </p:cNvPr>
          <p:cNvSpPr txBox="1"/>
          <p:nvPr/>
        </p:nvSpPr>
        <p:spPr>
          <a:xfrm>
            <a:off x="7780867" y="2949695"/>
            <a:ext cx="1163957" cy="40011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Financial efficiency star rating</a:t>
            </a:r>
          </a:p>
        </p:txBody>
      </p:sp>
    </p:spTree>
    <p:extLst>
      <p:ext uri="{BB962C8B-B14F-4D97-AF65-F5344CB8AC3E}">
        <p14:creationId xmlns:p14="http://schemas.microsoft.com/office/powerpoint/2010/main" val="193099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DF03B-DC3E-4DBB-8FF9-B626444FB755}"/>
              </a:ext>
            </a:extLst>
          </p:cNvPr>
          <p:cNvSpPr>
            <a:spLocks noGrp="1"/>
          </p:cNvSpPr>
          <p:nvPr>
            <p:ph type="title"/>
          </p:nvPr>
        </p:nvSpPr>
        <p:spPr/>
        <p:txBody>
          <a:bodyPr/>
          <a:lstStyle/>
          <a:p>
            <a:r>
              <a:rPr lang="en-US" dirty="0"/>
              <a:t>Highlights of the Redesigned CCRPI</a:t>
            </a:r>
          </a:p>
        </p:txBody>
      </p:sp>
      <p:graphicFrame>
        <p:nvGraphicFramePr>
          <p:cNvPr id="6" name="Content Placeholder 5">
            <a:extLst>
              <a:ext uri="{FF2B5EF4-FFF2-40B4-BE49-F238E27FC236}">
                <a16:creationId xmlns:a16="http://schemas.microsoft.com/office/drawing/2014/main" id="{C0342302-F48E-412C-B07C-74053A7A0771}"/>
              </a:ext>
            </a:extLst>
          </p:cNvPr>
          <p:cNvGraphicFramePr>
            <a:graphicFrameLocks noGrp="1"/>
          </p:cNvGraphicFramePr>
          <p:nvPr>
            <p:ph idx="1"/>
            <p:extLst/>
          </p:nvPr>
        </p:nvGraphicFramePr>
        <p:xfrm>
          <a:off x="628650" y="2751825"/>
          <a:ext cx="6764188" cy="3425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983C774D-4C10-4EB5-9FA6-0B713588C5DD}"/>
              </a:ext>
            </a:extLst>
          </p:cNvPr>
          <p:cNvSpPr>
            <a:spLocks noGrp="1"/>
          </p:cNvSpPr>
          <p:nvPr>
            <p:ph type="sldNum" sz="quarter" idx="4"/>
          </p:nvPr>
        </p:nvSpPr>
        <p:spPr/>
        <p:txBody>
          <a:bodyPr/>
          <a:lstStyle/>
          <a:p>
            <a:fld id="{B63E4CEF-BB1E-48C7-AE93-F39F6AA99AD7}" type="slidenum">
              <a:rPr lang="en-US" smtClean="0"/>
              <a:pPr/>
              <a:t>4</a:t>
            </a:fld>
            <a:endParaRPr lang="en-US" dirty="0"/>
          </a:p>
        </p:txBody>
      </p:sp>
      <p:sp>
        <p:nvSpPr>
          <p:cNvPr id="11" name="Content Placeholder 2">
            <a:extLst>
              <a:ext uri="{FF2B5EF4-FFF2-40B4-BE49-F238E27FC236}">
                <a16:creationId xmlns:a16="http://schemas.microsoft.com/office/drawing/2014/main" id="{4C295854-DB95-47BE-9F4B-5CB7C728E29F}"/>
              </a:ext>
            </a:extLst>
          </p:cNvPr>
          <p:cNvSpPr txBox="1">
            <a:spLocks/>
          </p:cNvSpPr>
          <p:nvPr/>
        </p:nvSpPr>
        <p:spPr>
          <a:xfrm>
            <a:off x="62865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In addition to content mastery and high school graduation, CCRPI includes multiple measures of college and career readiness and values multiple pathways to success.</a:t>
            </a:r>
          </a:p>
        </p:txBody>
      </p:sp>
      <p:cxnSp>
        <p:nvCxnSpPr>
          <p:cNvPr id="15" name="Straight Connector 14">
            <a:extLst>
              <a:ext uri="{FF2B5EF4-FFF2-40B4-BE49-F238E27FC236}">
                <a16:creationId xmlns:a16="http://schemas.microsoft.com/office/drawing/2014/main" id="{C2B625F8-365C-4416-8A41-EEC1B39719E7}"/>
              </a:ext>
            </a:extLst>
          </p:cNvPr>
          <p:cNvCxnSpPr>
            <a:cxnSpLocks/>
          </p:cNvCxnSpPr>
          <p:nvPr/>
        </p:nvCxnSpPr>
        <p:spPr>
          <a:xfrm flipV="1">
            <a:off x="7392838" y="4044532"/>
            <a:ext cx="172528" cy="682744"/>
          </a:xfrm>
          <a:prstGeom prst="line">
            <a:avLst/>
          </a:prstGeom>
          <a:ln>
            <a:solidFill>
              <a:srgbClr val="ADCD9E"/>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8BDE574-F595-4E7A-B607-086B35002D15}"/>
              </a:ext>
            </a:extLst>
          </p:cNvPr>
          <p:cNvCxnSpPr>
            <a:cxnSpLocks/>
          </p:cNvCxnSpPr>
          <p:nvPr/>
        </p:nvCxnSpPr>
        <p:spPr>
          <a:xfrm>
            <a:off x="7392838" y="4727275"/>
            <a:ext cx="172528" cy="686863"/>
          </a:xfrm>
          <a:prstGeom prst="line">
            <a:avLst/>
          </a:prstGeom>
          <a:ln>
            <a:solidFill>
              <a:srgbClr val="ADCD9E"/>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9E63642-0A3C-40A0-94BC-5B2584C02E9D}"/>
              </a:ext>
            </a:extLst>
          </p:cNvPr>
          <p:cNvSpPr txBox="1"/>
          <p:nvPr/>
        </p:nvSpPr>
        <p:spPr>
          <a:xfrm>
            <a:off x="1155940" y="5607172"/>
            <a:ext cx="5710686" cy="307777"/>
          </a:xfrm>
          <a:prstGeom prst="rect">
            <a:avLst/>
          </a:prstGeom>
          <a:noFill/>
        </p:spPr>
        <p:txBody>
          <a:bodyPr wrap="square" rtlCol="0">
            <a:spAutoFit/>
          </a:bodyPr>
          <a:lstStyle/>
          <a:p>
            <a:pPr algn="ctr"/>
            <a:r>
              <a:rPr lang="en-US" sz="1400" b="1" dirty="0">
                <a:solidFill>
                  <a:srgbClr val="2D6C03"/>
                </a:solidFill>
              </a:rPr>
              <a:t>College and Career Readiness</a:t>
            </a:r>
          </a:p>
        </p:txBody>
      </p:sp>
      <p:sp>
        <p:nvSpPr>
          <p:cNvPr id="10" name="TextBox 9">
            <a:extLst>
              <a:ext uri="{FF2B5EF4-FFF2-40B4-BE49-F238E27FC236}">
                <a16:creationId xmlns:a16="http://schemas.microsoft.com/office/drawing/2014/main" id="{2F9E48D1-739F-4F9B-9DE2-C5EED05DAD70}"/>
              </a:ext>
            </a:extLst>
          </p:cNvPr>
          <p:cNvSpPr txBox="1"/>
          <p:nvPr/>
        </p:nvSpPr>
        <p:spPr>
          <a:xfrm>
            <a:off x="7565366" y="4044532"/>
            <a:ext cx="1500996" cy="1369606"/>
          </a:xfrm>
          <a:prstGeom prst="rect">
            <a:avLst/>
          </a:prstGeom>
          <a:solidFill>
            <a:schemeClr val="bg1"/>
          </a:solidFill>
          <a:ln>
            <a:solidFill>
              <a:srgbClr val="99C484"/>
            </a:solidFill>
          </a:ln>
        </p:spPr>
        <p:txBody>
          <a:bodyPr wrap="square" rtlCol="0">
            <a:spAutoFit/>
          </a:bodyPr>
          <a:lstStyle/>
          <a:p>
            <a:r>
              <a:rPr lang="en-US" sz="1100" dirty="0"/>
              <a:t>Entering TCSG/USG without remediation</a:t>
            </a:r>
          </a:p>
          <a:p>
            <a:endParaRPr lang="en-US" sz="200" dirty="0"/>
          </a:p>
          <a:p>
            <a:r>
              <a:rPr lang="en-US" sz="1100" dirty="0"/>
              <a:t>ACT, SAT, AP, IB</a:t>
            </a:r>
          </a:p>
          <a:p>
            <a:endParaRPr lang="en-US" sz="200" dirty="0"/>
          </a:p>
          <a:p>
            <a:r>
              <a:rPr lang="en-US" sz="1100" dirty="0"/>
              <a:t>National or state credential (end of pathway assessment)</a:t>
            </a:r>
          </a:p>
          <a:p>
            <a:endParaRPr lang="en-US" sz="200" dirty="0"/>
          </a:p>
          <a:p>
            <a:r>
              <a:rPr lang="en-US" sz="1100" dirty="0"/>
              <a:t>Work-based learning</a:t>
            </a:r>
          </a:p>
        </p:txBody>
      </p:sp>
      <p:sp>
        <p:nvSpPr>
          <p:cNvPr id="13" name="TextBox 12">
            <a:extLst>
              <a:ext uri="{FF2B5EF4-FFF2-40B4-BE49-F238E27FC236}">
                <a16:creationId xmlns:a16="http://schemas.microsoft.com/office/drawing/2014/main" id="{DD37C28D-E537-415B-BC58-7D45FB1EADD8}"/>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046063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B568E-293E-4F83-99CD-BB4510658FEC}"/>
              </a:ext>
            </a:extLst>
          </p:cNvPr>
          <p:cNvSpPr>
            <a:spLocks noGrp="1"/>
          </p:cNvSpPr>
          <p:nvPr>
            <p:ph type="title"/>
          </p:nvPr>
        </p:nvSpPr>
        <p:spPr/>
        <p:txBody>
          <a:bodyPr/>
          <a:lstStyle/>
          <a:p>
            <a:r>
              <a:rPr lang="en-US" dirty="0"/>
              <a:t>Highlights of the Redesigned CCRPI</a:t>
            </a:r>
          </a:p>
        </p:txBody>
      </p:sp>
      <p:sp>
        <p:nvSpPr>
          <p:cNvPr id="3" name="Content Placeholder 2">
            <a:extLst>
              <a:ext uri="{FF2B5EF4-FFF2-40B4-BE49-F238E27FC236}">
                <a16:creationId xmlns:a16="http://schemas.microsoft.com/office/drawing/2014/main" id="{F61D2E3A-1320-4CD0-9E99-7F7F6ECBA50C}"/>
              </a:ext>
            </a:extLst>
          </p:cNvPr>
          <p:cNvSpPr>
            <a:spLocks noGrp="1"/>
          </p:cNvSpPr>
          <p:nvPr>
            <p:ph idx="1"/>
          </p:nvPr>
        </p:nvSpPr>
        <p:spPr>
          <a:xfrm>
            <a:off x="628650" y="1825624"/>
            <a:ext cx="7886700" cy="4458444"/>
          </a:xfrm>
        </p:spPr>
        <p:txBody>
          <a:bodyPr>
            <a:normAutofit fontScale="85000" lnSpcReduction="20000"/>
          </a:bodyPr>
          <a:lstStyle/>
          <a:p>
            <a:r>
              <a:rPr lang="en-US" dirty="0"/>
              <a:t>The redesigned CCRPI maximizes local flexibility to determine the programs and policies that best meet the needs of students.</a:t>
            </a:r>
          </a:p>
          <a:p>
            <a:r>
              <a:rPr lang="en-US" dirty="0"/>
              <a:t>CCRPI values </a:t>
            </a:r>
            <a:r>
              <a:rPr lang="en-US"/>
              <a:t>educating the whole child.</a:t>
            </a:r>
            <a:endParaRPr lang="en-US" dirty="0"/>
          </a:p>
          <a:p>
            <a:pPr lvl="1"/>
            <a:r>
              <a:rPr lang="en-US" dirty="0"/>
              <a:t>Exposure to a well rounded curriculum (Beyond the Core)</a:t>
            </a:r>
          </a:p>
          <a:p>
            <a:pPr lvl="1"/>
            <a:r>
              <a:rPr lang="en-US" dirty="0"/>
              <a:t>Engagement/climate and skills for success (Student Attendance)</a:t>
            </a:r>
          </a:p>
          <a:p>
            <a:pPr lvl="1"/>
            <a:r>
              <a:rPr lang="en-US" dirty="0"/>
              <a:t>Relevance and in-depth study (Pathway Completion)</a:t>
            </a:r>
          </a:p>
          <a:p>
            <a:pPr lvl="1"/>
            <a:r>
              <a:rPr lang="en-US" dirty="0"/>
              <a:t>Accelerated enrollment opportunities (AP, IB, Dual Enrollment)</a:t>
            </a:r>
          </a:p>
          <a:p>
            <a:pPr lvl="1"/>
            <a:r>
              <a:rPr lang="en-US" dirty="0"/>
              <a:t>Postsecondary readiness (College and Career Readiness – multiple opportunities to demonstrate readiness)</a:t>
            </a:r>
          </a:p>
          <a:p>
            <a:r>
              <a:rPr lang="en-US" dirty="0"/>
              <a:t>CCRPI is designed to award points where possible as opposed to denying points when expectations are not met.</a:t>
            </a:r>
          </a:p>
          <a:p>
            <a:pPr lvl="1"/>
            <a:r>
              <a:rPr lang="en-US" dirty="0"/>
              <a:t>Partial points when progress is made but targets are not met</a:t>
            </a:r>
          </a:p>
          <a:p>
            <a:pPr lvl="1"/>
            <a:r>
              <a:rPr lang="en-US" dirty="0"/>
              <a:t>Extra points when targets are exceeded</a:t>
            </a:r>
          </a:p>
          <a:p>
            <a:pPr lvl="1"/>
            <a:r>
              <a:rPr lang="en-US" dirty="0"/>
              <a:t>Progress and Closing Gaps capture growth and improvement</a:t>
            </a:r>
          </a:p>
        </p:txBody>
      </p:sp>
      <p:sp>
        <p:nvSpPr>
          <p:cNvPr id="5" name="Slide Number Placeholder 4">
            <a:extLst>
              <a:ext uri="{FF2B5EF4-FFF2-40B4-BE49-F238E27FC236}">
                <a16:creationId xmlns:a16="http://schemas.microsoft.com/office/drawing/2014/main" id="{84E54071-1634-48EC-B256-3F7CE24B67F6}"/>
              </a:ext>
            </a:extLst>
          </p:cNvPr>
          <p:cNvSpPr>
            <a:spLocks noGrp="1"/>
          </p:cNvSpPr>
          <p:nvPr>
            <p:ph type="sldNum" sz="quarter" idx="4"/>
          </p:nvPr>
        </p:nvSpPr>
        <p:spPr/>
        <p:txBody>
          <a:bodyPr/>
          <a:lstStyle/>
          <a:p>
            <a:fld id="{B63E4CEF-BB1E-48C7-AE93-F39F6AA99AD7}" type="slidenum">
              <a:rPr lang="en-US" smtClean="0"/>
              <a:pPr/>
              <a:t>5</a:t>
            </a:fld>
            <a:endParaRPr lang="en-US" dirty="0"/>
          </a:p>
        </p:txBody>
      </p:sp>
      <p:sp>
        <p:nvSpPr>
          <p:cNvPr id="6" name="TextBox 5">
            <a:extLst>
              <a:ext uri="{FF2B5EF4-FFF2-40B4-BE49-F238E27FC236}">
                <a16:creationId xmlns:a16="http://schemas.microsoft.com/office/drawing/2014/main" id="{1A70E399-DF9C-40A8-BE91-C788EF530842}"/>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99817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generated with very high confidence">
            <a:extLst>
              <a:ext uri="{FF2B5EF4-FFF2-40B4-BE49-F238E27FC236}">
                <a16:creationId xmlns:a16="http://schemas.microsoft.com/office/drawing/2014/main" id="{5EE0391E-B5C1-4578-A396-531E5BE5FBA1}"/>
              </a:ext>
            </a:extLst>
          </p:cNvPr>
          <p:cNvPicPr>
            <a:picLocks noChangeAspect="1"/>
          </p:cNvPicPr>
          <p:nvPr/>
        </p:nvPicPr>
        <p:blipFill rotWithShape="1">
          <a:blip r:embed="rId2"/>
          <a:srcRect r="25455" b="9091"/>
          <a:stretch/>
        </p:blipFill>
        <p:spPr>
          <a:xfrm>
            <a:off x="20" y="10"/>
            <a:ext cx="9143980" cy="6857990"/>
          </a:xfrm>
          <a:prstGeom prst="rect">
            <a:avLst/>
          </a:prstGeom>
        </p:spPr>
      </p:pic>
      <p:sp>
        <p:nvSpPr>
          <p:cNvPr id="21"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6"/>
            <a:ext cx="430169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446103" y="640263"/>
            <a:ext cx="3915950" cy="1344975"/>
          </a:xfrm>
        </p:spPr>
        <p:txBody>
          <a:bodyPr>
            <a:normAutofit/>
          </a:bodyPr>
          <a:lstStyle/>
          <a:p>
            <a:r>
              <a:rPr lang="en-US" sz="3500"/>
              <a:t>Designing New CCRPI Reports</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a:xfrm>
            <a:off x="445582" y="2121763"/>
            <a:ext cx="3926618" cy="3773010"/>
          </a:xfrm>
        </p:spPr>
        <p:txBody>
          <a:bodyPr>
            <a:normAutofit lnSpcReduction="10000"/>
          </a:bodyPr>
          <a:lstStyle/>
          <a:p>
            <a:r>
              <a:rPr lang="en-US" sz="2100" dirty="0"/>
              <a:t>Prior to and throughout the ESSA process, we received feedback that the current CCRPI online reports are too complicated, difficult to navigate, and do not provide enough context.</a:t>
            </a:r>
          </a:p>
          <a:p>
            <a:r>
              <a:rPr lang="en-US" sz="2100" dirty="0"/>
              <a:t>While the redesigned CCRPI itself is simplified and streamlined, new online reports are needed to improve communication and utilization of data.</a:t>
            </a:r>
          </a:p>
          <a:p>
            <a:endParaRPr lang="en-US" sz="2100" dirty="0"/>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a:xfrm>
            <a:off x="6457950" y="6356350"/>
            <a:ext cx="20574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63E4CEF-BB1E-48C7-AE93-F39F6AA99AD7}" type="slidenum">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173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ell phone&#10;&#10;Description generated with very high confidence">
            <a:extLst>
              <a:ext uri="{FF2B5EF4-FFF2-40B4-BE49-F238E27FC236}">
                <a16:creationId xmlns:a16="http://schemas.microsoft.com/office/drawing/2014/main" id="{AF9D95D8-CFEF-45C2-8322-9C83D4F84F21}"/>
              </a:ext>
            </a:extLst>
          </p:cNvPr>
          <p:cNvPicPr>
            <a:picLocks noChangeAspect="1"/>
          </p:cNvPicPr>
          <p:nvPr/>
        </p:nvPicPr>
        <p:blipFill rotWithShape="1">
          <a:blip r:embed="rId2">
            <a:extLst>
              <a:ext uri="{28A0092B-C50C-407E-A947-70E740481C1C}">
                <a14:useLocalDpi xmlns:a14="http://schemas.microsoft.com/office/drawing/2010/main" val="0"/>
              </a:ext>
            </a:extLst>
          </a:blip>
          <a:srcRect t="2390" r="353" b="16155"/>
          <a:stretch/>
        </p:blipFill>
        <p:spPr>
          <a:xfrm>
            <a:off x="20" y="10"/>
            <a:ext cx="9143980" cy="6857990"/>
          </a:xfrm>
          <a:prstGeom prst="rect">
            <a:avLst/>
          </a:prstGeom>
        </p:spPr>
      </p:pic>
      <p:sp>
        <p:nvSpPr>
          <p:cNvPr id="26" name="Rectangle 25">
            <a:extLst>
              <a:ext uri="{FF2B5EF4-FFF2-40B4-BE49-F238E27FC236}">
                <a16:creationId xmlns:a16="http://schemas.microsoft.com/office/drawing/2014/main" id="{724CD679-7405-4CD3-A92A-9469F279A59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6"/>
            <a:ext cx="430169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446103" y="640263"/>
            <a:ext cx="3915950" cy="1344975"/>
          </a:xfrm>
        </p:spPr>
        <p:txBody>
          <a:bodyPr>
            <a:normAutofit/>
          </a:bodyPr>
          <a:lstStyle/>
          <a:p>
            <a:r>
              <a:rPr lang="en-US" sz="3500"/>
              <a:t>Designing New CCRPI Reports</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a:xfrm>
            <a:off x="445582" y="2121763"/>
            <a:ext cx="3926618" cy="3773010"/>
          </a:xfrm>
        </p:spPr>
        <p:txBody>
          <a:bodyPr>
            <a:normAutofit/>
          </a:bodyPr>
          <a:lstStyle/>
          <a:p>
            <a:r>
              <a:rPr lang="en-US" sz="2100" dirty="0"/>
              <a:t>We are pleased to present a prototype of the new CCRPI online reports.</a:t>
            </a:r>
          </a:p>
          <a:p>
            <a:r>
              <a:rPr lang="en-US" sz="2100" dirty="0"/>
              <a:t>We need feedback to finalize the design to ensure it meets the needs of educators and the public.</a:t>
            </a:r>
          </a:p>
          <a:p>
            <a:r>
              <a:rPr lang="en-US" sz="2100" dirty="0"/>
              <a:t>Please watch a video overview, tour the prototype, and submit feedback at </a:t>
            </a:r>
            <a:r>
              <a:rPr lang="en-US" sz="2100" dirty="0">
                <a:hlinkClick r:id="rId3"/>
              </a:rPr>
              <a:t>accountability.gadoe.org</a:t>
            </a:r>
            <a:r>
              <a:rPr lang="en-US" sz="2100" dirty="0"/>
              <a:t>.</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a:xfrm>
            <a:off x="6457950" y="6356350"/>
            <a:ext cx="2057400" cy="365125"/>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B63E4CEF-BB1E-48C7-AE93-F39F6AA99AD7}" type="slidenum">
              <a:rPr kumimoji="0" lang="en-US"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7</a:t>
            </a:fld>
            <a:endParaRPr kumimoji="0" lang="en-US"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4043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lnSpcReduction="10000"/>
          </a:bodyPr>
          <a:lstStyle/>
          <a:p>
            <a:r>
              <a:rPr lang="en-US" dirty="0"/>
              <a:t>While the redesigned CCRPI will be a significantly improved accountability system for Georgia, the most critical piece is changing the conversation about student performance in our state. </a:t>
            </a:r>
          </a:p>
          <a:p>
            <a:r>
              <a:rPr lang="en-US" dirty="0"/>
              <a:t>CCRPI can shine a light on the great work schools are doing and areas in need of improvement, but it must be used as a tool by communities and other stakeholders to engage in meaningful conversations around how to improve student opportunities, outcomes, and preparedness for college, career, and life.</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1374657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80DFEA50CB0046BF2C0AFF3BC331DC" ma:contentTypeVersion="3" ma:contentTypeDescription="Create a new document." ma:contentTypeScope="" ma:versionID="495a8dabaae00c09ce727f6dacb88a9f">
  <xsd:schema xmlns:xsd="http://www.w3.org/2001/XMLSchema" xmlns:xs="http://www.w3.org/2001/XMLSchema" xmlns:p="http://schemas.microsoft.com/office/2006/metadata/properties" xmlns:ns1="http://schemas.microsoft.com/sharepoint/v3" xmlns:ns2="1d496aed-39d0-4758-b3cf-4e4773287716" xmlns:ns3="a8154bc8-bb35-436d-b945-514ee68a8c9c" targetNamespace="http://schemas.microsoft.com/office/2006/metadata/properties" ma:root="true" ma:fieldsID="7c3e50272f168d9845ecffe562039df8" ns1:_="" ns2:_="" ns3:_="">
    <xsd:import namespace="http://schemas.microsoft.com/sharepoint/v3"/>
    <xsd:import namespace="1d496aed-39d0-4758-b3cf-4e4773287716"/>
    <xsd:import namespace="a8154bc8-bb35-436d-b945-514ee68a8c9c"/>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54bc8-bb35-436d-b945-514ee68a8c9c" elementFormDefault="qualified">
    <xsd:import namespace="http://schemas.microsoft.com/office/2006/documentManagement/types"/>
    <xsd:import namespace="http://schemas.microsoft.com/office/infopath/2007/PartnerControls"/>
    <xsd:element name="Page" ma:index="12" nillable="true" ma:displayName="Page" ma:list="{1ca1c6eb-ac07-461a-b586-9a100c01952f}" ma:internalName="Page" ma:web="3dce0f95-ae0d-4318-9a7a-6e6e5d30cbaf">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age_x0020_SubHeader xmlns="a8154bc8-bb35-436d-b945-514ee68a8c9c" xsi:nil="true"/>
    <TaxCatchAll xmlns="1d496aed-39d0-4758-b3cf-4e4773287716"/>
    <Page xmlns="a8154bc8-bb35-436d-b945-514ee68a8c9c"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CF00EE7-5F6E-409F-88CA-8BEF9EFD5F4F}">
  <ds:schemaRefs>
    <ds:schemaRef ds:uri="http://schemas.microsoft.com/sharepoint/v3/contenttype/forms"/>
  </ds:schemaRefs>
</ds:datastoreItem>
</file>

<file path=customXml/itemProps2.xml><?xml version="1.0" encoding="utf-8"?>
<ds:datastoreItem xmlns:ds="http://schemas.openxmlformats.org/officeDocument/2006/customXml" ds:itemID="{5C968AB2-8D14-408B-B430-D3CD827B1F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d496aed-39d0-4758-b3cf-4e4773287716"/>
    <ds:schemaRef ds:uri="a8154bc8-bb35-436d-b945-514ee68a8c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88A7C3-2BB5-4A18-898A-30CE89B2372C}">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a8154bc8-bb35-436d-b945-514ee68a8c9c"/>
    <ds:schemaRef ds:uri="1d496aed-39d0-4758-b3cf-4e477328771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GaDOE-PowerPoint-WhiteTemplate</Template>
  <TotalTime>10869</TotalTime>
  <Words>794</Words>
  <Application>Microsoft Office PowerPoint</Application>
  <PresentationFormat>On-screen Show (4:3)</PresentationFormat>
  <Paragraphs>86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Symbol</vt:lpstr>
      <vt:lpstr>Tahoma</vt:lpstr>
      <vt:lpstr>Times New Roman</vt:lpstr>
      <vt:lpstr>GaDOE-PowerPoint-Template</vt:lpstr>
      <vt:lpstr>Redesigned CCRPI Under ESSA</vt:lpstr>
      <vt:lpstr>Background</vt:lpstr>
      <vt:lpstr>Redesigned CCRPI</vt:lpstr>
      <vt:lpstr>Highlights of the Redesigned CCRPI</vt:lpstr>
      <vt:lpstr>Highlights of the Redesigned CCRPI</vt:lpstr>
      <vt:lpstr>Designing New CCRPI Reports</vt:lpstr>
      <vt:lpstr>Designing New CCRPI Reports</vt:lpstr>
      <vt:lpstr>Moving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Beck</dc:creator>
  <cp:lastModifiedBy>Allison Timberlake</cp:lastModifiedBy>
  <cp:revision>319</cp:revision>
  <cp:lastPrinted>2016-06-07T16:11:32Z</cp:lastPrinted>
  <dcterms:created xsi:type="dcterms:W3CDTF">2015-12-01T02:44:20Z</dcterms:created>
  <dcterms:modified xsi:type="dcterms:W3CDTF">2017-10-17T18:53:31Z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0x010100BA80DFEA50CB0046BF2C0AFF3BC331DC</vt:lpwstr>
  </property>
</Properties>
</file>