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13"/>
  </p:notesMasterIdLst>
  <p:handoutMasterIdLst>
    <p:handoutMasterId r:id="rId14"/>
  </p:handoutMasterIdLst>
  <p:sldIdLst>
    <p:sldId id="331" r:id="rId5"/>
    <p:sldId id="368" r:id="rId6"/>
    <p:sldId id="361" r:id="rId7"/>
    <p:sldId id="382" r:id="rId8"/>
    <p:sldId id="439" r:id="rId9"/>
    <p:sldId id="442" r:id="rId10"/>
    <p:sldId id="443" r:id="rId11"/>
    <p:sldId id="383" r:id="rId12"/>
  </p:sldIdLst>
  <p:sldSz cx="9144000" cy="6858000" type="screen4x3"/>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CDB79"/>
    <a:srgbClr val="1AC453"/>
    <a:srgbClr val="B1D620"/>
    <a:srgbClr val="FF3300"/>
    <a:srgbClr val="FF8F7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68D230F3-CF80-4859-8CE7-A43EE81993B5}" styleName="Light Style 1 - Accent 6">
    <a:wholeTbl>
      <a:tcTxStyle>
        <a:fontRef idx="minor">
          <a:scrgbClr r="0" g="0" b="0"/>
        </a:fontRef>
        <a:schemeClr val="tx1"/>
      </a:tcTxStyle>
      <a:tcStyle>
        <a:tcBdr>
          <a:left>
            <a:ln>
              <a:noFill/>
            </a:ln>
          </a:left>
          <a:right>
            <a:ln>
              <a:noFill/>
            </a:ln>
          </a:right>
          <a:top>
            <a:ln w="12700" cmpd="sng">
              <a:solidFill>
                <a:schemeClr val="accent6"/>
              </a:solidFill>
            </a:ln>
          </a:top>
          <a:bottom>
            <a:ln w="12700" cmpd="sng">
              <a:solidFill>
                <a:schemeClr val="accent6"/>
              </a:solidFill>
            </a:ln>
          </a:bottom>
          <a:insideH>
            <a:ln>
              <a:noFill/>
            </a:ln>
          </a:insideH>
          <a:insideV>
            <a:ln>
              <a:noFill/>
            </a:ln>
          </a:insideV>
        </a:tcBdr>
        <a:fill>
          <a:noFill/>
        </a:fill>
      </a:tcStyle>
    </a:wholeTbl>
    <a:band1H>
      <a:tcStyle>
        <a:tcBdr/>
        <a:fill>
          <a:solidFill>
            <a:schemeClr val="accent6">
              <a:alpha val="20000"/>
            </a:schemeClr>
          </a:solidFill>
        </a:fill>
      </a:tcStyle>
    </a:band1H>
    <a:band2H>
      <a:tcStyle>
        <a:tcBdr/>
      </a:tcStyle>
    </a:band2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12700" cmpd="sng">
              <a:solidFill>
                <a:schemeClr val="accent6"/>
              </a:solidFill>
            </a:ln>
          </a:top>
        </a:tcBdr>
        <a:fill>
          <a:noFill/>
        </a:fill>
      </a:tcStyle>
    </a:lastRow>
    <a:firstRow>
      <a:tcTxStyle b="on"/>
      <a:tcStyle>
        <a:tcBdr>
          <a:bottom>
            <a:ln w="12700" cmpd="sng">
              <a:solidFill>
                <a:schemeClr val="accent6"/>
              </a:solidFill>
            </a:ln>
          </a:bottom>
        </a:tcBdr>
        <a:fill>
          <a:no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636" autoAdjust="0"/>
    <p:restoredTop sz="94660"/>
  </p:normalViewPr>
  <p:slideViewPr>
    <p:cSldViewPr snapToGrid="0">
      <p:cViewPr varScale="1">
        <p:scale>
          <a:sx n="80" d="100"/>
          <a:sy n="80" d="100"/>
        </p:scale>
        <p:origin x="132" y="84"/>
      </p:cViewPr>
      <p:guideLst>
        <p:guide orient="horz" pos="2160"/>
        <p:guide pos="2880"/>
      </p:guideLst>
    </p:cSldViewPr>
  </p:slideViewPr>
  <p:notesTextViewPr>
    <p:cViewPr>
      <p:scale>
        <a:sx n="3" d="2"/>
        <a:sy n="3" d="2"/>
      </p:scale>
      <p:origin x="0" y="0"/>
    </p:cViewPr>
  </p:notesTextViewPr>
  <p:notesViewPr>
    <p:cSldViewPr snapToGrid="0">
      <p:cViewPr varScale="1">
        <p:scale>
          <a:sx n="64" d="100"/>
          <a:sy n="64" d="100"/>
        </p:scale>
        <p:origin x="2227" y="67"/>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5/10/relationships/revisionInfo" Target="revisionInfo.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handoutMaster" Target="handoutMasters/handoutMaster1.xml"/></Relationships>
</file>

<file path=ppt/diagrams/_rels/data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_rels/drawing1.xml.rels><?xml version="1.0" encoding="UTF-8" standalone="yes"?>
<Relationships xmlns="http://schemas.openxmlformats.org/package/2006/relationships"><Relationship Id="rId8" Type="http://schemas.openxmlformats.org/officeDocument/2006/relationships/image" Target="../media/image12.svg"/><Relationship Id="rId3" Type="http://schemas.openxmlformats.org/officeDocument/2006/relationships/image" Target="../media/image7.png"/><Relationship Id="rId7" Type="http://schemas.openxmlformats.org/officeDocument/2006/relationships/image" Target="../media/image11.png"/><Relationship Id="rId2" Type="http://schemas.openxmlformats.org/officeDocument/2006/relationships/image" Target="../media/image6.svg"/><Relationship Id="rId1" Type="http://schemas.openxmlformats.org/officeDocument/2006/relationships/image" Target="../media/image5.png"/><Relationship Id="rId6" Type="http://schemas.openxmlformats.org/officeDocument/2006/relationships/image" Target="../media/image10.svg"/><Relationship Id="rId5" Type="http://schemas.openxmlformats.org/officeDocument/2006/relationships/image" Target="../media/image9.png"/><Relationship Id="rId10" Type="http://schemas.openxmlformats.org/officeDocument/2006/relationships/image" Target="../media/image14.svg"/><Relationship Id="rId4" Type="http://schemas.openxmlformats.org/officeDocument/2006/relationships/image" Target="../media/image8.svg"/><Relationship Id="rId9" Type="http://schemas.openxmlformats.org/officeDocument/2006/relationships/image" Target="../media/image13.png"/></Relationships>
</file>

<file path=ppt/diagrams/colors1.xml><?xml version="1.0" encoding="utf-8"?>
<dgm:colorsDef xmlns:dgm="http://schemas.openxmlformats.org/drawingml/2006/diagram" xmlns:a="http://schemas.openxmlformats.org/drawingml/2006/main" uniqueId="urn:microsoft.com/office/officeart/2005/8/colors/accent6_3">
  <dgm:title val=""/>
  <dgm:desc val=""/>
  <dgm:catLst>
    <dgm:cat type="accent6" pri="11300"/>
  </dgm:catLst>
  <dgm:styleLbl name="node0">
    <dgm:fillClrLst meth="repeat">
      <a:schemeClr val="accent6">
        <a:shade val="80000"/>
      </a:schemeClr>
    </dgm:fillClrLst>
    <dgm:linClrLst meth="repeat">
      <a:schemeClr val="lt1"/>
    </dgm:linClrLst>
    <dgm:effectClrLst/>
    <dgm:txLinClrLst/>
    <dgm:txFillClrLst/>
    <dgm:txEffectClrLst/>
  </dgm:styleLbl>
  <dgm:styleLbl name="node1">
    <dgm:fillClrLst>
      <a:schemeClr val="accent6">
        <a:shade val="80000"/>
      </a:schemeClr>
      <a:schemeClr val="accent6">
        <a:tint val="70000"/>
      </a:schemeClr>
    </dgm:fillClrLst>
    <dgm:linClrLst meth="repeat">
      <a:schemeClr val="lt1"/>
    </dgm:linClrLst>
    <dgm:effectClrLst/>
    <dgm:txLinClrLst/>
    <dgm:txFillClrLst/>
    <dgm:txEffectClrLst/>
  </dgm:styleLbl>
  <dgm:styleLbl name="alignNode1">
    <dgm:fillClrLst>
      <a:schemeClr val="accent6">
        <a:shade val="80000"/>
      </a:schemeClr>
      <a:schemeClr val="accent6">
        <a:tint val="70000"/>
      </a:schemeClr>
    </dgm:fillClrLst>
    <dgm:linClrLst>
      <a:schemeClr val="accent6">
        <a:shade val="80000"/>
      </a:schemeClr>
      <a:schemeClr val="accent6">
        <a:tint val="70000"/>
      </a:schemeClr>
    </dgm:linClrLst>
    <dgm:effectClrLst/>
    <dgm:txLinClrLst/>
    <dgm:txFillClrLst/>
    <dgm:txEffectClrLst/>
  </dgm:styleLbl>
  <dgm:styleLbl name="lnNode1">
    <dgm:fillClrLst>
      <a:schemeClr val="accent6">
        <a:shade val="80000"/>
      </a:schemeClr>
      <a:schemeClr val="accent6">
        <a:tint val="70000"/>
      </a:schemeClr>
    </dgm:fillClrLst>
    <dgm:linClrLst meth="repeat">
      <a:schemeClr val="lt1"/>
    </dgm:linClrLst>
    <dgm:effectClrLst/>
    <dgm:txLinClrLst/>
    <dgm:txFillClrLst/>
    <dgm:txEffectClrLst/>
  </dgm:styleLbl>
  <dgm:styleLbl name="vennNode1">
    <dgm:fillClrLst>
      <a:schemeClr val="accent6">
        <a:shade val="80000"/>
        <a:alpha val="50000"/>
      </a:schemeClr>
      <a:schemeClr val="accent6">
        <a:tint val="70000"/>
        <a:alpha val="50000"/>
      </a:schemeClr>
    </dgm:fillClrLst>
    <dgm:linClrLst meth="repeat">
      <a:schemeClr val="lt1"/>
    </dgm:linClrLst>
    <dgm:effectClrLst/>
    <dgm:txLinClrLst/>
    <dgm:txFillClrLst/>
    <dgm:txEffectClrLst/>
  </dgm:styleLbl>
  <dgm:styleLbl name="node2">
    <dgm:fillClrLst>
      <a:schemeClr val="accent6">
        <a:tint val="99000"/>
      </a:schemeClr>
    </dgm:fillClrLst>
    <dgm:linClrLst meth="repeat">
      <a:schemeClr val="lt1"/>
    </dgm:linClrLst>
    <dgm:effectClrLst/>
    <dgm:txLinClrLst/>
    <dgm:txFillClrLst/>
    <dgm:txEffectClrLst/>
  </dgm:styleLbl>
  <dgm:styleLbl name="node3">
    <dgm:fillClrLst>
      <a:schemeClr val="accent6">
        <a:tint val="80000"/>
      </a:schemeClr>
    </dgm:fillClrLst>
    <dgm:linClrLst meth="repeat">
      <a:schemeClr val="lt1"/>
    </dgm:linClrLst>
    <dgm:effectClrLst/>
    <dgm:txLinClrLst/>
    <dgm:txFillClrLst/>
    <dgm:txEffectClrLst/>
  </dgm:styleLbl>
  <dgm:styleLbl name="node4">
    <dgm:fillClrLst>
      <a:schemeClr val="accent6">
        <a:tint val="70000"/>
      </a:schemeClr>
    </dgm:fillClrLst>
    <dgm:linClrLst meth="repeat">
      <a:schemeClr val="lt1"/>
    </dgm:linClrLst>
    <dgm:effectClrLst/>
    <dgm:txLinClrLst/>
    <dgm:txFillClrLst/>
    <dgm:txEffectClrLst/>
  </dgm:styleLbl>
  <dgm:styleLbl name="f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6">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dgm:txEffectClrLst/>
  </dgm:styleLbl>
  <dgm:styleLbl name="f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bgSibTrans2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lt1"/>
    </dgm:txFillClrLst>
    <dgm:txEffectClrLst/>
  </dgm:styleLbl>
  <dgm:styleLbl name="sibTrans1D1">
    <dgm:fillClrLst>
      <a:schemeClr val="accent6">
        <a:shade val="90000"/>
      </a:schemeClr>
      <a:schemeClr val="accent6">
        <a:tint val="70000"/>
      </a:schemeClr>
    </dgm:fillClrLst>
    <dgm:linClrLst>
      <a:schemeClr val="accent6">
        <a:shade val="90000"/>
      </a:schemeClr>
      <a:schemeClr val="accent6">
        <a:tint val="70000"/>
      </a:schemeClr>
    </dgm:linClrLst>
    <dgm:effectClrLst/>
    <dgm:txLinClrLst/>
    <dgm:txFillClrLst meth="repeat">
      <a:schemeClr val="tx1"/>
    </dgm:txFillClrLst>
    <dgm:txEffectClrLst/>
  </dgm:styleLbl>
  <dgm:styleLbl name="callout">
    <dgm:fillClrLst meth="repeat">
      <a:schemeClr val="accent6"/>
    </dgm:fillClrLst>
    <dgm:linClrLst meth="repeat">
      <a:schemeClr val="accent6"/>
    </dgm:linClrLst>
    <dgm:effectClrLst/>
    <dgm:txLinClrLst/>
    <dgm:txFillClrLst meth="repeat">
      <a:schemeClr val="tx1"/>
    </dgm:txFillClrLst>
    <dgm:txEffectClrLst/>
  </dgm:styleLbl>
  <dgm:styleLbl name="asst0">
    <dgm:fillClrLst meth="repeat">
      <a:schemeClr val="accent6">
        <a:shade val="80000"/>
      </a:schemeClr>
    </dgm:fillClrLst>
    <dgm:linClrLst meth="repeat">
      <a:schemeClr val="lt1"/>
    </dgm:linClrLst>
    <dgm:effectClrLst/>
    <dgm:txLinClrLst/>
    <dgm:txFillClrLst/>
    <dgm:txEffectClrLst/>
  </dgm:styleLbl>
  <dgm:styleLbl name="asst1">
    <dgm:fillClrLst meth="repeat">
      <a:schemeClr val="accent6">
        <a:shade val="80000"/>
      </a:schemeClr>
    </dgm:fillClrLst>
    <dgm:linClrLst meth="repeat">
      <a:schemeClr val="lt1"/>
    </dgm:linClrLst>
    <dgm:effectClrLst/>
    <dgm:txLinClrLst/>
    <dgm:txFillClrLst/>
    <dgm:txEffectClrLst/>
  </dgm:styleLbl>
  <dgm:styleLbl name="asst2">
    <dgm:fillClrLst>
      <a:schemeClr val="accent6">
        <a:tint val="99000"/>
      </a:schemeClr>
    </dgm:fillClrLst>
    <dgm:linClrLst meth="repeat">
      <a:schemeClr val="lt1"/>
    </dgm:linClrLst>
    <dgm:effectClrLst/>
    <dgm:txLinClrLst/>
    <dgm:txFillClrLst/>
    <dgm:txEffectClrLst/>
  </dgm:styleLbl>
  <dgm:styleLbl name="asst3">
    <dgm:fillClrLst>
      <a:schemeClr val="accent6">
        <a:tint val="80000"/>
      </a:schemeClr>
    </dgm:fillClrLst>
    <dgm:linClrLst meth="repeat">
      <a:schemeClr val="lt1"/>
    </dgm:linClrLst>
    <dgm:effectClrLst/>
    <dgm:txLinClrLst/>
    <dgm:txFillClrLst/>
    <dgm:txEffectClrLst/>
  </dgm:styleLbl>
  <dgm:styleLbl name="asst4">
    <dgm:fillClrLst>
      <a:schemeClr val="accent6">
        <a:tint val="70000"/>
      </a:schemeClr>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a:tint val="90000"/>
      </a:schemeClr>
    </dgm:fillClrLst>
    <dgm:linClrLst meth="repeat">
      <a:schemeClr val="accent6">
        <a:tint val="90000"/>
      </a:schemeClr>
    </dgm:linClrLst>
    <dgm:effectClrLst/>
    <dgm:txLinClrLst/>
    <dgm:txFillClrLst/>
    <dgm:txEffectClrLst/>
  </dgm:styleLbl>
  <dgm:styleLbl name="parChTrans2D3">
    <dgm:fillClrLst meth="repeat">
      <a:schemeClr val="accent6">
        <a:tint val="70000"/>
      </a:schemeClr>
    </dgm:fillClrLst>
    <dgm:linClrLst meth="repeat">
      <a:schemeClr val="accent6">
        <a:tint val="70000"/>
      </a:schemeClr>
    </dgm:linClrLst>
    <dgm:effectClrLst/>
    <dgm:txLinClrLst/>
    <dgm:txFillClrLst/>
    <dgm:txEffectClrLst/>
  </dgm:styleLbl>
  <dgm:styleLbl name="parChTrans2D4">
    <dgm:fillClrLst meth="repeat">
      <a:schemeClr val="accent6">
        <a:tint val="50000"/>
      </a:schemeClr>
    </dgm:fillClrLst>
    <dgm:linClrLst meth="repeat">
      <a:schemeClr val="accent6">
        <a:tint val="50000"/>
      </a:schemeClr>
    </dgm:linClrLst>
    <dgm:effectClrLst/>
    <dgm:txLinClrLst/>
    <dgm:txFillClrLst meth="repeat">
      <a:schemeClr val="lt1"/>
    </dgm:txFillClrLst>
    <dgm:txEffectClrLst/>
  </dgm:styleLbl>
  <dgm:styleLbl name="parChTrans1D1">
    <dgm:fillClrLst meth="repeat">
      <a:schemeClr val="accent6">
        <a:shade val="80000"/>
      </a:schemeClr>
    </dgm:fillClrLst>
    <dgm:linClrLst meth="repeat">
      <a:schemeClr val="accent6">
        <a:shade val="80000"/>
      </a:schemeClr>
    </dgm:linClrLst>
    <dgm:effectClrLst/>
    <dgm:txLinClrLst/>
    <dgm:txFillClrLst meth="repeat">
      <a:schemeClr val="tx1"/>
    </dgm:txFillClrLst>
    <dgm:txEffectClrLst/>
  </dgm:styleLbl>
  <dgm:styleLbl name="parChTrans1D2">
    <dgm:fillClrLst meth="repeat">
      <a:schemeClr val="accent6">
        <a:tint val="99000"/>
      </a:schemeClr>
    </dgm:fillClrLst>
    <dgm:linClrLst meth="repeat">
      <a:schemeClr val="accent6">
        <a:tint val="99000"/>
      </a:schemeClr>
    </dgm:linClrLst>
    <dgm:effectClrLst/>
    <dgm:txLinClrLst/>
    <dgm:txFillClrLst meth="repeat">
      <a:schemeClr val="tx1"/>
    </dgm:txFillClrLst>
    <dgm:txEffectClrLst/>
  </dgm:styleLbl>
  <dgm:styleLbl name="parChTrans1D3">
    <dgm:fillClrLst meth="repeat">
      <a:schemeClr val="accent6">
        <a:tint val="80000"/>
      </a:schemeClr>
    </dgm:fillClrLst>
    <dgm:linClrLst meth="repeat">
      <a:schemeClr val="accent6">
        <a:tint val="80000"/>
      </a:schemeClr>
    </dgm:linClrLst>
    <dgm:effectClrLst/>
    <dgm:txLinClrLst/>
    <dgm:txFillClrLst meth="repeat">
      <a:schemeClr val="tx1"/>
    </dgm:txFillClrLst>
    <dgm:txEffectClrLst/>
  </dgm:styleLbl>
  <dgm:styleLbl name="parChTrans1D4">
    <dgm:fillClrLst meth="repeat">
      <a:schemeClr val="accent6">
        <a:tint val="70000"/>
      </a:schemeClr>
    </dgm:fillClrLst>
    <dgm:linClrLst meth="repeat">
      <a:schemeClr val="accent6">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6">
        <a:shade val="80000"/>
      </a:schemeClr>
      <a:schemeClr val="accent6">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a:tint val="70000"/>
      </a:schemeClr>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6">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5772445-3297-4224-80D5-0A368AE3FDF4}" type="doc">
      <dgm:prSet loTypeId="urn:microsoft.com/office/officeart/2005/8/layout/hList7" loCatId="relationship" qsTypeId="urn:microsoft.com/office/officeart/2005/8/quickstyle/simple5" qsCatId="simple" csTypeId="urn:microsoft.com/office/officeart/2005/8/colors/accent6_3" csCatId="accent6" phldr="1"/>
      <dgm:spPr/>
    </dgm:pt>
    <dgm:pt modelId="{6223FC07-FB19-47C7-977C-E3997E4518D7}">
      <dgm:prSet phldrT="[Text]"/>
      <dgm:spPr/>
      <dgm:t>
        <a:bodyPr/>
        <a:lstStyle/>
        <a:p>
          <a:r>
            <a:rPr lang="en-US" dirty="0"/>
            <a:t>Literacy</a:t>
          </a:r>
        </a:p>
      </dgm:t>
    </dgm:pt>
    <dgm:pt modelId="{A8370589-CA60-469B-9C24-AE48659FEFF8}" type="parTrans" cxnId="{4608AB60-C0DD-49E9-A96E-FB2CC41C0252}">
      <dgm:prSet/>
      <dgm:spPr/>
      <dgm:t>
        <a:bodyPr/>
        <a:lstStyle/>
        <a:p>
          <a:endParaRPr lang="en-US"/>
        </a:p>
      </dgm:t>
    </dgm:pt>
    <dgm:pt modelId="{3B3D3A50-BDDD-4B96-8382-B40F8F9F1061}" type="sibTrans" cxnId="{4608AB60-C0DD-49E9-A96E-FB2CC41C0252}">
      <dgm:prSet/>
      <dgm:spPr/>
      <dgm:t>
        <a:bodyPr/>
        <a:lstStyle/>
        <a:p>
          <a:endParaRPr lang="en-US"/>
        </a:p>
      </dgm:t>
    </dgm:pt>
    <dgm:pt modelId="{1FF0CF8C-0D09-4C46-A040-F52031594602}">
      <dgm:prSet phldrT="[Text]"/>
      <dgm:spPr/>
      <dgm:t>
        <a:bodyPr/>
        <a:lstStyle/>
        <a:p>
          <a:r>
            <a:rPr lang="en-US" dirty="0"/>
            <a:t>Student Attendance</a:t>
          </a:r>
        </a:p>
      </dgm:t>
    </dgm:pt>
    <dgm:pt modelId="{30FCFC9F-BF11-4C92-B7D4-AB5FFFD3AE46}" type="parTrans" cxnId="{6080DCCC-DFBA-459A-9722-3619B26CF607}">
      <dgm:prSet/>
      <dgm:spPr/>
      <dgm:t>
        <a:bodyPr/>
        <a:lstStyle/>
        <a:p>
          <a:endParaRPr lang="en-US"/>
        </a:p>
      </dgm:t>
    </dgm:pt>
    <dgm:pt modelId="{E20892CE-018F-49AB-A090-454574FF6D2B}" type="sibTrans" cxnId="{6080DCCC-DFBA-459A-9722-3619B26CF607}">
      <dgm:prSet/>
      <dgm:spPr/>
      <dgm:t>
        <a:bodyPr/>
        <a:lstStyle/>
        <a:p>
          <a:endParaRPr lang="en-US"/>
        </a:p>
      </dgm:t>
    </dgm:pt>
    <dgm:pt modelId="{D8522801-3CAB-446D-9374-98AA913C7CAD}">
      <dgm:prSet phldrT="[Text]"/>
      <dgm:spPr/>
      <dgm:t>
        <a:bodyPr/>
        <a:lstStyle/>
        <a:p>
          <a:r>
            <a:rPr lang="en-US" dirty="0"/>
            <a:t>Accelerated Enrollment</a:t>
          </a:r>
        </a:p>
      </dgm:t>
    </dgm:pt>
    <dgm:pt modelId="{34B11E04-277C-4951-8092-F569A3BE1146}" type="parTrans" cxnId="{B96037EF-2E02-4FC6-B8FF-82D59343C652}">
      <dgm:prSet/>
      <dgm:spPr/>
      <dgm:t>
        <a:bodyPr/>
        <a:lstStyle/>
        <a:p>
          <a:endParaRPr lang="en-US"/>
        </a:p>
      </dgm:t>
    </dgm:pt>
    <dgm:pt modelId="{8784B155-87D7-46D6-B61E-812C5AD8F71F}" type="sibTrans" cxnId="{B96037EF-2E02-4FC6-B8FF-82D59343C652}">
      <dgm:prSet/>
      <dgm:spPr/>
      <dgm:t>
        <a:bodyPr/>
        <a:lstStyle/>
        <a:p>
          <a:endParaRPr lang="en-US"/>
        </a:p>
      </dgm:t>
    </dgm:pt>
    <dgm:pt modelId="{95F198BA-8568-469C-A549-AAAA23D3294D}">
      <dgm:prSet phldrT="[Text]"/>
      <dgm:spPr/>
      <dgm:t>
        <a:bodyPr/>
        <a:lstStyle/>
        <a:p>
          <a:r>
            <a:rPr lang="en-US" dirty="0"/>
            <a:t>Pathway Completion</a:t>
          </a:r>
        </a:p>
      </dgm:t>
    </dgm:pt>
    <dgm:pt modelId="{F4AC346E-A4D8-4DD3-A869-4AC16CB2A240}" type="parTrans" cxnId="{4B161974-FBB2-4110-945C-DBF15C8B4317}">
      <dgm:prSet/>
      <dgm:spPr/>
      <dgm:t>
        <a:bodyPr/>
        <a:lstStyle/>
        <a:p>
          <a:endParaRPr lang="en-US"/>
        </a:p>
      </dgm:t>
    </dgm:pt>
    <dgm:pt modelId="{8200522D-791C-456B-8D23-FB5838F679D9}" type="sibTrans" cxnId="{4B161974-FBB2-4110-945C-DBF15C8B4317}">
      <dgm:prSet/>
      <dgm:spPr/>
      <dgm:t>
        <a:bodyPr/>
        <a:lstStyle/>
        <a:p>
          <a:endParaRPr lang="en-US"/>
        </a:p>
      </dgm:t>
    </dgm:pt>
    <dgm:pt modelId="{729DD09F-F92E-4BF2-8C31-FC3EEAD62EA6}">
      <dgm:prSet phldrT="[Text]"/>
      <dgm:spPr/>
      <dgm:t>
        <a:bodyPr/>
        <a:lstStyle/>
        <a:p>
          <a:r>
            <a:rPr lang="en-US" dirty="0"/>
            <a:t>College and Career Readiness</a:t>
          </a:r>
        </a:p>
      </dgm:t>
    </dgm:pt>
    <dgm:pt modelId="{08BB8A1B-1EFA-4A9E-984D-E2A0FCE03099}" type="parTrans" cxnId="{E358ADCB-7894-4CAA-A565-0F0F2318AB05}">
      <dgm:prSet/>
      <dgm:spPr/>
      <dgm:t>
        <a:bodyPr/>
        <a:lstStyle/>
        <a:p>
          <a:endParaRPr lang="en-US"/>
        </a:p>
      </dgm:t>
    </dgm:pt>
    <dgm:pt modelId="{1F82CB21-ED29-4023-A50D-991F1F421023}" type="sibTrans" cxnId="{E358ADCB-7894-4CAA-A565-0F0F2318AB05}">
      <dgm:prSet/>
      <dgm:spPr/>
      <dgm:t>
        <a:bodyPr/>
        <a:lstStyle/>
        <a:p>
          <a:endParaRPr lang="en-US"/>
        </a:p>
      </dgm:t>
    </dgm:pt>
    <dgm:pt modelId="{6864BBF6-5321-47C2-8640-AC5E11B791FF}" type="pres">
      <dgm:prSet presAssocID="{15772445-3297-4224-80D5-0A368AE3FDF4}" presName="Name0" presStyleCnt="0">
        <dgm:presLayoutVars>
          <dgm:dir/>
          <dgm:resizeHandles val="exact"/>
        </dgm:presLayoutVars>
      </dgm:prSet>
      <dgm:spPr/>
    </dgm:pt>
    <dgm:pt modelId="{95DA5919-A1B1-4178-B48B-C1196A3DA5D6}" type="pres">
      <dgm:prSet presAssocID="{15772445-3297-4224-80D5-0A368AE3FDF4}" presName="fgShape" presStyleLbl="fgShp" presStyleIdx="0" presStyleCnt="1"/>
      <dgm:spPr/>
    </dgm:pt>
    <dgm:pt modelId="{D75FAA7F-E66C-46DA-B928-98A2FDFFDC06}" type="pres">
      <dgm:prSet presAssocID="{15772445-3297-4224-80D5-0A368AE3FDF4}" presName="linComp" presStyleCnt="0"/>
      <dgm:spPr/>
    </dgm:pt>
    <dgm:pt modelId="{718ECD79-01E5-4A60-B3CD-566EA881F9DB}" type="pres">
      <dgm:prSet presAssocID="{6223FC07-FB19-47C7-977C-E3997E4518D7}" presName="compNode" presStyleCnt="0"/>
      <dgm:spPr/>
    </dgm:pt>
    <dgm:pt modelId="{9BD7A13A-0378-42CE-B454-3307E7A51B03}" type="pres">
      <dgm:prSet presAssocID="{6223FC07-FB19-47C7-977C-E3997E4518D7}" presName="bkgdShape" presStyleLbl="node1" presStyleIdx="0" presStyleCnt="5"/>
      <dgm:spPr/>
    </dgm:pt>
    <dgm:pt modelId="{032E06F2-508A-4FBC-B5B5-22466BF5455C}" type="pres">
      <dgm:prSet presAssocID="{6223FC07-FB19-47C7-977C-E3997E4518D7}" presName="nodeTx" presStyleLbl="node1" presStyleIdx="0" presStyleCnt="5">
        <dgm:presLayoutVars>
          <dgm:bulletEnabled val="1"/>
        </dgm:presLayoutVars>
      </dgm:prSet>
      <dgm:spPr/>
    </dgm:pt>
    <dgm:pt modelId="{5058C38D-95AB-4B20-8644-245CFF5C89D5}" type="pres">
      <dgm:prSet presAssocID="{6223FC07-FB19-47C7-977C-E3997E4518D7}" presName="invisiNode" presStyleLbl="node1" presStyleIdx="0" presStyleCnt="5"/>
      <dgm:spPr/>
    </dgm:pt>
    <dgm:pt modelId="{A35A5BDA-1DEF-4B53-85D9-836F1789BD9C}" type="pres">
      <dgm:prSet presAssocID="{6223FC07-FB19-47C7-977C-E3997E4518D7}" presName="imagNode" presStyleLbl="fgImgPlace1" presStyleIdx="0" presStyleCnt="5"/>
      <dgm:spPr>
        <a:blipFill>
          <a:blip xmlns:r="http://schemas.openxmlformats.org/officeDocument/2006/relationships" r:embed="rId1">
            <a:duotone>
              <a:schemeClr val="accent6">
                <a:hueOff val="0"/>
                <a:satOff val="0"/>
                <a:lumOff val="0"/>
                <a:alphaOff val="0"/>
                <a:shade val="20000"/>
                <a:satMod val="200000"/>
              </a:schemeClr>
              <a:schemeClr val="accent6">
                <a:hueOff val="0"/>
                <a:satOff val="0"/>
                <a:lumOff val="0"/>
                <a:alphaOff val="0"/>
                <a:tint val="12000"/>
                <a:satMod val="190000"/>
              </a:schemeClr>
            </a:duotone>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dgm:spPr>
      <dgm:extLst>
        <a:ext uri="{E40237B7-FDA0-4F09-8148-C483321AD2D9}">
          <dgm14:cNvPr xmlns:dgm14="http://schemas.microsoft.com/office/drawing/2010/diagram" id="0" name="" descr="Books"/>
        </a:ext>
      </dgm:extLst>
    </dgm:pt>
    <dgm:pt modelId="{E3B7EA6F-C7F3-4804-A4CD-6219581C9CE9}" type="pres">
      <dgm:prSet presAssocID="{3B3D3A50-BDDD-4B96-8382-B40F8F9F1061}" presName="sibTrans" presStyleLbl="sibTrans2D1" presStyleIdx="0" presStyleCnt="0"/>
      <dgm:spPr/>
    </dgm:pt>
    <dgm:pt modelId="{D1F02235-5EEF-45AE-A538-6E76ADCA5A86}" type="pres">
      <dgm:prSet presAssocID="{1FF0CF8C-0D09-4C46-A040-F52031594602}" presName="compNode" presStyleCnt="0"/>
      <dgm:spPr/>
    </dgm:pt>
    <dgm:pt modelId="{710ED3EF-2EFC-42C9-85CB-D9322A1525DE}" type="pres">
      <dgm:prSet presAssocID="{1FF0CF8C-0D09-4C46-A040-F52031594602}" presName="bkgdShape" presStyleLbl="node1" presStyleIdx="1" presStyleCnt="5"/>
      <dgm:spPr/>
    </dgm:pt>
    <dgm:pt modelId="{5856D02A-24B6-4C38-8C17-FE6E1047508A}" type="pres">
      <dgm:prSet presAssocID="{1FF0CF8C-0D09-4C46-A040-F52031594602}" presName="nodeTx" presStyleLbl="node1" presStyleIdx="1" presStyleCnt="5">
        <dgm:presLayoutVars>
          <dgm:bulletEnabled val="1"/>
        </dgm:presLayoutVars>
      </dgm:prSet>
      <dgm:spPr/>
    </dgm:pt>
    <dgm:pt modelId="{6D90AABF-3A35-42F6-93F6-8C1BEBFB4A34}" type="pres">
      <dgm:prSet presAssocID="{1FF0CF8C-0D09-4C46-A040-F52031594602}" presName="invisiNode" presStyleLbl="node1" presStyleIdx="1" presStyleCnt="5"/>
      <dgm:spPr/>
    </dgm:pt>
    <dgm:pt modelId="{741D9D5E-306F-4BFA-9F7B-5C467DEAC3C9}" type="pres">
      <dgm:prSet presAssocID="{1FF0CF8C-0D09-4C46-A040-F52031594602}" presName="imagNode" presStyleLbl="fgImgPlace1" presStyleIdx="1" presStyleCnt="5"/>
      <dgm:spPr>
        <a:blipFill>
          <a:blip xmlns:r="http://schemas.openxmlformats.org/officeDocument/2006/relationships" r:embed="rId3">
            <a:duotone>
              <a:schemeClr val="accent6">
                <a:hueOff val="11154"/>
                <a:satOff val="-594"/>
                <a:lumOff val="3059"/>
                <a:alphaOff val="0"/>
                <a:shade val="20000"/>
                <a:satMod val="200000"/>
              </a:schemeClr>
              <a:schemeClr val="accent6">
                <a:hueOff val="11154"/>
                <a:satOff val="-594"/>
                <a:lumOff val="3059"/>
                <a:alphaOff val="0"/>
                <a:tint val="12000"/>
                <a:satMod val="190000"/>
              </a:schemeClr>
            </a:duotone>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dgm:spPr>
      <dgm:extLst>
        <a:ext uri="{E40237B7-FDA0-4F09-8148-C483321AD2D9}">
          <dgm14:cNvPr xmlns:dgm14="http://schemas.microsoft.com/office/drawing/2010/diagram" id="0" name="" descr="Group"/>
        </a:ext>
      </dgm:extLst>
    </dgm:pt>
    <dgm:pt modelId="{40B1A04C-ACA6-44AF-AD59-C1B4F833E3B6}" type="pres">
      <dgm:prSet presAssocID="{E20892CE-018F-49AB-A090-454574FF6D2B}" presName="sibTrans" presStyleLbl="sibTrans2D1" presStyleIdx="0" presStyleCnt="0"/>
      <dgm:spPr/>
    </dgm:pt>
    <dgm:pt modelId="{5E6D9408-1F7A-4486-A572-459C9ADF2D1E}" type="pres">
      <dgm:prSet presAssocID="{D8522801-3CAB-446D-9374-98AA913C7CAD}" presName="compNode" presStyleCnt="0"/>
      <dgm:spPr/>
    </dgm:pt>
    <dgm:pt modelId="{9B6ADB7D-1842-4227-8D77-59DB3A9A0D4B}" type="pres">
      <dgm:prSet presAssocID="{D8522801-3CAB-446D-9374-98AA913C7CAD}" presName="bkgdShape" presStyleLbl="node1" presStyleIdx="2" presStyleCnt="5"/>
      <dgm:spPr/>
    </dgm:pt>
    <dgm:pt modelId="{001A8992-D204-4DC9-98CC-C012B7654671}" type="pres">
      <dgm:prSet presAssocID="{D8522801-3CAB-446D-9374-98AA913C7CAD}" presName="nodeTx" presStyleLbl="node1" presStyleIdx="2" presStyleCnt="5">
        <dgm:presLayoutVars>
          <dgm:bulletEnabled val="1"/>
        </dgm:presLayoutVars>
      </dgm:prSet>
      <dgm:spPr/>
    </dgm:pt>
    <dgm:pt modelId="{4AF115C2-126E-4C9D-809D-D38DBAABD582}" type="pres">
      <dgm:prSet presAssocID="{D8522801-3CAB-446D-9374-98AA913C7CAD}" presName="invisiNode" presStyleLbl="node1" presStyleIdx="2" presStyleCnt="5"/>
      <dgm:spPr/>
    </dgm:pt>
    <dgm:pt modelId="{E314EFF8-5D8B-4E69-8631-B01E2E4361C1}" type="pres">
      <dgm:prSet presAssocID="{D8522801-3CAB-446D-9374-98AA913C7CAD}" presName="imagNode" presStyleLbl="fgImgPlace1" presStyleIdx="2" presStyleCnt="5"/>
      <dgm:spPr>
        <a:blipFill>
          <a:blip xmlns:r="http://schemas.openxmlformats.org/officeDocument/2006/relationships" r:embed="rId5">
            <a:duotone>
              <a:schemeClr val="accent6">
                <a:hueOff val="22308"/>
                <a:satOff val="-1189"/>
                <a:lumOff val="6118"/>
                <a:alphaOff val="0"/>
                <a:shade val="20000"/>
                <a:satMod val="200000"/>
              </a:schemeClr>
              <a:schemeClr val="accent6">
                <a:hueOff val="22308"/>
                <a:satOff val="-1189"/>
                <a:lumOff val="6118"/>
                <a:alphaOff val="0"/>
                <a:tint val="12000"/>
                <a:satMod val="190000"/>
              </a:schemeClr>
            </a:duotone>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dgm:spPr>
      <dgm:extLst>
        <a:ext uri="{E40237B7-FDA0-4F09-8148-C483321AD2D9}">
          <dgm14:cNvPr xmlns:dgm14="http://schemas.microsoft.com/office/drawing/2010/diagram" id="0" name="" descr="Schoolhouse"/>
        </a:ext>
      </dgm:extLst>
    </dgm:pt>
    <dgm:pt modelId="{44FC7D88-8555-41D7-906E-C9187F83F0F7}" type="pres">
      <dgm:prSet presAssocID="{8784B155-87D7-46D6-B61E-812C5AD8F71F}" presName="sibTrans" presStyleLbl="sibTrans2D1" presStyleIdx="0" presStyleCnt="0"/>
      <dgm:spPr/>
    </dgm:pt>
    <dgm:pt modelId="{5ABB6056-6F0C-4C16-842E-B6AC862C0965}" type="pres">
      <dgm:prSet presAssocID="{95F198BA-8568-469C-A549-AAAA23D3294D}" presName="compNode" presStyleCnt="0"/>
      <dgm:spPr/>
    </dgm:pt>
    <dgm:pt modelId="{BBFFFB21-BA2F-46AE-9C6C-447C80C9AF48}" type="pres">
      <dgm:prSet presAssocID="{95F198BA-8568-469C-A549-AAAA23D3294D}" presName="bkgdShape" presStyleLbl="node1" presStyleIdx="3" presStyleCnt="5"/>
      <dgm:spPr/>
    </dgm:pt>
    <dgm:pt modelId="{0E359CD2-B017-4FBF-B622-FAA7817FF074}" type="pres">
      <dgm:prSet presAssocID="{95F198BA-8568-469C-A549-AAAA23D3294D}" presName="nodeTx" presStyleLbl="node1" presStyleIdx="3" presStyleCnt="5">
        <dgm:presLayoutVars>
          <dgm:bulletEnabled val="1"/>
        </dgm:presLayoutVars>
      </dgm:prSet>
      <dgm:spPr/>
    </dgm:pt>
    <dgm:pt modelId="{2191519D-5219-47F6-AB45-B3779CC4C886}" type="pres">
      <dgm:prSet presAssocID="{95F198BA-8568-469C-A549-AAAA23D3294D}" presName="invisiNode" presStyleLbl="node1" presStyleIdx="3" presStyleCnt="5"/>
      <dgm:spPr/>
    </dgm:pt>
    <dgm:pt modelId="{20F0833A-D2B0-4CB3-9332-EF82F339A8B2}" type="pres">
      <dgm:prSet presAssocID="{95F198BA-8568-469C-A549-AAAA23D3294D}" presName="imagNode" presStyleLbl="fgImgPlace1" presStyleIdx="3" presStyleCnt="5"/>
      <dgm:spPr>
        <a:blipFill>
          <a:blip xmlns:r="http://schemas.openxmlformats.org/officeDocument/2006/relationships" r:embed="rId7">
            <a:duotone>
              <a:schemeClr val="accent6">
                <a:hueOff val="33462"/>
                <a:satOff val="-1783"/>
                <a:lumOff val="9177"/>
                <a:alphaOff val="0"/>
                <a:shade val="20000"/>
                <a:satMod val="200000"/>
              </a:schemeClr>
              <a:schemeClr val="accent6">
                <a:hueOff val="33462"/>
                <a:satOff val="-1783"/>
                <a:lumOff val="9177"/>
                <a:alphaOff val="0"/>
                <a:tint val="12000"/>
                <a:satMod val="190000"/>
              </a:schemeClr>
            </a:duotone>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dgm:spPr>
      <dgm:extLst>
        <a:ext uri="{E40237B7-FDA0-4F09-8148-C483321AD2D9}">
          <dgm14:cNvPr xmlns:dgm14="http://schemas.microsoft.com/office/drawing/2010/diagram" id="0" name="" descr="Earth Globe Americas"/>
        </a:ext>
      </dgm:extLst>
    </dgm:pt>
    <dgm:pt modelId="{47CA06C8-6381-4E47-BD10-1CAB55F6C672}" type="pres">
      <dgm:prSet presAssocID="{8200522D-791C-456B-8D23-FB5838F679D9}" presName="sibTrans" presStyleLbl="sibTrans2D1" presStyleIdx="0" presStyleCnt="0"/>
      <dgm:spPr/>
    </dgm:pt>
    <dgm:pt modelId="{A7A7E41A-F57A-46DA-8DD9-3A8FBB0254B0}" type="pres">
      <dgm:prSet presAssocID="{729DD09F-F92E-4BF2-8C31-FC3EEAD62EA6}" presName="compNode" presStyleCnt="0"/>
      <dgm:spPr/>
    </dgm:pt>
    <dgm:pt modelId="{3AFF31A7-FBBB-4543-9AF2-984ADE1EC449}" type="pres">
      <dgm:prSet presAssocID="{729DD09F-F92E-4BF2-8C31-FC3EEAD62EA6}" presName="bkgdShape" presStyleLbl="node1" presStyleIdx="4" presStyleCnt="5"/>
      <dgm:spPr/>
    </dgm:pt>
    <dgm:pt modelId="{E86FBF10-DDD0-48E4-B40F-994E742370AE}" type="pres">
      <dgm:prSet presAssocID="{729DD09F-F92E-4BF2-8C31-FC3EEAD62EA6}" presName="nodeTx" presStyleLbl="node1" presStyleIdx="4" presStyleCnt="5">
        <dgm:presLayoutVars>
          <dgm:bulletEnabled val="1"/>
        </dgm:presLayoutVars>
      </dgm:prSet>
      <dgm:spPr/>
    </dgm:pt>
    <dgm:pt modelId="{8955D54F-B53A-49D4-BD4E-F6E3371A9C58}" type="pres">
      <dgm:prSet presAssocID="{729DD09F-F92E-4BF2-8C31-FC3EEAD62EA6}" presName="invisiNode" presStyleLbl="node1" presStyleIdx="4" presStyleCnt="5"/>
      <dgm:spPr/>
    </dgm:pt>
    <dgm:pt modelId="{D84DB148-024F-475E-AE7C-4940AD09BDE8}" type="pres">
      <dgm:prSet presAssocID="{729DD09F-F92E-4BF2-8C31-FC3EEAD62EA6}" presName="imagNode" presStyleLbl="fgImgPlace1" presStyleIdx="4" presStyleCnt="5"/>
      <dgm:spPr>
        <a:blipFill>
          <a:blip xmlns:r="http://schemas.openxmlformats.org/officeDocument/2006/relationships" r:embed="rId9">
            <a:duotone>
              <a:schemeClr val="accent6">
                <a:hueOff val="44616"/>
                <a:satOff val="-2378"/>
                <a:lumOff val="12236"/>
                <a:alphaOff val="0"/>
                <a:shade val="20000"/>
                <a:satMod val="200000"/>
              </a:schemeClr>
              <a:schemeClr val="accent6">
                <a:hueOff val="44616"/>
                <a:satOff val="-2378"/>
                <a:lumOff val="12236"/>
                <a:alphaOff val="0"/>
                <a:tint val="12000"/>
                <a:satMod val="190000"/>
              </a:schemeClr>
            </a:duotone>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dgm:spPr>
      <dgm:extLst>
        <a:ext uri="{E40237B7-FDA0-4F09-8148-C483321AD2D9}">
          <dgm14:cNvPr xmlns:dgm14="http://schemas.microsoft.com/office/drawing/2010/diagram" id="0" name="" descr="Handshake"/>
        </a:ext>
      </dgm:extLst>
    </dgm:pt>
  </dgm:ptLst>
  <dgm:cxnLst>
    <dgm:cxn modelId="{0E82E510-B01F-4528-B9AD-B448F2D63FBA}" type="presOf" srcId="{D8522801-3CAB-446D-9374-98AA913C7CAD}" destId="{001A8992-D204-4DC9-98CC-C012B7654671}" srcOrd="1" destOrd="0" presId="urn:microsoft.com/office/officeart/2005/8/layout/hList7"/>
    <dgm:cxn modelId="{6B198A2C-5464-460B-902F-00C302F19186}" type="presOf" srcId="{15772445-3297-4224-80D5-0A368AE3FDF4}" destId="{6864BBF6-5321-47C2-8640-AC5E11B791FF}" srcOrd="0" destOrd="0" presId="urn:microsoft.com/office/officeart/2005/8/layout/hList7"/>
    <dgm:cxn modelId="{1E72BB2F-DED0-4CFE-8C3A-7275D618ADBA}" type="presOf" srcId="{729DD09F-F92E-4BF2-8C31-FC3EEAD62EA6}" destId="{3AFF31A7-FBBB-4543-9AF2-984ADE1EC449}" srcOrd="0" destOrd="0" presId="urn:microsoft.com/office/officeart/2005/8/layout/hList7"/>
    <dgm:cxn modelId="{60B0B03F-513C-4EBA-BDD5-D46A336D1D5B}" type="presOf" srcId="{D8522801-3CAB-446D-9374-98AA913C7CAD}" destId="{9B6ADB7D-1842-4227-8D77-59DB3A9A0D4B}" srcOrd="0" destOrd="0" presId="urn:microsoft.com/office/officeart/2005/8/layout/hList7"/>
    <dgm:cxn modelId="{E99EC55F-67A7-4819-9F08-1561828225F8}" type="presOf" srcId="{1FF0CF8C-0D09-4C46-A040-F52031594602}" destId="{710ED3EF-2EFC-42C9-85CB-D9322A1525DE}" srcOrd="0" destOrd="0" presId="urn:microsoft.com/office/officeart/2005/8/layout/hList7"/>
    <dgm:cxn modelId="{4608AB60-C0DD-49E9-A96E-FB2CC41C0252}" srcId="{15772445-3297-4224-80D5-0A368AE3FDF4}" destId="{6223FC07-FB19-47C7-977C-E3997E4518D7}" srcOrd="0" destOrd="0" parTransId="{A8370589-CA60-469B-9C24-AE48659FEFF8}" sibTransId="{3B3D3A50-BDDD-4B96-8382-B40F8F9F1061}"/>
    <dgm:cxn modelId="{B9538441-C613-438E-821E-B9E0E4FB6D24}" type="presOf" srcId="{6223FC07-FB19-47C7-977C-E3997E4518D7}" destId="{9BD7A13A-0378-42CE-B454-3307E7A51B03}" srcOrd="0" destOrd="0" presId="urn:microsoft.com/office/officeart/2005/8/layout/hList7"/>
    <dgm:cxn modelId="{0BB7D96E-4CAE-4A3C-B58E-364CEE496E91}" type="presOf" srcId="{3B3D3A50-BDDD-4B96-8382-B40F8F9F1061}" destId="{E3B7EA6F-C7F3-4804-A4CD-6219581C9CE9}" srcOrd="0" destOrd="0" presId="urn:microsoft.com/office/officeart/2005/8/layout/hList7"/>
    <dgm:cxn modelId="{DC63E670-2758-482B-9E9A-E98F0A709684}" type="presOf" srcId="{8784B155-87D7-46D6-B61E-812C5AD8F71F}" destId="{44FC7D88-8555-41D7-906E-C9187F83F0F7}" srcOrd="0" destOrd="0" presId="urn:microsoft.com/office/officeart/2005/8/layout/hList7"/>
    <dgm:cxn modelId="{4B161974-FBB2-4110-945C-DBF15C8B4317}" srcId="{15772445-3297-4224-80D5-0A368AE3FDF4}" destId="{95F198BA-8568-469C-A549-AAAA23D3294D}" srcOrd="3" destOrd="0" parTransId="{F4AC346E-A4D8-4DD3-A869-4AC16CB2A240}" sibTransId="{8200522D-791C-456B-8D23-FB5838F679D9}"/>
    <dgm:cxn modelId="{8B11FD82-FDF2-4E58-BF95-CFE8D0430621}" type="presOf" srcId="{1FF0CF8C-0D09-4C46-A040-F52031594602}" destId="{5856D02A-24B6-4C38-8C17-FE6E1047508A}" srcOrd="1" destOrd="0" presId="urn:microsoft.com/office/officeart/2005/8/layout/hList7"/>
    <dgm:cxn modelId="{4B7517A8-0347-4089-99D3-EA4154376239}" type="presOf" srcId="{E20892CE-018F-49AB-A090-454574FF6D2B}" destId="{40B1A04C-ACA6-44AF-AD59-C1B4F833E3B6}" srcOrd="0" destOrd="0" presId="urn:microsoft.com/office/officeart/2005/8/layout/hList7"/>
    <dgm:cxn modelId="{111DCEB7-F0F9-44A6-9108-B6C0DE57A8BC}" type="presOf" srcId="{6223FC07-FB19-47C7-977C-E3997E4518D7}" destId="{032E06F2-508A-4FBC-B5B5-22466BF5455C}" srcOrd="1" destOrd="0" presId="urn:microsoft.com/office/officeart/2005/8/layout/hList7"/>
    <dgm:cxn modelId="{C43D30BB-BF98-4F98-9098-1FDFCB33B408}" type="presOf" srcId="{95F198BA-8568-469C-A549-AAAA23D3294D}" destId="{BBFFFB21-BA2F-46AE-9C6C-447C80C9AF48}" srcOrd="0" destOrd="0" presId="urn:microsoft.com/office/officeart/2005/8/layout/hList7"/>
    <dgm:cxn modelId="{E358ADCB-7894-4CAA-A565-0F0F2318AB05}" srcId="{15772445-3297-4224-80D5-0A368AE3FDF4}" destId="{729DD09F-F92E-4BF2-8C31-FC3EEAD62EA6}" srcOrd="4" destOrd="0" parTransId="{08BB8A1B-1EFA-4A9E-984D-E2A0FCE03099}" sibTransId="{1F82CB21-ED29-4023-A50D-991F1F421023}"/>
    <dgm:cxn modelId="{6080DCCC-DFBA-459A-9722-3619B26CF607}" srcId="{15772445-3297-4224-80D5-0A368AE3FDF4}" destId="{1FF0CF8C-0D09-4C46-A040-F52031594602}" srcOrd="1" destOrd="0" parTransId="{30FCFC9F-BF11-4C92-B7D4-AB5FFFD3AE46}" sibTransId="{E20892CE-018F-49AB-A090-454574FF6D2B}"/>
    <dgm:cxn modelId="{00FF54E0-DD6B-49F1-AB95-2D81571E9295}" type="presOf" srcId="{8200522D-791C-456B-8D23-FB5838F679D9}" destId="{47CA06C8-6381-4E47-BD10-1CAB55F6C672}" srcOrd="0" destOrd="0" presId="urn:microsoft.com/office/officeart/2005/8/layout/hList7"/>
    <dgm:cxn modelId="{DAD8F0EC-CE83-4564-918E-0B46C1AF03E6}" type="presOf" srcId="{95F198BA-8568-469C-A549-AAAA23D3294D}" destId="{0E359CD2-B017-4FBF-B622-FAA7817FF074}" srcOrd="1" destOrd="0" presId="urn:microsoft.com/office/officeart/2005/8/layout/hList7"/>
    <dgm:cxn modelId="{B96037EF-2E02-4FC6-B8FF-82D59343C652}" srcId="{15772445-3297-4224-80D5-0A368AE3FDF4}" destId="{D8522801-3CAB-446D-9374-98AA913C7CAD}" srcOrd="2" destOrd="0" parTransId="{34B11E04-277C-4951-8092-F569A3BE1146}" sibTransId="{8784B155-87D7-46D6-B61E-812C5AD8F71F}"/>
    <dgm:cxn modelId="{22DC69FA-797A-4474-97BC-FCADAB74673E}" type="presOf" srcId="{729DD09F-F92E-4BF2-8C31-FC3EEAD62EA6}" destId="{E86FBF10-DDD0-48E4-B40F-994E742370AE}" srcOrd="1" destOrd="0" presId="urn:microsoft.com/office/officeart/2005/8/layout/hList7"/>
    <dgm:cxn modelId="{C31A5612-978F-4B93-8DB9-BF88A0B3F402}" type="presParOf" srcId="{6864BBF6-5321-47C2-8640-AC5E11B791FF}" destId="{95DA5919-A1B1-4178-B48B-C1196A3DA5D6}" srcOrd="0" destOrd="0" presId="urn:microsoft.com/office/officeart/2005/8/layout/hList7"/>
    <dgm:cxn modelId="{C3177CE8-F2A9-4B70-BA74-0A0F305A8BFD}" type="presParOf" srcId="{6864BBF6-5321-47C2-8640-AC5E11B791FF}" destId="{D75FAA7F-E66C-46DA-B928-98A2FDFFDC06}" srcOrd="1" destOrd="0" presId="urn:microsoft.com/office/officeart/2005/8/layout/hList7"/>
    <dgm:cxn modelId="{E85EACFA-A9FA-47BD-B26C-9B8812E2E50C}" type="presParOf" srcId="{D75FAA7F-E66C-46DA-B928-98A2FDFFDC06}" destId="{718ECD79-01E5-4A60-B3CD-566EA881F9DB}" srcOrd="0" destOrd="0" presId="urn:microsoft.com/office/officeart/2005/8/layout/hList7"/>
    <dgm:cxn modelId="{1420B7F7-826B-4AC5-B191-8F6E9D4AA0E4}" type="presParOf" srcId="{718ECD79-01E5-4A60-B3CD-566EA881F9DB}" destId="{9BD7A13A-0378-42CE-B454-3307E7A51B03}" srcOrd="0" destOrd="0" presId="urn:microsoft.com/office/officeart/2005/8/layout/hList7"/>
    <dgm:cxn modelId="{0C7A3470-0E11-4948-8ABD-DF85D688B1CC}" type="presParOf" srcId="{718ECD79-01E5-4A60-B3CD-566EA881F9DB}" destId="{032E06F2-508A-4FBC-B5B5-22466BF5455C}" srcOrd="1" destOrd="0" presId="urn:microsoft.com/office/officeart/2005/8/layout/hList7"/>
    <dgm:cxn modelId="{E364D051-529D-4C54-A67E-76A5F8DB9052}" type="presParOf" srcId="{718ECD79-01E5-4A60-B3CD-566EA881F9DB}" destId="{5058C38D-95AB-4B20-8644-245CFF5C89D5}" srcOrd="2" destOrd="0" presId="urn:microsoft.com/office/officeart/2005/8/layout/hList7"/>
    <dgm:cxn modelId="{D90CDEE4-8A4F-4ADF-A504-906DE0ADC8D7}" type="presParOf" srcId="{718ECD79-01E5-4A60-B3CD-566EA881F9DB}" destId="{A35A5BDA-1DEF-4B53-85D9-836F1789BD9C}" srcOrd="3" destOrd="0" presId="urn:microsoft.com/office/officeart/2005/8/layout/hList7"/>
    <dgm:cxn modelId="{207CDCB9-D9E3-49C6-AD14-C6DEBBEC120A}" type="presParOf" srcId="{D75FAA7F-E66C-46DA-B928-98A2FDFFDC06}" destId="{E3B7EA6F-C7F3-4804-A4CD-6219581C9CE9}" srcOrd="1" destOrd="0" presId="urn:microsoft.com/office/officeart/2005/8/layout/hList7"/>
    <dgm:cxn modelId="{1B2581D3-223E-4470-AFF6-955A74E37FDB}" type="presParOf" srcId="{D75FAA7F-E66C-46DA-B928-98A2FDFFDC06}" destId="{D1F02235-5EEF-45AE-A538-6E76ADCA5A86}" srcOrd="2" destOrd="0" presId="urn:microsoft.com/office/officeart/2005/8/layout/hList7"/>
    <dgm:cxn modelId="{C22DB1C7-CFA2-4812-BADD-AB468426BAAC}" type="presParOf" srcId="{D1F02235-5EEF-45AE-A538-6E76ADCA5A86}" destId="{710ED3EF-2EFC-42C9-85CB-D9322A1525DE}" srcOrd="0" destOrd="0" presId="urn:microsoft.com/office/officeart/2005/8/layout/hList7"/>
    <dgm:cxn modelId="{4622A0F8-B135-4911-9FA4-5D57CD5AE94E}" type="presParOf" srcId="{D1F02235-5EEF-45AE-A538-6E76ADCA5A86}" destId="{5856D02A-24B6-4C38-8C17-FE6E1047508A}" srcOrd="1" destOrd="0" presId="urn:microsoft.com/office/officeart/2005/8/layout/hList7"/>
    <dgm:cxn modelId="{FD345DEF-B26A-4B4C-96BD-F0288B07B5FD}" type="presParOf" srcId="{D1F02235-5EEF-45AE-A538-6E76ADCA5A86}" destId="{6D90AABF-3A35-42F6-93F6-8C1BEBFB4A34}" srcOrd="2" destOrd="0" presId="urn:microsoft.com/office/officeart/2005/8/layout/hList7"/>
    <dgm:cxn modelId="{90B55C6C-9DA0-40BD-A184-1C55FBAE9D98}" type="presParOf" srcId="{D1F02235-5EEF-45AE-A538-6E76ADCA5A86}" destId="{741D9D5E-306F-4BFA-9F7B-5C467DEAC3C9}" srcOrd="3" destOrd="0" presId="urn:microsoft.com/office/officeart/2005/8/layout/hList7"/>
    <dgm:cxn modelId="{7173D8E0-77EA-43BA-9EE9-45418ABDB0A2}" type="presParOf" srcId="{D75FAA7F-E66C-46DA-B928-98A2FDFFDC06}" destId="{40B1A04C-ACA6-44AF-AD59-C1B4F833E3B6}" srcOrd="3" destOrd="0" presId="urn:microsoft.com/office/officeart/2005/8/layout/hList7"/>
    <dgm:cxn modelId="{2999000A-FA3F-42C4-B1C2-B27060B59650}" type="presParOf" srcId="{D75FAA7F-E66C-46DA-B928-98A2FDFFDC06}" destId="{5E6D9408-1F7A-4486-A572-459C9ADF2D1E}" srcOrd="4" destOrd="0" presId="urn:microsoft.com/office/officeart/2005/8/layout/hList7"/>
    <dgm:cxn modelId="{24C3A154-6074-41D1-8399-2CE6D46C2661}" type="presParOf" srcId="{5E6D9408-1F7A-4486-A572-459C9ADF2D1E}" destId="{9B6ADB7D-1842-4227-8D77-59DB3A9A0D4B}" srcOrd="0" destOrd="0" presId="urn:microsoft.com/office/officeart/2005/8/layout/hList7"/>
    <dgm:cxn modelId="{8BCF69AE-155C-450F-BA25-4ED258953176}" type="presParOf" srcId="{5E6D9408-1F7A-4486-A572-459C9ADF2D1E}" destId="{001A8992-D204-4DC9-98CC-C012B7654671}" srcOrd="1" destOrd="0" presId="urn:microsoft.com/office/officeart/2005/8/layout/hList7"/>
    <dgm:cxn modelId="{1A35E4D7-1128-4C43-8DE4-6B2272CA5183}" type="presParOf" srcId="{5E6D9408-1F7A-4486-A572-459C9ADF2D1E}" destId="{4AF115C2-126E-4C9D-809D-D38DBAABD582}" srcOrd="2" destOrd="0" presId="urn:microsoft.com/office/officeart/2005/8/layout/hList7"/>
    <dgm:cxn modelId="{4AE5FBD7-E2D3-4E96-B0D5-1B458EEE4455}" type="presParOf" srcId="{5E6D9408-1F7A-4486-A572-459C9ADF2D1E}" destId="{E314EFF8-5D8B-4E69-8631-B01E2E4361C1}" srcOrd="3" destOrd="0" presId="urn:microsoft.com/office/officeart/2005/8/layout/hList7"/>
    <dgm:cxn modelId="{9D248EF9-E4CB-4691-8144-25BC9749EBBD}" type="presParOf" srcId="{D75FAA7F-E66C-46DA-B928-98A2FDFFDC06}" destId="{44FC7D88-8555-41D7-906E-C9187F83F0F7}" srcOrd="5" destOrd="0" presId="urn:microsoft.com/office/officeart/2005/8/layout/hList7"/>
    <dgm:cxn modelId="{25040FE8-0092-4F7C-8C2F-56209BBA543E}" type="presParOf" srcId="{D75FAA7F-E66C-46DA-B928-98A2FDFFDC06}" destId="{5ABB6056-6F0C-4C16-842E-B6AC862C0965}" srcOrd="6" destOrd="0" presId="urn:microsoft.com/office/officeart/2005/8/layout/hList7"/>
    <dgm:cxn modelId="{618F9FE9-6393-4C07-ABFB-12D019DB2001}" type="presParOf" srcId="{5ABB6056-6F0C-4C16-842E-B6AC862C0965}" destId="{BBFFFB21-BA2F-46AE-9C6C-447C80C9AF48}" srcOrd="0" destOrd="0" presId="urn:microsoft.com/office/officeart/2005/8/layout/hList7"/>
    <dgm:cxn modelId="{3463FF46-9FE4-4756-BB20-CF268FA7AC60}" type="presParOf" srcId="{5ABB6056-6F0C-4C16-842E-B6AC862C0965}" destId="{0E359CD2-B017-4FBF-B622-FAA7817FF074}" srcOrd="1" destOrd="0" presId="urn:microsoft.com/office/officeart/2005/8/layout/hList7"/>
    <dgm:cxn modelId="{BFED4A04-2EFD-429C-9758-3636743B61FC}" type="presParOf" srcId="{5ABB6056-6F0C-4C16-842E-B6AC862C0965}" destId="{2191519D-5219-47F6-AB45-B3779CC4C886}" srcOrd="2" destOrd="0" presId="urn:microsoft.com/office/officeart/2005/8/layout/hList7"/>
    <dgm:cxn modelId="{84F06FE1-00B5-4F37-B1B3-3C8891713564}" type="presParOf" srcId="{5ABB6056-6F0C-4C16-842E-B6AC862C0965}" destId="{20F0833A-D2B0-4CB3-9332-EF82F339A8B2}" srcOrd="3" destOrd="0" presId="urn:microsoft.com/office/officeart/2005/8/layout/hList7"/>
    <dgm:cxn modelId="{EC5E2033-0157-443F-953E-CE5A8BED604F}" type="presParOf" srcId="{D75FAA7F-E66C-46DA-B928-98A2FDFFDC06}" destId="{47CA06C8-6381-4E47-BD10-1CAB55F6C672}" srcOrd="7" destOrd="0" presId="urn:microsoft.com/office/officeart/2005/8/layout/hList7"/>
    <dgm:cxn modelId="{2DC2D7ED-BA82-4E43-A405-5F74C1961B55}" type="presParOf" srcId="{D75FAA7F-E66C-46DA-B928-98A2FDFFDC06}" destId="{A7A7E41A-F57A-46DA-8DD9-3A8FBB0254B0}" srcOrd="8" destOrd="0" presId="urn:microsoft.com/office/officeart/2005/8/layout/hList7"/>
    <dgm:cxn modelId="{DA15BEBE-A521-4632-856F-2B1D366487D6}" type="presParOf" srcId="{A7A7E41A-F57A-46DA-8DD9-3A8FBB0254B0}" destId="{3AFF31A7-FBBB-4543-9AF2-984ADE1EC449}" srcOrd="0" destOrd="0" presId="urn:microsoft.com/office/officeart/2005/8/layout/hList7"/>
    <dgm:cxn modelId="{42D97A2E-14CE-494B-82A8-3FBE5C0965FF}" type="presParOf" srcId="{A7A7E41A-F57A-46DA-8DD9-3A8FBB0254B0}" destId="{E86FBF10-DDD0-48E4-B40F-994E742370AE}" srcOrd="1" destOrd="0" presId="urn:microsoft.com/office/officeart/2005/8/layout/hList7"/>
    <dgm:cxn modelId="{01DDD0DB-A66A-42B4-93CC-A178A02A502B}" type="presParOf" srcId="{A7A7E41A-F57A-46DA-8DD9-3A8FBB0254B0}" destId="{8955D54F-B53A-49D4-BD4E-F6E3371A9C58}" srcOrd="2" destOrd="0" presId="urn:microsoft.com/office/officeart/2005/8/layout/hList7"/>
    <dgm:cxn modelId="{A7D2F764-46CE-4112-BF74-C834607336C7}" type="presParOf" srcId="{A7A7E41A-F57A-46DA-8DD9-3A8FBB0254B0}" destId="{D84DB148-024F-475E-AE7C-4940AD09BDE8}" srcOrd="3" destOrd="0" presId="urn:microsoft.com/office/officeart/2005/8/layout/hList7"/>
  </dgm:cxnLst>
  <dgm:bg/>
  <dgm:whole/>
  <dgm:extLst>
    <a:ext uri="http://schemas.microsoft.com/office/drawing/2008/diagram">
      <dsp:dataModelExt xmlns:dsp="http://schemas.microsoft.com/office/drawing/2008/diagram" relId="rId6" minVer="http://schemas.openxmlformats.org/drawingml/2006/diagram"/>
    </a:ext>
    <a:ext uri="{C62137D5-CB1D-491B-B009-E17868A290BF}">
      <dgm14:recolorImg xmlns:dgm14="http://schemas.microsoft.com/office/drawing/2010/diagram" val="1"/>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BD7A13A-0378-42CE-B454-3307E7A51B03}">
      <dsp:nvSpPr>
        <dsp:cNvPr id="0" name=""/>
        <dsp:cNvSpPr/>
      </dsp:nvSpPr>
      <dsp:spPr>
        <a:xfrm>
          <a:off x="0" y="0"/>
          <a:ext cx="1321130" cy="3425137"/>
        </a:xfrm>
        <a:prstGeom prst="roundRect">
          <a:avLst>
            <a:gd name="adj" fmla="val 10000"/>
          </a:avLst>
        </a:prstGeom>
        <a:gradFill rotWithShape="0">
          <a:gsLst>
            <a:gs pos="0">
              <a:schemeClr val="accent6">
                <a:shade val="80000"/>
                <a:hueOff val="0"/>
                <a:satOff val="0"/>
                <a:lumOff val="0"/>
                <a:alphaOff val="0"/>
                <a:satMod val="103000"/>
                <a:lumMod val="102000"/>
                <a:tint val="94000"/>
              </a:schemeClr>
            </a:gs>
            <a:gs pos="50000">
              <a:schemeClr val="accent6">
                <a:shade val="80000"/>
                <a:hueOff val="0"/>
                <a:satOff val="0"/>
                <a:lumOff val="0"/>
                <a:alphaOff val="0"/>
                <a:satMod val="110000"/>
                <a:lumMod val="100000"/>
                <a:shade val="100000"/>
              </a:schemeClr>
            </a:gs>
            <a:gs pos="100000">
              <a:schemeClr val="accent6">
                <a:shade val="8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Literacy</a:t>
          </a:r>
        </a:p>
      </dsp:txBody>
      <dsp:txXfrm>
        <a:off x="0" y="1370054"/>
        <a:ext cx="1321130" cy="1370054"/>
      </dsp:txXfrm>
    </dsp:sp>
    <dsp:sp modelId="{A35A5BDA-1DEF-4B53-85D9-836F1789BD9C}">
      <dsp:nvSpPr>
        <dsp:cNvPr id="0" name=""/>
        <dsp:cNvSpPr/>
      </dsp:nvSpPr>
      <dsp:spPr>
        <a:xfrm>
          <a:off x="90279" y="205508"/>
          <a:ext cx="1140570" cy="1140570"/>
        </a:xfrm>
        <a:prstGeom prst="ellipse">
          <a:avLst/>
        </a:prstGeom>
        <a:blipFill>
          <a:blip xmlns:r="http://schemas.openxmlformats.org/officeDocument/2006/relationships" r:embed="rId1">
            <a:duotone>
              <a:schemeClr val="accent6">
                <a:hueOff val="0"/>
                <a:satOff val="0"/>
                <a:lumOff val="0"/>
                <a:alphaOff val="0"/>
                <a:shade val="20000"/>
                <a:satMod val="200000"/>
              </a:schemeClr>
              <a:schemeClr val="accent6">
                <a:hueOff val="0"/>
                <a:satOff val="0"/>
                <a:lumOff val="0"/>
                <a:alphaOff val="0"/>
                <a:tint val="12000"/>
                <a:satMod val="190000"/>
              </a:schemeClr>
            </a:duotone>
            <a:extLst>
              <a:ext uri="{28A0092B-C50C-407E-A947-70E740481C1C}">
                <a14:useLocalDpi xmlns:a14="http://schemas.microsoft.com/office/drawing/2010/main" val="0"/>
              </a:ext>
              <a:ext uri="{96DAC541-7B7A-43D3-8B79-37D633B846F1}">
                <asvg:svgBlip xmlns:asvg="http://schemas.microsoft.com/office/drawing/2016/SVG/main" r:embed="rId2"/>
              </a:ext>
            </a:extLst>
          </a:blip>
          <a:srcRect/>
          <a:stretch>
            <a:fillRect/>
          </a:stretch>
        </a:blip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sp>
    <dsp:sp modelId="{710ED3EF-2EFC-42C9-85CB-D9322A1525DE}">
      <dsp:nvSpPr>
        <dsp:cNvPr id="0" name=""/>
        <dsp:cNvSpPr/>
      </dsp:nvSpPr>
      <dsp:spPr>
        <a:xfrm>
          <a:off x="1360764" y="0"/>
          <a:ext cx="1321130" cy="3425137"/>
        </a:xfrm>
        <a:prstGeom prst="roundRect">
          <a:avLst>
            <a:gd name="adj" fmla="val 10000"/>
          </a:avLst>
        </a:prstGeom>
        <a:gradFill rotWithShape="0">
          <a:gsLst>
            <a:gs pos="0">
              <a:schemeClr val="accent6">
                <a:shade val="80000"/>
                <a:hueOff val="80320"/>
                <a:satOff val="-3227"/>
                <a:lumOff val="6907"/>
                <a:alphaOff val="0"/>
                <a:satMod val="103000"/>
                <a:lumMod val="102000"/>
                <a:tint val="94000"/>
              </a:schemeClr>
            </a:gs>
            <a:gs pos="50000">
              <a:schemeClr val="accent6">
                <a:shade val="80000"/>
                <a:hueOff val="80320"/>
                <a:satOff val="-3227"/>
                <a:lumOff val="6907"/>
                <a:alphaOff val="0"/>
                <a:satMod val="110000"/>
                <a:lumMod val="100000"/>
                <a:shade val="100000"/>
              </a:schemeClr>
            </a:gs>
            <a:gs pos="100000">
              <a:schemeClr val="accent6">
                <a:shade val="80000"/>
                <a:hueOff val="80320"/>
                <a:satOff val="-3227"/>
                <a:lumOff val="6907"/>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Student Attendance</a:t>
          </a:r>
        </a:p>
      </dsp:txBody>
      <dsp:txXfrm>
        <a:off x="1360764" y="1370054"/>
        <a:ext cx="1321130" cy="1370054"/>
      </dsp:txXfrm>
    </dsp:sp>
    <dsp:sp modelId="{741D9D5E-306F-4BFA-9F7B-5C467DEAC3C9}">
      <dsp:nvSpPr>
        <dsp:cNvPr id="0" name=""/>
        <dsp:cNvSpPr/>
      </dsp:nvSpPr>
      <dsp:spPr>
        <a:xfrm>
          <a:off x="1451044" y="205508"/>
          <a:ext cx="1140570" cy="1140570"/>
        </a:xfrm>
        <a:prstGeom prst="ellipse">
          <a:avLst/>
        </a:prstGeom>
        <a:blipFill>
          <a:blip xmlns:r="http://schemas.openxmlformats.org/officeDocument/2006/relationships" r:embed="rId3">
            <a:duotone>
              <a:schemeClr val="accent6">
                <a:hueOff val="11154"/>
                <a:satOff val="-594"/>
                <a:lumOff val="3059"/>
                <a:alphaOff val="0"/>
                <a:shade val="20000"/>
                <a:satMod val="200000"/>
              </a:schemeClr>
              <a:schemeClr val="accent6">
                <a:hueOff val="11154"/>
                <a:satOff val="-594"/>
                <a:lumOff val="3059"/>
                <a:alphaOff val="0"/>
                <a:tint val="12000"/>
                <a:satMod val="190000"/>
              </a:schemeClr>
            </a:duotone>
            <a:extLst>
              <a:ext uri="{28A0092B-C50C-407E-A947-70E740481C1C}">
                <a14:useLocalDpi xmlns:a14="http://schemas.microsoft.com/office/drawing/2010/main" val="0"/>
              </a:ext>
              <a:ext uri="{96DAC541-7B7A-43D3-8B79-37D633B846F1}">
                <asvg:svgBlip xmlns:asvg="http://schemas.microsoft.com/office/drawing/2016/SVG/main" r:embed="rId4"/>
              </a:ext>
            </a:extLst>
          </a:blip>
          <a:srcRect/>
          <a:stretch>
            <a:fillRect/>
          </a:stretch>
        </a:blip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sp>
    <dsp:sp modelId="{9B6ADB7D-1842-4227-8D77-59DB3A9A0D4B}">
      <dsp:nvSpPr>
        <dsp:cNvPr id="0" name=""/>
        <dsp:cNvSpPr/>
      </dsp:nvSpPr>
      <dsp:spPr>
        <a:xfrm>
          <a:off x="2721528" y="0"/>
          <a:ext cx="1321130" cy="3425137"/>
        </a:xfrm>
        <a:prstGeom prst="roundRect">
          <a:avLst>
            <a:gd name="adj" fmla="val 10000"/>
          </a:avLst>
        </a:prstGeom>
        <a:gradFill rotWithShape="0">
          <a:gsLst>
            <a:gs pos="0">
              <a:schemeClr val="accent6">
                <a:shade val="80000"/>
                <a:hueOff val="160640"/>
                <a:satOff val="-6455"/>
                <a:lumOff val="13814"/>
                <a:alphaOff val="0"/>
                <a:satMod val="103000"/>
                <a:lumMod val="102000"/>
                <a:tint val="94000"/>
              </a:schemeClr>
            </a:gs>
            <a:gs pos="50000">
              <a:schemeClr val="accent6">
                <a:shade val="80000"/>
                <a:hueOff val="160640"/>
                <a:satOff val="-6455"/>
                <a:lumOff val="13814"/>
                <a:alphaOff val="0"/>
                <a:satMod val="110000"/>
                <a:lumMod val="100000"/>
                <a:shade val="100000"/>
              </a:schemeClr>
            </a:gs>
            <a:gs pos="100000">
              <a:schemeClr val="accent6">
                <a:shade val="80000"/>
                <a:hueOff val="160640"/>
                <a:satOff val="-6455"/>
                <a:lumOff val="13814"/>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Accelerated Enrollment</a:t>
          </a:r>
        </a:p>
      </dsp:txBody>
      <dsp:txXfrm>
        <a:off x="2721528" y="1370054"/>
        <a:ext cx="1321130" cy="1370054"/>
      </dsp:txXfrm>
    </dsp:sp>
    <dsp:sp modelId="{E314EFF8-5D8B-4E69-8631-B01E2E4361C1}">
      <dsp:nvSpPr>
        <dsp:cNvPr id="0" name=""/>
        <dsp:cNvSpPr/>
      </dsp:nvSpPr>
      <dsp:spPr>
        <a:xfrm>
          <a:off x="2811808" y="205508"/>
          <a:ext cx="1140570" cy="1140570"/>
        </a:xfrm>
        <a:prstGeom prst="ellipse">
          <a:avLst/>
        </a:prstGeom>
        <a:blipFill>
          <a:blip xmlns:r="http://schemas.openxmlformats.org/officeDocument/2006/relationships" r:embed="rId5">
            <a:duotone>
              <a:schemeClr val="accent6">
                <a:hueOff val="22308"/>
                <a:satOff val="-1189"/>
                <a:lumOff val="6118"/>
                <a:alphaOff val="0"/>
                <a:shade val="20000"/>
                <a:satMod val="200000"/>
              </a:schemeClr>
              <a:schemeClr val="accent6">
                <a:hueOff val="22308"/>
                <a:satOff val="-1189"/>
                <a:lumOff val="6118"/>
                <a:alphaOff val="0"/>
                <a:tint val="12000"/>
                <a:satMod val="190000"/>
              </a:schemeClr>
            </a:duotone>
            <a:extLst>
              <a:ext uri="{28A0092B-C50C-407E-A947-70E740481C1C}">
                <a14:useLocalDpi xmlns:a14="http://schemas.microsoft.com/office/drawing/2010/main" val="0"/>
              </a:ext>
              <a:ext uri="{96DAC541-7B7A-43D3-8B79-37D633B846F1}">
                <asvg:svgBlip xmlns:asvg="http://schemas.microsoft.com/office/drawing/2016/SVG/main" r:embed="rId6"/>
              </a:ext>
            </a:extLst>
          </a:blip>
          <a:srcRect/>
          <a:stretch>
            <a:fillRect/>
          </a:stretch>
        </a:blip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sp>
    <dsp:sp modelId="{BBFFFB21-BA2F-46AE-9C6C-447C80C9AF48}">
      <dsp:nvSpPr>
        <dsp:cNvPr id="0" name=""/>
        <dsp:cNvSpPr/>
      </dsp:nvSpPr>
      <dsp:spPr>
        <a:xfrm>
          <a:off x="4082293" y="0"/>
          <a:ext cx="1321130" cy="3425137"/>
        </a:xfrm>
        <a:prstGeom prst="roundRect">
          <a:avLst>
            <a:gd name="adj" fmla="val 10000"/>
          </a:avLst>
        </a:prstGeom>
        <a:gradFill rotWithShape="0">
          <a:gsLst>
            <a:gs pos="0">
              <a:schemeClr val="accent6">
                <a:shade val="80000"/>
                <a:hueOff val="240960"/>
                <a:satOff val="-9682"/>
                <a:lumOff val="20721"/>
                <a:alphaOff val="0"/>
                <a:satMod val="103000"/>
                <a:lumMod val="102000"/>
                <a:tint val="94000"/>
              </a:schemeClr>
            </a:gs>
            <a:gs pos="50000">
              <a:schemeClr val="accent6">
                <a:shade val="80000"/>
                <a:hueOff val="240960"/>
                <a:satOff val="-9682"/>
                <a:lumOff val="20721"/>
                <a:alphaOff val="0"/>
                <a:satMod val="110000"/>
                <a:lumMod val="100000"/>
                <a:shade val="100000"/>
              </a:schemeClr>
            </a:gs>
            <a:gs pos="100000">
              <a:schemeClr val="accent6">
                <a:shade val="80000"/>
                <a:hueOff val="240960"/>
                <a:satOff val="-9682"/>
                <a:lumOff val="20721"/>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Pathway Completion</a:t>
          </a:r>
        </a:p>
      </dsp:txBody>
      <dsp:txXfrm>
        <a:off x="4082293" y="1370054"/>
        <a:ext cx="1321130" cy="1370054"/>
      </dsp:txXfrm>
    </dsp:sp>
    <dsp:sp modelId="{20F0833A-D2B0-4CB3-9332-EF82F339A8B2}">
      <dsp:nvSpPr>
        <dsp:cNvPr id="0" name=""/>
        <dsp:cNvSpPr/>
      </dsp:nvSpPr>
      <dsp:spPr>
        <a:xfrm>
          <a:off x="4172573" y="205508"/>
          <a:ext cx="1140570" cy="1140570"/>
        </a:xfrm>
        <a:prstGeom prst="ellipse">
          <a:avLst/>
        </a:prstGeom>
        <a:blipFill>
          <a:blip xmlns:r="http://schemas.openxmlformats.org/officeDocument/2006/relationships" r:embed="rId7">
            <a:duotone>
              <a:schemeClr val="accent6">
                <a:hueOff val="33462"/>
                <a:satOff val="-1783"/>
                <a:lumOff val="9177"/>
                <a:alphaOff val="0"/>
                <a:shade val="20000"/>
                <a:satMod val="200000"/>
              </a:schemeClr>
              <a:schemeClr val="accent6">
                <a:hueOff val="33462"/>
                <a:satOff val="-1783"/>
                <a:lumOff val="9177"/>
                <a:alphaOff val="0"/>
                <a:tint val="12000"/>
                <a:satMod val="190000"/>
              </a:schemeClr>
            </a:duotone>
            <a:extLst>
              <a:ext uri="{28A0092B-C50C-407E-A947-70E740481C1C}">
                <a14:useLocalDpi xmlns:a14="http://schemas.microsoft.com/office/drawing/2010/main" val="0"/>
              </a:ext>
              <a:ext uri="{96DAC541-7B7A-43D3-8B79-37D633B846F1}">
                <asvg:svgBlip xmlns:asvg="http://schemas.microsoft.com/office/drawing/2016/SVG/main" r:embed="rId8"/>
              </a:ext>
            </a:extLst>
          </a:blip>
          <a:srcRect/>
          <a:stretch>
            <a:fillRect/>
          </a:stretch>
        </a:blip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sp>
    <dsp:sp modelId="{3AFF31A7-FBBB-4543-9AF2-984ADE1EC449}">
      <dsp:nvSpPr>
        <dsp:cNvPr id="0" name=""/>
        <dsp:cNvSpPr/>
      </dsp:nvSpPr>
      <dsp:spPr>
        <a:xfrm>
          <a:off x="5443057" y="0"/>
          <a:ext cx="1321130" cy="3425137"/>
        </a:xfrm>
        <a:prstGeom prst="roundRect">
          <a:avLst>
            <a:gd name="adj" fmla="val 10000"/>
          </a:avLst>
        </a:prstGeom>
        <a:gradFill rotWithShape="0">
          <a:gsLst>
            <a:gs pos="0">
              <a:schemeClr val="accent6">
                <a:shade val="80000"/>
                <a:hueOff val="321280"/>
                <a:satOff val="-12909"/>
                <a:lumOff val="27628"/>
                <a:alphaOff val="0"/>
                <a:satMod val="103000"/>
                <a:lumMod val="102000"/>
                <a:tint val="94000"/>
              </a:schemeClr>
            </a:gs>
            <a:gs pos="50000">
              <a:schemeClr val="accent6">
                <a:shade val="80000"/>
                <a:hueOff val="321280"/>
                <a:satOff val="-12909"/>
                <a:lumOff val="27628"/>
                <a:alphaOff val="0"/>
                <a:satMod val="110000"/>
                <a:lumMod val="100000"/>
                <a:shade val="100000"/>
              </a:schemeClr>
            </a:gs>
            <a:gs pos="100000">
              <a:schemeClr val="accent6">
                <a:shade val="80000"/>
                <a:hueOff val="321280"/>
                <a:satOff val="-12909"/>
                <a:lumOff val="27628"/>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a:schemeClr val="lt1"/>
        </a:fontRef>
      </dsp:style>
      <dsp:txBody>
        <a:bodyPr spcFirstLastPara="0" vert="horz" wrap="square" lIns="120904" tIns="120904" rIns="120904" bIns="120904" numCol="1" spcCol="1270" anchor="ctr" anchorCtr="0">
          <a:noAutofit/>
        </a:bodyPr>
        <a:lstStyle/>
        <a:p>
          <a:pPr marL="0" lvl="0" indent="0" algn="ctr" defTabSz="755650">
            <a:lnSpc>
              <a:spcPct val="90000"/>
            </a:lnSpc>
            <a:spcBef>
              <a:spcPct val="0"/>
            </a:spcBef>
            <a:spcAft>
              <a:spcPct val="35000"/>
            </a:spcAft>
            <a:buNone/>
          </a:pPr>
          <a:r>
            <a:rPr lang="en-US" sz="1700" kern="1200" dirty="0"/>
            <a:t>College and Career Readiness</a:t>
          </a:r>
        </a:p>
      </dsp:txBody>
      <dsp:txXfrm>
        <a:off x="5443057" y="1370054"/>
        <a:ext cx="1321130" cy="1370054"/>
      </dsp:txXfrm>
    </dsp:sp>
    <dsp:sp modelId="{D84DB148-024F-475E-AE7C-4940AD09BDE8}">
      <dsp:nvSpPr>
        <dsp:cNvPr id="0" name=""/>
        <dsp:cNvSpPr/>
      </dsp:nvSpPr>
      <dsp:spPr>
        <a:xfrm>
          <a:off x="5533337" y="205508"/>
          <a:ext cx="1140570" cy="1140570"/>
        </a:xfrm>
        <a:prstGeom prst="ellipse">
          <a:avLst/>
        </a:prstGeom>
        <a:blipFill>
          <a:blip xmlns:r="http://schemas.openxmlformats.org/officeDocument/2006/relationships" r:embed="rId9">
            <a:duotone>
              <a:schemeClr val="accent6">
                <a:hueOff val="44616"/>
                <a:satOff val="-2378"/>
                <a:lumOff val="12236"/>
                <a:alphaOff val="0"/>
                <a:shade val="20000"/>
                <a:satMod val="200000"/>
              </a:schemeClr>
              <a:schemeClr val="accent6">
                <a:hueOff val="44616"/>
                <a:satOff val="-2378"/>
                <a:lumOff val="12236"/>
                <a:alphaOff val="0"/>
                <a:tint val="12000"/>
                <a:satMod val="190000"/>
              </a:schemeClr>
            </a:duotone>
            <a:extLst>
              <a:ext uri="{28A0092B-C50C-407E-A947-70E740481C1C}">
                <a14:useLocalDpi xmlns:a14="http://schemas.microsoft.com/office/drawing/2010/main" val="0"/>
              </a:ext>
              <a:ext uri="{96DAC541-7B7A-43D3-8B79-37D633B846F1}">
                <asvg:svgBlip xmlns:asvg="http://schemas.microsoft.com/office/drawing/2016/SVG/main" r:embed="rId10"/>
              </a:ext>
            </a:extLst>
          </a:blip>
          <a:srcRect/>
          <a:stretch>
            <a:fillRect/>
          </a:stretch>
        </a:blipFill>
        <a:ln>
          <a:noFill/>
        </a:ln>
        <a:effectLst>
          <a:outerShdw blurRad="57150" dist="19050" dir="5400000" algn="ctr" rotWithShape="0">
            <a:srgbClr val="000000">
              <a:alpha val="63000"/>
            </a:srgbClr>
          </a:outerShdw>
        </a:effectLst>
      </dsp:spPr>
      <dsp:style>
        <a:lnRef idx="0">
          <a:scrgbClr r="0" g="0" b="0"/>
        </a:lnRef>
        <a:fillRef idx="1">
          <a:scrgbClr r="0" g="0" b="0"/>
        </a:fillRef>
        <a:effectRef idx="3">
          <a:scrgbClr r="0" g="0" b="0"/>
        </a:effectRef>
        <a:fontRef idx="minor"/>
      </dsp:style>
    </dsp:sp>
    <dsp:sp modelId="{95DA5919-A1B1-4178-B48B-C1196A3DA5D6}">
      <dsp:nvSpPr>
        <dsp:cNvPr id="0" name=""/>
        <dsp:cNvSpPr/>
      </dsp:nvSpPr>
      <dsp:spPr>
        <a:xfrm>
          <a:off x="270567" y="2740109"/>
          <a:ext cx="6223052" cy="513770"/>
        </a:xfrm>
        <a:prstGeom prst="leftRightArrow">
          <a:avLst/>
        </a:prstGeom>
        <a:gradFill rotWithShape="0">
          <a:gsLst>
            <a:gs pos="0">
              <a:schemeClr val="accent6">
                <a:tint val="40000"/>
                <a:hueOff val="0"/>
                <a:satOff val="0"/>
                <a:lumOff val="0"/>
                <a:alphaOff val="0"/>
                <a:satMod val="103000"/>
                <a:lumMod val="102000"/>
                <a:tint val="94000"/>
              </a:schemeClr>
            </a:gs>
            <a:gs pos="50000">
              <a:schemeClr val="accent6">
                <a:tint val="40000"/>
                <a:hueOff val="0"/>
                <a:satOff val="0"/>
                <a:lumOff val="0"/>
                <a:alphaOff val="0"/>
                <a:satMod val="110000"/>
                <a:lumMod val="100000"/>
                <a:shade val="100000"/>
              </a:schemeClr>
            </a:gs>
            <a:gs pos="100000">
              <a:schemeClr val="accent6">
                <a:tint val="40000"/>
                <a:hueOff val="0"/>
                <a:satOff val="0"/>
                <a:lumOff val="0"/>
                <a:alphaOff val="0"/>
                <a:lumMod val="99000"/>
                <a:satMod val="120000"/>
                <a:shade val="78000"/>
              </a:schemeClr>
            </a:gs>
          </a:gsLst>
          <a:lin ang="5400000" scaled="0"/>
        </a:gradFill>
        <a:ln>
          <a:noFill/>
        </a:ln>
        <a:effectLst>
          <a:outerShdw blurRad="57150" dist="19050" dir="5400000" algn="ctr" rotWithShape="0">
            <a:srgbClr val="000000">
              <a:alpha val="63000"/>
            </a:srgbClr>
          </a:outerShdw>
        </a:effectLst>
      </dsp:spPr>
      <dsp:style>
        <a:lnRef idx="0">
          <a:scrgbClr r="0" g="0" b="0"/>
        </a:lnRef>
        <a:fillRef idx="3">
          <a:scrgbClr r="0" g="0" b="0"/>
        </a:fillRef>
        <a:effectRef idx="3">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238" cy="4667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78275" y="0"/>
            <a:ext cx="3043238" cy="466725"/>
          </a:xfrm>
          <a:prstGeom prst="rect">
            <a:avLst/>
          </a:prstGeom>
        </p:spPr>
        <p:txBody>
          <a:bodyPr vert="horz" lIns="91440" tIns="45720" rIns="91440" bIns="45720" rtlCol="0"/>
          <a:lstStyle>
            <a:lvl1pPr algn="r">
              <a:defRPr sz="1200"/>
            </a:lvl1pPr>
          </a:lstStyle>
          <a:p>
            <a:fld id="{CB1DC78F-B74E-462C-B5EC-0F70FC2B9783}" type="datetimeFigureOut">
              <a:rPr lang="en-US" smtClean="0"/>
              <a:t>10/17/2017</a:t>
            </a:fld>
            <a:endParaRPr lang="en-US"/>
          </a:p>
        </p:txBody>
      </p:sp>
      <p:sp>
        <p:nvSpPr>
          <p:cNvPr id="4" name="Footer Placeholder 3"/>
          <p:cNvSpPr>
            <a:spLocks noGrp="1"/>
          </p:cNvSpPr>
          <p:nvPr>
            <p:ph type="ftr" sz="quarter" idx="2"/>
          </p:nvPr>
        </p:nvSpPr>
        <p:spPr>
          <a:xfrm>
            <a:off x="0" y="8842375"/>
            <a:ext cx="3043238" cy="4667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78275" y="8842375"/>
            <a:ext cx="3043238" cy="466725"/>
          </a:xfrm>
          <a:prstGeom prst="rect">
            <a:avLst/>
          </a:prstGeom>
        </p:spPr>
        <p:txBody>
          <a:bodyPr vert="horz" lIns="91440" tIns="45720" rIns="91440" bIns="45720" rtlCol="0" anchor="b"/>
          <a:lstStyle>
            <a:lvl1pPr algn="r">
              <a:defRPr sz="1200"/>
            </a:lvl1pPr>
          </a:lstStyle>
          <a:p>
            <a:fld id="{50F5316C-2457-40C4-9EE5-0431147AF79C}" type="slidenum">
              <a:rPr lang="en-US" smtClean="0"/>
              <a:t>‹#›</a:t>
            </a:fld>
            <a:endParaRPr lang="en-US"/>
          </a:p>
        </p:txBody>
      </p:sp>
    </p:spTree>
    <p:extLst>
      <p:ext uri="{BB962C8B-B14F-4D97-AF65-F5344CB8AC3E}">
        <p14:creationId xmlns:p14="http://schemas.microsoft.com/office/powerpoint/2010/main" val="37853578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5455"/>
          </a:xfrm>
          <a:prstGeom prst="rect">
            <a:avLst/>
          </a:prstGeom>
        </p:spPr>
        <p:txBody>
          <a:bodyPr vert="horz" lIns="93324" tIns="46662" rIns="93324" bIns="46662" rtlCol="0"/>
          <a:lstStyle>
            <a:lvl1pPr algn="l">
              <a:defRPr sz="1200"/>
            </a:lvl1pPr>
          </a:lstStyle>
          <a:p>
            <a:endParaRPr lang="en-US"/>
          </a:p>
        </p:txBody>
      </p:sp>
      <p:sp>
        <p:nvSpPr>
          <p:cNvPr id="3" name="Date Placeholder 2"/>
          <p:cNvSpPr>
            <a:spLocks noGrp="1"/>
          </p:cNvSpPr>
          <p:nvPr>
            <p:ph type="dt" idx="1"/>
          </p:nvPr>
        </p:nvSpPr>
        <p:spPr>
          <a:xfrm>
            <a:off x="3978132" y="0"/>
            <a:ext cx="3043343" cy="465455"/>
          </a:xfrm>
          <a:prstGeom prst="rect">
            <a:avLst/>
          </a:prstGeom>
        </p:spPr>
        <p:txBody>
          <a:bodyPr vert="horz" lIns="93324" tIns="46662" rIns="93324" bIns="46662" rtlCol="0"/>
          <a:lstStyle>
            <a:lvl1pPr algn="r">
              <a:defRPr sz="1200"/>
            </a:lvl1pPr>
          </a:lstStyle>
          <a:p>
            <a:fld id="{D8AB1433-BF8B-45C5-81D6-089F21EECCF9}" type="datetimeFigureOut">
              <a:rPr lang="en-US" smtClean="0"/>
              <a:t>10/17/2017</a:t>
            </a:fld>
            <a:endParaRPr lang="en-US"/>
          </a:p>
        </p:txBody>
      </p:sp>
      <p:sp>
        <p:nvSpPr>
          <p:cNvPr id="4" name="Slide Image Placeholder 3"/>
          <p:cNvSpPr>
            <a:spLocks noGrp="1" noRot="1" noChangeAspect="1"/>
          </p:cNvSpPr>
          <p:nvPr>
            <p:ph type="sldImg" idx="2"/>
          </p:nvPr>
        </p:nvSpPr>
        <p:spPr>
          <a:xfrm>
            <a:off x="1184275" y="698500"/>
            <a:ext cx="4654550" cy="3490913"/>
          </a:xfrm>
          <a:prstGeom prst="rect">
            <a:avLst/>
          </a:prstGeom>
          <a:noFill/>
          <a:ln w="12700">
            <a:solidFill>
              <a:prstClr val="black"/>
            </a:solidFill>
          </a:ln>
        </p:spPr>
        <p:txBody>
          <a:bodyPr vert="horz" lIns="93324" tIns="46662" rIns="93324" bIns="46662" rtlCol="0" anchor="ctr"/>
          <a:lstStyle/>
          <a:p>
            <a:endParaRPr lang="en-US"/>
          </a:p>
        </p:txBody>
      </p:sp>
      <p:sp>
        <p:nvSpPr>
          <p:cNvPr id="5" name="Notes Placeholder 4"/>
          <p:cNvSpPr>
            <a:spLocks noGrp="1"/>
          </p:cNvSpPr>
          <p:nvPr>
            <p:ph type="body" sz="quarter" idx="3"/>
          </p:nvPr>
        </p:nvSpPr>
        <p:spPr>
          <a:xfrm>
            <a:off x="702310" y="4421823"/>
            <a:ext cx="5618480" cy="4189095"/>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29"/>
            <a:ext cx="3043343" cy="465455"/>
          </a:xfrm>
          <a:prstGeom prst="rect">
            <a:avLst/>
          </a:prstGeom>
        </p:spPr>
        <p:txBody>
          <a:bodyPr vert="horz" lIns="93324" tIns="46662" rIns="93324" bIns="46662" rtlCol="0" anchor="b"/>
          <a:lstStyle>
            <a:lvl1pPr algn="l">
              <a:defRPr sz="1200"/>
            </a:lvl1pPr>
          </a:lstStyle>
          <a:p>
            <a:endParaRPr lang="en-US"/>
          </a:p>
        </p:txBody>
      </p:sp>
      <p:sp>
        <p:nvSpPr>
          <p:cNvPr id="7" name="Slide Number Placeholder 6"/>
          <p:cNvSpPr>
            <a:spLocks noGrp="1"/>
          </p:cNvSpPr>
          <p:nvPr>
            <p:ph type="sldNum" sz="quarter" idx="5"/>
          </p:nvPr>
        </p:nvSpPr>
        <p:spPr>
          <a:xfrm>
            <a:off x="3978132" y="8842029"/>
            <a:ext cx="3043343" cy="465455"/>
          </a:xfrm>
          <a:prstGeom prst="rect">
            <a:avLst/>
          </a:prstGeom>
        </p:spPr>
        <p:txBody>
          <a:bodyPr vert="horz" lIns="93324" tIns="46662" rIns="93324" bIns="46662" rtlCol="0" anchor="b"/>
          <a:lstStyle>
            <a:lvl1pPr algn="r">
              <a:defRPr sz="1200"/>
            </a:lvl1pPr>
          </a:lstStyle>
          <a:p>
            <a:fld id="{E6530340-F5C0-43BA-9CC1-D63E860F355B}" type="slidenum">
              <a:rPr lang="en-US" smtClean="0"/>
              <a:t>‹#›</a:t>
            </a:fld>
            <a:endParaRPr lang="en-US"/>
          </a:p>
        </p:txBody>
      </p:sp>
    </p:spTree>
    <p:extLst>
      <p:ext uri="{BB962C8B-B14F-4D97-AF65-F5344CB8AC3E}">
        <p14:creationId xmlns:p14="http://schemas.microsoft.com/office/powerpoint/2010/main" val="19122362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7.xml.rels><?xml version="1.0" encoding="UTF-8" standalone="yes"?>
<Relationships xmlns="http://schemas.openxmlformats.org/package/2006/relationships"><Relationship Id="rId3" Type="http://schemas.openxmlformats.org/officeDocument/2006/relationships/hyperlink" Target="http://www.gadoe.org/" TargetMode="External"/><Relationship Id="rId2" Type="http://schemas.openxmlformats.org/officeDocument/2006/relationships/image" Target="../media/image2.png"/><Relationship Id="rId1" Type="http://schemas.openxmlformats.org/officeDocument/2006/relationships/slideMaster" Target="../slideMasters/slideMaster1.xml"/><Relationship Id="rId4" Type="http://schemas.openxmlformats.org/officeDocument/2006/relationships/image" Target="../media/image1.png"/></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hyperlink" Target="http://www.gadoe.org/" TargetMode="Externa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7" name="Picture 16"/>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ctrTitle"/>
          </p:nvPr>
        </p:nvSpPr>
        <p:spPr>
          <a:xfrm>
            <a:off x="685800" y="1122363"/>
            <a:ext cx="7772400" cy="2387600"/>
          </a:xfrm>
        </p:spPr>
        <p:txBody>
          <a:bodyPr anchor="b"/>
          <a:lstStyle>
            <a:lvl1pPr algn="ctr">
              <a:defRPr sz="6000" b="1">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14E1784F-24CF-40F5-8E66-5A671CE0558F}" type="datetime1">
              <a:rPr lang="en-US" smtClean="0"/>
              <a:t>10/17/2017</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5"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a:solidFill>
                  <a:schemeClr val="bg1"/>
                </a:solidFill>
              </a:rPr>
              <a:t>Richard</a:t>
            </a:r>
            <a:r>
              <a:rPr lang="en-US" sz="1400" b="1" baseline="0" dirty="0">
                <a:solidFill>
                  <a:schemeClr val="bg1"/>
                </a:solidFill>
              </a:rPr>
              <a:t> Woods, Georgia’s School Superintendent</a:t>
            </a:r>
          </a:p>
          <a:p>
            <a:pPr algn="r"/>
            <a:r>
              <a:rPr lang="en-US" sz="1200" b="1" i="1" u="none" baseline="0" dirty="0">
                <a:solidFill>
                  <a:schemeClr val="bg1"/>
                </a:solidFill>
              </a:rPr>
              <a:t>“Educating Georgia’s Future”</a:t>
            </a:r>
          </a:p>
          <a:p>
            <a:pPr algn="r"/>
            <a:r>
              <a:rPr lang="en-US" sz="1200" b="1" baseline="0" dirty="0">
                <a:solidFill>
                  <a:schemeClr val="bg1"/>
                </a:solidFill>
                <a:hlinkClick r:id="rId4"/>
              </a:rPr>
              <a:t>gadoe.org</a:t>
            </a:r>
            <a:endParaRPr lang="en-US" sz="1200" b="1" dirty="0">
              <a:solidFill>
                <a:schemeClr val="bg1"/>
              </a:solidFill>
            </a:endParaRPr>
          </a:p>
        </p:txBody>
      </p:sp>
      <p:sp>
        <p:nvSpPr>
          <p:cNvPr id="16" name="Rectangle 15"/>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54381302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lvl1pPr>
              <a:defRPr b="0" i="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0FD5ACBA-BC96-4E48-BAD5-E7E116EC4687}" type="datetime1">
              <a:rPr lang="en-US" smtClean="0"/>
              <a:t>10/17/2017</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5" name="Date Placeholder 3"/>
          <p:cNvSpPr txBox="1">
            <a:spLocks/>
          </p:cNvSpPr>
          <p:nvPr userDrawn="1"/>
        </p:nvSpPr>
        <p:spPr>
          <a:xfrm>
            <a:off x="7055141" y="1019660"/>
            <a:ext cx="2078037"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a:solidFill>
                  <a:schemeClr val="tx1">
                    <a:lumMod val="65000"/>
                    <a:lumOff val="35000"/>
                  </a:schemeClr>
                </a:solidFill>
              </a:rPr>
              <a:t>Richard</a:t>
            </a:r>
            <a:r>
              <a:rPr lang="en-US" sz="1000" b="1" baseline="0" dirty="0">
                <a:solidFill>
                  <a:schemeClr val="tx1">
                    <a:lumMod val="65000"/>
                    <a:lumOff val="35000"/>
                  </a:schemeClr>
                </a:solidFill>
              </a:rPr>
              <a:t> Woods, </a:t>
            </a:r>
          </a:p>
          <a:p>
            <a:pPr algn="r"/>
            <a:r>
              <a:rPr lang="en-US" sz="1000" b="1" baseline="0" dirty="0">
                <a:solidFill>
                  <a:schemeClr val="tx1">
                    <a:lumMod val="65000"/>
                    <a:lumOff val="35000"/>
                  </a:schemeClr>
                </a:solidFill>
              </a:rPr>
              <a:t>Georgia’s School Superintendent</a:t>
            </a:r>
          </a:p>
          <a:p>
            <a:pPr algn="r"/>
            <a:r>
              <a:rPr lang="en-US" sz="1000" b="1" i="1" u="none" baseline="0" dirty="0">
                <a:solidFill>
                  <a:schemeClr val="tx1">
                    <a:lumMod val="65000"/>
                    <a:lumOff val="35000"/>
                  </a:schemeClr>
                </a:solidFill>
              </a:rPr>
              <a:t>“Educating Georgia’s Future”</a:t>
            </a:r>
          </a:p>
          <a:p>
            <a:pPr algn="r"/>
            <a:r>
              <a:rPr lang="en-US" sz="1000" b="1" baseline="0" dirty="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0636078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3" name="Picture 12"/>
          <p:cNvPicPr>
            <a:picLocks noChangeAspect="1"/>
          </p:cNvPicPr>
          <p:nvPr userDrawn="1"/>
        </p:nvPicPr>
        <p:blipFill>
          <a:blip r:embed="rId2"/>
          <a:stretch>
            <a:fillRect/>
          </a:stretch>
        </p:blipFill>
        <p:spPr>
          <a:xfrm>
            <a:off x="119105" y="1434648"/>
            <a:ext cx="8856454" cy="4537566"/>
          </a:xfrm>
          <a:prstGeom prst="rect">
            <a:avLst/>
          </a:prstGeom>
        </p:spPr>
      </p:pic>
      <p:sp>
        <p:nvSpPr>
          <p:cNvPr id="2" name="Vertical Title 1"/>
          <p:cNvSpPr>
            <a:spLocks noGrp="1"/>
          </p:cNvSpPr>
          <p:nvPr>
            <p:ph type="title" orient="vert"/>
          </p:nvPr>
        </p:nvSpPr>
        <p:spPr>
          <a:xfrm>
            <a:off x="6543675" y="365125"/>
            <a:ext cx="1971675" cy="5811838"/>
          </a:xfrm>
        </p:spPr>
        <p:txBody>
          <a:bodyPr vert="eaVert"/>
          <a:lstStyle>
            <a:lvl1pPr>
              <a:defRPr b="0" i="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98194362-26A2-411B-A63E-F202E3AFF173}" type="datetime1">
              <a:rPr lang="en-US" smtClean="0"/>
              <a:t>10/17/2017</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2351268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lvl1pPr>
              <a:defRPr b="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4DAE6870-AD18-448A-9B2A-0EFE6DC7B06B}" type="datetime1">
              <a:rPr lang="en-US" smtClean="0"/>
              <a:t>10/17/2017</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6" name="Picture 15"/>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7" name="Date Placeholder 3"/>
          <p:cNvSpPr txBox="1">
            <a:spLocks/>
          </p:cNvSpPr>
          <p:nvPr userDrawn="1"/>
        </p:nvSpPr>
        <p:spPr>
          <a:xfrm>
            <a:off x="7206143" y="1019660"/>
            <a:ext cx="1927035"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a:solidFill>
                  <a:schemeClr val="tx1">
                    <a:lumMod val="65000"/>
                    <a:lumOff val="35000"/>
                  </a:schemeClr>
                </a:solidFill>
              </a:rPr>
              <a:t>Richard</a:t>
            </a:r>
            <a:r>
              <a:rPr lang="en-US" sz="1000" b="1" baseline="0" dirty="0">
                <a:solidFill>
                  <a:schemeClr val="tx1">
                    <a:lumMod val="65000"/>
                    <a:lumOff val="35000"/>
                  </a:schemeClr>
                </a:solidFill>
              </a:rPr>
              <a:t> Woods, </a:t>
            </a:r>
          </a:p>
          <a:p>
            <a:pPr algn="r"/>
            <a:r>
              <a:rPr lang="en-US" sz="1000" b="1" baseline="0" dirty="0">
                <a:solidFill>
                  <a:schemeClr val="tx1">
                    <a:lumMod val="65000"/>
                    <a:lumOff val="35000"/>
                  </a:schemeClr>
                </a:solidFill>
              </a:rPr>
              <a:t>Georgia’s School Superintendent</a:t>
            </a:r>
          </a:p>
          <a:p>
            <a:pPr algn="r"/>
            <a:r>
              <a:rPr lang="en-US" sz="1000" b="1" i="1" u="none" baseline="0" dirty="0">
                <a:solidFill>
                  <a:schemeClr val="tx1">
                    <a:lumMod val="65000"/>
                    <a:lumOff val="35000"/>
                  </a:schemeClr>
                </a:solidFill>
              </a:rPr>
              <a:t>“Educating Georgia’s Future”</a:t>
            </a:r>
          </a:p>
          <a:p>
            <a:pPr algn="r"/>
            <a:r>
              <a:rPr lang="en-US" sz="1000" b="1" baseline="0" dirty="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111204051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pic>
        <p:nvPicPr>
          <p:cNvPr id="17" name="Picture 16"/>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3888" y="1709739"/>
            <a:ext cx="7886700" cy="2852737"/>
          </a:xfrm>
        </p:spPr>
        <p:txBody>
          <a:bodyPr anchor="b"/>
          <a:lstStyle>
            <a:lvl1pPr>
              <a:defRPr sz="6000" b="0" i="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8" name="Rectangle 7"/>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535B3B41-2E1F-40FB-8308-AA0E18F0B9DC}" type="datetime1">
              <a:rPr lang="en-US" smtClean="0"/>
              <a:t>10/17/2017</a:t>
            </a:fld>
            <a:endParaRPr lang="en-US" dirty="0"/>
          </a:p>
        </p:txBody>
      </p:sp>
      <p:sp>
        <p:nvSpPr>
          <p:cNvPr id="10"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1"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2" name="Rectangle 11"/>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p:cNvPicPr>
            <a:picLocks noChangeAspect="1"/>
          </p:cNvPicPr>
          <p:nvPr userDrawn="1"/>
        </p:nvPicPr>
        <p:blipFill>
          <a:blip r:embed="rId3"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5"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a:solidFill>
                  <a:schemeClr val="bg1"/>
                </a:solidFill>
              </a:rPr>
              <a:t>Richard</a:t>
            </a:r>
            <a:r>
              <a:rPr lang="en-US" sz="1400" b="1" baseline="0" dirty="0">
                <a:solidFill>
                  <a:schemeClr val="bg1"/>
                </a:solidFill>
              </a:rPr>
              <a:t> Woods, Georgia’s School Superintendent</a:t>
            </a:r>
          </a:p>
          <a:p>
            <a:pPr algn="r"/>
            <a:r>
              <a:rPr lang="en-US" sz="1200" b="1" i="1" u="none" baseline="0" dirty="0">
                <a:solidFill>
                  <a:schemeClr val="bg1"/>
                </a:solidFill>
              </a:rPr>
              <a:t>“Educating Georgia’s Future”</a:t>
            </a:r>
          </a:p>
          <a:p>
            <a:pPr algn="r"/>
            <a:r>
              <a:rPr lang="en-US" sz="1200" b="1" baseline="0" dirty="0">
                <a:solidFill>
                  <a:schemeClr val="bg1"/>
                </a:solidFill>
                <a:hlinkClick r:id="rId4"/>
              </a:rPr>
              <a:t>gadoe.org</a:t>
            </a:r>
            <a:endParaRPr lang="en-US" sz="1200" b="1" dirty="0">
              <a:solidFill>
                <a:schemeClr val="bg1"/>
              </a:solidFill>
            </a:endParaRPr>
          </a:p>
        </p:txBody>
      </p:sp>
      <p:sp>
        <p:nvSpPr>
          <p:cNvPr id="16" name="Rectangle 15"/>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5342314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lvl1pPr>
              <a:defRPr b="0" i="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Content Placeholder 2"/>
          <p:cNvSpPr>
            <a:spLocks noGrp="1"/>
          </p:cNvSpPr>
          <p:nvPr>
            <p:ph sz="half" idx="1"/>
          </p:nvPr>
        </p:nvSpPr>
        <p:spPr>
          <a:xfrm>
            <a:off x="628650" y="1825625"/>
            <a:ext cx="3886200" cy="435133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33CB0378-FFD4-4CBB-858D-32EE1C82268A}" type="datetime1">
              <a:rPr lang="en-US" smtClean="0"/>
              <a:t>10/17/2017</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105475" y="1019660"/>
            <a:ext cx="2027703"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a:solidFill>
                  <a:schemeClr val="tx1">
                    <a:lumMod val="65000"/>
                    <a:lumOff val="35000"/>
                  </a:schemeClr>
                </a:solidFill>
              </a:rPr>
              <a:t>Richard</a:t>
            </a:r>
            <a:r>
              <a:rPr lang="en-US" sz="1000" b="1" baseline="0" dirty="0">
                <a:solidFill>
                  <a:schemeClr val="tx1">
                    <a:lumMod val="65000"/>
                    <a:lumOff val="35000"/>
                  </a:schemeClr>
                </a:solidFill>
              </a:rPr>
              <a:t> Woods, </a:t>
            </a:r>
          </a:p>
          <a:p>
            <a:pPr algn="r"/>
            <a:r>
              <a:rPr lang="en-US" sz="1000" b="1" baseline="0" dirty="0">
                <a:solidFill>
                  <a:schemeClr val="tx1">
                    <a:lumMod val="65000"/>
                    <a:lumOff val="35000"/>
                  </a:schemeClr>
                </a:solidFill>
              </a:rPr>
              <a:t>Georgia’s School Superintendent</a:t>
            </a:r>
          </a:p>
          <a:p>
            <a:pPr algn="r"/>
            <a:r>
              <a:rPr lang="en-US" sz="1000" b="1" i="1" u="none" baseline="0" dirty="0">
                <a:solidFill>
                  <a:schemeClr val="tx1">
                    <a:lumMod val="65000"/>
                    <a:lumOff val="35000"/>
                  </a:schemeClr>
                </a:solidFill>
              </a:rPr>
              <a:t>“Educating Georgia’s Future”</a:t>
            </a:r>
          </a:p>
          <a:p>
            <a:pPr algn="r"/>
            <a:r>
              <a:rPr lang="en-US" sz="1000" b="1" baseline="0" dirty="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152682066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6" name="Picture 15"/>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365126"/>
            <a:ext cx="6290772" cy="1325563"/>
          </a:xfrm>
        </p:spPr>
        <p:txBody>
          <a:bodyPr/>
          <a:lstStyle>
            <a:lvl1pPr>
              <a:defRPr b="0" i="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1" name="Rectangle 10"/>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6DE48FE1-C959-4842-929B-B952E86448B4}" type="datetime1">
              <a:rPr lang="en-US" smtClean="0"/>
              <a:t>10/17/2017</a:t>
            </a:fld>
            <a:endParaRPr lang="en-US" dirty="0"/>
          </a:p>
        </p:txBody>
      </p:sp>
      <p:sp>
        <p:nvSpPr>
          <p:cNvPr id="13" name="Footer Placeholder 4"/>
          <p:cNvSpPr>
            <a:spLocks noGrp="1"/>
          </p:cNvSpPr>
          <p:nvPr>
            <p:ph type="ftr" sz="quarter" idx="11"/>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4" name="Slide Number Placeholder 5"/>
          <p:cNvSpPr>
            <a:spLocks noGrp="1"/>
          </p:cNvSpPr>
          <p:nvPr>
            <p:ph type="sldNum" sz="quarter" idx="12"/>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5" name="Rectangle 14"/>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20" name="Date Placeholder 3"/>
          <p:cNvSpPr txBox="1">
            <a:spLocks/>
          </p:cNvSpPr>
          <p:nvPr userDrawn="1"/>
        </p:nvSpPr>
        <p:spPr>
          <a:xfrm>
            <a:off x="7080308" y="1019660"/>
            <a:ext cx="2052870"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a:solidFill>
                  <a:schemeClr val="tx1">
                    <a:lumMod val="65000"/>
                    <a:lumOff val="35000"/>
                  </a:schemeClr>
                </a:solidFill>
              </a:rPr>
              <a:t>Richard</a:t>
            </a:r>
            <a:r>
              <a:rPr lang="en-US" sz="1000" b="1" baseline="0" dirty="0">
                <a:solidFill>
                  <a:schemeClr val="tx1">
                    <a:lumMod val="65000"/>
                    <a:lumOff val="35000"/>
                  </a:schemeClr>
                </a:solidFill>
              </a:rPr>
              <a:t> Woods, </a:t>
            </a:r>
          </a:p>
          <a:p>
            <a:pPr algn="r"/>
            <a:r>
              <a:rPr lang="en-US" sz="1000" b="1" baseline="0" dirty="0">
                <a:solidFill>
                  <a:schemeClr val="tx1">
                    <a:lumMod val="65000"/>
                    <a:lumOff val="35000"/>
                  </a:schemeClr>
                </a:solidFill>
              </a:rPr>
              <a:t>Georgia’s School Superintendent</a:t>
            </a:r>
          </a:p>
          <a:p>
            <a:pPr algn="r"/>
            <a:r>
              <a:rPr lang="en-US" sz="1000" b="1" i="1" u="none" baseline="0" dirty="0">
                <a:solidFill>
                  <a:schemeClr val="tx1">
                    <a:lumMod val="65000"/>
                    <a:lumOff val="35000"/>
                  </a:schemeClr>
                </a:solidFill>
              </a:rPr>
              <a:t>“Educating Georgia’s Future”</a:t>
            </a:r>
          </a:p>
          <a:p>
            <a:pPr algn="r"/>
            <a:r>
              <a:rPr lang="en-US" sz="1000" b="1" baseline="0" dirty="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5214065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12" name="Picture 11"/>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p:txBody>
          <a:bodyPr/>
          <a:lstStyle>
            <a:lvl1pPr>
              <a:defRPr b="0" i="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7" name="Rectangle 6"/>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16A82E43-F334-4B83-9151-C0C24AE8A2BC}" type="datetime1">
              <a:rPr lang="en-US" smtClean="0"/>
              <a:t>10/17/2017</a:t>
            </a:fld>
            <a:endParaRPr lang="en-US" dirty="0"/>
          </a:p>
        </p:txBody>
      </p:sp>
      <p:sp>
        <p:nvSpPr>
          <p:cNvPr id="9"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0"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1" name="Rectangle 10"/>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6" name="Date Placeholder 3"/>
          <p:cNvSpPr txBox="1">
            <a:spLocks/>
          </p:cNvSpPr>
          <p:nvPr userDrawn="1"/>
        </p:nvSpPr>
        <p:spPr>
          <a:xfrm>
            <a:off x="7063530" y="1019660"/>
            <a:ext cx="2069648"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a:solidFill>
                  <a:schemeClr val="tx1">
                    <a:lumMod val="65000"/>
                    <a:lumOff val="35000"/>
                  </a:schemeClr>
                </a:solidFill>
              </a:rPr>
              <a:t>Richard</a:t>
            </a:r>
            <a:r>
              <a:rPr lang="en-US" sz="1000" b="1" baseline="0" dirty="0">
                <a:solidFill>
                  <a:schemeClr val="tx1">
                    <a:lumMod val="65000"/>
                    <a:lumOff val="35000"/>
                  </a:schemeClr>
                </a:solidFill>
              </a:rPr>
              <a:t> Woods, </a:t>
            </a:r>
          </a:p>
          <a:p>
            <a:pPr algn="r"/>
            <a:r>
              <a:rPr lang="en-US" sz="1000" b="1" baseline="0" dirty="0">
                <a:solidFill>
                  <a:schemeClr val="tx1">
                    <a:lumMod val="65000"/>
                    <a:lumOff val="35000"/>
                  </a:schemeClr>
                </a:solidFill>
              </a:rPr>
              <a:t>Georgia’s School Superintendent</a:t>
            </a:r>
          </a:p>
          <a:p>
            <a:pPr algn="r"/>
            <a:r>
              <a:rPr lang="en-US" sz="1000" b="1" i="1" u="none" baseline="0" dirty="0">
                <a:solidFill>
                  <a:schemeClr val="tx1">
                    <a:lumMod val="65000"/>
                    <a:lumOff val="35000"/>
                  </a:schemeClr>
                </a:solidFill>
              </a:rPr>
              <a:t>“Educating Georgia’s Future”</a:t>
            </a:r>
          </a:p>
          <a:p>
            <a:pPr algn="r"/>
            <a:r>
              <a:rPr lang="en-US" sz="1000" b="1" baseline="0" dirty="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35889185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Rectangle 4"/>
          <p:cNvSpPr/>
          <p:nvPr userDrawn="1"/>
        </p:nvSpPr>
        <p:spPr>
          <a:xfrm>
            <a:off x="0" y="0"/>
            <a:ext cx="9144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26400"/>
              </a:solidFill>
            </a:endParaRPr>
          </a:p>
        </p:txBody>
      </p:sp>
      <p:sp>
        <p:nvSpPr>
          <p:cNvPr id="6" name="Rectangle 5"/>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F0D42744-81F0-410B-A1C2-96529C47C04D}" type="datetime1">
              <a:rPr lang="en-US" smtClean="0"/>
              <a:t>10/17/2017</a:t>
            </a:fld>
            <a:endParaRPr lang="en-US" dirty="0"/>
          </a:p>
        </p:txBody>
      </p:sp>
      <p:sp>
        <p:nvSpPr>
          <p:cNvPr id="8"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9"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0" name="Rectangle 9"/>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userDrawn="1"/>
        </p:nvSpPr>
        <p:spPr>
          <a:xfrm>
            <a:off x="0" y="0"/>
            <a:ext cx="9144000" cy="1025869"/>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userDrawn="1"/>
        </p:nvPicPr>
        <p:blipFill>
          <a:blip r:embed="rId2" cstate="print">
            <a:lum bright="70000" contrast="-70000"/>
            <a:extLst>
              <a:ext uri="{28A0092B-C50C-407E-A947-70E740481C1C}">
                <a14:useLocalDpi xmlns:a14="http://schemas.microsoft.com/office/drawing/2010/main" val="0"/>
              </a:ext>
            </a:extLst>
          </a:blip>
          <a:stretch>
            <a:fillRect/>
          </a:stretch>
        </p:blipFill>
        <p:spPr>
          <a:xfrm>
            <a:off x="0" y="15442"/>
            <a:ext cx="1978056" cy="1052325"/>
          </a:xfrm>
          <a:prstGeom prst="rect">
            <a:avLst/>
          </a:prstGeom>
        </p:spPr>
      </p:pic>
      <p:sp>
        <p:nvSpPr>
          <p:cNvPr id="13" name="Date Placeholder 3"/>
          <p:cNvSpPr txBox="1">
            <a:spLocks/>
          </p:cNvSpPr>
          <p:nvPr userDrawn="1"/>
        </p:nvSpPr>
        <p:spPr>
          <a:xfrm>
            <a:off x="3157025" y="213626"/>
            <a:ext cx="58786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400" b="1" dirty="0">
                <a:solidFill>
                  <a:schemeClr val="bg1"/>
                </a:solidFill>
              </a:rPr>
              <a:t>Richard</a:t>
            </a:r>
            <a:r>
              <a:rPr lang="en-US" sz="1400" b="1" baseline="0" dirty="0">
                <a:solidFill>
                  <a:schemeClr val="bg1"/>
                </a:solidFill>
              </a:rPr>
              <a:t> Woods, Georgia’s School Superintendent</a:t>
            </a:r>
          </a:p>
          <a:p>
            <a:pPr algn="r"/>
            <a:r>
              <a:rPr lang="en-US" sz="1200" b="1" i="1" u="none" baseline="0" dirty="0">
                <a:solidFill>
                  <a:schemeClr val="bg1"/>
                </a:solidFill>
              </a:rPr>
              <a:t>“Educating Georgia’s Future”</a:t>
            </a:r>
          </a:p>
          <a:p>
            <a:pPr algn="r"/>
            <a:r>
              <a:rPr lang="en-US" sz="1200" b="1" baseline="0" dirty="0">
                <a:solidFill>
                  <a:schemeClr val="bg1"/>
                </a:solidFill>
                <a:hlinkClick r:id="rId3"/>
              </a:rPr>
              <a:t>gadoe.org</a:t>
            </a:r>
            <a:endParaRPr lang="en-US" sz="1200" b="1" dirty="0">
              <a:solidFill>
                <a:schemeClr val="bg1"/>
              </a:solidFill>
            </a:endParaRPr>
          </a:p>
        </p:txBody>
      </p:sp>
      <p:sp>
        <p:nvSpPr>
          <p:cNvPr id="14" name="Rectangle 13"/>
          <p:cNvSpPr/>
          <p:nvPr userDrawn="1"/>
        </p:nvSpPr>
        <p:spPr>
          <a:xfrm flipV="1">
            <a:off x="1" y="1042277"/>
            <a:ext cx="9144000" cy="45719"/>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 name="Picture 14"/>
          <p:cNvPicPr>
            <a:picLocks noChangeAspect="1"/>
          </p:cNvPicPr>
          <p:nvPr userDrawn="1"/>
        </p:nvPicPr>
        <p:blipFill>
          <a:blip r:embed="rId4"/>
          <a:stretch>
            <a:fillRect/>
          </a:stretch>
        </p:blipFill>
        <p:spPr>
          <a:xfrm>
            <a:off x="119105" y="1434648"/>
            <a:ext cx="8856454" cy="4537566"/>
          </a:xfrm>
          <a:prstGeom prst="rect">
            <a:avLst/>
          </a:prstGeom>
        </p:spPr>
      </p:pic>
    </p:spTree>
    <p:extLst>
      <p:ext uri="{BB962C8B-B14F-4D97-AF65-F5344CB8AC3E}">
        <p14:creationId xmlns:p14="http://schemas.microsoft.com/office/powerpoint/2010/main" val="7910688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457200"/>
            <a:ext cx="2949178" cy="1600200"/>
          </a:xfrm>
        </p:spPr>
        <p:txBody>
          <a:bodyPr anchor="b"/>
          <a:lstStyle>
            <a:lvl1pPr>
              <a:defRPr sz="3200" b="0" i="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Content Placeholder 2"/>
          <p:cNvSpPr>
            <a:spLocks noGrp="1"/>
          </p:cNvSpPr>
          <p:nvPr>
            <p:ph idx="1"/>
          </p:nvPr>
        </p:nvSpPr>
        <p:spPr>
          <a:xfrm>
            <a:off x="3887391" y="1664163"/>
            <a:ext cx="4629150" cy="4196888"/>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55BC54F9-6F4B-41F9-912C-6E88152A8FF5}" type="datetime1">
              <a:rPr lang="en-US" smtClean="0"/>
              <a:t>10/17/2017</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063530" y="1019660"/>
            <a:ext cx="2069648"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a:solidFill>
                  <a:schemeClr val="tx1">
                    <a:lumMod val="65000"/>
                    <a:lumOff val="35000"/>
                  </a:schemeClr>
                </a:solidFill>
              </a:rPr>
              <a:t>Richard</a:t>
            </a:r>
            <a:r>
              <a:rPr lang="en-US" sz="1000" b="1" baseline="0" dirty="0">
                <a:solidFill>
                  <a:schemeClr val="tx1">
                    <a:lumMod val="65000"/>
                    <a:lumOff val="35000"/>
                  </a:schemeClr>
                </a:solidFill>
              </a:rPr>
              <a:t> Woods, </a:t>
            </a:r>
          </a:p>
          <a:p>
            <a:pPr algn="r"/>
            <a:r>
              <a:rPr lang="en-US" sz="1000" b="1" baseline="0" dirty="0">
                <a:solidFill>
                  <a:schemeClr val="tx1">
                    <a:lumMod val="65000"/>
                    <a:lumOff val="35000"/>
                  </a:schemeClr>
                </a:solidFill>
              </a:rPr>
              <a:t>Georgia’s School Superintendent</a:t>
            </a:r>
          </a:p>
          <a:p>
            <a:pPr algn="r"/>
            <a:r>
              <a:rPr lang="en-US" sz="1000" b="1" i="1" u="none" baseline="0" dirty="0">
                <a:solidFill>
                  <a:schemeClr val="tx1">
                    <a:lumMod val="65000"/>
                    <a:lumOff val="35000"/>
                  </a:schemeClr>
                </a:solidFill>
              </a:rPr>
              <a:t>“Educating Georgia’s Future”</a:t>
            </a:r>
          </a:p>
          <a:p>
            <a:pPr algn="r"/>
            <a:r>
              <a:rPr lang="en-US" sz="1000" b="1" baseline="0" dirty="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277671455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14" name="Picture 13"/>
          <p:cNvPicPr>
            <a:picLocks noChangeAspect="1"/>
          </p:cNvPicPr>
          <p:nvPr userDrawn="1"/>
        </p:nvPicPr>
        <p:blipFill>
          <a:blip r:embed="rId2"/>
          <a:stretch>
            <a:fillRect/>
          </a:stretch>
        </p:blipFill>
        <p:spPr>
          <a:xfrm>
            <a:off x="119105" y="1434648"/>
            <a:ext cx="8856454" cy="4537566"/>
          </a:xfrm>
          <a:prstGeom prst="rect">
            <a:avLst/>
          </a:prstGeom>
        </p:spPr>
      </p:pic>
      <p:sp>
        <p:nvSpPr>
          <p:cNvPr id="2" name="Title 1"/>
          <p:cNvSpPr>
            <a:spLocks noGrp="1"/>
          </p:cNvSpPr>
          <p:nvPr>
            <p:ph type="title"/>
          </p:nvPr>
        </p:nvSpPr>
        <p:spPr>
          <a:xfrm>
            <a:off x="629841" y="457200"/>
            <a:ext cx="2949178" cy="1600200"/>
          </a:xfrm>
        </p:spPr>
        <p:txBody>
          <a:bodyPr anchor="b"/>
          <a:lstStyle>
            <a:lvl1pPr>
              <a:defRPr sz="3200" b="0" i="0">
                <a:latin typeface="Tahoma" panose="020B0604030504040204" pitchFamily="34" charset="0"/>
                <a:ea typeface="Tahoma" panose="020B0604030504040204" pitchFamily="34" charset="0"/>
                <a:cs typeface="Tahoma" panose="020B0604030504040204" pitchFamily="34" charset="0"/>
              </a:defRPr>
            </a:lvl1pPr>
          </a:lstStyle>
          <a:p>
            <a:r>
              <a:rPr lang="en-US" dirty="0"/>
              <a:t>Click to edit Master title style</a:t>
            </a:r>
          </a:p>
        </p:txBody>
      </p:sp>
      <p:sp>
        <p:nvSpPr>
          <p:cNvPr id="3" name="Picture Placeholder 2"/>
          <p:cNvSpPr>
            <a:spLocks noGrp="1" noChangeAspect="1"/>
          </p:cNvSpPr>
          <p:nvPr>
            <p:ph type="pic" idx="1"/>
          </p:nvPr>
        </p:nvSpPr>
        <p:spPr>
          <a:xfrm>
            <a:off x="3887391" y="1801091"/>
            <a:ext cx="4629150" cy="4059960"/>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9" name="Rectangle 8"/>
          <p:cNvSpPr/>
          <p:nvPr userDrawn="1"/>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Date Placeholder 3"/>
          <p:cNvSpPr>
            <a:spLocks noGrp="1"/>
          </p:cNvSpPr>
          <p:nvPr>
            <p:ph type="dt" sz="half" idx="10"/>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383A17E0-28EC-493A-A2BA-E1070EBF6E76}" type="datetime1">
              <a:rPr lang="en-US" smtClean="0"/>
              <a:t>10/17/2017</a:t>
            </a:fld>
            <a:endParaRPr lang="en-US" dirty="0"/>
          </a:p>
        </p:txBody>
      </p:sp>
      <p:sp>
        <p:nvSpPr>
          <p:cNvPr id="11"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12"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13" name="Rectangle 12"/>
          <p:cNvSpPr/>
          <p:nvPr userDrawn="1"/>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p:cNvPicPr>
            <a:picLocks noChangeAspect="1"/>
          </p:cNvPicPr>
          <p:nvPr userDrawn="1"/>
        </p:nvPicPr>
        <p:blipFill rotWithShape="1">
          <a:blip r:embed="rId3"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8" name="Date Placeholder 3"/>
          <p:cNvSpPr txBox="1">
            <a:spLocks/>
          </p:cNvSpPr>
          <p:nvPr userDrawn="1"/>
        </p:nvSpPr>
        <p:spPr>
          <a:xfrm>
            <a:off x="7080308" y="1019660"/>
            <a:ext cx="2052870"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a:solidFill>
                  <a:schemeClr val="tx1">
                    <a:lumMod val="65000"/>
                    <a:lumOff val="35000"/>
                  </a:schemeClr>
                </a:solidFill>
              </a:rPr>
              <a:t>Richard</a:t>
            </a:r>
            <a:r>
              <a:rPr lang="en-US" sz="1000" b="1" baseline="0" dirty="0">
                <a:solidFill>
                  <a:schemeClr val="tx1">
                    <a:lumMod val="65000"/>
                    <a:lumOff val="35000"/>
                  </a:schemeClr>
                </a:solidFill>
              </a:rPr>
              <a:t> Woods, </a:t>
            </a:r>
          </a:p>
          <a:p>
            <a:pPr algn="r"/>
            <a:r>
              <a:rPr lang="en-US" sz="1000" b="1" baseline="0" dirty="0">
                <a:solidFill>
                  <a:schemeClr val="tx1">
                    <a:lumMod val="65000"/>
                    <a:lumOff val="35000"/>
                  </a:schemeClr>
                </a:solidFill>
              </a:rPr>
              <a:t>Georgia’s School Superintendent</a:t>
            </a:r>
          </a:p>
          <a:p>
            <a:pPr algn="r"/>
            <a:r>
              <a:rPr lang="en-US" sz="1000" b="1" i="1" u="none" baseline="0" dirty="0">
                <a:solidFill>
                  <a:schemeClr val="tx1">
                    <a:lumMod val="65000"/>
                    <a:lumOff val="35000"/>
                  </a:schemeClr>
                </a:solidFill>
              </a:rPr>
              <a:t>“Educating Georgia’s Future”</a:t>
            </a:r>
          </a:p>
          <a:p>
            <a:pPr algn="r"/>
            <a:r>
              <a:rPr lang="en-US" sz="1000" b="1" baseline="0" dirty="0">
                <a:solidFill>
                  <a:schemeClr val="tx1">
                    <a:lumMod val="65000"/>
                    <a:lumOff val="35000"/>
                  </a:schemeClr>
                </a:solidFill>
                <a:hlinkClick r:id="rId4"/>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4267385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www.gadoe.org/"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1" name="Picture 10"/>
          <p:cNvPicPr>
            <a:picLocks noChangeAspect="1"/>
          </p:cNvPicPr>
          <p:nvPr/>
        </p:nvPicPr>
        <p:blipFill>
          <a:blip r:embed="rId13"/>
          <a:stretch>
            <a:fillRect/>
          </a:stretch>
        </p:blipFill>
        <p:spPr>
          <a:xfrm>
            <a:off x="119105" y="1434648"/>
            <a:ext cx="8856454" cy="4537566"/>
          </a:xfrm>
          <a:prstGeom prst="rect">
            <a:avLst/>
          </a:prstGeom>
        </p:spPr>
      </p:pic>
      <p:sp>
        <p:nvSpPr>
          <p:cNvPr id="8" name="Rectangle 7"/>
          <p:cNvSpPr/>
          <p:nvPr/>
        </p:nvSpPr>
        <p:spPr>
          <a:xfrm>
            <a:off x="0" y="6314359"/>
            <a:ext cx="9144000" cy="47542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03983" y="334016"/>
            <a:ext cx="631663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bg1"/>
                </a:solidFill>
              </a:defRPr>
            </a:lvl1pPr>
          </a:lstStyle>
          <a:p>
            <a:fld id="{BF81D28A-6477-4EA0-9A4C-03300D2262AB}" type="datetime1">
              <a:rPr lang="en-US" smtClean="0"/>
              <a:t>10/17/2017</a:t>
            </a:fld>
            <a:endParaRPr lang="en-US" dirty="0"/>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bg1"/>
                </a:solidFill>
              </a:defRPr>
            </a:lvl1pPr>
          </a:lstStyle>
          <a:p>
            <a:endParaRPr lang="en-US" dirty="0"/>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bg1"/>
                </a:solidFill>
              </a:defRPr>
            </a:lvl1pPr>
          </a:lstStyle>
          <a:p>
            <a:fld id="{B63E4CEF-BB1E-48C7-AE93-F39F6AA99AD7}" type="slidenum">
              <a:rPr lang="en-US" smtClean="0"/>
              <a:pPr/>
              <a:t>‹#›</a:t>
            </a:fld>
            <a:endParaRPr lang="en-US" dirty="0"/>
          </a:p>
        </p:txBody>
      </p:sp>
      <p:sp>
        <p:nvSpPr>
          <p:cNvPr id="9" name="Rectangle 8"/>
          <p:cNvSpPr/>
          <p:nvPr/>
        </p:nvSpPr>
        <p:spPr>
          <a:xfrm flipV="1">
            <a:off x="-16415" y="6236140"/>
            <a:ext cx="9160416" cy="51907"/>
          </a:xfrm>
          <a:prstGeom prst="rect">
            <a:avLst/>
          </a:prstGeom>
          <a:solidFill>
            <a:srgbClr val="EC026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p:cNvPicPr>
            <a:picLocks noChangeAspect="1"/>
          </p:cNvPicPr>
          <p:nvPr/>
        </p:nvPicPr>
        <p:blipFill rotWithShape="1">
          <a:blip r:embed="rId14" cstate="print">
            <a:extLst>
              <a:ext uri="{28A0092B-C50C-407E-A947-70E740481C1C}">
                <a14:useLocalDpi xmlns:a14="http://schemas.microsoft.com/office/drawing/2010/main" val="0"/>
              </a:ext>
            </a:extLst>
          </a:blip>
          <a:srcRect b="19613"/>
          <a:stretch/>
        </p:blipFill>
        <p:spPr>
          <a:xfrm>
            <a:off x="6920613" y="50571"/>
            <a:ext cx="2212566" cy="946227"/>
          </a:xfrm>
          <a:prstGeom prst="rect">
            <a:avLst/>
          </a:prstGeom>
        </p:spPr>
      </p:pic>
      <p:sp>
        <p:nvSpPr>
          <p:cNvPr id="13" name="Date Placeholder 3"/>
          <p:cNvSpPr txBox="1">
            <a:spLocks/>
          </p:cNvSpPr>
          <p:nvPr/>
        </p:nvSpPr>
        <p:spPr>
          <a:xfrm>
            <a:off x="7172587" y="1019660"/>
            <a:ext cx="1960591" cy="644503"/>
          </a:xfrm>
          <a:prstGeom prst="rect">
            <a:avLst/>
          </a:prstGeom>
        </p:spPr>
        <p:txBody>
          <a:bodyPr vert="horz" lIns="91440" tIns="45720" rIns="91440" bIns="45720" rtlCol="0" anchor="ctr"/>
          <a:lstStyle>
            <a:defPPr>
              <a:defRPr lang="en-US"/>
            </a:defPPr>
            <a:lvl1pPr marL="0" algn="l" defTabSz="914400" rtl="0" eaLnBrk="1" latinLnBrk="0" hangingPunct="1">
              <a:defRPr sz="12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1000" b="1" dirty="0">
                <a:solidFill>
                  <a:schemeClr val="tx1">
                    <a:lumMod val="65000"/>
                    <a:lumOff val="35000"/>
                  </a:schemeClr>
                </a:solidFill>
              </a:rPr>
              <a:t>Richard</a:t>
            </a:r>
            <a:r>
              <a:rPr lang="en-US" sz="1000" b="1" baseline="0" dirty="0">
                <a:solidFill>
                  <a:schemeClr val="tx1">
                    <a:lumMod val="65000"/>
                    <a:lumOff val="35000"/>
                  </a:schemeClr>
                </a:solidFill>
              </a:rPr>
              <a:t> Woods, </a:t>
            </a:r>
          </a:p>
          <a:p>
            <a:pPr algn="r"/>
            <a:r>
              <a:rPr lang="en-US" sz="1000" b="1" baseline="0" dirty="0">
                <a:solidFill>
                  <a:schemeClr val="tx1">
                    <a:lumMod val="65000"/>
                    <a:lumOff val="35000"/>
                  </a:schemeClr>
                </a:solidFill>
              </a:rPr>
              <a:t>Georgia’s School Superintendent</a:t>
            </a:r>
          </a:p>
          <a:p>
            <a:pPr algn="r"/>
            <a:r>
              <a:rPr lang="en-US" sz="1000" b="1" i="1" u="none" baseline="0" dirty="0">
                <a:solidFill>
                  <a:schemeClr val="tx1">
                    <a:lumMod val="65000"/>
                    <a:lumOff val="35000"/>
                  </a:schemeClr>
                </a:solidFill>
              </a:rPr>
              <a:t>“Educating Georgia’s Future”</a:t>
            </a:r>
          </a:p>
          <a:p>
            <a:pPr algn="r"/>
            <a:r>
              <a:rPr lang="en-US" sz="1000" b="1" baseline="0" dirty="0">
                <a:solidFill>
                  <a:schemeClr val="tx1">
                    <a:lumMod val="65000"/>
                    <a:lumOff val="35000"/>
                  </a:schemeClr>
                </a:solidFill>
                <a:hlinkClick r:id="rId15"/>
              </a:rPr>
              <a:t>gadoe.org</a:t>
            </a:r>
            <a:endParaRPr lang="en-US" sz="1000" b="1" dirty="0">
              <a:solidFill>
                <a:schemeClr val="tx1">
                  <a:lumMod val="65000"/>
                  <a:lumOff val="35000"/>
                </a:schemeClr>
              </a:solidFill>
            </a:endParaRPr>
          </a:p>
        </p:txBody>
      </p:sp>
    </p:spTree>
    <p:extLst>
      <p:ext uri="{BB962C8B-B14F-4D97-AF65-F5344CB8AC3E}">
        <p14:creationId xmlns:p14="http://schemas.microsoft.com/office/powerpoint/2010/main" val="21499818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hf hdr="0" ftr="0"/>
  <p:txStyles>
    <p:titleStyle>
      <a:lvl1pPr algn="l" defTabSz="914400" rtl="0" eaLnBrk="1" latinLnBrk="0" hangingPunct="1">
        <a:lnSpc>
          <a:spcPct val="90000"/>
        </a:lnSpc>
        <a:spcBef>
          <a:spcPct val="0"/>
        </a:spcBef>
        <a:buNone/>
        <a:defRPr sz="4400" b="0" i="0" kern="1200">
          <a:solidFill>
            <a:schemeClr val="tx1"/>
          </a:solidFill>
          <a:latin typeface="Tahoma" panose="020B0604030504040204" pitchFamily="34" charset="0"/>
          <a:ea typeface="Tahoma" panose="020B0604030504040204" pitchFamily="34" charset="0"/>
          <a:cs typeface="Tahoma" panose="020B060403050404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www.gadoe.org/Curriculum-Instruction-and-Assessment/Accountability/Pages/default.aspx" TargetMode="External"/><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ctrTitle"/>
          </p:nvPr>
        </p:nvSpPr>
        <p:spPr>
          <a:xfrm>
            <a:off x="685800" y="1689526"/>
            <a:ext cx="7772400" cy="2387600"/>
          </a:xfrm>
        </p:spPr>
        <p:txBody>
          <a:bodyPr>
            <a:normAutofit/>
          </a:bodyPr>
          <a:lstStyle/>
          <a:p>
            <a:r>
              <a:rPr lang="en-US" sz="4800" dirty="0">
                <a:solidFill>
                  <a:srgbClr val="FF3300"/>
                </a:solidFill>
              </a:rPr>
              <a:t>Redesigned CCRPI Under ESSA</a:t>
            </a:r>
          </a:p>
        </p:txBody>
      </p:sp>
      <p:sp>
        <p:nvSpPr>
          <p:cNvPr id="7" name="Subtitle 6"/>
          <p:cNvSpPr>
            <a:spLocks noGrp="1"/>
          </p:cNvSpPr>
          <p:nvPr>
            <p:ph type="subTitle" idx="1"/>
          </p:nvPr>
        </p:nvSpPr>
        <p:spPr>
          <a:xfrm>
            <a:off x="1143000" y="4169201"/>
            <a:ext cx="6858000" cy="1655762"/>
          </a:xfrm>
        </p:spPr>
        <p:txBody>
          <a:bodyPr/>
          <a:lstStyle/>
          <a:p>
            <a:r>
              <a:rPr lang="en-US" dirty="0">
                <a:solidFill>
                  <a:srgbClr val="FF8F75"/>
                </a:solidFill>
              </a:rPr>
              <a:t>GSSA Fall Bootstrap Conference</a:t>
            </a:r>
          </a:p>
          <a:p>
            <a:r>
              <a:rPr lang="en-US" dirty="0">
                <a:solidFill>
                  <a:srgbClr val="FF8F75"/>
                </a:solidFill>
              </a:rPr>
              <a:t>October 19, 2017</a:t>
            </a:r>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1</a:t>
            </a:fld>
            <a:endParaRPr lang="en-US" dirty="0"/>
          </a:p>
        </p:txBody>
      </p:sp>
    </p:spTree>
    <p:extLst>
      <p:ext uri="{BB962C8B-B14F-4D97-AF65-F5344CB8AC3E}">
        <p14:creationId xmlns:p14="http://schemas.microsoft.com/office/powerpoint/2010/main" val="12153134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Background</a:t>
            </a:r>
          </a:p>
        </p:txBody>
      </p:sp>
      <p:sp>
        <p:nvSpPr>
          <p:cNvPr id="3" name="Content Placeholder 2"/>
          <p:cNvSpPr>
            <a:spLocks noGrp="1"/>
          </p:cNvSpPr>
          <p:nvPr>
            <p:ph idx="1"/>
          </p:nvPr>
        </p:nvSpPr>
        <p:spPr/>
        <p:txBody>
          <a:bodyPr>
            <a:normAutofit fontScale="85000" lnSpcReduction="20000"/>
          </a:bodyPr>
          <a:lstStyle/>
          <a:p>
            <a:r>
              <a:rPr lang="en-US" dirty="0"/>
              <a:t>ESSA provided an opportunity to reflect on several years of CCRPI implementation, and, in consultation with stakeholders across the state, to revise CCRPI to expand upon its successes and address its shortcomings.</a:t>
            </a:r>
          </a:p>
          <a:p>
            <a:r>
              <a:rPr lang="en-US" dirty="0"/>
              <a:t>The redesigned CCRPI is simplified, streamlined, and reflects statewide stakeholder feedback and the recommendations of the Accountability Working Committee.</a:t>
            </a:r>
          </a:p>
          <a:p>
            <a:pPr lvl="1"/>
            <a:r>
              <a:rPr lang="en-US" dirty="0"/>
              <a:t>Accountability should play a supporting role in assisting our state to reach its mission of offering a holistic education to every child and preparing them for college, career, and life.</a:t>
            </a:r>
          </a:p>
          <a:p>
            <a:pPr lvl="1"/>
            <a:r>
              <a:rPr lang="en-US" dirty="0"/>
              <a:t>Accountability should not be the driving force behind decisions about educating children.</a:t>
            </a:r>
          </a:p>
          <a:p>
            <a:pPr lvl="1"/>
            <a:r>
              <a:rPr lang="en-US" dirty="0"/>
              <a:t>The purpose of CCRPI is to provide an objective measure of the extent to which schools, districts, and the state are succeeding in providing high-quality opportunities and outcomes for students that can be used for communication and continuous improvement. </a:t>
            </a:r>
          </a:p>
        </p:txBody>
      </p:sp>
      <p:sp>
        <p:nvSpPr>
          <p:cNvPr id="5" name="Slide Number Placeholder 4"/>
          <p:cNvSpPr>
            <a:spLocks noGrp="1"/>
          </p:cNvSpPr>
          <p:nvPr>
            <p:ph type="sldNum" sz="quarter" idx="4"/>
          </p:nvPr>
        </p:nvSpPr>
        <p:spPr/>
        <p:txBody>
          <a:bodyPr/>
          <a:lstStyle/>
          <a:p>
            <a:fld id="{B63E4CEF-BB1E-48C7-AE93-F39F6AA99AD7}" type="slidenum">
              <a:rPr lang="en-US" smtClean="0"/>
              <a:pPr/>
              <a:t>2</a:t>
            </a:fld>
            <a:endParaRPr lang="en-US" dirty="0"/>
          </a:p>
        </p:txBody>
      </p:sp>
    </p:spTree>
    <p:extLst>
      <p:ext uri="{BB962C8B-B14F-4D97-AF65-F5344CB8AC3E}">
        <p14:creationId xmlns:p14="http://schemas.microsoft.com/office/powerpoint/2010/main" val="10079643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63DF2E-2BE8-45E7-BDD0-4C64BAFFAFFF}"/>
              </a:ext>
            </a:extLst>
          </p:cNvPr>
          <p:cNvSpPr>
            <a:spLocks noGrp="1"/>
          </p:cNvSpPr>
          <p:nvPr>
            <p:ph type="title"/>
          </p:nvPr>
        </p:nvSpPr>
        <p:spPr>
          <a:xfrm>
            <a:off x="603982" y="334016"/>
            <a:ext cx="6641769" cy="1325563"/>
          </a:xfrm>
        </p:spPr>
        <p:txBody>
          <a:bodyPr>
            <a:normAutofit/>
          </a:bodyPr>
          <a:lstStyle/>
          <a:p>
            <a:r>
              <a:rPr lang="en-US" dirty="0"/>
              <a:t>Redesigned CCRPI</a:t>
            </a:r>
          </a:p>
        </p:txBody>
      </p:sp>
      <p:sp>
        <p:nvSpPr>
          <p:cNvPr id="5" name="Slide Number Placeholder 4">
            <a:extLst>
              <a:ext uri="{FF2B5EF4-FFF2-40B4-BE49-F238E27FC236}">
                <a16:creationId xmlns:a16="http://schemas.microsoft.com/office/drawing/2014/main" id="{E2D4830D-54A1-4C27-A0C7-E70EADA8A00C}"/>
              </a:ext>
            </a:extLst>
          </p:cNvPr>
          <p:cNvSpPr>
            <a:spLocks noGrp="1"/>
          </p:cNvSpPr>
          <p:nvPr>
            <p:ph type="sldNum" sz="quarter" idx="4"/>
          </p:nvPr>
        </p:nvSpPr>
        <p:spPr/>
        <p:txBody>
          <a:bodyPr/>
          <a:lstStyle/>
          <a:p>
            <a:fld id="{B63E4CEF-BB1E-48C7-AE93-F39F6AA99AD7}" type="slidenum">
              <a:rPr lang="en-US" smtClean="0"/>
              <a:pPr/>
              <a:t>3</a:t>
            </a:fld>
            <a:endParaRPr lang="en-US" dirty="0"/>
          </a:p>
        </p:txBody>
      </p:sp>
      <p:sp>
        <p:nvSpPr>
          <p:cNvPr id="29" name="TextBox 28">
            <a:extLst>
              <a:ext uri="{FF2B5EF4-FFF2-40B4-BE49-F238E27FC236}">
                <a16:creationId xmlns:a16="http://schemas.microsoft.com/office/drawing/2014/main" id="{3AF573A7-E9A8-4920-9460-BA4144CA1B3E}"/>
              </a:ext>
            </a:extLst>
          </p:cNvPr>
          <p:cNvSpPr txBox="1"/>
          <p:nvPr/>
        </p:nvSpPr>
        <p:spPr>
          <a:xfrm>
            <a:off x="189861" y="6385024"/>
            <a:ext cx="5771101" cy="307777"/>
          </a:xfrm>
          <a:prstGeom prst="rect">
            <a:avLst/>
          </a:prstGeom>
          <a:solidFill>
            <a:schemeClr val="bg1"/>
          </a:solidFill>
        </p:spPr>
        <p:txBody>
          <a:bodyPr wrap="square" rtlCol="0">
            <a:spAutoFit/>
          </a:bodyPr>
          <a:lstStyle/>
          <a:p>
            <a:r>
              <a:rPr lang="en-US" sz="1400" dirty="0">
                <a:solidFill>
                  <a:srgbClr val="FF0000"/>
                </a:solidFill>
              </a:rPr>
              <a:t>Draft</a:t>
            </a:r>
            <a:r>
              <a:rPr lang="en-US" sz="1400" dirty="0"/>
              <a:t> 2018 CCRPI based on ESSA Plan submitted to USED for review.</a:t>
            </a:r>
          </a:p>
        </p:txBody>
      </p:sp>
      <p:sp>
        <p:nvSpPr>
          <p:cNvPr id="30" name="Rectangle 29">
            <a:extLst>
              <a:ext uri="{FF2B5EF4-FFF2-40B4-BE49-F238E27FC236}">
                <a16:creationId xmlns:a16="http://schemas.microsoft.com/office/drawing/2014/main" id="{BBF8224F-DF9F-40DE-92BB-AC5C1DE3994A}"/>
              </a:ext>
            </a:extLst>
          </p:cNvPr>
          <p:cNvSpPr/>
          <p:nvPr/>
        </p:nvSpPr>
        <p:spPr>
          <a:xfrm>
            <a:off x="405151" y="3468326"/>
            <a:ext cx="920750" cy="571500"/>
          </a:xfrm>
          <a:prstGeom prst="rect">
            <a:avLst/>
          </a:prstGeom>
          <a:solidFill>
            <a:srgbClr val="847F79"/>
          </a:solidFill>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100">
                <a:effectLst/>
                <a:ea typeface="Calibri" panose="020F0502020204030204" pitchFamily="34" charset="0"/>
                <a:cs typeface="Times New Roman" panose="02020603050405020304" pitchFamily="18" charset="0"/>
              </a:rPr>
              <a:t>CCRPI</a:t>
            </a:r>
          </a:p>
          <a:p>
            <a:pPr marL="0" marR="0" algn="ctr">
              <a:spcBef>
                <a:spcPts val="0"/>
              </a:spcBef>
              <a:spcAft>
                <a:spcPts val="0"/>
              </a:spcAft>
            </a:pPr>
            <a:r>
              <a:rPr lang="en-US" sz="1100">
                <a:effectLst/>
                <a:ea typeface="Calibri" panose="020F0502020204030204" pitchFamily="34" charset="0"/>
                <a:cs typeface="Times New Roman" panose="02020603050405020304" pitchFamily="18" charset="0"/>
              </a:rPr>
              <a:t>Score</a:t>
            </a:r>
          </a:p>
        </p:txBody>
      </p:sp>
      <p:sp>
        <p:nvSpPr>
          <p:cNvPr id="31" name="Rectangle 30">
            <a:extLst>
              <a:ext uri="{FF2B5EF4-FFF2-40B4-BE49-F238E27FC236}">
                <a16:creationId xmlns:a16="http://schemas.microsoft.com/office/drawing/2014/main" id="{9AF90496-763A-4ECA-ADA7-5CADBA5B8F5A}"/>
              </a:ext>
            </a:extLst>
          </p:cNvPr>
          <p:cNvSpPr/>
          <p:nvPr/>
        </p:nvSpPr>
        <p:spPr>
          <a:xfrm>
            <a:off x="1894226" y="1644749"/>
            <a:ext cx="920750" cy="571500"/>
          </a:xfrm>
          <a:prstGeom prst="rect">
            <a:avLst/>
          </a:prstGeom>
          <a:solidFill>
            <a:srgbClr val="00688B"/>
          </a:solidFill>
        </p:spPr>
        <p:style>
          <a:lnRef idx="0">
            <a:schemeClr val="accent6"/>
          </a:lnRef>
          <a:fillRef idx="3">
            <a:schemeClr val="accent6"/>
          </a:fillRef>
          <a:effectRef idx="3">
            <a:schemeClr val="accent6"/>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100" dirty="0">
                <a:effectLst/>
                <a:ea typeface="Calibri" panose="020F0502020204030204" pitchFamily="34" charset="0"/>
                <a:cs typeface="Times New Roman" panose="02020603050405020304" pitchFamily="18" charset="0"/>
              </a:rPr>
              <a:t>Content Mastery</a:t>
            </a:r>
          </a:p>
        </p:txBody>
      </p:sp>
      <p:sp>
        <p:nvSpPr>
          <p:cNvPr id="32" name="Rectangle 31">
            <a:extLst>
              <a:ext uri="{FF2B5EF4-FFF2-40B4-BE49-F238E27FC236}">
                <a16:creationId xmlns:a16="http://schemas.microsoft.com/office/drawing/2014/main" id="{C4E8791D-D8A0-43AC-9195-05AE3A3EA2D8}"/>
              </a:ext>
            </a:extLst>
          </p:cNvPr>
          <p:cNvSpPr/>
          <p:nvPr/>
        </p:nvSpPr>
        <p:spPr>
          <a:xfrm>
            <a:off x="1887876" y="2579690"/>
            <a:ext cx="920750" cy="571500"/>
          </a:xfrm>
          <a:prstGeom prst="rect">
            <a:avLst/>
          </a:prstGeom>
          <a:solidFill>
            <a:srgbClr val="A2D7B9"/>
          </a:solidFill>
          <a:ln/>
        </p:spPr>
        <p:style>
          <a:lnRef idx="0">
            <a:schemeClr val="accent5"/>
          </a:lnRef>
          <a:fillRef idx="3">
            <a:schemeClr val="accent5"/>
          </a:fillRef>
          <a:effectRef idx="3">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100">
                <a:effectLst/>
                <a:ea typeface="Calibri" panose="020F0502020204030204" pitchFamily="34" charset="0"/>
                <a:cs typeface="Times New Roman" panose="02020603050405020304" pitchFamily="18" charset="0"/>
              </a:rPr>
              <a:t>Progress</a:t>
            </a:r>
          </a:p>
        </p:txBody>
      </p:sp>
      <p:sp>
        <p:nvSpPr>
          <p:cNvPr id="33" name="Rectangle 32">
            <a:extLst>
              <a:ext uri="{FF2B5EF4-FFF2-40B4-BE49-F238E27FC236}">
                <a16:creationId xmlns:a16="http://schemas.microsoft.com/office/drawing/2014/main" id="{32450AE0-828B-4A2C-ACB2-176E21E6A5B1}"/>
              </a:ext>
            </a:extLst>
          </p:cNvPr>
          <p:cNvSpPr/>
          <p:nvPr/>
        </p:nvSpPr>
        <p:spPr>
          <a:xfrm>
            <a:off x="1887876" y="3477851"/>
            <a:ext cx="920750" cy="571500"/>
          </a:xfrm>
          <a:prstGeom prst="rect">
            <a:avLst/>
          </a:prstGeom>
          <a:solidFill>
            <a:srgbClr val="68228B"/>
          </a:solidFill>
        </p:spPr>
        <p:style>
          <a:lnRef idx="0">
            <a:schemeClr val="accent5"/>
          </a:lnRef>
          <a:fillRef idx="3">
            <a:schemeClr val="accent5"/>
          </a:fillRef>
          <a:effectRef idx="3">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100">
                <a:effectLst/>
                <a:ea typeface="Calibri" panose="020F0502020204030204" pitchFamily="34" charset="0"/>
                <a:cs typeface="Times New Roman" panose="02020603050405020304" pitchFamily="18" charset="0"/>
              </a:rPr>
              <a:t>Closing </a:t>
            </a:r>
          </a:p>
          <a:p>
            <a:pPr marL="0" marR="0" algn="ctr">
              <a:spcBef>
                <a:spcPts val="0"/>
              </a:spcBef>
              <a:spcAft>
                <a:spcPts val="0"/>
              </a:spcAft>
            </a:pPr>
            <a:r>
              <a:rPr lang="en-US" sz="1100">
                <a:effectLst/>
                <a:ea typeface="Calibri" panose="020F0502020204030204" pitchFamily="34" charset="0"/>
                <a:cs typeface="Times New Roman" panose="02020603050405020304" pitchFamily="18" charset="0"/>
              </a:rPr>
              <a:t>Gaps</a:t>
            </a:r>
          </a:p>
        </p:txBody>
      </p:sp>
      <p:sp>
        <p:nvSpPr>
          <p:cNvPr id="34" name="Rectangle 33">
            <a:extLst>
              <a:ext uri="{FF2B5EF4-FFF2-40B4-BE49-F238E27FC236}">
                <a16:creationId xmlns:a16="http://schemas.microsoft.com/office/drawing/2014/main" id="{D06B3FA4-DF72-4715-92BF-9170CA64C5A7}"/>
              </a:ext>
            </a:extLst>
          </p:cNvPr>
          <p:cNvSpPr/>
          <p:nvPr/>
        </p:nvSpPr>
        <p:spPr>
          <a:xfrm>
            <a:off x="1881526" y="4404166"/>
            <a:ext cx="920750" cy="571500"/>
          </a:xfrm>
          <a:prstGeom prst="rect">
            <a:avLst/>
          </a:prstGeom>
          <a:solidFill>
            <a:srgbClr val="FFC125"/>
          </a:solidFill>
        </p:spPr>
        <p:style>
          <a:lnRef idx="0">
            <a:schemeClr val="accent5"/>
          </a:lnRef>
          <a:fillRef idx="3">
            <a:schemeClr val="accent5"/>
          </a:fillRef>
          <a:effectRef idx="3">
            <a:schemeClr val="accent5"/>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100">
                <a:effectLst/>
                <a:ea typeface="Calibri" panose="020F0502020204030204" pitchFamily="34" charset="0"/>
                <a:cs typeface="Times New Roman" panose="02020603050405020304" pitchFamily="18" charset="0"/>
              </a:rPr>
              <a:t>Readiness</a:t>
            </a:r>
          </a:p>
        </p:txBody>
      </p:sp>
      <p:sp>
        <p:nvSpPr>
          <p:cNvPr id="35" name="Rectangle 34">
            <a:extLst>
              <a:ext uri="{FF2B5EF4-FFF2-40B4-BE49-F238E27FC236}">
                <a16:creationId xmlns:a16="http://schemas.microsoft.com/office/drawing/2014/main" id="{00BEC7CC-6FB0-416B-9B94-AC089C6017C0}"/>
              </a:ext>
            </a:extLst>
          </p:cNvPr>
          <p:cNvSpPr/>
          <p:nvPr/>
        </p:nvSpPr>
        <p:spPr>
          <a:xfrm>
            <a:off x="1891051" y="5302341"/>
            <a:ext cx="920750" cy="571500"/>
          </a:xfrm>
          <a:prstGeom prst="rect">
            <a:avLst/>
          </a:prstGeom>
          <a:solidFill>
            <a:srgbClr val="A1294D"/>
          </a:solidFill>
        </p:spPr>
        <p:style>
          <a:lnRef idx="0">
            <a:schemeClr val="accent3"/>
          </a:lnRef>
          <a:fillRef idx="3">
            <a:schemeClr val="accent3"/>
          </a:fillRef>
          <a:effectRef idx="3">
            <a:schemeClr val="accent3"/>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lgn="ctr">
              <a:spcBef>
                <a:spcPts val="0"/>
              </a:spcBef>
              <a:spcAft>
                <a:spcPts val="0"/>
              </a:spcAft>
            </a:pPr>
            <a:r>
              <a:rPr lang="en-US" sz="1100" dirty="0">
                <a:effectLst/>
                <a:ea typeface="Calibri" panose="020F0502020204030204" pitchFamily="34" charset="0"/>
                <a:cs typeface="Times New Roman" panose="02020603050405020304" pitchFamily="18" charset="0"/>
              </a:rPr>
              <a:t>Graduation Rate</a:t>
            </a:r>
          </a:p>
        </p:txBody>
      </p:sp>
      <p:cxnSp>
        <p:nvCxnSpPr>
          <p:cNvPr id="36" name="Straight Connector 35">
            <a:extLst>
              <a:ext uri="{FF2B5EF4-FFF2-40B4-BE49-F238E27FC236}">
                <a16:creationId xmlns:a16="http://schemas.microsoft.com/office/drawing/2014/main" id="{8AB5B358-92FA-4CAC-B768-F5A21375B6B7}"/>
              </a:ext>
            </a:extLst>
          </p:cNvPr>
          <p:cNvCxnSpPr/>
          <p:nvPr/>
        </p:nvCxnSpPr>
        <p:spPr>
          <a:xfrm>
            <a:off x="2811801" y="3750901"/>
            <a:ext cx="555625" cy="0"/>
          </a:xfrm>
          <a:prstGeom prst="line">
            <a:avLst/>
          </a:prstGeom>
          <a:ln w="9525" cap="flat" cmpd="sng" algn="ctr">
            <a:solidFill>
              <a:srgbClr val="68228B"/>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7" name="Straight Connector 36">
            <a:extLst>
              <a:ext uri="{FF2B5EF4-FFF2-40B4-BE49-F238E27FC236}">
                <a16:creationId xmlns:a16="http://schemas.microsoft.com/office/drawing/2014/main" id="{F35995D9-7DA6-49BF-AAFF-73BEC02B7F7C}"/>
              </a:ext>
            </a:extLst>
          </p:cNvPr>
          <p:cNvCxnSpPr/>
          <p:nvPr/>
        </p:nvCxnSpPr>
        <p:spPr>
          <a:xfrm>
            <a:off x="2814976" y="4661341"/>
            <a:ext cx="555625" cy="0"/>
          </a:xfrm>
          <a:prstGeom prst="line">
            <a:avLst/>
          </a:prstGeom>
          <a:ln w="9525" cap="flat" cmpd="sng" algn="ctr">
            <a:solidFill>
              <a:srgbClr val="FFC125"/>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8" name="Straight Connector 37">
            <a:extLst>
              <a:ext uri="{FF2B5EF4-FFF2-40B4-BE49-F238E27FC236}">
                <a16:creationId xmlns:a16="http://schemas.microsoft.com/office/drawing/2014/main" id="{38EBE6D3-6EFD-42BA-8D03-3529668706E0}"/>
              </a:ext>
            </a:extLst>
          </p:cNvPr>
          <p:cNvCxnSpPr/>
          <p:nvPr/>
        </p:nvCxnSpPr>
        <p:spPr>
          <a:xfrm>
            <a:off x="2814976" y="5584916"/>
            <a:ext cx="555625" cy="0"/>
          </a:xfrm>
          <a:prstGeom prst="line">
            <a:avLst/>
          </a:prstGeom>
          <a:ln w="9525" cap="flat" cmpd="sng" algn="ctr">
            <a:solidFill>
              <a:srgbClr val="A1294D"/>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39" name="Straight Connector 38">
            <a:extLst>
              <a:ext uri="{FF2B5EF4-FFF2-40B4-BE49-F238E27FC236}">
                <a16:creationId xmlns:a16="http://schemas.microsoft.com/office/drawing/2014/main" id="{1EE8BCEA-D67F-42FF-8FDA-DBC2F978CFF8}"/>
              </a:ext>
            </a:extLst>
          </p:cNvPr>
          <p:cNvCxnSpPr/>
          <p:nvPr/>
        </p:nvCxnSpPr>
        <p:spPr>
          <a:xfrm>
            <a:off x="2814976" y="2855915"/>
            <a:ext cx="555625" cy="0"/>
          </a:xfrm>
          <a:prstGeom prst="line">
            <a:avLst/>
          </a:prstGeom>
          <a:ln w="9525" cap="flat" cmpd="sng" algn="ctr">
            <a:solidFill>
              <a:srgbClr val="A2D7B9"/>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0" name="Straight Connector 39">
            <a:extLst>
              <a:ext uri="{FF2B5EF4-FFF2-40B4-BE49-F238E27FC236}">
                <a16:creationId xmlns:a16="http://schemas.microsoft.com/office/drawing/2014/main" id="{EAD1873F-D09E-4EE4-A8D2-A40F7C719D81}"/>
              </a:ext>
            </a:extLst>
          </p:cNvPr>
          <p:cNvCxnSpPr/>
          <p:nvPr/>
        </p:nvCxnSpPr>
        <p:spPr>
          <a:xfrm>
            <a:off x="2814976" y="1917799"/>
            <a:ext cx="555625" cy="0"/>
          </a:xfrm>
          <a:prstGeom prst="line">
            <a:avLst/>
          </a:prstGeom>
          <a:ln w="9525" cap="flat" cmpd="sng" algn="ctr">
            <a:solidFill>
              <a:srgbClr val="00688B"/>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1" name="Straight Connector 40">
            <a:extLst>
              <a:ext uri="{FF2B5EF4-FFF2-40B4-BE49-F238E27FC236}">
                <a16:creationId xmlns:a16="http://schemas.microsoft.com/office/drawing/2014/main" id="{936045A9-4EBF-43FD-BFE2-82C89EF58916}"/>
              </a:ext>
            </a:extLst>
          </p:cNvPr>
          <p:cNvCxnSpPr>
            <a:cxnSpLocks/>
            <a:endCxn id="31" idx="1"/>
          </p:cNvCxnSpPr>
          <p:nvPr/>
        </p:nvCxnSpPr>
        <p:spPr>
          <a:xfrm flipV="1">
            <a:off x="1329076" y="1930499"/>
            <a:ext cx="565150" cy="1820404"/>
          </a:xfrm>
          <a:prstGeom prst="line">
            <a:avLst/>
          </a:prstGeom>
          <a:ln w="9525" cap="flat" cmpd="sng" algn="ctr">
            <a:solidFill>
              <a:srgbClr val="00688B"/>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2" name="Straight Connector 41">
            <a:extLst>
              <a:ext uri="{FF2B5EF4-FFF2-40B4-BE49-F238E27FC236}">
                <a16:creationId xmlns:a16="http://schemas.microsoft.com/office/drawing/2014/main" id="{EFCD047A-38A2-4845-8077-8C820D7BF97F}"/>
              </a:ext>
            </a:extLst>
          </p:cNvPr>
          <p:cNvCxnSpPr>
            <a:cxnSpLocks/>
            <a:endCxn id="32" idx="1"/>
          </p:cNvCxnSpPr>
          <p:nvPr/>
        </p:nvCxnSpPr>
        <p:spPr>
          <a:xfrm flipV="1">
            <a:off x="1329076" y="2865440"/>
            <a:ext cx="558800" cy="885462"/>
          </a:xfrm>
          <a:prstGeom prst="line">
            <a:avLst/>
          </a:prstGeom>
          <a:ln w="9525" cap="flat" cmpd="sng" algn="ctr">
            <a:solidFill>
              <a:srgbClr val="A2D7B9"/>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3" name="Straight Connector 42">
            <a:extLst>
              <a:ext uri="{FF2B5EF4-FFF2-40B4-BE49-F238E27FC236}">
                <a16:creationId xmlns:a16="http://schemas.microsoft.com/office/drawing/2014/main" id="{5A630BED-ADB3-4580-A208-94E2DFE196ED}"/>
              </a:ext>
            </a:extLst>
          </p:cNvPr>
          <p:cNvCxnSpPr>
            <a:cxnSpLocks/>
          </p:cNvCxnSpPr>
          <p:nvPr/>
        </p:nvCxnSpPr>
        <p:spPr>
          <a:xfrm>
            <a:off x="1335426" y="3750901"/>
            <a:ext cx="555625" cy="0"/>
          </a:xfrm>
          <a:prstGeom prst="line">
            <a:avLst/>
          </a:prstGeom>
          <a:ln w="9525" cap="flat" cmpd="sng" algn="ctr">
            <a:solidFill>
              <a:srgbClr val="68228B"/>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4" name="Straight Connector 43">
            <a:extLst>
              <a:ext uri="{FF2B5EF4-FFF2-40B4-BE49-F238E27FC236}">
                <a16:creationId xmlns:a16="http://schemas.microsoft.com/office/drawing/2014/main" id="{55707447-392B-46EE-9243-0BD95228C2B5}"/>
              </a:ext>
            </a:extLst>
          </p:cNvPr>
          <p:cNvCxnSpPr>
            <a:cxnSpLocks/>
            <a:endCxn id="34" idx="1"/>
          </p:cNvCxnSpPr>
          <p:nvPr/>
        </p:nvCxnSpPr>
        <p:spPr>
          <a:xfrm>
            <a:off x="1338601" y="3741376"/>
            <a:ext cx="542925" cy="948540"/>
          </a:xfrm>
          <a:prstGeom prst="line">
            <a:avLst/>
          </a:prstGeom>
          <a:ln w="9525" cap="flat" cmpd="sng" algn="ctr">
            <a:solidFill>
              <a:srgbClr val="FFC125"/>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cxnSp>
        <p:nvCxnSpPr>
          <p:cNvPr id="45" name="Straight Connector 44">
            <a:extLst>
              <a:ext uri="{FF2B5EF4-FFF2-40B4-BE49-F238E27FC236}">
                <a16:creationId xmlns:a16="http://schemas.microsoft.com/office/drawing/2014/main" id="{379DD123-981F-47A3-906A-115D1456A689}"/>
              </a:ext>
            </a:extLst>
          </p:cNvPr>
          <p:cNvCxnSpPr>
            <a:cxnSpLocks/>
            <a:endCxn id="35" idx="1"/>
          </p:cNvCxnSpPr>
          <p:nvPr/>
        </p:nvCxnSpPr>
        <p:spPr>
          <a:xfrm>
            <a:off x="1338601" y="3750901"/>
            <a:ext cx="552450" cy="1837190"/>
          </a:xfrm>
          <a:prstGeom prst="line">
            <a:avLst/>
          </a:prstGeom>
          <a:ln w="9525" cap="flat" cmpd="sng" algn="ctr">
            <a:solidFill>
              <a:srgbClr val="A1294D"/>
            </a:solidFill>
            <a:prstDash val="dash"/>
            <a:round/>
            <a:headEnd type="none" w="med" len="med"/>
            <a:tailEnd type="none" w="med" len="med"/>
          </a:ln>
        </p:spPr>
        <p:style>
          <a:lnRef idx="0">
            <a:scrgbClr r="0" g="0" b="0"/>
          </a:lnRef>
          <a:fillRef idx="0">
            <a:scrgbClr r="0" g="0" b="0"/>
          </a:fillRef>
          <a:effectRef idx="0">
            <a:scrgbClr r="0" g="0" b="0"/>
          </a:effectRef>
          <a:fontRef idx="minor">
            <a:schemeClr val="tx1"/>
          </a:fontRef>
        </p:style>
      </p:cxnSp>
      <p:sp>
        <p:nvSpPr>
          <p:cNvPr id="46" name="Rectangle 45">
            <a:extLst>
              <a:ext uri="{FF2B5EF4-FFF2-40B4-BE49-F238E27FC236}">
                <a16:creationId xmlns:a16="http://schemas.microsoft.com/office/drawing/2014/main" id="{2F5413A0-D0BF-4C13-B466-7D8B3C854EFC}"/>
              </a:ext>
            </a:extLst>
          </p:cNvPr>
          <p:cNvSpPr/>
          <p:nvPr/>
        </p:nvSpPr>
        <p:spPr>
          <a:xfrm>
            <a:off x="3367426" y="1507740"/>
            <a:ext cx="3651994" cy="959934"/>
          </a:xfrm>
          <a:prstGeom prst="rect">
            <a:avLst/>
          </a:prstGeom>
          <a:ln>
            <a:solidFill>
              <a:srgbClr val="00688B"/>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spcBef>
                <a:spcPts val="0"/>
              </a:spcBef>
              <a:spcAft>
                <a:spcPts val="0"/>
              </a:spcAft>
            </a:pPr>
            <a:r>
              <a:rPr lang="en-US" sz="1000" i="1" dirty="0">
                <a:effectLst/>
                <a:ea typeface="Calibri" panose="020F0502020204030204" pitchFamily="34" charset="0"/>
                <a:cs typeface="Times New Roman" panose="02020603050405020304" pitchFamily="18" charset="0"/>
              </a:rPr>
              <a:t>Are students achieving at the level necessary to be prepared for the next grade, college, or career?</a:t>
            </a:r>
          </a:p>
          <a:p>
            <a:pPr marL="233363" marR="0" lvl="0" indent="-120650">
              <a:spcBef>
                <a:spcPts val="0"/>
              </a:spcBef>
              <a:spcAft>
                <a:spcPts val="0"/>
              </a:spcAft>
              <a:buFont typeface="Symbol" panose="05050102010706020507" pitchFamily="18" charset="2"/>
              <a:buChar char=""/>
            </a:pPr>
            <a:r>
              <a:rPr lang="en-US" sz="1000" dirty="0">
                <a:solidFill>
                  <a:schemeClr val="tx1">
                    <a:lumMod val="65000"/>
                    <a:lumOff val="35000"/>
                  </a:schemeClr>
                </a:solidFill>
                <a:ea typeface="Calibri" panose="020F0502020204030204" pitchFamily="34" charset="0"/>
                <a:cs typeface="Times New Roman" panose="02020603050405020304" pitchFamily="18" charset="0"/>
              </a:rPr>
              <a:t>English Language Arts achievement</a:t>
            </a:r>
          </a:p>
          <a:p>
            <a:pPr marL="233363" marR="0" lvl="0" indent="-120650">
              <a:spcBef>
                <a:spcPts val="0"/>
              </a:spcBef>
              <a:spcAft>
                <a:spcPts val="0"/>
              </a:spcAft>
              <a:buFont typeface="Symbol" panose="05050102010706020507" pitchFamily="18" charset="2"/>
              <a:buChar char=""/>
            </a:pPr>
            <a:r>
              <a:rPr lang="en-US" sz="1000" dirty="0">
                <a:solidFill>
                  <a:schemeClr val="tx1">
                    <a:lumMod val="65000"/>
                    <a:lumOff val="35000"/>
                  </a:schemeClr>
                </a:solidFill>
                <a:ea typeface="Calibri" panose="020F0502020204030204" pitchFamily="34" charset="0"/>
                <a:cs typeface="Times New Roman" panose="02020603050405020304" pitchFamily="18" charset="0"/>
              </a:rPr>
              <a:t>Mathematics achievement</a:t>
            </a:r>
          </a:p>
          <a:p>
            <a:pPr marL="233363" marR="0" lvl="0" indent="-120650">
              <a:spcBef>
                <a:spcPts val="0"/>
              </a:spcBef>
              <a:spcAft>
                <a:spcPts val="0"/>
              </a:spcAft>
              <a:buFont typeface="Symbol" panose="05050102010706020507" pitchFamily="18" charset="2"/>
              <a:buChar char=""/>
            </a:pPr>
            <a:r>
              <a:rPr lang="en-US" sz="1000" dirty="0">
                <a:solidFill>
                  <a:schemeClr val="tx1">
                    <a:lumMod val="65000"/>
                    <a:lumOff val="35000"/>
                  </a:schemeClr>
                </a:solidFill>
                <a:ea typeface="Calibri" panose="020F0502020204030204" pitchFamily="34" charset="0"/>
                <a:cs typeface="Times New Roman" panose="02020603050405020304" pitchFamily="18" charset="0"/>
              </a:rPr>
              <a:t>Science achievement</a:t>
            </a:r>
          </a:p>
          <a:p>
            <a:pPr marL="233363" marR="0" lvl="0" indent="-120650">
              <a:spcBef>
                <a:spcPts val="0"/>
              </a:spcBef>
              <a:spcAft>
                <a:spcPts val="0"/>
              </a:spcAft>
              <a:buFont typeface="Symbol" panose="05050102010706020507" pitchFamily="18" charset="2"/>
              <a:buChar char=""/>
            </a:pPr>
            <a:r>
              <a:rPr lang="en-US" sz="1000" dirty="0">
                <a:solidFill>
                  <a:schemeClr val="tx1">
                    <a:lumMod val="65000"/>
                    <a:lumOff val="35000"/>
                  </a:schemeClr>
                </a:solidFill>
                <a:ea typeface="Calibri" panose="020F0502020204030204" pitchFamily="34" charset="0"/>
                <a:cs typeface="Times New Roman" panose="02020603050405020304" pitchFamily="18" charset="0"/>
              </a:rPr>
              <a:t>Social studies achievement</a:t>
            </a:r>
          </a:p>
        </p:txBody>
      </p:sp>
      <p:sp>
        <p:nvSpPr>
          <p:cNvPr id="47" name="Rectangle 46">
            <a:extLst>
              <a:ext uri="{FF2B5EF4-FFF2-40B4-BE49-F238E27FC236}">
                <a16:creationId xmlns:a16="http://schemas.microsoft.com/office/drawing/2014/main" id="{0C146F61-03A5-467E-88E0-BE904833F795}"/>
              </a:ext>
            </a:extLst>
          </p:cNvPr>
          <p:cNvSpPr/>
          <p:nvPr/>
        </p:nvSpPr>
        <p:spPr>
          <a:xfrm>
            <a:off x="3357901" y="3478331"/>
            <a:ext cx="3661518" cy="533400"/>
          </a:xfrm>
          <a:prstGeom prst="rect">
            <a:avLst/>
          </a:prstGeom>
          <a:ln>
            <a:solidFill>
              <a:srgbClr val="68228B"/>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spcBef>
                <a:spcPts val="0"/>
              </a:spcBef>
              <a:spcAft>
                <a:spcPts val="0"/>
              </a:spcAft>
            </a:pPr>
            <a:r>
              <a:rPr lang="en-US" sz="1000" i="1" dirty="0">
                <a:effectLst/>
                <a:ea typeface="Calibri" panose="020F0502020204030204" pitchFamily="34" charset="0"/>
                <a:cs typeface="Times New Roman" panose="02020603050405020304" pitchFamily="18" charset="0"/>
              </a:rPr>
              <a:t>Are all students and all student subgroups making improvements in achievement rates?</a:t>
            </a:r>
          </a:p>
          <a:p>
            <a:pPr marL="233363" marR="0" lvl="0" indent="-120650">
              <a:spcBef>
                <a:spcPts val="0"/>
              </a:spcBef>
              <a:spcAft>
                <a:spcPts val="0"/>
              </a:spcAft>
              <a:buFont typeface="Symbol" panose="05050102010706020507" pitchFamily="18" charset="2"/>
              <a:buChar char=""/>
            </a:pPr>
            <a:r>
              <a:rPr lang="en-US" sz="1000" dirty="0">
                <a:solidFill>
                  <a:schemeClr val="tx1">
                    <a:lumMod val="65000"/>
                    <a:lumOff val="35000"/>
                  </a:schemeClr>
                </a:solidFill>
                <a:ea typeface="Calibri" panose="020F0502020204030204" pitchFamily="34" charset="0"/>
                <a:cs typeface="Times New Roman" panose="02020603050405020304" pitchFamily="18" charset="0"/>
              </a:rPr>
              <a:t>Meeting achievement improvement targets</a:t>
            </a:r>
          </a:p>
        </p:txBody>
      </p:sp>
      <p:sp>
        <p:nvSpPr>
          <p:cNvPr id="48" name="Rectangle 47">
            <a:extLst>
              <a:ext uri="{FF2B5EF4-FFF2-40B4-BE49-F238E27FC236}">
                <a16:creationId xmlns:a16="http://schemas.microsoft.com/office/drawing/2014/main" id="{FF4E029A-5CEC-4895-A3B4-762F8F2A5E75}"/>
              </a:ext>
            </a:extLst>
          </p:cNvPr>
          <p:cNvSpPr/>
          <p:nvPr/>
        </p:nvSpPr>
        <p:spPr>
          <a:xfrm>
            <a:off x="3366791" y="4195547"/>
            <a:ext cx="3652628" cy="981665"/>
          </a:xfrm>
          <a:prstGeom prst="rect">
            <a:avLst/>
          </a:prstGeom>
          <a:ln>
            <a:solidFill>
              <a:srgbClr val="FFC125"/>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spcBef>
                <a:spcPts val="0"/>
              </a:spcBef>
              <a:spcAft>
                <a:spcPts val="0"/>
              </a:spcAft>
            </a:pPr>
            <a:r>
              <a:rPr lang="en-US" sz="1000" i="1" dirty="0">
                <a:effectLst/>
                <a:ea typeface="Calibri" panose="020F0502020204030204" pitchFamily="34" charset="0"/>
                <a:cs typeface="Times New Roman" panose="02020603050405020304" pitchFamily="18" charset="0"/>
              </a:rPr>
              <a:t>Are students participating in activities preparing them for and demonstratin</a:t>
            </a:r>
            <a:r>
              <a:rPr lang="en-US" sz="1000" i="1" dirty="0">
                <a:ea typeface="Calibri" panose="020F0502020204030204" pitchFamily="34" charset="0"/>
                <a:cs typeface="Times New Roman" panose="02020603050405020304" pitchFamily="18" charset="0"/>
              </a:rPr>
              <a:t>g readiness for </a:t>
            </a:r>
            <a:r>
              <a:rPr lang="en-US" sz="1000" i="1" dirty="0">
                <a:effectLst/>
                <a:ea typeface="Calibri" panose="020F0502020204030204" pitchFamily="34" charset="0"/>
                <a:cs typeface="Times New Roman" panose="02020603050405020304" pitchFamily="18" charset="0"/>
              </a:rPr>
              <a:t>the next level, college, or career?</a:t>
            </a:r>
          </a:p>
          <a:p>
            <a:pPr marL="233363" marR="0" lvl="0" indent="-120650">
              <a:spcBef>
                <a:spcPts val="0"/>
              </a:spcBef>
              <a:spcAft>
                <a:spcPts val="0"/>
              </a:spcAft>
              <a:buFont typeface="Symbol" panose="05050102010706020507" pitchFamily="18" charset="2"/>
              <a:buChar char=""/>
            </a:pPr>
            <a:r>
              <a:rPr lang="en-US" sz="1000" i="1" dirty="0">
                <a:solidFill>
                  <a:schemeClr val="tx1">
                    <a:lumMod val="65000"/>
                    <a:lumOff val="35000"/>
                  </a:schemeClr>
                </a:solidFill>
                <a:ea typeface="Calibri" panose="020F0502020204030204" pitchFamily="34" charset="0"/>
                <a:cs typeface="Times New Roman" panose="02020603050405020304" pitchFamily="18" charset="0"/>
              </a:rPr>
              <a:t>Elementary:</a:t>
            </a:r>
            <a:r>
              <a:rPr lang="en-US" sz="1000" dirty="0">
                <a:solidFill>
                  <a:schemeClr val="tx1">
                    <a:lumMod val="65000"/>
                    <a:lumOff val="35000"/>
                  </a:schemeClr>
                </a:solidFill>
                <a:ea typeface="Calibri" panose="020F0502020204030204" pitchFamily="34" charset="0"/>
                <a:cs typeface="Times New Roman" panose="02020603050405020304" pitchFamily="18" charset="0"/>
              </a:rPr>
              <a:t> Literacy, student attendance, beyond the core</a:t>
            </a:r>
          </a:p>
          <a:p>
            <a:pPr marL="233363" marR="0" lvl="0" indent="-120650">
              <a:spcBef>
                <a:spcPts val="0"/>
              </a:spcBef>
              <a:spcAft>
                <a:spcPts val="0"/>
              </a:spcAft>
              <a:buFont typeface="Symbol" panose="05050102010706020507" pitchFamily="18" charset="2"/>
              <a:buChar char=""/>
            </a:pPr>
            <a:r>
              <a:rPr lang="en-US" sz="1000" i="1" dirty="0">
                <a:solidFill>
                  <a:schemeClr val="tx1">
                    <a:lumMod val="65000"/>
                    <a:lumOff val="35000"/>
                  </a:schemeClr>
                </a:solidFill>
                <a:ea typeface="Calibri" panose="020F0502020204030204" pitchFamily="34" charset="0"/>
                <a:cs typeface="Times New Roman" panose="02020603050405020304" pitchFamily="18" charset="0"/>
              </a:rPr>
              <a:t>Middle:</a:t>
            </a:r>
            <a:r>
              <a:rPr lang="en-US" sz="1000" dirty="0">
                <a:solidFill>
                  <a:schemeClr val="tx1">
                    <a:lumMod val="65000"/>
                    <a:lumOff val="35000"/>
                  </a:schemeClr>
                </a:solidFill>
                <a:ea typeface="Calibri" panose="020F0502020204030204" pitchFamily="34" charset="0"/>
                <a:cs typeface="Times New Roman" panose="02020603050405020304" pitchFamily="18" charset="0"/>
              </a:rPr>
              <a:t> Literacy, student attendance, beyond the core</a:t>
            </a:r>
          </a:p>
          <a:p>
            <a:pPr marL="233363" marR="0" lvl="0" indent="-120650">
              <a:spcBef>
                <a:spcPts val="0"/>
              </a:spcBef>
              <a:spcAft>
                <a:spcPts val="0"/>
              </a:spcAft>
              <a:buFont typeface="Symbol" panose="05050102010706020507" pitchFamily="18" charset="2"/>
              <a:buChar char=""/>
            </a:pPr>
            <a:r>
              <a:rPr lang="en-US" sz="1000" i="1" dirty="0">
                <a:solidFill>
                  <a:schemeClr val="tx1">
                    <a:lumMod val="65000"/>
                    <a:lumOff val="35000"/>
                  </a:schemeClr>
                </a:solidFill>
                <a:ea typeface="Calibri" panose="020F0502020204030204" pitchFamily="34" charset="0"/>
                <a:cs typeface="Times New Roman" panose="02020603050405020304" pitchFamily="18" charset="0"/>
              </a:rPr>
              <a:t>High:</a:t>
            </a:r>
            <a:r>
              <a:rPr lang="en-US" sz="1000" dirty="0">
                <a:solidFill>
                  <a:schemeClr val="tx1">
                    <a:lumMod val="65000"/>
                    <a:lumOff val="35000"/>
                  </a:schemeClr>
                </a:solidFill>
                <a:ea typeface="Calibri" panose="020F0502020204030204" pitchFamily="34" charset="0"/>
                <a:cs typeface="Times New Roman" panose="02020603050405020304" pitchFamily="18" charset="0"/>
              </a:rPr>
              <a:t> Literacy, student attendance, accelerated enrollment, pathway completion, college and career readiness</a:t>
            </a:r>
          </a:p>
        </p:txBody>
      </p:sp>
      <p:sp>
        <p:nvSpPr>
          <p:cNvPr id="49" name="Rectangle 48">
            <a:extLst>
              <a:ext uri="{FF2B5EF4-FFF2-40B4-BE49-F238E27FC236}">
                <a16:creationId xmlns:a16="http://schemas.microsoft.com/office/drawing/2014/main" id="{1EB1F489-BDBB-40A7-9B9D-D20E99065481}"/>
              </a:ext>
            </a:extLst>
          </p:cNvPr>
          <p:cNvSpPr/>
          <p:nvPr/>
        </p:nvSpPr>
        <p:spPr>
          <a:xfrm>
            <a:off x="3367425" y="5326828"/>
            <a:ext cx="3651993" cy="654414"/>
          </a:xfrm>
          <a:prstGeom prst="rect">
            <a:avLst/>
          </a:prstGeom>
          <a:ln>
            <a:solidFill>
              <a:srgbClr val="A1294D"/>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spcBef>
                <a:spcPts val="0"/>
              </a:spcBef>
              <a:spcAft>
                <a:spcPts val="0"/>
              </a:spcAft>
            </a:pPr>
            <a:r>
              <a:rPr lang="en-US" sz="1000" i="1" dirty="0">
                <a:effectLst/>
                <a:ea typeface="Calibri" panose="020F0502020204030204" pitchFamily="34" charset="0"/>
                <a:cs typeface="Times New Roman" panose="02020603050405020304" pitchFamily="18" charset="0"/>
              </a:rPr>
              <a:t>Are students graduating from high school with a regular diploma in four or five years? </a:t>
            </a:r>
            <a:r>
              <a:rPr lang="en-US" sz="1000" i="1" dirty="0">
                <a:ea typeface="Calibri" panose="020F0502020204030204" pitchFamily="34" charset="0"/>
                <a:cs typeface="Times New Roman" panose="02020603050405020304" pitchFamily="18" charset="0"/>
              </a:rPr>
              <a:t>(high school only)</a:t>
            </a:r>
            <a:endParaRPr lang="en-US" sz="1000" i="1" dirty="0">
              <a:effectLst/>
              <a:ea typeface="Calibri" panose="020F0502020204030204" pitchFamily="34" charset="0"/>
              <a:cs typeface="Times New Roman" panose="02020603050405020304" pitchFamily="18" charset="0"/>
            </a:endParaRPr>
          </a:p>
          <a:p>
            <a:pPr marL="233363" marR="0" lvl="0" indent="-120650">
              <a:spcBef>
                <a:spcPts val="0"/>
              </a:spcBef>
              <a:spcAft>
                <a:spcPts val="0"/>
              </a:spcAft>
              <a:buFont typeface="Symbol" panose="05050102010706020507" pitchFamily="18" charset="2"/>
              <a:buChar char=""/>
            </a:pPr>
            <a:r>
              <a:rPr lang="en-US" sz="1000" dirty="0">
                <a:solidFill>
                  <a:schemeClr val="tx1">
                    <a:lumMod val="65000"/>
                    <a:lumOff val="35000"/>
                  </a:schemeClr>
                </a:solidFill>
                <a:ea typeface="Calibri" panose="020F0502020204030204" pitchFamily="34" charset="0"/>
                <a:cs typeface="Times New Roman" panose="02020603050405020304" pitchFamily="18" charset="0"/>
              </a:rPr>
              <a:t>4-year adjusted cohort graduation rate</a:t>
            </a:r>
          </a:p>
          <a:p>
            <a:pPr marL="233363" marR="0" lvl="0" indent="-120650">
              <a:spcBef>
                <a:spcPts val="0"/>
              </a:spcBef>
              <a:spcAft>
                <a:spcPts val="0"/>
              </a:spcAft>
              <a:buFont typeface="Symbol" panose="05050102010706020507" pitchFamily="18" charset="2"/>
              <a:buChar char=""/>
            </a:pPr>
            <a:r>
              <a:rPr lang="en-US" sz="1000" dirty="0">
                <a:solidFill>
                  <a:schemeClr val="tx1">
                    <a:lumMod val="65000"/>
                    <a:lumOff val="35000"/>
                  </a:schemeClr>
                </a:solidFill>
                <a:ea typeface="Calibri" panose="020F0502020204030204" pitchFamily="34" charset="0"/>
                <a:cs typeface="Times New Roman" panose="02020603050405020304" pitchFamily="18" charset="0"/>
              </a:rPr>
              <a:t>5-year adjusted cohort graduation rate</a:t>
            </a:r>
          </a:p>
        </p:txBody>
      </p:sp>
      <p:sp>
        <p:nvSpPr>
          <p:cNvPr id="50" name="Rectangle 49">
            <a:extLst>
              <a:ext uri="{FF2B5EF4-FFF2-40B4-BE49-F238E27FC236}">
                <a16:creationId xmlns:a16="http://schemas.microsoft.com/office/drawing/2014/main" id="{276549FC-10DE-43BF-94C3-EC8885FA0F8D}"/>
              </a:ext>
            </a:extLst>
          </p:cNvPr>
          <p:cNvSpPr/>
          <p:nvPr/>
        </p:nvSpPr>
        <p:spPr>
          <a:xfrm>
            <a:off x="3357900" y="2541034"/>
            <a:ext cx="3661519" cy="857550"/>
          </a:xfrm>
          <a:prstGeom prst="rect">
            <a:avLst/>
          </a:prstGeom>
          <a:ln>
            <a:solidFill>
              <a:srgbClr val="A2D7B9"/>
            </a:solidFill>
          </a:ln>
        </p:spPr>
        <p:style>
          <a:lnRef idx="2">
            <a:schemeClr val="accent6"/>
          </a:lnRef>
          <a:fillRef idx="1">
            <a:schemeClr val="lt1"/>
          </a:fillRef>
          <a:effectRef idx="0">
            <a:schemeClr val="accent6"/>
          </a:effectRef>
          <a:fontRef idx="minor">
            <a:schemeClr val="dk1"/>
          </a:fontRef>
        </p:style>
        <p:txBody>
          <a:bodyPr rot="0" spcFirstLastPara="0" vert="horz" wrap="square" lIns="91440" tIns="45720" rIns="91440" bIns="45720" numCol="1" spcCol="0" rtlCol="0" fromWordArt="0" anchor="ctr" anchorCtr="0" forceAA="0" compatLnSpc="1">
            <a:prstTxWarp prst="textNoShape">
              <a:avLst/>
            </a:prstTxWarp>
            <a:noAutofit/>
          </a:bodyPr>
          <a:lstStyle/>
          <a:p>
            <a:pPr marL="0" marR="0">
              <a:spcBef>
                <a:spcPts val="0"/>
              </a:spcBef>
              <a:spcAft>
                <a:spcPts val="0"/>
              </a:spcAft>
            </a:pPr>
            <a:r>
              <a:rPr lang="en-US" sz="1000" i="1" dirty="0">
                <a:effectLst/>
                <a:ea typeface="Calibri" panose="020F0502020204030204" pitchFamily="34" charset="0"/>
                <a:cs typeface="Times New Roman" panose="02020603050405020304" pitchFamily="18" charset="0"/>
              </a:rPr>
              <a:t>How much growth are students demonstrating relative to academically-similar students?</a:t>
            </a:r>
          </a:p>
          <a:p>
            <a:pPr marL="233363" marR="0" lvl="0" indent="-120650">
              <a:spcBef>
                <a:spcPts val="0"/>
              </a:spcBef>
              <a:spcAft>
                <a:spcPts val="0"/>
              </a:spcAft>
              <a:buFont typeface="Symbol" panose="05050102010706020507" pitchFamily="18" charset="2"/>
              <a:buChar char=""/>
            </a:pPr>
            <a:r>
              <a:rPr lang="en-US" sz="1000" dirty="0">
                <a:solidFill>
                  <a:schemeClr val="tx1">
                    <a:lumMod val="65000"/>
                    <a:lumOff val="35000"/>
                  </a:schemeClr>
                </a:solidFill>
                <a:ea typeface="Calibri" panose="020F0502020204030204" pitchFamily="34" charset="0"/>
                <a:cs typeface="Times New Roman" panose="02020603050405020304" pitchFamily="18" charset="0"/>
              </a:rPr>
              <a:t>English Language Arts growth</a:t>
            </a:r>
          </a:p>
          <a:p>
            <a:pPr marL="233363" marR="0" lvl="0" indent="-120650">
              <a:spcBef>
                <a:spcPts val="0"/>
              </a:spcBef>
              <a:spcAft>
                <a:spcPts val="0"/>
              </a:spcAft>
              <a:buFont typeface="Symbol" panose="05050102010706020507" pitchFamily="18" charset="2"/>
              <a:buChar char=""/>
            </a:pPr>
            <a:r>
              <a:rPr lang="en-US" sz="1000" dirty="0">
                <a:solidFill>
                  <a:schemeClr val="tx1">
                    <a:lumMod val="65000"/>
                    <a:lumOff val="35000"/>
                  </a:schemeClr>
                </a:solidFill>
                <a:ea typeface="Calibri" panose="020F0502020204030204" pitchFamily="34" charset="0"/>
                <a:cs typeface="Times New Roman" panose="02020603050405020304" pitchFamily="18" charset="0"/>
              </a:rPr>
              <a:t>Mathematics growth</a:t>
            </a:r>
          </a:p>
          <a:p>
            <a:pPr marL="233363" marR="0" lvl="0" indent="-120650">
              <a:spcBef>
                <a:spcPts val="0"/>
              </a:spcBef>
              <a:spcAft>
                <a:spcPts val="0"/>
              </a:spcAft>
              <a:buFont typeface="Symbol" panose="05050102010706020507" pitchFamily="18" charset="2"/>
              <a:buChar char=""/>
            </a:pPr>
            <a:r>
              <a:rPr lang="en-US" sz="1000" dirty="0">
                <a:solidFill>
                  <a:schemeClr val="tx1">
                    <a:lumMod val="65000"/>
                    <a:lumOff val="35000"/>
                  </a:schemeClr>
                </a:solidFill>
                <a:ea typeface="Calibri" panose="020F0502020204030204" pitchFamily="34" charset="0"/>
                <a:cs typeface="Times New Roman" panose="02020603050405020304" pitchFamily="18" charset="0"/>
              </a:rPr>
              <a:t>Progress towards English language proficiency (EL students)</a:t>
            </a:r>
          </a:p>
        </p:txBody>
      </p:sp>
      <p:pic>
        <p:nvPicPr>
          <p:cNvPr id="4" name="Graphic 3" descr="Star">
            <a:extLst>
              <a:ext uri="{FF2B5EF4-FFF2-40B4-BE49-F238E27FC236}">
                <a16:creationId xmlns:a16="http://schemas.microsoft.com/office/drawing/2014/main" id="{901B640A-8B96-45B9-9E8C-D0A5D95D9AE2}"/>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45751" y="2318723"/>
            <a:ext cx="557485" cy="557485"/>
          </a:xfrm>
          <a:prstGeom prst="rect">
            <a:avLst/>
          </a:prstGeom>
        </p:spPr>
      </p:pic>
      <p:sp>
        <p:nvSpPr>
          <p:cNvPr id="6" name="TextBox 5">
            <a:extLst>
              <a:ext uri="{FF2B5EF4-FFF2-40B4-BE49-F238E27FC236}">
                <a16:creationId xmlns:a16="http://schemas.microsoft.com/office/drawing/2014/main" id="{E19B0CE6-DC7F-48D4-9D6C-4925077B3BE7}"/>
              </a:ext>
            </a:extLst>
          </p:cNvPr>
          <p:cNvSpPr txBox="1"/>
          <p:nvPr/>
        </p:nvSpPr>
        <p:spPr>
          <a:xfrm>
            <a:off x="7780867" y="2421220"/>
            <a:ext cx="1163957" cy="40011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000" dirty="0"/>
              <a:t>School climate star rating</a:t>
            </a:r>
          </a:p>
        </p:txBody>
      </p:sp>
      <p:pic>
        <p:nvPicPr>
          <p:cNvPr id="51" name="Graphic 50" descr="Star">
            <a:extLst>
              <a:ext uri="{FF2B5EF4-FFF2-40B4-BE49-F238E27FC236}">
                <a16:creationId xmlns:a16="http://schemas.microsoft.com/office/drawing/2014/main" id="{8784D734-FD4C-4A8C-86BD-165E44B28E1E}"/>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7245751" y="2847198"/>
            <a:ext cx="557485" cy="557485"/>
          </a:xfrm>
          <a:prstGeom prst="rect">
            <a:avLst/>
          </a:prstGeom>
        </p:spPr>
      </p:pic>
      <p:sp>
        <p:nvSpPr>
          <p:cNvPr id="52" name="TextBox 51">
            <a:extLst>
              <a:ext uri="{FF2B5EF4-FFF2-40B4-BE49-F238E27FC236}">
                <a16:creationId xmlns:a16="http://schemas.microsoft.com/office/drawing/2014/main" id="{39ACD4FE-8033-4AAE-A019-0A3A88B476B8}"/>
              </a:ext>
            </a:extLst>
          </p:cNvPr>
          <p:cNvSpPr txBox="1"/>
          <p:nvPr/>
        </p:nvSpPr>
        <p:spPr>
          <a:xfrm>
            <a:off x="7780867" y="2949695"/>
            <a:ext cx="1163957" cy="400110"/>
          </a:xfrm>
          <a:prstGeom prst="rect">
            <a:avLst/>
          </a:prstGeom>
          <a:ln>
            <a:solidFill>
              <a:schemeClr val="bg1">
                <a:lumMod val="50000"/>
              </a:schemeClr>
            </a:solidFill>
          </a:ln>
        </p:spPr>
        <p:style>
          <a:lnRef idx="2">
            <a:schemeClr val="dk1"/>
          </a:lnRef>
          <a:fillRef idx="1">
            <a:schemeClr val="lt1"/>
          </a:fillRef>
          <a:effectRef idx="0">
            <a:schemeClr val="dk1"/>
          </a:effectRef>
          <a:fontRef idx="minor">
            <a:schemeClr val="dk1"/>
          </a:fontRef>
        </p:style>
        <p:txBody>
          <a:bodyPr wrap="square" rtlCol="0">
            <a:spAutoFit/>
          </a:bodyPr>
          <a:lstStyle/>
          <a:p>
            <a:r>
              <a:rPr lang="en-US" sz="1000" dirty="0"/>
              <a:t>Financial efficiency star rating</a:t>
            </a:r>
          </a:p>
        </p:txBody>
      </p:sp>
    </p:spTree>
    <p:extLst>
      <p:ext uri="{BB962C8B-B14F-4D97-AF65-F5344CB8AC3E}">
        <p14:creationId xmlns:p14="http://schemas.microsoft.com/office/powerpoint/2010/main" val="193099707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0DF03B-DC3E-4DBB-8FF9-B626444FB755}"/>
              </a:ext>
            </a:extLst>
          </p:cNvPr>
          <p:cNvSpPr>
            <a:spLocks noGrp="1"/>
          </p:cNvSpPr>
          <p:nvPr>
            <p:ph type="title"/>
          </p:nvPr>
        </p:nvSpPr>
        <p:spPr/>
        <p:txBody>
          <a:bodyPr/>
          <a:lstStyle/>
          <a:p>
            <a:r>
              <a:rPr lang="en-US" dirty="0"/>
              <a:t>Highlights of the Redesigned CCRPI</a:t>
            </a:r>
          </a:p>
        </p:txBody>
      </p:sp>
      <p:graphicFrame>
        <p:nvGraphicFramePr>
          <p:cNvPr id="6" name="Content Placeholder 5">
            <a:extLst>
              <a:ext uri="{FF2B5EF4-FFF2-40B4-BE49-F238E27FC236}">
                <a16:creationId xmlns:a16="http://schemas.microsoft.com/office/drawing/2014/main" id="{C0342302-F48E-412C-B07C-74053A7A0771}"/>
              </a:ext>
            </a:extLst>
          </p:cNvPr>
          <p:cNvGraphicFramePr>
            <a:graphicFrameLocks noGrp="1"/>
          </p:cNvGraphicFramePr>
          <p:nvPr>
            <p:ph idx="1"/>
            <p:extLst/>
          </p:nvPr>
        </p:nvGraphicFramePr>
        <p:xfrm>
          <a:off x="628650" y="2751825"/>
          <a:ext cx="6764188" cy="3425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Slide Number Placeholder 4">
            <a:extLst>
              <a:ext uri="{FF2B5EF4-FFF2-40B4-BE49-F238E27FC236}">
                <a16:creationId xmlns:a16="http://schemas.microsoft.com/office/drawing/2014/main" id="{983C774D-4C10-4EB5-9FA6-0B713588C5DD}"/>
              </a:ext>
            </a:extLst>
          </p:cNvPr>
          <p:cNvSpPr>
            <a:spLocks noGrp="1"/>
          </p:cNvSpPr>
          <p:nvPr>
            <p:ph type="sldNum" sz="quarter" idx="4"/>
          </p:nvPr>
        </p:nvSpPr>
        <p:spPr/>
        <p:txBody>
          <a:bodyPr/>
          <a:lstStyle/>
          <a:p>
            <a:fld id="{B63E4CEF-BB1E-48C7-AE93-F39F6AA99AD7}" type="slidenum">
              <a:rPr lang="en-US" smtClean="0"/>
              <a:pPr/>
              <a:t>4</a:t>
            </a:fld>
            <a:endParaRPr lang="en-US" dirty="0"/>
          </a:p>
        </p:txBody>
      </p:sp>
      <p:sp>
        <p:nvSpPr>
          <p:cNvPr id="11" name="Content Placeholder 2">
            <a:extLst>
              <a:ext uri="{FF2B5EF4-FFF2-40B4-BE49-F238E27FC236}">
                <a16:creationId xmlns:a16="http://schemas.microsoft.com/office/drawing/2014/main" id="{4C295854-DB95-47BE-9F4B-5CB7C728E29F}"/>
              </a:ext>
            </a:extLst>
          </p:cNvPr>
          <p:cNvSpPr txBox="1">
            <a:spLocks/>
          </p:cNvSpPr>
          <p:nvPr/>
        </p:nvSpPr>
        <p:spPr>
          <a:xfrm>
            <a:off x="628650" y="1825625"/>
            <a:ext cx="7886700" cy="4351338"/>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000" dirty="0"/>
              <a:t>In addition to content mastery and high school graduation, CCRPI includes multiple measures of college and career readiness and values multiple pathways to success.</a:t>
            </a:r>
          </a:p>
        </p:txBody>
      </p:sp>
      <p:cxnSp>
        <p:nvCxnSpPr>
          <p:cNvPr id="15" name="Straight Connector 14">
            <a:extLst>
              <a:ext uri="{FF2B5EF4-FFF2-40B4-BE49-F238E27FC236}">
                <a16:creationId xmlns:a16="http://schemas.microsoft.com/office/drawing/2014/main" id="{C2B625F8-365C-4416-8A41-EEC1B39719E7}"/>
              </a:ext>
            </a:extLst>
          </p:cNvPr>
          <p:cNvCxnSpPr>
            <a:cxnSpLocks/>
          </p:cNvCxnSpPr>
          <p:nvPr/>
        </p:nvCxnSpPr>
        <p:spPr>
          <a:xfrm flipV="1">
            <a:off x="7392838" y="4044532"/>
            <a:ext cx="172528" cy="682744"/>
          </a:xfrm>
          <a:prstGeom prst="line">
            <a:avLst/>
          </a:prstGeom>
          <a:ln>
            <a:solidFill>
              <a:srgbClr val="ADCD9E"/>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58BDE574-F595-4E7A-B607-086B35002D15}"/>
              </a:ext>
            </a:extLst>
          </p:cNvPr>
          <p:cNvCxnSpPr>
            <a:cxnSpLocks/>
          </p:cNvCxnSpPr>
          <p:nvPr/>
        </p:nvCxnSpPr>
        <p:spPr>
          <a:xfrm>
            <a:off x="7392838" y="4727275"/>
            <a:ext cx="172528" cy="686863"/>
          </a:xfrm>
          <a:prstGeom prst="line">
            <a:avLst/>
          </a:prstGeom>
          <a:ln>
            <a:solidFill>
              <a:srgbClr val="ADCD9E"/>
            </a:solidFill>
          </a:ln>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9E63642-0A3C-40A0-94BC-5B2584C02E9D}"/>
              </a:ext>
            </a:extLst>
          </p:cNvPr>
          <p:cNvSpPr txBox="1"/>
          <p:nvPr/>
        </p:nvSpPr>
        <p:spPr>
          <a:xfrm>
            <a:off x="1155940" y="5607172"/>
            <a:ext cx="5710686" cy="307777"/>
          </a:xfrm>
          <a:prstGeom prst="rect">
            <a:avLst/>
          </a:prstGeom>
          <a:noFill/>
        </p:spPr>
        <p:txBody>
          <a:bodyPr wrap="square" rtlCol="0">
            <a:spAutoFit/>
          </a:bodyPr>
          <a:lstStyle/>
          <a:p>
            <a:pPr algn="ctr"/>
            <a:r>
              <a:rPr lang="en-US" sz="1400" b="1" dirty="0">
                <a:solidFill>
                  <a:srgbClr val="2D6C03"/>
                </a:solidFill>
              </a:rPr>
              <a:t>College and Career Readiness</a:t>
            </a:r>
          </a:p>
        </p:txBody>
      </p:sp>
      <p:sp>
        <p:nvSpPr>
          <p:cNvPr id="10" name="TextBox 9">
            <a:extLst>
              <a:ext uri="{FF2B5EF4-FFF2-40B4-BE49-F238E27FC236}">
                <a16:creationId xmlns:a16="http://schemas.microsoft.com/office/drawing/2014/main" id="{2F9E48D1-739F-4F9B-9DE2-C5EED05DAD70}"/>
              </a:ext>
            </a:extLst>
          </p:cNvPr>
          <p:cNvSpPr txBox="1"/>
          <p:nvPr/>
        </p:nvSpPr>
        <p:spPr>
          <a:xfrm>
            <a:off x="7565366" y="4044532"/>
            <a:ext cx="1500996" cy="1369606"/>
          </a:xfrm>
          <a:prstGeom prst="rect">
            <a:avLst/>
          </a:prstGeom>
          <a:solidFill>
            <a:schemeClr val="bg1"/>
          </a:solidFill>
          <a:ln>
            <a:solidFill>
              <a:srgbClr val="99C484"/>
            </a:solidFill>
          </a:ln>
        </p:spPr>
        <p:txBody>
          <a:bodyPr wrap="square" rtlCol="0">
            <a:spAutoFit/>
          </a:bodyPr>
          <a:lstStyle/>
          <a:p>
            <a:r>
              <a:rPr lang="en-US" sz="1100" dirty="0"/>
              <a:t>Entering TCSG/USG without remediation</a:t>
            </a:r>
          </a:p>
          <a:p>
            <a:endParaRPr lang="en-US" sz="200" dirty="0"/>
          </a:p>
          <a:p>
            <a:r>
              <a:rPr lang="en-US" sz="1100" dirty="0"/>
              <a:t>ACT, SAT, AP, IB</a:t>
            </a:r>
          </a:p>
          <a:p>
            <a:endParaRPr lang="en-US" sz="200" dirty="0"/>
          </a:p>
          <a:p>
            <a:r>
              <a:rPr lang="en-US" sz="1100" dirty="0"/>
              <a:t>National or state credential (end of pathway assessment)</a:t>
            </a:r>
          </a:p>
          <a:p>
            <a:endParaRPr lang="en-US" sz="200" dirty="0"/>
          </a:p>
          <a:p>
            <a:r>
              <a:rPr lang="en-US" sz="1100" dirty="0"/>
              <a:t>Work-based learning</a:t>
            </a:r>
          </a:p>
        </p:txBody>
      </p:sp>
      <p:sp>
        <p:nvSpPr>
          <p:cNvPr id="13" name="TextBox 12">
            <a:extLst>
              <a:ext uri="{FF2B5EF4-FFF2-40B4-BE49-F238E27FC236}">
                <a16:creationId xmlns:a16="http://schemas.microsoft.com/office/drawing/2014/main" id="{DD37C28D-E537-415B-BC58-7D45FB1EADD8}"/>
              </a:ext>
            </a:extLst>
          </p:cNvPr>
          <p:cNvSpPr txBox="1"/>
          <p:nvPr/>
        </p:nvSpPr>
        <p:spPr>
          <a:xfrm>
            <a:off x="189861" y="6385024"/>
            <a:ext cx="5771101" cy="307777"/>
          </a:xfrm>
          <a:prstGeom prst="rect">
            <a:avLst/>
          </a:prstGeom>
          <a:solidFill>
            <a:schemeClr val="bg1"/>
          </a:solidFill>
        </p:spPr>
        <p:txBody>
          <a:bodyPr wrap="square" rtlCol="0">
            <a:spAutoFit/>
          </a:bodyPr>
          <a:lstStyle/>
          <a:p>
            <a:r>
              <a:rPr lang="en-US" sz="1400" dirty="0">
                <a:solidFill>
                  <a:srgbClr val="FF0000"/>
                </a:solidFill>
              </a:rPr>
              <a:t>Draft</a:t>
            </a:r>
            <a:r>
              <a:rPr lang="en-US" sz="1400" dirty="0"/>
              <a:t> 2018 CCRPI based on ESSA Plan submitted to USED for review.</a:t>
            </a:r>
          </a:p>
        </p:txBody>
      </p:sp>
    </p:spTree>
    <p:extLst>
      <p:ext uri="{BB962C8B-B14F-4D97-AF65-F5344CB8AC3E}">
        <p14:creationId xmlns:p14="http://schemas.microsoft.com/office/powerpoint/2010/main" val="30460638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BB568E-293E-4F83-99CD-BB4510658FEC}"/>
              </a:ext>
            </a:extLst>
          </p:cNvPr>
          <p:cNvSpPr>
            <a:spLocks noGrp="1"/>
          </p:cNvSpPr>
          <p:nvPr>
            <p:ph type="title"/>
          </p:nvPr>
        </p:nvSpPr>
        <p:spPr/>
        <p:txBody>
          <a:bodyPr/>
          <a:lstStyle/>
          <a:p>
            <a:r>
              <a:rPr lang="en-US" dirty="0"/>
              <a:t>Highlights of the Redesigned CCRPI</a:t>
            </a:r>
          </a:p>
        </p:txBody>
      </p:sp>
      <p:sp>
        <p:nvSpPr>
          <p:cNvPr id="3" name="Content Placeholder 2">
            <a:extLst>
              <a:ext uri="{FF2B5EF4-FFF2-40B4-BE49-F238E27FC236}">
                <a16:creationId xmlns:a16="http://schemas.microsoft.com/office/drawing/2014/main" id="{F61D2E3A-1320-4CD0-9E99-7F7F6ECBA50C}"/>
              </a:ext>
            </a:extLst>
          </p:cNvPr>
          <p:cNvSpPr>
            <a:spLocks noGrp="1"/>
          </p:cNvSpPr>
          <p:nvPr>
            <p:ph idx="1"/>
          </p:nvPr>
        </p:nvSpPr>
        <p:spPr>
          <a:xfrm>
            <a:off x="628650" y="1825624"/>
            <a:ext cx="7886700" cy="4458444"/>
          </a:xfrm>
        </p:spPr>
        <p:txBody>
          <a:bodyPr>
            <a:normAutofit fontScale="85000" lnSpcReduction="20000"/>
          </a:bodyPr>
          <a:lstStyle/>
          <a:p>
            <a:r>
              <a:rPr lang="en-US" dirty="0"/>
              <a:t>The redesigned CCRPI maximizes local flexibility to determine the programs and policies that best meet the needs of students.</a:t>
            </a:r>
          </a:p>
          <a:p>
            <a:r>
              <a:rPr lang="en-US" dirty="0"/>
              <a:t>CCRPI values </a:t>
            </a:r>
            <a:r>
              <a:rPr lang="en-US"/>
              <a:t>educating the whole child.</a:t>
            </a:r>
            <a:endParaRPr lang="en-US" dirty="0"/>
          </a:p>
          <a:p>
            <a:pPr lvl="1"/>
            <a:r>
              <a:rPr lang="en-US" dirty="0"/>
              <a:t>Exposure to a well rounded curriculum (Beyond the Core)</a:t>
            </a:r>
          </a:p>
          <a:p>
            <a:pPr lvl="1"/>
            <a:r>
              <a:rPr lang="en-US" dirty="0"/>
              <a:t>Engagement/climate and skills for success (Student Attendance)</a:t>
            </a:r>
          </a:p>
          <a:p>
            <a:pPr lvl="1"/>
            <a:r>
              <a:rPr lang="en-US" dirty="0"/>
              <a:t>Relevance and in-depth study (Pathway Completion)</a:t>
            </a:r>
          </a:p>
          <a:p>
            <a:pPr lvl="1"/>
            <a:r>
              <a:rPr lang="en-US" dirty="0"/>
              <a:t>Accelerated enrollment opportunities (AP, IB, Dual Enrollment)</a:t>
            </a:r>
          </a:p>
          <a:p>
            <a:pPr lvl="1"/>
            <a:r>
              <a:rPr lang="en-US" dirty="0"/>
              <a:t>Postsecondary readiness (College and Career Readiness – multiple opportunities to demonstrate readiness)</a:t>
            </a:r>
          </a:p>
          <a:p>
            <a:r>
              <a:rPr lang="en-US" dirty="0"/>
              <a:t>CCRPI is designed to award points where possible as opposed to denying points when expectations are not met.</a:t>
            </a:r>
          </a:p>
          <a:p>
            <a:pPr lvl="1"/>
            <a:r>
              <a:rPr lang="en-US" dirty="0"/>
              <a:t>Partial points when progress is made but targets are not met</a:t>
            </a:r>
          </a:p>
          <a:p>
            <a:pPr lvl="1"/>
            <a:r>
              <a:rPr lang="en-US" dirty="0"/>
              <a:t>Extra points when targets are exceeded</a:t>
            </a:r>
          </a:p>
          <a:p>
            <a:pPr lvl="1"/>
            <a:r>
              <a:rPr lang="en-US" dirty="0"/>
              <a:t>Progress and Closing Gaps capture growth and improvement</a:t>
            </a:r>
          </a:p>
        </p:txBody>
      </p:sp>
      <p:sp>
        <p:nvSpPr>
          <p:cNvPr id="5" name="Slide Number Placeholder 4">
            <a:extLst>
              <a:ext uri="{FF2B5EF4-FFF2-40B4-BE49-F238E27FC236}">
                <a16:creationId xmlns:a16="http://schemas.microsoft.com/office/drawing/2014/main" id="{84E54071-1634-48EC-B256-3F7CE24B67F6}"/>
              </a:ext>
            </a:extLst>
          </p:cNvPr>
          <p:cNvSpPr>
            <a:spLocks noGrp="1"/>
          </p:cNvSpPr>
          <p:nvPr>
            <p:ph type="sldNum" sz="quarter" idx="4"/>
          </p:nvPr>
        </p:nvSpPr>
        <p:spPr/>
        <p:txBody>
          <a:bodyPr/>
          <a:lstStyle/>
          <a:p>
            <a:fld id="{B63E4CEF-BB1E-48C7-AE93-F39F6AA99AD7}" type="slidenum">
              <a:rPr lang="en-US" smtClean="0"/>
              <a:pPr/>
              <a:t>5</a:t>
            </a:fld>
            <a:endParaRPr lang="en-US" dirty="0"/>
          </a:p>
        </p:txBody>
      </p:sp>
      <p:sp>
        <p:nvSpPr>
          <p:cNvPr id="6" name="TextBox 5">
            <a:extLst>
              <a:ext uri="{FF2B5EF4-FFF2-40B4-BE49-F238E27FC236}">
                <a16:creationId xmlns:a16="http://schemas.microsoft.com/office/drawing/2014/main" id="{1A70E399-DF9C-40A8-BE91-C788EF530842}"/>
              </a:ext>
            </a:extLst>
          </p:cNvPr>
          <p:cNvSpPr txBox="1"/>
          <p:nvPr/>
        </p:nvSpPr>
        <p:spPr>
          <a:xfrm>
            <a:off x="189861" y="6385024"/>
            <a:ext cx="5771101" cy="307777"/>
          </a:xfrm>
          <a:prstGeom prst="rect">
            <a:avLst/>
          </a:prstGeom>
          <a:solidFill>
            <a:schemeClr val="bg1"/>
          </a:solidFill>
        </p:spPr>
        <p:txBody>
          <a:bodyPr wrap="square" rtlCol="0">
            <a:spAutoFit/>
          </a:bodyPr>
          <a:lstStyle/>
          <a:p>
            <a:r>
              <a:rPr lang="en-US" sz="1400" dirty="0">
                <a:solidFill>
                  <a:srgbClr val="FF0000"/>
                </a:solidFill>
              </a:rPr>
              <a:t>Draft</a:t>
            </a:r>
            <a:r>
              <a:rPr lang="en-US" sz="1400" dirty="0"/>
              <a:t> 2018 CCRPI based on ESSA Plan submitted to USED for review.</a:t>
            </a:r>
          </a:p>
        </p:txBody>
      </p:sp>
    </p:spTree>
    <p:extLst>
      <p:ext uri="{BB962C8B-B14F-4D97-AF65-F5344CB8AC3E}">
        <p14:creationId xmlns:p14="http://schemas.microsoft.com/office/powerpoint/2010/main" val="399817303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A screenshot of a cell phone&#10;&#10;Description generated with very high confidence">
            <a:extLst>
              <a:ext uri="{FF2B5EF4-FFF2-40B4-BE49-F238E27FC236}">
                <a16:creationId xmlns:a16="http://schemas.microsoft.com/office/drawing/2014/main" id="{5EE0391E-B5C1-4578-A396-531E5BE5FBA1}"/>
              </a:ext>
            </a:extLst>
          </p:cNvPr>
          <p:cNvPicPr>
            <a:picLocks noChangeAspect="1"/>
          </p:cNvPicPr>
          <p:nvPr/>
        </p:nvPicPr>
        <p:blipFill rotWithShape="1">
          <a:blip r:embed="rId2"/>
          <a:srcRect r="25455" b="9091"/>
          <a:stretch/>
        </p:blipFill>
        <p:spPr>
          <a:xfrm>
            <a:off x="20" y="10"/>
            <a:ext cx="9143980" cy="6857990"/>
          </a:xfrm>
          <a:prstGeom prst="rect">
            <a:avLst/>
          </a:prstGeom>
        </p:spPr>
      </p:pic>
      <p:sp>
        <p:nvSpPr>
          <p:cNvPr id="21" name="Rectangle 9"/>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2663" y="321176"/>
            <a:ext cx="4301692" cy="5896743"/>
          </a:xfrm>
          <a:prstGeom prst="rect">
            <a:avLst/>
          </a:prstGeom>
          <a:solidFill>
            <a:schemeClr val="bg1">
              <a:alpha val="90000"/>
            </a:schemeClr>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1863DF2E-2BE8-45E7-BDD0-4C64BAFFAFFF}"/>
              </a:ext>
            </a:extLst>
          </p:cNvPr>
          <p:cNvSpPr>
            <a:spLocks noGrp="1"/>
          </p:cNvSpPr>
          <p:nvPr>
            <p:ph type="title"/>
          </p:nvPr>
        </p:nvSpPr>
        <p:spPr>
          <a:xfrm>
            <a:off x="446103" y="640263"/>
            <a:ext cx="3915950" cy="1344975"/>
          </a:xfrm>
        </p:spPr>
        <p:txBody>
          <a:bodyPr>
            <a:normAutofit/>
          </a:bodyPr>
          <a:lstStyle/>
          <a:p>
            <a:r>
              <a:rPr lang="en-US" sz="3500"/>
              <a:t>Designing New CCRPI Reports</a:t>
            </a:r>
          </a:p>
        </p:txBody>
      </p:sp>
      <p:sp>
        <p:nvSpPr>
          <p:cNvPr id="3" name="Content Placeholder 2">
            <a:extLst>
              <a:ext uri="{FF2B5EF4-FFF2-40B4-BE49-F238E27FC236}">
                <a16:creationId xmlns:a16="http://schemas.microsoft.com/office/drawing/2014/main" id="{41760612-5CAE-4E08-AE44-41FE56E209CC}"/>
              </a:ext>
            </a:extLst>
          </p:cNvPr>
          <p:cNvSpPr>
            <a:spLocks noGrp="1"/>
          </p:cNvSpPr>
          <p:nvPr>
            <p:ph idx="1"/>
          </p:nvPr>
        </p:nvSpPr>
        <p:spPr>
          <a:xfrm>
            <a:off x="445582" y="2121763"/>
            <a:ext cx="3926618" cy="3773010"/>
          </a:xfrm>
        </p:spPr>
        <p:txBody>
          <a:bodyPr>
            <a:normAutofit lnSpcReduction="10000"/>
          </a:bodyPr>
          <a:lstStyle/>
          <a:p>
            <a:r>
              <a:rPr lang="en-US" sz="2100" dirty="0"/>
              <a:t>Prior to and throughout the ESSA process, we received feedback that the current CCRPI online reports are too complicated, difficult to navigate, and do not provide enough context.</a:t>
            </a:r>
          </a:p>
          <a:p>
            <a:r>
              <a:rPr lang="en-US" sz="2100" dirty="0"/>
              <a:t>While the redesigned CCRPI itself is simplified and streamlined, new online reports are needed to improve communication and utilization of data.</a:t>
            </a:r>
          </a:p>
          <a:p>
            <a:endParaRPr lang="en-US" sz="2100" dirty="0"/>
          </a:p>
        </p:txBody>
      </p:sp>
      <p:sp>
        <p:nvSpPr>
          <p:cNvPr id="5" name="Slide Number Placeholder 4">
            <a:extLst>
              <a:ext uri="{FF2B5EF4-FFF2-40B4-BE49-F238E27FC236}">
                <a16:creationId xmlns:a16="http://schemas.microsoft.com/office/drawing/2014/main" id="{E2D4830D-54A1-4C27-A0C7-E70EADA8A00C}"/>
              </a:ext>
            </a:extLst>
          </p:cNvPr>
          <p:cNvSpPr>
            <a:spLocks noGrp="1"/>
          </p:cNvSpPr>
          <p:nvPr>
            <p:ph type="sldNum" sz="quarter" idx="4"/>
          </p:nvPr>
        </p:nvSpPr>
        <p:spPr>
          <a:xfrm>
            <a:off x="6457950" y="6356350"/>
            <a:ext cx="2057400"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fld id="{B63E4CEF-BB1E-48C7-AE93-F39F6AA99AD7}" type="slidenum">
              <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600"/>
                </a:spcAft>
                <a:buClrTx/>
                <a:buSzTx/>
                <a:buFontTx/>
                <a:buNone/>
                <a:tabLst/>
                <a:defRPr/>
              </a:pPr>
              <a:t>6</a:t>
            </a:fld>
            <a:endParaRPr kumimoji="0" lang="en-US" sz="1200"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22173129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descr="A screenshot of a cell phone&#10;&#10;Description generated with very high confidence">
            <a:extLst>
              <a:ext uri="{FF2B5EF4-FFF2-40B4-BE49-F238E27FC236}">
                <a16:creationId xmlns:a16="http://schemas.microsoft.com/office/drawing/2014/main" id="{AF9D95D8-CFEF-45C2-8322-9C83D4F84F21}"/>
              </a:ext>
            </a:extLst>
          </p:cNvPr>
          <p:cNvPicPr>
            <a:picLocks noChangeAspect="1"/>
          </p:cNvPicPr>
          <p:nvPr/>
        </p:nvPicPr>
        <p:blipFill rotWithShape="1">
          <a:blip r:embed="rId2">
            <a:extLst>
              <a:ext uri="{28A0092B-C50C-407E-A947-70E740481C1C}">
                <a14:useLocalDpi xmlns:a14="http://schemas.microsoft.com/office/drawing/2010/main" val="0"/>
              </a:ext>
            </a:extLst>
          </a:blip>
          <a:srcRect t="2390" r="353" b="16155"/>
          <a:stretch/>
        </p:blipFill>
        <p:spPr>
          <a:xfrm>
            <a:off x="20" y="10"/>
            <a:ext cx="9143980" cy="6857990"/>
          </a:xfrm>
          <a:prstGeom prst="rect">
            <a:avLst/>
          </a:prstGeom>
        </p:spPr>
      </p:pic>
      <p:sp>
        <p:nvSpPr>
          <p:cNvPr id="26" name="Rectangle 25">
            <a:extLst>
              <a:ext uri="{FF2B5EF4-FFF2-40B4-BE49-F238E27FC236}">
                <a16:creationId xmlns:a16="http://schemas.microsoft.com/office/drawing/2014/main" id="{724CD679-7405-4CD3-A92A-9469F279A59D}"/>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ltGray">
          <a:xfrm>
            <a:off x="252663" y="321176"/>
            <a:ext cx="4301692" cy="5896743"/>
          </a:xfrm>
          <a:prstGeom prst="rect">
            <a:avLst/>
          </a:prstGeom>
          <a:solidFill>
            <a:schemeClr val="bg1">
              <a:alpha val="90000"/>
            </a:schemeClr>
          </a:solidFill>
          <a:ln w="127000" cap="sq" cmpd="thinThick">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1863DF2E-2BE8-45E7-BDD0-4C64BAFFAFFF}"/>
              </a:ext>
            </a:extLst>
          </p:cNvPr>
          <p:cNvSpPr>
            <a:spLocks noGrp="1"/>
          </p:cNvSpPr>
          <p:nvPr>
            <p:ph type="title"/>
          </p:nvPr>
        </p:nvSpPr>
        <p:spPr>
          <a:xfrm>
            <a:off x="446103" y="640263"/>
            <a:ext cx="3915950" cy="1344975"/>
          </a:xfrm>
        </p:spPr>
        <p:txBody>
          <a:bodyPr>
            <a:normAutofit/>
          </a:bodyPr>
          <a:lstStyle/>
          <a:p>
            <a:r>
              <a:rPr lang="en-US" sz="3500"/>
              <a:t>Designing New CCRPI Reports</a:t>
            </a:r>
          </a:p>
        </p:txBody>
      </p:sp>
      <p:sp>
        <p:nvSpPr>
          <p:cNvPr id="3" name="Content Placeholder 2">
            <a:extLst>
              <a:ext uri="{FF2B5EF4-FFF2-40B4-BE49-F238E27FC236}">
                <a16:creationId xmlns:a16="http://schemas.microsoft.com/office/drawing/2014/main" id="{41760612-5CAE-4E08-AE44-41FE56E209CC}"/>
              </a:ext>
            </a:extLst>
          </p:cNvPr>
          <p:cNvSpPr>
            <a:spLocks noGrp="1"/>
          </p:cNvSpPr>
          <p:nvPr>
            <p:ph idx="1"/>
          </p:nvPr>
        </p:nvSpPr>
        <p:spPr>
          <a:xfrm>
            <a:off x="445582" y="2121763"/>
            <a:ext cx="3926618" cy="3773010"/>
          </a:xfrm>
        </p:spPr>
        <p:txBody>
          <a:bodyPr>
            <a:normAutofit/>
          </a:bodyPr>
          <a:lstStyle/>
          <a:p>
            <a:r>
              <a:rPr lang="en-US" sz="2100" dirty="0"/>
              <a:t>We are pleased to present a prototype of the new CCRPI online reports.</a:t>
            </a:r>
          </a:p>
          <a:p>
            <a:r>
              <a:rPr lang="en-US" sz="2100" dirty="0"/>
              <a:t>We need feedback to finalize the design to ensure it meets the needs of educators and the public.</a:t>
            </a:r>
          </a:p>
          <a:p>
            <a:r>
              <a:rPr lang="en-US" sz="2100" dirty="0"/>
              <a:t>Please watch a video overview, tour the prototype, and submit feedback at </a:t>
            </a:r>
            <a:r>
              <a:rPr lang="en-US" sz="2100" dirty="0">
                <a:hlinkClick r:id="rId3"/>
              </a:rPr>
              <a:t>accountability.gadoe.org</a:t>
            </a:r>
            <a:r>
              <a:rPr lang="en-US" sz="2100" dirty="0"/>
              <a:t>.</a:t>
            </a:r>
          </a:p>
        </p:txBody>
      </p:sp>
      <p:sp>
        <p:nvSpPr>
          <p:cNvPr id="5" name="Slide Number Placeholder 4">
            <a:extLst>
              <a:ext uri="{FF2B5EF4-FFF2-40B4-BE49-F238E27FC236}">
                <a16:creationId xmlns:a16="http://schemas.microsoft.com/office/drawing/2014/main" id="{E2D4830D-54A1-4C27-A0C7-E70EADA8A00C}"/>
              </a:ext>
            </a:extLst>
          </p:cNvPr>
          <p:cNvSpPr>
            <a:spLocks noGrp="1"/>
          </p:cNvSpPr>
          <p:nvPr>
            <p:ph type="sldNum" sz="quarter" idx="4"/>
          </p:nvPr>
        </p:nvSpPr>
        <p:spPr>
          <a:xfrm>
            <a:off x="6457950" y="6356350"/>
            <a:ext cx="2057400" cy="365125"/>
          </a:xfrm>
        </p:spPr>
        <p:txBody>
          <a:bodyPr>
            <a:normAutofit/>
          </a:bodyPr>
          <a:lstStyle/>
          <a:p>
            <a:pPr marL="0" marR="0" lvl="0" indent="0" defTabSz="914400" rtl="0" eaLnBrk="1" fontAlgn="auto" latinLnBrk="0" hangingPunct="1">
              <a:spcBef>
                <a:spcPts val="0"/>
              </a:spcBef>
              <a:spcAft>
                <a:spcPts val="600"/>
              </a:spcAft>
              <a:buClrTx/>
              <a:buSzTx/>
              <a:buFontTx/>
              <a:buNone/>
              <a:tabLst/>
              <a:defRPr/>
            </a:pPr>
            <a:fld id="{B63E4CEF-BB1E-48C7-AE93-F39F6AA99AD7}" type="slidenum">
              <a:rPr kumimoji="0" lang="en-US" b="0" i="0" u="none" strike="noStrike" kern="1200" cap="none" spc="0" normalizeH="0" baseline="0" noProof="0">
                <a:ln>
                  <a:noFill/>
                </a:ln>
                <a:solidFill>
                  <a:srgbClr val="FFFFFF"/>
                </a:solidFill>
                <a:effectLst/>
                <a:uLnTx/>
                <a:uFillTx/>
                <a:latin typeface="Calibri" panose="020F0502020204030204"/>
                <a:ea typeface="+mn-ea"/>
                <a:cs typeface="+mn-cs"/>
              </a:rPr>
              <a:pPr marL="0" marR="0" lvl="0" indent="0" defTabSz="914400" rtl="0" eaLnBrk="1" fontAlgn="auto" latinLnBrk="0" hangingPunct="1">
                <a:spcBef>
                  <a:spcPts val="0"/>
                </a:spcBef>
                <a:spcAft>
                  <a:spcPts val="600"/>
                </a:spcAft>
                <a:buClrTx/>
                <a:buSzTx/>
                <a:buFontTx/>
                <a:buNone/>
                <a:tabLst/>
                <a:defRPr/>
              </a:pPr>
              <a:t>7</a:t>
            </a:fld>
            <a:endParaRPr kumimoji="0" lang="en-US" b="0" i="0" u="none" strike="noStrike" kern="1200" cap="none" spc="0" normalizeH="0" baseline="0" noProof="0">
              <a:ln>
                <a:noFill/>
              </a:ln>
              <a:solidFill>
                <a:srgbClr val="FFFFFF"/>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404376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Moving Forward</a:t>
            </a:r>
          </a:p>
        </p:txBody>
      </p:sp>
      <p:sp>
        <p:nvSpPr>
          <p:cNvPr id="3" name="Content Placeholder 2"/>
          <p:cNvSpPr>
            <a:spLocks noGrp="1"/>
          </p:cNvSpPr>
          <p:nvPr>
            <p:ph idx="1"/>
          </p:nvPr>
        </p:nvSpPr>
        <p:spPr/>
        <p:txBody>
          <a:bodyPr>
            <a:normAutofit lnSpcReduction="10000"/>
          </a:bodyPr>
          <a:lstStyle/>
          <a:p>
            <a:r>
              <a:rPr lang="en-US" dirty="0"/>
              <a:t>While the redesigned CCRPI will be a significantly improved accountability system for Georgia, the most critical piece is changing the conversation about student performance in our state. </a:t>
            </a:r>
          </a:p>
          <a:p>
            <a:r>
              <a:rPr lang="en-US" dirty="0"/>
              <a:t>CCRPI can shine a light on the great work schools are doing and areas in need of improvement, but it must be used as a tool by communities and other stakeholders to engage in meaningful conversations around how to improve student opportunities, outcomes, and preparedness for college, career, and life.</a:t>
            </a:r>
          </a:p>
          <a:p>
            <a:endParaRPr lang="en-US" dirty="0"/>
          </a:p>
        </p:txBody>
      </p:sp>
      <p:sp>
        <p:nvSpPr>
          <p:cNvPr id="5" name="Slide Number Placeholder 4"/>
          <p:cNvSpPr>
            <a:spLocks noGrp="1"/>
          </p:cNvSpPr>
          <p:nvPr>
            <p:ph type="sldNum" sz="quarter" idx="4"/>
          </p:nvPr>
        </p:nvSpPr>
        <p:spPr/>
        <p:txBody>
          <a:bodyPr/>
          <a:lstStyle/>
          <a:p>
            <a:fld id="{B63E4CEF-BB1E-48C7-AE93-F39F6AA99AD7}" type="slidenum">
              <a:rPr lang="en-US" smtClean="0"/>
              <a:pPr/>
              <a:t>8</a:t>
            </a:fld>
            <a:endParaRPr lang="en-US" dirty="0"/>
          </a:p>
        </p:txBody>
      </p:sp>
    </p:spTree>
    <p:extLst>
      <p:ext uri="{BB962C8B-B14F-4D97-AF65-F5344CB8AC3E}">
        <p14:creationId xmlns:p14="http://schemas.microsoft.com/office/powerpoint/2010/main" val="137465727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GaDOE-PowerPoint-Templat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A80DFEA50CB0046BF2C0AFF3BC331DC" ma:contentTypeVersion="3" ma:contentTypeDescription="Create a new document." ma:contentTypeScope="" ma:versionID="495a8dabaae00c09ce727f6dacb88a9f">
  <xsd:schema xmlns:xsd="http://www.w3.org/2001/XMLSchema" xmlns:xs="http://www.w3.org/2001/XMLSchema" xmlns:p="http://schemas.microsoft.com/office/2006/metadata/properties" xmlns:ns1="http://schemas.microsoft.com/sharepoint/v3" xmlns:ns2="1d496aed-39d0-4758-b3cf-4e4773287716" xmlns:ns3="a8154bc8-bb35-436d-b945-514ee68a8c9c" targetNamespace="http://schemas.microsoft.com/office/2006/metadata/properties" ma:root="true" ma:fieldsID="7c3e50272f168d9845ecffe562039df8" ns1:_="" ns2:_="" ns3:_="">
    <xsd:import namespace="http://schemas.microsoft.com/sharepoint/v3"/>
    <xsd:import namespace="1d496aed-39d0-4758-b3cf-4e4773287716"/>
    <xsd:import namespace="a8154bc8-bb35-436d-b945-514ee68a8c9c"/>
    <xsd:element name="properties">
      <xsd:complexType>
        <xsd:sequence>
          <xsd:element name="documentManagement">
            <xsd:complexType>
              <xsd:all>
                <xsd:element ref="ns2:TaxCatchAll" minOccurs="0"/>
                <xsd:element ref="ns2:TaxCatchAllLabel" minOccurs="0"/>
                <xsd:element ref="ns1:PublishingStartDate" minOccurs="0"/>
                <xsd:element ref="ns1:PublishingExpirationDate" minOccurs="0"/>
                <xsd:element ref="ns3:Page" minOccurs="0"/>
                <xsd:element ref="ns3:Page_x0020_SubHeade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PublishingStartDate" ma:index="10" nillable="true" ma:displayName="Scheduling Start Date" ma:internalName="PublishingStartDate">
      <xsd:simpleType>
        <xsd:restriction base="dms:Unknown"/>
      </xsd:simpleType>
    </xsd:element>
    <xsd:element name="PublishingExpirationDate" ma:index="11" nillable="true" ma:displayName="Scheduling End Date" ma:internalName="PublishingExpirationDate">
      <xsd:simpleType>
        <xsd:restriction base="dms:Unknown"/>
      </xsd:simpleType>
    </xsd:element>
  </xsd:schema>
  <xsd:schema xmlns:xsd="http://www.w3.org/2001/XMLSchema" xmlns:xs="http://www.w3.org/2001/XMLSchema" xmlns:dms="http://schemas.microsoft.com/office/2006/documentManagement/types" xmlns:pc="http://schemas.microsoft.com/office/infopath/2007/PartnerControls" targetNamespace="1d496aed-39d0-4758-b3cf-4e4773287716" elementFormDefault="qualified">
    <xsd:import namespace="http://schemas.microsoft.com/office/2006/documentManagement/types"/>
    <xsd:import namespace="http://schemas.microsoft.com/office/infopath/2007/PartnerControls"/>
    <xsd:element name="TaxCatchAll" ma:index="8" nillable="true" ma:displayName="Taxonomy Catch All Column" ma:description="" ma:hidden="true" ma:list="{c9dd594f-b3c3-485c-979e-10fa5fdd8c85}" ma:internalName="TaxCatchAll" ma:showField="CatchAllData" ma:web="f9e61c99-8b37-4962-a864-d7fde1b0d03b">
      <xsd:complexType>
        <xsd:complexContent>
          <xsd:extension base="dms:MultiChoiceLookup">
            <xsd:sequence>
              <xsd:element name="Value" type="dms:Lookup" maxOccurs="unbounded" minOccurs="0" nillable="true"/>
            </xsd:sequence>
          </xsd:extension>
        </xsd:complexContent>
      </xsd:complexType>
    </xsd:element>
    <xsd:element name="TaxCatchAllLabel" ma:index="9" nillable="true" ma:displayName="Taxonomy Catch All Column1" ma:description="" ma:hidden="true" ma:list="{c9dd594f-b3c3-485c-979e-10fa5fdd8c85}" ma:internalName="TaxCatchAllLabel" ma:readOnly="true" ma:showField="CatchAllDataLabel" ma:web="f9e61c99-8b37-4962-a864-d7fde1b0d03b">
      <xsd:complexType>
        <xsd:complexContent>
          <xsd:extension base="dms:MultiChoiceLookup">
            <xsd:sequence>
              <xsd:element name="Value" type="dms:Lookup" maxOccurs="unbounded" minOccurs="0"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a8154bc8-bb35-436d-b945-514ee68a8c9c" elementFormDefault="qualified">
    <xsd:import namespace="http://schemas.microsoft.com/office/2006/documentManagement/types"/>
    <xsd:import namespace="http://schemas.microsoft.com/office/infopath/2007/PartnerControls"/>
    <xsd:element name="Page" ma:index="12" nillable="true" ma:displayName="Page" ma:list="{1ca1c6eb-ac07-461a-b586-9a100c01952f}" ma:internalName="Page" ma:web="3dce0f95-ae0d-4318-9a7a-6e6e5d30cbaf">
      <xsd:simpleType>
        <xsd:restriction base="dms:Lookup"/>
      </xsd:simpleType>
    </xsd:element>
    <xsd:element name="Page_x0020_SubHeader" ma:index="13" nillable="true" ma:displayName="Page SubHeader" ma:internalName="Page_x0020_SubHeader">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age_x0020_SubHeader xmlns="a8154bc8-bb35-436d-b945-514ee68a8c9c" xsi:nil="true"/>
    <TaxCatchAll xmlns="1d496aed-39d0-4758-b3cf-4e4773287716"/>
    <Page xmlns="a8154bc8-bb35-436d-b945-514ee68a8c9c" xsi:nil="true"/>
    <PublishingExpirationDate xmlns="http://schemas.microsoft.com/sharepoint/v3" xsi:nil="true"/>
    <PublishingStartDate xmlns="http://schemas.microsoft.com/sharepoint/v3" xsi:nil="true"/>
  </documentManagement>
</p:properties>
</file>

<file path=customXml/itemProps1.xml><?xml version="1.0" encoding="utf-8"?>
<ds:datastoreItem xmlns:ds="http://schemas.openxmlformats.org/officeDocument/2006/customXml" ds:itemID="{1CF00EE7-5F6E-409F-88CA-8BEF9EFD5F4F}">
  <ds:schemaRefs>
    <ds:schemaRef ds:uri="http://schemas.microsoft.com/sharepoint/v3/contenttype/forms"/>
  </ds:schemaRefs>
</ds:datastoreItem>
</file>

<file path=customXml/itemProps2.xml><?xml version="1.0" encoding="utf-8"?>
<ds:datastoreItem xmlns:ds="http://schemas.openxmlformats.org/officeDocument/2006/customXml" ds:itemID="{5C968AB2-8D14-408B-B430-D3CD827B1F4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1d496aed-39d0-4758-b3cf-4e4773287716"/>
    <ds:schemaRef ds:uri="a8154bc8-bb35-436d-b945-514ee68a8c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088A7C3-2BB5-4A18-898A-30CE89B2372C}">
  <ds:schemaRefs>
    <ds:schemaRef ds:uri="http://purl.org/dc/elements/1.1/"/>
    <ds:schemaRef ds:uri="http://schemas.microsoft.com/office/2006/metadata/properties"/>
    <ds:schemaRef ds:uri="http://schemas.microsoft.com/sharepoint/v3"/>
    <ds:schemaRef ds:uri="http://purl.org/dc/terms/"/>
    <ds:schemaRef ds:uri="http://schemas.openxmlformats.org/package/2006/metadata/core-properties"/>
    <ds:schemaRef ds:uri="http://schemas.microsoft.com/office/infopath/2007/PartnerControls"/>
    <ds:schemaRef ds:uri="http://schemas.microsoft.com/office/2006/documentManagement/types"/>
    <ds:schemaRef ds:uri="a8154bc8-bb35-436d-b945-514ee68a8c9c"/>
    <ds:schemaRef ds:uri="1d496aed-39d0-4758-b3cf-4e4773287716"/>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GaDOE-PowerPoint-WhiteTemplate</Template>
  <TotalTime>10869</TotalTime>
  <Words>794</Words>
  <Application>Microsoft Office PowerPoint</Application>
  <PresentationFormat>On-screen Show (4:3)</PresentationFormat>
  <Paragraphs>86</Paragraphs>
  <Slides>8</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8</vt:i4>
      </vt:variant>
    </vt:vector>
  </HeadingPairs>
  <TitlesOfParts>
    <vt:vector size="14" baseType="lpstr">
      <vt:lpstr>Arial</vt:lpstr>
      <vt:lpstr>Calibri</vt:lpstr>
      <vt:lpstr>Symbol</vt:lpstr>
      <vt:lpstr>Tahoma</vt:lpstr>
      <vt:lpstr>Times New Roman</vt:lpstr>
      <vt:lpstr>GaDOE-PowerPoint-Template</vt:lpstr>
      <vt:lpstr>Redesigned CCRPI Under ESSA</vt:lpstr>
      <vt:lpstr>Background</vt:lpstr>
      <vt:lpstr>Redesigned CCRPI</vt:lpstr>
      <vt:lpstr>Highlights of the Redesigned CCRPI</vt:lpstr>
      <vt:lpstr>Highlights of the Redesigned CCRPI</vt:lpstr>
      <vt:lpstr>Designing New CCRPI Reports</vt:lpstr>
      <vt:lpstr>Designing New CCRPI Reports</vt:lpstr>
      <vt:lpstr>Moving Forward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James Beck</dc:creator>
  <cp:lastModifiedBy>Allison Timberlake</cp:lastModifiedBy>
  <cp:revision>319</cp:revision>
  <cp:lastPrinted>2016-06-07T16:11:32Z</cp:lastPrinted>
  <dcterms:created xsi:type="dcterms:W3CDTF">2015-12-01T02:44:20Z</dcterms:created>
  <dcterms:modified xsi:type="dcterms:W3CDTF">2017-10-17T18:53:31Z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0x010100BA80DFEA50CB0046BF2C0AFF3BC331DC</vt:lpwstr>
  </property>
</Properties>
</file>