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D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63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B1433-BF8B-45C5-81D6-089F21EECCF9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30340-F5C0-43BA-9CC1-D63E860F35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23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16EE89-2E40-435C-B003-5147F965EB5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12/5/2013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94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16EE89-2E40-435C-B003-5147F965EB5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12/5/2013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59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16EE89-2E40-435C-B003-5147F965EB5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12/5/2013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650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doe.org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4E1784F-24CF-40F5-8E66-5A671CE0558F}" type="datetime1">
              <a:rPr lang="en-US" smtClean="0"/>
              <a:t>10/17/2017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1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FD5ACBA-BC96-4E48-BAD5-E7E116EC4687}" type="datetime1">
              <a:rPr lang="en-US" smtClean="0"/>
              <a:t>10/17/2017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7055141" y="1019660"/>
            <a:ext cx="2078037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64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8194362-26A2-411B-A63E-F202E3AFF173}" type="datetime1">
              <a:rPr lang="en-US" smtClean="0"/>
              <a:t>10/17/2017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2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AE6870-AD18-448A-9B2A-0EFE6DC7B06B}" type="datetime1">
              <a:rPr lang="en-US" smtClean="0"/>
              <a:t>10/17/2017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7206143" y="1019660"/>
            <a:ext cx="1927035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4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5B3B41-2E1F-40FB-8308-AA0E18F0B9DC}" type="datetime1">
              <a:rPr lang="en-US" smtClean="0"/>
              <a:t>10/17/2017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23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3CB0378-FFD4-4CBB-858D-32EE1C82268A}" type="datetime1">
              <a:rPr lang="en-US" smtClean="0"/>
              <a:t>10/17/2017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105475" y="1019660"/>
            <a:ext cx="2027703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29077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DE48FE1-C959-4842-929B-B952E86448B4}" type="datetime1">
              <a:rPr lang="en-US" smtClean="0"/>
              <a:t>10/17/2017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20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0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6A82E43-F334-4B83-9151-C0C24AE8A2BC}" type="datetime1">
              <a:rPr lang="en-US" smtClean="0"/>
              <a:t>10/17/2017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91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64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D42744-81F0-410B-A1C2-96529C47C04D}" type="datetime1">
              <a:rPr lang="en-US" smtClean="0"/>
              <a:t>10/17/2017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3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6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64163"/>
            <a:ext cx="4629150" cy="41968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5BC54F9-6F4B-41F9-912C-6E88152A8FF5}" type="datetime1">
              <a:rPr lang="en-US" smtClean="0"/>
              <a:t>10/17/2017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71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801091"/>
            <a:ext cx="4629150" cy="405996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83A17E0-28EC-493A-A2BA-E1070EBF6E76}" type="datetime1">
              <a:rPr lang="en-US" smtClean="0"/>
              <a:t>10/17/2017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gadoe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F81D28A-6477-4EA0-9A4C-03300D2262AB}" type="datetime1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/>
        </p:nvSpPr>
        <p:spPr>
          <a:xfrm>
            <a:off x="7172587" y="1019660"/>
            <a:ext cx="19605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15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dirty="0" smtClean="0">
                <a:latin typeface="+mn-lt"/>
              </a:rPr>
              <a:t>AFY18 / FY19 Budget Request</a:t>
            </a:r>
            <a:r>
              <a:rPr lang="en-US" dirty="0" smtClean="0">
                <a:latin typeface="+mn-lt"/>
              </a:rPr>
              <a:t>	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77240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Governor’s budget instructions: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“Flat” budgets, redistribution requests only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Specific allowances for known growth areas: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K12/QBE, Medicaid, higher education/scholarship programs, etc.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err="1" smtClean="0"/>
              <a:t>GaDOE</a:t>
            </a:r>
            <a:r>
              <a:rPr lang="en-US" dirty="0" smtClean="0"/>
              <a:t> has not historically submitted a QBE request due to timing of FTE counts and other required data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Governor’s Office of Planning and Budget asked </a:t>
            </a:r>
            <a:r>
              <a:rPr lang="en-US" dirty="0" err="1" smtClean="0"/>
              <a:t>GaDOE</a:t>
            </a:r>
            <a:r>
              <a:rPr lang="en-US" dirty="0" smtClean="0"/>
              <a:t> to submit “placeholder” request for this cycle</a:t>
            </a:r>
            <a:endParaRPr lang="en-US" dirty="0" smtClean="0"/>
          </a:p>
          <a:p>
            <a:pPr eaLnBrk="1" hangingPunct="1">
              <a:buFont typeface="Monotype Sorts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Monotype Sorts"/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27DA183-4772-4C93-B876-D0E1C07BAD4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64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dirty="0" smtClean="0">
                <a:latin typeface="+mn-lt"/>
              </a:rPr>
              <a:t>AFY18 / FY19 Budget Request</a:t>
            </a:r>
            <a:r>
              <a:rPr lang="en-US" dirty="0" smtClean="0">
                <a:latin typeface="+mn-lt"/>
              </a:rPr>
              <a:t>	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77240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i="1" dirty="0" smtClean="0"/>
              <a:t>All request items are “placeholders”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Actual QBE budget will probably be similar, but will reflect actual data and results of the formula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AFY 2018: Midterm adjustment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 </a:t>
            </a:r>
            <a:r>
              <a:rPr lang="en-US" dirty="0" smtClean="0"/>
              <a:t>$115,859,845 (a little less than 1% growth)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FY19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$</a:t>
            </a:r>
            <a:r>
              <a:rPr lang="en-US" dirty="0" smtClean="0"/>
              <a:t>437,791,585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Also based on an assumed ~1% growth rate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Includes over $280 million for TRS rate increase</a:t>
            </a:r>
          </a:p>
          <a:p>
            <a:pPr eaLnBrk="1" hangingPunct="1">
              <a:buFont typeface="Monotype Sorts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Monotype Sorts"/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27DA183-4772-4C93-B876-D0E1C07BAD4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69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dirty="0" smtClean="0">
                <a:latin typeface="+mn-lt"/>
              </a:rPr>
              <a:t>Other Finance Items</a:t>
            </a:r>
            <a:r>
              <a:rPr lang="en-US" dirty="0" smtClean="0">
                <a:latin typeface="+mn-lt"/>
              </a:rPr>
              <a:t>	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77240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 Year-end (FY17) financial reporting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High-risk district financial training roundtable with </a:t>
            </a:r>
            <a:r>
              <a:rPr lang="en-US" dirty="0" err="1" smtClean="0"/>
              <a:t>GaDOE</a:t>
            </a:r>
            <a:r>
              <a:rPr lang="en-US" dirty="0" smtClean="0"/>
              <a:t> and DOAA – November 17, WHAT RESA?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School construction/financing study committee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School financial transparency act (HB 139)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err="1" smtClean="0"/>
              <a:t>GaDOE</a:t>
            </a:r>
            <a:r>
              <a:rPr lang="en-US" dirty="0" smtClean="0"/>
              <a:t> enterprise financial systems study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Federal funds </a:t>
            </a:r>
            <a:r>
              <a:rPr lang="en-US" smtClean="0"/>
              <a:t>analysis/ESSA impact</a:t>
            </a: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Preparation for 2018 legislative session</a:t>
            </a: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Monotype Sorts"/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27DA183-4772-4C93-B876-D0E1C07BAD4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26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DOE-PowerPoint-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DOE-PowerPoint-WhiteTemplate.potx [Read-Only]" id="{B8B37564-A896-4BA0-87D2-826DE4F9A249}" vid="{84F22E23-7231-452B-933A-CFF182CFC7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licy_x0020_Reference xmlns="d71578b4-8a9a-43b8-9dd8-3834e0439734"/>
    <Document_x0020_Category xmlns="d71578b4-8a9a-43b8-9dd8-3834e0439734">Template</Document_x0020_Category>
    <Sub_x002d_Category xmlns="d71578b4-8a9a-43b8-9dd8-3834e0439734" xsi:nil="true"/>
    <Category xmlns="d71578b4-8a9a-43b8-9dd8-3834e0439734">Communications</Category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F9C8662C74564AA813A60BD0601687" ma:contentTypeVersion="5" ma:contentTypeDescription="Create a new document." ma:contentTypeScope="" ma:versionID="7540033b98abb10ad759ea7e00e726f9">
  <xsd:schema xmlns:xsd="http://www.w3.org/2001/XMLSchema" xmlns:xs="http://www.w3.org/2001/XMLSchema" xmlns:p="http://schemas.microsoft.com/office/2006/metadata/properties" xmlns:ns2="d71578b4-8a9a-43b8-9dd8-3834e0439734" targetNamespace="http://schemas.microsoft.com/office/2006/metadata/properties" ma:root="true" ma:fieldsID="940b83434bccf7a8e30b86f6a0aa9c4c" ns2:_="">
    <xsd:import namespace="d71578b4-8a9a-43b8-9dd8-3834e0439734"/>
    <xsd:element name="properties">
      <xsd:complexType>
        <xsd:sequence>
          <xsd:element name="documentManagement">
            <xsd:complexType>
              <xsd:all>
                <xsd:element ref="ns2:Document_x0020_Category"/>
                <xsd:element ref="ns2:Category"/>
                <xsd:element ref="ns2:Sub_x002d_Category" minOccurs="0"/>
                <xsd:element ref="ns2:Policy_x0020_Referenc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578b4-8a9a-43b8-9dd8-3834e0439734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ma:displayName="Type of Document" ma:format="Dropdown" ma:internalName="Document_x0020_Category">
      <xsd:simpleType>
        <xsd:restriction base="dms:Choice">
          <xsd:enumeration value="Form"/>
          <xsd:enumeration value="Guidance"/>
          <xsd:enumeration value="Template"/>
          <xsd:enumeration value="Concept Paper Template"/>
          <xsd:enumeration value="Easy Reference"/>
          <xsd:enumeration value="Logo/Emblems"/>
        </xsd:restriction>
      </xsd:simpleType>
    </xsd:element>
    <xsd:element name="Category" ma:index="9" ma:displayName="Category" ma:default="(Choose One)" ma:format="Dropdown" ma:internalName="Category">
      <xsd:simpleType>
        <xsd:restriction base="dms:Choice">
          <xsd:enumeration value="(Choose One)"/>
          <xsd:enumeration value="Communications"/>
          <xsd:enumeration value="SBOE Approval Process"/>
          <xsd:enumeration value="Human Resources/Legal"/>
          <xsd:enumeration value="Operations"/>
          <xsd:enumeration value="Program Management"/>
          <xsd:enumeration value="Internal Audits &amp; Controls"/>
        </xsd:restriction>
      </xsd:simpleType>
    </xsd:element>
    <xsd:element name="Sub_x002d_Category" ma:index="10" nillable="true" ma:displayName="Sub-Category" ma:internalName="Sub_x002d_Category">
      <xsd:simpleType>
        <xsd:restriction base="dms:Text">
          <xsd:maxLength value="255"/>
        </xsd:restriction>
      </xsd:simpleType>
    </xsd:element>
    <xsd:element name="Policy_x0020_Reference" ma:index="11" nillable="true" ma:displayName="Policy Reference" ma:list="{5d4ab52c-5c5b-46b6-a9b7-51bccb2839cc}" ma:internalName="Policy_x0020_Reference" ma:showField="I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F00EE7-5F6E-409F-88CA-8BEF9EFD5F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88A7C3-2BB5-4A18-898A-30CE89B2372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d71578b4-8a9a-43b8-9dd8-3834e043973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0750EE3-2CF7-415C-9DE1-4355DA477C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1578b4-8a9a-43b8-9dd8-3834e04397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GaDOE-PowerPoint-WhiteTemplate - Richard Woods</Template>
  <TotalTime>1177</TotalTime>
  <Words>218</Words>
  <Application>Microsoft Office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Rounded MT Bold</vt:lpstr>
      <vt:lpstr>Calibri</vt:lpstr>
      <vt:lpstr>Monotype Sorts</vt:lpstr>
      <vt:lpstr>Wingdings</vt:lpstr>
      <vt:lpstr>GaDOE-PowerPoint-Template</vt:lpstr>
      <vt:lpstr>AFY18 / FY19 Budget Request </vt:lpstr>
      <vt:lpstr>AFY18 / FY19 Budget Request </vt:lpstr>
      <vt:lpstr>Other Finance Items </vt:lpstr>
    </vt:vector>
  </TitlesOfParts>
  <Company>GADOE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Rowell</dc:creator>
  <cp:lastModifiedBy>Ted Beck</cp:lastModifiedBy>
  <cp:revision>125</cp:revision>
  <dcterms:created xsi:type="dcterms:W3CDTF">2015-05-13T19:05:12Z</dcterms:created>
  <dcterms:modified xsi:type="dcterms:W3CDTF">2017-10-17T14:11:28Z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0x01010008F9C8662C74564AA813A60BD0601687</vt:lpwstr>
  </property>
</Properties>
</file>