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2" r:id="rId5"/>
    <p:sldId id="264" r:id="rId6"/>
    <p:sldId id="257" r:id="rId7"/>
    <p:sldId id="265" r:id="rId8"/>
    <p:sldId id="266" r:id="rId9"/>
    <p:sldId id="267" r:id="rId10"/>
    <p:sldId id="256" r:id="rId11"/>
    <p:sldId id="268" r:id="rId12"/>
    <p:sldId id="269" r:id="rId13"/>
    <p:sldId id="270" r:id="rId14"/>
    <p:sldId id="271" r:id="rId15"/>
    <p:sldId id="272" r:id="rId16"/>
    <p:sldId id="275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3" autoAdjust="0"/>
    <p:restoredTop sz="94660"/>
  </p:normalViewPr>
  <p:slideViewPr>
    <p:cSldViewPr snapToGrid="0">
      <p:cViewPr varScale="1">
        <p:scale>
          <a:sx n="52" d="100"/>
          <a:sy n="52" d="100"/>
        </p:scale>
        <p:origin x="84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359-4BA4-45D5-8C18-F534A493102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D9CD-053A-4EB4-BA47-504B678F8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3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359-4BA4-45D5-8C18-F534A493102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D9CD-053A-4EB4-BA47-504B678F8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359-4BA4-45D5-8C18-F534A493102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D9CD-053A-4EB4-BA47-504B678F8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6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359-4BA4-45D5-8C18-F534A493102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D9CD-053A-4EB4-BA47-504B678F8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359-4BA4-45D5-8C18-F534A493102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D9CD-053A-4EB4-BA47-504B678F8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0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359-4BA4-45D5-8C18-F534A493102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D9CD-053A-4EB4-BA47-504B678F8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35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359-4BA4-45D5-8C18-F534A493102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D9CD-053A-4EB4-BA47-504B678F8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76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359-4BA4-45D5-8C18-F534A493102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D9CD-053A-4EB4-BA47-504B678F8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1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359-4BA4-45D5-8C18-F534A493102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D9CD-053A-4EB4-BA47-504B678F8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45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359-4BA4-45D5-8C18-F534A493102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D9CD-053A-4EB4-BA47-504B678F8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77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FC359-4BA4-45D5-8C18-F534A493102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D9CD-053A-4EB4-BA47-504B678F8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3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FC359-4BA4-45D5-8C18-F534A493102A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1D9CD-053A-4EB4-BA47-504B678F8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0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ssaweb.org/wp-content/uploads/2015/01/small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809" y="74028"/>
            <a:ext cx="2480381" cy="227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2537926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Georgia School Superintendents Association</a:t>
            </a:r>
          </a:p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 Spring Bootstrap Conference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4383264"/>
            <a:ext cx="12192000" cy="23653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4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Casey M. Bethel  </a:t>
            </a:r>
            <a:r>
              <a:rPr lang="en-US" sz="2800" b="1" dirty="0" smtClean="0">
                <a:solidFill>
                  <a:srgbClr val="000066"/>
                </a:solidFill>
                <a:latin typeface="Gotham Book"/>
                <a:cs typeface="Gotham Book"/>
              </a:rPr>
              <a:t>|  </a:t>
            </a:r>
            <a:r>
              <a:rPr lang="en-US" sz="2800" dirty="0" smtClean="0">
                <a:solidFill>
                  <a:srgbClr val="000066"/>
                </a:solidFill>
              </a:rPr>
              <a:t>Georgia Teacher of the Year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200" dirty="0" smtClean="0">
              <a:solidFill>
                <a:srgbClr val="000066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2800" dirty="0" smtClean="0">
                <a:solidFill>
                  <a:srgbClr val="000066"/>
                </a:solidFill>
              </a:rPr>
              <a:t>Email:  2017gatoty@gmail.com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2800" dirty="0" smtClean="0">
                <a:solidFill>
                  <a:srgbClr val="000066"/>
                </a:solidFill>
              </a:rPr>
              <a:t>Facebook:  GATeacher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2800" dirty="0" smtClean="0">
                <a:solidFill>
                  <a:srgbClr val="000066"/>
                </a:solidFill>
              </a:rPr>
              <a:t>Twitter</a:t>
            </a:r>
            <a:r>
              <a:rPr lang="en-US" sz="2800" dirty="0" smtClean="0">
                <a:solidFill>
                  <a:srgbClr val="000066"/>
                </a:solidFill>
              </a:rPr>
              <a:t>:  2017GATOTY</a:t>
            </a:r>
            <a:endParaRPr lang="en-US" sz="28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9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 preferRelativeResize="0">
            <a:picLocks/>
          </p:cNvPicPr>
          <p:nvPr/>
        </p:nvPicPr>
        <p:blipFill rotWithShape="1">
          <a:blip r:embed="rId2"/>
          <a:srcRect r="8671" b="9162"/>
          <a:stretch/>
        </p:blipFill>
        <p:spPr>
          <a:xfrm>
            <a:off x="6142497" y="3551148"/>
            <a:ext cx="5669280" cy="310896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3"/>
          <a:srcRect r="12530" b="12602"/>
          <a:stretch/>
        </p:blipFill>
        <p:spPr>
          <a:xfrm>
            <a:off x="258086" y="259308"/>
            <a:ext cx="5669280" cy="310896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7" name="Picture 6"/>
          <p:cNvPicPr preferRelativeResize="0">
            <a:picLocks/>
          </p:cNvPicPr>
          <p:nvPr/>
        </p:nvPicPr>
        <p:blipFill rotWithShape="1">
          <a:blip r:embed="rId4"/>
          <a:srcRect r="13805" b="11692"/>
          <a:stretch/>
        </p:blipFill>
        <p:spPr>
          <a:xfrm>
            <a:off x="6142497" y="259308"/>
            <a:ext cx="5669280" cy="310896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8" name="Picture 7"/>
          <p:cNvPicPr preferRelativeResize="0">
            <a:picLocks/>
          </p:cNvPicPr>
          <p:nvPr/>
        </p:nvPicPr>
        <p:blipFill rotWithShape="1">
          <a:blip r:embed="rId5"/>
          <a:srcRect r="7226" b="9651"/>
          <a:stretch/>
        </p:blipFill>
        <p:spPr>
          <a:xfrm>
            <a:off x="258086" y="3551148"/>
            <a:ext cx="5669280" cy="310896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53380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694604" y="3164861"/>
            <a:ext cx="7386278" cy="3693139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 bwMode="auto">
          <a:xfrm>
            <a:off x="0" y="883298"/>
            <a:ext cx="12192000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Harness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Power of 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Industry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Partnerships to Improve Education</a:t>
            </a:r>
          </a:p>
        </p:txBody>
      </p:sp>
    </p:spTree>
    <p:extLst>
      <p:ext uri="{BB962C8B-B14F-4D97-AF65-F5344CB8AC3E}">
        <p14:creationId xmlns:p14="http://schemas.microsoft.com/office/powerpoint/2010/main" val="272950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05876" y="242595"/>
            <a:ext cx="7053943" cy="6382139"/>
            <a:chOff x="1591992" y="1"/>
            <a:chExt cx="5777635" cy="52398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39" t="8333" r="42020" b="80730"/>
            <a:stretch>
              <a:fillRect/>
            </a:stretch>
          </p:blipFill>
          <p:spPr bwMode="auto">
            <a:xfrm>
              <a:off x="1600200" y="1"/>
              <a:ext cx="5769427" cy="1142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39" t="26563" r="42020" b="67885"/>
            <a:stretch>
              <a:fillRect/>
            </a:stretch>
          </p:blipFill>
          <p:spPr bwMode="auto">
            <a:xfrm>
              <a:off x="1591993" y="1172309"/>
              <a:ext cx="5769427" cy="580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39" t="40588" r="42020" b="26042"/>
            <a:stretch>
              <a:fillRect/>
            </a:stretch>
          </p:blipFill>
          <p:spPr bwMode="auto">
            <a:xfrm>
              <a:off x="1591992" y="1752601"/>
              <a:ext cx="5769427" cy="3487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392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8" r="13889"/>
          <a:stretch>
            <a:fillRect/>
          </a:stretch>
        </p:blipFill>
        <p:spPr bwMode="auto">
          <a:xfrm>
            <a:off x="5160931" y="2183363"/>
            <a:ext cx="6740398" cy="369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16667" r="11250" b="11111"/>
          <a:stretch>
            <a:fillRect/>
          </a:stretch>
        </p:blipFill>
        <p:spPr bwMode="auto">
          <a:xfrm>
            <a:off x="559837" y="100786"/>
            <a:ext cx="4316963" cy="668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5160931" y="365125"/>
            <a:ext cx="6740398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sz="5400" b="1" dirty="0" smtClean="0">
                <a:ea typeface="ＭＳ Ｐゴシック" panose="020B0600070205080204" pitchFamily="34" charset="-128"/>
              </a:rPr>
              <a:t>Students Are Exposed </a:t>
            </a:r>
            <a:endParaRPr lang="en-US" altLang="en-US" sz="5400" b="1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00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5" t="9991" r="26666"/>
          <a:stretch>
            <a:fillRect/>
          </a:stretch>
        </p:blipFill>
        <p:spPr bwMode="auto">
          <a:xfrm>
            <a:off x="4691093" y="933060"/>
            <a:ext cx="3367315" cy="577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6"/>
          <a:stretch>
            <a:fillRect/>
          </a:stretch>
        </p:blipFill>
        <p:spPr bwMode="auto">
          <a:xfrm>
            <a:off x="8288123" y="933061"/>
            <a:ext cx="3674694" cy="577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489" r="17500" b="22806"/>
          <a:stretch>
            <a:fillRect/>
          </a:stretch>
        </p:blipFill>
        <p:spPr bwMode="auto">
          <a:xfrm>
            <a:off x="179792" y="3294544"/>
            <a:ext cx="4281586" cy="341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itle 10"/>
          <p:cNvSpPr>
            <a:spLocks noGrp="1"/>
          </p:cNvSpPr>
          <p:nvPr>
            <p:ph type="title"/>
          </p:nvPr>
        </p:nvSpPr>
        <p:spPr>
          <a:xfrm>
            <a:off x="179792" y="1242203"/>
            <a:ext cx="4281586" cy="1325563"/>
          </a:xfrm>
        </p:spPr>
        <p:txBody>
          <a:bodyPr/>
          <a:lstStyle/>
          <a:p>
            <a:pPr algn="ctr"/>
            <a:r>
              <a:rPr lang="en-US" altLang="en-US" sz="5400" b="1" dirty="0">
                <a:ea typeface="ＭＳ Ｐゴシック" panose="020B0600070205080204" pitchFamily="34" charset="-128"/>
              </a:rPr>
              <a:t>The Best Part</a:t>
            </a:r>
          </a:p>
        </p:txBody>
      </p:sp>
    </p:spTree>
    <p:extLst>
      <p:ext uri="{BB962C8B-B14F-4D97-AF65-F5344CB8AC3E}">
        <p14:creationId xmlns:p14="http://schemas.microsoft.com/office/powerpoint/2010/main" val="39822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579" y="2407298"/>
            <a:ext cx="6670841" cy="4450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Career Academies </a:t>
            </a:r>
            <a:r>
              <a:rPr lang="en-US" sz="66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5400" dirty="0" smtClean="0">
              <a:solidFill>
                <a:srgbClr val="00B050"/>
              </a:solidFill>
            </a:endParaRPr>
          </a:p>
          <a:p>
            <a:pPr algn="ctr"/>
            <a:r>
              <a:rPr lang="en-US" sz="5400" dirty="0" smtClean="0"/>
              <a:t>STEM Certified Schools </a:t>
            </a:r>
            <a:r>
              <a:rPr lang="en-US" sz="66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1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273" y="1530220"/>
            <a:ext cx="117565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800" dirty="0" smtClean="0"/>
              <a:t>Expand</a:t>
            </a:r>
          </a:p>
          <a:p>
            <a:pPr marL="342900" indent="-342900">
              <a:buAutoNum type="arabicPeriod"/>
            </a:pPr>
            <a:r>
              <a:rPr lang="en-US" sz="4800" dirty="0" smtClean="0"/>
              <a:t>Initiate</a:t>
            </a:r>
          </a:p>
          <a:p>
            <a:pPr marL="342900" indent="-342900">
              <a:buAutoNum type="arabicPeriod"/>
            </a:pPr>
            <a:r>
              <a:rPr lang="en-US" sz="4800" dirty="0" smtClean="0"/>
              <a:t>Meaningful Interaction</a:t>
            </a:r>
          </a:p>
          <a:p>
            <a:pPr marL="342900" indent="-342900">
              <a:buAutoNum type="arabicPeriod"/>
            </a:pPr>
            <a:r>
              <a:rPr lang="en-US" sz="4800" dirty="0" smtClean="0"/>
              <a:t>Every Area</a:t>
            </a:r>
          </a:p>
          <a:p>
            <a:pPr marL="342900" indent="-342900">
              <a:buAutoNum type="arabicPeriod"/>
            </a:pPr>
            <a:r>
              <a:rPr lang="en-US" sz="4800" dirty="0" smtClean="0"/>
              <a:t>Encouragement Comes From Leadership</a:t>
            </a:r>
          </a:p>
        </p:txBody>
      </p:sp>
    </p:spTree>
    <p:extLst>
      <p:ext uri="{BB962C8B-B14F-4D97-AF65-F5344CB8AC3E}">
        <p14:creationId xmlns:p14="http://schemas.microsoft.com/office/powerpoint/2010/main" val="75240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altLang="en-US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Power of Collaboration</a:t>
            </a:r>
          </a:p>
        </p:txBody>
      </p:sp>
      <p:pic>
        <p:nvPicPr>
          <p:cNvPr id="4505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3"/>
          <p:cNvSpPr txBox="1">
            <a:spLocks noChangeArrowheads="1"/>
          </p:cNvSpPr>
          <p:nvPr/>
        </p:nvSpPr>
        <p:spPr bwMode="auto">
          <a:xfrm>
            <a:off x="167951" y="1522414"/>
            <a:ext cx="118312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/>
              <a:t>In our school improvement efforts, let’s invite even more stakeholders to the table.  </a:t>
            </a:r>
          </a:p>
        </p:txBody>
      </p:sp>
    </p:spTree>
    <p:extLst>
      <p:ext uri="{BB962C8B-B14F-4D97-AF65-F5344CB8AC3E}">
        <p14:creationId xmlns:p14="http://schemas.microsoft.com/office/powerpoint/2010/main" val="201862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ubtitle 2"/>
          <p:cNvSpPr>
            <a:spLocks noGrp="1"/>
          </p:cNvSpPr>
          <p:nvPr>
            <p:ph type="subTitle" idx="1"/>
          </p:nvPr>
        </p:nvSpPr>
        <p:spPr>
          <a:xfrm>
            <a:off x="1600200" y="4477367"/>
            <a:ext cx="9144000" cy="2133600"/>
          </a:xfrm>
        </p:spPr>
        <p:txBody>
          <a:bodyPr>
            <a:noAutofit/>
          </a:bodyPr>
          <a:lstStyle/>
          <a:p>
            <a:r>
              <a:rPr lang="en-US" altLang="en-US" sz="3200" dirty="0" smtClean="0">
                <a:ea typeface="ＭＳ Ｐゴシック" panose="020B0600070205080204" pitchFamily="34" charset="-128"/>
              </a:rPr>
              <a:t>2017 </a:t>
            </a:r>
            <a:r>
              <a:rPr lang="en-US" altLang="en-US" sz="3200" dirty="0">
                <a:ea typeface="ＭＳ Ｐゴシック" panose="020B0600070205080204" pitchFamily="34" charset="-128"/>
              </a:rPr>
              <a:t>Georgia Teacher of the Year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Email:  2017gatoty@gmail.com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Facebook:  </a:t>
            </a:r>
            <a:r>
              <a:rPr lang="en-US" altLang="en-US" sz="3200" dirty="0" err="1">
                <a:ea typeface="ＭＳ Ｐゴシック" panose="020B0600070205080204" pitchFamily="34" charset="-128"/>
              </a:rPr>
              <a:t>GATeacher</a:t>
            </a:r>
            <a:endParaRPr lang="en-US" altLang="en-US" sz="3200" dirty="0">
              <a:ea typeface="ＭＳ Ｐゴシック" panose="020B0600070205080204" pitchFamily="34" charset="-128"/>
            </a:endParaRPr>
          </a:p>
          <a:p>
            <a:r>
              <a:rPr lang="en-US" altLang="en-US" sz="3200" dirty="0" smtClean="0">
                <a:ea typeface="ＭＳ Ｐゴシック" panose="020B0600070205080204" pitchFamily="34" charset="-128"/>
              </a:rPr>
              <a:t>Twitter</a:t>
            </a:r>
            <a:r>
              <a:rPr lang="en-US" altLang="en-US" sz="3200" dirty="0">
                <a:ea typeface="ＭＳ Ｐゴシック" panose="020B0600070205080204" pitchFamily="34" charset="-128"/>
              </a:rPr>
              <a:t>:  2017GATOTY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526"/>
          <a:stretch/>
        </p:blipFill>
        <p:spPr>
          <a:xfrm>
            <a:off x="2895600" y="152401"/>
            <a:ext cx="6553200" cy="382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44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1"/>
          <a:stretch/>
        </p:blipFill>
        <p:spPr>
          <a:xfrm>
            <a:off x="258537" y="130629"/>
            <a:ext cx="6424437" cy="6677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83151" y="1810139"/>
            <a:ext cx="360387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ln w="31750"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</a:p>
          <a:p>
            <a:pPr algn="ctr"/>
            <a:r>
              <a:rPr lang="en-US" sz="6000" b="1" dirty="0" smtClean="0">
                <a:ln w="31750"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Deepest</a:t>
            </a:r>
          </a:p>
          <a:p>
            <a:pPr algn="ctr"/>
            <a:r>
              <a:rPr lang="en-US" sz="6000" b="1" dirty="0" smtClean="0">
                <a:ln w="31750"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Gratitude</a:t>
            </a:r>
            <a:endParaRPr lang="en-US" sz="6000" b="1" dirty="0">
              <a:ln w="31750">
                <a:solidFill>
                  <a:srgbClr val="7030A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74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3" b="9659"/>
          <a:stretch/>
        </p:blipFill>
        <p:spPr>
          <a:xfrm>
            <a:off x="143069" y="1534993"/>
            <a:ext cx="11893421" cy="5145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6221" y="279918"/>
            <a:ext cx="1219199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31750"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Heartfelt Thanks</a:t>
            </a:r>
            <a:endParaRPr lang="en-US" sz="6000" b="1" dirty="0">
              <a:ln w="31750">
                <a:solidFill>
                  <a:srgbClr val="7030A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2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66" y="166881"/>
            <a:ext cx="9946433" cy="653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7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49" y="185543"/>
            <a:ext cx="9946433" cy="65300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4682" y="2724539"/>
            <a:ext cx="3800362" cy="4133461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730818">
            <a:off x="304927" y="3423423"/>
            <a:ext cx="1679510" cy="1026367"/>
          </a:xfrm>
          <a:prstGeom prst="rightArrow">
            <a:avLst/>
          </a:prstGeom>
          <a:solidFill>
            <a:srgbClr val="FFFF00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1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ndtvimg.com/i/2017-01/donald-trump-afp_650x400_71485197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7" y="279918"/>
            <a:ext cx="10406678" cy="640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2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ndtvimg.com/i/2017-01/donald-trump-afp_650x400_71485197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7" y="279918"/>
            <a:ext cx="10406678" cy="640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312" y="1474237"/>
            <a:ext cx="4949907" cy="53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5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19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/>
              <a:t>Two Favors </a:t>
            </a:r>
            <a:endParaRPr lang="en-US" sz="11500" dirty="0"/>
          </a:p>
        </p:txBody>
      </p:sp>
      <p:pic>
        <p:nvPicPr>
          <p:cNvPr id="3074" name="Picture 2" descr="Two Green Square Rounded Edge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15" y="1862048"/>
            <a:ext cx="4683968" cy="468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52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6612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Continue helping us to change the narrative.</a:t>
            </a:r>
          </a:p>
          <a:p>
            <a:pPr algn="ctr"/>
            <a:r>
              <a:rPr lang="en-US" sz="3600" dirty="0" smtClean="0"/>
              <a:t>Promote positive conversations about education. </a:t>
            </a:r>
            <a:endParaRPr lang="en-US" sz="3600" dirty="0"/>
          </a:p>
        </p:txBody>
      </p:sp>
      <p:pic>
        <p:nvPicPr>
          <p:cNvPr id="3" name="Real Teachers. Real Voices. April Cummings, 'Be There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4237" y="1536231"/>
            <a:ext cx="9243526" cy="519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6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119</Words>
  <Application>Microsoft Office PowerPoint</Application>
  <PresentationFormat>Widescreen</PresentationFormat>
  <Paragraphs>30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Gotham Book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Students Are Exposed </vt:lpstr>
      <vt:lpstr>The Best Part</vt:lpstr>
      <vt:lpstr>PowerPoint Presentation</vt:lpstr>
      <vt:lpstr>PowerPoint Presentation</vt:lpstr>
      <vt:lpstr>The Power of Collaboration</vt:lpstr>
      <vt:lpstr>PowerPoint Presentation</vt:lpstr>
    </vt:vector>
  </TitlesOfParts>
  <Company>DCSS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homeuser</dc:creator>
  <cp:lastModifiedBy>homeuser</cp:lastModifiedBy>
  <cp:revision>11</cp:revision>
  <dcterms:created xsi:type="dcterms:W3CDTF">2017-04-19T03:26:38Z</dcterms:created>
  <dcterms:modified xsi:type="dcterms:W3CDTF">2017-04-19T05:13:23Z</dcterms:modified>
</cp:coreProperties>
</file>