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handoutMasterIdLst>
    <p:handoutMasterId r:id="rId43"/>
  </p:handoutMasterIdLst>
  <p:sldIdLst>
    <p:sldId id="271" r:id="rId3"/>
    <p:sldId id="502" r:id="rId4"/>
    <p:sldId id="553" r:id="rId5"/>
    <p:sldId id="554" r:id="rId6"/>
    <p:sldId id="555" r:id="rId7"/>
    <p:sldId id="556" r:id="rId8"/>
    <p:sldId id="557" r:id="rId9"/>
    <p:sldId id="571" r:id="rId10"/>
    <p:sldId id="551" r:id="rId11"/>
    <p:sldId id="552" r:id="rId12"/>
    <p:sldId id="558" r:id="rId13"/>
    <p:sldId id="559" r:id="rId14"/>
    <p:sldId id="503" r:id="rId15"/>
    <p:sldId id="520" r:id="rId16"/>
    <p:sldId id="521" r:id="rId17"/>
    <p:sldId id="564" r:id="rId18"/>
    <p:sldId id="566" r:id="rId19"/>
    <p:sldId id="567" r:id="rId20"/>
    <p:sldId id="568" r:id="rId21"/>
    <p:sldId id="570" r:id="rId22"/>
    <p:sldId id="560" r:id="rId23"/>
    <p:sldId id="532" r:id="rId24"/>
    <p:sldId id="572" r:id="rId25"/>
    <p:sldId id="573" r:id="rId26"/>
    <p:sldId id="574" r:id="rId27"/>
    <p:sldId id="576" r:id="rId28"/>
    <p:sldId id="577" r:id="rId29"/>
    <p:sldId id="578" r:id="rId30"/>
    <p:sldId id="579" r:id="rId31"/>
    <p:sldId id="580" r:id="rId32"/>
    <p:sldId id="582" r:id="rId33"/>
    <p:sldId id="583" r:id="rId34"/>
    <p:sldId id="584" r:id="rId35"/>
    <p:sldId id="585" r:id="rId36"/>
    <p:sldId id="586" r:id="rId37"/>
    <p:sldId id="587" r:id="rId38"/>
    <p:sldId id="588" r:id="rId39"/>
    <p:sldId id="589" r:id="rId40"/>
    <p:sldId id="467"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1" autoAdjust="0"/>
  </p:normalViewPr>
  <p:slideViewPr>
    <p:cSldViewPr>
      <p:cViewPr varScale="1">
        <p:scale>
          <a:sx n="93" d="100"/>
          <a:sy n="93" d="100"/>
        </p:scale>
        <p:origin x="-477" y="-54"/>
      </p:cViewPr>
      <p:guideLst>
        <p:guide orient="horz" pos="2160"/>
        <p:guide pos="2880"/>
      </p:guideLst>
    </p:cSldViewPr>
  </p:slideViewPr>
  <p:outlineViewPr>
    <p:cViewPr>
      <p:scale>
        <a:sx n="33" d="100"/>
        <a:sy n="33" d="100"/>
      </p:scale>
      <p:origin x="48" y="341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404ADA-E245-426F-9F79-B79C4C5196F4}" type="datetimeFigureOut">
              <a:rPr lang="en-US" smtClean="0"/>
              <a:pPr/>
              <a:t>4/18/2017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A2E6DF-6D81-4911-AEE0-E6B4C8B93A19}" type="slidenum">
              <a:rPr lang="en-US" smtClean="0"/>
              <a:pPr/>
              <a:t>‹#›</a:t>
            </a:fld>
            <a:endParaRPr lang="en-US"/>
          </a:p>
        </p:txBody>
      </p:sp>
    </p:spTree>
    <p:extLst>
      <p:ext uri="{BB962C8B-B14F-4D97-AF65-F5344CB8AC3E}">
        <p14:creationId xmlns:p14="http://schemas.microsoft.com/office/powerpoint/2010/main" val="725022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782868-FF79-4B59-BA09-22EE8893E5F2}" type="datetimeFigureOut">
              <a:rPr lang="en-US" smtClean="0"/>
              <a:pPr/>
              <a:t>4/18/2017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9D5BBB-FA89-420C-AFB6-59D703DD4769}" type="slidenum">
              <a:rPr lang="en-US" smtClean="0"/>
              <a:pPr/>
              <a:t>‹#›</a:t>
            </a:fld>
            <a:endParaRPr lang="en-US"/>
          </a:p>
        </p:txBody>
      </p:sp>
    </p:spTree>
    <p:extLst>
      <p:ext uri="{BB962C8B-B14F-4D97-AF65-F5344CB8AC3E}">
        <p14:creationId xmlns:p14="http://schemas.microsoft.com/office/powerpoint/2010/main" val="132308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D8452-5CEA-473E-AEBD-7BB81A13F768}"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9D5BBB-FA89-420C-AFB6-59D703DD4769}"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9D5BBB-FA89-420C-AFB6-59D703DD4769}"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D69429-A20D-473D-88B0-CC01D540B305}" type="slidenum">
              <a:rPr lang="en-US" smtClean="0"/>
              <a:pPr/>
              <a:t>36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8D8452-5CEA-473E-AEBD-7BB81A13F768}" type="slidenum">
              <a:rPr lang="en-US" smtClean="0"/>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cstate="print"/>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Full">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80999" y="998469"/>
            <a:ext cx="8407892" cy="896461"/>
          </a:xfrm>
          <a:prstGeom prst="rect">
            <a:avLst/>
          </a:prstGeom>
        </p:spPr>
        <p:txBody>
          <a:bodyPr vert="horz" lIns="91440" tIns="45720" rIns="91440" bIns="45720" rtlCol="0" anchor="ctr">
            <a:noAutofit/>
          </a:bodyPr>
          <a:lstStyle>
            <a:lvl1pPr algn="l">
              <a:defRPr sz="3000" b="1" cap="none" spc="150" baseline="0">
                <a:solidFill>
                  <a:schemeClr val="tx1"/>
                </a:solidFill>
                <a:latin typeface="+mj-lt"/>
              </a:defRPr>
            </a:lvl1pPr>
          </a:lstStyle>
          <a:p>
            <a:r>
              <a:rPr lang="en-US" dirty="0" smtClean="0"/>
              <a:t>Click to edit title</a:t>
            </a:r>
            <a:endParaRPr lang="en-US" dirty="0"/>
          </a:p>
        </p:txBody>
      </p:sp>
      <p:sp>
        <p:nvSpPr>
          <p:cNvPr id="13" name="Text Placeholder 2"/>
          <p:cNvSpPr>
            <a:spLocks noGrp="1"/>
          </p:cNvSpPr>
          <p:nvPr>
            <p:ph idx="13"/>
          </p:nvPr>
        </p:nvSpPr>
        <p:spPr>
          <a:xfrm>
            <a:off x="380999" y="1895759"/>
            <a:ext cx="8407893" cy="4449548"/>
          </a:xfrm>
          <a:prstGeom prst="rect">
            <a:avLst/>
          </a:prstGeom>
        </p:spPr>
        <p:txBody>
          <a:bodyPr vert="horz" lIns="91440" tIns="45720" rIns="91440" bIns="45720" rtlCol="0">
            <a:normAutofit/>
          </a:bodyPr>
          <a:lstStyle>
            <a:lvl1pPr marL="228600" indent="-184150">
              <a:spcBef>
                <a:spcPts val="300"/>
              </a:spcBef>
              <a:spcAft>
                <a:spcPts val="300"/>
              </a:spcAft>
              <a:buClr>
                <a:schemeClr val="bg2"/>
              </a:buClr>
              <a:buFont typeface="Arial" pitchFamily="34" charset="0"/>
              <a:buChar char="•"/>
              <a:defRPr/>
            </a:lvl1pPr>
            <a:lvl2pPr>
              <a:spcBef>
                <a:spcPts val="300"/>
              </a:spcBef>
              <a:spcAft>
                <a:spcPts val="300"/>
              </a:spcAft>
              <a:buClr>
                <a:schemeClr val="accent1"/>
              </a:buClr>
              <a:defRPr>
                <a:solidFill>
                  <a:schemeClr val="tx1"/>
                </a:solidFill>
              </a:defRPr>
            </a:lvl2pPr>
            <a:lvl3pPr marL="822960" indent="-182880">
              <a:spcBef>
                <a:spcPts val="300"/>
              </a:spcBef>
              <a:spcAft>
                <a:spcPts val="300"/>
              </a:spcAft>
              <a:buClr>
                <a:schemeClr val="bg2"/>
              </a:buClr>
              <a:buFont typeface="Wingdings" charset="2"/>
              <a:buChar char="§"/>
              <a:defRPr/>
            </a:lvl3pPr>
          </a:lstStyle>
          <a:p>
            <a:pPr lvl="0"/>
            <a:r>
              <a:rPr lang="en-US" dirty="0" smtClean="0"/>
              <a:t>Click to edit Master text styles</a:t>
            </a:r>
          </a:p>
          <a:p>
            <a:pPr lvl="1"/>
            <a:r>
              <a:rPr lang="en-US" dirty="0" smtClean="0"/>
              <a:t> Second level</a:t>
            </a:r>
          </a:p>
          <a:p>
            <a:pPr lvl="2"/>
            <a:r>
              <a:rPr lang="en-US" dirty="0" smtClean="0"/>
              <a:t> Third level</a:t>
            </a:r>
            <a:endParaRPr lang="en-US" dirty="0"/>
          </a:p>
        </p:txBody>
      </p:sp>
      <p:sp>
        <p:nvSpPr>
          <p:cNvPr id="8" name="Slide Number Placeholder 5"/>
          <p:cNvSpPr>
            <a:spLocks noGrp="1"/>
          </p:cNvSpPr>
          <p:nvPr>
            <p:ph type="sldNum" sz="quarter" idx="4"/>
          </p:nvPr>
        </p:nvSpPr>
        <p:spPr>
          <a:xfrm>
            <a:off x="4292592" y="6466421"/>
            <a:ext cx="457200" cy="274320"/>
          </a:xfrm>
          <a:prstGeom prst="rect">
            <a:avLst/>
          </a:prstGeom>
          <a:ln w="19050">
            <a:noFill/>
          </a:ln>
        </p:spPr>
        <p:txBody>
          <a:bodyPr vert="horz" lIns="91440" tIns="45720" rIns="91440" bIns="45720" rtlCol="0" anchor="ctr"/>
          <a:lstStyle>
            <a:lvl1pPr algn="ctr">
              <a:defRPr sz="1100">
                <a:solidFill>
                  <a:schemeClr val="tx2"/>
                </a:solidFill>
                <a:latin typeface="+mj-lt"/>
              </a:defRPr>
            </a:lvl1pPr>
          </a:lstStyle>
          <a:p>
            <a:fld id="{41710C00-C09D-4221-9594-50709998B8D2}" type="slidenum">
              <a:rPr lang="en-US" smtClean="0"/>
              <a:pPr/>
              <a:t>‹#›</a:t>
            </a:fld>
            <a:endParaRPr lang="en-US" dirty="0"/>
          </a:p>
        </p:txBody>
      </p:sp>
      <p:sp>
        <p:nvSpPr>
          <p:cNvPr id="10" name="Date Placeholder 1"/>
          <p:cNvSpPr>
            <a:spLocks noGrp="1"/>
          </p:cNvSpPr>
          <p:nvPr>
            <p:ph type="dt" sz="half" idx="2"/>
          </p:nvPr>
        </p:nvSpPr>
        <p:spPr>
          <a:xfrm>
            <a:off x="381931" y="6466421"/>
            <a:ext cx="3910662" cy="274320"/>
          </a:xfrm>
          <a:prstGeom prst="rect">
            <a:avLst/>
          </a:prstGeom>
        </p:spPr>
        <p:txBody>
          <a:bodyPr/>
          <a:lstStyle>
            <a:lvl1pPr>
              <a:defRPr sz="800" b="1">
                <a:latin typeface="+mj-lt"/>
              </a:defRPr>
            </a:lvl1pPr>
          </a:lstStyle>
          <a:p>
            <a:fld id="{81F8924D-18A9-44A0-9306-20F0A0C1A042}" type="datetime1">
              <a:rPr lang="en-US" smtClean="0"/>
              <a:pPr/>
              <a:t>4/18/2017</a:t>
            </a:fld>
            <a:endParaRPr lang="en-US" dirty="0"/>
          </a:p>
        </p:txBody>
      </p:sp>
      <p:sp>
        <p:nvSpPr>
          <p:cNvPr id="11" name="Footer Placeholder 2"/>
          <p:cNvSpPr>
            <a:spLocks noGrp="1"/>
          </p:cNvSpPr>
          <p:nvPr>
            <p:ph type="ftr" sz="quarter" idx="3"/>
          </p:nvPr>
        </p:nvSpPr>
        <p:spPr>
          <a:xfrm>
            <a:off x="4749792" y="6466421"/>
            <a:ext cx="4039101" cy="274320"/>
          </a:xfrm>
          <a:prstGeom prst="rect">
            <a:avLst/>
          </a:prstGeom>
        </p:spPr>
        <p:txBody>
          <a:bodyPr/>
          <a:lstStyle>
            <a:lvl1pPr algn="r">
              <a:defRPr sz="1400">
                <a:solidFill>
                  <a:srgbClr val="0C1D32"/>
                </a:solidFill>
                <a:latin typeface="+mj-lt"/>
              </a:defRPr>
            </a:lvl1pPr>
          </a:lstStyle>
          <a:p>
            <a:endParaRPr lang="en-US" dirty="0"/>
          </a:p>
        </p:txBody>
      </p:sp>
    </p:spTree>
    <p:extLst>
      <p:ext uri="{BB962C8B-B14F-4D97-AF65-F5344CB8AC3E}">
        <p14:creationId xmlns:p14="http://schemas.microsoft.com/office/powerpoint/2010/main" val="1698331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4953962"/>
          </a:xfrm>
        </p:spPr>
        <p:txBody>
          <a:bodyPr>
            <a:normAutofit fontScale="90000"/>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b="1" dirty="0" smtClean="0"/>
              <a:t> Georgia School Superintendents Association</a:t>
            </a:r>
            <a:br>
              <a:rPr lang="en-US" sz="4400" b="1" dirty="0" smtClean="0"/>
            </a:br>
            <a:r>
              <a:rPr lang="en-US" sz="4700" b="1" dirty="0" smtClean="0"/>
              <a:t>Spring Bootstrap Conference</a:t>
            </a:r>
            <a:br>
              <a:rPr lang="en-US" sz="4700" b="1" dirty="0" smtClean="0"/>
            </a:br>
            <a:r>
              <a:rPr lang="en-US" sz="4400" dirty="0" smtClean="0"/>
              <a:t/>
            </a:r>
            <a:br>
              <a:rPr lang="en-US" sz="4400" dirty="0" smtClean="0"/>
            </a:br>
            <a:r>
              <a:rPr lang="en-US" sz="4400" b="1" dirty="0" smtClean="0"/>
              <a:t>Legal Issues Update</a:t>
            </a:r>
            <a:br>
              <a:rPr lang="en-US" sz="4400" b="1" dirty="0" smtClean="0"/>
            </a:br>
            <a:r>
              <a:rPr lang="en-US" sz="4400" b="1" dirty="0" smtClean="0"/>
              <a:t/>
            </a:r>
            <a:br>
              <a:rPr lang="en-US" sz="4400" b="1" dirty="0" smtClean="0"/>
            </a:br>
            <a:r>
              <a:rPr lang="en-US" sz="4400" b="1" dirty="0" smtClean="0"/>
              <a:t>April 19, 2017</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dirty="0" smtClean="0"/>
              <a:t/>
            </a:r>
            <a:br>
              <a:rPr lang="en-US" dirty="0" smtClean="0"/>
            </a:br>
            <a:endParaRPr lang="en-US" dirty="0"/>
          </a:p>
        </p:txBody>
      </p:sp>
      <p:sp>
        <p:nvSpPr>
          <p:cNvPr id="3" name="Subtitle 2"/>
          <p:cNvSpPr>
            <a:spLocks noGrp="1"/>
          </p:cNvSpPr>
          <p:nvPr>
            <p:ph type="subTitle" idx="1"/>
          </p:nvPr>
        </p:nvSpPr>
        <p:spPr>
          <a:xfrm>
            <a:off x="609600" y="4724400"/>
            <a:ext cx="8229600" cy="2362200"/>
          </a:xfrm>
        </p:spPr>
        <p:txBody>
          <a:bodyPr>
            <a:normAutofit/>
          </a:bodyPr>
          <a:lstStyle/>
          <a:p>
            <a:endParaRPr lang="en-US" sz="3600" dirty="0" smtClean="0"/>
          </a:p>
          <a:p>
            <a:r>
              <a:rPr lang="en-US" sz="3000" dirty="0" smtClean="0"/>
              <a:t>Phillip L. Hartley</a:t>
            </a:r>
            <a:br>
              <a:rPr lang="en-US" sz="3000" dirty="0" smtClean="0"/>
            </a:br>
            <a:r>
              <a:rPr lang="en-US" sz="3000" dirty="0" smtClean="0"/>
              <a:t>Harben, Hartley &amp; Hawkins, LLP</a:t>
            </a:r>
            <a:br>
              <a:rPr lang="en-US" sz="3000" dirty="0" smtClean="0"/>
            </a:br>
            <a:endParaRPr lang="en-US" sz="3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Governance Issues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HB 430 – DOE to implement procedures as to charters receiving proportionate federal funds and facilities grants for charters </a:t>
            </a:r>
          </a:p>
          <a:p>
            <a:pPr lvl="1"/>
            <a:r>
              <a:rPr lang="en-US" dirty="0" smtClean="0"/>
              <a:t>unused facilities (for any purpose and not on five year plan) for last two years have to be provided to charters</a:t>
            </a:r>
          </a:p>
          <a:p>
            <a:pPr lvl="1"/>
            <a:r>
              <a:rPr lang="en-US" dirty="0" smtClean="0"/>
              <a:t>Develop charter authorizer standards and review, charters in LBOEs that don’t meet standards can become state standard</a:t>
            </a:r>
          </a:p>
          <a:p>
            <a:r>
              <a:rPr lang="en-US" dirty="0" smtClean="0"/>
              <a:t>SR 95 – SPLOST when county has one or more independent districts, district or combination of districts with majority of students can pass referendum and if not agreement reached, FTE % controls</a:t>
            </a:r>
            <a:endParaRPr lang="en-US" dirty="0"/>
          </a:p>
        </p:txBody>
      </p:sp>
    </p:spTree>
    <p:extLst>
      <p:ext uri="{BB962C8B-B14F-4D97-AF65-F5344CB8AC3E}">
        <p14:creationId xmlns:p14="http://schemas.microsoft.com/office/powerpoint/2010/main" val="132428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Medical Marijuana</a:t>
            </a:r>
            <a:endParaRPr lang="en-US" b="1" dirty="0"/>
          </a:p>
        </p:txBody>
      </p:sp>
      <p:sp>
        <p:nvSpPr>
          <p:cNvPr id="3" name="Content Placeholder 2"/>
          <p:cNvSpPr>
            <a:spLocks noGrp="1"/>
          </p:cNvSpPr>
          <p:nvPr>
            <p:ph idx="1"/>
          </p:nvPr>
        </p:nvSpPr>
        <p:spPr>
          <a:xfrm>
            <a:off x="685800" y="2133600"/>
            <a:ext cx="7315200" cy="4373563"/>
          </a:xfrm>
        </p:spPr>
        <p:txBody>
          <a:bodyPr/>
          <a:lstStyle/>
          <a:p>
            <a:r>
              <a:rPr lang="en-US" dirty="0" smtClean="0"/>
              <a:t>SB 16 adds Tourette’s, autism, AIDS and other conditions</a:t>
            </a:r>
          </a:p>
          <a:p>
            <a:r>
              <a:rPr lang="en-US" dirty="0" smtClean="0"/>
              <a:t>No specific rule change that affects schools</a:t>
            </a:r>
          </a:p>
          <a:p>
            <a:endParaRPr lang="en-US" dirty="0"/>
          </a:p>
          <a:p>
            <a:endParaRPr lang="en-US" dirty="0"/>
          </a:p>
        </p:txBody>
      </p:sp>
    </p:spTree>
    <p:extLst>
      <p:ext uri="{BB962C8B-B14F-4D97-AF65-F5344CB8AC3E}">
        <p14:creationId xmlns:p14="http://schemas.microsoft.com/office/powerpoint/2010/main" val="33646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t>SRO’s and SB 149</a:t>
            </a:r>
            <a:endParaRPr lang="en-US" b="1" dirty="0"/>
          </a:p>
        </p:txBody>
      </p:sp>
      <p:sp>
        <p:nvSpPr>
          <p:cNvPr id="3" name="Content Placeholder 2"/>
          <p:cNvSpPr>
            <a:spLocks noGrp="1"/>
          </p:cNvSpPr>
          <p:nvPr>
            <p:ph idx="1"/>
          </p:nvPr>
        </p:nvSpPr>
        <p:spPr>
          <a:xfrm>
            <a:off x="914400" y="2133600"/>
            <a:ext cx="6934200" cy="4449763"/>
          </a:xfrm>
        </p:spPr>
        <p:txBody>
          <a:bodyPr/>
          <a:lstStyle/>
          <a:p>
            <a:r>
              <a:rPr lang="en-US" dirty="0" smtClean="0"/>
              <a:t>Best practice for SRO’s to complete training course, 40 hours of training to be developed by POST</a:t>
            </a:r>
            <a:endParaRPr lang="en-US" dirty="0"/>
          </a:p>
        </p:txBody>
      </p:sp>
    </p:spTree>
    <p:extLst>
      <p:ext uri="{BB962C8B-B14F-4D97-AF65-F5344CB8AC3E}">
        <p14:creationId xmlns:p14="http://schemas.microsoft.com/office/powerpoint/2010/main" val="321356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carestream.com/uploadedImages/Public_Site/Products_and_Solutions/Medical_Imaging_and_IT/_staging/American-Flag-Government-Pa.jpg"/>
          <p:cNvPicPr>
            <a:picLocks noChangeAspect="1" noChangeArrowheads="1"/>
          </p:cNvPicPr>
          <p:nvPr/>
        </p:nvPicPr>
        <p:blipFill>
          <a:blip r:embed="rId2" cstate="print">
            <a:lum contrast="-30000"/>
          </a:blip>
          <a:srcRect/>
          <a:stretch>
            <a:fillRect/>
          </a:stretch>
        </p:blipFill>
        <p:spPr bwMode="auto">
          <a:xfrm>
            <a:off x="31766" y="0"/>
            <a:ext cx="9036543" cy="6858000"/>
          </a:xfrm>
          <a:prstGeom prst="rect">
            <a:avLst/>
          </a:prstGeom>
          <a:noFill/>
        </p:spPr>
      </p:pic>
      <p:sp>
        <p:nvSpPr>
          <p:cNvPr id="2" name="Title 1"/>
          <p:cNvSpPr>
            <a:spLocks noGrp="1"/>
          </p:cNvSpPr>
          <p:nvPr>
            <p:ph type="title"/>
          </p:nvPr>
        </p:nvSpPr>
        <p:spPr>
          <a:xfrm>
            <a:off x="533400" y="990600"/>
            <a:ext cx="8229600" cy="1143000"/>
          </a:xfrm>
        </p:spPr>
        <p:txBody>
          <a:bodyPr>
            <a:noAutofit/>
          </a:bodyPr>
          <a:lstStyle/>
          <a:p>
            <a:r>
              <a:rPr lang="en-US" sz="6000" b="1" dirty="0" smtClean="0">
                <a:solidFill>
                  <a:srgbClr val="D9F96F"/>
                </a:solidFill>
              </a:rPr>
              <a:t>Issues from the</a:t>
            </a:r>
            <a:br>
              <a:rPr lang="en-US" sz="6000" b="1" dirty="0" smtClean="0">
                <a:solidFill>
                  <a:srgbClr val="D9F96F"/>
                </a:solidFill>
              </a:rPr>
            </a:br>
            <a:r>
              <a:rPr lang="en-US" sz="6000" b="1" dirty="0" smtClean="0">
                <a:solidFill>
                  <a:srgbClr val="D9F96F"/>
                </a:solidFill>
              </a:rPr>
              <a:t>Federal Government</a:t>
            </a:r>
            <a:endParaRPr lang="en-US" sz="6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13</a:t>
            </a:fld>
            <a:endParaRPr lang="en-US"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pic>
        <p:nvPicPr>
          <p:cNvPr id="3074" name="Picture 2" descr="C:\Users\drj\AppData\Local\Microsoft\Windows\Temporary Internet Files\Content.IE5\G8EJWWT3\Donald_Trump_September_3_2015[1].jpg"/>
          <p:cNvPicPr>
            <a:picLocks noChangeAspect="1" noChangeArrowheads="1"/>
          </p:cNvPicPr>
          <p:nvPr/>
        </p:nvPicPr>
        <p:blipFill>
          <a:blip r:embed="rId2" cstate="print"/>
          <a:srcRect/>
          <a:stretch>
            <a:fillRect/>
          </a:stretch>
        </p:blipFill>
        <p:spPr bwMode="auto">
          <a:xfrm>
            <a:off x="2819400" y="1600200"/>
            <a:ext cx="3429000" cy="4898572"/>
          </a:xfrm>
          <a:prstGeom prst="rect">
            <a:avLst/>
          </a:prstGeom>
          <a:noFill/>
        </p:spPr>
      </p:pic>
      <p:sp>
        <p:nvSpPr>
          <p:cNvPr id="7" name="Title 6"/>
          <p:cNvSpPr txBox="1">
            <a:spLocks noGrp="1"/>
          </p:cNvSpPr>
          <p:nvPr>
            <p:ph type="title"/>
          </p:nvPr>
        </p:nvSpPr>
        <p:spPr>
          <a:xfrm>
            <a:off x="457200" y="458340"/>
            <a:ext cx="8229600" cy="849463"/>
          </a:xfrm>
          <a:prstGeom prst="rect">
            <a:avLst/>
          </a:prstGeom>
          <a:noFill/>
        </p:spPr>
        <p:txBody>
          <a:bodyPr wrap="square" rtlCol="0">
            <a:spAutoFit/>
          </a:bodyPr>
          <a:lstStyle/>
          <a:p>
            <a:pPr algn="ctr"/>
            <a:r>
              <a:rPr lang="en-US" sz="5400" b="1" dirty="0" smtClean="0">
                <a:solidFill>
                  <a:srgbClr val="D9F96F"/>
                </a:solidFill>
              </a:rPr>
              <a:t>What does it mean?</a:t>
            </a:r>
            <a:endParaRPr lang="en-US" sz="5400" b="1" dirty="0">
              <a:solidFill>
                <a:srgbClr val="D9F96F"/>
              </a:solidFill>
            </a:endParaRPr>
          </a:p>
        </p:txBody>
      </p:sp>
      <p:sp>
        <p:nvSpPr>
          <p:cNvPr id="5" name="TextBox 4"/>
          <p:cNvSpPr txBox="1"/>
          <p:nvPr/>
        </p:nvSpPr>
        <p:spPr>
          <a:xfrm>
            <a:off x="8229600" y="6477000"/>
            <a:ext cx="641931" cy="369332"/>
          </a:xfrm>
          <a:prstGeom prst="rect">
            <a:avLst/>
          </a:prstGeom>
          <a:noFill/>
        </p:spPr>
        <p:txBody>
          <a:bodyPr wrap="square" rtlCol="0">
            <a:spAutoFit/>
          </a:bodyPr>
          <a:lstStyle/>
          <a:p>
            <a:r>
              <a:rPr lang="en-US" dirty="0" smtClean="0"/>
              <a:t>52</a:t>
            </a:r>
            <a:endParaRPr lang="en-US" dirty="0"/>
          </a:p>
        </p:txBody>
      </p:sp>
    </p:spTree>
    <p:extLst>
      <p:ext uri="{BB962C8B-B14F-4D97-AF65-F5344CB8AC3E}">
        <p14:creationId xmlns:p14="http://schemas.microsoft.com/office/powerpoint/2010/main" val="2807520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b="1" dirty="0" smtClean="0">
                <a:solidFill>
                  <a:srgbClr val="D9F96F"/>
                </a:solidFill>
              </a:rPr>
              <a:t>What does it mean?</a:t>
            </a:r>
            <a:endParaRPr lang="en-US" b="1" dirty="0">
              <a:solidFill>
                <a:srgbClr val="D9F96F"/>
              </a:solidFill>
            </a:endParaRPr>
          </a:p>
        </p:txBody>
      </p:sp>
      <p:sp>
        <p:nvSpPr>
          <p:cNvPr id="3" name="Content Placeholder 2"/>
          <p:cNvSpPr>
            <a:spLocks noGrp="1"/>
          </p:cNvSpPr>
          <p:nvPr>
            <p:ph idx="1"/>
          </p:nvPr>
        </p:nvSpPr>
        <p:spPr>
          <a:xfrm>
            <a:off x="457200" y="1828800"/>
            <a:ext cx="8382000" cy="5562600"/>
          </a:xfrm>
        </p:spPr>
        <p:txBody>
          <a:bodyPr>
            <a:noAutofit/>
          </a:bodyPr>
          <a:lstStyle/>
          <a:p>
            <a:pPr lvl="0">
              <a:spcAft>
                <a:spcPts val="1200"/>
              </a:spcAft>
            </a:pPr>
            <a:r>
              <a:rPr lang="en-US" dirty="0" smtClean="0"/>
              <a:t>Changes at the DOJ, OCR, EEOC likely reflect new priorities</a:t>
            </a:r>
          </a:p>
          <a:p>
            <a:pPr lvl="0">
              <a:spcAft>
                <a:spcPts val="1200"/>
              </a:spcAft>
            </a:pPr>
            <a:r>
              <a:rPr lang="en-US" dirty="0" smtClean="0"/>
              <a:t>But it will take a while </a:t>
            </a:r>
          </a:p>
          <a:p>
            <a:pPr lvl="0">
              <a:spcAft>
                <a:spcPts val="1200"/>
              </a:spcAft>
            </a:pPr>
            <a:r>
              <a:rPr lang="en-US" dirty="0" smtClean="0"/>
              <a:t>Not safe to predict what a new administration will do or be able to do</a:t>
            </a:r>
          </a:p>
          <a:p>
            <a:pPr lvl="0">
              <a:spcAft>
                <a:spcPts val="1200"/>
              </a:spcAft>
            </a:pPr>
            <a:r>
              <a:rPr lang="en-US" dirty="0" smtClean="0"/>
              <a:t>Not safe to predict what a Supreme Court will do</a:t>
            </a:r>
            <a:endParaRPr lang="en-US" dirty="0"/>
          </a:p>
        </p:txBody>
      </p:sp>
      <p:sp>
        <p:nvSpPr>
          <p:cNvPr id="4" name="TextBox 3"/>
          <p:cNvSpPr txBox="1"/>
          <p:nvPr/>
        </p:nvSpPr>
        <p:spPr>
          <a:xfrm>
            <a:off x="8229600" y="6477000"/>
            <a:ext cx="641931" cy="369332"/>
          </a:xfrm>
          <a:prstGeom prst="rect">
            <a:avLst/>
          </a:prstGeom>
          <a:noFill/>
        </p:spPr>
        <p:txBody>
          <a:bodyPr wrap="square" rtlCol="0">
            <a:spAutoFit/>
          </a:bodyPr>
          <a:lstStyle/>
          <a:p>
            <a:r>
              <a:rPr lang="en-US" dirty="0" smtClean="0"/>
              <a:t>53</a:t>
            </a:r>
            <a:endParaRPr lang="en-US" dirty="0"/>
          </a:p>
        </p:txBody>
      </p:sp>
    </p:spTree>
    <p:extLst>
      <p:ext uri="{BB962C8B-B14F-4D97-AF65-F5344CB8AC3E}">
        <p14:creationId xmlns:p14="http://schemas.microsoft.com/office/powerpoint/2010/main" val="22359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D9F96F"/>
                </a:solidFill>
              </a:rPr>
              <a:t>Emerging Themes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First Theme – Choice: See Staff and Budget</a:t>
            </a:r>
          </a:p>
          <a:p>
            <a:r>
              <a:rPr lang="en-US" dirty="0" smtClean="0"/>
              <a:t>Second Theme - </a:t>
            </a:r>
            <a:r>
              <a:rPr lang="en-US" dirty="0" smtClean="0"/>
              <a:t>Less </a:t>
            </a:r>
            <a:r>
              <a:rPr lang="en-US" dirty="0" smtClean="0"/>
              <a:t>Regulation?</a:t>
            </a:r>
            <a:endParaRPr lang="en-US" dirty="0"/>
          </a:p>
          <a:p>
            <a:r>
              <a:rPr lang="en-US" dirty="0" smtClean="0"/>
              <a:t>Withdrawal of ESSA regulations and minimizing of plan </a:t>
            </a:r>
            <a:r>
              <a:rPr lang="en-US" dirty="0" smtClean="0"/>
              <a:t>requirements – implementation delayed another year</a:t>
            </a:r>
            <a:endParaRPr lang="en-US" dirty="0"/>
          </a:p>
          <a:p>
            <a:r>
              <a:rPr lang="en-US" dirty="0" smtClean="0"/>
              <a:t>Georgia </a:t>
            </a:r>
            <a:r>
              <a:rPr lang="en-US" dirty="0"/>
              <a:t>plan in development – check out website and especially issues with </a:t>
            </a:r>
            <a:r>
              <a:rPr lang="en-US" dirty="0" smtClean="0"/>
              <a:t>CCRPI </a:t>
            </a:r>
            <a:endParaRPr lang="en-US" dirty="0"/>
          </a:p>
          <a:p>
            <a:r>
              <a:rPr lang="en-US" dirty="0"/>
              <a:t>Delay in submission from April to September, at least</a:t>
            </a:r>
          </a:p>
          <a:p>
            <a:r>
              <a:rPr lang="en-US" dirty="0" smtClean="0"/>
              <a:t>DOJ/DOE and the use of litigation</a:t>
            </a:r>
          </a:p>
          <a:p>
            <a:pPr lvl="1"/>
            <a:r>
              <a:rPr lang="en-US" dirty="0" smtClean="0"/>
              <a:t>Remaining Desegregation Orders</a:t>
            </a:r>
          </a:p>
          <a:p>
            <a:pPr lvl="1"/>
            <a:r>
              <a:rPr lang="en-US" dirty="0" smtClean="0"/>
              <a:t>The Status of the GNETS litigation</a:t>
            </a:r>
          </a:p>
          <a:p>
            <a:pPr lvl="1"/>
            <a:r>
              <a:rPr lang="en-US" dirty="0" smtClean="0"/>
              <a:t>NC and Transgender issues</a:t>
            </a:r>
            <a:endParaRPr lang="en-US" dirty="0"/>
          </a:p>
          <a:p>
            <a:endParaRPr lang="en-US" dirty="0"/>
          </a:p>
        </p:txBody>
      </p:sp>
    </p:spTree>
    <p:extLst>
      <p:ext uri="{BB962C8B-B14F-4D97-AF65-F5344CB8AC3E}">
        <p14:creationId xmlns:p14="http://schemas.microsoft.com/office/powerpoint/2010/main" val="41512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676400"/>
          </a:xfrm>
        </p:spPr>
        <p:txBody>
          <a:bodyPr/>
          <a:lstStyle/>
          <a:p>
            <a:pPr algn="ctr"/>
            <a:r>
              <a:rPr lang="en-US" sz="4800" dirty="0" smtClean="0">
                <a:solidFill>
                  <a:srgbClr val="D9F96F"/>
                </a:solidFill>
                <a:effectLst>
                  <a:outerShdw blurRad="38100" dist="38100" dir="2700000" algn="tl">
                    <a:srgbClr val="000000">
                      <a:alpha val="43137"/>
                    </a:srgbClr>
                  </a:outerShdw>
                </a:effectLst>
              </a:rPr>
              <a:t>What is the status?</a:t>
            </a:r>
            <a:endParaRPr lang="en-US" sz="4800" b="1" dirty="0">
              <a:solidFill>
                <a:srgbClr val="D9F96F"/>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4"/>
          </p:nvPr>
        </p:nvSpPr>
        <p:spPr>
          <a:xfrm>
            <a:off x="8305800" y="6400800"/>
            <a:ext cx="457200" cy="274320"/>
          </a:xfrm>
        </p:spPr>
        <p:txBody>
          <a:bodyPr/>
          <a:lstStyle/>
          <a:p>
            <a:fld id="{ABC21338-73ED-43B0-B31B-3CDCF58D67DD}" type="slidenum">
              <a:rPr lang="en-US" smtClean="0"/>
              <a:pPr/>
              <a:t>17</a:t>
            </a:fld>
            <a:endParaRPr lang="en-US" dirty="0"/>
          </a:p>
        </p:txBody>
      </p:sp>
      <p:pic>
        <p:nvPicPr>
          <p:cNvPr id="8" name="Picture 4" descr="http://www.mydoorsign.com/blog/wp-content/uploads/2013/05/All-Gender-Restroom-Sign.gif"/>
          <p:cNvPicPr>
            <a:picLocks noChangeAspect="1" noChangeArrowheads="1"/>
          </p:cNvPicPr>
          <p:nvPr/>
        </p:nvPicPr>
        <p:blipFill>
          <a:blip r:embed="rId2" cstate="print"/>
          <a:srcRect/>
          <a:stretch>
            <a:fillRect/>
          </a:stretch>
        </p:blipFill>
        <p:spPr bwMode="auto">
          <a:xfrm>
            <a:off x="2438400" y="2209800"/>
            <a:ext cx="4343400" cy="3962400"/>
          </a:xfrm>
          <a:prstGeom prst="rect">
            <a:avLst/>
          </a:prstGeom>
          <a:noFill/>
        </p:spPr>
      </p:pic>
    </p:spTree>
    <p:extLst>
      <p:ext uri="{BB962C8B-B14F-4D97-AF65-F5344CB8AC3E}">
        <p14:creationId xmlns:p14="http://schemas.microsoft.com/office/powerpoint/2010/main" val="24710512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407892" cy="896461"/>
          </a:xfrm>
        </p:spPr>
        <p:txBody>
          <a:bodyPr/>
          <a:lstStyle/>
          <a:p>
            <a:pPr algn="ctr"/>
            <a:r>
              <a:rPr lang="en-US" sz="4000" dirty="0" smtClean="0">
                <a:solidFill>
                  <a:srgbClr val="D9F96F"/>
                </a:solidFill>
                <a:effectLst>
                  <a:outerShdw blurRad="38100" dist="38100" dir="2700000" algn="tl">
                    <a:srgbClr val="000000">
                      <a:alpha val="43137"/>
                    </a:srgbClr>
                  </a:outerShdw>
                </a:effectLst>
              </a:rPr>
              <a:t>A New </a:t>
            </a:r>
            <a:r>
              <a:rPr lang="en-US" sz="4000" dirty="0" smtClean="0">
                <a:solidFill>
                  <a:srgbClr val="D9F96F"/>
                </a:solidFill>
                <a:effectLst>
                  <a:outerShdw blurRad="38100" dist="38100" dir="2700000" algn="tl">
                    <a:srgbClr val="000000">
                      <a:alpha val="43137"/>
                    </a:srgbClr>
                  </a:outerShdw>
                </a:effectLst>
              </a:rPr>
              <a:t>DOJ/DOE DCL </a:t>
            </a:r>
            <a:r>
              <a:rPr lang="en-US" sz="4000" dirty="0" smtClean="0">
                <a:solidFill>
                  <a:srgbClr val="D9F96F"/>
                </a:solidFill>
                <a:effectLst>
                  <a:outerShdw blurRad="38100" dist="38100" dir="2700000" algn="tl">
                    <a:srgbClr val="000000">
                      <a:alpha val="43137"/>
                    </a:srgbClr>
                  </a:outerShdw>
                </a:effectLst>
              </a:rPr>
              <a:t>– </a:t>
            </a:r>
            <a:r>
              <a:rPr lang="en-US" sz="4000" dirty="0" smtClean="0">
                <a:solidFill>
                  <a:srgbClr val="D9F96F"/>
                </a:solidFill>
                <a:effectLst>
                  <a:outerShdw blurRad="38100" dist="38100" dir="2700000" algn="tl">
                    <a:srgbClr val="000000">
                      <a:alpha val="43137"/>
                    </a:srgbClr>
                  </a:outerShdw>
                </a:effectLst>
              </a:rPr>
              <a:t/>
            </a:r>
            <a:br>
              <a:rPr lang="en-US" sz="4000" dirty="0" smtClean="0">
                <a:solidFill>
                  <a:srgbClr val="D9F96F"/>
                </a:solidFill>
                <a:effectLst>
                  <a:outerShdw blurRad="38100" dist="38100" dir="2700000" algn="tl">
                    <a:srgbClr val="000000">
                      <a:alpha val="43137"/>
                    </a:srgbClr>
                  </a:outerShdw>
                </a:effectLst>
              </a:rPr>
            </a:br>
            <a:r>
              <a:rPr lang="en-US" sz="4000" dirty="0" smtClean="0">
                <a:solidFill>
                  <a:srgbClr val="D9F96F"/>
                </a:solidFill>
                <a:effectLst>
                  <a:outerShdw blurRad="38100" dist="38100" dir="2700000" algn="tl">
                    <a:srgbClr val="000000">
                      <a:alpha val="43137"/>
                    </a:srgbClr>
                  </a:outerShdw>
                </a:effectLst>
              </a:rPr>
              <a:t>February </a:t>
            </a:r>
            <a:r>
              <a:rPr lang="en-US" sz="4000" dirty="0" smtClean="0">
                <a:solidFill>
                  <a:srgbClr val="D9F96F"/>
                </a:solidFill>
                <a:effectLst>
                  <a:outerShdw blurRad="38100" dist="38100" dir="2700000" algn="tl">
                    <a:srgbClr val="000000">
                      <a:alpha val="43137"/>
                    </a:srgbClr>
                  </a:outerShdw>
                </a:effectLst>
              </a:rPr>
              <a:t>22, 2017</a:t>
            </a:r>
            <a:endParaRPr lang="en-US" sz="4000" dirty="0"/>
          </a:p>
        </p:txBody>
      </p:sp>
      <p:sp>
        <p:nvSpPr>
          <p:cNvPr id="3" name="Content Placeholder 2"/>
          <p:cNvSpPr>
            <a:spLocks noGrp="1"/>
          </p:cNvSpPr>
          <p:nvPr>
            <p:ph idx="13"/>
          </p:nvPr>
        </p:nvSpPr>
        <p:spPr/>
        <p:txBody>
          <a:bodyPr>
            <a:normAutofit fontScale="85000" lnSpcReduction="20000"/>
          </a:bodyPr>
          <a:lstStyle/>
          <a:p>
            <a:r>
              <a:rPr lang="en-US" dirty="0" smtClean="0"/>
              <a:t>The interpretation in the previous letters “has </a:t>
            </a:r>
            <a:r>
              <a:rPr lang="en-US" dirty="0"/>
              <a:t>given rise to significant litigation regarding school restrooms and locker </a:t>
            </a:r>
            <a:r>
              <a:rPr lang="en-US" dirty="0" smtClean="0"/>
              <a:t>rooms ... There </a:t>
            </a:r>
            <a:r>
              <a:rPr lang="en-US" dirty="0"/>
              <a:t>must be due regard for the primary role of the States and local school districts in establishing educational policy. In these circumstances, the Department of Education and the Department of Justice have decided to withdraw and rescind the above-referenced guidance documents in order to further and more completely consider the legal issues involved. The Departments thus will not rely on the views expressed within </a:t>
            </a:r>
            <a:r>
              <a:rPr lang="en-US" dirty="0" smtClean="0"/>
              <a:t>them…. </a:t>
            </a:r>
            <a:r>
              <a:rPr lang="en-US" dirty="0"/>
              <a:t>The </a:t>
            </a:r>
            <a:r>
              <a:rPr lang="en-US" dirty="0" smtClean="0"/>
              <a:t>withdrawal </a:t>
            </a:r>
            <a:r>
              <a:rPr lang="en-US" dirty="0"/>
              <a:t>of the guidance document does not leave students without protections from discrimination, bullying or harassment." </a:t>
            </a:r>
          </a:p>
          <a:p>
            <a:endParaRPr lang="en-US" dirty="0"/>
          </a:p>
        </p:txBody>
      </p:sp>
    </p:spTree>
    <p:extLst>
      <p:ext uri="{BB962C8B-B14F-4D97-AF65-F5344CB8AC3E}">
        <p14:creationId xmlns:p14="http://schemas.microsoft.com/office/powerpoint/2010/main" val="680836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07892" cy="896461"/>
          </a:xfrm>
        </p:spPr>
        <p:txBody>
          <a:bodyPr/>
          <a:lstStyle/>
          <a:p>
            <a:pPr algn="ctr"/>
            <a:r>
              <a:rPr lang="en-US" sz="4400" dirty="0" smtClean="0">
                <a:solidFill>
                  <a:srgbClr val="D9F96F"/>
                </a:solidFill>
                <a:effectLst>
                  <a:outerShdw blurRad="38100" dist="38100" dir="2700000" algn="tl">
                    <a:srgbClr val="000000">
                      <a:alpha val="43137"/>
                    </a:srgbClr>
                  </a:outerShdw>
                </a:effectLst>
              </a:rPr>
              <a:t>Secretary </a:t>
            </a:r>
            <a:r>
              <a:rPr lang="en-US" sz="4400" dirty="0" err="1" smtClean="0">
                <a:solidFill>
                  <a:srgbClr val="D9F96F"/>
                </a:solidFill>
                <a:effectLst>
                  <a:outerShdw blurRad="38100" dist="38100" dir="2700000" algn="tl">
                    <a:srgbClr val="000000">
                      <a:alpha val="43137"/>
                    </a:srgbClr>
                  </a:outerShdw>
                </a:effectLst>
              </a:rPr>
              <a:t>DeVos</a:t>
            </a:r>
            <a:r>
              <a:rPr lang="en-US" sz="4400" dirty="0" smtClean="0">
                <a:solidFill>
                  <a:srgbClr val="D9F96F"/>
                </a:solidFill>
                <a:effectLst>
                  <a:outerShdw blurRad="38100" dist="38100" dir="2700000" algn="tl">
                    <a:srgbClr val="000000">
                      <a:alpha val="43137"/>
                    </a:srgbClr>
                  </a:outerShdw>
                </a:effectLst>
              </a:rPr>
              <a:t>’ statement</a:t>
            </a:r>
            <a:endParaRPr lang="en-US" sz="4400" dirty="0">
              <a:solidFill>
                <a:srgbClr val="FFFF00"/>
              </a:solidFill>
            </a:endParaRPr>
          </a:p>
        </p:txBody>
      </p:sp>
      <p:sp>
        <p:nvSpPr>
          <p:cNvPr id="3" name="Content Placeholder 2"/>
          <p:cNvSpPr>
            <a:spLocks noGrp="1"/>
          </p:cNvSpPr>
          <p:nvPr>
            <p:ph idx="13"/>
          </p:nvPr>
        </p:nvSpPr>
        <p:spPr>
          <a:xfrm>
            <a:off x="381000" y="1676400"/>
            <a:ext cx="8407893" cy="4449548"/>
          </a:xfrm>
        </p:spPr>
        <p:txBody>
          <a:bodyPr>
            <a:normAutofit fontScale="92500"/>
          </a:bodyPr>
          <a:lstStyle/>
          <a:p>
            <a:r>
              <a:rPr lang="en-US" dirty="0" smtClean="0"/>
              <a:t>The </a:t>
            </a:r>
            <a:r>
              <a:rPr lang="en-US" dirty="0"/>
              <a:t>responsibility to protect students and to ensure safe learning environments </a:t>
            </a:r>
            <a:r>
              <a:rPr lang="en-US" dirty="0" smtClean="0"/>
              <a:t>is </a:t>
            </a:r>
            <a:r>
              <a:rPr lang="en-US" dirty="0"/>
              <a:t>"not merely a federal mandate, but a moral obligation no individual, school, district or state can abdicate." She said she is directing the Department of Education's Office for Civil Rights to remain "committed to investigating all claims of discrimination, bullying and harassment against those who are most vulnerable in our schools." </a:t>
            </a:r>
          </a:p>
          <a:p>
            <a:endParaRPr lang="en-US" dirty="0"/>
          </a:p>
        </p:txBody>
      </p:sp>
    </p:spTree>
    <p:extLst>
      <p:ext uri="{BB962C8B-B14F-4D97-AF65-F5344CB8AC3E}">
        <p14:creationId xmlns:p14="http://schemas.microsoft.com/office/powerpoint/2010/main" val="182967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old-Dome.jpg"/>
          <p:cNvPicPr>
            <a:picLocks noGrp="1" noChangeAspect="1"/>
          </p:cNvPicPr>
          <p:nvPr>
            <p:ph idx="1"/>
          </p:nvPr>
        </p:nvPicPr>
        <p:blipFill>
          <a:blip r:embed="rId2" cstate="print"/>
          <a:stretch>
            <a:fillRect/>
          </a:stretch>
        </p:blipFill>
        <p:spPr>
          <a:xfrm>
            <a:off x="0" y="110332"/>
            <a:ext cx="9214910" cy="6900068"/>
          </a:xfrm>
        </p:spPr>
      </p:pic>
      <p:sp>
        <p:nvSpPr>
          <p:cNvPr id="2" name="Title 1"/>
          <p:cNvSpPr>
            <a:spLocks noGrp="1"/>
          </p:cNvSpPr>
          <p:nvPr>
            <p:ph type="title"/>
          </p:nvPr>
        </p:nvSpPr>
        <p:spPr>
          <a:xfrm>
            <a:off x="533400" y="533400"/>
            <a:ext cx="8229600" cy="1143000"/>
          </a:xfrm>
        </p:spPr>
        <p:txBody>
          <a:bodyPr>
            <a:noAutofit/>
          </a:bodyPr>
          <a:lstStyle/>
          <a:p>
            <a:r>
              <a:rPr lang="en-US" sz="4800" b="1" dirty="0" smtClean="0">
                <a:effectLst>
                  <a:outerShdw blurRad="38100" dist="38100" dir="2700000" algn="tl">
                    <a:srgbClr val="000000">
                      <a:alpha val="43137"/>
                    </a:srgbClr>
                  </a:outerShdw>
                </a:effectLst>
              </a:rPr>
              <a:t>ISSUES FROM THE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GENERAL ASSEMBLY</a:t>
            </a:r>
            <a:endParaRPr lang="en-US" sz="4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aw-inc.com/www/htdocs/images/riverside_court_house%20-%20Copy.jpg"/>
          <p:cNvPicPr>
            <a:picLocks noChangeAspect="1" noChangeArrowheads="1"/>
          </p:cNvPicPr>
          <p:nvPr/>
        </p:nvPicPr>
        <p:blipFill>
          <a:blip r:embed="rId3" cstate="print"/>
          <a:stretch>
            <a:fillRect/>
          </a:stretch>
        </p:blipFill>
        <p:spPr bwMode="auto">
          <a:xfrm>
            <a:off x="1" y="0"/>
            <a:ext cx="9143998" cy="6857999"/>
          </a:xfrm>
          <a:prstGeom prst="rect">
            <a:avLst/>
          </a:prstGeom>
          <a:noFill/>
        </p:spPr>
      </p:pic>
      <p:sp>
        <p:nvSpPr>
          <p:cNvPr id="2" name="Title 1"/>
          <p:cNvSpPr>
            <a:spLocks noGrp="1"/>
          </p:cNvSpPr>
          <p:nvPr>
            <p:ph type="title"/>
          </p:nvPr>
        </p:nvSpPr>
        <p:spPr>
          <a:xfrm>
            <a:off x="533400" y="4724400"/>
            <a:ext cx="8229600" cy="1143000"/>
          </a:xfrm>
        </p:spPr>
        <p:txBody>
          <a:bodyPr>
            <a:noAutofit/>
          </a:bodyPr>
          <a:lstStyle/>
          <a:p>
            <a:r>
              <a:rPr lang="en-US" sz="5400" b="1" dirty="0" smtClean="0">
                <a:ln w="12700">
                  <a:solidFill>
                    <a:schemeClr val="tx1"/>
                  </a:solidFill>
                </a:ln>
                <a:effectLst>
                  <a:outerShdw blurRad="50800" dist="38100" dir="2700000" algn="tl" rotWithShape="0">
                    <a:prstClr val="black">
                      <a:alpha val="40000"/>
                    </a:prstClr>
                  </a:outerShdw>
                </a:effectLst>
                <a:latin typeface="+mj-lt"/>
                <a:cs typeface="DokChampa" pitchFamily="34" charset="-34"/>
              </a:rPr>
              <a:t>Issues from the Courts</a:t>
            </a:r>
            <a:endParaRPr lang="en-US" sz="5400" b="1" dirty="0">
              <a:ln w="12700">
                <a:solidFill>
                  <a:schemeClr val="tx1"/>
                </a:solidFill>
              </a:ln>
              <a:effectLst>
                <a:outerShdw blurRad="50800" dist="38100" dir="2700000" algn="tl" rotWithShape="0">
                  <a:prstClr val="black">
                    <a:alpha val="40000"/>
                  </a:prstClr>
                </a:outerShdw>
              </a:effectLst>
              <a:latin typeface="+mj-lt"/>
              <a:cs typeface="DokChampa" pitchFamily="34" charset="-34"/>
            </a:endParaRPr>
          </a:p>
        </p:txBody>
      </p:sp>
      <p:sp>
        <p:nvSpPr>
          <p:cNvPr id="4" name="Slide Number Placeholder 3"/>
          <p:cNvSpPr>
            <a:spLocks noGrp="1"/>
          </p:cNvSpPr>
          <p:nvPr>
            <p:ph type="sldNum" sz="quarter" idx="4294967295"/>
          </p:nvPr>
        </p:nvSpPr>
        <p:spPr>
          <a:xfrm>
            <a:off x="8153400" y="6356350"/>
            <a:ext cx="533400" cy="365125"/>
          </a:xfrm>
          <a:prstGeom prst="rect">
            <a:avLst/>
          </a:prstGeom>
        </p:spPr>
        <p:txBody>
          <a:bodyPr/>
          <a:lstStyle/>
          <a:p>
            <a:fld id="{257D13CA-53B5-43FD-A01A-B22070CFE14F}" type="slidenum">
              <a:rPr lang="en-US" smtClean="0"/>
              <a:pPr/>
              <a:t>20</a:t>
            </a:fld>
            <a:endParaRPr lang="en-US" dirty="0"/>
          </a:p>
        </p:txBody>
      </p:sp>
    </p:spTree>
    <p:extLst>
      <p:ext uri="{BB962C8B-B14F-4D97-AF65-F5344CB8AC3E}">
        <p14:creationId xmlns:p14="http://schemas.microsoft.com/office/powerpoint/2010/main" val="49498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209131"/>
          </a:xfrm>
        </p:spPr>
        <p:txBody>
          <a:bodyPr/>
          <a:lstStyle/>
          <a:p>
            <a:pPr algn="ctr"/>
            <a:r>
              <a:rPr lang="en-US" sz="3800" dirty="0">
                <a:solidFill>
                  <a:srgbClr val="D9F96F"/>
                </a:solidFill>
                <a:effectLst>
                  <a:outerShdw blurRad="38100" dist="38100" dir="2700000" algn="tl">
                    <a:srgbClr val="000000">
                      <a:alpha val="43137"/>
                    </a:srgbClr>
                  </a:outerShdw>
                </a:effectLst>
              </a:rPr>
              <a:t>Gloucester County School Board v. G.G.</a:t>
            </a:r>
            <a:endParaRPr lang="en-US" sz="3800" dirty="0"/>
          </a:p>
        </p:txBody>
      </p:sp>
      <p:sp>
        <p:nvSpPr>
          <p:cNvPr id="3" name="Content Placeholder 2"/>
          <p:cNvSpPr>
            <a:spLocks noGrp="1"/>
          </p:cNvSpPr>
          <p:nvPr>
            <p:ph idx="13"/>
          </p:nvPr>
        </p:nvSpPr>
        <p:spPr/>
        <p:txBody>
          <a:bodyPr>
            <a:normAutofit lnSpcReduction="10000"/>
          </a:bodyPr>
          <a:lstStyle/>
          <a:p>
            <a:r>
              <a:rPr lang="en-US" dirty="0" smtClean="0"/>
              <a:t>Approval of cert petition by USSC withdrawn and case remanded to the 4</a:t>
            </a:r>
            <a:r>
              <a:rPr lang="en-US" baseline="30000" dirty="0" smtClean="0"/>
              <a:t>th</a:t>
            </a:r>
            <a:r>
              <a:rPr lang="en-US" dirty="0" smtClean="0"/>
              <a:t> Circuit</a:t>
            </a:r>
          </a:p>
          <a:p>
            <a:r>
              <a:rPr lang="en-US" dirty="0" smtClean="0"/>
              <a:t>4</a:t>
            </a:r>
            <a:r>
              <a:rPr lang="en-US" baseline="30000" dirty="0" smtClean="0"/>
              <a:t>th</a:t>
            </a:r>
            <a:r>
              <a:rPr lang="en-US" dirty="0" smtClean="0"/>
              <a:t> Circuit says: “What’s the hurry?” </a:t>
            </a:r>
          </a:p>
          <a:p>
            <a:r>
              <a:rPr lang="en-US" dirty="0"/>
              <a:t>Most, but not all, courts hearing such cases issue injunction in favor of transgender students suing privately, but no additional appellate court decisions</a:t>
            </a:r>
          </a:p>
          <a:p>
            <a:r>
              <a:rPr lang="en-US" dirty="0"/>
              <a:t>No decision addressing ultimate 14</a:t>
            </a:r>
            <a:r>
              <a:rPr lang="en-US" baseline="30000" dirty="0"/>
              <a:t>th</a:t>
            </a:r>
            <a:r>
              <a:rPr lang="en-US" dirty="0"/>
              <a:t> Amendment Equal Protection Claim</a:t>
            </a:r>
          </a:p>
          <a:p>
            <a:endParaRPr lang="en-US" dirty="0"/>
          </a:p>
        </p:txBody>
      </p:sp>
    </p:spTree>
    <p:extLst>
      <p:ext uri="{BB962C8B-B14F-4D97-AF65-F5344CB8AC3E}">
        <p14:creationId xmlns:p14="http://schemas.microsoft.com/office/powerpoint/2010/main" val="12168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38200"/>
          </a:xfrm>
        </p:spPr>
        <p:txBody>
          <a:bodyPr>
            <a:normAutofit/>
          </a:bodyPr>
          <a:lstStyle/>
          <a:p>
            <a:pPr algn="ctr"/>
            <a:r>
              <a:rPr lang="en-US" b="1" dirty="0" smtClean="0">
                <a:solidFill>
                  <a:srgbClr val="D9F96F"/>
                </a:solidFill>
              </a:rPr>
              <a:t>Recommendations</a:t>
            </a:r>
            <a:endParaRPr lang="en-US" b="1" dirty="0">
              <a:solidFill>
                <a:srgbClr val="D9F96F"/>
              </a:solidFill>
            </a:endParaRPr>
          </a:p>
        </p:txBody>
      </p:sp>
      <p:sp>
        <p:nvSpPr>
          <p:cNvPr id="3" name="Content Placeholder 2"/>
          <p:cNvSpPr>
            <a:spLocks noGrp="1"/>
          </p:cNvSpPr>
          <p:nvPr>
            <p:ph idx="1"/>
          </p:nvPr>
        </p:nvSpPr>
        <p:spPr>
          <a:xfrm>
            <a:off x="457200" y="1524001"/>
            <a:ext cx="8229600" cy="5334000"/>
          </a:xfrm>
        </p:spPr>
        <p:txBody>
          <a:bodyPr>
            <a:normAutofit/>
          </a:bodyPr>
          <a:lstStyle/>
          <a:p>
            <a:pPr marL="274320"/>
            <a:r>
              <a:rPr lang="en-US" sz="3200" dirty="0" smtClean="0"/>
              <a:t>Make sure nondiscrimination procedures are in place and coordinators identified</a:t>
            </a:r>
          </a:p>
          <a:p>
            <a:pPr marL="274320"/>
            <a:r>
              <a:rPr lang="en-US" sz="3200" dirty="0" smtClean="0"/>
              <a:t>Train administrators and staff</a:t>
            </a:r>
          </a:p>
          <a:p>
            <a:pPr marL="274320"/>
            <a:r>
              <a:rPr lang="en-US" sz="3200" dirty="0" smtClean="0"/>
              <a:t>Strive for positive, harassment-free atmosphere for all students</a:t>
            </a:r>
          </a:p>
          <a:p>
            <a:pPr marL="274320"/>
            <a:r>
              <a:rPr lang="en-US" sz="3200" dirty="0" smtClean="0"/>
              <a:t>Be alert to gender stereotyping, bullying and investigate immediately</a:t>
            </a:r>
          </a:p>
          <a:p>
            <a:pPr marL="274320"/>
            <a:r>
              <a:rPr lang="en-US" sz="3200" dirty="0" smtClean="0"/>
              <a:t>Work with legal counsel on specific  questions and issues, before you’re out on a limb</a:t>
            </a:r>
            <a:endParaRPr lang="en-US" sz="3200" dirty="0"/>
          </a:p>
        </p:txBody>
      </p:sp>
      <p:sp>
        <p:nvSpPr>
          <p:cNvPr id="4" name="Slide Number Placeholder 3"/>
          <p:cNvSpPr>
            <a:spLocks noGrp="1"/>
          </p:cNvSpPr>
          <p:nvPr>
            <p:ph type="sldNum" sz="quarter" idx="4294967295"/>
          </p:nvPr>
        </p:nvSpPr>
        <p:spPr>
          <a:xfrm>
            <a:off x="8153400" y="6356350"/>
            <a:ext cx="533400" cy="365125"/>
          </a:xfrm>
          <a:prstGeom prst="rect">
            <a:avLst/>
          </a:prstGeom>
        </p:spPr>
        <p:txBody>
          <a:bodyPr/>
          <a:lstStyle/>
          <a:p>
            <a:fld id="{3030F49F-A7C1-433B-BFC7-AA1A665CD54F}" type="slidenum">
              <a:rPr lang="en-US" smtClean="0"/>
              <a:pPr/>
              <a:t>22</a:t>
            </a:fld>
            <a:endParaRPr lang="en-US" dirty="0"/>
          </a:p>
        </p:txBody>
      </p:sp>
    </p:spTree>
    <p:extLst>
      <p:ext uri="{BB962C8B-B14F-4D97-AF65-F5344CB8AC3E}">
        <p14:creationId xmlns:p14="http://schemas.microsoft.com/office/powerpoint/2010/main" val="3017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112838"/>
          </a:xfrm>
        </p:spPr>
        <p:txBody>
          <a:bodyPr>
            <a:noAutofit/>
          </a:bodyPr>
          <a:lstStyle/>
          <a:p>
            <a:r>
              <a:rPr lang="en-US" sz="4000" b="1" i="1" dirty="0" err="1">
                <a:solidFill>
                  <a:srgbClr val="D9F96F"/>
                </a:solidFill>
              </a:rPr>
              <a:t>E</a:t>
            </a:r>
            <a:r>
              <a:rPr lang="en-US" sz="4000" b="1" i="1" dirty="0" err="1" smtClean="0">
                <a:solidFill>
                  <a:srgbClr val="D9F96F"/>
                </a:solidFill>
              </a:rPr>
              <a:t>ndrew</a:t>
            </a:r>
            <a:r>
              <a:rPr lang="en-US" sz="4000" b="1" i="1" dirty="0" smtClean="0">
                <a:solidFill>
                  <a:srgbClr val="D9F96F"/>
                </a:solidFill>
              </a:rPr>
              <a:t> F. v. Douglas County School District</a:t>
            </a:r>
            <a:endParaRPr lang="en-US" sz="4000" dirty="0">
              <a:latin typeface="Century" pitchFamily="18" charset="0"/>
            </a:endParaRPr>
          </a:p>
        </p:txBody>
      </p:sp>
      <p:sp>
        <p:nvSpPr>
          <p:cNvPr id="3" name="Content Placeholder 2"/>
          <p:cNvSpPr>
            <a:spLocks noGrp="1"/>
          </p:cNvSpPr>
          <p:nvPr>
            <p:ph idx="1"/>
          </p:nvPr>
        </p:nvSpPr>
        <p:spPr>
          <a:xfrm>
            <a:off x="609600" y="1752600"/>
            <a:ext cx="7963942" cy="4724400"/>
          </a:xfrm>
        </p:spPr>
        <p:txBody>
          <a:bodyPr>
            <a:normAutofit lnSpcReduction="10000"/>
          </a:bodyPr>
          <a:lstStyle/>
          <a:p>
            <a:r>
              <a:rPr lang="en-US" sz="2800" dirty="0" smtClean="0"/>
              <a:t>The student is a child with autism. He attended the School District’s preschool program, kindergarten, first, and second grade. During first and second grade, he received approximately twenty hours a week of specialized services and was assigned a full-time paraprofessional to keep him on task and to deescalate his disruptive behaviors.  </a:t>
            </a:r>
          </a:p>
          <a:p>
            <a:r>
              <a:rPr lang="en-US" sz="2800" dirty="0" smtClean="0"/>
              <a:t>According to the Court, he progressed academically and socially, but continued to exhibit problem behaviors such as tantrums, yelling, elopements, and unplanned urinations.  </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rgbClr val="D9F96F"/>
                </a:solidFill>
              </a:rPr>
              <a:t>T</a:t>
            </a:r>
            <a:r>
              <a:rPr lang="en-US" b="1" dirty="0" smtClean="0">
                <a:solidFill>
                  <a:srgbClr val="D9F96F"/>
                </a:solidFill>
              </a:rPr>
              <a:t>he Facts:</a:t>
            </a:r>
            <a:endParaRPr lang="en-US" dirty="0">
              <a:latin typeface="Century" pitchFamily="18" charset="0"/>
            </a:endParaRPr>
          </a:p>
        </p:txBody>
      </p:sp>
      <p:sp>
        <p:nvSpPr>
          <p:cNvPr id="3" name="Content Placeholder 2"/>
          <p:cNvSpPr>
            <a:spLocks noGrp="1"/>
          </p:cNvSpPr>
          <p:nvPr>
            <p:ph idx="1"/>
          </p:nvPr>
        </p:nvSpPr>
        <p:spPr>
          <a:xfrm>
            <a:off x="457200" y="990600"/>
            <a:ext cx="8364037" cy="5105400"/>
          </a:xfrm>
        </p:spPr>
        <p:txBody>
          <a:bodyPr>
            <a:noAutofit/>
          </a:bodyPr>
          <a:lstStyle/>
          <a:p>
            <a:r>
              <a:rPr lang="en-US" sz="2100" dirty="0" err="1" smtClean="0"/>
              <a:t>Endrew</a:t>
            </a:r>
            <a:r>
              <a:rPr lang="en-US" sz="2100" dirty="0" smtClean="0"/>
              <a:t> transferred to his neighborhood school for his third grade year. His maladaptive behaviors continued, but  the data showed he progressed academically. The following year his problem behaviors increased, but he continued to progress toward his academic and functional goals. </a:t>
            </a:r>
          </a:p>
          <a:p>
            <a:r>
              <a:rPr lang="en-US" sz="2100" dirty="0" smtClean="0"/>
              <a:t>When a new IEP was created the goals were nearly identical to the previous year’s goals. While the goals remained the same, the objectives were changed to reflect higher expectations. </a:t>
            </a:r>
          </a:p>
          <a:p>
            <a:r>
              <a:rPr lang="en-US" sz="2100" dirty="0" smtClean="0"/>
              <a:t>The next month, </a:t>
            </a:r>
            <a:r>
              <a:rPr lang="en-US" sz="2100" dirty="0" err="1" smtClean="0"/>
              <a:t>Endrew’s</a:t>
            </a:r>
            <a:r>
              <a:rPr lang="en-US" sz="2100" dirty="0" smtClean="0"/>
              <a:t> parents notified the District that they intended to enroll </a:t>
            </a:r>
            <a:r>
              <a:rPr lang="en-US" sz="2100" dirty="0" err="1" smtClean="0"/>
              <a:t>Endrew</a:t>
            </a:r>
            <a:r>
              <a:rPr lang="en-US" sz="2100" dirty="0" smtClean="0"/>
              <a:t> in a private school, expressing concern about his academic and social progress. </a:t>
            </a:r>
          </a:p>
          <a:p>
            <a:r>
              <a:rPr lang="en-US" sz="2100" dirty="0" smtClean="0"/>
              <a:t> At the private school, </a:t>
            </a:r>
            <a:r>
              <a:rPr lang="en-US" sz="2100" dirty="0" err="1" smtClean="0"/>
              <a:t>Endrew’s</a:t>
            </a:r>
            <a:r>
              <a:rPr lang="en-US" sz="2100" dirty="0" smtClean="0"/>
              <a:t> behavior improved under their strategies and the school established more challenging educational goals for </a:t>
            </a:r>
            <a:r>
              <a:rPr lang="en-US" sz="2100" dirty="0" err="1" smtClean="0"/>
              <a:t>Endrew</a:t>
            </a:r>
            <a:r>
              <a:rPr lang="en-US" sz="2100" dirty="0" smtClean="0"/>
              <a:t>. </a:t>
            </a:r>
          </a:p>
          <a:p>
            <a:r>
              <a:rPr lang="en-US" sz="2100" dirty="0" err="1" smtClean="0"/>
              <a:t>Endrew’s</a:t>
            </a:r>
            <a:r>
              <a:rPr lang="en-US" sz="2100" dirty="0" smtClean="0"/>
              <a:t> parents initiated an action under the IDEA seeking reimbursement for the cost of </a:t>
            </a:r>
            <a:r>
              <a:rPr lang="en-US" sz="2100" dirty="0" err="1" smtClean="0"/>
              <a:t>Endrew’s</a:t>
            </a:r>
            <a:r>
              <a:rPr lang="en-US" sz="2100" dirty="0" smtClean="0"/>
              <a:t> private school.</a:t>
            </a:r>
          </a:p>
          <a:p>
            <a:endParaRPr lang="en-US" sz="2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D9F96F"/>
                </a:solidFill>
              </a:rPr>
              <a:t>Proceedings in </a:t>
            </a:r>
            <a:r>
              <a:rPr lang="en-US" b="1" i="1" dirty="0" err="1" smtClean="0">
                <a:solidFill>
                  <a:srgbClr val="D9F96F"/>
                </a:solidFill>
              </a:rPr>
              <a:t>Endrew</a:t>
            </a:r>
            <a:endParaRPr lang="en-US" dirty="0">
              <a:latin typeface="Century" pitchFamily="18" charset="0"/>
            </a:endParaRPr>
          </a:p>
        </p:txBody>
      </p:sp>
      <p:sp>
        <p:nvSpPr>
          <p:cNvPr id="3" name="Content Placeholder 2"/>
          <p:cNvSpPr>
            <a:spLocks noGrp="1"/>
          </p:cNvSpPr>
          <p:nvPr>
            <p:ph idx="1"/>
          </p:nvPr>
        </p:nvSpPr>
        <p:spPr>
          <a:xfrm>
            <a:off x="762000" y="1600200"/>
            <a:ext cx="7774425" cy="4572000"/>
          </a:xfrm>
        </p:spPr>
        <p:txBody>
          <a:bodyPr>
            <a:normAutofit fontScale="92500"/>
          </a:bodyPr>
          <a:lstStyle/>
          <a:p>
            <a:r>
              <a:rPr lang="en-US" sz="2800" dirty="0" smtClean="0"/>
              <a:t>An administrative law judge ruled in favor of the School District. The ALJ found that the IEP meets the requirements of the IDEA if it is </a:t>
            </a:r>
            <a:r>
              <a:rPr lang="en-US" sz="2800" dirty="0" smtClean="0">
                <a:solidFill>
                  <a:srgbClr val="FFFF00"/>
                </a:solidFill>
              </a:rPr>
              <a:t>reasonably calculated </a:t>
            </a:r>
            <a:r>
              <a:rPr lang="en-US" sz="2800" dirty="0" smtClean="0"/>
              <a:t>to enable the child to receive educational benefit by furnishing a basic opportunity for an individually structured education. </a:t>
            </a:r>
          </a:p>
          <a:p>
            <a:r>
              <a:rPr lang="en-US" sz="2800" dirty="0" smtClean="0"/>
              <a:t>The parents filed an action for review in federal court. The district court affirmed the ALJ’s decision, stating that the parents failed to prove that the District’s IEP “was not reasonably calculated to provide some educational benefit.”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9F96F"/>
                </a:solidFill>
              </a:rPr>
              <a:t>Appeal to the 10</a:t>
            </a:r>
            <a:r>
              <a:rPr lang="en-US" b="1" baseline="30000" dirty="0">
                <a:solidFill>
                  <a:srgbClr val="D9F96F"/>
                </a:solidFill>
              </a:rPr>
              <a:t>th</a:t>
            </a:r>
            <a:r>
              <a:rPr lang="en-US" b="1" dirty="0">
                <a:solidFill>
                  <a:srgbClr val="D9F96F"/>
                </a:solidFill>
              </a:rPr>
              <a:t> Circuit</a:t>
            </a:r>
            <a:endParaRPr lang="en-US" dirty="0"/>
          </a:p>
        </p:txBody>
      </p:sp>
      <p:sp>
        <p:nvSpPr>
          <p:cNvPr id="3" name="Content Placeholder 2"/>
          <p:cNvSpPr>
            <a:spLocks noGrp="1"/>
          </p:cNvSpPr>
          <p:nvPr>
            <p:ph idx="1"/>
          </p:nvPr>
        </p:nvSpPr>
        <p:spPr>
          <a:xfrm>
            <a:off x="533400" y="1066800"/>
            <a:ext cx="7848600" cy="4953000"/>
          </a:xfrm>
        </p:spPr>
        <p:txBody>
          <a:bodyPr>
            <a:normAutofit lnSpcReduction="10000"/>
          </a:bodyPr>
          <a:lstStyle/>
          <a:p>
            <a:endParaRPr lang="en-US" dirty="0" smtClean="0"/>
          </a:p>
          <a:p>
            <a:r>
              <a:rPr lang="en-US" dirty="0" smtClean="0"/>
              <a:t>The Tenth Circuit held that </a:t>
            </a:r>
            <a:r>
              <a:rPr lang="en-US" dirty="0" err="1" smtClean="0"/>
              <a:t>Endrew</a:t>
            </a:r>
            <a:r>
              <a:rPr lang="en-US" dirty="0" smtClean="0"/>
              <a:t> F.’s parents were not entitled to private school tuition reimbursement because the school district established he received “some benefit” from his special education program. </a:t>
            </a:r>
          </a:p>
          <a:p>
            <a:r>
              <a:rPr lang="en-US" dirty="0" smtClean="0"/>
              <a:t>The Family appealed to the Supreme Court of the United States</a:t>
            </a:r>
          </a:p>
          <a:p>
            <a:r>
              <a:rPr lang="en-US" dirty="0" smtClean="0"/>
              <a:t>On March 22, 2017, the Court ruled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9F96F"/>
                </a:solidFill>
              </a:rPr>
              <a:t>T</a:t>
            </a:r>
            <a:r>
              <a:rPr lang="en-US" b="1" dirty="0" smtClean="0">
                <a:solidFill>
                  <a:srgbClr val="D9F96F"/>
                </a:solidFill>
              </a:rPr>
              <a:t>he Decision</a:t>
            </a:r>
            <a:endParaRPr lang="en-US" dirty="0">
              <a:latin typeface="Century" pitchFamily="18" charset="0"/>
            </a:endParaRPr>
          </a:p>
        </p:txBody>
      </p:sp>
      <p:sp>
        <p:nvSpPr>
          <p:cNvPr id="3" name="Content Placeholder 2"/>
          <p:cNvSpPr>
            <a:spLocks noGrp="1"/>
          </p:cNvSpPr>
          <p:nvPr>
            <p:ph idx="1"/>
          </p:nvPr>
        </p:nvSpPr>
        <p:spPr>
          <a:xfrm>
            <a:off x="381000" y="1143000"/>
            <a:ext cx="8458200" cy="4876800"/>
          </a:xfrm>
        </p:spPr>
        <p:txBody>
          <a:bodyPr>
            <a:normAutofit fontScale="92500"/>
          </a:bodyPr>
          <a:lstStyle/>
          <a:p>
            <a:endParaRPr lang="en-US" dirty="0" smtClean="0"/>
          </a:p>
          <a:p>
            <a:r>
              <a:rPr lang="en-US" dirty="0" smtClean="0"/>
              <a:t>In the Tenth Circuit, where </a:t>
            </a:r>
            <a:r>
              <a:rPr lang="en-US" dirty="0" err="1" smtClean="0"/>
              <a:t>Endrew</a:t>
            </a:r>
            <a:r>
              <a:rPr lang="en-US" dirty="0" smtClean="0"/>
              <a:t> F. lives, the court held that an IEP provides FAPE if “it is calculated to confer an ‘educational benefit [that is] merely … more than </a:t>
            </a:r>
            <a:r>
              <a:rPr lang="en-US" i="1" dirty="0" smtClean="0"/>
              <a:t>de </a:t>
            </a:r>
            <a:r>
              <a:rPr lang="en-US" i="1" dirty="0" err="1" smtClean="0"/>
              <a:t>minimis</a:t>
            </a:r>
            <a:r>
              <a:rPr lang="en-US" i="1" dirty="0" smtClean="0"/>
              <a:t>.”  </a:t>
            </a:r>
            <a:r>
              <a:rPr lang="en-US" dirty="0" smtClean="0"/>
              <a:t>But, the Supreme Court disagreed</a:t>
            </a:r>
            <a:r>
              <a:rPr lang="en-US" i="1" dirty="0" smtClean="0"/>
              <a:t>. </a:t>
            </a:r>
          </a:p>
          <a:p>
            <a:r>
              <a:rPr lang="en-US" dirty="0" smtClean="0"/>
              <a:t>The Court reiterated that  the purpose of adopting the Individuals with Disabilities Education Act (IDEA) was to address the fact that children with disabilities were receiving little to no education. </a:t>
            </a:r>
          </a:p>
          <a:p>
            <a:endParaRPr lang="en-US" dirty="0">
              <a:latin typeface="Century"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9F96F"/>
                </a:solidFill>
              </a:rPr>
              <a:t>The </a:t>
            </a:r>
            <a:r>
              <a:rPr lang="en-US" b="1" dirty="0" smtClean="0">
                <a:solidFill>
                  <a:srgbClr val="D9F96F"/>
                </a:solidFill>
              </a:rPr>
              <a:t>Decision</a:t>
            </a:r>
            <a:endParaRPr lang="en-US" dirty="0">
              <a:latin typeface="Century" pitchFamily="18" charset="0"/>
            </a:endParaRPr>
          </a:p>
        </p:txBody>
      </p:sp>
      <p:sp>
        <p:nvSpPr>
          <p:cNvPr id="3" name="Content Placeholder 2"/>
          <p:cNvSpPr>
            <a:spLocks noGrp="1"/>
          </p:cNvSpPr>
          <p:nvPr>
            <p:ph idx="1"/>
          </p:nvPr>
        </p:nvSpPr>
        <p:spPr>
          <a:xfrm>
            <a:off x="381000" y="1371600"/>
            <a:ext cx="8305800" cy="4754563"/>
          </a:xfrm>
        </p:spPr>
        <p:txBody>
          <a:bodyPr>
            <a:noAutofit/>
          </a:bodyPr>
          <a:lstStyle/>
          <a:p>
            <a:r>
              <a:rPr lang="en-US" sz="2400" dirty="0" smtClean="0"/>
              <a:t>The Court focused on the requirement for a student by student analysis: “To meet its substantive obligation under the IDEA, a school must offer an IEP reasonably calculated to enable a child to make progress </a:t>
            </a:r>
            <a:r>
              <a:rPr lang="en-US" sz="2400" dirty="0" smtClean="0">
                <a:solidFill>
                  <a:srgbClr val="FFFF00"/>
                </a:solidFill>
              </a:rPr>
              <a:t>appropriate in light of the child’s circumstances</a:t>
            </a:r>
            <a:r>
              <a:rPr lang="en-US" sz="2400" dirty="0" smtClean="0"/>
              <a:t>.” </a:t>
            </a:r>
          </a:p>
          <a:p>
            <a:r>
              <a:rPr lang="en-US" sz="2400" dirty="0" smtClean="0"/>
              <a:t>But there is still no guaranteed outcome:</a:t>
            </a:r>
          </a:p>
          <a:p>
            <a:pPr>
              <a:buNone/>
            </a:pPr>
            <a:r>
              <a:rPr lang="en-US" sz="2400" dirty="0" smtClean="0"/>
              <a:t>	“… his IEP need not aim for grade-level advancement. But his educational program must be </a:t>
            </a:r>
            <a:r>
              <a:rPr lang="en-US" sz="2400" dirty="0" smtClean="0">
                <a:solidFill>
                  <a:srgbClr val="FFFF00"/>
                </a:solidFill>
              </a:rPr>
              <a:t>appropriately ambitious in light of his circumstances</a:t>
            </a:r>
            <a:r>
              <a:rPr lang="en-US" sz="2400" dirty="0" smtClean="0"/>
              <a:t>, just as advancement from grade to grade is appropriately ambitious for most children in the regular classroom. The goals may differ, but every child should have a </a:t>
            </a:r>
            <a:r>
              <a:rPr lang="en-US" sz="2400" dirty="0" smtClean="0">
                <a:solidFill>
                  <a:srgbClr val="FFFF00"/>
                </a:solidFill>
              </a:rPr>
              <a:t>chance to meet challenging objectives</a:t>
            </a:r>
            <a:r>
              <a:rPr lang="en-US" sz="2400" dirty="0" smtClean="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D9F96F"/>
                </a:solidFill>
              </a:rPr>
              <a:t>What does this mean?</a:t>
            </a:r>
            <a:endParaRPr lang="en-US" dirty="0">
              <a:latin typeface="Century"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t>It is clear that the “de </a:t>
            </a:r>
            <a:r>
              <a:rPr lang="en-US" dirty="0" err="1" smtClean="0"/>
              <a:t>minimus</a:t>
            </a:r>
            <a:r>
              <a:rPr lang="en-US" dirty="0" smtClean="0"/>
              <a:t>” standard is put to rest:</a:t>
            </a:r>
          </a:p>
          <a:p>
            <a:pPr>
              <a:buNone/>
            </a:pPr>
            <a:r>
              <a:rPr lang="en-US" dirty="0" smtClean="0"/>
              <a:t>     “When all is said and done, a student offered an educational program providing ‘merely more than de </a:t>
            </a:r>
            <a:r>
              <a:rPr lang="en-US" dirty="0" err="1" smtClean="0"/>
              <a:t>minimis</a:t>
            </a:r>
            <a:r>
              <a:rPr lang="en-US" dirty="0" smtClean="0"/>
              <a:t>’ progress from year to year can hardly be said to have been offered an education at all.”</a:t>
            </a:r>
          </a:p>
          <a:p>
            <a:pPr>
              <a:buNone/>
            </a:pPr>
            <a:endParaRPr lang="en-US" dirty="0" smtClean="0"/>
          </a:p>
          <a:p>
            <a:pPr>
              <a:buNone/>
            </a:pPr>
            <a:r>
              <a:rPr lang="en-US" dirty="0" smtClean="0"/>
              <a:t>And while the Court declined to second guess decisions made by the educators, it is clear that a school district must “be able to offer a cogent and responsive explanation for their decisions” that meets the standard enunciated in this case.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338 – Turnaround Schools</a:t>
            </a:r>
            <a:endParaRPr lang="en-US" b="1" dirty="0"/>
          </a:p>
        </p:txBody>
      </p:sp>
      <p:sp>
        <p:nvSpPr>
          <p:cNvPr id="3" name="Content Placeholder 2"/>
          <p:cNvSpPr>
            <a:spLocks noGrp="1"/>
          </p:cNvSpPr>
          <p:nvPr>
            <p:ph idx="1"/>
          </p:nvPr>
        </p:nvSpPr>
        <p:spPr/>
        <p:txBody>
          <a:bodyPr/>
          <a:lstStyle/>
          <a:p>
            <a:r>
              <a:rPr lang="en-US" dirty="0" smtClean="0"/>
              <a:t>CTO gets all the press, but watch for the “third party specialists” approved by SBOE through RFP process and turnaround coaches</a:t>
            </a:r>
          </a:p>
          <a:p>
            <a:pPr lvl="1"/>
            <a:r>
              <a:rPr lang="en-US" dirty="0" smtClean="0"/>
              <a:t>State to pay for approved TPS as incentive</a:t>
            </a:r>
          </a:p>
          <a:p>
            <a:r>
              <a:rPr lang="en-US" dirty="0" smtClean="0"/>
              <a:t>ESSA plan to allow “maximum flexibility to implement” HB 338 and plan will define accountability system from which schools are chosen</a:t>
            </a:r>
          </a:p>
          <a:p>
            <a:endParaRPr lang="en-US" dirty="0"/>
          </a:p>
          <a:p>
            <a:endParaRPr lang="en-US" dirty="0" smtClean="0"/>
          </a:p>
          <a:p>
            <a:endParaRPr lang="en-US" dirty="0"/>
          </a:p>
        </p:txBody>
      </p:sp>
    </p:spTree>
    <p:extLst>
      <p:ext uri="{BB962C8B-B14F-4D97-AF65-F5344CB8AC3E}">
        <p14:creationId xmlns:p14="http://schemas.microsoft.com/office/powerpoint/2010/main" val="32174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D9F96F"/>
                </a:solidFill>
              </a:rPr>
              <a:t>What does this mean?</a:t>
            </a:r>
            <a:br>
              <a:rPr lang="en-US" b="1" dirty="0" smtClean="0">
                <a:solidFill>
                  <a:srgbClr val="D9F96F"/>
                </a:solidFill>
              </a:rPr>
            </a:br>
            <a:r>
              <a:rPr lang="en-US" b="1" dirty="0" smtClean="0">
                <a:solidFill>
                  <a:srgbClr val="D9F96F"/>
                </a:solidFill>
              </a:rPr>
              <a:t>What happens next?</a:t>
            </a:r>
            <a:endParaRPr lang="en-US" dirty="0">
              <a:latin typeface="Century" pitchFamily="18" charset="0"/>
            </a:endParaRPr>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r>
              <a:rPr lang="en-US" dirty="0" smtClean="0"/>
              <a:t>It remains to be seen how lower courts will interpret this new decision BUT it is clear that we must pay particular attention to what progress will look like for those students who do not progress in the general curriculum;</a:t>
            </a:r>
          </a:p>
          <a:p>
            <a:r>
              <a:rPr lang="en-US" dirty="0" smtClean="0"/>
              <a:t>We can expect a push for “appropriately ambitious” IEPs</a:t>
            </a:r>
          </a:p>
          <a:p>
            <a:r>
              <a:rPr lang="en-US" dirty="0" smtClean="0"/>
              <a:t>This case could spur the Congress to amend IDEA – to clarify the standard and their intentions; and</a:t>
            </a:r>
          </a:p>
          <a:p>
            <a:r>
              <a:rPr lang="en-US" dirty="0" smtClean="0"/>
              <a:t>It could give more clarity as to what education benefit is when looking at a student with a disability.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i="1" spc="-5" dirty="0">
                <a:cs typeface="Arial"/>
              </a:rPr>
              <a:t>Fry </a:t>
            </a:r>
            <a:r>
              <a:rPr lang="en-US" b="1" i="1" dirty="0">
                <a:cs typeface="Arial"/>
              </a:rPr>
              <a:t>v. Napoleon Community Schools, </a:t>
            </a:r>
            <a:r>
              <a:rPr lang="en-US" b="1" i="1" dirty="0" smtClean="0">
                <a:cs typeface="Arial"/>
              </a:rPr>
              <a:t>USSC (2017</a:t>
            </a:r>
            <a:r>
              <a:rPr lang="en-US" b="1" i="1" dirty="0">
                <a:cs typeface="Arial"/>
              </a:rPr>
              <a:t>)</a:t>
            </a:r>
            <a:br>
              <a:rPr lang="en-US" b="1" i="1" dirty="0">
                <a:cs typeface="Arial"/>
              </a:rPr>
            </a:br>
            <a:endParaRPr lang="en-US" dirty="0">
              <a:latin typeface="Century" pitchFamily="18" charset="0"/>
            </a:endParaRPr>
          </a:p>
        </p:txBody>
      </p:sp>
      <p:sp>
        <p:nvSpPr>
          <p:cNvPr id="3" name="Content Placeholder 2"/>
          <p:cNvSpPr>
            <a:spLocks noGrp="1"/>
          </p:cNvSpPr>
          <p:nvPr>
            <p:ph idx="1"/>
          </p:nvPr>
        </p:nvSpPr>
        <p:spPr>
          <a:xfrm>
            <a:off x="513292" y="1905000"/>
            <a:ext cx="7488602" cy="4267200"/>
          </a:xfrm>
        </p:spPr>
        <p:txBody>
          <a:bodyPr>
            <a:normAutofit/>
          </a:bodyPr>
          <a:lstStyle/>
          <a:p>
            <a:pPr marL="355600" indent="-342900">
              <a:lnSpc>
                <a:spcPct val="100000"/>
              </a:lnSpc>
              <a:buClr>
                <a:srgbClr val="C00000"/>
              </a:buClr>
              <a:buSzPct val="70000"/>
              <a:buFont typeface="Wingdings"/>
              <a:buChar char=""/>
              <a:tabLst>
                <a:tab pos="355600" algn="l"/>
                <a:tab pos="356235" algn="l"/>
              </a:tabLst>
            </a:pPr>
            <a:r>
              <a:rPr lang="en-US" spc="-60" dirty="0" smtClean="0">
                <a:cs typeface="Trebuchet MS"/>
              </a:rPr>
              <a:t>Question</a:t>
            </a:r>
            <a:r>
              <a:rPr lang="en-US" spc="-145" dirty="0" smtClean="0">
                <a:cs typeface="Trebuchet MS"/>
              </a:rPr>
              <a:t> </a:t>
            </a:r>
            <a:r>
              <a:rPr lang="en-US" spc="-170" dirty="0" smtClean="0">
                <a:cs typeface="Trebuchet MS"/>
              </a:rPr>
              <a:t>Presented:</a:t>
            </a:r>
            <a:r>
              <a:rPr lang="en-US" dirty="0" smtClean="0">
                <a:cs typeface="Trebuchet MS"/>
              </a:rPr>
              <a:t>  </a:t>
            </a:r>
            <a:r>
              <a:rPr lang="en-US" spc="-85" dirty="0" smtClean="0">
                <a:cs typeface="Trebuchet MS"/>
              </a:rPr>
              <a:t>May </a:t>
            </a:r>
            <a:r>
              <a:rPr lang="en-US" spc="-150" dirty="0" smtClean="0">
                <a:cs typeface="Trebuchet MS"/>
              </a:rPr>
              <a:t>parents </a:t>
            </a:r>
            <a:r>
              <a:rPr lang="en-US" spc="-160" dirty="0" smtClean="0">
                <a:cs typeface="Trebuchet MS"/>
              </a:rPr>
              <a:t>of </a:t>
            </a:r>
            <a:r>
              <a:rPr lang="en-US" spc="-300" dirty="0" smtClean="0">
                <a:cs typeface="Trebuchet MS"/>
              </a:rPr>
              <a:t>a </a:t>
            </a:r>
            <a:r>
              <a:rPr lang="en-US" spc="-185" dirty="0" smtClean="0">
                <a:cs typeface="Trebuchet MS"/>
              </a:rPr>
              <a:t>disabled </a:t>
            </a:r>
            <a:r>
              <a:rPr lang="en-US" spc="-180" dirty="0" smtClean="0">
                <a:cs typeface="Trebuchet MS"/>
              </a:rPr>
              <a:t>child </a:t>
            </a:r>
            <a:r>
              <a:rPr lang="en-US" spc="-155" dirty="0" smtClean="0">
                <a:cs typeface="Trebuchet MS"/>
              </a:rPr>
              <a:t>bypass </a:t>
            </a:r>
            <a:r>
              <a:rPr lang="en-US" spc="110" dirty="0" smtClean="0">
                <a:cs typeface="Trebuchet MS"/>
              </a:rPr>
              <a:t>IDEA  </a:t>
            </a:r>
            <a:r>
              <a:rPr lang="en-US" spc="-105" dirty="0" smtClean="0">
                <a:cs typeface="Trebuchet MS"/>
              </a:rPr>
              <a:t>procedures </a:t>
            </a:r>
            <a:r>
              <a:rPr lang="en-US" spc="-80" dirty="0" smtClean="0">
                <a:cs typeface="Trebuchet MS"/>
              </a:rPr>
              <a:t>to </a:t>
            </a:r>
            <a:r>
              <a:rPr lang="en-US" spc="-145" dirty="0" smtClean="0">
                <a:cs typeface="Trebuchet MS"/>
              </a:rPr>
              <a:t>bring </a:t>
            </a:r>
            <a:r>
              <a:rPr lang="en-US" spc="-165" dirty="0" smtClean="0">
                <a:cs typeface="Trebuchet MS"/>
              </a:rPr>
              <a:t>directly </a:t>
            </a:r>
            <a:r>
              <a:rPr lang="en-US" spc="-300" dirty="0" smtClean="0">
                <a:cs typeface="Trebuchet MS"/>
              </a:rPr>
              <a:t>a </a:t>
            </a:r>
            <a:r>
              <a:rPr lang="en-US" spc="-150" dirty="0" smtClean="0">
                <a:cs typeface="Trebuchet MS"/>
              </a:rPr>
              <a:t>suit </a:t>
            </a:r>
            <a:r>
              <a:rPr lang="en-US" spc="-100" dirty="0" smtClean="0">
                <a:cs typeface="Trebuchet MS"/>
              </a:rPr>
              <a:t>for </a:t>
            </a:r>
            <a:r>
              <a:rPr lang="en-US" spc="-200" dirty="0" smtClean="0">
                <a:cs typeface="Trebuchet MS"/>
              </a:rPr>
              <a:t>damages  </a:t>
            </a:r>
            <a:r>
              <a:rPr lang="en-US" spc="-120" dirty="0" smtClean="0">
                <a:cs typeface="Trebuchet MS"/>
              </a:rPr>
              <a:t>under </a:t>
            </a:r>
            <a:r>
              <a:rPr lang="en-US" spc="-180" dirty="0" smtClean="0">
                <a:cs typeface="Trebuchet MS"/>
              </a:rPr>
              <a:t>the </a:t>
            </a:r>
            <a:r>
              <a:rPr lang="en-US" spc="-110" dirty="0" smtClean="0">
                <a:cs typeface="Trebuchet MS"/>
              </a:rPr>
              <a:t>Americans </a:t>
            </a:r>
            <a:r>
              <a:rPr lang="en-US" spc="-155" dirty="0" smtClean="0">
                <a:cs typeface="Trebuchet MS"/>
              </a:rPr>
              <a:t>with </a:t>
            </a:r>
            <a:r>
              <a:rPr lang="en-US" spc="-135" dirty="0" smtClean="0">
                <a:cs typeface="Trebuchet MS"/>
              </a:rPr>
              <a:t>Disabilities </a:t>
            </a:r>
            <a:r>
              <a:rPr lang="en-US" spc="-50" dirty="0" smtClean="0">
                <a:cs typeface="Trebuchet MS"/>
              </a:rPr>
              <a:t>Act </a:t>
            </a:r>
            <a:r>
              <a:rPr lang="en-US" spc="-195" dirty="0" smtClean="0">
                <a:cs typeface="Trebuchet MS"/>
              </a:rPr>
              <a:t>and </a:t>
            </a:r>
            <a:r>
              <a:rPr lang="en-US" spc="-180" dirty="0" smtClean="0">
                <a:cs typeface="Trebuchet MS"/>
              </a:rPr>
              <a:t>the  </a:t>
            </a:r>
            <a:r>
              <a:rPr lang="en-US" spc="-170" dirty="0" smtClean="0">
                <a:cs typeface="Trebuchet MS"/>
              </a:rPr>
              <a:t>Rehabilitation </a:t>
            </a:r>
            <a:r>
              <a:rPr lang="en-US" spc="-145" dirty="0" smtClean="0">
                <a:cs typeface="Trebuchet MS"/>
              </a:rPr>
              <a:t>Act, </a:t>
            </a:r>
            <a:r>
              <a:rPr lang="en-US" spc="-180" dirty="0" smtClean="0">
                <a:cs typeface="Trebuchet MS"/>
              </a:rPr>
              <a:t>as </a:t>
            </a:r>
            <a:r>
              <a:rPr lang="en-US" spc="-200" dirty="0" smtClean="0">
                <a:cs typeface="Trebuchet MS"/>
              </a:rPr>
              <a:t>damages </a:t>
            </a:r>
            <a:r>
              <a:rPr lang="en-US" spc="-160" dirty="0" smtClean="0">
                <a:cs typeface="Trebuchet MS"/>
              </a:rPr>
              <a:t>are </a:t>
            </a:r>
            <a:r>
              <a:rPr lang="en-US" spc="-95" dirty="0" smtClean="0">
                <a:cs typeface="Trebuchet MS"/>
              </a:rPr>
              <a:t>not </a:t>
            </a:r>
            <a:r>
              <a:rPr lang="en-US" spc="-229" dirty="0" smtClean="0">
                <a:cs typeface="Trebuchet MS"/>
              </a:rPr>
              <a:t>available  </a:t>
            </a:r>
            <a:r>
              <a:rPr lang="en-US" spc="-120" dirty="0" smtClean="0">
                <a:cs typeface="Trebuchet MS"/>
              </a:rPr>
              <a:t>under </a:t>
            </a:r>
            <a:r>
              <a:rPr lang="en-US" spc="-180" dirty="0" smtClean="0">
                <a:cs typeface="Trebuchet MS"/>
              </a:rPr>
              <a:t>the</a:t>
            </a:r>
            <a:r>
              <a:rPr lang="en-US" spc="-95" dirty="0" smtClean="0">
                <a:cs typeface="Trebuchet MS"/>
              </a:rPr>
              <a:t> </a:t>
            </a:r>
            <a:r>
              <a:rPr lang="en-US" spc="70" dirty="0" smtClean="0">
                <a:cs typeface="Trebuchet MS"/>
              </a:rPr>
              <a:t>IDEA?</a:t>
            </a:r>
            <a:endParaRPr lang="en-US" dirty="0" smtClean="0">
              <a:cs typeface="Trebuchet MS"/>
            </a:endParaRPr>
          </a:p>
          <a:p>
            <a:pPr>
              <a:buNone/>
            </a:pPr>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533400"/>
            <a:ext cx="3962400" cy="832485"/>
          </a:xfrm>
          <a:prstGeom prst="rect">
            <a:avLst/>
          </a:prstGeom>
        </p:spPr>
        <p:txBody>
          <a:bodyPr vert="horz" wrap="square" lIns="0" tIns="0" rIns="0" bIns="0" rtlCol="0">
            <a:spAutoFit/>
          </a:bodyPr>
          <a:lstStyle/>
          <a:p>
            <a:pPr marL="12700">
              <a:lnSpc>
                <a:spcPct val="100000"/>
              </a:lnSpc>
            </a:pPr>
            <a:r>
              <a:rPr lang="en-US" sz="5400" b="1" dirty="0" smtClean="0">
                <a:solidFill>
                  <a:srgbClr val="D9F96F"/>
                </a:solidFill>
              </a:rPr>
              <a:t>Facts …</a:t>
            </a:r>
            <a:endParaRPr sz="5400" b="1" dirty="0">
              <a:latin typeface="Century" pitchFamily="18" charset="0"/>
            </a:endParaRPr>
          </a:p>
        </p:txBody>
      </p:sp>
      <p:sp>
        <p:nvSpPr>
          <p:cNvPr id="3" name="object 3"/>
          <p:cNvSpPr txBox="1"/>
          <p:nvPr/>
        </p:nvSpPr>
        <p:spPr>
          <a:xfrm>
            <a:off x="535940" y="1750187"/>
            <a:ext cx="7694930" cy="4029308"/>
          </a:xfrm>
          <a:prstGeom prst="rect">
            <a:avLst/>
          </a:prstGeom>
        </p:spPr>
        <p:txBody>
          <a:bodyPr vert="horz" wrap="square" lIns="0" tIns="0" rIns="0" bIns="0" rtlCol="0">
            <a:spAutoFit/>
          </a:bodyPr>
          <a:lstStyle/>
          <a:p>
            <a:pPr marL="355600" marR="5080" indent="-342900">
              <a:lnSpc>
                <a:spcPct val="100000"/>
              </a:lnSpc>
              <a:buClr>
                <a:srgbClr val="C00000"/>
              </a:buClr>
              <a:buSzPct val="70000"/>
              <a:buFont typeface="Arial"/>
              <a:buChar char="•"/>
              <a:tabLst>
                <a:tab pos="355600" algn="l"/>
                <a:tab pos="356235" algn="l"/>
              </a:tabLst>
            </a:pPr>
            <a:r>
              <a:rPr sz="3200" spc="-145" dirty="0">
                <a:solidFill>
                  <a:schemeClr val="bg1"/>
                </a:solidFill>
                <a:cs typeface="Trebuchet MS"/>
              </a:rPr>
              <a:t>Parents </a:t>
            </a:r>
            <a:r>
              <a:rPr sz="3200" spc="-160" dirty="0">
                <a:solidFill>
                  <a:schemeClr val="bg1"/>
                </a:solidFill>
                <a:cs typeface="Trebuchet MS"/>
              </a:rPr>
              <a:t>of </a:t>
            </a:r>
            <a:r>
              <a:rPr sz="3200" spc="-300" dirty="0">
                <a:solidFill>
                  <a:schemeClr val="bg1"/>
                </a:solidFill>
                <a:cs typeface="Trebuchet MS"/>
              </a:rPr>
              <a:t>a </a:t>
            </a:r>
            <a:r>
              <a:rPr sz="3200" spc="-180" dirty="0">
                <a:solidFill>
                  <a:schemeClr val="bg1"/>
                </a:solidFill>
                <a:cs typeface="Trebuchet MS"/>
              </a:rPr>
              <a:t>child </a:t>
            </a:r>
            <a:r>
              <a:rPr sz="3200" spc="-155" dirty="0">
                <a:solidFill>
                  <a:schemeClr val="bg1"/>
                </a:solidFill>
                <a:cs typeface="Trebuchet MS"/>
              </a:rPr>
              <a:t>with cerebral </a:t>
            </a:r>
            <a:r>
              <a:rPr sz="3200" spc="-185" dirty="0">
                <a:solidFill>
                  <a:schemeClr val="bg1"/>
                </a:solidFill>
                <a:cs typeface="Trebuchet MS"/>
              </a:rPr>
              <a:t>palsy </a:t>
            </a:r>
            <a:r>
              <a:rPr sz="3200" spc="-145" dirty="0">
                <a:solidFill>
                  <a:schemeClr val="bg1"/>
                </a:solidFill>
                <a:cs typeface="Trebuchet MS"/>
              </a:rPr>
              <a:t>requested  </a:t>
            </a:r>
            <a:r>
              <a:rPr sz="3200" spc="-90" dirty="0">
                <a:solidFill>
                  <a:schemeClr val="bg1"/>
                </a:solidFill>
                <a:cs typeface="Trebuchet MS"/>
              </a:rPr>
              <a:t>school </a:t>
            </a:r>
            <a:r>
              <a:rPr sz="3200" spc="-150" dirty="0">
                <a:solidFill>
                  <a:schemeClr val="bg1"/>
                </a:solidFill>
                <a:cs typeface="Trebuchet MS"/>
              </a:rPr>
              <a:t>district </a:t>
            </a:r>
            <a:r>
              <a:rPr sz="3200" spc="-155" dirty="0">
                <a:solidFill>
                  <a:schemeClr val="bg1"/>
                </a:solidFill>
                <a:cs typeface="Trebuchet MS"/>
              </a:rPr>
              <a:t>allow </a:t>
            </a:r>
            <a:r>
              <a:rPr sz="3200" spc="-140" dirty="0">
                <a:solidFill>
                  <a:schemeClr val="bg1"/>
                </a:solidFill>
                <a:cs typeface="Trebuchet MS"/>
              </a:rPr>
              <a:t>service </a:t>
            </a:r>
            <a:r>
              <a:rPr sz="3200" spc="-110" dirty="0">
                <a:solidFill>
                  <a:schemeClr val="bg1"/>
                </a:solidFill>
                <a:cs typeface="Trebuchet MS"/>
              </a:rPr>
              <a:t>dog </a:t>
            </a:r>
            <a:r>
              <a:rPr sz="3200" spc="-75" dirty="0">
                <a:solidFill>
                  <a:schemeClr val="bg1"/>
                </a:solidFill>
                <a:cs typeface="Trebuchet MS"/>
              </a:rPr>
              <a:t>to </a:t>
            </a:r>
            <a:r>
              <a:rPr sz="3200" spc="-175" dirty="0">
                <a:solidFill>
                  <a:schemeClr val="bg1"/>
                </a:solidFill>
                <a:cs typeface="Trebuchet MS"/>
              </a:rPr>
              <a:t>accompany  </a:t>
            </a:r>
            <a:r>
              <a:rPr sz="3200" spc="-180" dirty="0">
                <a:solidFill>
                  <a:schemeClr val="bg1"/>
                </a:solidFill>
                <a:cs typeface="Trebuchet MS"/>
              </a:rPr>
              <a:t>the child </a:t>
            </a:r>
            <a:r>
              <a:rPr sz="3200" spc="-75" dirty="0">
                <a:solidFill>
                  <a:schemeClr val="bg1"/>
                </a:solidFill>
                <a:cs typeface="Trebuchet MS"/>
              </a:rPr>
              <a:t>to </a:t>
            </a:r>
            <a:r>
              <a:rPr sz="3200" spc="-150" dirty="0">
                <a:solidFill>
                  <a:schemeClr val="bg1"/>
                </a:solidFill>
                <a:cs typeface="Trebuchet MS"/>
              </a:rPr>
              <a:t>kindergarten </a:t>
            </a:r>
            <a:r>
              <a:rPr sz="3200" spc="-75" dirty="0">
                <a:solidFill>
                  <a:schemeClr val="bg1"/>
                </a:solidFill>
                <a:cs typeface="Trebuchet MS"/>
              </a:rPr>
              <a:t>to </a:t>
            </a:r>
            <a:r>
              <a:rPr sz="3200" spc="-185" dirty="0">
                <a:solidFill>
                  <a:schemeClr val="bg1"/>
                </a:solidFill>
                <a:cs typeface="Trebuchet MS"/>
              </a:rPr>
              <a:t>enhance </a:t>
            </a:r>
            <a:r>
              <a:rPr sz="3200" spc="-110" dirty="0">
                <a:solidFill>
                  <a:schemeClr val="bg1"/>
                </a:solidFill>
                <a:cs typeface="Trebuchet MS"/>
              </a:rPr>
              <a:t>her  </a:t>
            </a:r>
            <a:r>
              <a:rPr sz="3200" spc="-200" dirty="0">
                <a:solidFill>
                  <a:schemeClr val="bg1"/>
                </a:solidFill>
                <a:cs typeface="Trebuchet MS"/>
              </a:rPr>
              <a:t>independence.</a:t>
            </a:r>
            <a:endParaRPr sz="3200" dirty="0">
              <a:solidFill>
                <a:schemeClr val="bg1"/>
              </a:solidFill>
              <a:cs typeface="Trebuchet MS"/>
            </a:endParaRPr>
          </a:p>
          <a:p>
            <a:pPr marL="355600" marR="251460" indent="-342900">
              <a:lnSpc>
                <a:spcPct val="100000"/>
              </a:lnSpc>
              <a:spcBef>
                <a:spcPts val="720"/>
              </a:spcBef>
              <a:buClr>
                <a:srgbClr val="C00000"/>
              </a:buClr>
              <a:buSzPct val="70000"/>
              <a:buFont typeface="Arial"/>
              <a:buChar char="•"/>
              <a:tabLst>
                <a:tab pos="355600" algn="l"/>
                <a:tab pos="356235" algn="l"/>
              </a:tabLst>
            </a:pPr>
            <a:r>
              <a:rPr sz="3200" spc="-130" dirty="0">
                <a:solidFill>
                  <a:schemeClr val="bg1"/>
                </a:solidFill>
                <a:cs typeface="Trebuchet MS"/>
              </a:rPr>
              <a:t>School’s </a:t>
            </a:r>
            <a:r>
              <a:rPr sz="3200" spc="-114" dirty="0">
                <a:solidFill>
                  <a:schemeClr val="bg1"/>
                </a:solidFill>
                <a:cs typeface="Trebuchet MS"/>
              </a:rPr>
              <a:t>IEP </a:t>
            </a:r>
            <a:r>
              <a:rPr sz="3200" spc="-215" dirty="0">
                <a:solidFill>
                  <a:schemeClr val="bg1"/>
                </a:solidFill>
                <a:cs typeface="Trebuchet MS"/>
              </a:rPr>
              <a:t>team </a:t>
            </a:r>
            <a:r>
              <a:rPr sz="3200" spc="-160" dirty="0">
                <a:solidFill>
                  <a:schemeClr val="bg1"/>
                </a:solidFill>
                <a:cs typeface="Trebuchet MS"/>
              </a:rPr>
              <a:t>determined </a:t>
            </a:r>
            <a:r>
              <a:rPr sz="3200" spc="-180" dirty="0">
                <a:solidFill>
                  <a:schemeClr val="bg1"/>
                </a:solidFill>
                <a:cs typeface="Trebuchet MS"/>
              </a:rPr>
              <a:t>the human </a:t>
            </a:r>
            <a:r>
              <a:rPr sz="3200" spc="-210" dirty="0">
                <a:solidFill>
                  <a:schemeClr val="bg1"/>
                </a:solidFill>
                <a:cs typeface="Trebuchet MS"/>
              </a:rPr>
              <a:t>aide  </a:t>
            </a:r>
            <a:r>
              <a:rPr sz="3200" spc="-190" dirty="0">
                <a:solidFill>
                  <a:schemeClr val="bg1"/>
                </a:solidFill>
                <a:cs typeface="Trebuchet MS"/>
              </a:rPr>
              <a:t>already </a:t>
            </a:r>
            <a:r>
              <a:rPr sz="3200" spc="-165" dirty="0">
                <a:solidFill>
                  <a:schemeClr val="bg1"/>
                </a:solidFill>
                <a:cs typeface="Trebuchet MS"/>
              </a:rPr>
              <a:t>assisting </a:t>
            </a:r>
            <a:r>
              <a:rPr sz="3200" spc="-180" dirty="0">
                <a:solidFill>
                  <a:schemeClr val="bg1"/>
                </a:solidFill>
                <a:cs typeface="Trebuchet MS"/>
              </a:rPr>
              <a:t>the child as </a:t>
            </a:r>
            <a:r>
              <a:rPr sz="3200" spc="-160" dirty="0">
                <a:solidFill>
                  <a:schemeClr val="bg1"/>
                </a:solidFill>
                <a:cs typeface="Trebuchet MS"/>
              </a:rPr>
              <a:t>part of </a:t>
            </a:r>
            <a:r>
              <a:rPr sz="3200" spc="-110" dirty="0">
                <a:solidFill>
                  <a:schemeClr val="bg1"/>
                </a:solidFill>
                <a:cs typeface="Trebuchet MS"/>
              </a:rPr>
              <a:t>her </a:t>
            </a:r>
            <a:r>
              <a:rPr sz="3200" spc="-114" dirty="0">
                <a:solidFill>
                  <a:schemeClr val="bg1"/>
                </a:solidFill>
                <a:cs typeface="Trebuchet MS"/>
              </a:rPr>
              <a:t>IEP  </a:t>
            </a:r>
            <a:r>
              <a:rPr sz="3200" spc="-200" dirty="0">
                <a:solidFill>
                  <a:schemeClr val="bg1"/>
                </a:solidFill>
                <a:cs typeface="Trebuchet MS"/>
              </a:rPr>
              <a:t>sufficiently </a:t>
            </a:r>
            <a:r>
              <a:rPr sz="3200" spc="-190" dirty="0">
                <a:solidFill>
                  <a:schemeClr val="bg1"/>
                </a:solidFill>
                <a:cs typeface="Trebuchet MS"/>
              </a:rPr>
              <a:t>met </a:t>
            </a:r>
            <a:r>
              <a:rPr sz="3200" spc="-105" dirty="0">
                <a:solidFill>
                  <a:schemeClr val="bg1"/>
                </a:solidFill>
                <a:cs typeface="Trebuchet MS"/>
              </a:rPr>
              <a:t>her </a:t>
            </a:r>
            <a:r>
              <a:rPr sz="3200" spc="-200" dirty="0">
                <a:solidFill>
                  <a:schemeClr val="bg1"/>
                </a:solidFill>
                <a:cs typeface="Trebuchet MS"/>
              </a:rPr>
              <a:t>needs, </a:t>
            </a:r>
            <a:r>
              <a:rPr sz="3200" spc="-195" dirty="0">
                <a:solidFill>
                  <a:schemeClr val="bg1"/>
                </a:solidFill>
                <a:cs typeface="Trebuchet MS"/>
              </a:rPr>
              <a:t>and </a:t>
            </a:r>
            <a:r>
              <a:rPr sz="3200" spc="-170" dirty="0">
                <a:solidFill>
                  <a:schemeClr val="bg1"/>
                </a:solidFill>
                <a:cs typeface="Trebuchet MS"/>
              </a:rPr>
              <a:t>denied </a:t>
            </a:r>
            <a:r>
              <a:rPr sz="3200" spc="-180" dirty="0">
                <a:solidFill>
                  <a:schemeClr val="bg1"/>
                </a:solidFill>
                <a:cs typeface="Trebuchet MS"/>
              </a:rPr>
              <a:t>the  </a:t>
            </a:r>
            <a:r>
              <a:rPr sz="3200" spc="-175" dirty="0">
                <a:solidFill>
                  <a:schemeClr val="bg1"/>
                </a:solidFill>
                <a:cs typeface="Trebuchet MS"/>
              </a:rPr>
              <a:t>request.</a:t>
            </a:r>
            <a:endParaRPr sz="3200" dirty="0">
              <a:solidFill>
                <a:schemeClr val="bg1"/>
              </a:solidFill>
              <a:cs typeface="Trebuchet M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04800"/>
            <a:ext cx="6802755" cy="615553"/>
          </a:xfrm>
          <a:prstGeom prst="rect">
            <a:avLst/>
          </a:prstGeom>
        </p:spPr>
        <p:txBody>
          <a:bodyPr vert="horz" wrap="square" lIns="0" tIns="0" rIns="0" bIns="0" rtlCol="0">
            <a:spAutoFit/>
          </a:bodyPr>
          <a:lstStyle/>
          <a:p>
            <a:pPr marL="12700">
              <a:lnSpc>
                <a:spcPct val="100000"/>
              </a:lnSpc>
              <a:tabLst>
                <a:tab pos="2600960" algn="l"/>
              </a:tabLst>
            </a:pPr>
            <a:r>
              <a:rPr lang="en-US" sz="4000" b="1" dirty="0" smtClean="0">
                <a:solidFill>
                  <a:srgbClr val="D9F96F"/>
                </a:solidFill>
              </a:rPr>
              <a:t>Exhibit A:  The dog, Wonder</a:t>
            </a:r>
            <a:endParaRPr sz="3900" b="1" dirty="0">
              <a:latin typeface="Century" pitchFamily="18" charset="0"/>
            </a:endParaRPr>
          </a:p>
        </p:txBody>
      </p:sp>
      <p:sp>
        <p:nvSpPr>
          <p:cNvPr id="3" name="object 3"/>
          <p:cNvSpPr/>
          <p:nvPr/>
        </p:nvSpPr>
        <p:spPr>
          <a:xfrm>
            <a:off x="2438400" y="1295400"/>
            <a:ext cx="4038600" cy="51526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1" y="456127"/>
            <a:ext cx="6581775" cy="615553"/>
          </a:xfrm>
          <a:prstGeom prst="rect">
            <a:avLst/>
          </a:prstGeom>
        </p:spPr>
        <p:txBody>
          <a:bodyPr vert="horz" wrap="square" lIns="0" tIns="0" rIns="0" bIns="0" rtlCol="0">
            <a:spAutoFit/>
          </a:bodyPr>
          <a:lstStyle/>
          <a:p>
            <a:pPr marL="12700">
              <a:lnSpc>
                <a:spcPct val="100000"/>
              </a:lnSpc>
            </a:pPr>
            <a:r>
              <a:rPr lang="en-US" sz="4000" b="1" dirty="0">
                <a:solidFill>
                  <a:srgbClr val="D9F96F"/>
                </a:solidFill>
              </a:rPr>
              <a:t>E</a:t>
            </a:r>
            <a:r>
              <a:rPr lang="en-US" sz="4000" b="1" dirty="0" smtClean="0">
                <a:solidFill>
                  <a:srgbClr val="D9F96F"/>
                </a:solidFill>
              </a:rPr>
              <a:t>xhibit B:  Wonder &amp; </a:t>
            </a:r>
            <a:r>
              <a:rPr lang="en-US" sz="4000" b="1" dirty="0" err="1" smtClean="0">
                <a:solidFill>
                  <a:srgbClr val="D9F96F"/>
                </a:solidFill>
              </a:rPr>
              <a:t>Ehlena</a:t>
            </a:r>
            <a:endParaRPr sz="3900" b="1" dirty="0">
              <a:latin typeface="Century" pitchFamily="18" charset="0"/>
            </a:endParaRPr>
          </a:p>
        </p:txBody>
      </p:sp>
      <p:sp>
        <p:nvSpPr>
          <p:cNvPr id="3" name="object 3"/>
          <p:cNvSpPr/>
          <p:nvPr/>
        </p:nvSpPr>
        <p:spPr>
          <a:xfrm>
            <a:off x="1371600" y="1406652"/>
            <a:ext cx="5989320" cy="4267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88904"/>
            <a:ext cx="8303259" cy="677108"/>
          </a:xfrm>
          <a:prstGeom prst="rect">
            <a:avLst/>
          </a:prstGeom>
        </p:spPr>
        <p:txBody>
          <a:bodyPr vert="horz" wrap="square" lIns="0" tIns="0" rIns="0" bIns="0" rtlCol="0">
            <a:spAutoFit/>
          </a:bodyPr>
          <a:lstStyle/>
          <a:p>
            <a:pPr marL="12700">
              <a:lnSpc>
                <a:spcPct val="100000"/>
              </a:lnSpc>
            </a:pPr>
            <a:r>
              <a:rPr lang="en-US" sz="4400" b="1" dirty="0" smtClean="0">
                <a:solidFill>
                  <a:srgbClr val="D9F96F"/>
                </a:solidFill>
              </a:rPr>
              <a:t>Facts, continued …</a:t>
            </a:r>
            <a:endParaRPr sz="4400" b="1" dirty="0">
              <a:latin typeface="Century" pitchFamily="18" charset="0"/>
            </a:endParaRPr>
          </a:p>
        </p:txBody>
      </p:sp>
      <p:sp>
        <p:nvSpPr>
          <p:cNvPr id="3" name="object 3"/>
          <p:cNvSpPr txBox="1"/>
          <p:nvPr/>
        </p:nvSpPr>
        <p:spPr>
          <a:xfrm>
            <a:off x="457200" y="1752600"/>
            <a:ext cx="7924800" cy="3933074"/>
          </a:xfrm>
          <a:prstGeom prst="rect">
            <a:avLst/>
          </a:prstGeom>
        </p:spPr>
        <p:txBody>
          <a:bodyPr vert="horz" wrap="square" lIns="0" tIns="0" rIns="0" bIns="0" rtlCol="0">
            <a:spAutoFit/>
          </a:bodyPr>
          <a:lstStyle/>
          <a:p>
            <a:pPr marL="355600" marR="775970" indent="-342900">
              <a:lnSpc>
                <a:spcPct val="100000"/>
              </a:lnSpc>
              <a:buClr>
                <a:srgbClr val="C00000"/>
              </a:buClr>
              <a:buSzPct val="70000"/>
              <a:buFont typeface="Arial"/>
              <a:buChar char="•"/>
              <a:tabLst>
                <a:tab pos="355600" algn="l"/>
                <a:tab pos="356235" algn="l"/>
              </a:tabLst>
            </a:pPr>
            <a:r>
              <a:rPr sz="3000" spc="-160" dirty="0">
                <a:solidFill>
                  <a:schemeClr val="bg1"/>
                </a:solidFill>
                <a:cs typeface="Trebuchet MS"/>
              </a:rPr>
              <a:t>Instead of </a:t>
            </a:r>
            <a:r>
              <a:rPr sz="3000" spc="-155" dirty="0">
                <a:solidFill>
                  <a:schemeClr val="bg1"/>
                </a:solidFill>
                <a:cs typeface="Trebuchet MS"/>
              </a:rPr>
              <a:t>using </a:t>
            </a:r>
            <a:r>
              <a:rPr sz="3000" spc="110" dirty="0">
                <a:solidFill>
                  <a:schemeClr val="bg1"/>
                </a:solidFill>
                <a:cs typeface="Trebuchet MS"/>
              </a:rPr>
              <a:t>IDEA </a:t>
            </a:r>
            <a:r>
              <a:rPr sz="3000" spc="-165" dirty="0">
                <a:solidFill>
                  <a:schemeClr val="bg1"/>
                </a:solidFill>
                <a:cs typeface="Trebuchet MS"/>
              </a:rPr>
              <a:t>dispute </a:t>
            </a:r>
            <a:r>
              <a:rPr sz="3000" spc="-105" dirty="0">
                <a:solidFill>
                  <a:schemeClr val="bg1"/>
                </a:solidFill>
                <a:cs typeface="Trebuchet MS"/>
              </a:rPr>
              <a:t>resolution  </a:t>
            </a:r>
            <a:r>
              <a:rPr sz="3000" spc="-100" dirty="0">
                <a:solidFill>
                  <a:schemeClr val="bg1"/>
                </a:solidFill>
                <a:cs typeface="Trebuchet MS"/>
              </a:rPr>
              <a:t>procedures </a:t>
            </a:r>
            <a:r>
              <a:rPr sz="3000" spc="-80" dirty="0">
                <a:solidFill>
                  <a:schemeClr val="bg1"/>
                </a:solidFill>
                <a:cs typeface="Trebuchet MS"/>
              </a:rPr>
              <a:t>to </a:t>
            </a:r>
            <a:r>
              <a:rPr sz="3000" spc="-110" dirty="0">
                <a:solidFill>
                  <a:schemeClr val="bg1"/>
                </a:solidFill>
                <a:cs typeface="Trebuchet MS"/>
              </a:rPr>
              <a:t>resolve </a:t>
            </a:r>
            <a:r>
              <a:rPr sz="3000" spc="-180" dirty="0">
                <a:solidFill>
                  <a:schemeClr val="bg1"/>
                </a:solidFill>
                <a:cs typeface="Trebuchet MS"/>
              </a:rPr>
              <a:t>the </a:t>
            </a:r>
            <a:r>
              <a:rPr sz="3000" spc="-190" dirty="0">
                <a:solidFill>
                  <a:schemeClr val="bg1"/>
                </a:solidFill>
                <a:cs typeface="Trebuchet MS"/>
              </a:rPr>
              <a:t>disagreement, </a:t>
            </a:r>
            <a:r>
              <a:rPr sz="3000" spc="-180" dirty="0">
                <a:solidFill>
                  <a:schemeClr val="bg1"/>
                </a:solidFill>
                <a:cs typeface="Trebuchet MS"/>
              </a:rPr>
              <a:t>the  </a:t>
            </a:r>
            <a:r>
              <a:rPr sz="3000" spc="-150" dirty="0">
                <a:solidFill>
                  <a:schemeClr val="bg1"/>
                </a:solidFill>
                <a:cs typeface="Trebuchet MS"/>
              </a:rPr>
              <a:t>parents </a:t>
            </a:r>
            <a:r>
              <a:rPr sz="3000" spc="-120" dirty="0">
                <a:solidFill>
                  <a:schemeClr val="bg1"/>
                </a:solidFill>
                <a:cs typeface="Trebuchet MS"/>
              </a:rPr>
              <a:t>home </a:t>
            </a:r>
            <a:r>
              <a:rPr sz="3000" spc="-110" dirty="0">
                <a:solidFill>
                  <a:schemeClr val="bg1"/>
                </a:solidFill>
                <a:cs typeface="Trebuchet MS"/>
              </a:rPr>
              <a:t>schooled </a:t>
            </a:r>
            <a:r>
              <a:rPr sz="3000" spc="-185" dirty="0">
                <a:solidFill>
                  <a:schemeClr val="bg1"/>
                </a:solidFill>
                <a:cs typeface="Trebuchet MS"/>
              </a:rPr>
              <a:t>Ehlena </a:t>
            </a:r>
            <a:r>
              <a:rPr sz="3000" spc="-195" dirty="0">
                <a:solidFill>
                  <a:schemeClr val="bg1"/>
                </a:solidFill>
                <a:cs typeface="Trebuchet MS"/>
              </a:rPr>
              <a:t>and </a:t>
            </a:r>
            <a:r>
              <a:rPr sz="3000" spc="-229" dirty="0">
                <a:solidFill>
                  <a:schemeClr val="bg1"/>
                </a:solidFill>
                <a:cs typeface="Trebuchet MS"/>
              </a:rPr>
              <a:t>filed </a:t>
            </a:r>
            <a:r>
              <a:rPr sz="3000" spc="-300" dirty="0">
                <a:solidFill>
                  <a:schemeClr val="bg1"/>
                </a:solidFill>
                <a:cs typeface="Trebuchet MS"/>
              </a:rPr>
              <a:t>a  </a:t>
            </a:r>
            <a:r>
              <a:rPr sz="3000" spc="-170" dirty="0">
                <a:solidFill>
                  <a:schemeClr val="bg1"/>
                </a:solidFill>
                <a:cs typeface="Trebuchet MS"/>
              </a:rPr>
              <a:t>complaint </a:t>
            </a:r>
            <a:r>
              <a:rPr sz="3000" spc="-155" dirty="0">
                <a:solidFill>
                  <a:schemeClr val="bg1"/>
                </a:solidFill>
                <a:cs typeface="Trebuchet MS"/>
              </a:rPr>
              <a:t>with </a:t>
            </a:r>
            <a:r>
              <a:rPr sz="3000" spc="-180" dirty="0">
                <a:solidFill>
                  <a:schemeClr val="bg1"/>
                </a:solidFill>
                <a:cs typeface="Trebuchet MS"/>
              </a:rPr>
              <a:t>the </a:t>
            </a:r>
            <a:r>
              <a:rPr sz="3000" spc="-195" dirty="0">
                <a:solidFill>
                  <a:schemeClr val="bg1"/>
                </a:solidFill>
                <a:cs typeface="Trebuchet MS"/>
              </a:rPr>
              <a:t>U.S. </a:t>
            </a:r>
            <a:r>
              <a:rPr sz="3000" spc="-114" dirty="0">
                <a:solidFill>
                  <a:schemeClr val="bg1"/>
                </a:solidFill>
                <a:cs typeface="Trebuchet MS"/>
              </a:rPr>
              <a:t>Department </a:t>
            </a:r>
            <a:r>
              <a:rPr sz="3000" spc="-160" dirty="0">
                <a:solidFill>
                  <a:schemeClr val="bg1"/>
                </a:solidFill>
                <a:cs typeface="Trebuchet MS"/>
              </a:rPr>
              <a:t>of  </a:t>
            </a:r>
            <a:r>
              <a:rPr sz="3000" spc="-170" dirty="0">
                <a:solidFill>
                  <a:schemeClr val="bg1"/>
                </a:solidFill>
                <a:cs typeface="Trebuchet MS"/>
              </a:rPr>
              <a:t>Education’s </a:t>
            </a:r>
            <a:r>
              <a:rPr sz="3000" spc="-140" dirty="0">
                <a:solidFill>
                  <a:schemeClr val="bg1"/>
                </a:solidFill>
                <a:cs typeface="Trebuchet MS"/>
              </a:rPr>
              <a:t>Office </a:t>
            </a:r>
            <a:r>
              <a:rPr sz="3000" spc="-100" dirty="0">
                <a:solidFill>
                  <a:schemeClr val="bg1"/>
                </a:solidFill>
                <a:cs typeface="Trebuchet MS"/>
              </a:rPr>
              <a:t>for </a:t>
            </a:r>
            <a:r>
              <a:rPr sz="3000" spc="-95" dirty="0">
                <a:solidFill>
                  <a:schemeClr val="bg1"/>
                </a:solidFill>
                <a:cs typeface="Trebuchet MS"/>
              </a:rPr>
              <a:t>Civil </a:t>
            </a:r>
            <a:r>
              <a:rPr sz="3000" spc="-125" dirty="0">
                <a:solidFill>
                  <a:schemeClr val="bg1"/>
                </a:solidFill>
                <a:cs typeface="Trebuchet MS"/>
              </a:rPr>
              <a:t>Rights</a:t>
            </a:r>
            <a:r>
              <a:rPr sz="3000" spc="145" dirty="0">
                <a:solidFill>
                  <a:schemeClr val="bg1"/>
                </a:solidFill>
                <a:cs typeface="Trebuchet MS"/>
              </a:rPr>
              <a:t> </a:t>
            </a:r>
            <a:r>
              <a:rPr sz="3000" spc="20" dirty="0">
                <a:solidFill>
                  <a:schemeClr val="bg1"/>
                </a:solidFill>
                <a:cs typeface="Trebuchet MS"/>
              </a:rPr>
              <a:t>(OCR).</a:t>
            </a:r>
            <a:endParaRPr sz="3000" dirty="0">
              <a:solidFill>
                <a:schemeClr val="bg1"/>
              </a:solidFill>
              <a:cs typeface="Trebuchet MS"/>
            </a:endParaRPr>
          </a:p>
          <a:p>
            <a:pPr marL="355600" marR="5080" indent="-342900">
              <a:lnSpc>
                <a:spcPct val="100000"/>
              </a:lnSpc>
              <a:spcBef>
                <a:spcPts val="720"/>
              </a:spcBef>
              <a:buClr>
                <a:srgbClr val="C00000"/>
              </a:buClr>
              <a:buSzPct val="70000"/>
              <a:buFont typeface="Arial"/>
              <a:buChar char="•"/>
              <a:tabLst>
                <a:tab pos="355600" algn="l"/>
                <a:tab pos="356235" algn="l"/>
              </a:tabLst>
            </a:pPr>
            <a:r>
              <a:rPr sz="3000" spc="-100" dirty="0">
                <a:solidFill>
                  <a:schemeClr val="bg1"/>
                </a:solidFill>
                <a:cs typeface="Trebuchet MS"/>
              </a:rPr>
              <a:t>After </a:t>
            </a:r>
            <a:r>
              <a:rPr sz="3000" spc="-125" dirty="0">
                <a:solidFill>
                  <a:schemeClr val="bg1"/>
                </a:solidFill>
                <a:cs typeface="Trebuchet MS"/>
              </a:rPr>
              <a:t>two-year </a:t>
            </a:r>
            <a:r>
              <a:rPr sz="3000" spc="280" dirty="0">
                <a:solidFill>
                  <a:schemeClr val="bg1"/>
                </a:solidFill>
                <a:cs typeface="Trebuchet MS"/>
              </a:rPr>
              <a:t>OCR </a:t>
            </a:r>
            <a:r>
              <a:rPr sz="3000" spc="-190" dirty="0">
                <a:solidFill>
                  <a:schemeClr val="bg1"/>
                </a:solidFill>
                <a:cs typeface="Trebuchet MS"/>
              </a:rPr>
              <a:t>investigation, </a:t>
            </a:r>
            <a:r>
              <a:rPr sz="3000" spc="-150" dirty="0">
                <a:solidFill>
                  <a:schemeClr val="bg1"/>
                </a:solidFill>
                <a:cs typeface="Trebuchet MS"/>
              </a:rPr>
              <a:t>district </a:t>
            </a:r>
            <a:r>
              <a:rPr sz="3000" spc="-175" dirty="0">
                <a:solidFill>
                  <a:schemeClr val="bg1"/>
                </a:solidFill>
                <a:cs typeface="Trebuchet MS"/>
              </a:rPr>
              <a:t>agreed  </a:t>
            </a:r>
            <a:r>
              <a:rPr sz="3000" spc="-75" dirty="0">
                <a:solidFill>
                  <a:schemeClr val="bg1"/>
                </a:solidFill>
                <a:cs typeface="Trebuchet MS"/>
              </a:rPr>
              <a:t>to </a:t>
            </a:r>
            <a:r>
              <a:rPr sz="3000" spc="-210" dirty="0">
                <a:solidFill>
                  <a:schemeClr val="bg1"/>
                </a:solidFill>
                <a:cs typeface="Trebuchet MS"/>
              </a:rPr>
              <a:t>let </a:t>
            </a:r>
            <a:r>
              <a:rPr sz="3000" spc="-180" dirty="0">
                <a:solidFill>
                  <a:schemeClr val="bg1"/>
                </a:solidFill>
                <a:cs typeface="Trebuchet MS"/>
              </a:rPr>
              <a:t>the </a:t>
            </a:r>
            <a:r>
              <a:rPr sz="3000" spc="-140" dirty="0">
                <a:solidFill>
                  <a:schemeClr val="bg1"/>
                </a:solidFill>
                <a:cs typeface="Trebuchet MS"/>
              </a:rPr>
              <a:t>service </a:t>
            </a:r>
            <a:r>
              <a:rPr sz="3000" spc="-110" dirty="0">
                <a:solidFill>
                  <a:schemeClr val="bg1"/>
                </a:solidFill>
                <a:cs typeface="Trebuchet MS"/>
              </a:rPr>
              <a:t>dog </a:t>
            </a:r>
            <a:r>
              <a:rPr sz="3000" spc="-175" dirty="0">
                <a:solidFill>
                  <a:schemeClr val="bg1"/>
                </a:solidFill>
                <a:cs typeface="Trebuchet MS"/>
              </a:rPr>
              <a:t>accompany </a:t>
            </a:r>
            <a:r>
              <a:rPr sz="3000" spc="-180" dirty="0">
                <a:solidFill>
                  <a:schemeClr val="bg1"/>
                </a:solidFill>
                <a:cs typeface="Trebuchet MS"/>
              </a:rPr>
              <a:t>the </a:t>
            </a:r>
            <a:r>
              <a:rPr sz="3000" spc="-225" dirty="0">
                <a:solidFill>
                  <a:schemeClr val="bg1"/>
                </a:solidFill>
                <a:cs typeface="Trebuchet MS"/>
              </a:rPr>
              <a:t>child, </a:t>
            </a:r>
            <a:r>
              <a:rPr sz="3000" spc="-170" dirty="0">
                <a:solidFill>
                  <a:schemeClr val="bg1"/>
                </a:solidFill>
                <a:cs typeface="Trebuchet MS"/>
              </a:rPr>
              <a:t>but  </a:t>
            </a:r>
            <a:r>
              <a:rPr sz="3000" spc="-180" dirty="0">
                <a:solidFill>
                  <a:schemeClr val="bg1"/>
                </a:solidFill>
                <a:cs typeface="Trebuchet MS"/>
              </a:rPr>
              <a:t>the </a:t>
            </a:r>
            <a:r>
              <a:rPr sz="3000" spc="-150" dirty="0">
                <a:solidFill>
                  <a:schemeClr val="bg1"/>
                </a:solidFill>
                <a:cs typeface="Trebuchet MS"/>
              </a:rPr>
              <a:t>parents </a:t>
            </a:r>
            <a:r>
              <a:rPr sz="3000" spc="-180" dirty="0">
                <a:solidFill>
                  <a:schemeClr val="bg1"/>
                </a:solidFill>
                <a:cs typeface="Trebuchet MS"/>
              </a:rPr>
              <a:t>instead </a:t>
            </a:r>
            <a:r>
              <a:rPr sz="3000" spc="-135" dirty="0">
                <a:solidFill>
                  <a:schemeClr val="bg1"/>
                </a:solidFill>
                <a:cs typeface="Trebuchet MS"/>
              </a:rPr>
              <a:t>enrolled </a:t>
            </a:r>
            <a:r>
              <a:rPr sz="3000" spc="-105" dirty="0">
                <a:solidFill>
                  <a:schemeClr val="bg1"/>
                </a:solidFill>
                <a:cs typeface="Trebuchet MS"/>
              </a:rPr>
              <a:t>her </a:t>
            </a:r>
            <a:r>
              <a:rPr sz="3000" spc="-170" dirty="0">
                <a:solidFill>
                  <a:schemeClr val="bg1"/>
                </a:solidFill>
                <a:cs typeface="Trebuchet MS"/>
              </a:rPr>
              <a:t>in </a:t>
            </a:r>
            <a:r>
              <a:rPr sz="3000" spc="-130" dirty="0">
                <a:solidFill>
                  <a:schemeClr val="bg1"/>
                </a:solidFill>
                <a:cs typeface="Trebuchet MS"/>
              </a:rPr>
              <a:t>another  </a:t>
            </a:r>
            <a:r>
              <a:rPr sz="3000" spc="-180" dirty="0">
                <a:solidFill>
                  <a:schemeClr val="bg1"/>
                </a:solidFill>
                <a:cs typeface="Trebuchet MS"/>
              </a:rPr>
              <a:t>district.</a:t>
            </a:r>
            <a:endParaRPr sz="3000" dirty="0">
              <a:solidFill>
                <a:schemeClr val="bg1"/>
              </a:solidFill>
              <a:cs typeface="Trebuchet M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Autofit/>
          </a:bodyPr>
          <a:lstStyle/>
          <a:p>
            <a:r>
              <a:rPr lang="en-US" sz="3200" b="1" dirty="0" smtClean="0">
                <a:solidFill>
                  <a:srgbClr val="D9F96F"/>
                </a:solidFill>
              </a:rPr>
              <a:t>The Lawsuit below:  Courts rule Parents must exhaust IDEA procedures before filing suit</a:t>
            </a:r>
            <a:endParaRPr lang="en-US" sz="3200" b="1" dirty="0">
              <a:latin typeface="Century" pitchFamily="18" charset="0"/>
            </a:endParaRPr>
          </a:p>
        </p:txBody>
      </p:sp>
      <p:sp>
        <p:nvSpPr>
          <p:cNvPr id="3" name="Content Placeholder 2"/>
          <p:cNvSpPr>
            <a:spLocks noGrp="1"/>
          </p:cNvSpPr>
          <p:nvPr>
            <p:ph idx="1"/>
          </p:nvPr>
        </p:nvSpPr>
        <p:spPr>
          <a:xfrm>
            <a:off x="227468" y="1905000"/>
            <a:ext cx="7774426" cy="4267200"/>
          </a:xfrm>
        </p:spPr>
        <p:txBody>
          <a:bodyPr>
            <a:normAutofit/>
          </a:bodyPr>
          <a:lstStyle/>
          <a:p>
            <a:pPr marL="355600" marR="5080">
              <a:spcBef>
                <a:spcPts val="1620"/>
              </a:spcBef>
              <a:buClr>
                <a:srgbClr val="C00000"/>
              </a:buClr>
              <a:buSzPct val="69642"/>
              <a:buFont typeface="Arial"/>
              <a:buChar char="•"/>
              <a:tabLst>
                <a:tab pos="355600" algn="l"/>
                <a:tab pos="356235" algn="l"/>
              </a:tabLst>
            </a:pPr>
            <a:r>
              <a:rPr lang="en-US" sz="2600" spc="-140" dirty="0" smtClean="0">
                <a:cs typeface="Trebuchet MS"/>
              </a:rPr>
              <a:t>Parents </a:t>
            </a:r>
            <a:r>
              <a:rPr lang="en-US" sz="2600" spc="-110" dirty="0" smtClean="0">
                <a:cs typeface="Trebuchet MS"/>
              </a:rPr>
              <a:t>brought </a:t>
            </a:r>
            <a:r>
              <a:rPr lang="en-US" sz="2600" spc="-280" dirty="0" smtClean="0">
                <a:cs typeface="Trebuchet MS"/>
              </a:rPr>
              <a:t>a </a:t>
            </a:r>
            <a:r>
              <a:rPr lang="en-US" sz="2600" spc="-140" dirty="0" smtClean="0">
                <a:cs typeface="Trebuchet MS"/>
              </a:rPr>
              <a:t>suit </a:t>
            </a:r>
            <a:r>
              <a:rPr lang="en-US" sz="2600" spc="-150" dirty="0" smtClean="0">
                <a:cs typeface="Trebuchet MS"/>
              </a:rPr>
              <a:t>seeking </a:t>
            </a:r>
            <a:r>
              <a:rPr lang="en-US" sz="2600" spc="-130" dirty="0" smtClean="0">
                <a:cs typeface="Trebuchet MS"/>
              </a:rPr>
              <a:t>monetary </a:t>
            </a:r>
            <a:r>
              <a:rPr lang="en-US" sz="2600" spc="-195" dirty="0" smtClean="0">
                <a:cs typeface="Trebuchet MS"/>
              </a:rPr>
              <a:t>damages  </a:t>
            </a:r>
            <a:r>
              <a:rPr lang="en-US" sz="2600" spc="-114" dirty="0" smtClean="0">
                <a:cs typeface="Trebuchet MS"/>
              </a:rPr>
              <a:t>under </a:t>
            </a:r>
            <a:r>
              <a:rPr lang="en-US" sz="2600" spc="-125" dirty="0" smtClean="0">
                <a:cs typeface="Trebuchet MS"/>
              </a:rPr>
              <a:t>Section </a:t>
            </a:r>
            <a:r>
              <a:rPr lang="en-US" sz="2600" spc="-70" dirty="0" smtClean="0">
                <a:cs typeface="Trebuchet MS"/>
              </a:rPr>
              <a:t>504 </a:t>
            </a:r>
            <a:r>
              <a:rPr lang="en-US" sz="2600" spc="-185" dirty="0" smtClean="0">
                <a:cs typeface="Trebuchet MS"/>
              </a:rPr>
              <a:t>and </a:t>
            </a:r>
            <a:r>
              <a:rPr lang="en-US" sz="2600" spc="-165" dirty="0" smtClean="0">
                <a:cs typeface="Trebuchet MS"/>
              </a:rPr>
              <a:t>the </a:t>
            </a:r>
            <a:r>
              <a:rPr lang="en-US" sz="2600" spc="265" dirty="0" smtClean="0">
                <a:cs typeface="Trebuchet MS"/>
              </a:rPr>
              <a:t>ADA </a:t>
            </a:r>
            <a:r>
              <a:rPr lang="en-US" sz="2600" spc="-95" dirty="0" smtClean="0">
                <a:cs typeface="Trebuchet MS"/>
              </a:rPr>
              <a:t>for </a:t>
            </a:r>
            <a:r>
              <a:rPr lang="en-US" sz="2600" spc="-170" dirty="0" smtClean="0">
                <a:cs typeface="Trebuchet MS"/>
              </a:rPr>
              <a:t>the </a:t>
            </a:r>
            <a:r>
              <a:rPr lang="en-US" sz="2600" spc="-150" dirty="0" smtClean="0">
                <a:cs typeface="Trebuchet MS"/>
              </a:rPr>
              <a:t>first </a:t>
            </a:r>
            <a:r>
              <a:rPr lang="en-US" sz="2600" spc="-80" dirty="0" smtClean="0">
                <a:cs typeface="Trebuchet MS"/>
              </a:rPr>
              <a:t>school  </a:t>
            </a:r>
            <a:r>
              <a:rPr lang="en-US" sz="2600" spc="-155" dirty="0" smtClean="0">
                <a:cs typeface="Trebuchet MS"/>
              </a:rPr>
              <a:t>district’s </a:t>
            </a:r>
            <a:r>
              <a:rPr lang="en-US" sz="2600" spc="-190" dirty="0" smtClean="0">
                <a:cs typeface="Trebuchet MS"/>
              </a:rPr>
              <a:t>failure </a:t>
            </a:r>
            <a:r>
              <a:rPr lang="en-US" sz="2600" spc="-70" dirty="0" smtClean="0">
                <a:cs typeface="Trebuchet MS"/>
              </a:rPr>
              <a:t>to </a:t>
            </a:r>
            <a:r>
              <a:rPr lang="en-US" sz="2600" spc="-150" dirty="0" smtClean="0">
                <a:cs typeface="Trebuchet MS"/>
              </a:rPr>
              <a:t>accommodate </a:t>
            </a:r>
            <a:r>
              <a:rPr lang="en-US" sz="2600" spc="-165" dirty="0" smtClean="0">
                <a:cs typeface="Trebuchet MS"/>
              </a:rPr>
              <a:t>the </a:t>
            </a:r>
            <a:r>
              <a:rPr lang="en-US" sz="2600" spc="-135" dirty="0" smtClean="0">
                <a:cs typeface="Trebuchet MS"/>
              </a:rPr>
              <a:t>presence </a:t>
            </a:r>
            <a:r>
              <a:rPr lang="en-US" sz="2600" spc="-150" dirty="0" smtClean="0">
                <a:cs typeface="Trebuchet MS"/>
              </a:rPr>
              <a:t>of </a:t>
            </a:r>
            <a:r>
              <a:rPr lang="en-US" sz="2600" spc="-165" dirty="0" smtClean="0">
                <a:cs typeface="Trebuchet MS"/>
              </a:rPr>
              <a:t>the  </a:t>
            </a:r>
            <a:r>
              <a:rPr lang="en-US" sz="2600" spc="-130" dirty="0" smtClean="0">
                <a:cs typeface="Trebuchet MS"/>
              </a:rPr>
              <a:t>service</a:t>
            </a:r>
            <a:r>
              <a:rPr lang="en-US" sz="2600" spc="-160" dirty="0" smtClean="0">
                <a:cs typeface="Trebuchet MS"/>
              </a:rPr>
              <a:t> </a:t>
            </a:r>
            <a:r>
              <a:rPr lang="en-US" sz="2600" spc="-185" dirty="0" smtClean="0">
                <a:cs typeface="Trebuchet MS"/>
              </a:rPr>
              <a:t>dog.</a:t>
            </a:r>
            <a:endParaRPr lang="en-US" sz="2600" dirty="0" smtClean="0">
              <a:cs typeface="Trebuchet MS"/>
            </a:endParaRPr>
          </a:p>
          <a:p>
            <a:pPr marL="355600" marR="29209">
              <a:spcBef>
                <a:spcPts val="665"/>
              </a:spcBef>
              <a:buClr>
                <a:srgbClr val="C00000"/>
              </a:buClr>
              <a:buSzPct val="69642"/>
              <a:buFont typeface="Arial"/>
              <a:buChar char="•"/>
              <a:tabLst>
                <a:tab pos="355600" algn="l"/>
                <a:tab pos="356235" algn="l"/>
              </a:tabLst>
            </a:pPr>
            <a:r>
              <a:rPr lang="en-US" sz="2600" spc="-70" dirty="0" smtClean="0">
                <a:cs typeface="Trebuchet MS"/>
              </a:rPr>
              <a:t>Both </a:t>
            </a:r>
            <a:r>
              <a:rPr lang="en-US" sz="2600" spc="-165" dirty="0" smtClean="0">
                <a:cs typeface="Trebuchet MS"/>
              </a:rPr>
              <a:t>the </a:t>
            </a:r>
            <a:r>
              <a:rPr lang="en-US" sz="2600" spc="-170" dirty="0" smtClean="0">
                <a:cs typeface="Trebuchet MS"/>
              </a:rPr>
              <a:t>trial </a:t>
            </a:r>
            <a:r>
              <a:rPr lang="en-US" sz="2600" spc="-85" dirty="0" smtClean="0">
                <a:cs typeface="Trebuchet MS"/>
              </a:rPr>
              <a:t>court </a:t>
            </a:r>
            <a:r>
              <a:rPr lang="en-US" sz="2600" spc="-185" dirty="0" smtClean="0">
                <a:cs typeface="Trebuchet MS"/>
              </a:rPr>
              <a:t>and </a:t>
            </a:r>
            <a:r>
              <a:rPr lang="en-US" sz="2600" spc="-165" dirty="0" smtClean="0">
                <a:cs typeface="Trebuchet MS"/>
              </a:rPr>
              <a:t>the </a:t>
            </a:r>
            <a:r>
              <a:rPr lang="en-US" sz="2600" spc="-114" dirty="0" smtClean="0">
                <a:cs typeface="Trebuchet MS"/>
              </a:rPr>
              <a:t>Sixth </a:t>
            </a:r>
            <a:r>
              <a:rPr lang="en-US" sz="2600" spc="-75" dirty="0" smtClean="0">
                <a:cs typeface="Trebuchet MS"/>
              </a:rPr>
              <a:t>Circuit </a:t>
            </a:r>
            <a:r>
              <a:rPr lang="en-US" sz="2600" spc="-165" dirty="0" smtClean="0">
                <a:cs typeface="Trebuchet MS"/>
              </a:rPr>
              <a:t>agreed </a:t>
            </a:r>
            <a:r>
              <a:rPr lang="en-US" sz="2600" spc="-190" dirty="0" smtClean="0">
                <a:cs typeface="Trebuchet MS"/>
              </a:rPr>
              <a:t>that  </a:t>
            </a:r>
            <a:r>
              <a:rPr lang="en-US" sz="2600" spc="-165" dirty="0" smtClean="0">
                <a:cs typeface="Trebuchet MS"/>
              </a:rPr>
              <a:t>the </a:t>
            </a:r>
            <a:r>
              <a:rPr lang="en-US" sz="2600" spc="-175" dirty="0" smtClean="0">
                <a:cs typeface="Trebuchet MS"/>
              </a:rPr>
              <a:t>case </a:t>
            </a:r>
            <a:r>
              <a:rPr lang="en-US" sz="2600" spc="-105" dirty="0" smtClean="0">
                <a:cs typeface="Trebuchet MS"/>
              </a:rPr>
              <a:t>should </a:t>
            </a:r>
            <a:r>
              <a:rPr lang="en-US" sz="2600" spc="-175" dirty="0" smtClean="0">
                <a:cs typeface="Trebuchet MS"/>
              </a:rPr>
              <a:t>be </a:t>
            </a:r>
            <a:r>
              <a:rPr lang="en-US" sz="2600" spc="-160" dirty="0" smtClean="0">
                <a:cs typeface="Trebuchet MS"/>
              </a:rPr>
              <a:t>dismissed, </a:t>
            </a:r>
            <a:r>
              <a:rPr lang="en-US" sz="2600" spc="-170" dirty="0" smtClean="0">
                <a:cs typeface="Trebuchet MS"/>
              </a:rPr>
              <a:t>because </a:t>
            </a:r>
            <a:r>
              <a:rPr lang="en-US" sz="2600" spc="-135" dirty="0" smtClean="0">
                <a:cs typeface="Trebuchet MS"/>
              </a:rPr>
              <a:t>when </a:t>
            </a:r>
            <a:r>
              <a:rPr lang="en-US" sz="2600" spc="-165" dirty="0" smtClean="0">
                <a:cs typeface="Trebuchet MS"/>
              </a:rPr>
              <a:t>the  injuries </a:t>
            </a:r>
            <a:r>
              <a:rPr lang="en-US" sz="2600" spc="-210" dirty="0" smtClean="0">
                <a:cs typeface="Trebuchet MS"/>
              </a:rPr>
              <a:t>alleged </a:t>
            </a:r>
            <a:r>
              <a:rPr lang="en-US" sz="2600" spc="-195" dirty="0" smtClean="0">
                <a:cs typeface="Trebuchet MS"/>
              </a:rPr>
              <a:t>can </a:t>
            </a:r>
            <a:r>
              <a:rPr lang="en-US" sz="2600" spc="-175" dirty="0" smtClean="0">
                <a:cs typeface="Trebuchet MS"/>
              </a:rPr>
              <a:t>be </a:t>
            </a:r>
            <a:r>
              <a:rPr lang="en-US" sz="2600" spc="-150" dirty="0" smtClean="0">
                <a:cs typeface="Trebuchet MS"/>
              </a:rPr>
              <a:t>remedied </a:t>
            </a:r>
            <a:r>
              <a:rPr lang="en-US" sz="2600" spc="-105" dirty="0" smtClean="0">
                <a:cs typeface="Trebuchet MS"/>
              </a:rPr>
              <a:t>through </a:t>
            </a:r>
            <a:r>
              <a:rPr lang="en-US" sz="2600" spc="100" dirty="0" smtClean="0">
                <a:cs typeface="Trebuchet MS"/>
              </a:rPr>
              <a:t>IDEA  </a:t>
            </a:r>
            <a:r>
              <a:rPr lang="en-US" sz="2600" spc="-95" dirty="0" smtClean="0">
                <a:cs typeface="Trebuchet MS"/>
              </a:rPr>
              <a:t>procedures </a:t>
            </a:r>
            <a:r>
              <a:rPr lang="en-US" sz="2600" spc="25" dirty="0" smtClean="0">
                <a:cs typeface="Trebuchet MS"/>
              </a:rPr>
              <a:t>or </a:t>
            </a:r>
            <a:r>
              <a:rPr lang="en-US" sz="2600" spc="-165" dirty="0" smtClean="0">
                <a:cs typeface="Trebuchet MS"/>
              </a:rPr>
              <a:t>they </a:t>
            </a:r>
            <a:r>
              <a:rPr lang="en-US" sz="2600" spc="-175" dirty="0" smtClean="0">
                <a:cs typeface="Trebuchet MS"/>
              </a:rPr>
              <a:t>relate </a:t>
            </a:r>
            <a:r>
              <a:rPr lang="en-US" sz="2600" spc="-70" dirty="0" smtClean="0">
                <a:cs typeface="Trebuchet MS"/>
              </a:rPr>
              <a:t>to </a:t>
            </a:r>
            <a:r>
              <a:rPr lang="en-US" sz="2600" spc="-165" dirty="0" smtClean="0">
                <a:cs typeface="Trebuchet MS"/>
              </a:rPr>
              <a:t>the </a:t>
            </a:r>
            <a:r>
              <a:rPr lang="en-US" sz="2600" spc="-180" dirty="0" smtClean="0">
                <a:cs typeface="Trebuchet MS"/>
              </a:rPr>
              <a:t>specific </a:t>
            </a:r>
            <a:r>
              <a:rPr lang="en-US" sz="2600" spc="-170" dirty="0" smtClean="0">
                <a:cs typeface="Trebuchet MS"/>
              </a:rPr>
              <a:t>educational  </a:t>
            </a:r>
            <a:r>
              <a:rPr lang="en-US" sz="2600" spc="-95" dirty="0" smtClean="0">
                <a:cs typeface="Trebuchet MS"/>
              </a:rPr>
              <a:t>purpose </a:t>
            </a:r>
            <a:r>
              <a:rPr lang="en-US" sz="2600" spc="-150" dirty="0" smtClean="0">
                <a:cs typeface="Trebuchet MS"/>
              </a:rPr>
              <a:t>of </a:t>
            </a:r>
            <a:r>
              <a:rPr lang="en-US" sz="2600" spc="-165" dirty="0" smtClean="0">
                <a:cs typeface="Trebuchet MS"/>
              </a:rPr>
              <a:t>the </a:t>
            </a:r>
            <a:r>
              <a:rPr lang="en-US" sz="2600" spc="-5" dirty="0" smtClean="0">
                <a:cs typeface="Trebuchet MS"/>
              </a:rPr>
              <a:t>IDEA, </a:t>
            </a:r>
            <a:r>
              <a:rPr lang="en-US" sz="2600" spc="-140" dirty="0" smtClean="0">
                <a:cs typeface="Trebuchet MS"/>
              </a:rPr>
              <a:t>parents </a:t>
            </a:r>
            <a:r>
              <a:rPr lang="en-US" sz="2600" spc="-135" dirty="0" smtClean="0">
                <a:cs typeface="Trebuchet MS"/>
              </a:rPr>
              <a:t>must </a:t>
            </a:r>
            <a:r>
              <a:rPr lang="en-US" sz="2600" spc="-140" dirty="0" smtClean="0">
                <a:cs typeface="Trebuchet MS"/>
              </a:rPr>
              <a:t>exhaust </a:t>
            </a:r>
            <a:r>
              <a:rPr lang="en-US" sz="2600" spc="100" dirty="0" smtClean="0">
                <a:cs typeface="Trebuchet MS"/>
              </a:rPr>
              <a:t>IDEA  </a:t>
            </a:r>
            <a:r>
              <a:rPr lang="en-US" sz="2600" spc="-95" dirty="0" smtClean="0">
                <a:cs typeface="Trebuchet MS"/>
              </a:rPr>
              <a:t>procedures </a:t>
            </a:r>
            <a:r>
              <a:rPr lang="en-US" sz="2600" spc="-140" dirty="0" smtClean="0">
                <a:cs typeface="Trebuchet MS"/>
              </a:rPr>
              <a:t>before </a:t>
            </a:r>
            <a:r>
              <a:rPr lang="en-US" sz="2600" spc="-150" dirty="0" smtClean="0">
                <a:cs typeface="Trebuchet MS"/>
              </a:rPr>
              <a:t>seeking </a:t>
            </a:r>
            <a:r>
              <a:rPr lang="en-US" sz="2600" spc="-185" dirty="0" smtClean="0">
                <a:cs typeface="Trebuchet MS"/>
              </a:rPr>
              <a:t>relief </a:t>
            </a:r>
            <a:r>
              <a:rPr lang="en-US" sz="2600" spc="-165" dirty="0" smtClean="0">
                <a:cs typeface="Trebuchet MS"/>
              </a:rPr>
              <a:t>in</a:t>
            </a:r>
            <a:r>
              <a:rPr lang="en-US" sz="2600" spc="195" dirty="0" smtClean="0">
                <a:cs typeface="Trebuchet MS"/>
              </a:rPr>
              <a:t> </a:t>
            </a:r>
            <a:r>
              <a:rPr lang="en-US" sz="2600" spc="-140" dirty="0" smtClean="0">
                <a:cs typeface="Trebuchet MS"/>
              </a:rPr>
              <a:t>court.</a:t>
            </a:r>
            <a:endParaRPr lang="en-US" sz="2600" dirty="0" smtClean="0">
              <a:cs typeface="Trebuchet MS"/>
            </a:endParaRPr>
          </a:p>
          <a:p>
            <a:endParaRPr lang="en-US" sz="2600" dirty="0">
              <a:latin typeface="Century" pitchFamily="18" charset="0"/>
            </a:endParaRPr>
          </a:p>
        </p:txBody>
      </p:sp>
      <p:sp>
        <p:nvSpPr>
          <p:cNvPr id="4" name="Slide Number Placeholder 3"/>
          <p:cNvSpPr>
            <a:spLocks noGrp="1"/>
          </p:cNvSpPr>
          <p:nvPr>
            <p:ph type="sldNum" sz="quarter" idx="4294967295"/>
          </p:nvPr>
        </p:nvSpPr>
        <p:spPr>
          <a:xfrm>
            <a:off x="7144419" y="6400801"/>
            <a:ext cx="857475" cy="276226"/>
          </a:xfrm>
          <a:prstGeom prst="rect">
            <a:avLst/>
          </a:prstGeom>
        </p:spPr>
        <p:txBody>
          <a:bodyPr/>
          <a:lstStyle/>
          <a:p>
            <a:fld id="{BDAC081F-F051-4368-A943-6C7C38974EBF}" type="slidenum">
              <a:rPr lang="en-US" smtClean="0"/>
              <a:pPr/>
              <a:t>36</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D9F96F"/>
                </a:solidFill>
              </a:rPr>
              <a:t>The Decision –</a:t>
            </a:r>
            <a:br>
              <a:rPr lang="en-US" b="1" dirty="0" smtClean="0">
                <a:solidFill>
                  <a:srgbClr val="D9F96F"/>
                </a:solidFill>
              </a:rPr>
            </a:br>
            <a:r>
              <a:rPr lang="en-US" b="1" dirty="0" smtClean="0">
                <a:solidFill>
                  <a:srgbClr val="D9F96F"/>
                </a:solidFill>
              </a:rPr>
              <a:t>What does this have to do with FAPE?</a:t>
            </a:r>
            <a:endParaRPr lang="en-US" b="1" dirty="0">
              <a:latin typeface="Century" pitchFamily="18" charset="0"/>
            </a:endParaRPr>
          </a:p>
        </p:txBody>
      </p:sp>
      <p:sp>
        <p:nvSpPr>
          <p:cNvPr id="3" name="Content Placeholder 2"/>
          <p:cNvSpPr>
            <a:spLocks noGrp="1"/>
          </p:cNvSpPr>
          <p:nvPr>
            <p:ph idx="1"/>
          </p:nvPr>
        </p:nvSpPr>
        <p:spPr>
          <a:xfrm>
            <a:off x="913447" y="1905000"/>
            <a:ext cx="7088447" cy="4267200"/>
          </a:xfrm>
        </p:spPr>
        <p:txBody>
          <a:bodyPr>
            <a:normAutofit fontScale="70000" lnSpcReduction="20000"/>
          </a:bodyPr>
          <a:lstStyle/>
          <a:p>
            <a:pPr>
              <a:buNone/>
            </a:pPr>
            <a:r>
              <a:rPr lang="en-US" dirty="0" smtClean="0"/>
              <a:t>Supreme Court held:</a:t>
            </a:r>
          </a:p>
          <a:p>
            <a:pPr>
              <a:buNone/>
            </a:pPr>
            <a:r>
              <a:rPr lang="en-US" dirty="0" smtClean="0"/>
              <a:t>IDEA’s “exhaustion rule </a:t>
            </a:r>
            <a:r>
              <a:rPr lang="en-US" b="1" dirty="0" smtClean="0">
                <a:solidFill>
                  <a:srgbClr val="FFFF00"/>
                </a:solidFill>
              </a:rPr>
              <a:t>hinges on whether a lawsuit seeks relief for the denial of FAPE</a:t>
            </a:r>
            <a:r>
              <a:rPr lang="en-US" dirty="0" smtClean="0"/>
              <a:t>. If a lawsuit charges such a denial, the plaintiff cannot escape § 1415(l) merely by bringing her suit under a statute other than IDEA…But if, in a suit brought under a different statute, the </a:t>
            </a:r>
            <a:r>
              <a:rPr lang="en-US" dirty="0" smtClean="0">
                <a:solidFill>
                  <a:srgbClr val="FFFF00"/>
                </a:solidFill>
              </a:rPr>
              <a:t>remedy sought is not for the denial of a FAPE, then exhaustion of the IDEA’s procedures is not required</a:t>
            </a:r>
            <a:r>
              <a:rPr lang="en-US" dirty="0" smtClean="0"/>
              <a:t>.”</a:t>
            </a:r>
          </a:p>
          <a:p>
            <a:pPr>
              <a:buNone/>
            </a:pPr>
            <a:r>
              <a:rPr lang="en-US" dirty="0" smtClean="0"/>
              <a:t>“The Frys’ complaint alleges only disability-based discrimination.  This case is remanded…for a proper analysis of whether the gravamen of E.F.’s complaint charges, and seeks relief for, the denial of a FAPE.” </a:t>
            </a:r>
          </a:p>
          <a:p>
            <a:pPr>
              <a:buNone/>
            </a:pPr>
            <a:endParaRPr lang="en-US" dirty="0" smtClean="0"/>
          </a:p>
          <a:p>
            <a:pPr>
              <a:buNone/>
            </a:pPr>
            <a:endParaRPr lang="en-US" dirty="0"/>
          </a:p>
        </p:txBody>
      </p:sp>
      <p:sp>
        <p:nvSpPr>
          <p:cNvPr id="4" name="Slide Number Placeholder 3"/>
          <p:cNvSpPr>
            <a:spLocks noGrp="1"/>
          </p:cNvSpPr>
          <p:nvPr>
            <p:ph type="sldNum" sz="quarter" idx="4294967295"/>
          </p:nvPr>
        </p:nvSpPr>
        <p:spPr>
          <a:xfrm>
            <a:off x="7144419" y="6400801"/>
            <a:ext cx="857475" cy="276226"/>
          </a:xfrm>
          <a:prstGeom prst="rect">
            <a:avLst/>
          </a:prstGeom>
        </p:spPr>
        <p:txBody>
          <a:bodyPr/>
          <a:lstStyle/>
          <a:p>
            <a:fld id="{BDAC081F-F051-4368-A943-6C7C38974EBF}" type="slidenum">
              <a:rPr lang="en-US" smtClean="0"/>
              <a:pPr/>
              <a:t>37</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Cases to Watch</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i="1" dirty="0" smtClean="0"/>
              <a:t>USSC - Trinity </a:t>
            </a:r>
            <a:r>
              <a:rPr lang="en-US" i="1" dirty="0"/>
              <a:t>Lutheran Church  v. Pauley</a:t>
            </a:r>
            <a:r>
              <a:rPr lang="en-US" dirty="0"/>
              <a:t>. Church denied  </a:t>
            </a:r>
            <a:r>
              <a:rPr lang="en-US" dirty="0" err="1"/>
              <a:t>Dept</a:t>
            </a:r>
            <a:r>
              <a:rPr lang="en-US" dirty="0"/>
              <a:t> of Natural Resources grant for recycled tires for Pre-K </a:t>
            </a:r>
            <a:r>
              <a:rPr lang="en-US" dirty="0" smtClean="0"/>
              <a:t>playground – are state Blaine Amendments in violation of the federal 1</a:t>
            </a:r>
            <a:r>
              <a:rPr lang="en-US" baseline="30000" dirty="0" smtClean="0"/>
              <a:t>st</a:t>
            </a:r>
            <a:r>
              <a:rPr lang="en-US" dirty="0" smtClean="0"/>
              <a:t> A. </a:t>
            </a:r>
          </a:p>
          <a:p>
            <a:pPr marL="342900" lvl="1" indent="-342900">
              <a:buFont typeface="Arial" pitchFamily="34" charset="0"/>
              <a:buChar char="•"/>
            </a:pPr>
            <a:r>
              <a:rPr lang="en-US" dirty="0" smtClean="0"/>
              <a:t>Ga </a:t>
            </a:r>
            <a:r>
              <a:rPr lang="en-US" dirty="0" err="1" smtClean="0"/>
              <a:t>SCt</a:t>
            </a:r>
            <a:r>
              <a:rPr lang="en-US" dirty="0" smtClean="0"/>
              <a:t> - </a:t>
            </a:r>
            <a:r>
              <a:rPr lang="en-US" i="1" dirty="0" err="1" smtClean="0"/>
              <a:t>Gaddy</a:t>
            </a:r>
            <a:r>
              <a:rPr lang="en-US" i="1" dirty="0" smtClean="0"/>
              <a:t> </a:t>
            </a:r>
            <a:r>
              <a:rPr lang="en-US" i="1" dirty="0"/>
              <a:t>v. Georgia Department of Revenue </a:t>
            </a:r>
            <a:r>
              <a:rPr lang="en-US" dirty="0" smtClean="0"/>
              <a:t>- Blaine A. challenge to state tax </a:t>
            </a:r>
            <a:r>
              <a:rPr lang="en-US" dirty="0"/>
              <a:t>credit law </a:t>
            </a:r>
            <a:endParaRPr lang="en-US" dirty="0" smtClean="0"/>
          </a:p>
          <a:p>
            <a:pPr marL="342900" lvl="1" indent="-342900">
              <a:buFont typeface="Arial" pitchFamily="34" charset="0"/>
              <a:buChar char="•"/>
            </a:pPr>
            <a:r>
              <a:rPr lang="en-US" dirty="0" smtClean="0"/>
              <a:t>Ga </a:t>
            </a:r>
            <a:r>
              <a:rPr lang="en-US" dirty="0" err="1" smtClean="0"/>
              <a:t>SCt</a:t>
            </a:r>
            <a:r>
              <a:rPr lang="en-US" dirty="0" smtClean="0"/>
              <a:t> - </a:t>
            </a:r>
            <a:r>
              <a:rPr lang="en-US" i="1" dirty="0"/>
              <a:t>Henry County Bd. of Educ. v. S.G</a:t>
            </a:r>
            <a:r>
              <a:rPr lang="en-US" i="1" dirty="0" smtClean="0"/>
              <a:t>. – </a:t>
            </a:r>
            <a:r>
              <a:rPr lang="en-US" dirty="0" smtClean="0"/>
              <a:t>Self-defense statute and the student code </a:t>
            </a:r>
            <a:r>
              <a:rPr lang="en-US" smtClean="0"/>
              <a:t>of conduct</a:t>
            </a:r>
            <a:endParaRPr lang="en-US" dirty="0"/>
          </a:p>
          <a:p>
            <a:endParaRPr lang="en-US" dirty="0"/>
          </a:p>
        </p:txBody>
      </p:sp>
    </p:spTree>
    <p:extLst>
      <p:ext uri="{BB962C8B-B14F-4D97-AF65-F5344CB8AC3E}">
        <p14:creationId xmlns:p14="http://schemas.microsoft.com/office/powerpoint/2010/main" val="1819799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Autofit/>
          </a:bodyPr>
          <a:lstStyle/>
          <a:p>
            <a:r>
              <a:rPr lang="en-US" dirty="0" smtClean="0"/>
              <a:t/>
            </a:r>
            <a:br>
              <a:rPr lang="en-US" dirty="0" smtClean="0"/>
            </a:br>
            <a:r>
              <a:rPr lang="en-US" b="1" dirty="0" smtClean="0">
                <a:solidFill>
                  <a:srgbClr val="D9F96F"/>
                </a:solidFill>
              </a:rPr>
              <a:t>Questions</a:t>
            </a:r>
            <a:endParaRPr lang="en-US" b="1" dirty="0"/>
          </a:p>
        </p:txBody>
      </p:sp>
      <p:pic>
        <p:nvPicPr>
          <p:cNvPr id="1026" name="Picture 2" descr="C:\Users\rws\AppData\Local\Microsoft\Windows\Temporary Internet Files\Content.IE5\OFK7983T\MC900383958[1].wmf"/>
          <p:cNvPicPr>
            <a:picLocks noGrp="1" noChangeAspect="1" noChangeArrowheads="1"/>
          </p:cNvPicPr>
          <p:nvPr>
            <p:ph idx="1"/>
          </p:nvPr>
        </p:nvPicPr>
        <p:blipFill>
          <a:blip r:embed="rId3" cstate="print"/>
          <a:stretch>
            <a:fillRect/>
          </a:stretch>
        </p:blipFill>
        <p:spPr bwMode="auto">
          <a:xfrm>
            <a:off x="3594963" y="3070396"/>
            <a:ext cx="1954073" cy="1585570"/>
          </a:xfrm>
          <a:prstGeom prst="rect">
            <a:avLst/>
          </a:prstGeom>
          <a:noFill/>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39</a:t>
            </a:fld>
            <a:endParaRPr lang="en-US"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338 – Turnaround Schools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Elaborate and detailed process for “diagnostic review” of “root causes” to be accomplished in 90 days leading to intensive school improvement plan</a:t>
            </a:r>
          </a:p>
          <a:p>
            <a:r>
              <a:rPr lang="en-US" dirty="0" smtClean="0"/>
              <a:t>Interventions start after 3 years “unless the school is in substantial compliance with … plan” </a:t>
            </a:r>
          </a:p>
          <a:p>
            <a:pPr lvl="1"/>
            <a:r>
              <a:rPr lang="en-US" dirty="0" smtClean="0"/>
              <a:t>Continue the plan, remove personnel or reconstitute staff, state charter, private nonprofit operator, parental </a:t>
            </a:r>
            <a:r>
              <a:rPr lang="en-US" dirty="0" err="1" smtClean="0"/>
              <a:t>intradistrict</a:t>
            </a:r>
            <a:r>
              <a:rPr lang="en-US" dirty="0" smtClean="0"/>
              <a:t> choice, restructure governance, another district take over, anything else CTO wants</a:t>
            </a:r>
          </a:p>
          <a:p>
            <a:pPr lvl="1"/>
            <a:r>
              <a:rPr lang="en-US" dirty="0" smtClean="0"/>
              <a:t>Right to hearing before SBOE?</a:t>
            </a:r>
          </a:p>
          <a:p>
            <a:r>
              <a:rPr lang="en-US" dirty="0" smtClean="0"/>
              <a:t>If ½ of schools are turnaround eligible for 5 or more years, hearing to remove LBOE</a:t>
            </a:r>
          </a:p>
          <a:p>
            <a:pPr marL="457200" lvl="1" indent="0">
              <a:buNone/>
            </a:pPr>
            <a:endParaRPr lang="en-US" dirty="0"/>
          </a:p>
        </p:txBody>
      </p:sp>
    </p:spTree>
    <p:extLst>
      <p:ext uri="{BB962C8B-B14F-4D97-AF65-F5344CB8AC3E}">
        <p14:creationId xmlns:p14="http://schemas.microsoft.com/office/powerpoint/2010/main" val="37243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HB 338 – State Accreditation Process</a:t>
            </a:r>
            <a:endParaRPr lang="en-US" b="1" dirty="0"/>
          </a:p>
        </p:txBody>
      </p:sp>
      <p:sp>
        <p:nvSpPr>
          <p:cNvPr id="3" name="Content Placeholder 2"/>
          <p:cNvSpPr>
            <a:spLocks noGrp="1"/>
          </p:cNvSpPr>
          <p:nvPr>
            <p:ph idx="1"/>
          </p:nvPr>
        </p:nvSpPr>
        <p:spPr/>
        <p:txBody>
          <a:bodyPr/>
          <a:lstStyle/>
          <a:p>
            <a:r>
              <a:rPr lang="en-US" dirty="0" smtClean="0"/>
              <a:t>Study Commission report by 12/1/17</a:t>
            </a:r>
          </a:p>
          <a:p>
            <a:r>
              <a:rPr lang="en-US" dirty="0" smtClean="0"/>
              <a:t>Align accreditation with charter and SWS review?</a:t>
            </a:r>
          </a:p>
          <a:p>
            <a:r>
              <a:rPr lang="en-US" dirty="0" smtClean="0"/>
              <a:t>School Board Review Commission?</a:t>
            </a:r>
          </a:p>
          <a:p>
            <a:r>
              <a:rPr lang="en-US" dirty="0" smtClean="0"/>
              <a:t>Consequences such as removal of board or losing flexibility contract</a:t>
            </a:r>
          </a:p>
          <a:p>
            <a:endParaRPr lang="en-US" dirty="0"/>
          </a:p>
        </p:txBody>
      </p:sp>
    </p:spTree>
    <p:extLst>
      <p:ext uri="{BB962C8B-B14F-4D97-AF65-F5344CB8AC3E}">
        <p14:creationId xmlns:p14="http://schemas.microsoft.com/office/powerpoint/2010/main" val="16767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b="1" dirty="0" smtClean="0"/>
              <a:t>Powers of Attorney</a:t>
            </a:r>
            <a:br>
              <a:rPr lang="en-US" b="1" dirty="0" smtClean="0"/>
            </a:b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HB 359 – parent may delegate temporary caregiving authority to resident relatives or approved agents of child placement agencies, shall not exceed one year, except for grandparents and active duty military</a:t>
            </a:r>
          </a:p>
          <a:p>
            <a:r>
              <a:rPr lang="en-US" dirty="0" smtClean="0"/>
              <a:t>SB 186 – Caregiver Educational Consent Act – kinship caregiver (includes fictive kin) shall exercise parental authority when parents unable to for specific reasons, not more than a year, but specific to schools</a:t>
            </a:r>
          </a:p>
          <a:p>
            <a:r>
              <a:rPr lang="en-US" dirty="0" smtClean="0"/>
              <a:t>Both require very specific forms set forth in statue</a:t>
            </a:r>
            <a:endParaRPr lang="en-US" dirty="0"/>
          </a:p>
        </p:txBody>
      </p:sp>
    </p:spTree>
    <p:extLst>
      <p:ext uri="{BB962C8B-B14F-4D97-AF65-F5344CB8AC3E}">
        <p14:creationId xmlns:p14="http://schemas.microsoft.com/office/powerpoint/2010/main" val="13500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Opt-out</a:t>
            </a:r>
            <a:endParaRPr lang="en-US" b="1" dirty="0"/>
          </a:p>
        </p:txBody>
      </p:sp>
      <p:sp>
        <p:nvSpPr>
          <p:cNvPr id="3" name="Content Placeholder 2"/>
          <p:cNvSpPr>
            <a:spLocks noGrp="1"/>
          </p:cNvSpPr>
          <p:nvPr>
            <p:ph idx="1"/>
          </p:nvPr>
        </p:nvSpPr>
        <p:spPr/>
        <p:txBody>
          <a:bodyPr/>
          <a:lstStyle/>
          <a:p>
            <a:r>
              <a:rPr lang="en-US" dirty="0" smtClean="0"/>
              <a:t>“Strongly encouraged” to allow paper and pencil assessment at parental choice</a:t>
            </a:r>
          </a:p>
          <a:p>
            <a:r>
              <a:rPr lang="en-US" dirty="0" smtClean="0"/>
              <a:t>State </a:t>
            </a:r>
            <a:r>
              <a:rPr lang="en-US" dirty="0" err="1" smtClean="0"/>
              <a:t>quidelines</a:t>
            </a:r>
            <a:r>
              <a:rPr lang="en-US" dirty="0" smtClean="0"/>
              <a:t> by 9/1/17 that identify appropriate policies which local systems are “strongly encouraged” to adopt for students who opt out, no punitive action, no sit and stare</a:t>
            </a:r>
          </a:p>
          <a:p>
            <a:endParaRPr lang="en-US" dirty="0"/>
          </a:p>
        </p:txBody>
      </p:sp>
    </p:spTree>
    <p:extLst>
      <p:ext uri="{BB962C8B-B14F-4D97-AF65-F5344CB8AC3E}">
        <p14:creationId xmlns:p14="http://schemas.microsoft.com/office/powerpoint/2010/main" val="32819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b="1" dirty="0" smtClean="0"/>
              <a:t>Val and Sal Selections</a:t>
            </a:r>
            <a:endParaRPr lang="en-US" b="1" dirty="0"/>
          </a:p>
        </p:txBody>
      </p:sp>
      <p:sp>
        <p:nvSpPr>
          <p:cNvPr id="3" name="Content Placeholder 2"/>
          <p:cNvSpPr>
            <a:spLocks noGrp="1"/>
          </p:cNvSpPr>
          <p:nvPr>
            <p:ph idx="1"/>
          </p:nvPr>
        </p:nvSpPr>
        <p:spPr>
          <a:xfrm>
            <a:off x="457200" y="1752600"/>
            <a:ext cx="8229600" cy="4525963"/>
          </a:xfrm>
        </p:spPr>
        <p:txBody>
          <a:bodyPr/>
          <a:lstStyle/>
          <a:p>
            <a:r>
              <a:rPr lang="en-US" dirty="0" smtClean="0"/>
              <a:t>Was HB  114 and then SB 211 - No local system shall exclude </a:t>
            </a:r>
            <a:r>
              <a:rPr lang="en-US" dirty="0" smtClean="0">
                <a:solidFill>
                  <a:srgbClr val="FFFF00"/>
                </a:solidFill>
              </a:rPr>
              <a:t>eligible </a:t>
            </a:r>
            <a:r>
              <a:rPr lang="en-US" dirty="0" smtClean="0">
                <a:solidFill>
                  <a:schemeClr val="accent3">
                    <a:lumMod val="20000"/>
                    <a:lumOff val="80000"/>
                  </a:schemeClr>
                </a:solidFill>
              </a:rPr>
              <a:t>students taking one or more dual credit courses … providing that this shall not apply to student who moves in after sophomore years and has not taken any courses on site at the participating school.</a:t>
            </a:r>
            <a:endParaRPr lang="en-US" dirty="0">
              <a:solidFill>
                <a:schemeClr val="accent3">
                  <a:lumMod val="20000"/>
                  <a:lumOff val="80000"/>
                </a:schemeClr>
              </a:solidFill>
            </a:endParaRPr>
          </a:p>
        </p:txBody>
      </p:sp>
    </p:spTree>
    <p:extLst>
      <p:ext uri="{BB962C8B-B14F-4D97-AF65-F5344CB8AC3E}">
        <p14:creationId xmlns:p14="http://schemas.microsoft.com/office/powerpoint/2010/main" val="247319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Military Families</a:t>
            </a:r>
            <a:endParaRPr lang="en-US" b="1" dirty="0"/>
          </a:p>
        </p:txBody>
      </p:sp>
      <p:sp>
        <p:nvSpPr>
          <p:cNvPr id="3" name="Content Placeholder 2"/>
          <p:cNvSpPr>
            <a:spLocks noGrp="1"/>
          </p:cNvSpPr>
          <p:nvPr>
            <p:ph idx="1"/>
          </p:nvPr>
        </p:nvSpPr>
        <p:spPr/>
        <p:txBody>
          <a:bodyPr>
            <a:normAutofit fontScale="92500"/>
          </a:bodyPr>
          <a:lstStyle/>
          <a:p>
            <a:r>
              <a:rPr lang="en-US" dirty="0" smtClean="0"/>
              <a:t>HB 139 – unique identifier for children of military</a:t>
            </a:r>
          </a:p>
          <a:p>
            <a:r>
              <a:rPr lang="en-US" dirty="0" smtClean="0"/>
              <a:t>HB 224 – </a:t>
            </a:r>
            <a:r>
              <a:rPr lang="en-US" dirty="0" err="1" smtClean="0"/>
              <a:t>intradistrict</a:t>
            </a:r>
            <a:r>
              <a:rPr lang="en-US" dirty="0" smtClean="0"/>
              <a:t> choice for students living on a base or in military housing, if room available, work into HB 251 universal, streamlined process</a:t>
            </a:r>
          </a:p>
          <a:p>
            <a:r>
              <a:rPr lang="en-US" dirty="0" smtClean="0"/>
              <a:t>HB 245 – By 7/1/18, PSC shall provide for temporary certificates, endorsement or expedited treatment for military spouses moving to Georgia or transitioning spouse</a:t>
            </a:r>
            <a:endParaRPr lang="en-US" dirty="0"/>
          </a:p>
        </p:txBody>
      </p:sp>
    </p:spTree>
    <p:extLst>
      <p:ext uri="{BB962C8B-B14F-4D97-AF65-F5344CB8AC3E}">
        <p14:creationId xmlns:p14="http://schemas.microsoft.com/office/powerpoint/2010/main" val="353114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Blue Wav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Waves template</Template>
  <TotalTime>1681</TotalTime>
  <Words>2232</Words>
  <Application>Microsoft Office PowerPoint</Application>
  <PresentationFormat>On-screen Show (4:3)</PresentationFormat>
  <Paragraphs>148</Paragraphs>
  <Slides>39</Slides>
  <Notes>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1_Blue Waves template</vt:lpstr>
      <vt:lpstr>     Georgia School Superintendents Association Spring Bootstrap Conference  Legal Issues Update  April 19, 2017    </vt:lpstr>
      <vt:lpstr>ISSUES FROM THE  GENERAL ASSEMBLY</vt:lpstr>
      <vt:lpstr>HB 338 – Turnaround Schools</vt:lpstr>
      <vt:lpstr>HB 338 – Turnaround Schools</vt:lpstr>
      <vt:lpstr>HB 338 – State Accreditation Process</vt:lpstr>
      <vt:lpstr>Powers of Attorney </vt:lpstr>
      <vt:lpstr>Testing Opt-out</vt:lpstr>
      <vt:lpstr>Val and Sal Selections</vt:lpstr>
      <vt:lpstr>Military Families</vt:lpstr>
      <vt:lpstr>Governance Issues</vt:lpstr>
      <vt:lpstr>Medical Marijuana</vt:lpstr>
      <vt:lpstr>SRO’s and SB 149</vt:lpstr>
      <vt:lpstr>Issues from the Federal Government</vt:lpstr>
      <vt:lpstr>What does it mean?</vt:lpstr>
      <vt:lpstr>What does it mean?</vt:lpstr>
      <vt:lpstr>Emerging Themes</vt:lpstr>
      <vt:lpstr>What is the status?</vt:lpstr>
      <vt:lpstr>A New DOJ/DOE DCL –  February 22, 2017</vt:lpstr>
      <vt:lpstr>Secretary DeVos’ statement</vt:lpstr>
      <vt:lpstr>Issues from the Courts</vt:lpstr>
      <vt:lpstr>Gloucester County School Board v. G.G.</vt:lpstr>
      <vt:lpstr>Recommendations</vt:lpstr>
      <vt:lpstr>Endrew F. v. Douglas County School District</vt:lpstr>
      <vt:lpstr>The Facts:</vt:lpstr>
      <vt:lpstr>Proceedings in Endrew</vt:lpstr>
      <vt:lpstr>Appeal to the 10th Circuit</vt:lpstr>
      <vt:lpstr>The Decision</vt:lpstr>
      <vt:lpstr>The Decision</vt:lpstr>
      <vt:lpstr>What does this mean?</vt:lpstr>
      <vt:lpstr>What does this mean? What happens next?</vt:lpstr>
      <vt:lpstr>Fry v. Napoleon Community Schools, USSC (2017) </vt:lpstr>
      <vt:lpstr>Facts …</vt:lpstr>
      <vt:lpstr>Exhibit A:  The dog, Wonder</vt:lpstr>
      <vt:lpstr>Exhibit B:  Wonder &amp; Ehlena</vt:lpstr>
      <vt:lpstr>Facts, continued …</vt:lpstr>
      <vt:lpstr>The Lawsuit below:  Courts rule Parents must exhaust IDEA procedures before filing suit</vt:lpstr>
      <vt:lpstr>The Decision – What does this have to do with FAPE?</vt:lpstr>
      <vt:lpstr>Other Cases to Watch</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 Rash</dc:creator>
  <cp:lastModifiedBy>Phil Hartley</cp:lastModifiedBy>
  <cp:revision>145</cp:revision>
  <dcterms:created xsi:type="dcterms:W3CDTF">2015-01-19T21:05:35Z</dcterms:created>
  <dcterms:modified xsi:type="dcterms:W3CDTF">2017-04-18T23:22:58Z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