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handoutMasterIdLst>
    <p:handoutMasterId r:id="rId19"/>
  </p:handoutMasterIdLst>
  <p:sldIdLst>
    <p:sldId id="256" r:id="rId2"/>
    <p:sldId id="264" r:id="rId3"/>
    <p:sldId id="265" r:id="rId4"/>
    <p:sldId id="257" r:id="rId5"/>
    <p:sldId id="266" r:id="rId6"/>
    <p:sldId id="268" r:id="rId7"/>
    <p:sldId id="267" r:id="rId8"/>
    <p:sldId id="271" r:id="rId9"/>
    <p:sldId id="270" r:id="rId10"/>
    <p:sldId id="269" r:id="rId11"/>
    <p:sldId id="261" r:id="rId12"/>
    <p:sldId id="259" r:id="rId13"/>
    <p:sldId id="263" r:id="rId14"/>
    <p:sldId id="262" r:id="rId15"/>
    <p:sldId id="272" r:id="rId16"/>
    <p:sldId id="258"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107" d="100"/>
          <a:sy n="107" d="100"/>
        </p:scale>
        <p:origin x="-354" y="-96"/>
      </p:cViewPr>
      <p:guideLst>
        <p:guide orient="horz" pos="2160"/>
        <p:guide pos="2880"/>
      </p:guideLst>
    </p:cSldViewPr>
  </p:slideViewPr>
  <p:notesTextViewPr>
    <p:cViewPr>
      <p:scale>
        <a:sx n="1" d="1"/>
        <a:sy n="1" d="1"/>
      </p:scale>
      <p:origin x="0" y="0"/>
    </p:cViewPr>
  </p:notesTextViewPr>
  <p:sorterViewPr>
    <p:cViewPr>
      <p:scale>
        <a:sx n="200" d="100"/>
        <a:sy n="200" d="100"/>
      </p:scale>
      <p:origin x="0" y="66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469A758-2B45-4C71-AE11-14A10326224B}" type="datetimeFigureOut">
              <a:rPr lang="en-US" smtClean="0"/>
              <a:t>4/19/2017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F682985-B71D-4569-9C90-B267FCE9F714}" type="slidenum">
              <a:rPr lang="en-US" smtClean="0"/>
              <a:t>‹#›</a:t>
            </a:fld>
            <a:endParaRPr lang="en-US"/>
          </a:p>
        </p:txBody>
      </p:sp>
    </p:spTree>
    <p:extLst>
      <p:ext uri="{BB962C8B-B14F-4D97-AF65-F5344CB8AC3E}">
        <p14:creationId xmlns:p14="http://schemas.microsoft.com/office/powerpoint/2010/main" val="2996297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863EEBF-8619-4481-979F-8A401673B62D}" type="datetimeFigureOut">
              <a:rPr lang="en-US" smtClean="0"/>
              <a:t>4/19/2017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222B582-3674-4630-B938-4703D9A13415}" type="slidenum">
              <a:rPr lang="en-US" smtClean="0"/>
              <a:t>‹#›</a:t>
            </a:fld>
            <a:endParaRPr lang="en-US" dirty="0"/>
          </a:p>
        </p:txBody>
      </p:sp>
    </p:spTree>
    <p:extLst>
      <p:ext uri="{BB962C8B-B14F-4D97-AF65-F5344CB8AC3E}">
        <p14:creationId xmlns:p14="http://schemas.microsoft.com/office/powerpoint/2010/main" val="62556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025DA4-5D03-412E-AF83-58EF076869E0}"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9025DA4-5D03-412E-AF83-58EF076869E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67B20-E945-4276-9DCF-75D8EDAE1267}" type="datetimeFigureOut">
              <a:rPr lang="en-US" smtClean="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025DA4-5D03-412E-AF83-58EF076869E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99A67B20-E945-4276-9DCF-75D8EDAE1267}" type="datetimeFigureOut">
              <a:rPr lang="en-US" smtClean="0"/>
              <a:t>4/19/2017</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9025DA4-5D03-412E-AF83-58EF076869E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63756">
            <a:off x="598059" y="1110152"/>
            <a:ext cx="4899750" cy="2246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0" y="4108674"/>
            <a:ext cx="5029200" cy="1569660"/>
          </a:xfrm>
          <a:prstGeom prst="rect">
            <a:avLst/>
          </a:prstGeom>
          <a:noFill/>
        </p:spPr>
        <p:txBody>
          <a:bodyPr wrap="square" rtlCol="0">
            <a:spAutoFit/>
          </a:bodyPr>
          <a:lstStyle/>
          <a:p>
            <a:pPr algn="ctr"/>
            <a:r>
              <a:rPr lang="en-US" sz="4800" dirty="0" smtClean="0"/>
              <a:t>Eagle Express Mobile Classroom </a:t>
            </a:r>
            <a:endParaRPr lang="en-US" sz="4800" dirty="0"/>
          </a:p>
        </p:txBody>
      </p:sp>
      <p:sp>
        <p:nvSpPr>
          <p:cNvPr id="5" name="TextBox 4"/>
          <p:cNvSpPr txBox="1"/>
          <p:nvPr/>
        </p:nvSpPr>
        <p:spPr>
          <a:xfrm rot="19093619">
            <a:off x="1597698" y="2568037"/>
            <a:ext cx="4987853" cy="461665"/>
          </a:xfrm>
          <a:prstGeom prst="rect">
            <a:avLst/>
          </a:prstGeom>
          <a:noFill/>
        </p:spPr>
        <p:txBody>
          <a:bodyPr wrap="square" rtlCol="0">
            <a:spAutoFit/>
          </a:bodyPr>
          <a:lstStyle/>
          <a:p>
            <a:pPr algn="ctr"/>
            <a:r>
              <a:rPr lang="en-US" sz="2400" dirty="0" smtClean="0"/>
              <a:t>Hugh Kight, Superintendent </a:t>
            </a:r>
            <a:endParaRPr lang="en-US" sz="2400" dirty="0"/>
          </a:p>
        </p:txBody>
      </p:sp>
      <p:pic>
        <p:nvPicPr>
          <p:cNvPr id="7173" name="Picture 5" descr="C:\Users\mpool\AppData\Local\Microsoft\Windows\Temporary Internet Files\Content.IE5\VUESNIOI\school-bus-carto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95401"/>
            <a:ext cx="188023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487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a:xfrm>
            <a:off x="685800" y="1828800"/>
            <a:ext cx="7520940" cy="1490172"/>
          </a:xfrm>
        </p:spPr>
        <p:txBody>
          <a:bodyPr/>
          <a:lstStyle/>
          <a:p>
            <a:r>
              <a:rPr lang="en-US" dirty="0">
                <a:solidFill>
                  <a:srgbClr val="FF0000"/>
                </a:solidFill>
              </a:rPr>
              <a:t>Funding Need for Staff:</a:t>
            </a:r>
          </a:p>
          <a:p>
            <a:pPr lvl="0">
              <a:buFont typeface="Arial" pitchFamily="34" charset="0"/>
              <a:buChar char="•"/>
            </a:pPr>
            <a:r>
              <a:rPr lang="en-US" dirty="0"/>
              <a:t>Part-time Retired/49% Teacher  @ $30 hour Rate </a:t>
            </a:r>
            <a:r>
              <a:rPr lang="en-US" dirty="0" smtClean="0"/>
              <a:t>(10 hrs. </a:t>
            </a:r>
            <a:r>
              <a:rPr lang="en-US" dirty="0"/>
              <a:t>weekly) = </a:t>
            </a:r>
            <a:r>
              <a:rPr lang="en-US" dirty="0" smtClean="0"/>
              <a:t>$300</a:t>
            </a:r>
            <a:endParaRPr lang="en-US" dirty="0"/>
          </a:p>
          <a:p>
            <a:pPr>
              <a:buFont typeface="Arial" pitchFamily="34" charset="0"/>
              <a:buChar char="•"/>
            </a:pPr>
            <a:r>
              <a:rPr lang="en-US" dirty="0"/>
              <a:t>Based on 45 weeks = </a:t>
            </a:r>
            <a:r>
              <a:rPr lang="en-US" dirty="0" smtClean="0"/>
              <a:t>$13,500</a:t>
            </a:r>
            <a:endParaRPr lang="en-US" dirty="0"/>
          </a:p>
          <a:p>
            <a:r>
              <a:rPr lang="en-US" dirty="0"/>
              <a:t> </a:t>
            </a:r>
          </a:p>
          <a:p>
            <a:endParaRPr lang="en-US" dirty="0"/>
          </a:p>
        </p:txBody>
      </p:sp>
      <p:pic>
        <p:nvPicPr>
          <p:cNvPr id="6146" name="Picture 2" descr="C:\Users\mpool\AppData\Local\Microsoft\Windows\Temporary Internet Files\Content.IE5\VUESNIOI\rk8_teacher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67000"/>
            <a:ext cx="2400300" cy="226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28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result for eagle outline"/>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1049" y="-16178"/>
            <a:ext cx="1698523" cy="1295400"/>
          </a:xfrm>
          <a:prstGeom prst="rect">
            <a:avLst/>
          </a:prstGeom>
          <a:noFill/>
          <a:ln>
            <a:noFill/>
          </a:ln>
        </p:spPr>
      </p:pic>
      <p:sp>
        <p:nvSpPr>
          <p:cNvPr id="2" name="Title 1"/>
          <p:cNvSpPr>
            <a:spLocks noGrp="1"/>
          </p:cNvSpPr>
          <p:nvPr>
            <p:ph type="title"/>
          </p:nvPr>
        </p:nvSpPr>
        <p:spPr>
          <a:xfrm>
            <a:off x="1752600" y="999966"/>
            <a:ext cx="7520940" cy="548640"/>
          </a:xfrm>
        </p:spPr>
        <p:txBody>
          <a:bodyPr/>
          <a:lstStyle/>
          <a:p>
            <a:r>
              <a:rPr lang="en-US" dirty="0" smtClean="0"/>
              <a:t>The Eagle express comes to life.</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4" t="5565" r="4994" b="21219"/>
          <a:stretch/>
        </p:blipFill>
        <p:spPr bwMode="auto">
          <a:xfrm>
            <a:off x="152400" y="1548606"/>
            <a:ext cx="2743200" cy="330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954" r="9315"/>
          <a:stretch/>
        </p:blipFill>
        <p:spPr bwMode="auto">
          <a:xfrm>
            <a:off x="6172200" y="1561183"/>
            <a:ext cx="2604857" cy="33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583" y="1562819"/>
            <a:ext cx="2864500" cy="335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14583" y="5301921"/>
            <a:ext cx="4343400" cy="523220"/>
          </a:xfrm>
          <a:prstGeom prst="rect">
            <a:avLst/>
          </a:prstGeom>
          <a:noFill/>
        </p:spPr>
        <p:txBody>
          <a:bodyPr wrap="square" rtlCol="0">
            <a:spAutoFit/>
          </a:bodyPr>
          <a:lstStyle/>
          <a:p>
            <a:r>
              <a:rPr lang="en-US" sz="2800" b="1" dirty="0" smtClean="0"/>
              <a:t>Before Renovation</a:t>
            </a:r>
            <a:endParaRPr lang="en-US" sz="2800" b="1" dirty="0"/>
          </a:p>
        </p:txBody>
      </p:sp>
      <p:sp>
        <p:nvSpPr>
          <p:cNvPr id="8" name="Text Box 2"/>
          <p:cNvSpPr txBox="1">
            <a:spLocks noChangeArrowheads="1"/>
          </p:cNvSpPr>
          <p:nvPr/>
        </p:nvSpPr>
        <p:spPr bwMode="auto">
          <a:xfrm>
            <a:off x="3333786" y="475167"/>
            <a:ext cx="4972014" cy="3429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000" b="1" dirty="0">
                <a:solidFill>
                  <a:srgbClr val="002060"/>
                </a:solidFill>
                <a:effectLst/>
                <a:latin typeface="Apple Chancery"/>
                <a:ea typeface="Calibri"/>
                <a:cs typeface="Times New Roman"/>
              </a:rPr>
              <a:t>The Eagle Express Mobile Classroom </a:t>
            </a:r>
            <a:endParaRPr lang="en-US" sz="2000" dirty="0">
              <a:effectLst/>
              <a:latin typeface="Calibri"/>
              <a:ea typeface="Calibri"/>
              <a:cs typeface="Times New Roman"/>
            </a:endParaRPr>
          </a:p>
        </p:txBody>
      </p:sp>
    </p:spTree>
    <p:extLst>
      <p:ext uri="{BB962C8B-B14F-4D97-AF65-F5344CB8AC3E}">
        <p14:creationId xmlns:p14="http://schemas.microsoft.com/office/powerpoint/2010/main" val="166179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result for eagle outline"/>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7293" y="14804"/>
            <a:ext cx="1885986" cy="1574681"/>
          </a:xfrm>
          <a:prstGeom prst="rect">
            <a:avLst/>
          </a:prstGeom>
          <a:noFill/>
          <a:ln>
            <a:noFill/>
          </a:ln>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981" b="53103"/>
          <a:stretch/>
        </p:blipFill>
        <p:spPr bwMode="auto">
          <a:xfrm>
            <a:off x="434196" y="1676400"/>
            <a:ext cx="4819650" cy="153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4626" b="18090"/>
          <a:stretch/>
        </p:blipFill>
        <p:spPr bwMode="auto">
          <a:xfrm>
            <a:off x="3801733" y="3505200"/>
            <a:ext cx="4816475" cy="308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2"/>
          <p:cNvSpPr txBox="1">
            <a:spLocks noChangeArrowheads="1"/>
          </p:cNvSpPr>
          <p:nvPr/>
        </p:nvSpPr>
        <p:spPr bwMode="auto">
          <a:xfrm>
            <a:off x="2514600" y="457200"/>
            <a:ext cx="5715000" cy="7655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800" b="1" dirty="0">
                <a:solidFill>
                  <a:srgbClr val="002060"/>
                </a:solidFill>
                <a:effectLst/>
                <a:latin typeface="Apple Chancery"/>
                <a:ea typeface="Calibri"/>
                <a:cs typeface="Times New Roman"/>
              </a:rPr>
              <a:t>The Eagle Express Mobile Classroom </a:t>
            </a:r>
            <a:endParaRPr lang="en-US" sz="2800" dirty="0">
              <a:effectLst/>
              <a:latin typeface="Calibri"/>
              <a:ea typeface="Calibri"/>
              <a:cs typeface="Times New Roman"/>
            </a:endParaRPr>
          </a:p>
        </p:txBody>
      </p:sp>
      <p:sp>
        <p:nvSpPr>
          <p:cNvPr id="6" name="TextBox 5"/>
          <p:cNvSpPr txBox="1"/>
          <p:nvPr/>
        </p:nvSpPr>
        <p:spPr>
          <a:xfrm>
            <a:off x="666786" y="3352800"/>
            <a:ext cx="2667000" cy="2031325"/>
          </a:xfrm>
          <a:prstGeom prst="rect">
            <a:avLst/>
          </a:prstGeom>
          <a:noFill/>
        </p:spPr>
        <p:txBody>
          <a:bodyPr wrap="square" rtlCol="0">
            <a:spAutoFit/>
          </a:bodyPr>
          <a:lstStyle/>
          <a:p>
            <a:pPr marL="285750" indent="-285750">
              <a:buFont typeface="Arial" pitchFamily="34" charset="0"/>
              <a:buChar char="•"/>
            </a:pPr>
            <a:r>
              <a:rPr lang="en-US" dirty="0" smtClean="0"/>
              <a:t>Remove Seats</a:t>
            </a:r>
          </a:p>
          <a:p>
            <a:pPr marL="285750" indent="-285750">
              <a:buFont typeface="Arial" pitchFamily="34" charset="0"/>
              <a:buChar char="•"/>
            </a:pPr>
            <a:r>
              <a:rPr lang="en-US" dirty="0" smtClean="0"/>
              <a:t>Add New Flooring</a:t>
            </a:r>
          </a:p>
          <a:p>
            <a:pPr marL="285750" indent="-285750">
              <a:buFont typeface="Arial" pitchFamily="34" charset="0"/>
              <a:buChar char="•"/>
            </a:pPr>
            <a:r>
              <a:rPr lang="en-US" dirty="0" smtClean="0"/>
              <a:t>Cover the Windows </a:t>
            </a:r>
          </a:p>
          <a:p>
            <a:pPr marL="285750" indent="-285750">
              <a:buFont typeface="Arial" pitchFamily="34" charset="0"/>
              <a:buChar char="•"/>
            </a:pPr>
            <a:r>
              <a:rPr lang="en-US" dirty="0" smtClean="0"/>
              <a:t>Add a Generator </a:t>
            </a:r>
          </a:p>
          <a:p>
            <a:pPr marL="285750" indent="-285750">
              <a:buFont typeface="Arial" pitchFamily="34" charset="0"/>
              <a:buChar char="•"/>
            </a:pPr>
            <a:r>
              <a:rPr lang="en-US" dirty="0" smtClean="0"/>
              <a:t>Exterior/ Interior Decals</a:t>
            </a:r>
          </a:p>
          <a:p>
            <a:endParaRPr lang="en-US" dirty="0"/>
          </a:p>
        </p:txBody>
      </p:sp>
      <p:sp>
        <p:nvSpPr>
          <p:cNvPr id="7" name="TextBox 6"/>
          <p:cNvSpPr txBox="1"/>
          <p:nvPr/>
        </p:nvSpPr>
        <p:spPr>
          <a:xfrm>
            <a:off x="3600450" y="991955"/>
            <a:ext cx="1771650" cy="461665"/>
          </a:xfrm>
          <a:prstGeom prst="rect">
            <a:avLst/>
          </a:prstGeom>
          <a:noFill/>
        </p:spPr>
        <p:txBody>
          <a:bodyPr wrap="square" rtlCol="0">
            <a:spAutoFit/>
          </a:bodyPr>
          <a:lstStyle/>
          <a:p>
            <a:r>
              <a:rPr lang="en-US" sz="2400" b="1" dirty="0" smtClean="0">
                <a:solidFill>
                  <a:srgbClr val="FF0000"/>
                </a:solidFill>
              </a:rPr>
              <a:t>Renovations</a:t>
            </a:r>
            <a:endParaRPr lang="en-US" sz="2400" b="1" dirty="0">
              <a:solidFill>
                <a:srgbClr val="FF0000"/>
              </a:solidFill>
            </a:endParaRPr>
          </a:p>
        </p:txBody>
      </p:sp>
      <p:pic>
        <p:nvPicPr>
          <p:cNvPr id="3083" name="Picture 11" descr="Image result for kids taking a test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383437"/>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977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19200"/>
            <a:ext cx="8382000"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 y="2590800"/>
            <a:ext cx="45719" cy="903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43800" y="4800600"/>
            <a:ext cx="914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16200000">
            <a:off x="2067158" y="4206042"/>
            <a:ext cx="2142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seat</a:t>
            </a:r>
            <a:endParaRPr lang="en-US" sz="1000" dirty="0"/>
          </a:p>
        </p:txBody>
      </p:sp>
      <p:sp>
        <p:nvSpPr>
          <p:cNvPr id="8" name="Rectangle 7"/>
          <p:cNvSpPr/>
          <p:nvPr/>
        </p:nvSpPr>
        <p:spPr>
          <a:xfrm rot="16200000">
            <a:off x="2782829" y="4206042"/>
            <a:ext cx="2142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Seat</a:t>
            </a:r>
            <a:endParaRPr lang="en-US" sz="1000" dirty="0"/>
          </a:p>
        </p:txBody>
      </p:sp>
      <p:sp>
        <p:nvSpPr>
          <p:cNvPr id="12" name="Rectangle 11"/>
          <p:cNvSpPr/>
          <p:nvPr/>
        </p:nvSpPr>
        <p:spPr>
          <a:xfrm>
            <a:off x="7696200" y="1295400"/>
            <a:ext cx="990600" cy="1066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Driver</a:t>
            </a:r>
            <a:endParaRPr lang="en-US" dirty="0">
              <a:solidFill>
                <a:schemeClr val="tx1"/>
              </a:solidFill>
            </a:endParaRPr>
          </a:p>
        </p:txBody>
      </p:sp>
      <p:sp>
        <p:nvSpPr>
          <p:cNvPr id="15" name="Oval 14"/>
          <p:cNvSpPr/>
          <p:nvPr/>
        </p:nvSpPr>
        <p:spPr>
          <a:xfrm>
            <a:off x="5549660" y="2294568"/>
            <a:ext cx="1981200" cy="1676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Rug</a:t>
            </a:r>
            <a:endParaRPr lang="en-US" dirty="0"/>
          </a:p>
        </p:txBody>
      </p:sp>
      <p:sp>
        <p:nvSpPr>
          <p:cNvPr id="22" name="Rectangle 21"/>
          <p:cNvSpPr/>
          <p:nvPr/>
        </p:nvSpPr>
        <p:spPr>
          <a:xfrm rot="16200000">
            <a:off x="2706130" y="2988734"/>
            <a:ext cx="207036" cy="3569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table</a:t>
            </a:r>
            <a:endParaRPr lang="en-US" sz="1200" dirty="0"/>
          </a:p>
        </p:txBody>
      </p:sp>
      <p:sp>
        <p:nvSpPr>
          <p:cNvPr id="23" name="Rectangle 22"/>
          <p:cNvSpPr/>
          <p:nvPr/>
        </p:nvSpPr>
        <p:spPr>
          <a:xfrm flipH="1">
            <a:off x="4651678" y="3475876"/>
            <a:ext cx="45719" cy="14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6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675" y="1219201"/>
            <a:ext cx="76498"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638800" y="1219201"/>
            <a:ext cx="1600200" cy="761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4707461" y="1333500"/>
            <a:ext cx="2142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seat</a:t>
            </a:r>
            <a:endParaRPr lang="en-US" sz="1000" dirty="0"/>
          </a:p>
        </p:txBody>
      </p:sp>
      <p:sp>
        <p:nvSpPr>
          <p:cNvPr id="44" name="Rectangle 43"/>
          <p:cNvSpPr/>
          <p:nvPr/>
        </p:nvSpPr>
        <p:spPr>
          <a:xfrm>
            <a:off x="4707461" y="2019300"/>
            <a:ext cx="2142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Seat</a:t>
            </a:r>
            <a:endParaRPr lang="en-US" sz="1000" dirty="0"/>
          </a:p>
        </p:txBody>
      </p:sp>
      <p:pic>
        <p:nvPicPr>
          <p:cNvPr id="616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725" y="3494085"/>
            <a:ext cx="244475"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387663" y="4134050"/>
            <a:ext cx="2444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rot="16200000">
            <a:off x="-84128" y="2811471"/>
            <a:ext cx="805658" cy="276999"/>
          </a:xfrm>
          <a:prstGeom prst="rect">
            <a:avLst/>
          </a:prstGeom>
          <a:noFill/>
        </p:spPr>
        <p:txBody>
          <a:bodyPr wrap="square" rtlCol="0">
            <a:spAutoFit/>
          </a:bodyPr>
          <a:lstStyle/>
          <a:p>
            <a:r>
              <a:rPr lang="en-US" sz="1200" dirty="0" smtClean="0"/>
              <a:t>Exit Door</a:t>
            </a:r>
            <a:endParaRPr lang="en-US" sz="1200" dirty="0"/>
          </a:p>
        </p:txBody>
      </p:sp>
      <p:sp>
        <p:nvSpPr>
          <p:cNvPr id="27" name="TextBox 26"/>
          <p:cNvSpPr txBox="1"/>
          <p:nvPr/>
        </p:nvSpPr>
        <p:spPr>
          <a:xfrm>
            <a:off x="7467600" y="4838216"/>
            <a:ext cx="1308340" cy="276999"/>
          </a:xfrm>
          <a:prstGeom prst="rect">
            <a:avLst/>
          </a:prstGeom>
          <a:noFill/>
        </p:spPr>
        <p:txBody>
          <a:bodyPr wrap="square" rtlCol="0">
            <a:spAutoFit/>
          </a:bodyPr>
          <a:lstStyle/>
          <a:p>
            <a:r>
              <a:rPr lang="en-US" sz="1200" dirty="0" smtClean="0"/>
              <a:t>Entrance Door </a:t>
            </a:r>
            <a:endParaRPr lang="en-US" sz="1200" dirty="0"/>
          </a:p>
        </p:txBody>
      </p:sp>
      <p:sp>
        <p:nvSpPr>
          <p:cNvPr id="28" name="TextBox 27"/>
          <p:cNvSpPr txBox="1"/>
          <p:nvPr/>
        </p:nvSpPr>
        <p:spPr>
          <a:xfrm>
            <a:off x="5791200" y="962799"/>
            <a:ext cx="1143000" cy="276999"/>
          </a:xfrm>
          <a:prstGeom prst="rect">
            <a:avLst/>
          </a:prstGeom>
          <a:noFill/>
        </p:spPr>
        <p:txBody>
          <a:bodyPr wrap="square" rtlCol="0">
            <a:spAutoFit/>
          </a:bodyPr>
          <a:lstStyle/>
          <a:p>
            <a:r>
              <a:rPr lang="en-US" sz="1200" dirty="0" smtClean="0"/>
              <a:t>Interactive TV</a:t>
            </a:r>
            <a:endParaRPr lang="en-US" sz="1200" dirty="0"/>
          </a:p>
        </p:txBody>
      </p:sp>
      <p:sp>
        <p:nvSpPr>
          <p:cNvPr id="31" name="5-Point Star 30"/>
          <p:cNvSpPr/>
          <p:nvPr/>
        </p:nvSpPr>
        <p:spPr>
          <a:xfrm>
            <a:off x="1062702" y="1101290"/>
            <a:ext cx="175260" cy="1384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5-Point Star 31"/>
          <p:cNvSpPr/>
          <p:nvPr/>
        </p:nvSpPr>
        <p:spPr>
          <a:xfrm>
            <a:off x="3543262" y="1108480"/>
            <a:ext cx="190538" cy="1384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5-Point Star 32"/>
          <p:cNvSpPr/>
          <p:nvPr/>
        </p:nvSpPr>
        <p:spPr>
          <a:xfrm>
            <a:off x="7309449" y="1094109"/>
            <a:ext cx="152400" cy="19410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33"/>
          <p:cNvSpPr/>
          <p:nvPr/>
        </p:nvSpPr>
        <p:spPr>
          <a:xfrm>
            <a:off x="5334000" y="1101298"/>
            <a:ext cx="215660" cy="1869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34"/>
          <p:cNvSpPr/>
          <p:nvPr/>
        </p:nvSpPr>
        <p:spPr>
          <a:xfrm>
            <a:off x="6350120" y="4794773"/>
            <a:ext cx="177560" cy="1380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5-Point Star 35"/>
          <p:cNvSpPr/>
          <p:nvPr/>
        </p:nvSpPr>
        <p:spPr>
          <a:xfrm>
            <a:off x="3662235" y="4814980"/>
            <a:ext cx="204785" cy="1380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5-Point Star 36"/>
          <p:cNvSpPr/>
          <p:nvPr/>
        </p:nvSpPr>
        <p:spPr>
          <a:xfrm>
            <a:off x="1612144" y="4838700"/>
            <a:ext cx="221823" cy="1380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990600" y="6019800"/>
            <a:ext cx="1594539" cy="369332"/>
          </a:xfrm>
          <a:prstGeom prst="rect">
            <a:avLst/>
          </a:prstGeom>
          <a:noFill/>
        </p:spPr>
        <p:txBody>
          <a:bodyPr wrap="none" rtlCol="0">
            <a:spAutoFit/>
          </a:bodyPr>
          <a:lstStyle/>
          <a:p>
            <a:r>
              <a:rPr lang="en-US" dirty="0" smtClean="0"/>
              <a:t>= Power Outlet</a:t>
            </a:r>
            <a:endParaRPr lang="en-US" dirty="0"/>
          </a:p>
        </p:txBody>
      </p:sp>
      <p:sp>
        <p:nvSpPr>
          <p:cNvPr id="42" name="Plaque 41"/>
          <p:cNvSpPr/>
          <p:nvPr/>
        </p:nvSpPr>
        <p:spPr>
          <a:xfrm>
            <a:off x="573334" y="4640736"/>
            <a:ext cx="232266" cy="223044"/>
          </a:xfrm>
          <a:prstGeom prst="plaqu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342862" y="4822190"/>
            <a:ext cx="1364476" cy="261610"/>
          </a:xfrm>
          <a:prstGeom prst="rect">
            <a:avLst/>
          </a:prstGeom>
          <a:noFill/>
        </p:spPr>
        <p:txBody>
          <a:bodyPr wrap="none" rtlCol="0">
            <a:spAutoFit/>
          </a:bodyPr>
          <a:lstStyle/>
          <a:p>
            <a:r>
              <a:rPr lang="en-US" sz="1100" dirty="0" smtClean="0"/>
              <a:t>50 amp breaker box </a:t>
            </a:r>
            <a:endParaRPr lang="en-US" sz="1100" dirty="0"/>
          </a:p>
        </p:txBody>
      </p:sp>
      <p:sp>
        <p:nvSpPr>
          <p:cNvPr id="46" name="5-Point Star 45"/>
          <p:cNvSpPr/>
          <p:nvPr/>
        </p:nvSpPr>
        <p:spPr>
          <a:xfrm>
            <a:off x="757129" y="6019800"/>
            <a:ext cx="321874" cy="2931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1998766" y="1257300"/>
            <a:ext cx="874855" cy="523220"/>
          </a:xfrm>
          <a:prstGeom prst="rect">
            <a:avLst/>
          </a:prstGeom>
          <a:noFill/>
        </p:spPr>
        <p:txBody>
          <a:bodyPr wrap="none" rtlCol="0">
            <a:spAutoFit/>
          </a:bodyPr>
          <a:lstStyle/>
          <a:p>
            <a:r>
              <a:rPr lang="en-US" sz="1400" dirty="0" smtClean="0"/>
              <a:t>Listening </a:t>
            </a:r>
          </a:p>
          <a:p>
            <a:r>
              <a:rPr lang="en-US" sz="1400" dirty="0" smtClean="0"/>
              <a:t>Center </a:t>
            </a:r>
            <a:endParaRPr lang="en-US" sz="1400" dirty="0"/>
          </a:p>
        </p:txBody>
      </p:sp>
      <p:sp>
        <p:nvSpPr>
          <p:cNvPr id="48" name="TextBox 47"/>
          <p:cNvSpPr txBox="1"/>
          <p:nvPr/>
        </p:nvSpPr>
        <p:spPr>
          <a:xfrm>
            <a:off x="1707338" y="839688"/>
            <a:ext cx="2128249" cy="261610"/>
          </a:xfrm>
          <a:prstGeom prst="rect">
            <a:avLst/>
          </a:prstGeom>
          <a:noFill/>
        </p:spPr>
        <p:txBody>
          <a:bodyPr wrap="square" rtlCol="0">
            <a:spAutoFit/>
          </a:bodyPr>
          <a:lstStyle/>
          <a:p>
            <a:r>
              <a:rPr lang="en-US" sz="1100" dirty="0" smtClean="0"/>
              <a:t>Table = 18 inches X 12 feet </a:t>
            </a:r>
            <a:endParaRPr lang="en-US" sz="1100" dirty="0"/>
          </a:p>
        </p:txBody>
      </p:sp>
      <p:sp>
        <p:nvSpPr>
          <p:cNvPr id="49" name="TextBox 48"/>
          <p:cNvSpPr txBox="1"/>
          <p:nvPr/>
        </p:nvSpPr>
        <p:spPr>
          <a:xfrm>
            <a:off x="2325282" y="457200"/>
            <a:ext cx="4567429" cy="369332"/>
          </a:xfrm>
          <a:prstGeom prst="rect">
            <a:avLst/>
          </a:prstGeom>
          <a:noFill/>
        </p:spPr>
        <p:txBody>
          <a:bodyPr wrap="square" rtlCol="0">
            <a:spAutoFit/>
          </a:bodyPr>
          <a:lstStyle/>
          <a:p>
            <a:pPr algn="ctr"/>
            <a:r>
              <a:rPr lang="en-US" dirty="0" smtClean="0"/>
              <a:t>Eagle Express Mobile Classroom </a:t>
            </a:r>
            <a:endParaRPr lang="en-US" dirty="0"/>
          </a:p>
        </p:txBody>
      </p:sp>
      <p:sp>
        <p:nvSpPr>
          <p:cNvPr id="38" name="Rectangle 37"/>
          <p:cNvSpPr/>
          <p:nvPr/>
        </p:nvSpPr>
        <p:spPr>
          <a:xfrm rot="16200000">
            <a:off x="3476870" y="4206042"/>
            <a:ext cx="2142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seat</a:t>
            </a:r>
            <a:endParaRPr lang="en-US" sz="1000" dirty="0"/>
          </a:p>
        </p:txBody>
      </p:sp>
      <p:sp>
        <p:nvSpPr>
          <p:cNvPr id="40" name="Rectangle 39"/>
          <p:cNvSpPr/>
          <p:nvPr/>
        </p:nvSpPr>
        <p:spPr>
          <a:xfrm rot="16200000">
            <a:off x="4144175" y="4188819"/>
            <a:ext cx="2142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seat</a:t>
            </a:r>
            <a:endParaRPr lang="en-US" sz="1000" dirty="0"/>
          </a:p>
        </p:txBody>
      </p:sp>
    </p:spTree>
    <p:extLst>
      <p:ext uri="{BB962C8B-B14F-4D97-AF65-F5344CB8AC3E}">
        <p14:creationId xmlns:p14="http://schemas.microsoft.com/office/powerpoint/2010/main" val="90416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Donations</a:t>
            </a:r>
            <a:endParaRPr lang="en-US" dirty="0">
              <a:solidFill>
                <a:srgbClr val="FF0000"/>
              </a:solidFill>
            </a:endParaRPr>
          </a:p>
        </p:txBody>
      </p:sp>
      <p:sp>
        <p:nvSpPr>
          <p:cNvPr id="3" name="TextBox 2"/>
          <p:cNvSpPr txBox="1"/>
          <p:nvPr/>
        </p:nvSpPr>
        <p:spPr>
          <a:xfrm>
            <a:off x="685800" y="1295400"/>
            <a:ext cx="7467600" cy="3139321"/>
          </a:xfrm>
          <a:prstGeom prst="rect">
            <a:avLst/>
          </a:prstGeom>
          <a:noFill/>
        </p:spPr>
        <p:txBody>
          <a:bodyPr wrap="square" rtlCol="0">
            <a:spAutoFit/>
          </a:bodyPr>
          <a:lstStyle/>
          <a:p>
            <a:pPr marL="285750" indent="-285750">
              <a:buFont typeface="Arial" pitchFamily="34" charset="0"/>
              <a:buChar char="•"/>
            </a:pPr>
            <a:r>
              <a:rPr lang="en-US" dirty="0" smtClean="0"/>
              <a:t>Georgia Power</a:t>
            </a:r>
          </a:p>
          <a:p>
            <a:pPr marL="285750" indent="-285750">
              <a:buFont typeface="Arial" pitchFamily="34" charset="0"/>
              <a:buChar char="•"/>
            </a:pPr>
            <a:r>
              <a:rPr lang="en-US" dirty="0" smtClean="0"/>
              <a:t>EMC</a:t>
            </a:r>
          </a:p>
          <a:p>
            <a:pPr marL="285750" indent="-285750">
              <a:buFont typeface="Arial" pitchFamily="34" charset="0"/>
              <a:buChar char="•"/>
            </a:pPr>
            <a:r>
              <a:rPr lang="en-US" dirty="0" smtClean="0"/>
              <a:t>Holland-Underwood Foundation</a:t>
            </a:r>
          </a:p>
          <a:p>
            <a:pPr marL="285750" indent="-285750">
              <a:buFont typeface="Arial" pitchFamily="34" charset="0"/>
              <a:buChar char="•"/>
            </a:pPr>
            <a:r>
              <a:rPr lang="en-US" dirty="0" smtClean="0"/>
              <a:t>Local Citizens </a:t>
            </a:r>
          </a:p>
          <a:p>
            <a:pPr marL="285750" indent="-285750">
              <a:buFont typeface="Arial" pitchFamily="34" charset="0"/>
              <a:buChar char="•"/>
            </a:pPr>
            <a:r>
              <a:rPr lang="en-US" dirty="0" smtClean="0"/>
              <a:t>Tiny Grant (GOSA)</a:t>
            </a:r>
          </a:p>
          <a:p>
            <a:pPr marL="285750" indent="-285750">
              <a:buFont typeface="Arial" pitchFamily="34" charset="0"/>
              <a:buChar char="•"/>
            </a:pPr>
            <a:r>
              <a:rPr lang="en-US" dirty="0" smtClean="0"/>
              <a:t>Tri-County </a:t>
            </a:r>
          </a:p>
          <a:p>
            <a:pPr marL="285750" indent="-285750">
              <a:buFont typeface="Arial" pitchFamily="34" charset="0"/>
              <a:buChar char="•"/>
            </a:pPr>
            <a:r>
              <a:rPr lang="en-US" dirty="0" smtClean="0"/>
              <a:t>Dr. Joseph Brogdon </a:t>
            </a:r>
          </a:p>
          <a:p>
            <a:pPr marL="285750" indent="-285750">
              <a:buFont typeface="Arial" pitchFamily="34" charset="0"/>
              <a:buChar char="•"/>
            </a:pPr>
            <a:r>
              <a:rPr lang="en-US" dirty="0" smtClean="0"/>
              <a:t>TBO Trucking</a:t>
            </a:r>
          </a:p>
          <a:p>
            <a:pPr marL="285750" indent="-285750">
              <a:buFont typeface="Arial" pitchFamily="34" charset="0"/>
              <a:buChar char="•"/>
            </a:pPr>
            <a:r>
              <a:rPr lang="en-US" dirty="0" smtClean="0"/>
              <a:t>Paul Thigpen Chevrolet </a:t>
            </a:r>
          </a:p>
          <a:p>
            <a:pPr marL="285750" indent="-285750">
              <a:buFont typeface="Arial" pitchFamily="34" charset="0"/>
              <a:buChar char="•"/>
            </a:pPr>
            <a:r>
              <a:rPr lang="en-US" dirty="0" smtClean="0"/>
              <a:t>Paul Leonard Elite Events</a:t>
            </a:r>
          </a:p>
          <a:p>
            <a:endParaRPr lang="en-US" dirty="0"/>
          </a:p>
        </p:txBody>
      </p:sp>
      <p:pic>
        <p:nvPicPr>
          <p:cNvPr id="2050" name="Picture 2" descr="C:\Users\mpool\AppData\Local\Microsoft\Windows\Temporary Internet Files\Content.IE5\81OORA5I\money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73661"/>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100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1026" name="Picture 2" descr="C:\Users\mpool\AppData\Local\Microsoft\Windows\Temporary Internet Files\Content.IE5\81OORA5I\questio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93206" y="1100138"/>
            <a:ext cx="3579812" cy="3579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78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2225040"/>
          </a:xfrm>
        </p:spPr>
        <p:txBody>
          <a:bodyPr/>
          <a:lstStyle/>
          <a:p>
            <a:r>
              <a:rPr lang="en-US" dirty="0" smtClean="0"/>
              <a:t>Montgomery County Schools …</a:t>
            </a:r>
            <a:br>
              <a:rPr lang="en-US" dirty="0" smtClean="0"/>
            </a:br>
            <a:r>
              <a:rPr lang="en-US" dirty="0" smtClean="0"/>
              <a:t>Making it happen </a:t>
            </a:r>
            <a:endParaRPr lang="en-US" dirty="0"/>
          </a:p>
        </p:txBody>
      </p:sp>
      <p:pic>
        <p:nvPicPr>
          <p:cNvPr id="2051" name="Picture 3" descr="C:\Users\mpool\AppData\Local\Microsoft\Windows\Temporary Internet Files\Content.IE5\38VQYNQW\bus%20clip%20art%20edit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3962400" cy="411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44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060" y="990600"/>
            <a:ext cx="7467600" cy="3970318"/>
          </a:xfrm>
          <a:prstGeom prst="rect">
            <a:avLst/>
          </a:prstGeom>
          <a:noFill/>
        </p:spPr>
        <p:txBody>
          <a:bodyPr wrap="square" rtlCol="0">
            <a:spAutoFit/>
          </a:bodyPr>
          <a:lstStyle/>
          <a:p>
            <a:r>
              <a:rPr lang="en-US" b="1" dirty="0" smtClean="0">
                <a:solidFill>
                  <a:srgbClr val="FF0000"/>
                </a:solidFill>
              </a:rPr>
              <a:t>Total Enrollment </a:t>
            </a:r>
          </a:p>
          <a:p>
            <a:r>
              <a:rPr lang="en-US" dirty="0" smtClean="0"/>
              <a:t>Elementary School 	442</a:t>
            </a:r>
          </a:p>
          <a:p>
            <a:r>
              <a:rPr lang="en-US" dirty="0" smtClean="0"/>
              <a:t>Middle School 		200</a:t>
            </a:r>
          </a:p>
          <a:p>
            <a:r>
              <a:rPr lang="en-US" dirty="0" smtClean="0"/>
              <a:t>High School		278</a:t>
            </a:r>
          </a:p>
          <a:p>
            <a:endParaRPr lang="en-US" dirty="0"/>
          </a:p>
          <a:p>
            <a:r>
              <a:rPr lang="en-US" b="1" dirty="0" smtClean="0">
                <a:solidFill>
                  <a:srgbClr val="FF0000"/>
                </a:solidFill>
              </a:rPr>
              <a:t>Percentage of Students by Ethnicity </a:t>
            </a:r>
          </a:p>
          <a:p>
            <a:r>
              <a:rPr lang="en-US" dirty="0"/>
              <a:t>48% White </a:t>
            </a:r>
          </a:p>
          <a:p>
            <a:r>
              <a:rPr lang="en-US" dirty="0"/>
              <a:t>35%  Black or African American </a:t>
            </a:r>
          </a:p>
          <a:p>
            <a:r>
              <a:rPr lang="en-US" dirty="0" smtClean="0"/>
              <a:t>11% Hispanic/Latino of any race </a:t>
            </a:r>
          </a:p>
          <a:p>
            <a:r>
              <a:rPr lang="en-US" dirty="0"/>
              <a:t>4% Two or More Races</a:t>
            </a:r>
          </a:p>
          <a:p>
            <a:r>
              <a:rPr lang="en-US" dirty="0" smtClean="0"/>
              <a:t>1%  American Indian or Alaskan Native </a:t>
            </a:r>
          </a:p>
          <a:p>
            <a:r>
              <a:rPr lang="en-US" dirty="0" smtClean="0"/>
              <a:t>1% Asian </a:t>
            </a:r>
          </a:p>
          <a:p>
            <a:endParaRPr lang="en-US" dirty="0"/>
          </a:p>
          <a:p>
            <a:r>
              <a:rPr lang="en-US" b="1" dirty="0">
                <a:solidFill>
                  <a:srgbClr val="FF0000"/>
                </a:solidFill>
              </a:rPr>
              <a:t>72%  </a:t>
            </a:r>
            <a:r>
              <a:rPr lang="en-US" b="1" dirty="0" smtClean="0">
                <a:solidFill>
                  <a:srgbClr val="FF0000"/>
                </a:solidFill>
              </a:rPr>
              <a:t>Percentage of Students Qualifying for Free and Reduced Lunch</a:t>
            </a:r>
          </a:p>
        </p:txBody>
      </p:sp>
      <p:sp>
        <p:nvSpPr>
          <p:cNvPr id="3" name="TextBox 2"/>
          <p:cNvSpPr txBox="1"/>
          <p:nvPr/>
        </p:nvSpPr>
        <p:spPr>
          <a:xfrm>
            <a:off x="762000" y="364405"/>
            <a:ext cx="7315200" cy="523220"/>
          </a:xfrm>
          <a:prstGeom prst="rect">
            <a:avLst/>
          </a:prstGeom>
          <a:noFill/>
        </p:spPr>
        <p:txBody>
          <a:bodyPr wrap="square" rtlCol="0">
            <a:spAutoFit/>
          </a:bodyPr>
          <a:lstStyle/>
          <a:p>
            <a:r>
              <a:rPr lang="en-US" sz="2800" b="1" dirty="0" smtClean="0"/>
              <a:t>System Demographics</a:t>
            </a:r>
            <a:endParaRPr lang="en-US" sz="2800" b="1" dirty="0"/>
          </a:p>
        </p:txBody>
      </p:sp>
    </p:spTree>
    <p:extLst>
      <p:ext uri="{BB962C8B-B14F-4D97-AF65-F5344CB8AC3E}">
        <p14:creationId xmlns:p14="http://schemas.microsoft.com/office/powerpoint/2010/main" val="3525554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Idea….</a:t>
            </a:r>
            <a:endParaRPr lang="en-US" dirty="0"/>
          </a:p>
        </p:txBody>
      </p:sp>
      <p:sp>
        <p:nvSpPr>
          <p:cNvPr id="4" name="TextBox 3"/>
          <p:cNvSpPr txBox="1"/>
          <p:nvPr/>
        </p:nvSpPr>
        <p:spPr>
          <a:xfrm>
            <a:off x="838200" y="1371600"/>
            <a:ext cx="7162800" cy="3970318"/>
          </a:xfrm>
          <a:prstGeom prst="rect">
            <a:avLst/>
          </a:prstGeom>
          <a:noFill/>
        </p:spPr>
        <p:txBody>
          <a:bodyPr wrap="square" rtlCol="0">
            <a:spAutoFit/>
          </a:bodyPr>
          <a:lstStyle/>
          <a:p>
            <a:pPr marL="285750" indent="-285750">
              <a:buFont typeface="Arial" pitchFamily="34" charset="0"/>
              <a:buChar char="•"/>
            </a:pPr>
            <a:r>
              <a:rPr lang="en-US" dirty="0" smtClean="0"/>
              <a:t>Our data has shown a need for earlier literacy interventions for our pre-k and kindergarten students.</a:t>
            </a:r>
          </a:p>
          <a:p>
            <a:pPr marL="285750" indent="-285750">
              <a:buFont typeface="Arial" pitchFamily="34" charset="0"/>
              <a:buChar char="•"/>
            </a:pPr>
            <a:r>
              <a:rPr lang="en-US" dirty="0" smtClean="0"/>
              <a:t>Literacy Research – Vocabulary Development –Million Word Gap</a:t>
            </a:r>
          </a:p>
          <a:p>
            <a:pPr marL="742950" lvl="1" indent="-285750">
              <a:buFont typeface="Arial" pitchFamily="34" charset="0"/>
              <a:buChar char="•"/>
            </a:pPr>
            <a:r>
              <a:rPr lang="en-US" dirty="0" smtClean="0"/>
              <a:t>“Some children come to school knowing far fewer words than others. Hart and Risley (1995) studied young children’s vocabulary development and found that when children from families with low incomes were 3 years old, they knew 600 fewer words than children the same age from families with upper incomes. By grade 2, the gap widens to about 4,000 words (Biemiller &amp; Slonim 2001). These facts heighten the need to purposefully teach vocabulary in early childhood, especially in programs serving children from low-income households.”			--Christ and Wang</a:t>
            </a:r>
          </a:p>
          <a:p>
            <a:pPr marL="285750" indent="-285750">
              <a:buFont typeface="Arial" pitchFamily="34" charset="0"/>
              <a:buChar char="•"/>
            </a:pPr>
            <a:endParaRPr lang="en-US" dirty="0"/>
          </a:p>
        </p:txBody>
      </p:sp>
    </p:spTree>
    <p:extLst>
      <p:ext uri="{BB962C8B-B14F-4D97-AF65-F5344CB8AC3E}">
        <p14:creationId xmlns:p14="http://schemas.microsoft.com/office/powerpoint/2010/main" val="282168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t>
            </a:r>
            <a:endParaRPr lang="en-US" dirty="0"/>
          </a:p>
        </p:txBody>
      </p:sp>
      <p:sp>
        <p:nvSpPr>
          <p:cNvPr id="4" name="AutoShape 2" descr="https://mail.google.com/mail/u/0/?ui=2&amp;ik=1d36897f31&amp;view=fimg&amp;th=15b20904273d90cb&amp;attid=0.1.1&amp;disp=emb&amp;attbid=ANGjdJ-mLUEy8Pj3dgd6ognS4GEStEntu-NDRH5Ntew73CYmni8yb3aOnskUWUBBeOeiTkrrd1wetWuz-9DQkhKzLrY5a26P7SxNjiyC3l6mzSY9GW52TrkD0iqUjns&amp;sz=s0-l75-ft&amp;ats=1490900075651&amp;rm=15b20904273d90c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762000" y="1219200"/>
            <a:ext cx="7467600" cy="2677656"/>
          </a:xfrm>
          <a:prstGeom prst="rect">
            <a:avLst/>
          </a:prstGeom>
          <a:noFill/>
        </p:spPr>
        <p:txBody>
          <a:bodyPr wrap="square" rtlCol="0">
            <a:spAutoFit/>
          </a:bodyPr>
          <a:lstStyle/>
          <a:p>
            <a:pPr marL="285750" indent="-285750">
              <a:buFont typeface="Arial" pitchFamily="34" charset="0"/>
              <a:buChar char="•"/>
            </a:pPr>
            <a:r>
              <a:rPr lang="en-US" sz="2400" dirty="0" smtClean="0"/>
              <a:t>Increase the vocabulary and literacy exposure for our students entering Pre-K</a:t>
            </a:r>
          </a:p>
          <a:p>
            <a:pPr marL="285750" indent="-285750">
              <a:buFont typeface="Arial" pitchFamily="34" charset="0"/>
              <a:buChar char="•"/>
            </a:pPr>
            <a:r>
              <a:rPr lang="en-US" sz="2400" dirty="0" smtClean="0"/>
              <a:t>Allow under privileged kids the same opportunities</a:t>
            </a:r>
          </a:p>
          <a:p>
            <a:pPr marL="285750" indent="-285750">
              <a:buFont typeface="Arial" pitchFamily="34" charset="0"/>
              <a:buChar char="•"/>
            </a:pPr>
            <a:r>
              <a:rPr lang="en-US" sz="2400" dirty="0" smtClean="0"/>
              <a:t>Exposure to numerous words everyday</a:t>
            </a:r>
          </a:p>
          <a:p>
            <a:pPr marL="285750" indent="-285750">
              <a:buFont typeface="Arial" pitchFamily="34" charset="0"/>
              <a:buChar char="•"/>
            </a:pPr>
            <a:r>
              <a:rPr lang="en-US" sz="2400" dirty="0" smtClean="0"/>
              <a:t>Socialization with other children their age</a:t>
            </a:r>
          </a:p>
          <a:p>
            <a:pPr marL="285750" indent="-285750">
              <a:buFont typeface="Arial" pitchFamily="34" charset="0"/>
              <a:buChar char="•"/>
            </a:pPr>
            <a:r>
              <a:rPr lang="en-US" sz="2400" dirty="0" smtClean="0"/>
              <a:t>Model appropriate vocabulary/literacy strategies for parents</a:t>
            </a:r>
            <a:endParaRPr lang="en-US" sz="2400" dirty="0"/>
          </a:p>
        </p:txBody>
      </p:sp>
    </p:spTree>
    <p:extLst>
      <p:ext uri="{BB962C8B-B14F-4D97-AF65-F5344CB8AC3E}">
        <p14:creationId xmlns:p14="http://schemas.microsoft.com/office/powerpoint/2010/main" val="2139716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520940" cy="548640"/>
          </a:xfrm>
        </p:spPr>
        <p:txBody>
          <a:bodyPr/>
          <a:lstStyle/>
          <a:p>
            <a:r>
              <a:rPr lang="en-US" dirty="0" smtClean="0"/>
              <a:t>Montgomery County </a:t>
            </a:r>
            <a:endParaRPr lang="en-US" dirty="0"/>
          </a:p>
        </p:txBody>
      </p:sp>
      <p:sp>
        <p:nvSpPr>
          <p:cNvPr id="3" name="Content Placeholder 2"/>
          <p:cNvSpPr>
            <a:spLocks noGrp="1"/>
          </p:cNvSpPr>
          <p:nvPr>
            <p:ph idx="1"/>
          </p:nvPr>
        </p:nvSpPr>
        <p:spPr>
          <a:xfrm>
            <a:off x="457200" y="1066800"/>
            <a:ext cx="7520940" cy="3579849"/>
          </a:xfrm>
        </p:spPr>
        <p:txBody>
          <a:bodyPr>
            <a:normAutofit/>
          </a:bodyPr>
          <a:lstStyle/>
          <a:p>
            <a:r>
              <a:rPr lang="en-US" sz="2000" dirty="0" smtClean="0">
                <a:solidFill>
                  <a:srgbClr val="FF0000"/>
                </a:solidFill>
              </a:rPr>
              <a:t>Montgomery County is made up of several small communities.  </a:t>
            </a:r>
          </a:p>
          <a:p>
            <a:pPr>
              <a:buFont typeface="Arial" pitchFamily="34" charset="0"/>
              <a:buChar char="•"/>
            </a:pPr>
            <a:r>
              <a:rPr lang="en-US" sz="2000" dirty="0"/>
              <a:t>Mount Vernon (Montgomery Co. Schools location)</a:t>
            </a:r>
          </a:p>
          <a:p>
            <a:pPr>
              <a:buFont typeface="Arial" pitchFamily="34" charset="0"/>
              <a:buChar char="•"/>
            </a:pPr>
            <a:r>
              <a:rPr lang="en-US" sz="2000" dirty="0" smtClean="0"/>
              <a:t>Uvalda (15 miles)	</a:t>
            </a:r>
          </a:p>
          <a:p>
            <a:pPr>
              <a:buFont typeface="Arial" pitchFamily="34" charset="0"/>
              <a:buChar char="•"/>
            </a:pPr>
            <a:r>
              <a:rPr lang="en-US" sz="2000" dirty="0" smtClean="0"/>
              <a:t>Alston (11 miles)</a:t>
            </a:r>
          </a:p>
          <a:p>
            <a:pPr>
              <a:buFont typeface="Arial" pitchFamily="34" charset="0"/>
              <a:buChar char="•"/>
            </a:pPr>
            <a:r>
              <a:rPr lang="en-US" sz="2000" dirty="0" smtClean="0"/>
              <a:t>Ailey (1 mile)</a:t>
            </a:r>
          </a:p>
          <a:p>
            <a:pPr>
              <a:buFont typeface="Arial" pitchFamily="34" charset="0"/>
              <a:buChar char="•"/>
            </a:pPr>
            <a:r>
              <a:rPr lang="en-US" sz="2000" dirty="0" smtClean="0"/>
              <a:t>Higgston (10 miles)</a:t>
            </a:r>
          </a:p>
          <a:p>
            <a:pPr>
              <a:buFont typeface="Arial" pitchFamily="34" charset="0"/>
              <a:buChar char="•"/>
            </a:pPr>
            <a:r>
              <a:rPr lang="en-US" sz="2000" dirty="0" smtClean="0"/>
              <a:t>Petross  (8 miles)</a:t>
            </a:r>
          </a:p>
          <a:p>
            <a:pPr>
              <a:buFont typeface="Arial" pitchFamily="34" charset="0"/>
              <a:buChar char="•"/>
            </a:pPr>
            <a:r>
              <a:rPr lang="en-US" sz="2000" dirty="0" smtClean="0"/>
              <a:t>Tarrytown (18 miles)</a:t>
            </a:r>
          </a:p>
          <a:p>
            <a:pPr marL="0" indent="0"/>
            <a:endParaRPr lang="en-US" sz="2000" dirty="0" smtClean="0"/>
          </a:p>
          <a:p>
            <a:pPr marL="0" indent="0"/>
            <a:endParaRPr lang="en-US" sz="2000" dirty="0"/>
          </a:p>
        </p:txBody>
      </p:sp>
    </p:spTree>
    <p:extLst>
      <p:ext uri="{BB962C8B-B14F-4D97-AF65-F5344CB8AC3E}">
        <p14:creationId xmlns:p14="http://schemas.microsoft.com/office/powerpoint/2010/main" val="1207669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Schedule</a:t>
            </a:r>
            <a:endParaRPr lang="en-US" dirty="0"/>
          </a:p>
        </p:txBody>
      </p:sp>
      <p:sp>
        <p:nvSpPr>
          <p:cNvPr id="3" name="Content Placeholder 2"/>
          <p:cNvSpPr>
            <a:spLocks noGrp="1"/>
          </p:cNvSpPr>
          <p:nvPr>
            <p:ph idx="1"/>
          </p:nvPr>
        </p:nvSpPr>
        <p:spPr/>
        <p:txBody>
          <a:bodyPr/>
          <a:lstStyle/>
          <a:p>
            <a:r>
              <a:rPr lang="en-US" b="0" dirty="0">
                <a:solidFill>
                  <a:srgbClr val="FF0000"/>
                </a:solidFill>
                <a:latin typeface="Arial Black" pitchFamily="34" charset="0"/>
              </a:rPr>
              <a:t>The daily hours will be </a:t>
            </a:r>
            <a:r>
              <a:rPr lang="en-US" b="0" dirty="0" smtClean="0">
                <a:solidFill>
                  <a:srgbClr val="FF0000"/>
                </a:solidFill>
                <a:latin typeface="Arial Black" pitchFamily="34" charset="0"/>
              </a:rPr>
              <a:t>9:00am-10:30am.</a:t>
            </a:r>
            <a:endParaRPr lang="en-US" b="0" dirty="0">
              <a:solidFill>
                <a:srgbClr val="FF0000"/>
              </a:solidFill>
              <a:latin typeface="Arial Black" pitchFamily="34" charset="0"/>
            </a:endParaRPr>
          </a:p>
          <a:p>
            <a:r>
              <a:rPr lang="en-US" dirty="0"/>
              <a:t>		</a:t>
            </a:r>
            <a:endParaRPr lang="en-US" dirty="0" smtClean="0"/>
          </a:p>
          <a:p>
            <a:r>
              <a:rPr lang="en-US" dirty="0"/>
              <a:t>	</a:t>
            </a:r>
            <a:r>
              <a:rPr lang="en-US" dirty="0" smtClean="0"/>
              <a:t>	Monday</a:t>
            </a:r>
            <a:r>
              <a:rPr lang="en-US" dirty="0"/>
              <a:t>	</a:t>
            </a:r>
            <a:r>
              <a:rPr lang="en-US" dirty="0" smtClean="0"/>
              <a:t>	=</a:t>
            </a:r>
            <a:r>
              <a:rPr lang="en-US" dirty="0"/>
              <a:t>	Dead River/Uvalda</a:t>
            </a:r>
          </a:p>
          <a:p>
            <a:r>
              <a:rPr lang="en-US" dirty="0"/>
              <a:t>		Tuesday	</a:t>
            </a:r>
            <a:r>
              <a:rPr lang="en-US" dirty="0" smtClean="0"/>
              <a:t>	=</a:t>
            </a:r>
            <a:r>
              <a:rPr lang="en-US" dirty="0"/>
              <a:t>	Tarrytown</a:t>
            </a:r>
          </a:p>
          <a:p>
            <a:r>
              <a:rPr lang="en-US" dirty="0"/>
              <a:t>		</a:t>
            </a:r>
            <a:r>
              <a:rPr lang="en-US" dirty="0" smtClean="0"/>
              <a:t>Wednesday	=	Mount </a:t>
            </a:r>
            <a:r>
              <a:rPr lang="en-US" dirty="0"/>
              <a:t>Vernon/Ailey</a:t>
            </a:r>
          </a:p>
          <a:p>
            <a:r>
              <a:rPr lang="en-US" dirty="0"/>
              <a:t>		Thursday	</a:t>
            </a:r>
            <a:r>
              <a:rPr lang="en-US" dirty="0" smtClean="0"/>
              <a:t>	=</a:t>
            </a:r>
            <a:r>
              <a:rPr lang="en-US" dirty="0"/>
              <a:t>	Petross</a:t>
            </a:r>
          </a:p>
          <a:p>
            <a:r>
              <a:rPr lang="en-US" dirty="0"/>
              <a:t>		Friday	</a:t>
            </a:r>
            <a:r>
              <a:rPr lang="en-US" dirty="0" smtClean="0"/>
              <a:t>	=</a:t>
            </a:r>
            <a:r>
              <a:rPr lang="en-US" dirty="0"/>
              <a:t>	Alston</a:t>
            </a:r>
          </a:p>
          <a:p>
            <a:endParaRPr lang="en-US" dirty="0"/>
          </a:p>
        </p:txBody>
      </p:sp>
      <p:pic>
        <p:nvPicPr>
          <p:cNvPr id="9219" name="Picture 3" descr="C:\Users\mpool\AppData\Local\Microsoft\Windows\Temporary Internet Files\Content.IE5\TYTKZPMH\bus[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05200"/>
            <a:ext cx="266155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039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Learning Stations</a:t>
            </a:r>
            <a:endParaRPr lang="en-US" dirty="0"/>
          </a:p>
        </p:txBody>
      </p:sp>
      <p:sp>
        <p:nvSpPr>
          <p:cNvPr id="3" name="Content Placeholder 2"/>
          <p:cNvSpPr>
            <a:spLocks noGrp="1"/>
          </p:cNvSpPr>
          <p:nvPr>
            <p:ph idx="1"/>
          </p:nvPr>
        </p:nvSpPr>
        <p:spPr>
          <a:xfrm>
            <a:off x="838200" y="838200"/>
            <a:ext cx="7520940" cy="4690572"/>
          </a:xfrm>
        </p:spPr>
        <p:txBody>
          <a:bodyPr>
            <a:normAutofit/>
          </a:bodyPr>
          <a:lstStyle/>
          <a:p>
            <a:r>
              <a:rPr lang="en-US" dirty="0" smtClean="0">
                <a:solidFill>
                  <a:srgbClr val="FF0000"/>
                </a:solidFill>
              </a:rPr>
              <a:t>20 </a:t>
            </a:r>
            <a:r>
              <a:rPr lang="en-US" dirty="0">
                <a:solidFill>
                  <a:srgbClr val="FF0000"/>
                </a:solidFill>
              </a:rPr>
              <a:t>minute stations </a:t>
            </a:r>
          </a:p>
          <a:p>
            <a:pPr>
              <a:spcBef>
                <a:spcPts val="1800"/>
              </a:spcBef>
            </a:pPr>
            <a:r>
              <a:rPr lang="en-US" u="sng" dirty="0">
                <a:solidFill>
                  <a:srgbClr val="0070C0"/>
                </a:solidFill>
              </a:rPr>
              <a:t>Listening Center</a:t>
            </a:r>
            <a:r>
              <a:rPr lang="en-US" dirty="0">
                <a:solidFill>
                  <a:srgbClr val="0070C0"/>
                </a:solidFill>
              </a:rPr>
              <a:t> </a:t>
            </a:r>
            <a:r>
              <a:rPr lang="en-US" dirty="0"/>
              <a:t>– This center will consist of age appropriate audiobooks using a CD based listening center with headphones.  </a:t>
            </a:r>
            <a:endParaRPr lang="en-US" dirty="0" smtClean="0"/>
          </a:p>
          <a:p>
            <a:r>
              <a:rPr lang="en-US" u="sng" dirty="0" smtClean="0">
                <a:solidFill>
                  <a:srgbClr val="0070C0"/>
                </a:solidFill>
              </a:rPr>
              <a:t>Whole </a:t>
            </a:r>
            <a:r>
              <a:rPr lang="en-US" u="sng" dirty="0">
                <a:solidFill>
                  <a:srgbClr val="0070C0"/>
                </a:solidFill>
              </a:rPr>
              <a:t>Group Center</a:t>
            </a:r>
            <a:r>
              <a:rPr lang="en-US" dirty="0">
                <a:solidFill>
                  <a:srgbClr val="0070C0"/>
                </a:solidFill>
              </a:rPr>
              <a:t> </a:t>
            </a:r>
            <a:r>
              <a:rPr lang="en-US" dirty="0"/>
              <a:t>– The certified teacher will use age appropriate trade books to present read </a:t>
            </a:r>
            <a:r>
              <a:rPr lang="en-US" dirty="0" err="1" smtClean="0"/>
              <a:t>alouds</a:t>
            </a:r>
            <a:r>
              <a:rPr lang="en-US" dirty="0" smtClean="0"/>
              <a:t>.  During this time, she will model </a:t>
            </a:r>
            <a:r>
              <a:rPr lang="en-US" dirty="0"/>
              <a:t>to parents </a:t>
            </a:r>
            <a:r>
              <a:rPr lang="en-US" dirty="0" smtClean="0"/>
              <a:t>the importance of asking </a:t>
            </a:r>
            <a:r>
              <a:rPr lang="en-US" dirty="0"/>
              <a:t>questions during </a:t>
            </a:r>
            <a:r>
              <a:rPr lang="en-US" dirty="0" smtClean="0"/>
              <a:t>reading.  These questions will relate to </a:t>
            </a:r>
            <a:r>
              <a:rPr lang="en-US" dirty="0"/>
              <a:t>visualizing, predicting, summarizing, connecting, and inferring.   She/he will </a:t>
            </a:r>
            <a:r>
              <a:rPr lang="en-US" dirty="0" smtClean="0"/>
              <a:t>highlight </a:t>
            </a:r>
            <a:r>
              <a:rPr lang="en-US" dirty="0"/>
              <a:t>good </a:t>
            </a:r>
            <a:r>
              <a:rPr lang="en-US" dirty="0" smtClean="0"/>
              <a:t>vocabulary </a:t>
            </a:r>
            <a:r>
              <a:rPr lang="en-US" dirty="0"/>
              <a:t>throughout the book</a:t>
            </a:r>
            <a:r>
              <a:rPr lang="en-US"/>
              <a:t>, </a:t>
            </a:r>
            <a:r>
              <a:rPr lang="en-US" smtClean="0"/>
              <a:t>point out </a:t>
            </a:r>
            <a:r>
              <a:rPr lang="en-US" dirty="0"/>
              <a:t>the characters, setting, etc. </a:t>
            </a:r>
            <a:r>
              <a:rPr lang="en-US" dirty="0" smtClean="0"/>
              <a:t>Portions </a:t>
            </a:r>
            <a:r>
              <a:rPr lang="en-US" dirty="0"/>
              <a:t>of the OWL </a:t>
            </a:r>
            <a:r>
              <a:rPr lang="en-US" dirty="0" smtClean="0"/>
              <a:t>Curriculum will be used.  </a:t>
            </a:r>
          </a:p>
          <a:p>
            <a:r>
              <a:rPr lang="en-US" u="sng" dirty="0" smtClean="0">
                <a:solidFill>
                  <a:srgbClr val="0070C0"/>
                </a:solidFill>
              </a:rPr>
              <a:t>I-Pad </a:t>
            </a:r>
            <a:r>
              <a:rPr lang="en-US" u="sng" dirty="0">
                <a:solidFill>
                  <a:srgbClr val="0070C0"/>
                </a:solidFill>
              </a:rPr>
              <a:t>Center</a:t>
            </a:r>
            <a:r>
              <a:rPr lang="en-US" dirty="0">
                <a:solidFill>
                  <a:srgbClr val="0070C0"/>
                </a:solidFill>
              </a:rPr>
              <a:t> </a:t>
            </a:r>
            <a:r>
              <a:rPr lang="en-US" dirty="0"/>
              <a:t>– The I-Pad Center will be available for learning games.  Parts of the OWL Curriculum will be incorporated.   </a:t>
            </a:r>
            <a:r>
              <a:rPr lang="en-US" dirty="0" smtClean="0"/>
              <a:t>Other possible </a:t>
            </a:r>
            <a:r>
              <a:rPr lang="en-US" dirty="0"/>
              <a:t>curriculum purchased will be ABC mouse (abcmouse.com) and Square Panda (squarepanda.com).  </a:t>
            </a:r>
            <a:r>
              <a:rPr lang="en-US" dirty="0" smtClean="0"/>
              <a:t>Free </a:t>
            </a:r>
            <a:r>
              <a:rPr lang="en-US" dirty="0"/>
              <a:t>apps will also be loaded on the I-pads.  </a:t>
            </a:r>
            <a:endParaRPr lang="en-US" dirty="0" smtClean="0"/>
          </a:p>
          <a:p>
            <a:r>
              <a:rPr lang="en-US" u="sng" dirty="0" smtClean="0">
                <a:solidFill>
                  <a:srgbClr val="0070C0"/>
                </a:solidFill>
              </a:rPr>
              <a:t>Book</a:t>
            </a:r>
            <a:r>
              <a:rPr lang="en-US" u="sng" dirty="0">
                <a:solidFill>
                  <a:srgbClr val="0070C0"/>
                </a:solidFill>
              </a:rPr>
              <a:t>/ Flashcard Check Out Station</a:t>
            </a:r>
            <a:r>
              <a:rPr lang="en-US" dirty="0">
                <a:solidFill>
                  <a:srgbClr val="0070C0"/>
                </a:solidFill>
              </a:rPr>
              <a:t> </a:t>
            </a:r>
            <a:r>
              <a:rPr lang="en-US" dirty="0"/>
              <a:t>– Children and parents will be able to check out children’s books as well as parent resources to use at home.   </a:t>
            </a:r>
          </a:p>
          <a:p>
            <a:pPr marL="0" indent="0"/>
            <a:endParaRPr lang="en-US" dirty="0"/>
          </a:p>
        </p:txBody>
      </p:sp>
    </p:spTree>
    <p:extLst>
      <p:ext uri="{BB962C8B-B14F-4D97-AF65-F5344CB8AC3E}">
        <p14:creationId xmlns:p14="http://schemas.microsoft.com/office/powerpoint/2010/main" val="2168615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r>
              <a:rPr lang="en-US" dirty="0" smtClean="0">
                <a:solidFill>
                  <a:srgbClr val="FF0000"/>
                </a:solidFill>
              </a:rPr>
              <a:t>Screening for Pre-K  </a:t>
            </a:r>
          </a:p>
          <a:p>
            <a:pPr>
              <a:buFont typeface="Arial" pitchFamily="34" charset="0"/>
              <a:buChar char="•"/>
            </a:pPr>
            <a:r>
              <a:rPr lang="en-US" dirty="0" smtClean="0"/>
              <a:t>Peabody- PPVT</a:t>
            </a:r>
          </a:p>
          <a:p>
            <a:pPr>
              <a:buFont typeface="Arial" pitchFamily="34" charset="0"/>
              <a:buChar char="•"/>
            </a:pPr>
            <a:r>
              <a:rPr lang="en-US" dirty="0" smtClean="0"/>
              <a:t>Bracken Test</a:t>
            </a:r>
          </a:p>
          <a:p>
            <a:r>
              <a:rPr lang="en-US" dirty="0"/>
              <a:t>	</a:t>
            </a:r>
          </a:p>
        </p:txBody>
      </p:sp>
      <p:pic>
        <p:nvPicPr>
          <p:cNvPr id="4105" name="Picture 9" descr="Image result for kids taking a tes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84740"/>
            <a:ext cx="48387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8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p:txBody>
          <a:bodyPr>
            <a:normAutofit fontScale="77500" lnSpcReduction="20000"/>
          </a:bodyPr>
          <a:lstStyle/>
          <a:p>
            <a:pPr marL="0" indent="0"/>
            <a:r>
              <a:rPr lang="en-US" dirty="0">
                <a:solidFill>
                  <a:schemeClr val="accent2"/>
                </a:solidFill>
              </a:rPr>
              <a:t>Equipment Needs/Funding:</a:t>
            </a:r>
          </a:p>
          <a:p>
            <a:pPr lvl="0">
              <a:buFont typeface="Arial" pitchFamily="34" charset="0"/>
              <a:buChar char="•"/>
            </a:pPr>
            <a:r>
              <a:rPr lang="en-US" dirty="0" smtClean="0"/>
              <a:t>Bus</a:t>
            </a:r>
            <a:r>
              <a:rPr lang="en-US" dirty="0"/>
              <a:t>				</a:t>
            </a:r>
            <a:r>
              <a:rPr lang="en-US" dirty="0" smtClean="0"/>
              <a:t>		</a:t>
            </a:r>
            <a:r>
              <a:rPr lang="en-US" dirty="0"/>
              <a:t>	</a:t>
            </a:r>
            <a:r>
              <a:rPr lang="en-US" dirty="0" smtClean="0"/>
              <a:t>$10,000</a:t>
            </a:r>
            <a:endParaRPr lang="en-US" dirty="0"/>
          </a:p>
          <a:p>
            <a:pPr lvl="0">
              <a:buFont typeface="Arial" pitchFamily="34" charset="0"/>
              <a:buChar char="•"/>
            </a:pPr>
            <a:r>
              <a:rPr lang="en-US" dirty="0"/>
              <a:t>5 I-pads/With Case					</a:t>
            </a:r>
            <a:r>
              <a:rPr lang="en-US" dirty="0" smtClean="0"/>
              <a:t>	$</a:t>
            </a:r>
            <a:r>
              <a:rPr lang="en-US" dirty="0"/>
              <a:t>1500</a:t>
            </a:r>
          </a:p>
          <a:p>
            <a:pPr lvl="0">
              <a:buFont typeface="Arial" pitchFamily="34" charset="0"/>
              <a:buChar char="•"/>
            </a:pPr>
            <a:r>
              <a:rPr lang="en-US" dirty="0"/>
              <a:t>5 Chrome Books/With Case				</a:t>
            </a:r>
            <a:r>
              <a:rPr lang="en-US" dirty="0" smtClean="0"/>
              <a:t>	$</a:t>
            </a:r>
            <a:r>
              <a:rPr lang="en-US" dirty="0"/>
              <a:t>1125 </a:t>
            </a:r>
          </a:p>
          <a:p>
            <a:pPr lvl="0">
              <a:buFont typeface="Arial" pitchFamily="34" charset="0"/>
              <a:buChar char="•"/>
            </a:pPr>
            <a:r>
              <a:rPr lang="en-US" dirty="0"/>
              <a:t>10 Head Phones					</a:t>
            </a:r>
            <a:r>
              <a:rPr lang="en-US" dirty="0" smtClean="0"/>
              <a:t>	$</a:t>
            </a:r>
            <a:r>
              <a:rPr lang="en-US" dirty="0"/>
              <a:t>175</a:t>
            </a:r>
          </a:p>
          <a:p>
            <a:pPr lvl="0">
              <a:buFont typeface="Arial" pitchFamily="34" charset="0"/>
              <a:buChar char="•"/>
            </a:pPr>
            <a:r>
              <a:rPr lang="en-US" dirty="0"/>
              <a:t>Rocking Chair					</a:t>
            </a:r>
            <a:r>
              <a:rPr lang="en-US" dirty="0" smtClean="0"/>
              <a:t>	$</a:t>
            </a:r>
            <a:r>
              <a:rPr lang="en-US" dirty="0"/>
              <a:t>150</a:t>
            </a:r>
          </a:p>
          <a:p>
            <a:pPr lvl="0">
              <a:buFont typeface="Arial" pitchFamily="34" charset="0"/>
              <a:buChar char="•"/>
            </a:pPr>
            <a:r>
              <a:rPr lang="en-US" dirty="0"/>
              <a:t>Rug for children listening Center			</a:t>
            </a:r>
            <a:r>
              <a:rPr lang="en-US" dirty="0" smtClean="0"/>
              <a:t>		$</a:t>
            </a:r>
            <a:r>
              <a:rPr lang="en-US" dirty="0"/>
              <a:t>200</a:t>
            </a:r>
          </a:p>
          <a:p>
            <a:pPr lvl="0">
              <a:buFont typeface="Arial" pitchFamily="34" charset="0"/>
              <a:buChar char="•"/>
            </a:pPr>
            <a:r>
              <a:rPr lang="en-US" dirty="0"/>
              <a:t>Book Shelf with Doors					</a:t>
            </a:r>
            <a:r>
              <a:rPr lang="en-US" dirty="0" smtClean="0"/>
              <a:t>	$</a:t>
            </a:r>
            <a:r>
              <a:rPr lang="en-US" dirty="0"/>
              <a:t>200</a:t>
            </a:r>
          </a:p>
          <a:p>
            <a:pPr lvl="0">
              <a:buFont typeface="Arial" pitchFamily="34" charset="0"/>
              <a:buChar char="•"/>
            </a:pPr>
            <a:r>
              <a:rPr lang="en-US" dirty="0"/>
              <a:t>Books						</a:t>
            </a:r>
            <a:r>
              <a:rPr lang="en-US" dirty="0" smtClean="0"/>
              <a:t>	$</a:t>
            </a:r>
            <a:r>
              <a:rPr lang="en-US" dirty="0"/>
              <a:t>5000</a:t>
            </a:r>
          </a:p>
          <a:p>
            <a:pPr lvl="0">
              <a:buFont typeface="Arial" pitchFamily="34" charset="0"/>
              <a:buChar char="•"/>
            </a:pPr>
            <a:r>
              <a:rPr lang="en-US" dirty="0"/>
              <a:t>15 Stools						</a:t>
            </a:r>
            <a:r>
              <a:rPr lang="en-US" dirty="0" smtClean="0"/>
              <a:t>$</a:t>
            </a:r>
            <a:r>
              <a:rPr lang="en-US" dirty="0"/>
              <a:t>450</a:t>
            </a:r>
          </a:p>
          <a:p>
            <a:pPr lvl="0">
              <a:buFont typeface="Arial" pitchFamily="34" charset="0"/>
              <a:buChar char="•"/>
            </a:pPr>
            <a:r>
              <a:rPr lang="en-US" dirty="0"/>
              <a:t>3 Plastic Storage Boxes					$30</a:t>
            </a:r>
          </a:p>
          <a:p>
            <a:pPr lvl="0">
              <a:buFont typeface="Arial" pitchFamily="34" charset="0"/>
              <a:buChar char="•"/>
            </a:pPr>
            <a:r>
              <a:rPr lang="en-US" dirty="0"/>
              <a:t>1 Broom with Dustpan					</a:t>
            </a:r>
            <a:r>
              <a:rPr lang="en-US" dirty="0" smtClean="0"/>
              <a:t>	$10</a:t>
            </a:r>
          </a:p>
          <a:p>
            <a:pPr lvl="0">
              <a:buFont typeface="Arial" pitchFamily="34" charset="0"/>
              <a:buChar char="•"/>
            </a:pPr>
            <a:r>
              <a:rPr lang="en-US" dirty="0" smtClean="0"/>
              <a:t>Generator 						$900</a:t>
            </a:r>
            <a:endParaRPr lang="en-US" dirty="0"/>
          </a:p>
          <a:p>
            <a:pPr marL="0" indent="0"/>
            <a:r>
              <a:rPr lang="en-US" dirty="0">
                <a:solidFill>
                  <a:srgbClr val="FF0000"/>
                </a:solidFill>
              </a:rPr>
              <a:t>Funding Equipment Total Needed = </a:t>
            </a:r>
            <a:r>
              <a:rPr lang="en-US" dirty="0" smtClean="0">
                <a:solidFill>
                  <a:srgbClr val="FF0000"/>
                </a:solidFill>
              </a:rPr>
              <a:t>$19,740</a:t>
            </a:r>
          </a:p>
          <a:p>
            <a:endParaRPr lang="en-US" dirty="0"/>
          </a:p>
        </p:txBody>
      </p:sp>
    </p:spTree>
    <p:extLst>
      <p:ext uri="{BB962C8B-B14F-4D97-AF65-F5344CB8AC3E}">
        <p14:creationId xmlns:p14="http://schemas.microsoft.com/office/powerpoint/2010/main" val="3336034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24">
      <a:dk1>
        <a:srgbClr val="000000"/>
      </a:dk1>
      <a:lt1>
        <a:srgbClr val="FFFFFF"/>
      </a:lt1>
      <a:dk2>
        <a:srgbClr val="434342"/>
      </a:dk2>
      <a:lt2>
        <a:srgbClr val="CDD7D9"/>
      </a:lt2>
      <a:accent1>
        <a:srgbClr val="797B7E"/>
      </a:accent1>
      <a:accent2>
        <a:srgbClr val="FF0000"/>
      </a:accent2>
      <a:accent3>
        <a:srgbClr val="0070C0"/>
      </a:accent3>
      <a:accent4>
        <a:srgbClr val="7C984A"/>
      </a:accent4>
      <a:accent5>
        <a:srgbClr val="C2AD8D"/>
      </a:accent5>
      <a:accent6>
        <a:srgbClr val="0070C0"/>
      </a:accent6>
      <a:hlink>
        <a:srgbClr val="0070C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11808</TotalTime>
  <Words>536</Words>
  <Application>Microsoft Office PowerPoint</Application>
  <PresentationFormat>On-screen Show (4:3)</PresentationFormat>
  <Paragraphs>116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PowerPoint Presentation</vt:lpstr>
      <vt:lpstr>PowerPoint Presentation</vt:lpstr>
      <vt:lpstr>The Big Idea….</vt:lpstr>
      <vt:lpstr>Goals </vt:lpstr>
      <vt:lpstr>Montgomery County </vt:lpstr>
      <vt:lpstr>Daily Schedule</vt:lpstr>
      <vt:lpstr>Daily Learning Stations</vt:lpstr>
      <vt:lpstr>Evaluation</vt:lpstr>
      <vt:lpstr>Budget</vt:lpstr>
      <vt:lpstr>Budget</vt:lpstr>
      <vt:lpstr>The Eagle express comes to life.</vt:lpstr>
      <vt:lpstr>PowerPoint Presentation</vt:lpstr>
      <vt:lpstr>PowerPoint Presentation</vt:lpstr>
      <vt:lpstr>Donations</vt:lpstr>
      <vt:lpstr>Questions </vt:lpstr>
      <vt:lpstr>Montgomery County Schools … Making it happen </vt:lpstr>
    </vt:vector>
  </TitlesOfParts>
  <Company>Montgomery 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Marcee Pool</dc:creator>
  <cp:lastModifiedBy>Marcee Pool</cp:lastModifiedBy>
  <cp:revision>26</cp:revision>
  <cp:lastPrinted>2017-04-17T14:42:22Z</cp:lastPrinted>
  <dcterms:created xsi:type="dcterms:W3CDTF">2017-03-30T18:54:58Z</dcterms:created>
  <dcterms:modified xsi:type="dcterms:W3CDTF">2017-04-19T21:20:52Z</dcterms:modified>
</cp:coreProperties>
</file>