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32"/>
  </p:notesMasterIdLst>
  <p:handoutMasterIdLst>
    <p:handoutMasterId r:id="rId33"/>
  </p:handoutMasterIdLst>
  <p:sldIdLst>
    <p:sldId id="258" r:id="rId3"/>
    <p:sldId id="326" r:id="rId4"/>
    <p:sldId id="257" r:id="rId5"/>
    <p:sldId id="260" r:id="rId6"/>
    <p:sldId id="308" r:id="rId7"/>
    <p:sldId id="352" r:id="rId8"/>
    <p:sldId id="334" r:id="rId9"/>
    <p:sldId id="354" r:id="rId10"/>
    <p:sldId id="297" r:id="rId11"/>
    <p:sldId id="316" r:id="rId12"/>
    <p:sldId id="330" r:id="rId13"/>
    <p:sldId id="333" r:id="rId14"/>
    <p:sldId id="337" r:id="rId15"/>
    <p:sldId id="281" r:id="rId16"/>
    <p:sldId id="289" r:id="rId17"/>
    <p:sldId id="329" r:id="rId18"/>
    <p:sldId id="321" r:id="rId19"/>
    <p:sldId id="331" r:id="rId20"/>
    <p:sldId id="322" r:id="rId21"/>
    <p:sldId id="315" r:id="rId22"/>
    <p:sldId id="284" r:id="rId23"/>
    <p:sldId id="267" r:id="rId24"/>
    <p:sldId id="274" r:id="rId25"/>
    <p:sldId id="318" r:id="rId26"/>
    <p:sldId id="273" r:id="rId27"/>
    <p:sldId id="265" r:id="rId28"/>
    <p:sldId id="356" r:id="rId29"/>
    <p:sldId id="358" r:id="rId30"/>
    <p:sldId id="357" r:id="rId3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3" autoAdjust="0"/>
    <p:restoredTop sz="94125" autoAdjust="0"/>
  </p:normalViewPr>
  <p:slideViewPr>
    <p:cSldViewPr snapToObjects="1">
      <p:cViewPr varScale="1">
        <p:scale>
          <a:sx n="71" d="100"/>
          <a:sy n="71" d="100"/>
        </p:scale>
        <p:origin x="1579" y="53"/>
      </p:cViewPr>
      <p:guideLst>
        <p:guide orient="horz" pos="2160"/>
        <p:guide pos="2880"/>
      </p:guideLst>
    </p:cSldViewPr>
  </p:slideViewPr>
  <p:notesTextViewPr>
    <p:cViewPr>
      <p:scale>
        <a:sx n="100" d="100"/>
        <a:sy n="100" d="100"/>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DA12C29F-D3D5-44DF-B70E-AABC9126280E}" type="datetimeFigureOut">
              <a:rPr lang="en-US" smtClean="0"/>
              <a:pPr/>
              <a:t>4/19/2017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24E6CF6-F6BA-446C-874B-BE57718230B0}" type="slidenum">
              <a:rPr lang="en-US" smtClean="0"/>
              <a:pPr/>
              <a:t>‹#›</a:t>
            </a:fld>
            <a:endParaRPr lang="en-US" dirty="0"/>
          </a:p>
        </p:txBody>
      </p:sp>
    </p:spTree>
    <p:extLst>
      <p:ext uri="{BB962C8B-B14F-4D97-AF65-F5344CB8AC3E}">
        <p14:creationId xmlns:p14="http://schemas.microsoft.com/office/powerpoint/2010/main" val="1078399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2D02752-B61B-47B5-A1D2-61D11D16B635}" type="datetimeFigureOut">
              <a:rPr lang="en-US" smtClean="0"/>
              <a:pPr/>
              <a:t>4/19/2017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F9E34EC-96FD-429B-B417-94B9D9F2B008}" type="slidenum">
              <a:rPr lang="en-US" smtClean="0"/>
              <a:pPr/>
              <a:t>‹#›</a:t>
            </a:fld>
            <a:endParaRPr lang="en-US" dirty="0"/>
          </a:p>
        </p:txBody>
      </p:sp>
    </p:spTree>
    <p:extLst>
      <p:ext uri="{BB962C8B-B14F-4D97-AF65-F5344CB8AC3E}">
        <p14:creationId xmlns:p14="http://schemas.microsoft.com/office/powerpoint/2010/main" val="6537576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9E34EC-96FD-429B-B417-94B9D9F2B008}" type="slidenum">
              <a:rPr lang="en-US" smtClean="0"/>
              <a:pPr/>
              <a:t>1</a:t>
            </a:fld>
            <a:endParaRPr lang="en-US" dirty="0"/>
          </a:p>
        </p:txBody>
      </p:sp>
    </p:spTree>
    <p:extLst>
      <p:ext uri="{BB962C8B-B14F-4D97-AF65-F5344CB8AC3E}">
        <p14:creationId xmlns:p14="http://schemas.microsoft.com/office/powerpoint/2010/main" val="915615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9E34EC-96FD-429B-B417-94B9D9F2B008}" type="slidenum">
              <a:rPr lang="en-US" smtClean="0"/>
              <a:pPr/>
              <a:t>27</a:t>
            </a:fld>
            <a:endParaRPr lang="en-US" dirty="0"/>
          </a:p>
        </p:txBody>
      </p:sp>
    </p:spTree>
    <p:extLst>
      <p:ext uri="{BB962C8B-B14F-4D97-AF65-F5344CB8AC3E}">
        <p14:creationId xmlns:p14="http://schemas.microsoft.com/office/powerpoint/2010/main" val="2585148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9E34EC-96FD-429B-B417-94B9D9F2B008}" type="slidenum">
              <a:rPr lang="en-US" smtClean="0"/>
              <a:pPr/>
              <a:t>28</a:t>
            </a:fld>
            <a:endParaRPr lang="en-US" dirty="0"/>
          </a:p>
        </p:txBody>
      </p:sp>
    </p:spTree>
    <p:extLst>
      <p:ext uri="{BB962C8B-B14F-4D97-AF65-F5344CB8AC3E}">
        <p14:creationId xmlns:p14="http://schemas.microsoft.com/office/powerpoint/2010/main" val="3383403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April 14, 2017</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April 14, 2017</a:t>
            </a:r>
            <a:endParaRPr lang="en-US" dirty="0"/>
          </a:p>
        </p:txBody>
      </p:sp>
      <p:sp>
        <p:nvSpPr>
          <p:cNvPr id="6" name="Slide Number Placeholder 5"/>
          <p:cNvSpPr>
            <a:spLocks noGrp="1"/>
          </p:cNvSpPr>
          <p:nvPr>
            <p:ph type="sldNum" sz="quarter" idx="12"/>
          </p:nvPr>
        </p:nvSpPr>
        <p:spPr/>
        <p:txBody>
          <a:bodyPr/>
          <a:lstStyle/>
          <a:p>
            <a:fld id="{51F8D4D6-1CA2-DA48-8FA6-158EF8A3418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April 14, 2017</a:t>
            </a:r>
            <a:endParaRPr lang="en-US" dirty="0"/>
          </a:p>
        </p:txBody>
      </p:sp>
      <p:sp>
        <p:nvSpPr>
          <p:cNvPr id="6" name="Slide Number Placeholder 5"/>
          <p:cNvSpPr>
            <a:spLocks noGrp="1"/>
          </p:cNvSpPr>
          <p:nvPr>
            <p:ph type="sldNum" sz="quarter" idx="12"/>
          </p:nvPr>
        </p:nvSpPr>
        <p:spPr/>
        <p:txBody>
          <a:bodyPr/>
          <a:lstStyle/>
          <a:p>
            <a:fld id="{51F8D4D6-1CA2-DA48-8FA6-158EF8A3418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April 14, 2017</a:t>
            </a:r>
            <a:endParaRPr lang="en-US" dirty="0"/>
          </a:p>
        </p:txBody>
      </p:sp>
      <p:sp>
        <p:nvSpPr>
          <p:cNvPr id="6" name="Slide Number Placeholder 5"/>
          <p:cNvSpPr>
            <a:spLocks noGrp="1"/>
          </p:cNvSpPr>
          <p:nvPr>
            <p:ph type="sldNum" sz="quarter" idx="12"/>
          </p:nvPr>
        </p:nvSpPr>
        <p:spPr/>
        <p:txBody>
          <a:body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8069259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April 14, 2017</a:t>
            </a:r>
            <a:endParaRPr lang="en-US" dirty="0"/>
          </a:p>
        </p:txBody>
      </p:sp>
      <p:sp>
        <p:nvSpPr>
          <p:cNvPr id="6" name="Slide Number Placeholder 5"/>
          <p:cNvSpPr>
            <a:spLocks noGrp="1"/>
          </p:cNvSpPr>
          <p:nvPr>
            <p:ph type="sldNum" sz="quarter" idx="12"/>
          </p:nvPr>
        </p:nvSpPr>
        <p:spPr/>
        <p:txBody>
          <a:body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28257794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April 14, 2017</a:t>
            </a:r>
            <a:endParaRPr lang="en-US" dirty="0"/>
          </a:p>
        </p:txBody>
      </p:sp>
      <p:sp>
        <p:nvSpPr>
          <p:cNvPr id="6" name="Slide Number Placeholder 5"/>
          <p:cNvSpPr>
            <a:spLocks noGrp="1"/>
          </p:cNvSpPr>
          <p:nvPr>
            <p:ph type="sldNum" sz="quarter" idx="12"/>
          </p:nvPr>
        </p:nvSpPr>
        <p:spPr/>
        <p:txBody>
          <a:body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2198721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April 14, 2017</a:t>
            </a:r>
            <a:endParaRPr lang="en-US" dirty="0"/>
          </a:p>
        </p:txBody>
      </p:sp>
      <p:sp>
        <p:nvSpPr>
          <p:cNvPr id="7" name="Slide Number Placeholder 6"/>
          <p:cNvSpPr>
            <a:spLocks noGrp="1"/>
          </p:cNvSpPr>
          <p:nvPr>
            <p:ph type="sldNum" sz="quarter" idx="12"/>
          </p:nvPr>
        </p:nvSpPr>
        <p:spPr/>
        <p:txBody>
          <a:body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352411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April 14, 2017</a:t>
            </a:r>
            <a:endParaRPr lang="en-US" dirty="0"/>
          </a:p>
        </p:txBody>
      </p:sp>
      <p:sp>
        <p:nvSpPr>
          <p:cNvPr id="9" name="Slide Number Placeholder 8"/>
          <p:cNvSpPr>
            <a:spLocks noGrp="1"/>
          </p:cNvSpPr>
          <p:nvPr>
            <p:ph type="sldNum" sz="quarter" idx="12"/>
          </p:nvPr>
        </p:nvSpPr>
        <p:spPr/>
        <p:txBody>
          <a:body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7485963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
        <p:nvSpPr>
          <p:cNvPr id="5" name="Slide Number Placeholder 4"/>
          <p:cNvSpPr>
            <a:spLocks noGrp="1"/>
          </p:cNvSpPr>
          <p:nvPr>
            <p:ph type="sldNum" sz="quarter" idx="12"/>
          </p:nvPr>
        </p:nvSpPr>
        <p:spPr/>
        <p:txBody>
          <a:body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12657223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April 14, 2017</a:t>
            </a:r>
            <a:endParaRPr lang="en-US" dirty="0"/>
          </a:p>
        </p:txBody>
      </p:sp>
      <p:sp>
        <p:nvSpPr>
          <p:cNvPr id="4" name="Slide Number Placeholder 3"/>
          <p:cNvSpPr>
            <a:spLocks noGrp="1"/>
          </p:cNvSpPr>
          <p:nvPr>
            <p:ph type="sldNum" sz="quarter" idx="12"/>
          </p:nvPr>
        </p:nvSpPr>
        <p:spPr/>
        <p:txBody>
          <a:body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10206798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April 14, 2017</a:t>
            </a:r>
            <a:endParaRPr lang="en-US" dirty="0"/>
          </a:p>
        </p:txBody>
      </p:sp>
      <p:sp>
        <p:nvSpPr>
          <p:cNvPr id="7" name="Slide Number Placeholder 6"/>
          <p:cNvSpPr>
            <a:spLocks noGrp="1"/>
          </p:cNvSpPr>
          <p:nvPr>
            <p:ph type="sldNum" sz="quarter" idx="12"/>
          </p:nvPr>
        </p:nvSpPr>
        <p:spPr/>
        <p:txBody>
          <a:body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2084718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small" baseline="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buClr>
                <a:srgbClr val="0EBEE8"/>
              </a:buClr>
              <a:defRPr/>
            </a:lvl1pPr>
            <a:lvl2pPr>
              <a:buClr>
                <a:srgbClr val="0EBEE8"/>
              </a:buClr>
              <a:defRPr/>
            </a:lvl2pPr>
            <a:lvl3pPr>
              <a:buClr>
                <a:srgbClr val="0EBEE8"/>
              </a:buClr>
              <a:defRPr/>
            </a:lvl3pPr>
            <a:lvl4pPr>
              <a:buClr>
                <a:srgbClr val="0EBEE8"/>
              </a:buClr>
              <a:defRPr/>
            </a:lvl4pPr>
            <a:lvl5pPr>
              <a:buClr>
                <a:srgbClr val="0EBEE8"/>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April 14, 2017</a:t>
            </a:r>
            <a:endParaRPr lang="en-US" dirty="0"/>
          </a:p>
        </p:txBody>
      </p:sp>
      <p:sp>
        <p:nvSpPr>
          <p:cNvPr id="6" name="Slide Number Placeholder 5"/>
          <p:cNvSpPr>
            <a:spLocks noGrp="1"/>
          </p:cNvSpPr>
          <p:nvPr>
            <p:ph type="sldNum" sz="quarter" idx="12"/>
          </p:nvPr>
        </p:nvSpPr>
        <p:spPr/>
        <p:txBody>
          <a:bodyPr/>
          <a:lstStyle/>
          <a:p>
            <a:fld id="{51F8D4D6-1CA2-DA48-8FA6-158EF8A34185}"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April 14, 2017</a:t>
            </a:r>
            <a:endParaRPr lang="en-US" dirty="0"/>
          </a:p>
        </p:txBody>
      </p:sp>
      <p:sp>
        <p:nvSpPr>
          <p:cNvPr id="7" name="Slide Number Placeholder 6"/>
          <p:cNvSpPr>
            <a:spLocks noGrp="1"/>
          </p:cNvSpPr>
          <p:nvPr>
            <p:ph type="sldNum" sz="quarter" idx="12"/>
          </p:nvPr>
        </p:nvSpPr>
        <p:spPr/>
        <p:txBody>
          <a:body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35559239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April 14, 2017</a:t>
            </a:r>
            <a:endParaRPr lang="en-US" dirty="0"/>
          </a:p>
        </p:txBody>
      </p:sp>
      <p:sp>
        <p:nvSpPr>
          <p:cNvPr id="6" name="Slide Number Placeholder 5"/>
          <p:cNvSpPr>
            <a:spLocks noGrp="1"/>
          </p:cNvSpPr>
          <p:nvPr>
            <p:ph type="sldNum" sz="quarter" idx="12"/>
          </p:nvPr>
        </p:nvSpPr>
        <p:spPr/>
        <p:txBody>
          <a:body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26467355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April 14, 2017</a:t>
            </a:r>
            <a:endParaRPr lang="en-US" dirty="0"/>
          </a:p>
        </p:txBody>
      </p:sp>
      <p:sp>
        <p:nvSpPr>
          <p:cNvPr id="6" name="Slide Number Placeholder 5"/>
          <p:cNvSpPr>
            <a:spLocks noGrp="1"/>
          </p:cNvSpPr>
          <p:nvPr>
            <p:ph type="sldNum" sz="quarter" idx="12"/>
          </p:nvPr>
        </p:nvSpPr>
        <p:spPr/>
        <p:txBody>
          <a:body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3778589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April 14, 2017</a:t>
            </a:r>
            <a:endParaRPr lang="en-US" dirty="0"/>
          </a:p>
        </p:txBody>
      </p:sp>
      <p:sp>
        <p:nvSpPr>
          <p:cNvPr id="6" name="Slide Number Placeholder 5"/>
          <p:cNvSpPr>
            <a:spLocks noGrp="1"/>
          </p:cNvSpPr>
          <p:nvPr>
            <p:ph type="sldNum" sz="quarter" idx="12"/>
          </p:nvPr>
        </p:nvSpPr>
        <p:spPr/>
        <p:txBody>
          <a:bodyPr/>
          <a:lstStyle/>
          <a:p>
            <a:fld id="{51F8D4D6-1CA2-DA48-8FA6-158EF8A3418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small" baseline="0"/>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Clr>
                <a:srgbClr val="00B0F0"/>
              </a:buClr>
              <a:defRPr sz="2800"/>
            </a:lvl1pPr>
            <a:lvl2pPr>
              <a:buClr>
                <a:srgbClr val="00B0F0"/>
              </a:buClr>
              <a:defRPr sz="2400"/>
            </a:lvl2pPr>
            <a:lvl3pPr>
              <a:buClr>
                <a:srgbClr val="00B0F0"/>
              </a:buClr>
              <a:defRPr sz="2000"/>
            </a:lvl3pPr>
            <a:lvl4pPr>
              <a:buClr>
                <a:srgbClr val="00B0F0"/>
              </a:buClr>
              <a:defRPr sz="1800"/>
            </a:lvl4pPr>
            <a:lvl5pPr>
              <a:buClr>
                <a:srgbClr val="00B0F0"/>
              </a:buCl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buClr>
                <a:srgbClr val="00B0F0"/>
              </a:buClr>
              <a:defRPr sz="2800"/>
            </a:lvl1pPr>
            <a:lvl2pPr>
              <a:buClr>
                <a:srgbClr val="00B0F0"/>
              </a:buClr>
              <a:defRPr sz="2400"/>
            </a:lvl2pPr>
            <a:lvl3pPr>
              <a:buClr>
                <a:srgbClr val="00B0F0"/>
              </a:buClr>
              <a:defRPr sz="2000"/>
            </a:lvl3pPr>
            <a:lvl4pPr>
              <a:buClr>
                <a:srgbClr val="00B0F0"/>
              </a:buClr>
              <a:defRPr sz="1800"/>
            </a:lvl4pPr>
            <a:lvl5pPr>
              <a:buClr>
                <a:srgbClr val="00B0F0"/>
              </a:buCl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April 14, 2017</a:t>
            </a:r>
            <a:endParaRPr lang="en-US" dirty="0"/>
          </a:p>
        </p:txBody>
      </p:sp>
      <p:sp>
        <p:nvSpPr>
          <p:cNvPr id="7" name="Slide Number Placeholder 6"/>
          <p:cNvSpPr>
            <a:spLocks noGrp="1"/>
          </p:cNvSpPr>
          <p:nvPr>
            <p:ph type="sldNum" sz="quarter" idx="12"/>
          </p:nvPr>
        </p:nvSpPr>
        <p:spPr/>
        <p:txBody>
          <a:bodyPr/>
          <a:lstStyle/>
          <a:p>
            <a:fld id="{51F8D4D6-1CA2-DA48-8FA6-158EF8A3418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buClr>
                <a:srgbClr val="00B0F0"/>
              </a:buClr>
              <a:defRPr sz="2400"/>
            </a:lvl1pPr>
            <a:lvl2pPr>
              <a:buClr>
                <a:srgbClr val="00B0F0"/>
              </a:buClr>
              <a:defRPr sz="2000"/>
            </a:lvl2pPr>
            <a:lvl3pPr>
              <a:buClr>
                <a:srgbClr val="00B0F0"/>
              </a:buClr>
              <a:defRPr sz="1800"/>
            </a:lvl3pPr>
            <a:lvl4pPr>
              <a:buClr>
                <a:srgbClr val="00B0F0"/>
              </a:buClr>
              <a:defRPr sz="1600"/>
            </a:lvl4pPr>
            <a:lvl5pPr>
              <a:buClr>
                <a:srgbClr val="00B0F0"/>
              </a:buCl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buClr>
                <a:srgbClr val="00B0F0"/>
              </a:buClr>
              <a:defRPr sz="2400"/>
            </a:lvl1pPr>
            <a:lvl2pPr>
              <a:buClr>
                <a:srgbClr val="00B0F0"/>
              </a:buClr>
              <a:defRPr sz="2000"/>
            </a:lvl2pPr>
            <a:lvl3pPr>
              <a:buClr>
                <a:srgbClr val="00B0F0"/>
              </a:buClr>
              <a:defRPr sz="1800"/>
            </a:lvl3pPr>
            <a:lvl4pPr>
              <a:buClr>
                <a:srgbClr val="00B0F0"/>
              </a:buClr>
              <a:defRPr sz="1600"/>
            </a:lvl4pPr>
            <a:lvl5pPr>
              <a:buClr>
                <a:srgbClr val="00B0F0"/>
              </a:buCl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April 14, 2017</a:t>
            </a:r>
            <a:endParaRPr lang="en-US" dirty="0"/>
          </a:p>
        </p:txBody>
      </p:sp>
      <p:sp>
        <p:nvSpPr>
          <p:cNvPr id="9" name="Slide Number Placeholder 8"/>
          <p:cNvSpPr>
            <a:spLocks noGrp="1"/>
          </p:cNvSpPr>
          <p:nvPr>
            <p:ph type="sldNum" sz="quarter" idx="12"/>
          </p:nvPr>
        </p:nvSpPr>
        <p:spPr/>
        <p:txBody>
          <a:bodyPr/>
          <a:lstStyle/>
          <a:p>
            <a:fld id="{51F8D4D6-1CA2-DA48-8FA6-158EF8A3418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small" baseline="0"/>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
        <p:nvSpPr>
          <p:cNvPr id="5" name="Slide Number Placeholder 4"/>
          <p:cNvSpPr>
            <a:spLocks noGrp="1"/>
          </p:cNvSpPr>
          <p:nvPr>
            <p:ph type="sldNum" sz="quarter" idx="12"/>
          </p:nvPr>
        </p:nvSpPr>
        <p:spPr/>
        <p:txBody>
          <a:bodyPr/>
          <a:lstStyle/>
          <a:p>
            <a:fld id="{51F8D4D6-1CA2-DA48-8FA6-158EF8A3418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April 14, 2017</a:t>
            </a:r>
            <a:endParaRPr lang="en-US" dirty="0"/>
          </a:p>
        </p:txBody>
      </p:sp>
      <p:sp>
        <p:nvSpPr>
          <p:cNvPr id="4" name="Slide Number Placeholder 3"/>
          <p:cNvSpPr>
            <a:spLocks noGrp="1"/>
          </p:cNvSpPr>
          <p:nvPr>
            <p:ph type="sldNum" sz="quarter" idx="12"/>
          </p:nvPr>
        </p:nvSpPr>
        <p:spPr/>
        <p:txBody>
          <a:bodyPr/>
          <a:lstStyle/>
          <a:p>
            <a:fld id="{51F8D4D6-1CA2-DA48-8FA6-158EF8A3418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buClr>
                <a:srgbClr val="00B0F0"/>
              </a:buClr>
              <a:defRPr sz="3200"/>
            </a:lvl1pPr>
            <a:lvl2pPr>
              <a:buClr>
                <a:srgbClr val="00B0F0"/>
              </a:buClr>
              <a:defRPr sz="2800"/>
            </a:lvl2pPr>
            <a:lvl3pPr>
              <a:buClr>
                <a:srgbClr val="00B0F0"/>
              </a:buClr>
              <a:defRPr sz="2400"/>
            </a:lvl3pPr>
            <a:lvl4pPr>
              <a:buClr>
                <a:srgbClr val="00B0F0"/>
              </a:buClr>
              <a:defRPr sz="2000"/>
            </a:lvl4pPr>
            <a:lvl5pPr>
              <a:buClr>
                <a:srgbClr val="00B0F0"/>
              </a:buCl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April 14, 2017</a:t>
            </a:r>
            <a:endParaRPr lang="en-US" dirty="0"/>
          </a:p>
        </p:txBody>
      </p:sp>
      <p:sp>
        <p:nvSpPr>
          <p:cNvPr id="7" name="Slide Number Placeholder 6"/>
          <p:cNvSpPr>
            <a:spLocks noGrp="1"/>
          </p:cNvSpPr>
          <p:nvPr>
            <p:ph type="sldNum" sz="quarter" idx="12"/>
          </p:nvPr>
        </p:nvSpPr>
        <p:spPr/>
        <p:txBody>
          <a:bodyPr/>
          <a:lstStyle/>
          <a:p>
            <a:fld id="{51F8D4D6-1CA2-DA48-8FA6-158EF8A3418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April 14, 2017</a:t>
            </a:r>
            <a:endParaRPr lang="en-US" dirty="0"/>
          </a:p>
        </p:txBody>
      </p:sp>
      <p:sp>
        <p:nvSpPr>
          <p:cNvPr id="7" name="Slide Number Placeholder 6"/>
          <p:cNvSpPr>
            <a:spLocks noGrp="1"/>
          </p:cNvSpPr>
          <p:nvPr>
            <p:ph type="sldNum" sz="quarter" idx="12"/>
          </p:nvPr>
        </p:nvSpPr>
        <p:spPr/>
        <p:txBody>
          <a:bodyPr/>
          <a:lstStyle/>
          <a:p>
            <a:fld id="{51F8D4D6-1CA2-DA48-8FA6-158EF8A3418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April 14, 2017</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8D4D6-1CA2-DA48-8FA6-158EF8A34185}" type="slidenum">
              <a:rPr lang="en-US" smtClean="0"/>
              <a:pPr/>
              <a:t>‹#›</a:t>
            </a:fld>
            <a:endParaRPr lang="en-US" dirty="0"/>
          </a:p>
        </p:txBody>
      </p:sp>
      <p:pic>
        <p:nvPicPr>
          <p:cNvPr id="7" name="Picture 6" descr="GSSA_PowerPoint_Horiz.jpg"/>
          <p:cNvPicPr>
            <a:picLocks noChangeAspect="1"/>
          </p:cNvPicPr>
          <p:nvPr userDrawn="1"/>
        </p:nvPicPr>
        <p:blipFill>
          <a:blip r:embed="rId13"/>
          <a:stretch>
            <a:fillRect/>
          </a:stretch>
        </p:blipFill>
        <p:spPr>
          <a:xfrm>
            <a:off x="0" y="0"/>
            <a:ext cx="9144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April 14, 2017</a:t>
            </a:r>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C43190-3315-4DD1-AC62-2B4C3890AB29}" type="slidenum">
              <a:rPr lang="en-US" smtClean="0"/>
              <a:pPr/>
              <a:t>‹#›</a:t>
            </a:fld>
            <a:endParaRPr lang="en-US" dirty="0"/>
          </a:p>
        </p:txBody>
      </p:sp>
    </p:spTree>
    <p:extLst>
      <p:ext uri="{BB962C8B-B14F-4D97-AF65-F5344CB8AC3E}">
        <p14:creationId xmlns:p14="http://schemas.microsoft.com/office/powerpoint/2010/main" val="32109449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gssaweb.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jzauner@gsu.edu"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gssaweb.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zauner@gsu.edu"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60400"/>
            <a:ext cx="8229600" cy="1470025"/>
          </a:xfrm>
        </p:spPr>
        <p:txBody>
          <a:bodyPr>
            <a:normAutofit/>
          </a:bodyPr>
          <a:lstStyle/>
          <a:p>
            <a:r>
              <a:rPr lang="en-US" b="1" cap="small" dirty="0" smtClean="0"/>
              <a:t>2017 Georgia Legislative Session</a:t>
            </a:r>
            <a:endParaRPr lang="en-US" b="1" cap="small" dirty="0"/>
          </a:p>
        </p:txBody>
      </p:sp>
      <p:sp>
        <p:nvSpPr>
          <p:cNvPr id="3" name="Subtitle 2"/>
          <p:cNvSpPr>
            <a:spLocks noGrp="1"/>
          </p:cNvSpPr>
          <p:nvPr>
            <p:ph type="subTitle" idx="1"/>
          </p:nvPr>
        </p:nvSpPr>
        <p:spPr>
          <a:xfrm>
            <a:off x="1371600" y="2667000"/>
            <a:ext cx="6400800" cy="1752600"/>
          </a:xfrm>
        </p:spPr>
        <p:txBody>
          <a:bodyPr>
            <a:normAutofit/>
          </a:bodyPr>
          <a:lstStyle/>
          <a:p>
            <a:r>
              <a:rPr lang="en-US" b="1" dirty="0" smtClean="0"/>
              <a:t>GSSA Bootstrap Spring Conference</a:t>
            </a:r>
          </a:p>
          <a:p>
            <a:r>
              <a:rPr lang="en-US" b="1" dirty="0" smtClean="0"/>
              <a:t>April 18 – 19, 2017</a:t>
            </a:r>
          </a:p>
          <a:p>
            <a:r>
              <a:rPr lang="en-US" b="1" dirty="0" smtClean="0"/>
              <a:t>Savannah, Georgia</a:t>
            </a:r>
            <a:endParaRPr lang="en-US" b="1"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2152974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Student Assessment — SB 211 </a:t>
            </a:r>
            <a:endParaRPr lang="en-US" b="1" dirty="0"/>
          </a:p>
        </p:txBody>
      </p:sp>
      <p:sp>
        <p:nvSpPr>
          <p:cNvPr id="3" name="Content Placeholder 2"/>
          <p:cNvSpPr>
            <a:spLocks noGrp="1"/>
          </p:cNvSpPr>
          <p:nvPr>
            <p:ph idx="1"/>
          </p:nvPr>
        </p:nvSpPr>
        <p:spPr>
          <a:xfrm>
            <a:off x="457200" y="1417638"/>
            <a:ext cx="8229600" cy="4938712"/>
          </a:xfrm>
        </p:spPr>
        <p:txBody>
          <a:bodyPr>
            <a:normAutofit fontScale="77500" lnSpcReduction="20000"/>
          </a:bodyPr>
          <a:lstStyle/>
          <a:p>
            <a:r>
              <a:rPr lang="en-US" sz="4100" b="1" dirty="0" smtClean="0"/>
              <a:t>Assessment Reform for Maximum Flexibility</a:t>
            </a:r>
          </a:p>
          <a:p>
            <a:pPr lvl="1"/>
            <a:r>
              <a:rPr lang="en-US" dirty="0" smtClean="0"/>
              <a:t>Reading programs research-based, formative assessment with a summative component for grade one and two;</a:t>
            </a:r>
            <a:endParaRPr lang="en-US" dirty="0"/>
          </a:p>
          <a:p>
            <a:pPr lvl="1"/>
            <a:r>
              <a:rPr lang="en-US" dirty="0" smtClean="0"/>
              <a:t>Outlines a state comprehensive summative assessment program for grades three through twelve;</a:t>
            </a:r>
          </a:p>
          <a:p>
            <a:pPr lvl="1"/>
            <a:r>
              <a:rPr lang="en-US" dirty="0" smtClean="0"/>
              <a:t>Each local school system is encouraged to use multiple formative assessments that results in a single summative score;</a:t>
            </a:r>
            <a:endParaRPr lang="en-US" dirty="0"/>
          </a:p>
          <a:p>
            <a:pPr lvl="1"/>
            <a:r>
              <a:rPr lang="en-US" dirty="0" smtClean="0"/>
              <a:t>The SBOE shall have the assessment workgroup to pursue maximum flexibility for state and local assessments under federal law;</a:t>
            </a:r>
          </a:p>
          <a:p>
            <a:pPr lvl="1"/>
            <a:r>
              <a:rPr lang="en-US" dirty="0" smtClean="0"/>
              <a:t>The SBOE shall conduct a comparability study to national tests for use in the State Testing Program — such tests as the SAT, ACT, and others. </a:t>
            </a:r>
            <a:br>
              <a:rPr lang="en-US" dirty="0" smtClean="0"/>
            </a:br>
            <a:r>
              <a:rPr lang="en-US" dirty="0" smtClean="0"/>
              <a:t>The study is for grades nine through twelve.</a:t>
            </a:r>
          </a:p>
          <a:p>
            <a:pPr marL="0" indent="0">
              <a:buNone/>
            </a:pPr>
            <a:r>
              <a:rPr lang="en-US" dirty="0" smtClean="0"/>
              <a:t>		</a:t>
            </a:r>
          </a:p>
          <a:p>
            <a:pPr lvl="1"/>
            <a:endParaRPr lang="en-US" dirty="0" smtClean="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439391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Student  Assessment - </a:t>
            </a:r>
            <a:r>
              <a:rPr lang="en-US" b="1" dirty="0"/>
              <a:t>HB 425 </a:t>
            </a:r>
          </a:p>
        </p:txBody>
      </p:sp>
      <p:sp>
        <p:nvSpPr>
          <p:cNvPr id="3" name="Content Placeholder 2"/>
          <p:cNvSpPr>
            <a:spLocks noGrp="1"/>
          </p:cNvSpPr>
          <p:nvPr>
            <p:ph idx="1"/>
          </p:nvPr>
        </p:nvSpPr>
        <p:spPr/>
        <p:txBody>
          <a:bodyPr>
            <a:normAutofit fontScale="92500" lnSpcReduction="20000"/>
          </a:bodyPr>
          <a:lstStyle/>
          <a:p>
            <a:r>
              <a:rPr lang="en-US" sz="3500" dirty="0" smtClean="0"/>
              <a:t>Schools are </a:t>
            </a:r>
            <a:r>
              <a:rPr lang="en-US" sz="3500" b="1" u="sng" dirty="0" smtClean="0"/>
              <a:t>strongly encouraged </a:t>
            </a:r>
            <a:r>
              <a:rPr lang="en-US" sz="3500" dirty="0" smtClean="0"/>
              <a:t>to provide for the administration of standardized assessments in paper and pencil format upon parent request</a:t>
            </a:r>
            <a:r>
              <a:rPr lang="en-US" sz="3500" b="1" dirty="0" smtClean="0"/>
              <a:t>.</a:t>
            </a:r>
          </a:p>
          <a:p>
            <a:pPr marL="457200" lvl="1" indent="0">
              <a:buNone/>
            </a:pPr>
            <a:endParaRPr lang="en-US" dirty="0" smtClean="0"/>
          </a:p>
          <a:p>
            <a:pPr lvl="1"/>
            <a:r>
              <a:rPr lang="en-US" dirty="0" smtClean="0"/>
              <a:t>The State School Superintendent shall develop guidelines, approved by the </a:t>
            </a:r>
            <a:r>
              <a:rPr lang="en-US" dirty="0" err="1" smtClean="0"/>
              <a:t>SBOE</a:t>
            </a:r>
            <a:r>
              <a:rPr lang="en-US" dirty="0" smtClean="0"/>
              <a:t> and </a:t>
            </a:r>
            <a:r>
              <a:rPr lang="en-US" u="sng" dirty="0" smtClean="0"/>
              <a:t>strongly encourage</a:t>
            </a:r>
            <a:r>
              <a:rPr lang="en-US" dirty="0" smtClean="0"/>
              <a:t> districts to adopt when dealing with students </a:t>
            </a:r>
            <a:r>
              <a:rPr lang="en-US" u="sng" dirty="0" smtClean="0"/>
              <a:t>not</a:t>
            </a:r>
            <a:r>
              <a:rPr lang="en-US" dirty="0" smtClean="0"/>
              <a:t> participating in state-wide assessments. </a:t>
            </a:r>
          </a:p>
          <a:p>
            <a:pPr lvl="1"/>
            <a:r>
              <a:rPr lang="en-US" dirty="0" smtClean="0"/>
              <a:t>The bill prohibits punitive action and </a:t>
            </a:r>
            <a:br>
              <a:rPr lang="en-US" dirty="0" smtClean="0"/>
            </a:br>
            <a:r>
              <a:rPr lang="en-US" dirty="0" smtClean="0"/>
              <a:t>“sit and stare” policies. </a:t>
            </a:r>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2494857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199"/>
            <a:ext cx="8229600" cy="1600201"/>
          </a:xfrm>
        </p:spPr>
        <p:txBody>
          <a:bodyPr>
            <a:normAutofit fontScale="90000"/>
          </a:bodyPr>
          <a:lstStyle/>
          <a:p>
            <a:r>
              <a:rPr lang="en-US" b="1" dirty="0" smtClean="0"/>
              <a:t>Implement Recommendations</a:t>
            </a:r>
            <a:r>
              <a:rPr lang="en-US" b="1" dirty="0"/>
              <a:t/>
            </a:r>
            <a:br>
              <a:rPr lang="en-US" b="1" dirty="0"/>
            </a:br>
            <a:r>
              <a:rPr lang="en-US" b="1" dirty="0" smtClean="0"/>
              <a:t>Governor’s Ed Reform Commission</a:t>
            </a:r>
            <a:br>
              <a:rPr lang="en-US" b="1" dirty="0" smtClean="0"/>
            </a:br>
            <a:r>
              <a:rPr lang="en-US" b="1" dirty="0" smtClean="0"/>
              <a:t>Charter Schools - HB 430</a:t>
            </a:r>
            <a:br>
              <a:rPr lang="en-US" b="1" dirty="0" smtClean="0"/>
            </a:br>
            <a:r>
              <a:rPr lang="en-US" dirty="0" smtClean="0"/>
              <a:t> </a:t>
            </a:r>
            <a:endParaRPr lang="en-US" dirty="0"/>
          </a:p>
        </p:txBody>
      </p:sp>
      <p:sp>
        <p:nvSpPr>
          <p:cNvPr id="3" name="Content Placeholder 2"/>
          <p:cNvSpPr>
            <a:spLocks noGrp="1"/>
          </p:cNvSpPr>
          <p:nvPr>
            <p:ph idx="1"/>
          </p:nvPr>
        </p:nvSpPr>
        <p:spPr>
          <a:xfrm>
            <a:off x="304800" y="2133600"/>
            <a:ext cx="8229600" cy="3687763"/>
          </a:xfrm>
        </p:spPr>
        <p:txBody>
          <a:bodyPr>
            <a:normAutofit fontScale="92500" lnSpcReduction="20000"/>
          </a:bodyPr>
          <a:lstStyle/>
          <a:p>
            <a:pPr>
              <a:buNone/>
            </a:pPr>
            <a:endParaRPr lang="en-US" dirty="0" smtClean="0"/>
          </a:p>
          <a:p>
            <a:r>
              <a:rPr lang="en-US" dirty="0" smtClean="0"/>
              <a:t>Local charter schools shall certify that all data collections are correct, prior to a LBOE submitting the data to the state for funding.</a:t>
            </a:r>
          </a:p>
          <a:p>
            <a:r>
              <a:rPr lang="en-US" dirty="0" smtClean="0"/>
              <a:t>DOE shall implement procedures for the proportionate amount of funds  from Federal programs.</a:t>
            </a:r>
          </a:p>
          <a:p>
            <a:r>
              <a:rPr lang="en-US" dirty="0" smtClean="0"/>
              <a:t>LBOE needs to post funds calculations on website.</a:t>
            </a:r>
          </a:p>
          <a:p>
            <a:endParaRPr lang="en-US" dirty="0" smtClean="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1794695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6128"/>
            <a:ext cx="8229600" cy="1600201"/>
          </a:xfrm>
        </p:spPr>
        <p:txBody>
          <a:bodyPr>
            <a:normAutofit fontScale="90000"/>
          </a:bodyPr>
          <a:lstStyle/>
          <a:p>
            <a:r>
              <a:rPr lang="en-US" b="1" dirty="0" smtClean="0"/>
              <a:t>Implement Recommendations</a:t>
            </a:r>
            <a:r>
              <a:rPr lang="en-US" b="1" dirty="0"/>
              <a:t/>
            </a:r>
            <a:br>
              <a:rPr lang="en-US" b="1" dirty="0"/>
            </a:br>
            <a:r>
              <a:rPr lang="en-US" b="1" dirty="0" smtClean="0"/>
              <a:t>Governor’s Ed Reform Commission</a:t>
            </a:r>
            <a:br>
              <a:rPr lang="en-US" b="1" dirty="0" smtClean="0"/>
            </a:br>
            <a:r>
              <a:rPr lang="en-US" b="1" dirty="0" smtClean="0"/>
              <a:t>Charter Schools – HB 430</a:t>
            </a:r>
            <a:br>
              <a:rPr lang="en-US" b="1" dirty="0" smtClean="0"/>
            </a:br>
            <a:r>
              <a:rPr lang="en-US" dirty="0" smtClean="0"/>
              <a:t> </a:t>
            </a:r>
            <a:endParaRPr lang="en-US" dirty="0"/>
          </a:p>
        </p:txBody>
      </p:sp>
      <p:sp>
        <p:nvSpPr>
          <p:cNvPr id="3" name="Content Placeholder 2"/>
          <p:cNvSpPr>
            <a:spLocks noGrp="1"/>
          </p:cNvSpPr>
          <p:nvPr>
            <p:ph idx="1"/>
          </p:nvPr>
        </p:nvSpPr>
        <p:spPr>
          <a:xfrm>
            <a:off x="304800" y="2286000"/>
            <a:ext cx="8229600" cy="3535363"/>
          </a:xfrm>
        </p:spPr>
        <p:txBody>
          <a:bodyPr>
            <a:normAutofit fontScale="92500" lnSpcReduction="20000"/>
          </a:bodyPr>
          <a:lstStyle/>
          <a:p>
            <a:r>
              <a:rPr lang="en-US" sz="3500" b="1" dirty="0" smtClean="0"/>
              <a:t>“Unused Facilities”</a:t>
            </a:r>
            <a:endParaRPr lang="en-US" sz="3500" b="1" dirty="0"/>
          </a:p>
          <a:p>
            <a:pPr lvl="1"/>
            <a:r>
              <a:rPr lang="en-US" dirty="0" smtClean="0"/>
              <a:t>Real property of the LEA;</a:t>
            </a:r>
          </a:p>
          <a:p>
            <a:pPr lvl="1"/>
            <a:r>
              <a:rPr lang="en-US" dirty="0" smtClean="0"/>
              <a:t>Property that has not been used by the LEA in the last two years;</a:t>
            </a:r>
          </a:p>
          <a:p>
            <a:pPr lvl="1"/>
            <a:r>
              <a:rPr lang="en-US" dirty="0" smtClean="0"/>
              <a:t>Not included in the LEA’s five-year educational facilities plan;</a:t>
            </a:r>
          </a:p>
          <a:p>
            <a:pPr lvl="1"/>
            <a:r>
              <a:rPr lang="en-US" dirty="0" smtClean="0"/>
              <a:t>If denied use, entitled to a hearing and can appeal;</a:t>
            </a:r>
          </a:p>
          <a:p>
            <a:pPr lvl="1"/>
            <a:r>
              <a:rPr lang="en-US" dirty="0" smtClean="0"/>
              <a:t>DOE facilities inspection OK.  Must fit into land use plan.</a:t>
            </a:r>
            <a:endParaRPr lang="en-US" dirty="0"/>
          </a:p>
          <a:p>
            <a:pPr lvl="1"/>
            <a:endParaRPr lang="en-US" dirty="0" smtClean="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4214113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fontScale="90000"/>
          </a:bodyPr>
          <a:lstStyle/>
          <a:p>
            <a:pPr>
              <a:lnSpc>
                <a:spcPts val="3800"/>
              </a:lnSpc>
            </a:pPr>
            <a:r>
              <a:rPr lang="en-US" b="1" dirty="0" smtClean="0"/>
              <a:t>Transparency of </a:t>
            </a:r>
            <a:br>
              <a:rPr lang="en-US" b="1" dirty="0" smtClean="0"/>
            </a:br>
            <a:r>
              <a:rPr lang="en-US" b="1" dirty="0" smtClean="0"/>
              <a:t>Financial Information — HB 139</a:t>
            </a:r>
            <a:endParaRPr lang="en-US" b="1" dirty="0"/>
          </a:p>
        </p:txBody>
      </p:sp>
      <p:sp>
        <p:nvSpPr>
          <p:cNvPr id="3" name="Content Placeholder 2"/>
          <p:cNvSpPr>
            <a:spLocks noGrp="1"/>
          </p:cNvSpPr>
          <p:nvPr>
            <p:ph idx="1"/>
          </p:nvPr>
        </p:nvSpPr>
        <p:spPr>
          <a:xfrm>
            <a:off x="304800" y="1371600"/>
            <a:ext cx="8458200" cy="5029200"/>
          </a:xfrm>
        </p:spPr>
        <p:txBody>
          <a:bodyPr>
            <a:normAutofit/>
          </a:bodyPr>
          <a:lstStyle/>
          <a:p>
            <a:pPr marL="460375" lvl="1" indent="-342900">
              <a:lnSpc>
                <a:spcPts val="3300"/>
              </a:lnSpc>
              <a:buFont typeface="Arial" panose="020B0604020202020204" pitchFamily="34" charset="0"/>
              <a:buChar char="•"/>
            </a:pPr>
            <a:r>
              <a:rPr lang="en-US" sz="3200" b="1" dirty="0" smtClean="0"/>
              <a:t>HB 139	Local school systems and schools provide transparency and accuracy to the greatest extent practicable.</a:t>
            </a:r>
          </a:p>
          <a:p>
            <a:pPr marL="860425" lvl="2" indent="-342900">
              <a:buFont typeface="Arial" panose="020B0604020202020204" pitchFamily="34" charset="0"/>
              <a:buChar char="•"/>
            </a:pPr>
            <a:r>
              <a:rPr lang="en-US" sz="2100" dirty="0" smtClean="0"/>
              <a:t>DOE shall make available budget and expenditure information on its website for each school and school system unless specifically made confidential by law;</a:t>
            </a:r>
          </a:p>
          <a:p>
            <a:pPr marL="860425" lvl="2" indent="-342900">
              <a:buFont typeface="Arial" panose="020B0604020202020204" pitchFamily="34" charset="0"/>
              <a:buChar char="•"/>
            </a:pPr>
            <a:r>
              <a:rPr lang="en-US" sz="2100" dirty="0" smtClean="0"/>
              <a:t>By January 1, 2018, the SBOE shall develop rules and regulations requiring that each local board of education and state charter school provide financial information. The DOE will provide templates and definitions of financial information needed.</a:t>
            </a:r>
          </a:p>
          <a:p>
            <a:pPr marL="860425" lvl="2" indent="-342900">
              <a:buFont typeface="Arial" panose="020B0604020202020204" pitchFamily="34" charset="0"/>
              <a:buChar char="•"/>
            </a:pPr>
            <a:r>
              <a:rPr lang="en-US" sz="2100" dirty="0" smtClean="0"/>
              <a:t>No later than October 31, 2018, the DOE shall publish this information on a prominent location on its website. </a:t>
            </a:r>
            <a:endParaRPr lang="en-US" sz="2100"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HOPE BILL — SB 186</a:t>
            </a:r>
            <a:endParaRPr lang="en-US" b="1" dirty="0"/>
          </a:p>
        </p:txBody>
      </p:sp>
      <p:sp>
        <p:nvSpPr>
          <p:cNvPr id="3" name="Content Placeholder 2"/>
          <p:cNvSpPr>
            <a:spLocks noGrp="1"/>
          </p:cNvSpPr>
          <p:nvPr>
            <p:ph idx="1"/>
          </p:nvPr>
        </p:nvSpPr>
        <p:spPr>
          <a:xfrm>
            <a:off x="457200" y="1295400"/>
            <a:ext cx="8382000" cy="4953000"/>
          </a:xfrm>
        </p:spPr>
        <p:txBody>
          <a:bodyPr>
            <a:normAutofit fontScale="92500" lnSpcReduction="20000"/>
          </a:bodyPr>
          <a:lstStyle/>
          <a:p>
            <a:pPr marL="457200" lvl="1" indent="0">
              <a:buNone/>
            </a:pPr>
            <a:r>
              <a:rPr lang="en-US" sz="3000" b="1" dirty="0" smtClean="0"/>
              <a:t>Students who earn a high school diploma through dual coursework would be eligible to receive the HOPE grant towards an associates degree.</a:t>
            </a:r>
          </a:p>
          <a:p>
            <a:pPr marL="457200" lvl="1" indent="0">
              <a:buNone/>
            </a:pPr>
            <a:endParaRPr lang="en-US" sz="1100" b="1" dirty="0" smtClean="0"/>
          </a:p>
          <a:p>
            <a:pPr lvl="1">
              <a:buFont typeface="Arial" pitchFamily="34" charset="0"/>
              <a:buChar char="•"/>
            </a:pPr>
            <a:r>
              <a:rPr lang="en-US" dirty="0" smtClean="0"/>
              <a:t>All work completed for any state, national, or industrial occupational certifications for work; or</a:t>
            </a:r>
          </a:p>
          <a:p>
            <a:pPr lvl="1">
              <a:buFont typeface="Arial" pitchFamily="34" charset="0"/>
              <a:buChar char="•"/>
            </a:pPr>
            <a:r>
              <a:rPr lang="en-US" dirty="0" smtClean="0"/>
              <a:t>Two technical college certificates of credit program in one field, and postsecondary/technical ed prerequisites.</a:t>
            </a:r>
            <a:endParaRPr lang="en-US" dirty="0"/>
          </a:p>
          <a:p>
            <a:pPr marL="800100" lvl="1" indent="-342900">
              <a:buFont typeface="Arial" pitchFamily="34" charset="0"/>
              <a:buChar char="•"/>
            </a:pPr>
            <a:r>
              <a:rPr lang="en-US" dirty="0" smtClean="0"/>
              <a:t>Grant will cover up to 30 hours of coursework to</a:t>
            </a:r>
            <a:br>
              <a:rPr lang="en-US" dirty="0" smtClean="0"/>
            </a:br>
            <a:r>
              <a:rPr lang="en-US" dirty="0" smtClean="0"/>
              <a:t>obtain an associates degree.</a:t>
            </a:r>
          </a:p>
          <a:p>
            <a:pPr marL="457200" lvl="1" indent="0">
              <a:buNone/>
            </a:pPr>
            <a:endParaRPr lang="en-US" dirty="0" smtClean="0"/>
          </a:p>
          <a:p>
            <a:pPr marL="457200" lvl="1" indent="0">
              <a:buNone/>
            </a:pPr>
            <a:r>
              <a:rPr lang="en-US" b="1" dirty="0" smtClean="0"/>
              <a:t>(HB 331 – “Caregiver Ed Consent” bill attached)</a:t>
            </a:r>
            <a:endParaRPr lang="en-US" b="1"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4717359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534400" cy="990600"/>
          </a:xfrm>
        </p:spPr>
        <p:txBody>
          <a:bodyPr>
            <a:normAutofit fontScale="90000"/>
          </a:bodyPr>
          <a:lstStyle/>
          <a:p>
            <a:r>
              <a:rPr lang="en-US" b="1" dirty="0" smtClean="0"/>
              <a:t>Valedictorians/Salutatorians — </a:t>
            </a:r>
            <a:r>
              <a:rPr lang="en-US" sz="4000" b="1" dirty="0" smtClean="0"/>
              <a:t>HB 268 </a:t>
            </a:r>
            <a:endParaRPr lang="en-US" sz="4000" b="1" dirty="0"/>
          </a:p>
        </p:txBody>
      </p:sp>
      <p:sp>
        <p:nvSpPr>
          <p:cNvPr id="3" name="Content Placeholder 2"/>
          <p:cNvSpPr>
            <a:spLocks noGrp="1"/>
          </p:cNvSpPr>
          <p:nvPr>
            <p:ph idx="1"/>
          </p:nvPr>
        </p:nvSpPr>
        <p:spPr>
          <a:xfrm>
            <a:off x="457200" y="1371600"/>
            <a:ext cx="8229600" cy="4572000"/>
          </a:xfrm>
        </p:spPr>
        <p:txBody>
          <a:bodyPr>
            <a:normAutofit/>
          </a:bodyPr>
          <a:lstStyle/>
          <a:p>
            <a:pPr marL="457200" lvl="2" indent="-342900">
              <a:buFont typeface="Arial" panose="020B0604020202020204" pitchFamily="34" charset="0"/>
              <a:buChar char="•"/>
            </a:pPr>
            <a:r>
              <a:rPr lang="en-US" sz="3200" b="1" dirty="0" smtClean="0"/>
              <a:t>Relating to the “Move on When Ready Act”</a:t>
            </a:r>
          </a:p>
          <a:p>
            <a:pPr marL="457200" lvl="2" indent="-342900">
              <a:buNone/>
            </a:pPr>
            <a:endParaRPr lang="en-US" sz="1000" dirty="0"/>
          </a:p>
          <a:p>
            <a:pPr marL="1317625" lvl="3" indent="-342900">
              <a:buFont typeface="Arial" panose="020B0604020202020204" pitchFamily="34" charset="0"/>
              <a:buChar char="•"/>
            </a:pPr>
            <a:r>
              <a:rPr lang="en-US" sz="2400" dirty="0" smtClean="0"/>
              <a:t>No local schools can exclude a student from eligibility determinations for valedictorian and salutatorian of a participating eligible high school.</a:t>
            </a:r>
          </a:p>
          <a:p>
            <a:pPr marL="1317625" lvl="3" indent="-342900">
              <a:buFont typeface="Arial" panose="020B0604020202020204" pitchFamily="34" charset="0"/>
              <a:buChar char="•"/>
            </a:pPr>
            <a:r>
              <a:rPr lang="en-US" sz="2400" dirty="0" smtClean="0"/>
              <a:t>The law does not apply to a high school student who moves into the local school system after his or her sophomore year and has not taken any courses on-site of the participating eligible high school. </a:t>
            </a:r>
          </a:p>
          <a:p>
            <a:pPr marL="1317625" lvl="3" indent="-342900">
              <a:buFont typeface="Arial" panose="020B0604020202020204" pitchFamily="34" charset="0"/>
              <a:buChar char="•"/>
            </a:pPr>
            <a:endParaRPr lang="en-US" sz="1700" dirty="0" smtClean="0"/>
          </a:p>
          <a:p>
            <a:pPr marL="1317625" lvl="3" indent="-342900">
              <a:buNone/>
            </a:pPr>
            <a:r>
              <a:rPr lang="en-US" sz="1700" b="1" dirty="0" smtClean="0"/>
              <a:t>This bill is amended to SB 186</a:t>
            </a:r>
          </a:p>
          <a:p>
            <a:pPr marL="1317625" lvl="3" indent="-342900">
              <a:buNone/>
            </a:pPr>
            <a:endParaRPr lang="en-US" sz="1800" b="1" dirty="0" smtClean="0"/>
          </a:p>
          <a:p>
            <a:pPr marL="1317625" lvl="3" indent="-342900">
              <a:buNone/>
            </a:pPr>
            <a:endParaRPr lang="en-US" sz="1700"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19725578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Educating Military Children</a:t>
            </a:r>
            <a:br>
              <a:rPr lang="en-US" b="1" dirty="0" smtClean="0"/>
            </a:br>
            <a:r>
              <a:rPr lang="en-US" b="1" dirty="0" smtClean="0"/>
              <a:t>HB 148 and HB 224</a:t>
            </a:r>
            <a:endParaRPr lang="en-US" b="1" dirty="0"/>
          </a:p>
        </p:txBody>
      </p:sp>
      <p:sp>
        <p:nvSpPr>
          <p:cNvPr id="3" name="Content Placeholder 2"/>
          <p:cNvSpPr>
            <a:spLocks noGrp="1"/>
          </p:cNvSpPr>
          <p:nvPr>
            <p:ph idx="1"/>
          </p:nvPr>
        </p:nvSpPr>
        <p:spPr>
          <a:xfrm>
            <a:off x="457200" y="1600200"/>
            <a:ext cx="8229600" cy="4648200"/>
          </a:xfrm>
        </p:spPr>
        <p:txBody>
          <a:bodyPr>
            <a:normAutofit lnSpcReduction="10000"/>
          </a:bodyPr>
          <a:lstStyle/>
          <a:p>
            <a:r>
              <a:rPr lang="en-US" sz="3000" dirty="0" smtClean="0"/>
              <a:t>HB 148 </a:t>
            </a:r>
            <a:r>
              <a:rPr lang="en-US" sz="2600" dirty="0" smtClean="0"/>
              <a:t>(Amended to HB 139) “Educating Children of </a:t>
            </a:r>
            <a:r>
              <a:rPr lang="en-US" sz="2600" dirty="0"/>
              <a:t>M</a:t>
            </a:r>
            <a:r>
              <a:rPr lang="en-US" sz="2600" dirty="0" smtClean="0"/>
              <a:t>ilitary Families Act”</a:t>
            </a:r>
          </a:p>
          <a:p>
            <a:pPr lvl="2"/>
            <a:r>
              <a:rPr lang="en-US" sz="2200" dirty="0" smtClean="0"/>
              <a:t>DOE is authorized to establish a unique identifier for each student</a:t>
            </a:r>
            <a:r>
              <a:rPr lang="en-US" sz="2200" dirty="0"/>
              <a:t> w</a:t>
            </a:r>
            <a:r>
              <a:rPr lang="en-US" sz="2200" dirty="0" smtClean="0"/>
              <a:t>hose parent or guardian is an active military service member or member of a reserve component.</a:t>
            </a:r>
          </a:p>
          <a:p>
            <a:pPr lvl="2"/>
            <a:r>
              <a:rPr lang="en-US" sz="2200" dirty="0" smtClean="0"/>
              <a:t>Allows for disaggregation of data.</a:t>
            </a:r>
            <a:endParaRPr lang="en-US" sz="3000" dirty="0"/>
          </a:p>
          <a:p>
            <a:r>
              <a:rPr lang="en-US" sz="3000" dirty="0" smtClean="0"/>
              <a:t>HB 224 </a:t>
            </a:r>
            <a:r>
              <a:rPr lang="en-US" sz="2600" dirty="0"/>
              <a:t>M</a:t>
            </a:r>
            <a:r>
              <a:rPr lang="en-US" sz="2600" dirty="0" smtClean="0"/>
              <a:t>ilitary students shall be allowed to attend any public school in system.</a:t>
            </a:r>
          </a:p>
          <a:p>
            <a:pPr lvl="2"/>
            <a:r>
              <a:rPr lang="en-US" sz="2200" dirty="0" smtClean="0"/>
              <a:t>Student must live in military housing on or off base.</a:t>
            </a:r>
          </a:p>
          <a:p>
            <a:pPr lvl="2"/>
            <a:r>
              <a:rPr lang="en-US" sz="2200" dirty="0" smtClean="0"/>
              <a:t>School must have room.</a:t>
            </a:r>
          </a:p>
          <a:p>
            <a:pPr lvl="2"/>
            <a:r>
              <a:rPr lang="en-US" sz="2200" dirty="0" smtClean="0"/>
              <a:t>Parents are responsible for transportation.</a:t>
            </a:r>
          </a:p>
          <a:p>
            <a:pPr lvl="2"/>
            <a:r>
              <a:rPr lang="en-US" sz="2200" dirty="0" smtClean="0"/>
              <a:t>Annual notification by mail, electronic means, or other. </a:t>
            </a:r>
            <a:endParaRPr lang="en-US" sz="2200" dirty="0"/>
          </a:p>
          <a:p>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39327830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Military Spouses — HB 245</a:t>
            </a:r>
            <a:endParaRPr lang="en-US" b="1" dirty="0"/>
          </a:p>
        </p:txBody>
      </p:sp>
      <p:sp>
        <p:nvSpPr>
          <p:cNvPr id="3" name="Content Placeholder 2"/>
          <p:cNvSpPr>
            <a:spLocks noGrp="1"/>
          </p:cNvSpPr>
          <p:nvPr>
            <p:ph idx="1"/>
          </p:nvPr>
        </p:nvSpPr>
        <p:spPr>
          <a:xfrm>
            <a:off x="457200" y="1600201"/>
            <a:ext cx="8229600" cy="3276600"/>
          </a:xfrm>
        </p:spPr>
        <p:txBody>
          <a:bodyPr/>
          <a:lstStyle/>
          <a:p>
            <a:pPr lvl="1">
              <a:buFont typeface="Arial" pitchFamily="34" charset="0"/>
              <a:buChar char="•"/>
            </a:pPr>
            <a:r>
              <a:rPr lang="en-US" dirty="0" smtClean="0"/>
              <a:t>The PSC shall adopt a process, no later than July 1, 2018, by which military spouses may qualify for a temporary certificate, certificates of endorsement, or expedited certificates upon moving to Georgia.</a:t>
            </a:r>
          </a:p>
          <a:p>
            <a:pPr lvl="1"/>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8275794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a:r>
              <a:rPr lang="en-US" b="1" dirty="0" smtClean="0"/>
              <a:t>Re-establish </a:t>
            </a:r>
            <a:r>
              <a:rPr lang="en-US" b="1" dirty="0"/>
              <a:t>Agricultural </a:t>
            </a:r>
            <a:r>
              <a:rPr lang="en-US" b="1" dirty="0" smtClean="0"/>
              <a:t>Education Advisory Commission – HB 437</a:t>
            </a:r>
            <a:endParaRPr lang="en-US" b="1" dirty="0"/>
          </a:p>
        </p:txBody>
      </p:sp>
      <p:sp>
        <p:nvSpPr>
          <p:cNvPr id="3" name="Content Placeholder 2"/>
          <p:cNvSpPr>
            <a:spLocks noGrp="1"/>
          </p:cNvSpPr>
          <p:nvPr>
            <p:ph idx="1"/>
          </p:nvPr>
        </p:nvSpPr>
        <p:spPr/>
        <p:txBody>
          <a:bodyPr>
            <a:normAutofit/>
          </a:bodyPr>
          <a:lstStyle/>
          <a:p>
            <a:r>
              <a:rPr lang="en-US" dirty="0" smtClean="0"/>
              <a:t>Sunset for the commission was December 31, 2016;</a:t>
            </a:r>
          </a:p>
          <a:p>
            <a:r>
              <a:rPr lang="en-US" dirty="0" smtClean="0"/>
              <a:t>Commission is composed of twelve members;</a:t>
            </a:r>
          </a:p>
          <a:p>
            <a:r>
              <a:rPr lang="en-US" dirty="0" smtClean="0"/>
              <a:t>Legislative and non-legislative members;</a:t>
            </a:r>
          </a:p>
          <a:p>
            <a:r>
              <a:rPr lang="en-US" dirty="0" smtClean="0"/>
              <a:t>Members serve a two year term;</a:t>
            </a:r>
          </a:p>
          <a:p>
            <a:r>
              <a:rPr lang="en-US" dirty="0" smtClean="0"/>
              <a:t>Director of Ag Ed programs reports annually to the commission;</a:t>
            </a:r>
          </a:p>
          <a:p>
            <a:r>
              <a:rPr lang="en-US" dirty="0" smtClean="0"/>
              <a:t>Commission may recommend bills.</a:t>
            </a:r>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10864953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Highlights of the Session</a:t>
            </a:r>
            <a:endParaRPr lang="en-US" b="1" dirty="0"/>
          </a:p>
        </p:txBody>
      </p:sp>
      <p:sp>
        <p:nvSpPr>
          <p:cNvPr id="3" name="Content Placeholder 2"/>
          <p:cNvSpPr>
            <a:spLocks noGrp="1"/>
          </p:cNvSpPr>
          <p:nvPr>
            <p:ph idx="1"/>
          </p:nvPr>
        </p:nvSpPr>
        <p:spPr/>
        <p:txBody>
          <a:bodyPr>
            <a:normAutofit/>
          </a:bodyPr>
          <a:lstStyle/>
          <a:p>
            <a:r>
              <a:rPr lang="en-US" dirty="0" smtClean="0"/>
              <a:t>Passage of the FY17 Amended Budget — early</a:t>
            </a:r>
          </a:p>
          <a:p>
            <a:r>
              <a:rPr lang="en-US" dirty="0" smtClean="0"/>
              <a:t>Passage of the FY18 Budget — in record time</a:t>
            </a:r>
          </a:p>
          <a:p>
            <a:r>
              <a:rPr lang="en-US" dirty="0" smtClean="0"/>
              <a:t>Passage of HB 338 “First Priority Act”</a:t>
            </a:r>
          </a:p>
          <a:p>
            <a:r>
              <a:rPr lang="en-US" dirty="0" smtClean="0"/>
              <a:t>Passage of HB 237 Public Education Innovation</a:t>
            </a:r>
            <a:br>
              <a:rPr lang="en-US" dirty="0" smtClean="0"/>
            </a:br>
            <a:r>
              <a:rPr lang="en-US" dirty="0" smtClean="0"/>
              <a:t>Fund Foundation </a:t>
            </a:r>
          </a:p>
          <a:p>
            <a:pPr marL="344488" indent="-344488">
              <a:buFont typeface="Arial" pitchFamily="34" charset="0"/>
              <a:buChar char="•"/>
            </a:pPr>
            <a:r>
              <a:rPr lang="en-US" dirty="0" smtClean="0"/>
              <a:t>Passage of ESSA at the Federal level</a:t>
            </a:r>
          </a:p>
          <a:p>
            <a:r>
              <a:rPr lang="en-US" dirty="0" smtClean="0"/>
              <a:t>Not Passing several bills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13225341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Human Trafficking Hotline Notice in Government Buildings — SB 104</a:t>
            </a:r>
            <a:endParaRPr lang="en-US" b="1" dirty="0"/>
          </a:p>
        </p:txBody>
      </p:sp>
      <p:sp>
        <p:nvSpPr>
          <p:cNvPr id="3" name="Content Placeholder 2"/>
          <p:cNvSpPr>
            <a:spLocks noGrp="1"/>
          </p:cNvSpPr>
          <p:nvPr>
            <p:ph idx="1"/>
          </p:nvPr>
        </p:nvSpPr>
        <p:spPr>
          <a:xfrm>
            <a:off x="533400" y="1600200"/>
            <a:ext cx="8229600" cy="4525963"/>
          </a:xfrm>
        </p:spPr>
        <p:txBody>
          <a:bodyPr>
            <a:normAutofit/>
          </a:bodyPr>
          <a:lstStyle/>
          <a:p>
            <a:pPr marL="0" indent="0">
              <a:buNone/>
            </a:pPr>
            <a:r>
              <a:rPr lang="en-US" dirty="0" smtClean="0"/>
              <a:t>Requires the posting of officially-worded human trafficking hotline notice in public buildings and requires entity to post link on homepage to the official GBI website notice.</a:t>
            </a:r>
          </a:p>
          <a:p>
            <a:pPr marL="0" indent="0">
              <a:buNone/>
            </a:pPr>
            <a:endParaRPr lang="en-US" sz="800" dirty="0" smtClean="0"/>
          </a:p>
          <a:p>
            <a:pPr marL="0" indent="0">
              <a:buNone/>
            </a:pPr>
            <a:r>
              <a:rPr lang="en-US" dirty="0" smtClean="0"/>
              <a:t>This bill had a number of amendments added.</a:t>
            </a:r>
          </a:p>
          <a:p>
            <a:r>
              <a:rPr lang="en-US" b="1" dirty="0" smtClean="0"/>
              <a:t>HB 9/SB 45 — Felony </a:t>
            </a:r>
          </a:p>
          <a:p>
            <a:pPr marL="400050" lvl="1" indent="0"/>
            <a:r>
              <a:rPr lang="en-US" dirty="0" smtClean="0"/>
              <a:t> Prohibits filming under a persons clothing.</a:t>
            </a:r>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23642742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Tax Bills — HB 238 and HB 340</a:t>
            </a:r>
            <a:endParaRPr lang="en-US" b="1" dirty="0"/>
          </a:p>
        </p:txBody>
      </p:sp>
      <p:sp>
        <p:nvSpPr>
          <p:cNvPr id="3" name="Content Placeholder 2"/>
          <p:cNvSpPr>
            <a:spLocks noGrp="1"/>
          </p:cNvSpPr>
          <p:nvPr>
            <p:ph idx="1"/>
          </p:nvPr>
        </p:nvSpPr>
        <p:spPr>
          <a:xfrm>
            <a:off x="457200" y="1828800"/>
            <a:ext cx="8229600" cy="3886200"/>
          </a:xfrm>
        </p:spPr>
        <p:txBody>
          <a:bodyPr>
            <a:normAutofit/>
          </a:bodyPr>
          <a:lstStyle/>
          <a:p>
            <a:r>
              <a:rPr lang="en-US" b="1" dirty="0" smtClean="0"/>
              <a:t>HB 238 – </a:t>
            </a:r>
            <a:r>
              <a:rPr lang="en-US" dirty="0" smtClean="0"/>
              <a:t>Allows part of property subject to a conservation covenant to be used for solar energy generation.</a:t>
            </a:r>
            <a:endParaRPr lang="en-US" b="1" dirty="0"/>
          </a:p>
          <a:p>
            <a:r>
              <a:rPr lang="en-US" b="1" dirty="0" smtClean="0"/>
              <a:t>HB 340 – </a:t>
            </a:r>
            <a:r>
              <a:rPr lang="en-US" dirty="0" smtClean="0"/>
              <a:t>Was a large revision of taxes on vehicles, but ended to only change tax on leased cars. Expect to see a version next year.</a:t>
            </a:r>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4306328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rmAutofit/>
          </a:bodyPr>
          <a:lstStyle/>
          <a:p>
            <a:r>
              <a:rPr lang="en-US" b="1" dirty="0" smtClean="0"/>
              <a:t>School Resource Officers — SB 149</a:t>
            </a:r>
            <a:endParaRPr lang="en-US" b="1" dirty="0"/>
          </a:p>
        </p:txBody>
      </p:sp>
      <p:sp>
        <p:nvSpPr>
          <p:cNvPr id="3" name="Content Placeholder 2"/>
          <p:cNvSpPr>
            <a:spLocks noGrp="1"/>
          </p:cNvSpPr>
          <p:nvPr>
            <p:ph idx="1"/>
          </p:nvPr>
        </p:nvSpPr>
        <p:spPr>
          <a:xfrm>
            <a:off x="457200" y="1295400"/>
            <a:ext cx="8229600" cy="5181600"/>
          </a:xfrm>
        </p:spPr>
        <p:txBody>
          <a:bodyPr>
            <a:normAutofit lnSpcReduction="10000"/>
          </a:bodyPr>
          <a:lstStyle/>
          <a:p>
            <a:pPr marL="457200" lvl="1" indent="0">
              <a:buNone/>
            </a:pPr>
            <a:r>
              <a:rPr lang="en-US" b="1" dirty="0" smtClean="0"/>
              <a:t>Provide for the training requirements for school</a:t>
            </a:r>
            <a:r>
              <a:rPr lang="en-US" b="1" dirty="0"/>
              <a:t> </a:t>
            </a:r>
            <a:r>
              <a:rPr lang="en-US" b="1" dirty="0" smtClean="0"/>
              <a:t>resource officers</a:t>
            </a:r>
            <a:endParaRPr lang="en-US" b="1" dirty="0"/>
          </a:p>
          <a:p>
            <a:pPr lvl="1">
              <a:buFont typeface="Arial" pitchFamily="34" charset="0"/>
              <a:buChar char="•"/>
            </a:pPr>
            <a:r>
              <a:rPr lang="en-US" dirty="0" smtClean="0"/>
              <a:t>The training for school resource officers consists of a 40 hour course.</a:t>
            </a:r>
          </a:p>
          <a:p>
            <a:pPr lvl="1">
              <a:buFont typeface="Arial" pitchFamily="34" charset="0"/>
              <a:buChar char="•"/>
            </a:pPr>
            <a:r>
              <a:rPr lang="en-US" dirty="0" smtClean="0"/>
              <a:t>At a minimum, the course shall provide training in the role of a peace officer assigned to a school, search and seizure in school, criminal offenses, gang awareness, drug awareness, interviews and interrogation, emergency preparedness, and interpersonal interactions with adolescents, including the encountering of metal health</a:t>
            </a:r>
            <a:br>
              <a:rPr lang="en-US" dirty="0" smtClean="0"/>
            </a:br>
            <a:r>
              <a:rPr lang="en-US" dirty="0" smtClean="0"/>
              <a:t>issues.</a:t>
            </a:r>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6740682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5522" y="274638"/>
            <a:ext cx="8229600" cy="1143000"/>
          </a:xfrm>
        </p:spPr>
        <p:txBody>
          <a:bodyPr/>
          <a:lstStyle/>
          <a:p>
            <a:r>
              <a:rPr lang="en-US" b="1" dirty="0" smtClean="0"/>
              <a:t>Higher Ed Carry Bill — HB 280</a:t>
            </a:r>
            <a:endParaRPr lang="en-US" b="1" dirty="0"/>
          </a:p>
        </p:txBody>
      </p:sp>
      <p:sp>
        <p:nvSpPr>
          <p:cNvPr id="3" name="Content Placeholder 2"/>
          <p:cNvSpPr>
            <a:spLocks noGrp="1"/>
          </p:cNvSpPr>
          <p:nvPr>
            <p:ph idx="1"/>
          </p:nvPr>
        </p:nvSpPr>
        <p:spPr>
          <a:xfrm>
            <a:off x="304800" y="1295400"/>
            <a:ext cx="8534400" cy="4880517"/>
          </a:xfrm>
        </p:spPr>
        <p:txBody>
          <a:bodyPr>
            <a:normAutofit/>
          </a:bodyPr>
          <a:lstStyle/>
          <a:p>
            <a:pPr>
              <a:buFont typeface="Arial" pitchFamily="34" charset="0"/>
              <a:buChar char="•"/>
            </a:pPr>
            <a:r>
              <a:rPr lang="en-US" b="1" dirty="0" smtClean="0"/>
              <a:t>Gun Carry Bill Components</a:t>
            </a:r>
          </a:p>
          <a:p>
            <a:pPr>
              <a:buNone/>
            </a:pPr>
            <a:endParaRPr lang="en-US" sz="1000" b="1" dirty="0" smtClean="0"/>
          </a:p>
          <a:p>
            <a:pPr lvl="1"/>
            <a:r>
              <a:rPr lang="en-US" dirty="0" smtClean="0"/>
              <a:t>Public postsecondary buildings;</a:t>
            </a:r>
          </a:p>
          <a:p>
            <a:pPr lvl="2"/>
            <a:r>
              <a:rPr lang="en-US" dirty="0" smtClean="0"/>
              <a:t>Excludes athletic facilities, dorms, fraternity and sororities, day care centers, classes being used for college and career academy classes, dual enrollment programs, and faculty, staff, administrative offices, and any room where discipline hearings are conducted.</a:t>
            </a:r>
          </a:p>
          <a:p>
            <a:pPr lvl="1"/>
            <a:r>
              <a:rPr lang="en-US" dirty="0" smtClean="0"/>
              <a:t> Must be a concealed hand gun and must have weapons carry license.</a:t>
            </a:r>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42068363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US" b="1" dirty="0" smtClean="0"/>
              <a:t>Senate Resolutions — SR 95</a:t>
            </a:r>
            <a:endParaRPr lang="en-US" b="1" dirty="0"/>
          </a:p>
        </p:txBody>
      </p:sp>
      <p:sp>
        <p:nvSpPr>
          <p:cNvPr id="3" name="Content Placeholder 2"/>
          <p:cNvSpPr>
            <a:spLocks noGrp="1"/>
          </p:cNvSpPr>
          <p:nvPr>
            <p:ph idx="1"/>
          </p:nvPr>
        </p:nvSpPr>
        <p:spPr>
          <a:xfrm>
            <a:off x="457200" y="1600200"/>
            <a:ext cx="8229600" cy="4525963"/>
          </a:xfrm>
        </p:spPr>
        <p:txBody>
          <a:bodyPr>
            <a:normAutofit/>
          </a:bodyPr>
          <a:lstStyle/>
          <a:p>
            <a:pPr marL="0" indent="0" algn="ctr">
              <a:buNone/>
            </a:pPr>
            <a:r>
              <a:rPr lang="en-US" b="1" dirty="0" smtClean="0"/>
              <a:t>Proposed Amendment to the Constitution</a:t>
            </a:r>
          </a:p>
          <a:p>
            <a:pPr marL="0" indent="0">
              <a:buFont typeface="Arial" pitchFamily="34" charset="0"/>
              <a:buChar char="•"/>
            </a:pPr>
            <a:r>
              <a:rPr lang="en-US" dirty="0" smtClean="0"/>
              <a:t>	Proceeds of a SPLOST would be divided 			based on FTE between the county 					system and an independent school 					district(s) unless an agreement is 					reached between the entities.  The 					system with the most FTE calls for the 				vote.</a:t>
            </a:r>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16554697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Other legislative foolery </a:t>
            </a:r>
            <a:br>
              <a:rPr lang="en-US" b="1" dirty="0"/>
            </a:br>
            <a:r>
              <a:rPr lang="en-US" b="1" dirty="0"/>
              <a:t>that did not make it </a:t>
            </a:r>
            <a:r>
              <a:rPr lang="en-US" b="1" dirty="0" smtClean="0"/>
              <a:t> </a:t>
            </a:r>
            <a:endParaRPr lang="en-US" b="1" dirty="0"/>
          </a:p>
        </p:txBody>
      </p:sp>
      <p:sp>
        <p:nvSpPr>
          <p:cNvPr id="3" name="Content Placeholder 2"/>
          <p:cNvSpPr>
            <a:spLocks noGrp="1"/>
          </p:cNvSpPr>
          <p:nvPr>
            <p:ph idx="1"/>
          </p:nvPr>
        </p:nvSpPr>
        <p:spPr>
          <a:xfrm>
            <a:off x="457200" y="1676400"/>
            <a:ext cx="8229600" cy="4525963"/>
          </a:xfrm>
        </p:spPr>
        <p:txBody>
          <a:bodyPr>
            <a:normAutofit/>
          </a:bodyPr>
          <a:lstStyle/>
          <a:p>
            <a:r>
              <a:rPr lang="en-US" dirty="0" smtClean="0"/>
              <a:t>HB 273 — let’s </a:t>
            </a:r>
            <a:r>
              <a:rPr lang="en-US" dirty="0"/>
              <a:t>have </a:t>
            </a:r>
            <a:r>
              <a:rPr lang="en-US" dirty="0" smtClean="0"/>
              <a:t>recess;</a:t>
            </a:r>
            <a:endParaRPr lang="en-US" dirty="0"/>
          </a:p>
          <a:p>
            <a:r>
              <a:rPr lang="en-US" dirty="0" smtClean="0"/>
              <a:t>HB 217 — raising </a:t>
            </a:r>
            <a:r>
              <a:rPr lang="en-US" dirty="0"/>
              <a:t>tax credits under voucher banner hiding behind false narrative and very little </a:t>
            </a:r>
            <a:r>
              <a:rPr lang="en-US" dirty="0" smtClean="0"/>
              <a:t>transparency;</a:t>
            </a:r>
            <a:endParaRPr lang="en-US" dirty="0"/>
          </a:p>
          <a:p>
            <a:r>
              <a:rPr lang="en-US" dirty="0" smtClean="0"/>
              <a:t>SR 192 — let’s </a:t>
            </a:r>
            <a:r>
              <a:rPr lang="en-US" dirty="0"/>
              <a:t>dial it back and elect </a:t>
            </a:r>
            <a:r>
              <a:rPr lang="en-US" dirty="0" smtClean="0"/>
              <a:t>superintendents;</a:t>
            </a:r>
            <a:endParaRPr lang="en-US" dirty="0"/>
          </a:p>
          <a:p>
            <a:r>
              <a:rPr lang="en-US" dirty="0" smtClean="0"/>
              <a:t>SB 152 — alternative </a:t>
            </a:r>
            <a:r>
              <a:rPr lang="en-US" dirty="0"/>
              <a:t>school </a:t>
            </a:r>
            <a:r>
              <a:rPr lang="en-US" dirty="0" smtClean="0"/>
              <a:t>assignment.</a:t>
            </a:r>
            <a:endParaRPr lang="en-US" dirty="0"/>
          </a:p>
          <a:p>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9833078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2018 Legislative Session</a:t>
            </a:r>
            <a:br>
              <a:rPr lang="en-US" b="1" dirty="0" smtClean="0"/>
            </a:br>
            <a:r>
              <a:rPr lang="en-US" b="1" dirty="0" smtClean="0"/>
              <a:t>Things to Come</a:t>
            </a:r>
            <a:endParaRPr lang="en-US" b="1" dirty="0"/>
          </a:p>
        </p:txBody>
      </p:sp>
      <p:sp>
        <p:nvSpPr>
          <p:cNvPr id="3" name="Content Placeholder 2"/>
          <p:cNvSpPr>
            <a:spLocks noGrp="1"/>
          </p:cNvSpPr>
          <p:nvPr>
            <p:ph idx="1"/>
          </p:nvPr>
        </p:nvSpPr>
        <p:spPr>
          <a:xfrm>
            <a:off x="228600" y="1524001"/>
            <a:ext cx="8382000" cy="5306878"/>
          </a:xfrm>
        </p:spPr>
        <p:txBody>
          <a:bodyPr>
            <a:normAutofit/>
          </a:bodyPr>
          <a:lstStyle/>
          <a:p>
            <a:r>
              <a:rPr lang="en-US" dirty="0" smtClean="0"/>
              <a:t>Second Session – some bills will reappear;</a:t>
            </a:r>
          </a:p>
          <a:p>
            <a:r>
              <a:rPr lang="en-US" dirty="0" smtClean="0"/>
              <a:t>Tax Reform;</a:t>
            </a:r>
          </a:p>
          <a:p>
            <a:r>
              <a:rPr lang="en-US" dirty="0" smtClean="0"/>
              <a:t>Reform Committee Legislation;</a:t>
            </a:r>
          </a:p>
          <a:p>
            <a:r>
              <a:rPr lang="en-US" dirty="0" smtClean="0"/>
              <a:t>New Funding Formula;</a:t>
            </a:r>
          </a:p>
          <a:p>
            <a:r>
              <a:rPr lang="en-US" dirty="0" smtClean="0"/>
              <a:t>Voucher Legislation;</a:t>
            </a:r>
          </a:p>
          <a:p>
            <a:r>
              <a:rPr lang="en-US" dirty="0" smtClean="0"/>
              <a:t>New Bills </a:t>
            </a:r>
            <a:r>
              <a:rPr lang="en-US" dirty="0"/>
              <a:t>T</a:t>
            </a:r>
            <a:r>
              <a:rPr lang="en-US" dirty="0" smtClean="0"/>
              <a:t>hat </a:t>
            </a:r>
            <a:r>
              <a:rPr lang="en-US" dirty="0"/>
              <a:t>S</a:t>
            </a:r>
            <a:r>
              <a:rPr lang="en-US" dirty="0" smtClean="0"/>
              <a:t>chool </a:t>
            </a:r>
            <a:r>
              <a:rPr lang="en-US" dirty="0"/>
              <a:t>D</a:t>
            </a:r>
            <a:r>
              <a:rPr lang="en-US" dirty="0" smtClean="0"/>
              <a:t>istricts </a:t>
            </a:r>
            <a:r>
              <a:rPr lang="en-US" dirty="0"/>
              <a:t>C</a:t>
            </a:r>
            <a:r>
              <a:rPr lang="en-US" dirty="0" smtClean="0"/>
              <a:t>annot Waive;</a:t>
            </a:r>
          </a:p>
          <a:p>
            <a:r>
              <a:rPr lang="en-US" dirty="0" smtClean="0"/>
              <a:t>The Governors Race;  </a:t>
            </a:r>
          </a:p>
          <a:p>
            <a:r>
              <a:rPr lang="en-US" dirty="0" smtClean="0"/>
              <a:t>Political Maneuvering.</a:t>
            </a:r>
          </a:p>
          <a:p>
            <a:pPr marL="0" indent="0">
              <a:buNone/>
            </a:pPr>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25457162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46113"/>
            <a:ext cx="8229600" cy="1143000"/>
          </a:xfrm>
        </p:spPr>
        <p:txBody>
          <a:bodyPr>
            <a:normAutofit/>
          </a:bodyPr>
          <a:lstStyle/>
          <a:p>
            <a:r>
              <a:rPr lang="en-US" b="1" dirty="0"/>
              <a:t>Contact </a:t>
            </a:r>
            <a:r>
              <a:rPr lang="en-US" b="1" dirty="0" smtClean="0"/>
              <a:t>GSSA</a:t>
            </a:r>
            <a:endParaRPr lang="en-US" b="1" dirty="0"/>
          </a:p>
        </p:txBody>
      </p:sp>
      <p:sp>
        <p:nvSpPr>
          <p:cNvPr id="3" name="Content Placeholder 2"/>
          <p:cNvSpPr>
            <a:spLocks noGrp="1"/>
          </p:cNvSpPr>
          <p:nvPr>
            <p:ph idx="1"/>
          </p:nvPr>
        </p:nvSpPr>
        <p:spPr>
          <a:xfrm>
            <a:off x="457200" y="1524000"/>
            <a:ext cx="8229600" cy="4525963"/>
          </a:xfrm>
        </p:spPr>
        <p:txBody>
          <a:bodyPr/>
          <a:lstStyle/>
          <a:p>
            <a:r>
              <a:rPr lang="en-US" b="1" dirty="0" smtClean="0"/>
              <a:t>John Zauner, Executive Director</a:t>
            </a:r>
          </a:p>
          <a:p>
            <a:pPr lvl="1"/>
            <a:r>
              <a:rPr lang="en-US" dirty="0"/>
              <a:t>Office 404.413.8141</a:t>
            </a:r>
          </a:p>
          <a:p>
            <a:pPr lvl="1"/>
            <a:r>
              <a:rPr lang="en-US" dirty="0"/>
              <a:t>Website: </a:t>
            </a:r>
            <a:r>
              <a:rPr lang="en-US" dirty="0">
                <a:hlinkClick r:id="rId3"/>
              </a:rPr>
              <a:t>www.gssaweb.org</a:t>
            </a:r>
            <a:endParaRPr lang="en-US" dirty="0"/>
          </a:p>
          <a:p>
            <a:pPr lvl="1"/>
            <a:r>
              <a:rPr lang="en-US" dirty="0"/>
              <a:t>Follow </a:t>
            </a:r>
            <a:r>
              <a:rPr lang="en-US" dirty="0" smtClean="0"/>
              <a:t>GSSA </a:t>
            </a:r>
            <a:r>
              <a:rPr lang="en-US" dirty="0"/>
              <a:t>on twitter @jzauner1 #gssa</a:t>
            </a:r>
          </a:p>
          <a:p>
            <a:pPr lvl="1"/>
            <a:r>
              <a:rPr lang="en-US" dirty="0"/>
              <a:t>Email: </a:t>
            </a:r>
            <a:r>
              <a:rPr lang="en-US" dirty="0">
                <a:hlinkClick r:id="rId4"/>
              </a:rPr>
              <a:t>jzauner@gsu.edu</a:t>
            </a:r>
            <a:endParaRPr lang="en-US" dirty="0"/>
          </a:p>
          <a:p>
            <a:pPr lvl="1"/>
            <a:r>
              <a:rPr lang="en-US" dirty="0"/>
              <a:t>Text message: 678.382.3856 (please </a:t>
            </a:r>
            <a:r>
              <a:rPr lang="en-US" dirty="0" smtClean="0"/>
              <a:t>identify)</a:t>
            </a:r>
          </a:p>
          <a:p>
            <a:r>
              <a:rPr lang="en-US" b="1" dirty="0" smtClean="0"/>
              <a:t>Michael Surma, Legislative Liaison</a:t>
            </a:r>
            <a:endParaRPr lang="en-US" b="1" dirty="0"/>
          </a:p>
          <a:p>
            <a:pPr lvl="1"/>
            <a:r>
              <a:rPr lang="en-US" dirty="0" smtClean="0"/>
              <a:t>Phone or Message 404.909.1639 (please identify)</a:t>
            </a:r>
          </a:p>
          <a:p>
            <a:pPr marL="457200" lvl="1" indent="0">
              <a:buNone/>
            </a:pPr>
            <a:endParaRPr lang="en-US" dirty="0" smtClean="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410074612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46113"/>
            <a:ext cx="8229600" cy="1143000"/>
          </a:xfrm>
        </p:spPr>
        <p:txBody>
          <a:bodyPr>
            <a:normAutofit/>
          </a:bodyPr>
          <a:lstStyle/>
          <a:p>
            <a:r>
              <a:rPr lang="en-US" b="1" dirty="0"/>
              <a:t>Contact </a:t>
            </a:r>
            <a:r>
              <a:rPr lang="en-US" b="1" dirty="0" smtClean="0"/>
              <a:t>GSSA</a:t>
            </a:r>
            <a:endParaRPr lang="en-US" b="1" dirty="0"/>
          </a:p>
        </p:txBody>
      </p:sp>
      <p:sp>
        <p:nvSpPr>
          <p:cNvPr id="3" name="Content Placeholder 2"/>
          <p:cNvSpPr>
            <a:spLocks noGrp="1"/>
          </p:cNvSpPr>
          <p:nvPr>
            <p:ph idx="1"/>
          </p:nvPr>
        </p:nvSpPr>
        <p:spPr>
          <a:xfrm>
            <a:off x="457200" y="1524000"/>
            <a:ext cx="8229600" cy="4525963"/>
          </a:xfrm>
        </p:spPr>
        <p:txBody>
          <a:bodyPr/>
          <a:lstStyle/>
          <a:p>
            <a:r>
              <a:rPr lang="en-US" b="1" dirty="0" smtClean="0"/>
              <a:t>John Zauner, Executive Director</a:t>
            </a:r>
          </a:p>
          <a:p>
            <a:pPr lvl="1"/>
            <a:r>
              <a:rPr lang="en-US" dirty="0"/>
              <a:t>Office 404.413.8141</a:t>
            </a:r>
          </a:p>
          <a:p>
            <a:pPr lvl="1"/>
            <a:r>
              <a:rPr lang="en-US" dirty="0"/>
              <a:t>Website: </a:t>
            </a:r>
            <a:r>
              <a:rPr lang="en-US" dirty="0">
                <a:hlinkClick r:id="rId3"/>
              </a:rPr>
              <a:t>www.gssaweb.org</a:t>
            </a:r>
            <a:endParaRPr lang="en-US" dirty="0"/>
          </a:p>
          <a:p>
            <a:pPr lvl="1"/>
            <a:r>
              <a:rPr lang="en-US" dirty="0"/>
              <a:t>Follow </a:t>
            </a:r>
            <a:r>
              <a:rPr lang="en-US" dirty="0" smtClean="0"/>
              <a:t>GSSA </a:t>
            </a:r>
            <a:r>
              <a:rPr lang="en-US" dirty="0"/>
              <a:t>on twitter @jzauner1 #gssa</a:t>
            </a:r>
          </a:p>
          <a:p>
            <a:pPr lvl="1"/>
            <a:r>
              <a:rPr lang="en-US" dirty="0"/>
              <a:t>Email: </a:t>
            </a:r>
            <a:r>
              <a:rPr lang="en-US" dirty="0">
                <a:hlinkClick r:id="rId4"/>
              </a:rPr>
              <a:t>jzauner@gsu.edu</a:t>
            </a:r>
            <a:endParaRPr lang="en-US" dirty="0"/>
          </a:p>
          <a:p>
            <a:pPr lvl="1"/>
            <a:r>
              <a:rPr lang="en-US" dirty="0"/>
              <a:t>Text message: 678.382.3856 (please </a:t>
            </a:r>
            <a:r>
              <a:rPr lang="en-US" dirty="0" smtClean="0"/>
              <a:t>identify)</a:t>
            </a:r>
          </a:p>
          <a:p>
            <a:r>
              <a:rPr lang="en-US" b="1" dirty="0" smtClean="0"/>
              <a:t>Michael Surma, Legislative Liaison</a:t>
            </a:r>
            <a:endParaRPr lang="en-US" b="1" dirty="0"/>
          </a:p>
          <a:p>
            <a:pPr lvl="1"/>
            <a:r>
              <a:rPr lang="en-US" dirty="0" smtClean="0"/>
              <a:t>Phone or Message 404.909.1639 (please identify)</a:t>
            </a:r>
          </a:p>
          <a:p>
            <a:pPr marL="457200" lvl="1" indent="0">
              <a:buNone/>
            </a:pPr>
            <a:endParaRPr lang="en-US" dirty="0" smtClean="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10331135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8229600" cy="1143000"/>
          </a:xfrm>
        </p:spPr>
        <p:txBody>
          <a:bodyPr>
            <a:normAutofit fontScale="90000"/>
          </a:bodyPr>
          <a:lstStyle/>
          <a:p>
            <a:r>
              <a:rPr lang="en-US" dirty="0"/>
              <a:t>From the October data, we have a total of </a:t>
            </a:r>
            <a:r>
              <a:rPr lang="en-US" b="1" dirty="0"/>
              <a:t>250,970</a:t>
            </a:r>
            <a:r>
              <a:rPr lang="en-US" dirty="0"/>
              <a:t> people reported from all school systems in Georgia which includes all charter districts and state schools.  Of this number, </a:t>
            </a:r>
            <a:r>
              <a:rPr lang="en-US" dirty="0" smtClean="0"/>
              <a:t>1,199 </a:t>
            </a:r>
            <a:r>
              <a:rPr lang="en-US" dirty="0"/>
              <a:t>are 3</a:t>
            </a:r>
            <a:r>
              <a:rPr lang="en-US" baseline="30000" dirty="0"/>
              <a:t>rd</a:t>
            </a:r>
            <a:r>
              <a:rPr lang="en-US" dirty="0"/>
              <a:t> party contractors.</a:t>
            </a:r>
          </a:p>
        </p:txBody>
      </p:sp>
      <p:sp>
        <p:nvSpPr>
          <p:cNvPr id="3" name="Footer Placeholder 2"/>
          <p:cNvSpPr>
            <a:spLocks noGrp="1"/>
          </p:cNvSpPr>
          <p:nvPr>
            <p:ph type="ftr" sz="quarter" idx="11"/>
          </p:nvPr>
        </p:nvSpPr>
        <p:spPr/>
        <p:txBody>
          <a:bodyPr/>
          <a:lstStyle/>
          <a:p>
            <a:r>
              <a:rPr lang="en-US" smtClean="0"/>
              <a:t>April 14, 2017</a:t>
            </a:r>
            <a:endParaRPr lang="en-US" dirty="0"/>
          </a:p>
        </p:txBody>
      </p:sp>
    </p:spTree>
    <p:extLst>
      <p:ext uri="{BB962C8B-B14F-4D97-AF65-F5344CB8AC3E}">
        <p14:creationId xmlns:p14="http://schemas.microsoft.com/office/powerpoint/2010/main" val="35565121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t>FY 18 Budget — HB 44</a:t>
            </a:r>
            <a:endParaRPr lang="en-US" b="1" dirty="0"/>
          </a:p>
        </p:txBody>
      </p:sp>
      <p:sp>
        <p:nvSpPr>
          <p:cNvPr id="3" name="Content Placeholder 2"/>
          <p:cNvSpPr>
            <a:spLocks noGrp="1"/>
          </p:cNvSpPr>
          <p:nvPr>
            <p:ph idx="1"/>
          </p:nvPr>
        </p:nvSpPr>
        <p:spPr>
          <a:xfrm>
            <a:off x="457200" y="1417638"/>
            <a:ext cx="8458200" cy="4525963"/>
          </a:xfrm>
        </p:spPr>
        <p:txBody>
          <a:bodyPr>
            <a:normAutofit/>
          </a:bodyPr>
          <a:lstStyle/>
          <a:p>
            <a:r>
              <a:rPr lang="en-US" dirty="0"/>
              <a:t>Total state budget for FY18 is </a:t>
            </a:r>
            <a:r>
              <a:rPr lang="en-US" u="sng" dirty="0"/>
              <a:t>25 billion </a:t>
            </a:r>
            <a:r>
              <a:rPr lang="en-US" u="sng" dirty="0" smtClean="0"/>
              <a:t>dollars.</a:t>
            </a:r>
            <a:endParaRPr lang="en-US" u="sng" dirty="0"/>
          </a:p>
          <a:p>
            <a:r>
              <a:rPr lang="en-US" dirty="0"/>
              <a:t>K-12 education is 39% of the total state </a:t>
            </a:r>
            <a:r>
              <a:rPr lang="en-US" dirty="0" smtClean="0"/>
              <a:t>budget.</a:t>
            </a:r>
            <a:endParaRPr lang="en-US" dirty="0"/>
          </a:p>
          <a:p>
            <a:r>
              <a:rPr lang="en-US" dirty="0"/>
              <a:t>Total state budget including federal funds is </a:t>
            </a:r>
            <a:r>
              <a:rPr lang="en-US" u="sng" dirty="0"/>
              <a:t>45 billion </a:t>
            </a:r>
            <a:r>
              <a:rPr lang="en-US" u="sng" dirty="0" smtClean="0"/>
              <a:t>dollars.</a:t>
            </a:r>
            <a:endParaRPr lang="en-US" u="sng" dirty="0"/>
          </a:p>
          <a:p>
            <a:r>
              <a:rPr lang="en-US" dirty="0"/>
              <a:t>Quality </a:t>
            </a:r>
            <a:r>
              <a:rPr lang="en-US" dirty="0" smtClean="0"/>
              <a:t>Basic Education (QBE) </a:t>
            </a:r>
            <a:r>
              <a:rPr lang="en-US" dirty="0"/>
              <a:t>program is </a:t>
            </a:r>
            <a:r>
              <a:rPr lang="en-US" u="sng" dirty="0"/>
              <a:t>9.8 billion </a:t>
            </a:r>
            <a:r>
              <a:rPr lang="en-US" u="sng" dirty="0" smtClean="0"/>
              <a:t>dollars.</a:t>
            </a:r>
            <a:endParaRPr lang="en-US" u="sng" dirty="0"/>
          </a:p>
          <a:p>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29257527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FY18 Budget — HB 44</a:t>
            </a:r>
            <a:r>
              <a:rPr lang="en-US" dirty="0" smtClean="0"/>
              <a:t/>
            </a:r>
            <a:br>
              <a:rPr lang="en-US" dirty="0" smtClean="0"/>
            </a:br>
            <a:endParaRPr lang="en-US" b="1" dirty="0"/>
          </a:p>
        </p:txBody>
      </p:sp>
      <p:sp>
        <p:nvSpPr>
          <p:cNvPr id="3" name="Content Placeholder 2"/>
          <p:cNvSpPr>
            <a:spLocks noGrp="1"/>
          </p:cNvSpPr>
          <p:nvPr>
            <p:ph idx="1"/>
          </p:nvPr>
        </p:nvSpPr>
        <p:spPr>
          <a:xfrm>
            <a:off x="457200" y="990601"/>
            <a:ext cx="8229600" cy="5029200"/>
          </a:xfrm>
        </p:spPr>
        <p:txBody>
          <a:bodyPr>
            <a:normAutofit fontScale="92500" lnSpcReduction="20000"/>
          </a:bodyPr>
          <a:lstStyle/>
          <a:p>
            <a:r>
              <a:rPr lang="en-US" dirty="0"/>
              <a:t>Increase </a:t>
            </a:r>
            <a:r>
              <a:rPr lang="en-US" dirty="0" smtClean="0"/>
              <a:t>of 2</a:t>
            </a:r>
            <a:r>
              <a:rPr lang="en-US" dirty="0"/>
              <a:t>% to state base salary </a:t>
            </a:r>
            <a:r>
              <a:rPr lang="en-US" dirty="0" smtClean="0"/>
              <a:t>schedule, </a:t>
            </a:r>
            <a:r>
              <a:rPr lang="en-US" dirty="0"/>
              <a:t>effective </a:t>
            </a:r>
            <a:r>
              <a:rPr lang="en-US" dirty="0" smtClean="0"/>
              <a:t>September </a:t>
            </a:r>
            <a:r>
              <a:rPr lang="en-US" dirty="0"/>
              <a:t>1, </a:t>
            </a:r>
            <a:r>
              <a:rPr lang="en-US" dirty="0" smtClean="0"/>
              <a:t>2017 — </a:t>
            </a:r>
            <a:r>
              <a:rPr lang="en-US" u="sng" dirty="0"/>
              <a:t>$</a:t>
            </a:r>
            <a:r>
              <a:rPr lang="en-US" u="sng" dirty="0" smtClean="0"/>
              <a:t>160,105,154.</a:t>
            </a:r>
            <a:endParaRPr lang="en-US" u="sng" dirty="0"/>
          </a:p>
          <a:p>
            <a:r>
              <a:rPr lang="en-US" dirty="0"/>
              <a:t>Increase funds to reflect an adjustment in the employer share of </a:t>
            </a:r>
            <a:r>
              <a:rPr lang="en-US" dirty="0" smtClean="0"/>
              <a:t>TRS from </a:t>
            </a:r>
            <a:r>
              <a:rPr lang="en-US" dirty="0"/>
              <a:t>14.27% to 16.81% </a:t>
            </a:r>
            <a:r>
              <a:rPr lang="en-US" dirty="0" smtClean="0"/>
              <a:t>—</a:t>
            </a:r>
            <a:r>
              <a:rPr lang="en-US" u="sng" dirty="0" smtClean="0"/>
              <a:t>$177,960,254.</a:t>
            </a:r>
            <a:endParaRPr lang="en-US" u="sng" dirty="0"/>
          </a:p>
          <a:p>
            <a:r>
              <a:rPr lang="en-US" dirty="0"/>
              <a:t>Increase funds for enrollment </a:t>
            </a:r>
            <a:r>
              <a:rPr lang="en-US" dirty="0" smtClean="0"/>
              <a:t>growth, training </a:t>
            </a:r>
            <a:r>
              <a:rPr lang="en-US" dirty="0"/>
              <a:t>and </a:t>
            </a:r>
            <a:r>
              <a:rPr lang="en-US" dirty="0" smtClean="0"/>
              <a:t>experience (T &amp; E) — </a:t>
            </a:r>
            <a:r>
              <a:rPr lang="en-US" u="sng" dirty="0"/>
              <a:t>$</a:t>
            </a:r>
            <a:r>
              <a:rPr lang="en-US" u="sng" dirty="0" smtClean="0"/>
              <a:t>133,300,00.</a:t>
            </a:r>
            <a:endParaRPr lang="en-US" u="sng" dirty="0"/>
          </a:p>
          <a:p>
            <a:r>
              <a:rPr lang="en-US" dirty="0"/>
              <a:t>Increase funds for </a:t>
            </a:r>
            <a:r>
              <a:rPr lang="en-US" dirty="0" smtClean="0"/>
              <a:t>school nurses — </a:t>
            </a:r>
            <a:r>
              <a:rPr lang="en-US" u="sng" dirty="0"/>
              <a:t>$</a:t>
            </a:r>
            <a:r>
              <a:rPr lang="en-US" u="sng" dirty="0" smtClean="0"/>
              <a:t>155,000.</a:t>
            </a:r>
            <a:endParaRPr lang="en-US" u="sng" dirty="0"/>
          </a:p>
          <a:p>
            <a:r>
              <a:rPr lang="en-US" dirty="0"/>
              <a:t>Reduce funds for newly certified math and science teachers </a:t>
            </a:r>
            <a:r>
              <a:rPr lang="en-US" dirty="0" smtClean="0"/>
              <a:t>— (</a:t>
            </a:r>
            <a:r>
              <a:rPr lang="en-US" u="sng" dirty="0" smtClean="0"/>
              <a:t>$</a:t>
            </a:r>
            <a:r>
              <a:rPr lang="en-US" u="sng" dirty="0"/>
              <a:t>361,111)</a:t>
            </a:r>
          </a:p>
          <a:p>
            <a:r>
              <a:rPr lang="en-US" dirty="0"/>
              <a:t>Increase </a:t>
            </a:r>
            <a:r>
              <a:rPr lang="en-US" dirty="0" smtClean="0"/>
              <a:t>funds for </a:t>
            </a:r>
            <a:r>
              <a:rPr lang="en-US" dirty="0"/>
              <a:t>State C</a:t>
            </a:r>
            <a:r>
              <a:rPr lang="en-US" dirty="0" smtClean="0"/>
              <a:t>ommission Charter </a:t>
            </a:r>
            <a:r>
              <a:rPr lang="en-US" dirty="0"/>
              <a:t>S</a:t>
            </a:r>
            <a:r>
              <a:rPr lang="en-US" dirty="0" smtClean="0"/>
              <a:t>chool supplement — </a:t>
            </a:r>
            <a:r>
              <a:rPr lang="en-US" u="sng" dirty="0"/>
              <a:t>$9.3 </a:t>
            </a:r>
            <a:r>
              <a:rPr lang="en-US" u="sng" dirty="0" smtClean="0"/>
              <a:t>million.</a:t>
            </a:r>
            <a:endParaRPr lang="en-US" u="sng"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3736723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020762"/>
          </a:xfrm>
        </p:spPr>
        <p:txBody>
          <a:bodyPr>
            <a:normAutofit/>
          </a:bodyPr>
          <a:lstStyle/>
          <a:p>
            <a:r>
              <a:rPr lang="en-US" sz="4000" b="1" dirty="0" smtClean="0"/>
              <a:t>FY18 </a:t>
            </a:r>
            <a:r>
              <a:rPr lang="en-US" sz="4000" b="1" dirty="0"/>
              <a:t>Budget — </a:t>
            </a:r>
            <a:r>
              <a:rPr lang="en-US" sz="4000" b="1" dirty="0" smtClean="0"/>
              <a:t>HB 44</a:t>
            </a:r>
            <a:endParaRPr lang="en-US" sz="4000" b="1" dirty="0"/>
          </a:p>
        </p:txBody>
      </p:sp>
      <p:sp>
        <p:nvSpPr>
          <p:cNvPr id="3" name="Content Placeholder 2"/>
          <p:cNvSpPr>
            <a:spLocks noGrp="1"/>
          </p:cNvSpPr>
          <p:nvPr>
            <p:ph idx="1"/>
          </p:nvPr>
        </p:nvSpPr>
        <p:spPr>
          <a:xfrm>
            <a:off x="228600" y="1295400"/>
            <a:ext cx="8610600" cy="5029200"/>
          </a:xfrm>
        </p:spPr>
        <p:txBody>
          <a:bodyPr>
            <a:normAutofit/>
          </a:bodyPr>
          <a:lstStyle/>
          <a:p>
            <a:r>
              <a:rPr lang="en-US" dirty="0"/>
              <a:t>Increase charter system </a:t>
            </a:r>
            <a:r>
              <a:rPr lang="en-US" dirty="0" smtClean="0"/>
              <a:t>grants — </a:t>
            </a:r>
            <a:r>
              <a:rPr lang="en-US" u="sng" dirty="0"/>
              <a:t>$9 </a:t>
            </a:r>
            <a:r>
              <a:rPr lang="en-US" u="sng" dirty="0" smtClean="0"/>
              <a:t>million.</a:t>
            </a:r>
            <a:endParaRPr lang="en-US" u="sng" dirty="0"/>
          </a:p>
          <a:p>
            <a:r>
              <a:rPr lang="en-US" dirty="0"/>
              <a:t>Increase funds for school counselors to reflect </a:t>
            </a:r>
            <a:r>
              <a:rPr lang="en-US" dirty="0" smtClean="0"/>
              <a:t>HB 283 </a:t>
            </a:r>
            <a:r>
              <a:rPr lang="en-US" dirty="0"/>
              <a:t>(2013 session) </a:t>
            </a:r>
            <a:r>
              <a:rPr lang="en-US" dirty="0" smtClean="0"/>
              <a:t>— </a:t>
            </a:r>
            <a:r>
              <a:rPr lang="en-US" u="sng" dirty="0" smtClean="0"/>
              <a:t>$445,000.</a:t>
            </a:r>
            <a:endParaRPr lang="en-US" u="sng" dirty="0"/>
          </a:p>
          <a:p>
            <a:r>
              <a:rPr lang="en-US" dirty="0"/>
              <a:t>Increase funds for </a:t>
            </a:r>
            <a:r>
              <a:rPr lang="en-US" dirty="0" smtClean="0"/>
              <a:t>equalization </a:t>
            </a:r>
            <a:r>
              <a:rPr lang="en-US" dirty="0"/>
              <a:t>grants by $85,855,866 to a total of </a:t>
            </a:r>
            <a:r>
              <a:rPr lang="en-US" u="sng" dirty="0"/>
              <a:t>$</a:t>
            </a:r>
            <a:r>
              <a:rPr lang="en-US" u="sng" dirty="0" smtClean="0"/>
              <a:t>584,584,902.</a:t>
            </a:r>
            <a:endParaRPr lang="en-US" u="sng" dirty="0"/>
          </a:p>
          <a:p>
            <a:r>
              <a:rPr lang="en-US" dirty="0"/>
              <a:t>The required </a:t>
            </a:r>
            <a:r>
              <a:rPr lang="en-US" dirty="0" smtClean="0"/>
              <a:t>local </a:t>
            </a:r>
            <a:r>
              <a:rPr lang="en-US" dirty="0"/>
              <a:t>five mill </a:t>
            </a:r>
            <a:r>
              <a:rPr lang="en-US" dirty="0" smtClean="0"/>
              <a:t>share total </a:t>
            </a:r>
            <a:r>
              <a:rPr lang="en-US" dirty="0"/>
              <a:t>is </a:t>
            </a:r>
            <a:r>
              <a:rPr lang="en-US" dirty="0" smtClean="0"/>
              <a:t/>
            </a:r>
            <a:br>
              <a:rPr lang="en-US" dirty="0" smtClean="0"/>
            </a:br>
            <a:r>
              <a:rPr lang="en-US" u="sng" dirty="0" smtClean="0"/>
              <a:t>$</a:t>
            </a:r>
            <a:r>
              <a:rPr lang="en-US" u="sng" dirty="0"/>
              <a:t>1.7 billion </a:t>
            </a:r>
            <a:r>
              <a:rPr lang="en-US" dirty="0"/>
              <a:t>adjusted </a:t>
            </a:r>
            <a:r>
              <a:rPr lang="en-US" dirty="0" smtClean="0"/>
              <a:t>up by </a:t>
            </a:r>
            <a:r>
              <a:rPr lang="en-US" u="sng" dirty="0"/>
              <a:t>$73,101,650.</a:t>
            </a:r>
          </a:p>
          <a:p>
            <a:pPr lvl="1"/>
            <a:endParaRPr lang="en-US" dirty="0" smtClean="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3983661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20" y="686767"/>
            <a:ext cx="8229600" cy="1142034"/>
          </a:xfrm>
        </p:spPr>
        <p:txBody>
          <a:bodyPr>
            <a:normAutofit/>
          </a:bodyPr>
          <a:lstStyle/>
          <a:p>
            <a:r>
              <a:rPr lang="en-US" b="1" dirty="0" smtClean="0"/>
              <a:t>First Priority Act – HB 338</a:t>
            </a:r>
            <a:endParaRPr lang="en-US" b="1" dirty="0"/>
          </a:p>
        </p:txBody>
      </p:sp>
      <p:sp>
        <p:nvSpPr>
          <p:cNvPr id="3" name="Content Placeholder 2"/>
          <p:cNvSpPr>
            <a:spLocks noGrp="1"/>
          </p:cNvSpPr>
          <p:nvPr>
            <p:ph idx="1"/>
          </p:nvPr>
        </p:nvSpPr>
        <p:spPr>
          <a:xfrm>
            <a:off x="304800" y="2133600"/>
            <a:ext cx="8229600" cy="3687763"/>
          </a:xfrm>
        </p:spPr>
        <p:txBody>
          <a:bodyPr>
            <a:normAutofit/>
          </a:bodyPr>
          <a:lstStyle/>
          <a:p>
            <a:pPr marL="0" indent="0" algn="ctr">
              <a:buNone/>
            </a:pPr>
            <a:r>
              <a:rPr lang="en-US" b="1" dirty="0" smtClean="0"/>
              <a:t>“First Priority Act – Helping Turnaround Schools </a:t>
            </a:r>
            <a:r>
              <a:rPr lang="en-US" b="1" dirty="0"/>
              <a:t>P</a:t>
            </a:r>
            <a:r>
              <a:rPr lang="en-US" b="1" dirty="0" smtClean="0"/>
              <a:t>ut Students First”</a:t>
            </a:r>
          </a:p>
          <a:p>
            <a:pPr marL="0" indent="0" algn="ctr">
              <a:buNone/>
            </a:pPr>
            <a:endParaRPr lang="en-US" b="1" dirty="0" smtClean="0"/>
          </a:p>
          <a:p>
            <a:pPr marL="0" indent="0">
              <a:buNone/>
            </a:pPr>
            <a:r>
              <a:rPr lang="en-US" b="1" dirty="0" smtClean="0"/>
              <a:t>Provides a system of supports and assistance for the lowest performing schools identified as “in the greatest need of assistance”</a:t>
            </a:r>
            <a:endParaRPr lang="en-US" b="1"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25342545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286000"/>
          </a:xfrm>
        </p:spPr>
        <p:txBody>
          <a:bodyPr>
            <a:normAutofit/>
          </a:bodyPr>
          <a:lstStyle/>
          <a:p>
            <a:r>
              <a:rPr lang="en-US" b="1" dirty="0" smtClean="0"/>
              <a:t>First Priority Act – HB 338</a:t>
            </a:r>
            <a:br>
              <a:rPr lang="en-US" b="1" dirty="0" smtClean="0"/>
            </a:br>
            <a:endParaRPr lang="en-US" sz="3600" b="1" dirty="0"/>
          </a:p>
        </p:txBody>
      </p:sp>
      <p:sp>
        <p:nvSpPr>
          <p:cNvPr id="3" name="Content Placeholder 2"/>
          <p:cNvSpPr>
            <a:spLocks noGrp="1"/>
          </p:cNvSpPr>
          <p:nvPr>
            <p:ph idx="1"/>
          </p:nvPr>
        </p:nvSpPr>
        <p:spPr>
          <a:xfrm>
            <a:off x="304800" y="1371600"/>
            <a:ext cx="8229600" cy="4648200"/>
          </a:xfrm>
        </p:spPr>
        <p:txBody>
          <a:bodyPr>
            <a:normAutofit fontScale="85000" lnSpcReduction="10000"/>
          </a:bodyPr>
          <a:lstStyle/>
          <a:p>
            <a:r>
              <a:rPr lang="en-US" dirty="0"/>
              <a:t>Chief Turnaround </a:t>
            </a:r>
            <a:r>
              <a:rPr lang="en-US" dirty="0" smtClean="0"/>
              <a:t>Officer, CTO, reports </a:t>
            </a:r>
            <a:r>
              <a:rPr lang="en-US" dirty="0"/>
              <a:t>to state </a:t>
            </a:r>
            <a:r>
              <a:rPr lang="en-US" dirty="0" smtClean="0"/>
              <a:t>board;</a:t>
            </a:r>
            <a:endParaRPr lang="en-US" dirty="0"/>
          </a:p>
          <a:p>
            <a:r>
              <a:rPr lang="en-US" dirty="0"/>
              <a:t>Turnaround coaches report to CTO </a:t>
            </a:r>
            <a:r>
              <a:rPr lang="en-US" dirty="0" smtClean="0"/>
              <a:t>- work </a:t>
            </a:r>
            <a:r>
              <a:rPr lang="en-US" dirty="0"/>
              <a:t>with local </a:t>
            </a:r>
            <a:r>
              <a:rPr lang="en-US" dirty="0" smtClean="0"/>
              <a:t>systems;</a:t>
            </a:r>
            <a:endParaRPr lang="en-US" dirty="0"/>
          </a:p>
          <a:p>
            <a:r>
              <a:rPr lang="en-US" dirty="0"/>
              <a:t>Addressing low performing schools as defined by federal </a:t>
            </a:r>
            <a:r>
              <a:rPr lang="en-US" dirty="0" smtClean="0"/>
              <a:t>data;</a:t>
            </a:r>
            <a:endParaRPr lang="en-US" dirty="0"/>
          </a:p>
          <a:p>
            <a:r>
              <a:rPr lang="en-US" dirty="0"/>
              <a:t>Third party evaluation is </a:t>
            </a:r>
            <a:r>
              <a:rPr lang="en-US" dirty="0" smtClean="0"/>
              <a:t>preferred;</a:t>
            </a:r>
            <a:endParaRPr lang="en-US" dirty="0"/>
          </a:p>
          <a:p>
            <a:r>
              <a:rPr lang="en-US" dirty="0"/>
              <a:t>School boards can be </a:t>
            </a:r>
            <a:r>
              <a:rPr lang="en-US" dirty="0" smtClean="0"/>
              <a:t>removed;</a:t>
            </a:r>
            <a:endParaRPr lang="en-US" dirty="0"/>
          </a:p>
          <a:p>
            <a:r>
              <a:rPr lang="en-US" dirty="0"/>
              <a:t>Broad discretion granted to </a:t>
            </a:r>
            <a:r>
              <a:rPr lang="en-US" dirty="0" smtClean="0"/>
              <a:t>CTO;</a:t>
            </a:r>
            <a:endParaRPr lang="en-US" dirty="0"/>
          </a:p>
          <a:p>
            <a:r>
              <a:rPr lang="en-US" dirty="0"/>
              <a:t>Flexibility contracts can be amended (charter/strategic waiver</a:t>
            </a:r>
            <a:r>
              <a:rPr lang="en-US" dirty="0" smtClean="0"/>
              <a:t>).</a:t>
            </a:r>
            <a:endParaRPr lang="en-US" dirty="0"/>
          </a:p>
          <a:p>
            <a:endParaRPr lang="en-US" dirty="0" smtClean="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1331512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2286000"/>
          </a:xfrm>
        </p:spPr>
        <p:txBody>
          <a:bodyPr>
            <a:normAutofit/>
          </a:bodyPr>
          <a:lstStyle/>
          <a:p>
            <a:r>
              <a:rPr lang="en-US" b="1" dirty="0" smtClean="0"/>
              <a:t>First Priority Act – HB 338</a:t>
            </a:r>
            <a:br>
              <a:rPr lang="en-US" b="1" dirty="0" smtClean="0"/>
            </a:br>
            <a:endParaRPr lang="en-US" sz="3600" b="1" dirty="0"/>
          </a:p>
        </p:txBody>
      </p:sp>
      <p:sp>
        <p:nvSpPr>
          <p:cNvPr id="3" name="Content Placeholder 2"/>
          <p:cNvSpPr>
            <a:spLocks noGrp="1"/>
          </p:cNvSpPr>
          <p:nvPr>
            <p:ph idx="1"/>
          </p:nvPr>
        </p:nvSpPr>
        <p:spPr>
          <a:xfrm>
            <a:off x="304800" y="1371600"/>
            <a:ext cx="8229600" cy="4648200"/>
          </a:xfrm>
        </p:spPr>
        <p:txBody>
          <a:bodyPr>
            <a:normAutofit fontScale="92500" lnSpcReduction="10000"/>
          </a:bodyPr>
          <a:lstStyle/>
          <a:p>
            <a:r>
              <a:rPr lang="en-US" dirty="0" smtClean="0"/>
              <a:t>Educational Turnaround Advisory Council - GSSA </a:t>
            </a:r>
            <a:r>
              <a:rPr lang="en-US" dirty="0"/>
              <a:t>has seat along </a:t>
            </a:r>
            <a:r>
              <a:rPr lang="en-US" dirty="0" smtClean="0"/>
              <a:t>with GSBA, PAGE, GAE, PTA &amp; others;</a:t>
            </a:r>
            <a:endParaRPr lang="en-US" dirty="0"/>
          </a:p>
          <a:p>
            <a:r>
              <a:rPr lang="en-US" dirty="0"/>
              <a:t>Joint study committee on </a:t>
            </a:r>
            <a:r>
              <a:rPr lang="en-US" dirty="0" smtClean="0"/>
              <a:t>establishing </a:t>
            </a:r>
            <a:r>
              <a:rPr lang="en-US" dirty="0"/>
              <a:t>accreditation </a:t>
            </a:r>
            <a:r>
              <a:rPr lang="en-US" dirty="0" smtClean="0"/>
              <a:t>process;</a:t>
            </a:r>
            <a:endParaRPr lang="en-US" dirty="0"/>
          </a:p>
          <a:p>
            <a:r>
              <a:rPr lang="en-US" dirty="0"/>
              <a:t>Joint study committee establishing a leadership </a:t>
            </a:r>
            <a:r>
              <a:rPr lang="en-US" dirty="0" smtClean="0"/>
              <a:t>academy;</a:t>
            </a:r>
            <a:endParaRPr lang="en-US" dirty="0"/>
          </a:p>
          <a:p>
            <a:r>
              <a:rPr lang="en-US" dirty="0" smtClean="0"/>
              <a:t>HB 237 </a:t>
            </a:r>
            <a:r>
              <a:rPr lang="en-US" dirty="0"/>
              <a:t>passed to provide some funding </a:t>
            </a:r>
            <a:r>
              <a:rPr lang="en-US" dirty="0" smtClean="0"/>
              <a:t>- capped </a:t>
            </a:r>
            <a:r>
              <a:rPr lang="en-US" dirty="0"/>
              <a:t>at </a:t>
            </a:r>
            <a:r>
              <a:rPr lang="en-US" dirty="0" smtClean="0"/>
              <a:t>$5 million;</a:t>
            </a:r>
            <a:endParaRPr lang="en-US" dirty="0"/>
          </a:p>
          <a:p>
            <a:r>
              <a:rPr lang="en-US" dirty="0"/>
              <a:t>State budget has </a:t>
            </a:r>
            <a:r>
              <a:rPr lang="en-US" dirty="0" smtClean="0"/>
              <a:t>&lt; </a:t>
            </a:r>
            <a:r>
              <a:rPr lang="en-US" dirty="0" smtClean="0"/>
              <a:t>$2 </a:t>
            </a:r>
            <a:r>
              <a:rPr lang="en-US" dirty="0" smtClean="0"/>
              <a:t>million to </a:t>
            </a:r>
            <a:r>
              <a:rPr lang="en-US" dirty="0"/>
              <a:t>fund </a:t>
            </a:r>
            <a:r>
              <a:rPr lang="en-US" dirty="0" smtClean="0"/>
              <a:t>HB 338.</a:t>
            </a:r>
            <a:endParaRPr lang="en-US" dirty="0"/>
          </a:p>
          <a:p>
            <a:endParaRPr lang="en-US" dirty="0"/>
          </a:p>
          <a:p>
            <a:endParaRPr lang="en-US" dirty="0" smtClean="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2623721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a:bodyPr>
          <a:lstStyle/>
          <a:p>
            <a:r>
              <a:rPr lang="en-US" b="1" dirty="0" smtClean="0"/>
              <a:t>Innovative Funding — HB 237 </a:t>
            </a:r>
            <a:endParaRPr lang="en-US" b="1" dirty="0"/>
          </a:p>
        </p:txBody>
      </p:sp>
      <p:sp>
        <p:nvSpPr>
          <p:cNvPr id="3" name="Content Placeholder 2"/>
          <p:cNvSpPr>
            <a:spLocks noGrp="1"/>
          </p:cNvSpPr>
          <p:nvPr>
            <p:ph idx="1"/>
          </p:nvPr>
        </p:nvSpPr>
        <p:spPr>
          <a:xfrm>
            <a:off x="381000" y="1066800"/>
            <a:ext cx="8229600" cy="5059363"/>
          </a:xfrm>
        </p:spPr>
        <p:txBody>
          <a:bodyPr>
            <a:normAutofit fontScale="62500" lnSpcReduction="20000"/>
          </a:bodyPr>
          <a:lstStyle/>
          <a:p>
            <a:pPr>
              <a:buNone/>
            </a:pPr>
            <a:endParaRPr lang="en-US" b="1" dirty="0" smtClean="0"/>
          </a:p>
          <a:p>
            <a:r>
              <a:rPr lang="en-US" sz="4100" b="1" dirty="0" smtClean="0"/>
              <a:t>HB 237 – Public Education Innovation Fund Foundation</a:t>
            </a:r>
            <a:endParaRPr lang="en-US" b="1" dirty="0" smtClean="0"/>
          </a:p>
          <a:p>
            <a:pPr marL="0" indent="0">
              <a:buNone/>
            </a:pPr>
            <a:r>
              <a:rPr lang="en-US" sz="1300" dirty="0"/>
              <a:t>	</a:t>
            </a:r>
            <a:endParaRPr lang="en-US" sz="1300" dirty="0" smtClean="0"/>
          </a:p>
          <a:p>
            <a:pPr lvl="1"/>
            <a:r>
              <a:rPr lang="en-US" sz="3800" dirty="0" smtClean="0"/>
              <a:t>Office of Student Achievement to incorporate foundation;</a:t>
            </a:r>
          </a:p>
          <a:p>
            <a:pPr lvl="1"/>
            <a:r>
              <a:rPr lang="en-US" sz="3800" dirty="0" smtClean="0"/>
              <a:t>Income tax credit;</a:t>
            </a:r>
          </a:p>
          <a:p>
            <a:pPr lvl="1"/>
            <a:r>
              <a:rPr lang="en-US" sz="3800" dirty="0" smtClean="0"/>
              <a:t>Grants to public schools for the implementation of academic and organizational innovations to improve student achievement;</a:t>
            </a:r>
          </a:p>
          <a:p>
            <a:pPr lvl="1"/>
            <a:r>
              <a:rPr lang="en-US" sz="3800" dirty="0" smtClean="0"/>
              <a:t>Priority given to low performing schools;</a:t>
            </a:r>
          </a:p>
          <a:p>
            <a:pPr lvl="1"/>
            <a:r>
              <a:rPr lang="en-US" sz="3800" dirty="0" smtClean="0"/>
              <a:t>Tax credit limited to $5 million per tax year;</a:t>
            </a:r>
          </a:p>
          <a:p>
            <a:pPr lvl="1"/>
            <a:r>
              <a:rPr lang="en-US" sz="3800" dirty="0" smtClean="0"/>
              <a:t>Sunsets on December 31, 2020.</a:t>
            </a:r>
          </a:p>
          <a:p>
            <a:pPr lvl="1"/>
            <a:endParaRPr lang="en-US" dirty="0" smtClean="0"/>
          </a:p>
          <a:p>
            <a:r>
              <a:rPr lang="en-US" dirty="0" smtClean="0"/>
              <a:t>HB 217 – </a:t>
            </a:r>
            <a:r>
              <a:rPr lang="en-US" strike="sngStrike" dirty="0" smtClean="0"/>
              <a:t>Would increase the cap on tax credit dollars available to private   </a:t>
            </a:r>
            <a:r>
              <a:rPr lang="en-US" dirty="0" smtClean="0"/>
              <a:t>			</a:t>
            </a:r>
            <a:r>
              <a:rPr lang="en-US" strike="sngStrike" dirty="0" smtClean="0"/>
              <a:t>schools</a:t>
            </a:r>
            <a:r>
              <a:rPr lang="en-US" dirty="0" smtClean="0"/>
              <a:t>.   </a:t>
            </a:r>
            <a:r>
              <a:rPr lang="en-US" b="1" dirty="0" smtClean="0"/>
              <a:t>DID NOT PASS – NO CHANGES</a:t>
            </a:r>
            <a:endParaRPr lang="en-US" b="1" dirty="0"/>
          </a:p>
        </p:txBody>
      </p:sp>
      <p:sp>
        <p:nvSpPr>
          <p:cNvPr id="4" name="Footer Placeholder 3"/>
          <p:cNvSpPr>
            <a:spLocks noGrp="1"/>
          </p:cNvSpPr>
          <p:nvPr>
            <p:ph type="ftr" sz="quarter" idx="11"/>
          </p:nvPr>
        </p:nvSpPr>
        <p:spPr/>
        <p:txBody>
          <a:bodyPr/>
          <a:lstStyle/>
          <a:p>
            <a:r>
              <a:rPr lang="en-US" dirty="0" smtClean="0"/>
              <a:t>April 14, 2017</a:t>
            </a:r>
            <a:endParaRPr lang="en-US" dirty="0"/>
          </a:p>
        </p:txBody>
      </p:sp>
    </p:spTree>
    <p:extLst>
      <p:ext uri="{BB962C8B-B14F-4D97-AF65-F5344CB8AC3E}">
        <p14:creationId xmlns:p14="http://schemas.microsoft.com/office/powerpoint/2010/main" val="23539524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GSSA_Horizontal [Read-Only]" id="{7D4A13A3-BB99-4D8D-956D-DB44B4A37712}" vid="{43C9D959-CD2D-4E0D-BEB2-0952EA78776D}"/>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SSA_Horizontal [Read-Only]" id="{7D4A13A3-BB99-4D8D-956D-DB44B4A37712}" vid="{3DF7084B-FE72-4534-985E-AE7DB1B1EC9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GSSA_Horizontal</Template>
  <TotalTime>3642</TotalTime>
  <Words>1676</Words>
  <Application>Microsoft Office PowerPoint</Application>
  <PresentationFormat>On-screen Show (4:3)</PresentationFormat>
  <Paragraphs>234</Paragraphs>
  <Slides>29</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29</vt:i4>
      </vt:variant>
    </vt:vector>
  </HeadingPairs>
  <TitlesOfParts>
    <vt:vector size="34" baseType="lpstr">
      <vt:lpstr>Arial</vt:lpstr>
      <vt:lpstr>Calibri</vt:lpstr>
      <vt:lpstr>Calibri Light</vt:lpstr>
      <vt:lpstr>Office Theme</vt:lpstr>
      <vt:lpstr>Custom Design</vt:lpstr>
      <vt:lpstr>2017 Georgia Legislative Session</vt:lpstr>
      <vt:lpstr>Highlights of the Session</vt:lpstr>
      <vt:lpstr>FY 18 Budget — HB 44</vt:lpstr>
      <vt:lpstr>FY18 Budget — HB 44 </vt:lpstr>
      <vt:lpstr>FY18 Budget — HB 44</vt:lpstr>
      <vt:lpstr>First Priority Act – HB 338</vt:lpstr>
      <vt:lpstr>First Priority Act – HB 338 </vt:lpstr>
      <vt:lpstr>First Priority Act – HB 338 </vt:lpstr>
      <vt:lpstr>Innovative Funding — HB 237 </vt:lpstr>
      <vt:lpstr>Student Assessment — SB 211 </vt:lpstr>
      <vt:lpstr>Student  Assessment - HB 425 </vt:lpstr>
      <vt:lpstr>Implement Recommendations Governor’s Ed Reform Commission Charter Schools - HB 430  </vt:lpstr>
      <vt:lpstr>Implement Recommendations Governor’s Ed Reform Commission Charter Schools – HB 430  </vt:lpstr>
      <vt:lpstr>Transparency of  Financial Information — HB 139</vt:lpstr>
      <vt:lpstr>HOPE BILL — SB 186</vt:lpstr>
      <vt:lpstr>Valedictorians/Salutatorians — HB 268 </vt:lpstr>
      <vt:lpstr>Educating Military Children HB 148 and HB 224</vt:lpstr>
      <vt:lpstr>Military Spouses — HB 245</vt:lpstr>
      <vt:lpstr>Re-establish Agricultural Education Advisory Commission – HB 437</vt:lpstr>
      <vt:lpstr>Human Trafficking Hotline Notice in Government Buildings — SB 104</vt:lpstr>
      <vt:lpstr>Tax Bills — HB 238 and HB 340</vt:lpstr>
      <vt:lpstr>School Resource Officers — SB 149</vt:lpstr>
      <vt:lpstr>Higher Ed Carry Bill — HB 280</vt:lpstr>
      <vt:lpstr>Senate Resolutions — SR 95</vt:lpstr>
      <vt:lpstr>Other legislative foolery  that did not make it  </vt:lpstr>
      <vt:lpstr>2018 Legislative Session Things to Come</vt:lpstr>
      <vt:lpstr>Contact GSSA</vt:lpstr>
      <vt:lpstr>Contact GSSA</vt:lpstr>
      <vt:lpstr>From the October data, we have a total of 250,970 people reported from all school systems in Georgia which includes all charter districts and state schools.  Of this number, 1,199 are 3rd party contractors.</vt:lpstr>
    </vt:vector>
  </TitlesOfParts>
  <Company>Pixelchimp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Surma</dc:creator>
  <cp:lastModifiedBy>Michael Surma</cp:lastModifiedBy>
  <cp:revision>536</cp:revision>
  <cp:lastPrinted>2017-04-13T13:30:47Z</cp:lastPrinted>
  <dcterms:created xsi:type="dcterms:W3CDTF">2015-04-03T17:36:45Z</dcterms:created>
  <dcterms:modified xsi:type="dcterms:W3CDTF">2017-04-19T10:28:04Z</dcterms:modified>
</cp:coreProperties>
</file>