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62" r:id="rId3"/>
    <p:sldId id="300" r:id="rId4"/>
    <p:sldId id="263" r:id="rId5"/>
    <p:sldId id="296" r:id="rId6"/>
    <p:sldId id="297" r:id="rId7"/>
    <p:sldId id="298" r:id="rId8"/>
    <p:sldId id="299" r:id="rId9"/>
    <p:sldId id="295" r:id="rId10"/>
    <p:sldId id="301" r:id="rId11"/>
    <p:sldId id="302" r:id="rId12"/>
    <p:sldId id="303" r:id="rId13"/>
    <p:sldId id="277" r:id="rId14"/>
    <p:sldId id="266" r:id="rId15"/>
    <p:sldId id="304" r:id="rId16"/>
    <p:sldId id="306" r:id="rId17"/>
    <p:sldId id="281" r:id="rId18"/>
    <p:sldId id="258" r:id="rId19"/>
    <p:sldId id="26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ASA\Downloads\k12_Medicaid_248%20(3)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How do you utilize your Medicaid reimbursement in your district?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6489581433899713"/>
          <c:y val="0.36521950943182463"/>
          <c:w val="0.49643055670672742"/>
          <c:h val="0.62039200135954231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'[k12_Medicaid_248 (3).xls]Sheet1'!$N$4:$N$7</c:f>
              <c:strCache>
                <c:ptCount val="4"/>
                <c:pt idx="0">
                  <c:v>Direct salaries for health professionals who services for students</c:v>
                </c:pt>
                <c:pt idx="1">
                  <c:v>Expanding health related services</c:v>
                </c:pt>
                <c:pt idx="2">
                  <c:v>Facilitating outreach and coordination services to refer kids to services</c:v>
                </c:pt>
                <c:pt idx="3">
                  <c:v>Other (Please specify)  </c:v>
                </c:pt>
              </c:strCache>
            </c:strRef>
          </c:cat>
          <c:val>
            <c:numRef>
              <c:f>'[k12_Medicaid_248 (3).xls]Sheet1'!$P$4:$P$7</c:f>
              <c:numCache>
                <c:formatCode>0.0%</c:formatCode>
                <c:ptCount val="4"/>
                <c:pt idx="0">
                  <c:v>0.68627450980392157</c:v>
                </c:pt>
                <c:pt idx="1">
                  <c:v>0.45201238390092879</c:v>
                </c:pt>
                <c:pt idx="2">
                  <c:v>0.39422084623323012</c:v>
                </c:pt>
                <c:pt idx="3">
                  <c:v>0.26625386996904027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1A-4BCA-9908-14ABC352F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407965616"/>
        <c:axId val="407958072"/>
        <c:axId val="0"/>
      </c:bar3DChart>
      <c:catAx>
        <c:axId val="4079656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7958072"/>
        <c:crosses val="autoZero"/>
        <c:auto val="1"/>
        <c:lblAlgn val="ctr"/>
        <c:lblOffset val="100"/>
        <c:noMultiLvlLbl val="0"/>
      </c:catAx>
      <c:valAx>
        <c:axId val="40795807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7965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image" Target="../media/image5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39478C-2B6F-D441-8FE5-5A4CF96EF333}" type="doc">
      <dgm:prSet loTypeId="urn:microsoft.com/office/officeart/2005/8/layout/pList2" loCatId="list" qsTypeId="urn:microsoft.com/office/officeart/2005/8/quickstyle/simple4" qsCatId="simple" csTypeId="urn:microsoft.com/office/officeart/2005/8/colors/accent1_2" csCatId="accent1" phldr="1"/>
      <dgm:spPr/>
    </dgm:pt>
    <dgm:pt modelId="{B7A782AA-75F3-3246-84D5-22DCD8784403}">
      <dgm:prSet phldrT="[Text]"/>
      <dgm:spPr/>
      <dgm:t>
        <a:bodyPr/>
        <a:lstStyle/>
        <a:p>
          <a:r>
            <a:rPr lang="en-US" dirty="0"/>
            <a:t>Traditional Vouchers</a:t>
          </a:r>
        </a:p>
      </dgm:t>
    </dgm:pt>
    <dgm:pt modelId="{FC747041-3232-2040-82A2-5BBF51344975}" type="parTrans" cxnId="{A754D5DC-697F-3740-8A64-53D29906054C}">
      <dgm:prSet/>
      <dgm:spPr/>
      <dgm:t>
        <a:bodyPr/>
        <a:lstStyle/>
        <a:p>
          <a:endParaRPr lang="en-US"/>
        </a:p>
      </dgm:t>
    </dgm:pt>
    <dgm:pt modelId="{792C74F7-7A58-1144-B389-9817288D8C3E}" type="sibTrans" cxnId="{A754D5DC-697F-3740-8A64-53D29906054C}">
      <dgm:prSet/>
      <dgm:spPr/>
      <dgm:t>
        <a:bodyPr/>
        <a:lstStyle/>
        <a:p>
          <a:endParaRPr lang="en-US"/>
        </a:p>
      </dgm:t>
    </dgm:pt>
    <dgm:pt modelId="{8AD3E6FB-2BDC-E64C-95F5-C56BE0172858}">
      <dgm:prSet phldrT="[Text]" custT="1"/>
      <dgm:spPr/>
      <dgm:t>
        <a:bodyPr/>
        <a:lstStyle/>
        <a:p>
          <a:r>
            <a:rPr lang="en-US" sz="2000" dirty="0"/>
            <a:t>Backdoor Vouchers</a:t>
          </a:r>
        </a:p>
      </dgm:t>
    </dgm:pt>
    <dgm:pt modelId="{B28F63FF-5EB9-CB46-A558-B29D111FCF55}" type="parTrans" cxnId="{04B99639-C1F0-C448-85F4-0C9FA567AF47}">
      <dgm:prSet/>
      <dgm:spPr/>
      <dgm:t>
        <a:bodyPr/>
        <a:lstStyle/>
        <a:p>
          <a:endParaRPr lang="en-US"/>
        </a:p>
      </dgm:t>
    </dgm:pt>
    <dgm:pt modelId="{A4B59708-0F31-204E-B134-9A09830824A9}" type="sibTrans" cxnId="{04B99639-C1F0-C448-85F4-0C9FA567AF47}">
      <dgm:prSet/>
      <dgm:spPr/>
      <dgm:t>
        <a:bodyPr/>
        <a:lstStyle/>
        <a:p>
          <a:endParaRPr lang="en-US"/>
        </a:p>
      </dgm:t>
    </dgm:pt>
    <dgm:pt modelId="{79982BA1-5B33-D64F-A4DC-4602B831E4FD}">
      <dgm:prSet phldrT="[Text]" custT="1"/>
      <dgm:spPr/>
      <dgm:t>
        <a:bodyPr/>
        <a:lstStyle/>
        <a:p>
          <a:r>
            <a:rPr lang="en-US" sz="2000" dirty="0"/>
            <a:t>Portability</a:t>
          </a:r>
        </a:p>
      </dgm:t>
    </dgm:pt>
    <dgm:pt modelId="{6A4555A0-A881-0347-8F21-51CDA54CEDAC}" type="parTrans" cxnId="{02DFD7B1-EB96-EE4E-95F9-5B8060BB7B64}">
      <dgm:prSet/>
      <dgm:spPr/>
      <dgm:t>
        <a:bodyPr/>
        <a:lstStyle/>
        <a:p>
          <a:endParaRPr lang="en-US"/>
        </a:p>
      </dgm:t>
    </dgm:pt>
    <dgm:pt modelId="{852757F2-2C05-8748-8258-6B45229F9C70}" type="sibTrans" cxnId="{02DFD7B1-EB96-EE4E-95F9-5B8060BB7B64}">
      <dgm:prSet/>
      <dgm:spPr/>
      <dgm:t>
        <a:bodyPr/>
        <a:lstStyle/>
        <a:p>
          <a:endParaRPr lang="en-US"/>
        </a:p>
      </dgm:t>
    </dgm:pt>
    <dgm:pt modelId="{8325E25E-1F1A-A046-AC9C-6607A921B051}">
      <dgm:prSet phldrT="[Text]" custT="1"/>
      <dgm:spPr/>
      <dgm:t>
        <a:bodyPr/>
        <a:lstStyle/>
        <a:p>
          <a:r>
            <a:rPr lang="en-US" sz="1600" dirty="0"/>
            <a:t>Tuition Tax Credits</a:t>
          </a:r>
        </a:p>
      </dgm:t>
    </dgm:pt>
    <dgm:pt modelId="{AA04B066-E87E-2B4A-975B-81B65CF2E78C}" type="parTrans" cxnId="{D807B639-9FFB-A543-8009-E2F235B56F5C}">
      <dgm:prSet/>
      <dgm:spPr/>
      <dgm:t>
        <a:bodyPr/>
        <a:lstStyle/>
        <a:p>
          <a:endParaRPr lang="en-US"/>
        </a:p>
      </dgm:t>
    </dgm:pt>
    <dgm:pt modelId="{F1A522CB-E2F1-FE4E-B048-405E15777B39}" type="sibTrans" cxnId="{D807B639-9FFB-A543-8009-E2F235B56F5C}">
      <dgm:prSet/>
      <dgm:spPr/>
      <dgm:t>
        <a:bodyPr/>
        <a:lstStyle/>
        <a:p>
          <a:endParaRPr lang="en-US"/>
        </a:p>
      </dgm:t>
    </dgm:pt>
    <dgm:pt modelId="{C9950D5F-59D6-5C41-95C1-7B077238D9DF}">
      <dgm:prSet phldrT="[Text]" custT="1"/>
      <dgm:spPr/>
      <dgm:t>
        <a:bodyPr/>
        <a:lstStyle/>
        <a:p>
          <a:r>
            <a:rPr lang="en-US" sz="1600" dirty="0"/>
            <a:t>Education Savings Accounts</a:t>
          </a:r>
        </a:p>
      </dgm:t>
    </dgm:pt>
    <dgm:pt modelId="{656AD176-6D1D-2A4F-8B36-1C66F37F8D87}" type="parTrans" cxnId="{8B69CD1F-A497-714E-B6EB-967E93CACA63}">
      <dgm:prSet/>
      <dgm:spPr/>
      <dgm:t>
        <a:bodyPr/>
        <a:lstStyle/>
        <a:p>
          <a:endParaRPr lang="en-US"/>
        </a:p>
      </dgm:t>
    </dgm:pt>
    <dgm:pt modelId="{8D0E14E7-F37E-6C4B-921F-952031E7EDD1}" type="sibTrans" cxnId="{8B69CD1F-A497-714E-B6EB-967E93CACA63}">
      <dgm:prSet/>
      <dgm:spPr/>
      <dgm:t>
        <a:bodyPr/>
        <a:lstStyle/>
        <a:p>
          <a:endParaRPr lang="en-US"/>
        </a:p>
      </dgm:t>
    </dgm:pt>
    <dgm:pt modelId="{3BD4F16D-CFA6-2E41-BFAD-70A856A58C78}">
      <dgm:prSet phldrT="[Text]" custT="1"/>
      <dgm:spPr/>
      <dgm:t>
        <a:bodyPr/>
        <a:lstStyle/>
        <a:p>
          <a:r>
            <a:rPr lang="en-US" sz="1600" dirty="0"/>
            <a:t>A Step Towards Vouchers</a:t>
          </a:r>
        </a:p>
      </dgm:t>
    </dgm:pt>
    <dgm:pt modelId="{6E57F3CF-7675-FD47-9489-66C6BA7018C7}" type="parTrans" cxnId="{6625662E-054B-5C4E-B9F0-E55729CB9E99}">
      <dgm:prSet/>
      <dgm:spPr/>
      <dgm:t>
        <a:bodyPr/>
        <a:lstStyle/>
        <a:p>
          <a:endParaRPr lang="en-US"/>
        </a:p>
      </dgm:t>
    </dgm:pt>
    <dgm:pt modelId="{969E67A2-B7EC-EC4A-AE08-DE1B6186DF08}" type="sibTrans" cxnId="{6625662E-054B-5C4E-B9F0-E55729CB9E99}">
      <dgm:prSet/>
      <dgm:spPr/>
      <dgm:t>
        <a:bodyPr/>
        <a:lstStyle/>
        <a:p>
          <a:endParaRPr lang="en-US"/>
        </a:p>
      </dgm:t>
    </dgm:pt>
    <dgm:pt modelId="{8D0695A0-8902-C14E-B158-6D07E2FB0EAB}">
      <dgm:prSet phldrT="[Text]"/>
      <dgm:spPr/>
      <dgm:t>
        <a:bodyPr/>
        <a:lstStyle/>
        <a:p>
          <a:r>
            <a:rPr lang="en-US" dirty="0"/>
            <a:t>All Students</a:t>
          </a:r>
        </a:p>
      </dgm:t>
    </dgm:pt>
    <dgm:pt modelId="{3A1CB50D-2C82-594D-96EA-0C2D09B5A1C6}" type="parTrans" cxnId="{163E7EC2-991A-ED47-8A17-3C309D1ACD3F}">
      <dgm:prSet/>
      <dgm:spPr/>
      <dgm:t>
        <a:bodyPr/>
        <a:lstStyle/>
        <a:p>
          <a:endParaRPr lang="en-US"/>
        </a:p>
      </dgm:t>
    </dgm:pt>
    <dgm:pt modelId="{00A73B47-EBA2-DC42-A7AA-318C4AE7FDFA}" type="sibTrans" cxnId="{163E7EC2-991A-ED47-8A17-3C309D1ACD3F}">
      <dgm:prSet/>
      <dgm:spPr/>
      <dgm:t>
        <a:bodyPr/>
        <a:lstStyle/>
        <a:p>
          <a:endParaRPr lang="en-US"/>
        </a:p>
      </dgm:t>
    </dgm:pt>
    <dgm:pt modelId="{2980368C-AA51-0F43-96C9-945BEFFABA80}">
      <dgm:prSet phldrT="[Text]"/>
      <dgm:spPr/>
      <dgm:t>
        <a:bodyPr/>
        <a:lstStyle/>
        <a:p>
          <a:r>
            <a:rPr lang="en-US" dirty="0"/>
            <a:t>Targeted</a:t>
          </a:r>
        </a:p>
      </dgm:t>
    </dgm:pt>
    <dgm:pt modelId="{E7E43574-6CA0-7846-BC76-42C2DCE9EBC4}" type="parTrans" cxnId="{8104D3EA-D188-1246-8CB7-03EEAD94D875}">
      <dgm:prSet/>
      <dgm:spPr/>
      <dgm:t>
        <a:bodyPr/>
        <a:lstStyle/>
        <a:p>
          <a:endParaRPr lang="en-US"/>
        </a:p>
      </dgm:t>
    </dgm:pt>
    <dgm:pt modelId="{F6D6131C-F143-1A41-80CF-E99869217AE8}" type="sibTrans" cxnId="{8104D3EA-D188-1246-8CB7-03EEAD94D875}">
      <dgm:prSet/>
      <dgm:spPr/>
      <dgm:t>
        <a:bodyPr/>
        <a:lstStyle/>
        <a:p>
          <a:endParaRPr lang="en-US"/>
        </a:p>
      </dgm:t>
    </dgm:pt>
    <dgm:pt modelId="{B4C43E0E-F8D5-8740-A9AC-AA8DDDD507D8}">
      <dgm:prSet phldrT="[Text]"/>
      <dgm:spPr/>
      <dgm:t>
        <a:bodyPr/>
        <a:lstStyle/>
        <a:p>
          <a:r>
            <a:rPr lang="en-US" dirty="0"/>
            <a:t>Military </a:t>
          </a:r>
        </a:p>
      </dgm:t>
    </dgm:pt>
    <dgm:pt modelId="{AF319965-34D5-FE40-8A71-1789F1B13478}" type="parTrans" cxnId="{CE0530A5-BBA3-B147-80A7-142AFBDE8757}">
      <dgm:prSet/>
      <dgm:spPr/>
      <dgm:t>
        <a:bodyPr/>
        <a:lstStyle/>
        <a:p>
          <a:endParaRPr lang="en-US"/>
        </a:p>
      </dgm:t>
    </dgm:pt>
    <dgm:pt modelId="{EE6DC504-ECDA-C54A-9058-D8E8BF1DEBC9}" type="sibTrans" cxnId="{CE0530A5-BBA3-B147-80A7-142AFBDE8757}">
      <dgm:prSet/>
      <dgm:spPr/>
      <dgm:t>
        <a:bodyPr/>
        <a:lstStyle/>
        <a:p>
          <a:endParaRPr lang="en-US"/>
        </a:p>
      </dgm:t>
    </dgm:pt>
    <dgm:pt modelId="{A7B45560-B910-3C4B-A7C6-367ABCEC8866}">
      <dgm:prSet phldrT="[Text]"/>
      <dgm:spPr/>
      <dgm:t>
        <a:bodyPr/>
        <a:lstStyle/>
        <a:p>
          <a:r>
            <a:rPr lang="en-US" dirty="0"/>
            <a:t>Disabilities</a:t>
          </a:r>
        </a:p>
      </dgm:t>
    </dgm:pt>
    <dgm:pt modelId="{0502C113-D1BC-4846-9C38-2E6B7D5FB795}" type="parTrans" cxnId="{0AE1DE70-3B58-1A44-BFC0-81DA21BF791B}">
      <dgm:prSet/>
      <dgm:spPr/>
      <dgm:t>
        <a:bodyPr/>
        <a:lstStyle/>
        <a:p>
          <a:endParaRPr lang="en-US"/>
        </a:p>
      </dgm:t>
    </dgm:pt>
    <dgm:pt modelId="{DE98C1ED-856D-A045-AA6E-26A793413F67}" type="sibTrans" cxnId="{0AE1DE70-3B58-1A44-BFC0-81DA21BF791B}">
      <dgm:prSet/>
      <dgm:spPr/>
      <dgm:t>
        <a:bodyPr/>
        <a:lstStyle/>
        <a:p>
          <a:endParaRPr lang="en-US"/>
        </a:p>
      </dgm:t>
    </dgm:pt>
    <dgm:pt modelId="{77E844CB-BD5C-F041-BAFD-CD7EA96D9300}">
      <dgm:prSet phldrT="[Text]"/>
      <dgm:spPr/>
      <dgm:t>
        <a:bodyPr/>
        <a:lstStyle/>
        <a:p>
          <a:r>
            <a:rPr lang="en-US" dirty="0"/>
            <a:t>Poverty</a:t>
          </a:r>
        </a:p>
      </dgm:t>
    </dgm:pt>
    <dgm:pt modelId="{DE129EC8-A5E9-9149-95F9-47B13F356D45}" type="parTrans" cxnId="{057A0073-554F-D14B-B417-D37ABE734E3E}">
      <dgm:prSet/>
      <dgm:spPr/>
      <dgm:t>
        <a:bodyPr/>
        <a:lstStyle/>
        <a:p>
          <a:endParaRPr lang="en-US"/>
        </a:p>
      </dgm:t>
    </dgm:pt>
    <dgm:pt modelId="{2D41CA6D-9EA3-5A4B-95EC-3047A7EBB037}" type="sibTrans" cxnId="{057A0073-554F-D14B-B417-D37ABE734E3E}">
      <dgm:prSet/>
      <dgm:spPr/>
      <dgm:t>
        <a:bodyPr/>
        <a:lstStyle/>
        <a:p>
          <a:endParaRPr lang="en-US"/>
        </a:p>
      </dgm:t>
    </dgm:pt>
    <dgm:pt modelId="{BC649F91-DA4D-FD49-B7D3-39D561C48F62}">
      <dgm:prSet phldrT="[Text]"/>
      <dgm:spPr/>
      <dgm:t>
        <a:bodyPr/>
        <a:lstStyle/>
        <a:p>
          <a:r>
            <a:rPr lang="en-US" dirty="0"/>
            <a:t>Poor Performing Schools</a:t>
          </a:r>
        </a:p>
      </dgm:t>
    </dgm:pt>
    <dgm:pt modelId="{2C287A9A-F4A6-2B47-9394-3374713085CE}" type="parTrans" cxnId="{04766615-092C-D94A-994F-1D40EF490E4C}">
      <dgm:prSet/>
      <dgm:spPr/>
      <dgm:t>
        <a:bodyPr/>
        <a:lstStyle/>
        <a:p>
          <a:endParaRPr lang="en-US"/>
        </a:p>
      </dgm:t>
    </dgm:pt>
    <dgm:pt modelId="{9DFD5D13-449A-3B44-9D7D-21BCD9C410FE}" type="sibTrans" cxnId="{04766615-092C-D94A-994F-1D40EF490E4C}">
      <dgm:prSet/>
      <dgm:spPr/>
      <dgm:t>
        <a:bodyPr/>
        <a:lstStyle/>
        <a:p>
          <a:endParaRPr lang="en-US"/>
        </a:p>
      </dgm:t>
    </dgm:pt>
    <dgm:pt modelId="{498572E0-FE9D-A640-9B2B-2EFF36B12D63}">
      <dgm:prSet phldrT="[Text]"/>
      <dgm:spPr/>
      <dgm:t>
        <a:bodyPr/>
        <a:lstStyle/>
        <a:p>
          <a:r>
            <a:rPr lang="en-US" dirty="0"/>
            <a:t>Foster Child</a:t>
          </a:r>
        </a:p>
      </dgm:t>
    </dgm:pt>
    <dgm:pt modelId="{09468B27-E503-7E46-BBEB-04D9A51EA7CE}" type="parTrans" cxnId="{3BC14A79-965B-6D4E-834A-0160359C640E}">
      <dgm:prSet/>
      <dgm:spPr/>
      <dgm:t>
        <a:bodyPr/>
        <a:lstStyle/>
        <a:p>
          <a:endParaRPr lang="en-US"/>
        </a:p>
      </dgm:t>
    </dgm:pt>
    <dgm:pt modelId="{E90621BA-EEF7-2244-9628-1FA5A03F77BA}" type="sibTrans" cxnId="{3BC14A79-965B-6D4E-834A-0160359C640E}">
      <dgm:prSet/>
      <dgm:spPr/>
      <dgm:t>
        <a:bodyPr/>
        <a:lstStyle/>
        <a:p>
          <a:endParaRPr lang="en-US"/>
        </a:p>
      </dgm:t>
    </dgm:pt>
    <dgm:pt modelId="{CC23A9CC-F7EC-504B-B190-8EA8A88FA657}">
      <dgm:prSet phldrT="[Text]" custT="1"/>
      <dgm:spPr/>
      <dgm:t>
        <a:bodyPr/>
        <a:lstStyle/>
        <a:p>
          <a:r>
            <a:rPr lang="en-US" sz="1600" dirty="0"/>
            <a:t>Title I funds “follow the student”</a:t>
          </a:r>
        </a:p>
      </dgm:t>
    </dgm:pt>
    <dgm:pt modelId="{6AEFC147-D69A-374E-AF2F-E3548FE9BE36}" type="parTrans" cxnId="{DF4C1785-D720-5C4A-88EA-4DD3A2A83CAD}">
      <dgm:prSet/>
      <dgm:spPr/>
      <dgm:t>
        <a:bodyPr/>
        <a:lstStyle/>
        <a:p>
          <a:endParaRPr lang="en-US"/>
        </a:p>
      </dgm:t>
    </dgm:pt>
    <dgm:pt modelId="{712CDEF5-B0A8-314A-A121-45C65C128B5F}" type="sibTrans" cxnId="{DF4C1785-D720-5C4A-88EA-4DD3A2A83CAD}">
      <dgm:prSet/>
      <dgm:spPr/>
      <dgm:t>
        <a:bodyPr/>
        <a:lstStyle/>
        <a:p>
          <a:endParaRPr lang="en-US"/>
        </a:p>
      </dgm:t>
    </dgm:pt>
    <dgm:pt modelId="{E63BF5A0-CF66-924A-B8C5-597DF71BFB0B}" type="pres">
      <dgm:prSet presAssocID="{8A39478C-2B6F-D441-8FE5-5A4CF96EF333}" presName="Name0" presStyleCnt="0">
        <dgm:presLayoutVars>
          <dgm:dir/>
          <dgm:resizeHandles val="exact"/>
        </dgm:presLayoutVars>
      </dgm:prSet>
      <dgm:spPr/>
    </dgm:pt>
    <dgm:pt modelId="{719201D3-96E8-554C-9ECF-FCC55230353E}" type="pres">
      <dgm:prSet presAssocID="{8A39478C-2B6F-D441-8FE5-5A4CF96EF333}" presName="bkgdShp" presStyleLbl="alignAccFollowNode1" presStyleIdx="0" presStyleCnt="1" custLinFactNeighborX="-12500" custLinFactNeighborY="-75931"/>
      <dgm:spPr/>
    </dgm:pt>
    <dgm:pt modelId="{FF222286-1506-5C45-8FC7-215E56B0CB7C}" type="pres">
      <dgm:prSet presAssocID="{8A39478C-2B6F-D441-8FE5-5A4CF96EF333}" presName="linComp" presStyleCnt="0"/>
      <dgm:spPr/>
    </dgm:pt>
    <dgm:pt modelId="{539AD285-7AC2-B144-91B7-0AD4EADD0D8C}" type="pres">
      <dgm:prSet presAssocID="{B7A782AA-75F3-3246-84D5-22DCD8784403}" presName="compNode" presStyleCnt="0"/>
      <dgm:spPr/>
    </dgm:pt>
    <dgm:pt modelId="{1A708D6D-341F-D046-B189-09EADF5D578E}" type="pres">
      <dgm:prSet presAssocID="{B7A782AA-75F3-3246-84D5-22DCD8784403}" presName="node" presStyleLbl="node1" presStyleIdx="0" presStyleCnt="3" custLinFactNeighborX="-33424" custLinFactNeighborY="38416">
        <dgm:presLayoutVars>
          <dgm:bulletEnabled val="1"/>
        </dgm:presLayoutVars>
      </dgm:prSet>
      <dgm:spPr/>
    </dgm:pt>
    <dgm:pt modelId="{9260FF05-2419-FD47-8D7F-BF393218FC79}" type="pres">
      <dgm:prSet presAssocID="{B7A782AA-75F3-3246-84D5-22DCD8784403}" presName="invisiNode" presStyleLbl="node1" presStyleIdx="0" presStyleCnt="3"/>
      <dgm:spPr/>
    </dgm:pt>
    <dgm:pt modelId="{D19AFFF2-0B7B-0547-B7AF-73D1127E23DE}" type="pres">
      <dgm:prSet presAssocID="{B7A782AA-75F3-3246-84D5-22DCD8784403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</dgm:pt>
    <dgm:pt modelId="{535ABF15-65FF-FD4D-8566-0AEF2052521A}" type="pres">
      <dgm:prSet presAssocID="{792C74F7-7A58-1144-B389-9817288D8C3E}" presName="sibTrans" presStyleLbl="sibTrans2D1" presStyleIdx="0" presStyleCnt="0"/>
      <dgm:spPr/>
    </dgm:pt>
    <dgm:pt modelId="{668EC8AD-CA7C-E643-9442-CA77220810A8}" type="pres">
      <dgm:prSet presAssocID="{8AD3E6FB-2BDC-E64C-95F5-C56BE0172858}" presName="compNode" presStyleCnt="0"/>
      <dgm:spPr/>
    </dgm:pt>
    <dgm:pt modelId="{61FCCD11-4C0E-8249-953D-1CCB0B664A6B}" type="pres">
      <dgm:prSet presAssocID="{8AD3E6FB-2BDC-E64C-95F5-C56BE0172858}" presName="node" presStyleLbl="node1" presStyleIdx="1" presStyleCnt="3">
        <dgm:presLayoutVars>
          <dgm:bulletEnabled val="1"/>
        </dgm:presLayoutVars>
      </dgm:prSet>
      <dgm:spPr/>
    </dgm:pt>
    <dgm:pt modelId="{AA302F46-2DDC-FD45-93CB-5CF2F55F3785}" type="pres">
      <dgm:prSet presAssocID="{8AD3E6FB-2BDC-E64C-95F5-C56BE0172858}" presName="invisiNode" presStyleLbl="node1" presStyleIdx="1" presStyleCnt="3"/>
      <dgm:spPr/>
    </dgm:pt>
    <dgm:pt modelId="{BD1639AF-10EC-4549-8692-3C4E7B3267F6}" type="pres">
      <dgm:prSet presAssocID="{8AD3E6FB-2BDC-E64C-95F5-C56BE0172858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</dgm:spPr>
    </dgm:pt>
    <dgm:pt modelId="{509762B5-426A-4947-8E04-EC8F6BCE4EE5}" type="pres">
      <dgm:prSet presAssocID="{A4B59708-0F31-204E-B134-9A09830824A9}" presName="sibTrans" presStyleLbl="sibTrans2D1" presStyleIdx="0" presStyleCnt="0"/>
      <dgm:spPr/>
    </dgm:pt>
    <dgm:pt modelId="{0D19353A-3338-E848-AC02-148199DF1A06}" type="pres">
      <dgm:prSet presAssocID="{79982BA1-5B33-D64F-A4DC-4602B831E4FD}" presName="compNode" presStyleCnt="0"/>
      <dgm:spPr/>
    </dgm:pt>
    <dgm:pt modelId="{186DBD94-6EF0-5C4E-AAD6-9E20B9B48FB6}" type="pres">
      <dgm:prSet presAssocID="{79982BA1-5B33-D64F-A4DC-4602B831E4FD}" presName="node" presStyleLbl="node1" presStyleIdx="2" presStyleCnt="3">
        <dgm:presLayoutVars>
          <dgm:bulletEnabled val="1"/>
        </dgm:presLayoutVars>
      </dgm:prSet>
      <dgm:spPr/>
    </dgm:pt>
    <dgm:pt modelId="{C70A84CE-3F5A-B845-A118-D6AB7310B07E}" type="pres">
      <dgm:prSet presAssocID="{79982BA1-5B33-D64F-A4DC-4602B831E4FD}" presName="invisiNode" presStyleLbl="node1" presStyleIdx="2" presStyleCnt="3"/>
      <dgm:spPr/>
    </dgm:pt>
    <dgm:pt modelId="{8B6EEC80-FC3F-0D42-A3AD-28110842EC2D}" type="pres">
      <dgm:prSet presAssocID="{79982BA1-5B33-D64F-A4DC-4602B831E4FD}" presName="imagNode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</dgm:pt>
  </dgm:ptLst>
  <dgm:cxnLst>
    <dgm:cxn modelId="{0D407E61-7522-6544-A5F3-881D6E3950BD}" type="presOf" srcId="{B4C43E0E-F8D5-8740-A9AC-AA8DDDD507D8}" destId="{1A708D6D-341F-D046-B189-09EADF5D578E}" srcOrd="0" destOrd="3" presId="urn:microsoft.com/office/officeart/2005/8/layout/pList2"/>
    <dgm:cxn modelId="{B9DDACF4-D003-9449-91B4-E5B8A591A6F6}" type="presOf" srcId="{3BD4F16D-CFA6-2E41-BFAD-70A856A58C78}" destId="{186DBD94-6EF0-5C4E-AAD6-9E20B9B48FB6}" srcOrd="0" destOrd="1" presId="urn:microsoft.com/office/officeart/2005/8/layout/pList2"/>
    <dgm:cxn modelId="{A754D5DC-697F-3740-8A64-53D29906054C}" srcId="{8A39478C-2B6F-D441-8FE5-5A4CF96EF333}" destId="{B7A782AA-75F3-3246-84D5-22DCD8784403}" srcOrd="0" destOrd="0" parTransId="{FC747041-3232-2040-82A2-5BBF51344975}" sibTransId="{792C74F7-7A58-1144-B389-9817288D8C3E}"/>
    <dgm:cxn modelId="{4F79D3BF-2BD0-6D49-B8BD-FECC679B877C}" type="presOf" srcId="{498572E0-FE9D-A640-9B2B-2EFF36B12D63}" destId="{1A708D6D-341F-D046-B189-09EADF5D578E}" srcOrd="0" destOrd="7" presId="urn:microsoft.com/office/officeart/2005/8/layout/pList2"/>
    <dgm:cxn modelId="{711F8A44-A13D-684C-A26A-B33183577A51}" type="presOf" srcId="{79982BA1-5B33-D64F-A4DC-4602B831E4FD}" destId="{186DBD94-6EF0-5C4E-AAD6-9E20B9B48FB6}" srcOrd="0" destOrd="0" presId="urn:microsoft.com/office/officeart/2005/8/layout/pList2"/>
    <dgm:cxn modelId="{DF4C1785-D720-5C4A-88EA-4DD3A2A83CAD}" srcId="{79982BA1-5B33-D64F-A4DC-4602B831E4FD}" destId="{CC23A9CC-F7EC-504B-B190-8EA8A88FA657}" srcOrd="1" destOrd="0" parTransId="{6AEFC147-D69A-374E-AF2F-E3548FE9BE36}" sibTransId="{712CDEF5-B0A8-314A-A121-45C65C128B5F}"/>
    <dgm:cxn modelId="{E5A5C8DA-4BE0-BF43-A0C8-E3055ABD3A67}" type="presOf" srcId="{77E844CB-BD5C-F041-BAFD-CD7EA96D9300}" destId="{1A708D6D-341F-D046-B189-09EADF5D578E}" srcOrd="0" destOrd="5" presId="urn:microsoft.com/office/officeart/2005/8/layout/pList2"/>
    <dgm:cxn modelId="{6625662E-054B-5C4E-B9F0-E55729CB9E99}" srcId="{79982BA1-5B33-D64F-A4DC-4602B831E4FD}" destId="{3BD4F16D-CFA6-2E41-BFAD-70A856A58C78}" srcOrd="0" destOrd="0" parTransId="{6E57F3CF-7675-FD47-9489-66C6BA7018C7}" sibTransId="{969E67A2-B7EC-EC4A-AE08-DE1B6186DF08}"/>
    <dgm:cxn modelId="{04766615-092C-D94A-994F-1D40EF490E4C}" srcId="{2980368C-AA51-0F43-96C9-945BEFFABA80}" destId="{BC649F91-DA4D-FD49-B7D3-39D561C48F62}" srcOrd="3" destOrd="0" parTransId="{2C287A9A-F4A6-2B47-9394-3374713085CE}" sibTransId="{9DFD5D13-449A-3B44-9D7D-21BCD9C410FE}"/>
    <dgm:cxn modelId="{B4FBD538-944B-DF43-A59D-AB3BFE073E1E}" type="presOf" srcId="{CC23A9CC-F7EC-504B-B190-8EA8A88FA657}" destId="{186DBD94-6EF0-5C4E-AAD6-9E20B9B48FB6}" srcOrd="0" destOrd="2" presId="urn:microsoft.com/office/officeart/2005/8/layout/pList2"/>
    <dgm:cxn modelId="{122082BD-4C84-2047-8FC8-77B8805D2F9A}" type="presOf" srcId="{8A39478C-2B6F-D441-8FE5-5A4CF96EF333}" destId="{E63BF5A0-CF66-924A-B8C5-597DF71BFB0B}" srcOrd="0" destOrd="0" presId="urn:microsoft.com/office/officeart/2005/8/layout/pList2"/>
    <dgm:cxn modelId="{9206926D-AE96-B447-B448-F7DC6D4D5C85}" type="presOf" srcId="{B7A782AA-75F3-3246-84D5-22DCD8784403}" destId="{1A708D6D-341F-D046-B189-09EADF5D578E}" srcOrd="0" destOrd="0" presId="urn:microsoft.com/office/officeart/2005/8/layout/pList2"/>
    <dgm:cxn modelId="{685256D8-648C-EA4F-90F9-EAE750ADD9B5}" type="presOf" srcId="{8AD3E6FB-2BDC-E64C-95F5-C56BE0172858}" destId="{61FCCD11-4C0E-8249-953D-1CCB0B664A6B}" srcOrd="0" destOrd="0" presId="urn:microsoft.com/office/officeart/2005/8/layout/pList2"/>
    <dgm:cxn modelId="{8B69CD1F-A497-714E-B6EB-967E93CACA63}" srcId="{8AD3E6FB-2BDC-E64C-95F5-C56BE0172858}" destId="{C9950D5F-59D6-5C41-95C1-7B077238D9DF}" srcOrd="1" destOrd="0" parTransId="{656AD176-6D1D-2A4F-8B36-1C66F37F8D87}" sibTransId="{8D0E14E7-F37E-6C4B-921F-952031E7EDD1}"/>
    <dgm:cxn modelId="{8104D3EA-D188-1246-8CB7-03EEAD94D875}" srcId="{B7A782AA-75F3-3246-84D5-22DCD8784403}" destId="{2980368C-AA51-0F43-96C9-945BEFFABA80}" srcOrd="1" destOrd="0" parTransId="{E7E43574-6CA0-7846-BC76-42C2DCE9EBC4}" sibTransId="{F6D6131C-F143-1A41-80CF-E99869217AE8}"/>
    <dgm:cxn modelId="{163E7EC2-991A-ED47-8A17-3C309D1ACD3F}" srcId="{B7A782AA-75F3-3246-84D5-22DCD8784403}" destId="{8D0695A0-8902-C14E-B158-6D07E2FB0EAB}" srcOrd="0" destOrd="0" parTransId="{3A1CB50D-2C82-594D-96EA-0C2D09B5A1C6}" sibTransId="{00A73B47-EBA2-DC42-A7AA-318C4AE7FDFA}"/>
    <dgm:cxn modelId="{76C7CAF9-E2FF-9742-A1FC-D74E3087BAE5}" type="presOf" srcId="{A7B45560-B910-3C4B-A7C6-367ABCEC8866}" destId="{1A708D6D-341F-D046-B189-09EADF5D578E}" srcOrd="0" destOrd="4" presId="urn:microsoft.com/office/officeart/2005/8/layout/pList2"/>
    <dgm:cxn modelId="{0AE1DE70-3B58-1A44-BFC0-81DA21BF791B}" srcId="{2980368C-AA51-0F43-96C9-945BEFFABA80}" destId="{A7B45560-B910-3C4B-A7C6-367ABCEC8866}" srcOrd="1" destOrd="0" parTransId="{0502C113-D1BC-4846-9C38-2E6B7D5FB795}" sibTransId="{DE98C1ED-856D-A045-AA6E-26A793413F67}"/>
    <dgm:cxn modelId="{04B99639-C1F0-C448-85F4-0C9FA567AF47}" srcId="{8A39478C-2B6F-D441-8FE5-5A4CF96EF333}" destId="{8AD3E6FB-2BDC-E64C-95F5-C56BE0172858}" srcOrd="1" destOrd="0" parTransId="{B28F63FF-5EB9-CB46-A558-B29D111FCF55}" sibTransId="{A4B59708-0F31-204E-B134-9A09830824A9}"/>
    <dgm:cxn modelId="{02DFD7B1-EB96-EE4E-95F9-5B8060BB7B64}" srcId="{8A39478C-2B6F-D441-8FE5-5A4CF96EF333}" destId="{79982BA1-5B33-D64F-A4DC-4602B831E4FD}" srcOrd="2" destOrd="0" parTransId="{6A4555A0-A881-0347-8F21-51CDA54CEDAC}" sibTransId="{852757F2-2C05-8748-8258-6B45229F9C70}"/>
    <dgm:cxn modelId="{D807B639-9FFB-A543-8009-E2F235B56F5C}" srcId="{8AD3E6FB-2BDC-E64C-95F5-C56BE0172858}" destId="{8325E25E-1F1A-A046-AC9C-6607A921B051}" srcOrd="0" destOrd="0" parTransId="{AA04B066-E87E-2B4A-975B-81B65CF2E78C}" sibTransId="{F1A522CB-E2F1-FE4E-B048-405E15777B39}"/>
    <dgm:cxn modelId="{7D557672-AE58-5A4C-865F-28A21801017B}" type="presOf" srcId="{C9950D5F-59D6-5C41-95C1-7B077238D9DF}" destId="{61FCCD11-4C0E-8249-953D-1CCB0B664A6B}" srcOrd="0" destOrd="2" presId="urn:microsoft.com/office/officeart/2005/8/layout/pList2"/>
    <dgm:cxn modelId="{DE291AD3-4EAD-934C-8B28-4EFAB93F5C99}" type="presOf" srcId="{792C74F7-7A58-1144-B389-9817288D8C3E}" destId="{535ABF15-65FF-FD4D-8566-0AEF2052521A}" srcOrd="0" destOrd="0" presId="urn:microsoft.com/office/officeart/2005/8/layout/pList2"/>
    <dgm:cxn modelId="{057A0073-554F-D14B-B417-D37ABE734E3E}" srcId="{2980368C-AA51-0F43-96C9-945BEFFABA80}" destId="{77E844CB-BD5C-F041-BAFD-CD7EA96D9300}" srcOrd="2" destOrd="0" parTransId="{DE129EC8-A5E9-9149-95F9-47B13F356D45}" sibTransId="{2D41CA6D-9EA3-5A4B-95EC-3047A7EBB037}"/>
    <dgm:cxn modelId="{3693B808-6B0D-2042-8264-6358CE27F013}" type="presOf" srcId="{8325E25E-1F1A-A046-AC9C-6607A921B051}" destId="{61FCCD11-4C0E-8249-953D-1CCB0B664A6B}" srcOrd="0" destOrd="1" presId="urn:microsoft.com/office/officeart/2005/8/layout/pList2"/>
    <dgm:cxn modelId="{3BC14A79-965B-6D4E-834A-0160359C640E}" srcId="{2980368C-AA51-0F43-96C9-945BEFFABA80}" destId="{498572E0-FE9D-A640-9B2B-2EFF36B12D63}" srcOrd="4" destOrd="0" parTransId="{09468B27-E503-7E46-BBEB-04D9A51EA7CE}" sibTransId="{E90621BA-EEF7-2244-9628-1FA5A03F77BA}"/>
    <dgm:cxn modelId="{CE0530A5-BBA3-B147-80A7-142AFBDE8757}" srcId="{2980368C-AA51-0F43-96C9-945BEFFABA80}" destId="{B4C43E0E-F8D5-8740-A9AC-AA8DDDD507D8}" srcOrd="0" destOrd="0" parTransId="{AF319965-34D5-FE40-8A71-1789F1B13478}" sibTransId="{EE6DC504-ECDA-C54A-9058-D8E8BF1DEBC9}"/>
    <dgm:cxn modelId="{74495100-1A18-764D-A659-51A1CE2B0560}" type="presOf" srcId="{A4B59708-0F31-204E-B134-9A09830824A9}" destId="{509762B5-426A-4947-8E04-EC8F6BCE4EE5}" srcOrd="0" destOrd="0" presId="urn:microsoft.com/office/officeart/2005/8/layout/pList2"/>
    <dgm:cxn modelId="{B942518B-4BB5-D040-918E-A4F270F794F8}" type="presOf" srcId="{BC649F91-DA4D-FD49-B7D3-39D561C48F62}" destId="{1A708D6D-341F-D046-B189-09EADF5D578E}" srcOrd="0" destOrd="6" presId="urn:microsoft.com/office/officeart/2005/8/layout/pList2"/>
    <dgm:cxn modelId="{40F749D6-E8FA-B046-AB20-5F219B10FE44}" type="presOf" srcId="{2980368C-AA51-0F43-96C9-945BEFFABA80}" destId="{1A708D6D-341F-D046-B189-09EADF5D578E}" srcOrd="0" destOrd="2" presId="urn:microsoft.com/office/officeart/2005/8/layout/pList2"/>
    <dgm:cxn modelId="{77CF653B-11DA-D444-97F7-92538B00F6ED}" type="presOf" srcId="{8D0695A0-8902-C14E-B158-6D07E2FB0EAB}" destId="{1A708D6D-341F-D046-B189-09EADF5D578E}" srcOrd="0" destOrd="1" presId="urn:microsoft.com/office/officeart/2005/8/layout/pList2"/>
    <dgm:cxn modelId="{0A326CCC-289D-7149-AC15-0418B304CD11}" type="presParOf" srcId="{E63BF5A0-CF66-924A-B8C5-597DF71BFB0B}" destId="{719201D3-96E8-554C-9ECF-FCC55230353E}" srcOrd="0" destOrd="0" presId="urn:microsoft.com/office/officeart/2005/8/layout/pList2"/>
    <dgm:cxn modelId="{2BC674C4-0981-1944-A60C-017B0D2874F1}" type="presParOf" srcId="{E63BF5A0-CF66-924A-B8C5-597DF71BFB0B}" destId="{FF222286-1506-5C45-8FC7-215E56B0CB7C}" srcOrd="1" destOrd="0" presId="urn:microsoft.com/office/officeart/2005/8/layout/pList2"/>
    <dgm:cxn modelId="{34BA9C09-442F-784A-B0A6-365644113E42}" type="presParOf" srcId="{FF222286-1506-5C45-8FC7-215E56B0CB7C}" destId="{539AD285-7AC2-B144-91B7-0AD4EADD0D8C}" srcOrd="0" destOrd="0" presId="urn:microsoft.com/office/officeart/2005/8/layout/pList2"/>
    <dgm:cxn modelId="{2E2B8E74-F704-0A4C-98E5-C69FA44AB862}" type="presParOf" srcId="{539AD285-7AC2-B144-91B7-0AD4EADD0D8C}" destId="{1A708D6D-341F-D046-B189-09EADF5D578E}" srcOrd="0" destOrd="0" presId="urn:microsoft.com/office/officeart/2005/8/layout/pList2"/>
    <dgm:cxn modelId="{3DBFBAF6-FC99-CA4A-90D7-820203B99AF1}" type="presParOf" srcId="{539AD285-7AC2-B144-91B7-0AD4EADD0D8C}" destId="{9260FF05-2419-FD47-8D7F-BF393218FC79}" srcOrd="1" destOrd="0" presId="urn:microsoft.com/office/officeart/2005/8/layout/pList2"/>
    <dgm:cxn modelId="{1E941E69-2ABC-D74F-8623-6811112288CE}" type="presParOf" srcId="{539AD285-7AC2-B144-91B7-0AD4EADD0D8C}" destId="{D19AFFF2-0B7B-0547-B7AF-73D1127E23DE}" srcOrd="2" destOrd="0" presId="urn:microsoft.com/office/officeart/2005/8/layout/pList2"/>
    <dgm:cxn modelId="{A39B0FBC-564A-5242-9AB3-6FFA1F66E89D}" type="presParOf" srcId="{FF222286-1506-5C45-8FC7-215E56B0CB7C}" destId="{535ABF15-65FF-FD4D-8566-0AEF2052521A}" srcOrd="1" destOrd="0" presId="urn:microsoft.com/office/officeart/2005/8/layout/pList2"/>
    <dgm:cxn modelId="{BFD32106-0E5A-914D-819E-79E8D36D7465}" type="presParOf" srcId="{FF222286-1506-5C45-8FC7-215E56B0CB7C}" destId="{668EC8AD-CA7C-E643-9442-CA77220810A8}" srcOrd="2" destOrd="0" presId="urn:microsoft.com/office/officeart/2005/8/layout/pList2"/>
    <dgm:cxn modelId="{0E1E8634-897C-9742-A1AA-FAF4D3FD40FC}" type="presParOf" srcId="{668EC8AD-CA7C-E643-9442-CA77220810A8}" destId="{61FCCD11-4C0E-8249-953D-1CCB0B664A6B}" srcOrd="0" destOrd="0" presId="urn:microsoft.com/office/officeart/2005/8/layout/pList2"/>
    <dgm:cxn modelId="{35C8EA10-1C0A-2249-90F1-BD79BF182AFD}" type="presParOf" srcId="{668EC8AD-CA7C-E643-9442-CA77220810A8}" destId="{AA302F46-2DDC-FD45-93CB-5CF2F55F3785}" srcOrd="1" destOrd="0" presId="urn:microsoft.com/office/officeart/2005/8/layout/pList2"/>
    <dgm:cxn modelId="{04C5D568-482E-E549-B5BA-63AF25B7EA69}" type="presParOf" srcId="{668EC8AD-CA7C-E643-9442-CA77220810A8}" destId="{BD1639AF-10EC-4549-8692-3C4E7B3267F6}" srcOrd="2" destOrd="0" presId="urn:microsoft.com/office/officeart/2005/8/layout/pList2"/>
    <dgm:cxn modelId="{3CEADFAB-B031-7E42-BC25-6B7200A19012}" type="presParOf" srcId="{FF222286-1506-5C45-8FC7-215E56B0CB7C}" destId="{509762B5-426A-4947-8E04-EC8F6BCE4EE5}" srcOrd="3" destOrd="0" presId="urn:microsoft.com/office/officeart/2005/8/layout/pList2"/>
    <dgm:cxn modelId="{47DCB0C7-197A-B641-A658-A0A828492FCC}" type="presParOf" srcId="{FF222286-1506-5C45-8FC7-215E56B0CB7C}" destId="{0D19353A-3338-E848-AC02-148199DF1A06}" srcOrd="4" destOrd="0" presId="urn:microsoft.com/office/officeart/2005/8/layout/pList2"/>
    <dgm:cxn modelId="{4F825EDF-9CB0-FD49-A8D6-CAEB2AF0D47C}" type="presParOf" srcId="{0D19353A-3338-E848-AC02-148199DF1A06}" destId="{186DBD94-6EF0-5C4E-AAD6-9E20B9B48FB6}" srcOrd="0" destOrd="0" presId="urn:microsoft.com/office/officeart/2005/8/layout/pList2"/>
    <dgm:cxn modelId="{580C82EE-3AA4-6743-A2FD-BDEE41DEB773}" type="presParOf" srcId="{0D19353A-3338-E848-AC02-148199DF1A06}" destId="{C70A84CE-3F5A-B845-A118-D6AB7310B07E}" srcOrd="1" destOrd="0" presId="urn:microsoft.com/office/officeart/2005/8/layout/pList2"/>
    <dgm:cxn modelId="{E58D293B-0ADB-0442-BCF4-0DDE41B3CE40}" type="presParOf" srcId="{0D19353A-3338-E848-AC02-148199DF1A06}" destId="{8B6EEC80-FC3F-0D42-A3AD-28110842EC2D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201D3-96E8-554C-9ECF-FCC55230353E}">
      <dsp:nvSpPr>
        <dsp:cNvPr id="0" name=""/>
        <dsp:cNvSpPr/>
      </dsp:nvSpPr>
      <dsp:spPr>
        <a:xfrm>
          <a:off x="0" y="0"/>
          <a:ext cx="6705600" cy="21259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9AFFF2-0B7B-0547-B7AF-73D1127E23DE}">
      <dsp:nvSpPr>
        <dsp:cNvPr id="0" name=""/>
        <dsp:cNvSpPr/>
      </dsp:nvSpPr>
      <dsp:spPr>
        <a:xfrm>
          <a:off x="201167" y="283463"/>
          <a:ext cx="1969770" cy="155905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708D6D-341F-D046-B189-09EADF5D578E}">
      <dsp:nvSpPr>
        <dsp:cNvPr id="0" name=""/>
        <dsp:cNvSpPr/>
      </dsp:nvSpPr>
      <dsp:spPr>
        <a:xfrm rot="10800000">
          <a:off x="0" y="2125979"/>
          <a:ext cx="1969770" cy="259841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Traditional Vouchers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All Students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Targeted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Military 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Disabilities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Poverty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Poor Performing Schools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Foster Child</a:t>
          </a:r>
        </a:p>
      </dsp:txBody>
      <dsp:txXfrm rot="10800000">
        <a:off x="60577" y="2125979"/>
        <a:ext cx="1848616" cy="2537842"/>
      </dsp:txXfrm>
    </dsp:sp>
    <dsp:sp modelId="{BD1639AF-10EC-4549-8692-3C4E7B3267F6}">
      <dsp:nvSpPr>
        <dsp:cNvPr id="0" name=""/>
        <dsp:cNvSpPr/>
      </dsp:nvSpPr>
      <dsp:spPr>
        <a:xfrm>
          <a:off x="2367915" y="283463"/>
          <a:ext cx="1969770" cy="155905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1FCCD11-4C0E-8249-953D-1CCB0B664A6B}">
      <dsp:nvSpPr>
        <dsp:cNvPr id="0" name=""/>
        <dsp:cNvSpPr/>
      </dsp:nvSpPr>
      <dsp:spPr>
        <a:xfrm rot="10800000">
          <a:off x="2367915" y="2125979"/>
          <a:ext cx="1969770" cy="259841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Backdoor Vouchers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Tuition Tax Credits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Education Savings Accounts</a:t>
          </a:r>
        </a:p>
      </dsp:txBody>
      <dsp:txXfrm rot="10800000">
        <a:off x="2428492" y="2125979"/>
        <a:ext cx="1848616" cy="2537842"/>
      </dsp:txXfrm>
    </dsp:sp>
    <dsp:sp modelId="{8B6EEC80-FC3F-0D42-A3AD-28110842EC2D}">
      <dsp:nvSpPr>
        <dsp:cNvPr id="0" name=""/>
        <dsp:cNvSpPr/>
      </dsp:nvSpPr>
      <dsp:spPr>
        <a:xfrm>
          <a:off x="4534662" y="283463"/>
          <a:ext cx="1969770" cy="155905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86DBD94-6EF0-5C4E-AAD6-9E20B9B48FB6}">
      <dsp:nvSpPr>
        <dsp:cNvPr id="0" name=""/>
        <dsp:cNvSpPr/>
      </dsp:nvSpPr>
      <dsp:spPr>
        <a:xfrm rot="10800000">
          <a:off x="4534662" y="2125979"/>
          <a:ext cx="1969770" cy="259841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Portability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 Step Towards Vouchers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Title I funds “follow the student”</a:t>
          </a:r>
        </a:p>
      </dsp:txBody>
      <dsp:txXfrm rot="10800000">
        <a:off x="4595239" y="2125979"/>
        <a:ext cx="1848616" cy="2537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B5E32-75B1-4C2D-879B-A26DDC15F263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E64A6-9409-415E-92C8-50EF823CB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29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Sarah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61910046-C3C5-4A37-B395-99141699123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038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BF94D0-851E-4646-97E1-B41D8D0A0A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77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394A253-6E13-4F38-8CDD-FB1C29A4EB9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6587CB4-B580-4BD1-A2EB-71C5BF90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288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A253-6E13-4F38-8CDD-FB1C29A4EB9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7CB4-B580-4BD1-A2EB-71C5BF90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46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A253-6E13-4F38-8CDD-FB1C29A4EB9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7CB4-B580-4BD1-A2EB-71C5BF90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6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A253-6E13-4F38-8CDD-FB1C29A4EB9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7CB4-B580-4BD1-A2EB-71C5BF90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9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394A253-6E13-4F38-8CDD-FB1C29A4EB9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E6587CB4-B580-4BD1-A2EB-71C5BF90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474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A253-6E13-4F38-8CDD-FB1C29A4EB9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7CB4-B580-4BD1-A2EB-71C5BF90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24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A253-6E13-4F38-8CDD-FB1C29A4EB9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7CB4-B580-4BD1-A2EB-71C5BF90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1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A253-6E13-4F38-8CDD-FB1C29A4EB9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7CB4-B580-4BD1-A2EB-71C5BF90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8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A253-6E13-4F38-8CDD-FB1C29A4EB9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7CB4-B580-4BD1-A2EB-71C5BF90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5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A253-6E13-4F38-8CDD-FB1C29A4EB9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587CB4-B580-4BD1-A2EB-71C5BF90D6A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9058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394A253-6E13-4F38-8CDD-FB1C29A4EB9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587CB4-B580-4BD1-A2EB-71C5BF90D6A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007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394A253-6E13-4F38-8CDD-FB1C29A4EB9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6587CB4-B580-4BD1-A2EB-71C5BF90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43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edweek.org/edweek/campaign-k-12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binetreport.com/" TargetMode="External"/><Relationship Id="rId5" Type="http://schemas.openxmlformats.org/officeDocument/2006/relationships/hyperlink" Target="http://www.realcleareducation.com/" TargetMode="External"/><Relationship Id="rId4" Type="http://schemas.openxmlformats.org/officeDocument/2006/relationships/hyperlink" Target="http://www.politico.com/tipsheets/morning-educatio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spudelski@aasa.org" TargetMode="External"/><Relationship Id="rId2" Type="http://schemas.openxmlformats.org/officeDocument/2006/relationships/hyperlink" Target="mailto:nellerson@aasa.org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lfinnan@aasa.org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175937"/>
          </a:xfrm>
        </p:spPr>
        <p:txBody>
          <a:bodyPr/>
          <a:lstStyle/>
          <a:p>
            <a:r>
              <a:rPr lang="en-US" sz="5000" dirty="0"/>
              <a:t>Federal advocacy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267200"/>
            <a:ext cx="6803136" cy="917782"/>
          </a:xfrm>
        </p:spPr>
        <p:txBody>
          <a:bodyPr>
            <a:normAutofit/>
          </a:bodyPr>
          <a:lstStyle/>
          <a:p>
            <a:r>
              <a:rPr lang="en-US" sz="1600" dirty="0"/>
              <a:t>Noelle Ellerson Ng</a:t>
            </a:r>
          </a:p>
          <a:p>
            <a:r>
              <a:rPr lang="en-US" sz="1600" dirty="0"/>
              <a:t>Georgia School Superintendents Association</a:t>
            </a:r>
          </a:p>
          <a:p>
            <a:r>
              <a:rPr lang="en-US" sz="1600" dirty="0"/>
              <a:t>April 2017</a:t>
            </a:r>
          </a:p>
        </p:txBody>
      </p:sp>
    </p:spTree>
    <p:extLst>
      <p:ext uri="{BB962C8B-B14F-4D97-AF65-F5344CB8AC3E}">
        <p14:creationId xmlns:p14="http://schemas.microsoft.com/office/powerpoint/2010/main" val="1880103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Cuts to School-Based Medicaid on the Horizon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85" y="2369049"/>
            <a:ext cx="7202456" cy="349835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GOP Goal: Reduce federal expenditures by 30%</a:t>
            </a:r>
          </a:p>
          <a:p>
            <a:r>
              <a:rPr lang="en-US" dirty="0"/>
              <a:t>GOP Plan: Institute a block-grant or per-capita cap on Medicaid</a:t>
            </a:r>
          </a:p>
          <a:p>
            <a:r>
              <a:rPr lang="en-US" dirty="0"/>
              <a:t>GOP Legislative Vehicle: Budget Reconciliation </a:t>
            </a:r>
          </a:p>
          <a:p>
            <a:r>
              <a:rPr lang="en-US" dirty="0"/>
              <a:t>Since 1968, districts can provide EPSDT services for Medically eligible children and be reimbursed.</a:t>
            </a:r>
          </a:p>
          <a:p>
            <a:r>
              <a:rPr lang="en-US" dirty="0"/>
              <a:t>Since 1988, districts can bill for medically-necessary services related to IEP</a:t>
            </a:r>
          </a:p>
          <a:p>
            <a:r>
              <a:rPr lang="en-US" dirty="0"/>
              <a:t>Is it easy to bill? NO. Is it worth it for some districts? ABSOLUTELY. </a:t>
            </a:r>
          </a:p>
          <a:p>
            <a:r>
              <a:rPr lang="en-US" dirty="0"/>
              <a:t>1% of all federal Medicaid dollars go to schools</a:t>
            </a:r>
          </a:p>
          <a:p>
            <a:r>
              <a:rPr lang="en-US" dirty="0"/>
              <a:t>46% of Medicaid beneficiaries are children</a:t>
            </a:r>
          </a:p>
          <a:p>
            <a:r>
              <a:rPr lang="en-US" dirty="0"/>
              <a:t>19% of the costs of Medicaid are incurred by children.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13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8183880" cy="1371600"/>
          </a:xfrm>
        </p:spPr>
        <p:txBody>
          <a:bodyPr>
            <a:normAutofit/>
          </a:bodyPr>
          <a:lstStyle/>
          <a:p>
            <a:r>
              <a:rPr lang="en-US" sz="3400" b="1" dirty="0"/>
              <a:t>Findings from AASA Medicaid Report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F575FF8-E928-4B8A-AB22-594F4B1E7114}"/>
              </a:ext>
            </a:extLst>
          </p:cNvPr>
          <p:cNvGraphicFramePr/>
          <p:nvPr>
            <p:extLst/>
          </p:nvPr>
        </p:nvGraphicFramePr>
        <p:xfrm>
          <a:off x="731520" y="2272893"/>
          <a:ext cx="6963282" cy="3899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0930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Findings from </a:t>
            </a:r>
            <a:r>
              <a:rPr lang="en-US" b="1" i="1" dirty="0"/>
              <a:t>Medicaid Cuts: A Prescription to Hurt the Neediest Children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2750656"/>
            <a:ext cx="7633742" cy="2695193"/>
          </a:xfrm>
        </p:spPr>
        <p:txBody>
          <a:bodyPr>
            <a:normAutofit/>
          </a:bodyPr>
          <a:lstStyle/>
          <a:p>
            <a:r>
              <a:rPr lang="en-US" sz="2400" dirty="0"/>
              <a:t>50% of districts have taken steps recently to increase Medicaid enrollment in their districts</a:t>
            </a:r>
          </a:p>
          <a:p>
            <a:r>
              <a:rPr lang="en-US" sz="2400" dirty="0"/>
              <a:t>Economic consequences for Medicaid cuts: furlough or lay-offs for personnel; higher taxes</a:t>
            </a:r>
          </a:p>
          <a:p>
            <a:r>
              <a:rPr lang="en-US" sz="2400" dirty="0"/>
              <a:t>IDEA compliance may be jeopardized if professionals can’t or won’t work in your district </a:t>
            </a:r>
          </a:p>
        </p:txBody>
      </p:sp>
    </p:spTree>
    <p:extLst>
      <p:ext uri="{BB962C8B-B14F-4D97-AF65-F5344CB8AC3E}">
        <p14:creationId xmlns:p14="http://schemas.microsoft.com/office/powerpoint/2010/main" val="3376460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957606"/>
          </a:xfrm>
        </p:spPr>
        <p:txBody>
          <a:bodyPr/>
          <a:lstStyle/>
          <a:p>
            <a:r>
              <a:rPr lang="en-US" altLang="en-US" b="1" dirty="0"/>
              <a:t>Types of Vouchers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78614878"/>
              </p:ext>
            </p:extLst>
          </p:nvPr>
        </p:nvGraphicFramePr>
        <p:xfrm>
          <a:off x="1219200" y="1600200"/>
          <a:ext cx="6705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35862011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84021"/>
            <a:ext cx="7633742" cy="1119099"/>
          </a:xfrm>
        </p:spPr>
        <p:txBody>
          <a:bodyPr/>
          <a:lstStyle/>
          <a:p>
            <a:r>
              <a:rPr lang="en-US" b="1" dirty="0"/>
              <a:t>ESSA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 is full steam ahead, and starts for the 2017-18 school year.</a:t>
            </a:r>
          </a:p>
          <a:p>
            <a:r>
              <a:rPr lang="en-US" dirty="0"/>
              <a:t>Congressional Review Act rescinds the accountability regulations. For you, that means write your state accountability plans to the statute.</a:t>
            </a:r>
          </a:p>
          <a:p>
            <a:r>
              <a:rPr lang="en-US" dirty="0"/>
              <a:t>Implementation of ESSA will hinge on how much your state makes significant changes to the accountability workbook AND funding.</a:t>
            </a:r>
          </a:p>
          <a:p>
            <a:r>
              <a:rPr lang="en-US" dirty="0"/>
              <a:t>In light of the CRA, its important for Congress to be diligent in its ESSA oversight.</a:t>
            </a:r>
          </a:p>
          <a:p>
            <a:r>
              <a:rPr lang="en-US" dirty="0"/>
              <a:t>Funding will be important part of initial roll out of ESSA.</a:t>
            </a:r>
          </a:p>
        </p:txBody>
      </p:sp>
    </p:spTree>
    <p:extLst>
      <p:ext uri="{BB962C8B-B14F-4D97-AF65-F5344CB8AC3E}">
        <p14:creationId xmlns:p14="http://schemas.microsoft.com/office/powerpoint/2010/main" val="401849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Perkins CTE Reauthorization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2263138"/>
            <a:ext cx="7633742" cy="3003806"/>
          </a:xfrm>
        </p:spPr>
        <p:txBody>
          <a:bodyPr>
            <a:normAutofit lnSpcReduction="10000"/>
          </a:bodyPr>
          <a:lstStyle/>
          <a:p>
            <a:r>
              <a:rPr lang="en-US" sz="2200" dirty="0"/>
              <a:t>House passed bipartisan legislation in July 405-5 to reauthorize Perkins</a:t>
            </a:r>
          </a:p>
          <a:p>
            <a:r>
              <a:rPr lang="en-US" sz="2200" dirty="0"/>
              <a:t>Senate didn’t take action</a:t>
            </a:r>
          </a:p>
          <a:p>
            <a:r>
              <a:rPr lang="en-US" sz="2200" dirty="0"/>
              <a:t>House expected to re-introduce legislation soon– should be very similar.</a:t>
            </a:r>
          </a:p>
          <a:p>
            <a:r>
              <a:rPr lang="en-US" sz="2200" dirty="0"/>
              <a:t>Senate is a big </a:t>
            </a:r>
            <a:r>
              <a:rPr lang="en-US" sz="4300" dirty="0"/>
              <a:t>?</a:t>
            </a:r>
            <a:r>
              <a:rPr lang="en-US" sz="2200" dirty="0"/>
              <a:t> </a:t>
            </a:r>
          </a:p>
          <a:p>
            <a:r>
              <a:rPr lang="en-US" sz="2200" dirty="0"/>
              <a:t>AASA supported the House bill</a:t>
            </a:r>
          </a:p>
        </p:txBody>
      </p:sp>
    </p:spTree>
    <p:extLst>
      <p:ext uri="{BB962C8B-B14F-4D97-AF65-F5344CB8AC3E}">
        <p14:creationId xmlns:p14="http://schemas.microsoft.com/office/powerpoint/2010/main" val="1644872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656" y="381001"/>
            <a:ext cx="7680960" cy="1371600"/>
          </a:xfrm>
        </p:spPr>
        <p:txBody>
          <a:bodyPr/>
          <a:lstStyle/>
          <a:p>
            <a:r>
              <a:rPr lang="en-US" b="1" dirty="0"/>
              <a:t>Things to Watch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908" y="1447800"/>
            <a:ext cx="7266492" cy="4953000"/>
          </a:xfrm>
        </p:spPr>
        <p:txBody>
          <a:bodyPr>
            <a:normAutofit/>
          </a:bodyPr>
          <a:lstStyle/>
          <a:p>
            <a:r>
              <a:rPr lang="en-US" dirty="0"/>
              <a:t>CRA: ESSA and Teacher Prep </a:t>
            </a:r>
            <a:r>
              <a:rPr lang="en-US" dirty="0" err="1"/>
              <a:t>Regs</a:t>
            </a:r>
            <a:endParaRPr lang="en-US" dirty="0"/>
          </a:p>
          <a:p>
            <a:r>
              <a:rPr lang="en-US" dirty="0"/>
              <a:t>Immigration (DACA)</a:t>
            </a:r>
          </a:p>
          <a:p>
            <a:r>
              <a:rPr lang="en-US" dirty="0"/>
              <a:t>Vouchers/Charters/Portability</a:t>
            </a:r>
          </a:p>
          <a:p>
            <a:pPr lvl="1"/>
            <a:r>
              <a:rPr lang="en-US" dirty="0"/>
              <a:t>Sen Scott proposal introduced this week</a:t>
            </a:r>
          </a:p>
          <a:p>
            <a:r>
              <a:rPr lang="en-US" dirty="0"/>
              <a:t>ACA Repeal and Replace:</a:t>
            </a:r>
          </a:p>
          <a:p>
            <a:pPr lvl="1"/>
            <a:r>
              <a:rPr lang="en-US" dirty="0"/>
              <a:t>Impact for Medicaid block grant</a:t>
            </a:r>
          </a:p>
          <a:p>
            <a:pPr lvl="1"/>
            <a:r>
              <a:rPr lang="en-US" dirty="0"/>
              <a:t>30 v 40 </a:t>
            </a:r>
            <a:r>
              <a:rPr lang="en-US" dirty="0" err="1"/>
              <a:t>hr</a:t>
            </a:r>
            <a:r>
              <a:rPr lang="en-US" dirty="0"/>
              <a:t> work week; Excise (Cadillac) Tax; Employer Mandate</a:t>
            </a:r>
          </a:p>
          <a:p>
            <a:r>
              <a:rPr lang="en-US" dirty="0"/>
              <a:t>Infrastructure Plan</a:t>
            </a:r>
          </a:p>
          <a:p>
            <a:pPr lvl="1"/>
            <a:r>
              <a:rPr lang="en-US" dirty="0"/>
              <a:t>Offset by negating ability of state/local taxes to be deducted from federal income taxes</a:t>
            </a:r>
          </a:p>
          <a:p>
            <a:r>
              <a:rPr lang="en-US" dirty="0"/>
              <a:t>E-Rate/Lifeline</a:t>
            </a:r>
          </a:p>
          <a:p>
            <a:pPr lvl="1"/>
            <a:r>
              <a:rPr lang="en-US" dirty="0"/>
              <a:t>Net neutrality</a:t>
            </a:r>
          </a:p>
          <a:p>
            <a:pPr lvl="1"/>
            <a:r>
              <a:rPr lang="en-US" dirty="0"/>
              <a:t>Reduction of funding increase provided in 2014</a:t>
            </a:r>
          </a:p>
          <a:p>
            <a:r>
              <a:rPr lang="en-US" dirty="0"/>
              <a:t>Supreme Court Decisions</a:t>
            </a:r>
          </a:p>
        </p:txBody>
      </p:sp>
    </p:spTree>
    <p:extLst>
      <p:ext uri="{BB962C8B-B14F-4D97-AF65-F5344CB8AC3E}">
        <p14:creationId xmlns:p14="http://schemas.microsoft.com/office/powerpoint/2010/main" val="3200089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/>
              <a:t>Get Involved, Stay Engaged </a:t>
            </a:r>
          </a:p>
        </p:txBody>
      </p:sp>
      <p:sp>
        <p:nvSpPr>
          <p:cNvPr id="18436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2800" dirty="0"/>
              <a:t>AASA Advocacy Conference July 10-12</a:t>
            </a:r>
          </a:p>
          <a:p>
            <a:r>
              <a:rPr lang="en-US" altLang="en-US" sz="2800" dirty="0"/>
              <a:t>AASA Policy Blog The Leading Edge </a:t>
            </a:r>
            <a:r>
              <a:rPr lang="en-US" sz="2800" dirty="0"/>
              <a:t> </a:t>
            </a:r>
            <a:endParaRPr lang="en-US" altLang="en-US" sz="2800" dirty="0"/>
          </a:p>
          <a:p>
            <a:r>
              <a:rPr lang="en-US" altLang="en-US" sz="2800" dirty="0"/>
              <a:t>AASA Advocacy on Twitter (@</a:t>
            </a:r>
            <a:r>
              <a:rPr lang="en-US" altLang="en-US" sz="2800" dirty="0" err="1"/>
              <a:t>AASAhq</a:t>
            </a:r>
            <a:r>
              <a:rPr lang="en-US" altLang="en-US" sz="2800" dirty="0"/>
              <a:t>)</a:t>
            </a:r>
          </a:p>
          <a:p>
            <a:r>
              <a:rPr lang="en-US" altLang="en-US" sz="2800" dirty="0"/>
              <a:t>Weekly &amp; Monthly Updates</a:t>
            </a:r>
          </a:p>
          <a:p>
            <a:r>
              <a:rPr lang="en-US" sz="2800" dirty="0"/>
              <a:t>Websites &amp; Newsletters</a:t>
            </a:r>
          </a:p>
          <a:p>
            <a:pPr lvl="1"/>
            <a:r>
              <a:rPr lang="en-US" sz="2000" dirty="0" err="1"/>
              <a:t>EdWeek</a:t>
            </a:r>
            <a:endParaRPr lang="en-US" sz="2000" dirty="0"/>
          </a:p>
          <a:p>
            <a:pPr lvl="1"/>
            <a:r>
              <a:rPr lang="en-US" sz="2000" dirty="0">
                <a:hlinkClick r:id="rId3"/>
              </a:rPr>
              <a:t>Politics K12</a:t>
            </a:r>
            <a:endParaRPr lang="en-US" sz="2000" dirty="0"/>
          </a:p>
          <a:p>
            <a:pPr lvl="1"/>
            <a:r>
              <a:rPr lang="en-US" sz="2000" dirty="0">
                <a:hlinkClick r:id="rId4"/>
              </a:rPr>
              <a:t>Morning Education </a:t>
            </a:r>
            <a:r>
              <a:rPr lang="en-US" sz="2000" dirty="0"/>
              <a:t>(Politico)</a:t>
            </a:r>
          </a:p>
          <a:p>
            <a:pPr lvl="1"/>
            <a:r>
              <a:rPr lang="en-US" sz="2000" dirty="0">
                <a:hlinkClick r:id="rId5"/>
              </a:rPr>
              <a:t>Real Clear Education</a:t>
            </a:r>
            <a:endParaRPr lang="en-US" sz="2000" dirty="0"/>
          </a:p>
          <a:p>
            <a:pPr lvl="1"/>
            <a:r>
              <a:rPr lang="en-US" sz="2000" dirty="0">
                <a:hlinkClick r:id="rId6"/>
              </a:rPr>
              <a:t>Cabinet Report</a:t>
            </a:r>
            <a:endParaRPr lang="en-US" sz="2000" dirty="0"/>
          </a:p>
          <a:p>
            <a:endParaRPr lang="en-US" altLang="en-US" sz="2800" dirty="0"/>
          </a:p>
          <a:p>
            <a:pPr marL="0" indent="0"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37503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xfrm>
            <a:off x="457200" y="868680"/>
            <a:ext cx="8382000" cy="9144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000" b="1" dirty="0"/>
              <a:t>AASA Policy &amp; Advocacy Team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2438400"/>
            <a:ext cx="2937868" cy="1676400"/>
          </a:xfrm>
        </p:spPr>
        <p:txBody>
          <a:bodyPr>
            <a:normAutofit/>
          </a:bodyPr>
          <a:lstStyle/>
          <a:p>
            <a:pPr algn="ctr" eaLnBrk="1" hangingPunct="1">
              <a:buFont typeface="Wingdings 3" pitchFamily="18" charset="2"/>
              <a:buNone/>
            </a:pPr>
            <a:r>
              <a:rPr lang="en-US" altLang="en-US" sz="2400" b="1" dirty="0"/>
              <a:t>Noelle Ellerson Ng</a:t>
            </a:r>
          </a:p>
          <a:p>
            <a:pPr algn="ctr">
              <a:buNone/>
            </a:pPr>
            <a:r>
              <a:rPr lang="en-US" altLang="en-US" sz="1900" u="sng" dirty="0">
                <a:solidFill>
                  <a:srgbClr val="0070C0"/>
                </a:solidFill>
                <a:hlinkClick r:id="rId2"/>
              </a:rPr>
              <a:t>nellerson@aasa.org</a:t>
            </a:r>
            <a:r>
              <a:rPr lang="en-US" altLang="en-US" sz="19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en-US" altLang="en-US" sz="1900" dirty="0"/>
              <a:t>@</a:t>
            </a:r>
            <a:r>
              <a:rPr lang="en-US" altLang="en-US" sz="1900" dirty="0" err="1"/>
              <a:t>Noellerson</a:t>
            </a:r>
            <a:endParaRPr lang="en-US" altLang="en-US" sz="1900" dirty="0"/>
          </a:p>
          <a:p>
            <a:pPr algn="ctr" eaLnBrk="1" hangingPunct="1">
              <a:buFont typeface="Wingdings 3" pitchFamily="18" charset="2"/>
              <a:buNone/>
            </a:pPr>
            <a:endParaRPr lang="en-US" altLang="en-US" sz="1900" dirty="0"/>
          </a:p>
          <a:p>
            <a:pPr algn="ctr" eaLnBrk="1" hangingPunct="1">
              <a:buFont typeface="Wingdings 3" pitchFamily="18" charset="2"/>
              <a:buNone/>
            </a:pPr>
            <a:endParaRPr lang="en-US" altLang="en-US" sz="1900" dirty="0"/>
          </a:p>
          <a:p>
            <a:pPr algn="ctr" eaLnBrk="1" hangingPunct="1">
              <a:buFont typeface="Wingdings 3" pitchFamily="18" charset="2"/>
              <a:buNone/>
            </a:pPr>
            <a:endParaRPr lang="en-US" altLang="en-US" sz="1900" dirty="0"/>
          </a:p>
          <a:p>
            <a:pPr algn="ctr" eaLnBrk="1" hangingPunct="1">
              <a:buFont typeface="Wingdings 3" pitchFamily="18" charset="2"/>
              <a:buNone/>
            </a:pPr>
            <a:endParaRPr lang="en-US" altLang="en-US" dirty="0"/>
          </a:p>
          <a:p>
            <a:pPr algn="ctr" eaLnBrk="1" hangingPunct="1">
              <a:buFont typeface="Wingdings 3" pitchFamily="18" charset="2"/>
              <a:buNone/>
            </a:pPr>
            <a:endParaRPr lang="en-US" altLang="en-US" sz="1800" dirty="0"/>
          </a:p>
          <a:p>
            <a:pPr eaLnBrk="1" hangingPunct="1"/>
            <a:endParaRPr lang="en-US" alt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2"/>
          </p:nvPr>
        </p:nvSpPr>
        <p:spPr>
          <a:xfrm>
            <a:off x="4795630" y="2438400"/>
            <a:ext cx="2595769" cy="1447800"/>
          </a:xfrm>
        </p:spPr>
        <p:txBody>
          <a:bodyPr>
            <a:normAutofit/>
          </a:bodyPr>
          <a:lstStyle/>
          <a:p>
            <a:pPr algn="ctr" eaLnBrk="1" hangingPunct="1">
              <a:buFont typeface="Wingdings 3" pitchFamily="18" charset="2"/>
              <a:buNone/>
            </a:pPr>
            <a:r>
              <a:rPr lang="en-US" altLang="en-US" sz="2400" b="1" dirty="0"/>
              <a:t>Sasha Pudelski</a:t>
            </a:r>
          </a:p>
          <a:p>
            <a:pPr algn="ctr">
              <a:buNone/>
            </a:pPr>
            <a:r>
              <a:rPr lang="en-US" altLang="en-US" sz="1900" u="sng" dirty="0">
                <a:solidFill>
                  <a:srgbClr val="0070C0"/>
                </a:solidFill>
                <a:hlinkClick r:id="rId3"/>
              </a:rPr>
              <a:t>spudelski@aasa.org</a:t>
            </a:r>
            <a:r>
              <a:rPr lang="en-US" altLang="en-US" sz="19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en-US" altLang="en-US" sz="1900" dirty="0"/>
              <a:t>@</a:t>
            </a:r>
            <a:r>
              <a:rPr lang="en-US" altLang="en-US" sz="1900" dirty="0" err="1"/>
              <a:t>Spudelski</a:t>
            </a:r>
            <a:endParaRPr lang="en-US" altLang="en-US" sz="1900" dirty="0"/>
          </a:p>
          <a:p>
            <a:pPr algn="ctr" eaLnBrk="1" hangingPunct="1">
              <a:buFont typeface="Wingdings 3" pitchFamily="18" charset="2"/>
              <a:buNone/>
            </a:pPr>
            <a:endParaRPr lang="en-US" altLang="en-US" sz="1900" dirty="0"/>
          </a:p>
          <a:p>
            <a:pPr algn="ctr" eaLnBrk="1" hangingPunct="1">
              <a:buFont typeface="Wingdings 3" pitchFamily="18" charset="2"/>
              <a:buNone/>
            </a:pPr>
            <a:endParaRPr lang="en-US" altLang="en-US" sz="1900" dirty="0"/>
          </a:p>
          <a:p>
            <a:pPr algn="ctr" eaLnBrk="1" hangingPunct="1">
              <a:buFont typeface="Wingdings 3" pitchFamily="18" charset="2"/>
              <a:buNone/>
            </a:pPr>
            <a:endParaRPr lang="en-US" altLang="en-US" dirty="0"/>
          </a:p>
          <a:p>
            <a:pPr algn="ctr" eaLnBrk="1" hangingPunct="1">
              <a:buFont typeface="Wingdings 3" pitchFamily="18" charset="2"/>
              <a:buNone/>
            </a:pPr>
            <a:endParaRPr lang="en-US" altLang="en-US" sz="1800" dirty="0"/>
          </a:p>
          <a:p>
            <a:pPr eaLnBrk="1" hangingPunct="1"/>
            <a:endParaRPr lang="en-US" alt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99114" y="4343400"/>
            <a:ext cx="2937868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3" pitchFamily="18" charset="2"/>
              <a:buNone/>
            </a:pPr>
            <a:r>
              <a:rPr lang="en-US" altLang="en-US" sz="2400" b="1" dirty="0"/>
              <a:t>Leslie Finnan</a:t>
            </a:r>
          </a:p>
          <a:p>
            <a:pPr algn="ctr">
              <a:buFont typeface="Garamond" pitchFamily="18" charset="0"/>
              <a:buNone/>
            </a:pPr>
            <a:r>
              <a:rPr lang="en-US" altLang="en-US" sz="1900" u="sng" dirty="0">
                <a:solidFill>
                  <a:srgbClr val="0070C0"/>
                </a:solidFill>
                <a:hlinkClick r:id="rId4"/>
              </a:rPr>
              <a:t>lfinnan@aasa.org</a:t>
            </a:r>
            <a:r>
              <a:rPr lang="en-US" altLang="en-US" sz="19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ctr">
              <a:buFont typeface="Wingdings 3" pitchFamily="18" charset="2"/>
              <a:buNone/>
            </a:pPr>
            <a:r>
              <a:rPr lang="en-US" altLang="en-US" sz="1900" dirty="0"/>
              <a:t>@</a:t>
            </a:r>
            <a:r>
              <a:rPr lang="en-US" altLang="en-US" sz="1900" dirty="0" err="1"/>
              <a:t>LeslieFinnan</a:t>
            </a:r>
            <a:endParaRPr lang="en-US" altLang="en-US" sz="1900" dirty="0"/>
          </a:p>
          <a:p>
            <a:pPr algn="ctr">
              <a:buFont typeface="Wingdings 3" pitchFamily="18" charset="2"/>
              <a:buNone/>
            </a:pPr>
            <a:endParaRPr lang="en-US" altLang="en-US" sz="1900" dirty="0"/>
          </a:p>
          <a:p>
            <a:pPr algn="ctr">
              <a:buFont typeface="Wingdings 3" pitchFamily="18" charset="2"/>
              <a:buNone/>
            </a:pPr>
            <a:endParaRPr lang="en-US" altLang="en-US" sz="1900" dirty="0"/>
          </a:p>
          <a:p>
            <a:pPr algn="ctr">
              <a:buFont typeface="Wingdings 3" pitchFamily="18" charset="2"/>
              <a:buNone/>
            </a:pPr>
            <a:endParaRPr lang="en-US" altLang="en-US" sz="1900" dirty="0"/>
          </a:p>
          <a:p>
            <a:pPr algn="ctr">
              <a:buFont typeface="Wingdings 3" pitchFamily="18" charset="2"/>
              <a:buNone/>
            </a:pPr>
            <a:endParaRPr lang="en-US" altLang="en-US" dirty="0"/>
          </a:p>
          <a:p>
            <a:pPr algn="ctr">
              <a:buFont typeface="Wingdings 3" pitchFamily="18" charset="2"/>
              <a:buNone/>
            </a:pP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9959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Questions?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40794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What’s an advocate?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A person who publicly supports or recommends a particular cause or policy</a:t>
            </a:r>
          </a:p>
          <a:p>
            <a:r>
              <a:rPr lang="en-US" sz="2400" u="sng" dirty="0"/>
              <a:t>YOU are an advocate</a:t>
            </a:r>
            <a:r>
              <a:rPr lang="en-US" sz="2400" dirty="0"/>
              <a:t>. It is one of the many ‘hats’ you wear as a superintendent.</a:t>
            </a:r>
          </a:p>
          <a:p>
            <a:r>
              <a:rPr lang="en-US" sz="2400" u="sng" dirty="0"/>
              <a:t>Your voice matters</a:t>
            </a:r>
            <a:r>
              <a:rPr lang="en-US" sz="2400" dirty="0"/>
              <a:t>. No one is better positioned to tell your district’s story.</a:t>
            </a:r>
          </a:p>
          <a:p>
            <a:r>
              <a:rPr lang="en-US" sz="2400" dirty="0"/>
              <a:t>Weigh in early, weigh in often.</a:t>
            </a:r>
          </a:p>
          <a:p>
            <a:r>
              <a:rPr lang="en-US" sz="2400" dirty="0"/>
              <a:t>Relationships matter. It is a marathon, not a sprint.</a:t>
            </a:r>
          </a:p>
          <a:p>
            <a:r>
              <a:rPr lang="en-US" sz="2400" dirty="0"/>
              <a:t>Are you Pollyanna? Chicken Little? Other?</a:t>
            </a:r>
          </a:p>
        </p:txBody>
      </p:sp>
    </p:spTree>
    <p:extLst>
      <p:ext uri="{BB962C8B-B14F-4D97-AF65-F5344CB8AC3E}">
        <p14:creationId xmlns:p14="http://schemas.microsoft.com/office/powerpoint/2010/main" val="2560956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593"/>
            <a:ext cx="8229600" cy="1423357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/>
              <a:t>Georgia Congressional Contacts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365151"/>
              </p:ext>
            </p:extLst>
          </p:nvPr>
        </p:nvGraphicFramePr>
        <p:xfrm>
          <a:off x="609600" y="1828800"/>
          <a:ext cx="7848600" cy="4190993"/>
        </p:xfrm>
        <a:graphic>
          <a:graphicData uri="http://schemas.openxmlformats.org/drawingml/2006/table">
            <a:tbl>
              <a:tblPr/>
              <a:tblGrid>
                <a:gridCol w="1468136">
                  <a:extLst>
                    <a:ext uri="{9D8B030D-6E8A-4147-A177-3AD203B41FA5}">
                      <a16:colId xmlns:a16="http://schemas.microsoft.com/office/drawing/2014/main" val="2540794185"/>
                    </a:ext>
                  </a:extLst>
                </a:gridCol>
                <a:gridCol w="2639680">
                  <a:extLst>
                    <a:ext uri="{9D8B030D-6E8A-4147-A177-3AD203B41FA5}">
                      <a16:colId xmlns:a16="http://schemas.microsoft.com/office/drawing/2014/main" val="2457442164"/>
                    </a:ext>
                  </a:extLst>
                </a:gridCol>
                <a:gridCol w="389279">
                  <a:extLst>
                    <a:ext uri="{9D8B030D-6E8A-4147-A177-3AD203B41FA5}">
                      <a16:colId xmlns:a16="http://schemas.microsoft.com/office/drawing/2014/main" val="2284929471"/>
                    </a:ext>
                  </a:extLst>
                </a:gridCol>
                <a:gridCol w="789680">
                  <a:extLst>
                    <a:ext uri="{9D8B030D-6E8A-4147-A177-3AD203B41FA5}">
                      <a16:colId xmlns:a16="http://schemas.microsoft.com/office/drawing/2014/main" val="1134465640"/>
                    </a:ext>
                  </a:extLst>
                </a:gridCol>
                <a:gridCol w="860120">
                  <a:extLst>
                    <a:ext uri="{9D8B030D-6E8A-4147-A177-3AD203B41FA5}">
                      <a16:colId xmlns:a16="http://schemas.microsoft.com/office/drawing/2014/main" val="4256789472"/>
                    </a:ext>
                  </a:extLst>
                </a:gridCol>
                <a:gridCol w="700702">
                  <a:extLst>
                    <a:ext uri="{9D8B030D-6E8A-4147-A177-3AD203B41FA5}">
                      <a16:colId xmlns:a16="http://schemas.microsoft.com/office/drawing/2014/main" val="4179156835"/>
                    </a:ext>
                  </a:extLst>
                </a:gridCol>
                <a:gridCol w="433768">
                  <a:extLst>
                    <a:ext uri="{9D8B030D-6E8A-4147-A177-3AD203B41FA5}">
                      <a16:colId xmlns:a16="http://schemas.microsoft.com/office/drawing/2014/main" val="3728455174"/>
                    </a:ext>
                  </a:extLst>
                </a:gridCol>
                <a:gridCol w="567235">
                  <a:extLst>
                    <a:ext uri="{9D8B030D-6E8A-4147-A177-3AD203B41FA5}">
                      <a16:colId xmlns:a16="http://schemas.microsoft.com/office/drawing/2014/main" val="482641755"/>
                    </a:ext>
                  </a:extLst>
                </a:gridCol>
              </a:tblGrid>
              <a:tr h="2465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StaffName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staffEmail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Title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Chamber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279505"/>
                  </a:ext>
                </a:extLst>
              </a:tr>
              <a:tr h="246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Brett Layson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brett_layson@isakson.senate.gov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Isakson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354066"/>
                  </a:ext>
                </a:extLst>
              </a:tr>
              <a:tr h="246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Eunice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john_eunice@perdue.senate.gov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1042285"/>
                  </a:ext>
                </a:extLst>
              </a:tr>
              <a:tr h="246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Hart Thompson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hart.thompson@mail.house.gov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475202"/>
                  </a:ext>
                </a:extLst>
              </a:tr>
              <a:tr h="246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Adilene Rosales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adilene.rosales@mail.house.gov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Sanford D.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Bishop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909427"/>
                  </a:ext>
                </a:extLst>
              </a:tr>
              <a:tr h="246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Mary Christina Riley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marychristina.riley@mail.house.gov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Drew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Ferguson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974368"/>
                  </a:ext>
                </a:extLst>
              </a:tr>
              <a:tr h="246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Duckworth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brian.duckworth@mail.house.gov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Henry C.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Johnson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837347"/>
                  </a:ext>
                </a:extLst>
              </a:tr>
              <a:tr h="246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Stephens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robert.stephens@mail.house.gov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Lewis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309320"/>
                  </a:ext>
                </a:extLst>
              </a:tr>
              <a:tr h="246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760301"/>
                  </a:ext>
                </a:extLst>
              </a:tr>
              <a:tr h="246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Tripp Cofield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tripp.cofield@mail.house.gov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Woodall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36575"/>
                  </a:ext>
                </a:extLst>
              </a:tr>
              <a:tr h="246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Sanders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mark.sanders@mail.house.gov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5104798"/>
                  </a:ext>
                </a:extLst>
              </a:tr>
              <a:tr h="246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Burkett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robert.burkett@mail.house.gov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Doug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Collins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025556"/>
                  </a:ext>
                </a:extLst>
              </a:tr>
              <a:tr h="246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 Reitz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tim.reitz@mail.house.gov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290330"/>
                  </a:ext>
                </a:extLst>
              </a:tr>
              <a:tr h="246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Aubrey Neal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aubrey.neal@mail.house.gov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Loudermilk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5075236"/>
                  </a:ext>
                </a:extLst>
              </a:tr>
              <a:tr h="246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Katie Hunter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katie.hunter@mail.house.gov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287922"/>
                  </a:ext>
                </a:extLst>
              </a:tr>
              <a:tr h="246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Seema Ibrahim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seema.ibrahim@mail.house.gov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 A.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6899341"/>
                  </a:ext>
                </a:extLst>
              </a:tr>
              <a:tr h="246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Alicia Stafford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alicia.stafford@mail.house.gov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Graves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5479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61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533400"/>
            <a:ext cx="7802880" cy="1371600"/>
          </a:xfrm>
        </p:spPr>
        <p:txBody>
          <a:bodyPr>
            <a:noAutofit/>
          </a:bodyPr>
          <a:lstStyle/>
          <a:p>
            <a:r>
              <a:rPr lang="en-US" sz="2600" b="1" dirty="0"/>
              <a:t>2017:  The Year of Superintendent Advocacy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905000"/>
            <a:ext cx="7680960" cy="3931920"/>
          </a:xfrm>
        </p:spPr>
        <p:txBody>
          <a:bodyPr>
            <a:noAutofit/>
          </a:bodyPr>
          <a:lstStyle/>
          <a:p>
            <a:r>
              <a:rPr lang="en-US" sz="2300" dirty="0"/>
              <a:t>Can you commit to 5 minutes a week?</a:t>
            </a:r>
          </a:p>
          <a:p>
            <a:r>
              <a:rPr lang="en-US" sz="2300" dirty="0"/>
              <a:t>YOU know your story.  A little lobbying secret: Everything you need to know to lobby, you learned in kindergarten: CUT &amp; PASTE</a:t>
            </a:r>
          </a:p>
          <a:p>
            <a:r>
              <a:rPr lang="en-US" sz="2300" dirty="0"/>
              <a:t>Identify one theme/topic per month, and share the same information with your full delegation</a:t>
            </a:r>
          </a:p>
          <a:p>
            <a:r>
              <a:rPr lang="en-US" sz="2300" dirty="0"/>
              <a:t>As you do more direct advocacy, rely on your membership benefits of belonging to both your state association and AASA</a:t>
            </a:r>
          </a:p>
          <a:p>
            <a:pPr lvl="1"/>
            <a:r>
              <a:rPr lang="en-US" sz="2000" dirty="0"/>
              <a:t>Topic summaries, one pagers, talking points, 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3952928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Of Trump and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300540" cy="3962400"/>
          </a:xfrm>
        </p:spPr>
        <p:txBody>
          <a:bodyPr>
            <a:normAutofit/>
          </a:bodyPr>
          <a:lstStyle/>
          <a:p>
            <a:r>
              <a:rPr lang="en-US" dirty="0"/>
              <a:t>Question used to be: How will he treat the department of education?</a:t>
            </a:r>
          </a:p>
          <a:p>
            <a:r>
              <a:rPr lang="en-US" dirty="0"/>
              <a:t>How do the promises of the candidate compare to the policies of the President?</a:t>
            </a:r>
          </a:p>
          <a:p>
            <a:r>
              <a:rPr lang="en-US" dirty="0"/>
              <a:t>Top Three Proposals:</a:t>
            </a:r>
          </a:p>
          <a:p>
            <a:pPr lvl="1"/>
            <a:r>
              <a:rPr lang="en-US" dirty="0"/>
              <a:t>Fed govt out of higher </a:t>
            </a:r>
            <a:r>
              <a:rPr lang="en-US" dirty="0" err="1"/>
              <a:t>ed</a:t>
            </a:r>
            <a:r>
              <a:rPr lang="en-US" dirty="0"/>
              <a:t> loans</a:t>
            </a:r>
          </a:p>
          <a:p>
            <a:pPr lvl="1"/>
            <a:r>
              <a:rPr lang="en-US" dirty="0"/>
              <a:t>Early </a:t>
            </a:r>
            <a:r>
              <a:rPr lang="en-US" dirty="0" err="1"/>
              <a:t>ed</a:t>
            </a:r>
            <a:r>
              <a:rPr lang="en-US" dirty="0"/>
              <a:t> (child care) – mostly through tax credits</a:t>
            </a:r>
          </a:p>
          <a:p>
            <a:pPr lvl="1"/>
            <a:r>
              <a:rPr lang="en-US" dirty="0"/>
              <a:t>K12 choice</a:t>
            </a:r>
          </a:p>
          <a:p>
            <a:pPr lvl="2"/>
            <a:r>
              <a:rPr lang="en-US" sz="1600" dirty="0"/>
              <a:t>$20 b for vouchers: Convert IDEA or Title I? Bully pulpit for state dollars?</a:t>
            </a:r>
          </a:p>
          <a:p>
            <a:r>
              <a:rPr lang="en-US" dirty="0"/>
              <a:t>Just as concerning:  Who is head of FCC?</a:t>
            </a:r>
          </a:p>
          <a:p>
            <a:r>
              <a:rPr lang="en-US" dirty="0"/>
              <a:t>Funding, funding, funding.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306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427980"/>
            <a:ext cx="6705600" cy="47827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680960" cy="1371600"/>
          </a:xfrm>
        </p:spPr>
        <p:txBody>
          <a:bodyPr/>
          <a:lstStyle/>
          <a:p>
            <a:r>
              <a:rPr lang="en-US" b="1" dirty="0"/>
              <a:t>FUNDING</a:t>
            </a:r>
          </a:p>
        </p:txBody>
      </p:sp>
    </p:spTree>
    <p:extLst>
      <p:ext uri="{BB962C8B-B14F-4D97-AF65-F5344CB8AC3E}">
        <p14:creationId xmlns:p14="http://schemas.microsoft.com/office/powerpoint/2010/main" val="551228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1EFE2F91-A1C2-4D5F-A06E-84EB8BEDD43B" descr="1EFE2F91-A1C2-4D5F-A06E-84EB8BEDD4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985" y="1162754"/>
            <a:ext cx="3674810" cy="4430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720937" y="1682198"/>
            <a:ext cx="3801368" cy="36178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35 states provided less overall state funding per student in 2014 school year than in 2008 the year the recession took hold</a:t>
            </a:r>
          </a:p>
          <a:p>
            <a:r>
              <a:rPr lang="en-US" sz="1800" dirty="0"/>
              <a:t>In 27 states, local government funding per student fell over the same period, adding to the damage of state cuts</a:t>
            </a:r>
          </a:p>
          <a:p>
            <a:endParaRPr lang="en-US" sz="15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937" y="476954"/>
            <a:ext cx="7680960" cy="1371600"/>
          </a:xfrm>
        </p:spPr>
        <p:txBody>
          <a:bodyPr/>
          <a:lstStyle/>
          <a:p>
            <a:r>
              <a:rPr lang="en-US" b="1" dirty="0"/>
              <a:t>FUNDING</a:t>
            </a:r>
          </a:p>
        </p:txBody>
      </p:sp>
    </p:spTree>
    <p:extLst>
      <p:ext uri="{BB962C8B-B14F-4D97-AF65-F5344CB8AC3E}">
        <p14:creationId xmlns:p14="http://schemas.microsoft.com/office/powerpoint/2010/main" val="2046969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FY17 &amp; FY18: Tale of Two Budgets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27686"/>
            <a:ext cx="7886700" cy="3687314"/>
          </a:xfrm>
        </p:spPr>
        <p:txBody>
          <a:bodyPr>
            <a:normAutofit/>
          </a:bodyPr>
          <a:lstStyle/>
          <a:p>
            <a:r>
              <a:rPr lang="en-US" sz="2400" dirty="0"/>
              <a:t>FY17 CR through April 28</a:t>
            </a:r>
          </a:p>
          <a:p>
            <a:pPr lvl="1"/>
            <a:r>
              <a:rPr lang="en-US" sz="1800" dirty="0"/>
              <a:t>In CR, we need conforming language for Title I/SIG money and for Title IV</a:t>
            </a:r>
          </a:p>
          <a:p>
            <a:r>
              <a:rPr lang="en-US" sz="2400" dirty="0"/>
              <a:t>FY17 Priority: </a:t>
            </a:r>
          </a:p>
          <a:p>
            <a:pPr lvl="1"/>
            <a:r>
              <a:rPr lang="en-US" sz="1800" dirty="0"/>
              <a:t>Title I must be funded at level to meet state set aside and preserve LEA allocations and avoid $200m shortfall for LEAs</a:t>
            </a:r>
          </a:p>
          <a:p>
            <a:pPr lvl="1"/>
            <a:r>
              <a:rPr lang="en-US" sz="1800" dirty="0"/>
              <a:t>IDEA: Level funding of IDEA puts the federal share at 16%, below the 2005 level, when federal share was 18%</a:t>
            </a:r>
          </a:p>
          <a:p>
            <a:pPr lvl="1"/>
            <a:r>
              <a:rPr lang="en-US" sz="1800" dirty="0"/>
              <a:t>Title IV: Fund Title IV at a level that supports local formula allocation</a:t>
            </a:r>
          </a:p>
        </p:txBody>
      </p:sp>
    </p:spTree>
    <p:extLst>
      <p:ext uri="{BB962C8B-B14F-4D97-AF65-F5344CB8AC3E}">
        <p14:creationId xmlns:p14="http://schemas.microsoft.com/office/powerpoint/2010/main" val="3265992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FY17 &amp; FY18: Tale of Two Budgets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/>
              <a:t>FY18 Priority:</a:t>
            </a:r>
          </a:p>
          <a:p>
            <a:pPr lvl="1"/>
            <a:r>
              <a:rPr lang="en-US" dirty="0"/>
              <a:t>Very real threat of deep cuts.</a:t>
            </a:r>
          </a:p>
          <a:p>
            <a:pPr lvl="1"/>
            <a:r>
              <a:rPr lang="en-US" dirty="0"/>
              <a:t>Parity between defense/non-defense discretionary</a:t>
            </a:r>
          </a:p>
          <a:p>
            <a:r>
              <a:rPr lang="en-US" dirty="0"/>
              <a:t>$54b increase for defense discretionary; paid for with $54 b cut to NDD</a:t>
            </a:r>
          </a:p>
          <a:p>
            <a:r>
              <a:rPr lang="en-US" dirty="0"/>
              <a:t>$9 b (13%) cut to USED	</a:t>
            </a:r>
          </a:p>
          <a:p>
            <a:r>
              <a:rPr lang="en-US" dirty="0"/>
              <a:t>$1.4 b increase for school choice/privatization</a:t>
            </a:r>
          </a:p>
          <a:p>
            <a:pPr lvl="1"/>
            <a:r>
              <a:rPr lang="en-US" dirty="0"/>
              <a:t>$1b for Title I portability; $250 m for vouchers; $168 m for charters</a:t>
            </a:r>
          </a:p>
          <a:p>
            <a:r>
              <a:rPr lang="en-US" dirty="0"/>
              <a:t>Level funds IDEA</a:t>
            </a:r>
          </a:p>
          <a:p>
            <a:r>
              <a:rPr lang="en-US" dirty="0"/>
              <a:t>Eliminates Title IIA and 21</a:t>
            </a:r>
            <a:r>
              <a:rPr lang="en-US" baseline="30000" dirty="0"/>
              <a:t>st</a:t>
            </a:r>
            <a:r>
              <a:rPr lang="en-US" dirty="0"/>
              <a:t> Century Community Learning grants</a:t>
            </a:r>
          </a:p>
          <a:p>
            <a:r>
              <a:rPr lang="en-US" dirty="0"/>
              <a:t>Eliminate 20 other categorical grants</a:t>
            </a:r>
          </a:p>
          <a:p>
            <a:r>
              <a:rPr lang="en-US" dirty="0"/>
              <a:t>Full budget mid May?!</a:t>
            </a:r>
          </a:p>
        </p:txBody>
      </p:sp>
    </p:spTree>
    <p:extLst>
      <p:ext uri="{BB962C8B-B14F-4D97-AF65-F5344CB8AC3E}">
        <p14:creationId xmlns:p14="http://schemas.microsoft.com/office/powerpoint/2010/main" val="11428120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225</TotalTime>
  <Words>1245</Words>
  <Application>Microsoft Office PowerPoint</Application>
  <PresentationFormat>On-screen Show (4:3)</PresentationFormat>
  <Paragraphs>280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MS PGothic</vt:lpstr>
      <vt:lpstr>Arial</vt:lpstr>
      <vt:lpstr>Calibri</vt:lpstr>
      <vt:lpstr>Century Gothic</vt:lpstr>
      <vt:lpstr>Garamond</vt:lpstr>
      <vt:lpstr>Wingdings 3</vt:lpstr>
      <vt:lpstr>Savon</vt:lpstr>
      <vt:lpstr>Federal advocacy update</vt:lpstr>
      <vt:lpstr>What’s an advocate?</vt:lpstr>
      <vt:lpstr>Georgia Congressional Contacts</vt:lpstr>
      <vt:lpstr>2017:  The Year of Superintendent Advocacy</vt:lpstr>
      <vt:lpstr>Of Trump and Education</vt:lpstr>
      <vt:lpstr>FUNDING</vt:lpstr>
      <vt:lpstr>FUNDING</vt:lpstr>
      <vt:lpstr>FY17 &amp; FY18: Tale of Two Budgets </vt:lpstr>
      <vt:lpstr>FY17 &amp; FY18: Tale of Two Budgets </vt:lpstr>
      <vt:lpstr>Cuts to School-Based Medicaid on the Horizon</vt:lpstr>
      <vt:lpstr>Findings from AASA Medicaid Report</vt:lpstr>
      <vt:lpstr>Findings from Medicaid Cuts: A Prescription to Hurt the Neediest Children </vt:lpstr>
      <vt:lpstr>Types of Vouchers</vt:lpstr>
      <vt:lpstr>ESSA</vt:lpstr>
      <vt:lpstr>Perkins CTE Reauthorization</vt:lpstr>
      <vt:lpstr>Things to Watch</vt:lpstr>
      <vt:lpstr>Get Involved, Stay Engaged </vt:lpstr>
      <vt:lpstr>AASA Policy &amp; Advocacy Team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Noelle Ellerson</dc:creator>
  <cp:lastModifiedBy>nellerson@aasa.org</cp:lastModifiedBy>
  <cp:revision>35</cp:revision>
  <dcterms:created xsi:type="dcterms:W3CDTF">2017-02-27T02:49:57Z</dcterms:created>
  <dcterms:modified xsi:type="dcterms:W3CDTF">2017-04-18T15:10:39Z</dcterms:modified>
</cp:coreProperties>
</file>