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67" r:id="rId4"/>
    <p:sldId id="270" r:id="rId5"/>
    <p:sldId id="257" r:id="rId6"/>
    <p:sldId id="269" r:id="rId7"/>
    <p:sldId id="265" r:id="rId8"/>
    <p:sldId id="258" r:id="rId9"/>
    <p:sldId id="271" r:id="rId10"/>
    <p:sldId id="260" r:id="rId11"/>
    <p:sldId id="264" r:id="rId12"/>
    <p:sldId id="274" r:id="rId1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5129"/>
    <a:srgbClr val="245031"/>
    <a:srgbClr val="FFFFCC"/>
    <a:srgbClr val="006600"/>
    <a:srgbClr val="003399"/>
    <a:srgbClr val="15334F"/>
    <a:srgbClr val="000099"/>
    <a:srgbClr val="4D661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1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oleObject" Target="file:///C:\Users\BEvans\AppData\Local\Microsoft\Windows\Temporary%20Internet%20Files\Content.Outlook\CINMPAP8\Earning%20and%20Contribution%20statistics.xlsx" TargetMode="External"/><Relationship Id="rId1" Type="http://schemas.openxmlformats.org/officeDocument/2006/relationships/themeOverride" Target="../theme/themeOverride2.xml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package" Target="../embeddings/Microsoft_Office_Excel_Worksheet3.xlsx"/><Relationship Id="rId1" Type="http://schemas.openxmlformats.org/officeDocument/2006/relationships/themeOverride" Target="../theme/themeOverride3.xml"/><Relationship Id="rId4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dirty="0">
                <a:solidFill>
                  <a:sysClr val="windowText" lastClr="000000"/>
                </a:solidFill>
                <a:latin typeface="Myriad Hebrew" panose="01010101010101010101" pitchFamily="50" charset="-79"/>
                <a:cs typeface="Myriad Hebrew" panose="01010101010101010101" pitchFamily="50" charset="-79"/>
              </a:rPr>
              <a:t>Employer</a:t>
            </a:r>
            <a:r>
              <a:rPr lang="en-US" sz="1800" b="0" baseline="0" dirty="0">
                <a:solidFill>
                  <a:sysClr val="windowText" lastClr="000000"/>
                </a:solidFill>
                <a:latin typeface="Myriad Hebrew" panose="01010101010101010101" pitchFamily="50" charset="-79"/>
                <a:cs typeface="Myriad Hebrew" panose="01010101010101010101" pitchFamily="50" charset="-79"/>
              </a:rPr>
              <a:t> Contribution Rates 1980 - 2017</a:t>
            </a:r>
            <a:endParaRPr lang="en-US" sz="1800" b="0" dirty="0">
              <a:solidFill>
                <a:sysClr val="windowText" lastClr="000000"/>
              </a:solidFill>
              <a:latin typeface="Myriad Hebrew" panose="01010101010101010101" pitchFamily="50" charset="-79"/>
              <a:cs typeface="Myriad Hebrew" panose="01010101010101010101" pitchFamily="50" charset="-79"/>
            </a:endParaRPr>
          </a:p>
        </c:rich>
      </c:tx>
      <c:layout>
        <c:manualLayout>
          <c:xMode val="edge"/>
          <c:yMode val="edge"/>
          <c:x val="0.25915502116289518"/>
          <c:y val="3.1918675511151601E-2"/>
        </c:manualLayout>
      </c:layout>
      <c:spPr>
        <a:noFill/>
        <a:ln>
          <a:noFill/>
        </a:ln>
        <a:effectLst/>
      </c:spPr>
    </c:title>
    <c:plotArea>
      <c:layout/>
      <c:areaChart>
        <c:grouping val="stacked"/>
        <c:dLbls/>
        <c:axId val="98163328"/>
        <c:axId val="43532672"/>
      </c:areaChart>
      <c:catAx>
        <c:axId val="98163328"/>
        <c:scaling>
          <c:orientation val="minMax"/>
        </c:scaling>
        <c:axPos val="b"/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532672"/>
        <c:crosses val="autoZero"/>
        <c:auto val="1"/>
        <c:lblAlgn val="ctr"/>
        <c:lblOffset val="100"/>
      </c:catAx>
      <c:valAx>
        <c:axId val="435326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1633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areaChart>
        <c:grouping val="stacked"/>
        <c:ser>
          <c:idx val="0"/>
          <c:order val="0"/>
          <c:tx>
            <c:strRef>
              <c:f>Sheet1!$C$3</c:f>
              <c:strCache>
                <c:ptCount val="1"/>
                <c:pt idx="0">
                  <c:v>ER Rate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Sheet1!$B$4:$B$42</c:f>
              <c:numCache>
                <c:formatCode>General</c:formatCode>
                <c:ptCount val="39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</c:numCache>
            </c:numRef>
          </c:cat>
          <c:val>
            <c:numRef>
              <c:f>Sheet1!$C$4:$C$42</c:f>
              <c:numCache>
                <c:formatCode>General</c:formatCode>
                <c:ptCount val="39"/>
                <c:pt idx="0">
                  <c:v>10.51</c:v>
                </c:pt>
                <c:pt idx="1">
                  <c:v>11.11</c:v>
                </c:pt>
                <c:pt idx="2">
                  <c:v>11.47</c:v>
                </c:pt>
                <c:pt idx="3">
                  <c:v>12.07</c:v>
                </c:pt>
                <c:pt idx="4">
                  <c:v>12.55</c:v>
                </c:pt>
                <c:pt idx="5">
                  <c:v>12.709999999999999</c:v>
                </c:pt>
                <c:pt idx="6">
                  <c:v>12.709999999999999</c:v>
                </c:pt>
                <c:pt idx="7">
                  <c:v>13.43</c:v>
                </c:pt>
                <c:pt idx="8">
                  <c:v>13.43</c:v>
                </c:pt>
                <c:pt idx="9">
                  <c:v>13.629999999999999</c:v>
                </c:pt>
                <c:pt idx="10">
                  <c:v>13.629999999999999</c:v>
                </c:pt>
                <c:pt idx="11">
                  <c:v>12.639999999999999</c:v>
                </c:pt>
                <c:pt idx="12">
                  <c:v>11.81</c:v>
                </c:pt>
                <c:pt idx="13">
                  <c:v>11.81</c:v>
                </c:pt>
                <c:pt idx="14">
                  <c:v>11.81</c:v>
                </c:pt>
                <c:pt idx="15">
                  <c:v>11.81</c:v>
                </c:pt>
                <c:pt idx="16">
                  <c:v>11.81</c:v>
                </c:pt>
                <c:pt idx="17">
                  <c:v>11.81</c:v>
                </c:pt>
                <c:pt idx="18">
                  <c:v>11.81</c:v>
                </c:pt>
                <c:pt idx="19">
                  <c:v>11.950000000000001</c:v>
                </c:pt>
                <c:pt idx="20">
                  <c:v>11.29</c:v>
                </c:pt>
                <c:pt idx="21">
                  <c:v>11.29</c:v>
                </c:pt>
                <c:pt idx="22">
                  <c:v>9.2399999999999984</c:v>
                </c:pt>
                <c:pt idx="23">
                  <c:v>9.2399999999999984</c:v>
                </c:pt>
                <c:pt idx="24">
                  <c:v>9.2399999999999984</c:v>
                </c:pt>
                <c:pt idx="25">
                  <c:v>9.2399999999999984</c:v>
                </c:pt>
                <c:pt idx="26">
                  <c:v>9.2399999999999984</c:v>
                </c:pt>
                <c:pt idx="27">
                  <c:v>9.2800000000000011</c:v>
                </c:pt>
                <c:pt idx="28">
                  <c:v>9.2800000000000011</c:v>
                </c:pt>
                <c:pt idx="29">
                  <c:v>9.2800000000000011</c:v>
                </c:pt>
                <c:pt idx="30">
                  <c:v>9.7399999999999984</c:v>
                </c:pt>
                <c:pt idx="31">
                  <c:v>10.28</c:v>
                </c:pt>
                <c:pt idx="32">
                  <c:v>10.28</c:v>
                </c:pt>
                <c:pt idx="33">
                  <c:v>11.41</c:v>
                </c:pt>
                <c:pt idx="34">
                  <c:v>12.28</c:v>
                </c:pt>
                <c:pt idx="35">
                  <c:v>13.15</c:v>
                </c:pt>
                <c:pt idx="36">
                  <c:v>14.27</c:v>
                </c:pt>
                <c:pt idx="37">
                  <c:v>14.27</c:v>
                </c:pt>
                <c:pt idx="38">
                  <c:v>16.809999999999999</c:v>
                </c:pt>
              </c:numCache>
            </c:numRef>
          </c:val>
        </c:ser>
        <c:dLbls/>
        <c:axId val="42967040"/>
        <c:axId val="42968576"/>
      </c:areaChart>
      <c:catAx>
        <c:axId val="42967040"/>
        <c:scaling>
          <c:orientation val="minMax"/>
        </c:scaling>
        <c:axPos val="b"/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en-US"/>
          </a:p>
        </c:txPr>
        <c:crossAx val="42968576"/>
        <c:crosses val="autoZero"/>
        <c:auto val="1"/>
        <c:lblAlgn val="ctr"/>
        <c:lblOffset val="100"/>
      </c:catAx>
      <c:valAx>
        <c:axId val="4296857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en-US"/>
          </a:p>
        </c:txPr>
        <c:crossAx val="429670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0"/>
          <c:order val="0"/>
          <c:tx>
            <c:strRef>
              <c:f>'Investment ROR'!$B$1</c:f>
              <c:strCache>
                <c:ptCount val="1"/>
                <c:pt idx="0">
                  <c:v>Assumed Rate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1934832772486989E-2"/>
                  <c:y val="0"/>
                </c:manualLayout>
              </c:layout>
              <c:spPr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'Investment ROR'!$A$12:$A$28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'Investment ROR'!$B$12:$B$28</c:f>
              <c:numCache>
                <c:formatCode>0.0%</c:formatCode>
                <c:ptCount val="17"/>
                <c:pt idx="0">
                  <c:v>7.5000000000000011E-2</c:v>
                </c:pt>
                <c:pt idx="1">
                  <c:v>7.5000000000000011E-2</c:v>
                </c:pt>
                <c:pt idx="2">
                  <c:v>7.5000000000000011E-2</c:v>
                </c:pt>
                <c:pt idx="3">
                  <c:v>7.5000000000000011E-2</c:v>
                </c:pt>
                <c:pt idx="4">
                  <c:v>7.5000000000000011E-2</c:v>
                </c:pt>
                <c:pt idx="5">
                  <c:v>7.5000000000000011E-2</c:v>
                </c:pt>
                <c:pt idx="6">
                  <c:v>7.5000000000000011E-2</c:v>
                </c:pt>
                <c:pt idx="7">
                  <c:v>7.5000000000000011E-2</c:v>
                </c:pt>
                <c:pt idx="8">
                  <c:v>7.5000000000000011E-2</c:v>
                </c:pt>
                <c:pt idx="9">
                  <c:v>7.5000000000000011E-2</c:v>
                </c:pt>
                <c:pt idx="10">
                  <c:v>7.5000000000000011E-2</c:v>
                </c:pt>
                <c:pt idx="11">
                  <c:v>7.5000000000000011E-2</c:v>
                </c:pt>
                <c:pt idx="12">
                  <c:v>7.5000000000000011E-2</c:v>
                </c:pt>
                <c:pt idx="13">
                  <c:v>7.5000000000000011E-2</c:v>
                </c:pt>
                <c:pt idx="14">
                  <c:v>7.5000000000000011E-2</c:v>
                </c:pt>
                <c:pt idx="15">
                  <c:v>7.5000000000000011E-2</c:v>
                </c:pt>
                <c:pt idx="16">
                  <c:v>7.5000000000000011E-2</c:v>
                </c:pt>
              </c:numCache>
            </c:numRef>
          </c:val>
        </c:ser>
        <c:ser>
          <c:idx val="1"/>
          <c:order val="1"/>
          <c:tx>
            <c:strRef>
              <c:f>'Investment ROR'!$C$1</c:f>
              <c:strCache>
                <c:ptCount val="1"/>
                <c:pt idx="0">
                  <c:v>3 Year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'Investment ROR'!$A$12:$A$28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'Investment ROR'!$C$12:$C$28</c:f>
              <c:numCache>
                <c:formatCode>0.0%</c:formatCode>
                <c:ptCount val="17"/>
                <c:pt idx="0">
                  <c:v>0.1381</c:v>
                </c:pt>
                <c:pt idx="1">
                  <c:v>4.2700000000000002E-2</c:v>
                </c:pt>
                <c:pt idx="2">
                  <c:v>-7.5000000000000015E-3</c:v>
                </c:pt>
                <c:pt idx="3">
                  <c:v>-1.5900000000000004E-2</c:v>
                </c:pt>
                <c:pt idx="4">
                  <c:v>3.3000000000000002E-2</c:v>
                </c:pt>
                <c:pt idx="5">
                  <c:v>7.4100000000000013E-2</c:v>
                </c:pt>
                <c:pt idx="6">
                  <c:v>7.9200000000000007E-2</c:v>
                </c:pt>
                <c:pt idx="7">
                  <c:v>9.4500000000000028E-2</c:v>
                </c:pt>
                <c:pt idx="8">
                  <c:v>5.5000000000000007E-2</c:v>
                </c:pt>
                <c:pt idx="9">
                  <c:v>-1.2600000000000002E-2</c:v>
                </c:pt>
                <c:pt idx="10">
                  <c:v>-2.2800000000000001E-2</c:v>
                </c:pt>
                <c:pt idx="11">
                  <c:v>5.4100000000000009E-2</c:v>
                </c:pt>
                <c:pt idx="12">
                  <c:v>0.11240000000000001</c:v>
                </c:pt>
                <c:pt idx="13">
                  <c:v>0.11960000000000004</c:v>
                </c:pt>
                <c:pt idx="14">
                  <c:v>0.10690000000000001</c:v>
                </c:pt>
                <c:pt idx="15">
                  <c:v>0.11240000000000001</c:v>
                </c:pt>
                <c:pt idx="16">
                  <c:v>7.2000000000000022E-2</c:v>
                </c:pt>
              </c:numCache>
            </c:numRef>
          </c:val>
        </c:ser>
        <c:ser>
          <c:idx val="2"/>
          <c:order val="2"/>
          <c:tx>
            <c:strRef>
              <c:f>'Investment ROR'!$D$1</c:f>
              <c:strCache>
                <c:ptCount val="1"/>
                <c:pt idx="0">
                  <c:v>5 Year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'Investment ROR'!$A$12:$A$28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'Investment ROR'!$D$12:$D$28</c:f>
              <c:numCache>
                <c:formatCode>0.0%</c:formatCode>
                <c:ptCount val="17"/>
                <c:pt idx="0">
                  <c:v>0.15900000000000003</c:v>
                </c:pt>
                <c:pt idx="1">
                  <c:v>0.11530000000000001</c:v>
                </c:pt>
                <c:pt idx="2">
                  <c:v>6.090000000000001E-2</c:v>
                </c:pt>
                <c:pt idx="3">
                  <c:v>2.6100000000000005E-2</c:v>
                </c:pt>
                <c:pt idx="4">
                  <c:v>2.35E-2</c:v>
                </c:pt>
                <c:pt idx="5">
                  <c:v>2.4700000000000007E-2</c:v>
                </c:pt>
                <c:pt idx="6">
                  <c:v>4.7500000000000007E-2</c:v>
                </c:pt>
                <c:pt idx="7">
                  <c:v>8.5400000000000031E-2</c:v>
                </c:pt>
                <c:pt idx="8">
                  <c:v>6.8300000000000013E-2</c:v>
                </c:pt>
                <c:pt idx="9">
                  <c:v>1.9500000000000003E-2</c:v>
                </c:pt>
                <c:pt idx="10">
                  <c:v>2.5500000000000002E-2</c:v>
                </c:pt>
                <c:pt idx="11">
                  <c:v>5.340000000000001E-2</c:v>
                </c:pt>
                <c:pt idx="12">
                  <c:v>2.9500000000000002E-2</c:v>
                </c:pt>
                <c:pt idx="13">
                  <c:v>6.2700000000000006E-2</c:v>
                </c:pt>
                <c:pt idx="14">
                  <c:v>0.12809999999999999</c:v>
                </c:pt>
                <c:pt idx="15">
                  <c:v>0.11269999999999999</c:v>
                </c:pt>
                <c:pt idx="16">
                  <c:v>7.350000000000001E-2</c:v>
                </c:pt>
              </c:numCache>
            </c:numRef>
          </c:val>
        </c:ser>
        <c:ser>
          <c:idx val="3"/>
          <c:order val="3"/>
          <c:tx>
            <c:strRef>
              <c:f>'Investment ROR'!$E$1</c:f>
              <c:strCache>
                <c:ptCount val="1"/>
                <c:pt idx="0">
                  <c:v>10 Year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'Investment ROR'!$A$12:$A$28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'Investment ROR'!$E$12:$E$28</c:f>
              <c:numCache>
                <c:formatCode>0.0%</c:formatCode>
                <c:ptCount val="17"/>
                <c:pt idx="0">
                  <c:v>0.13669999999999999</c:v>
                </c:pt>
                <c:pt idx="1">
                  <c:v>0.11950000000000002</c:v>
                </c:pt>
                <c:pt idx="2">
                  <c:v>0.10050000000000002</c:v>
                </c:pt>
                <c:pt idx="3">
                  <c:v>9.1800000000000034E-2</c:v>
                </c:pt>
                <c:pt idx="4">
                  <c:v>0.10339999999999998</c:v>
                </c:pt>
                <c:pt idx="5">
                  <c:v>8.970000000000003E-2</c:v>
                </c:pt>
                <c:pt idx="6">
                  <c:v>8.0800000000000038E-2</c:v>
                </c:pt>
                <c:pt idx="7">
                  <c:v>7.3000000000000009E-2</c:v>
                </c:pt>
                <c:pt idx="8">
                  <c:v>4.7000000000000014E-2</c:v>
                </c:pt>
                <c:pt idx="9">
                  <c:v>2.1500000000000002E-2</c:v>
                </c:pt>
                <c:pt idx="10">
                  <c:v>2.5100000000000004E-2</c:v>
                </c:pt>
                <c:pt idx="11">
                  <c:v>5.0400000000000007E-2</c:v>
                </c:pt>
                <c:pt idx="12">
                  <c:v>5.7000000000000016E-2</c:v>
                </c:pt>
                <c:pt idx="13">
                  <c:v>6.5500000000000017E-2</c:v>
                </c:pt>
                <c:pt idx="14">
                  <c:v>7.240000000000002E-2</c:v>
                </c:pt>
                <c:pt idx="15">
                  <c:v>6.8200000000000011E-2</c:v>
                </c:pt>
                <c:pt idx="16">
                  <c:v>6.3400000000000012E-2</c:v>
                </c:pt>
              </c:numCache>
            </c:numRef>
          </c:val>
        </c:ser>
        <c:ser>
          <c:idx val="4"/>
          <c:order val="4"/>
          <c:tx>
            <c:strRef>
              <c:f>'Investment ROR'!$F$1</c:f>
              <c:strCache>
                <c:ptCount val="1"/>
                <c:pt idx="0">
                  <c:v>20 Year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'Investment ROR'!$A$12:$A$28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'Investment ROR'!$F$12:$F$28</c:f>
              <c:numCache>
                <c:formatCode>0.0%</c:formatCode>
                <c:ptCount val="17"/>
                <c:pt idx="0">
                  <c:v>0.13400000000000001</c:v>
                </c:pt>
                <c:pt idx="1">
                  <c:v>0.13019999999999998</c:v>
                </c:pt>
                <c:pt idx="2">
                  <c:v>0.12890000000000001</c:v>
                </c:pt>
                <c:pt idx="3">
                  <c:v>0.11210000000000003</c:v>
                </c:pt>
                <c:pt idx="4">
                  <c:v>0.12029999999999999</c:v>
                </c:pt>
                <c:pt idx="5">
                  <c:v>0.10790000000000001</c:v>
                </c:pt>
                <c:pt idx="6">
                  <c:v>9.5200000000000035E-2</c:v>
                </c:pt>
                <c:pt idx="7">
                  <c:v>9.7300000000000025E-2</c:v>
                </c:pt>
                <c:pt idx="8">
                  <c:v>9.5200000000000035E-2</c:v>
                </c:pt>
                <c:pt idx="9">
                  <c:v>7.9600000000000018E-2</c:v>
                </c:pt>
                <c:pt idx="10">
                  <c:v>7.9400000000000026E-2</c:v>
                </c:pt>
                <c:pt idx="11">
                  <c:v>8.4400000000000044E-2</c:v>
                </c:pt>
                <c:pt idx="12">
                  <c:v>7.8500000000000014E-2</c:v>
                </c:pt>
                <c:pt idx="13">
                  <c:v>7.8600000000000003E-2</c:v>
                </c:pt>
                <c:pt idx="14">
                  <c:v>8.7800000000000045E-2</c:v>
                </c:pt>
                <c:pt idx="15">
                  <c:v>7.8900000000000012E-2</c:v>
                </c:pt>
                <c:pt idx="16">
                  <c:v>7.2100000000000011E-2</c:v>
                </c:pt>
              </c:numCache>
            </c:numRef>
          </c:val>
        </c:ser>
        <c:dLbls/>
        <c:marker val="1"/>
        <c:axId val="72007040"/>
        <c:axId val="72021120"/>
      </c:lineChart>
      <c:catAx>
        <c:axId val="720070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en-US"/>
          </a:p>
        </c:txPr>
        <c:crossAx val="72021120"/>
        <c:crosses val="autoZero"/>
        <c:auto val="1"/>
        <c:lblAlgn val="ctr"/>
        <c:lblOffset val="100"/>
      </c:catAx>
      <c:valAx>
        <c:axId val="7202112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en-US"/>
          </a:p>
        </c:txPr>
        <c:crossAx val="720070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Myriad Pro" panose="020B05030304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Myriad Pro" panose="020B0503030403020204" pitchFamily="34" charset="0"/>
        </a:defRPr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Sheet1!$C$4</c:f>
              <c:strCache>
                <c:ptCount val="1"/>
                <c:pt idx="0">
                  <c:v>Active Members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6"/>
              </a:solidFill>
              <a:ln w="9525">
                <a:solidFill>
                  <a:schemeClr val="accent6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xVal>
            <c:numRef>
              <c:f>Sheet1!$B$5:$B$14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xVal>
          <c:yVal>
            <c:numRef>
              <c:f>Sheet1!$C$5:$C$14</c:f>
              <c:numCache>
                <c:formatCode>#,##0</c:formatCode>
                <c:ptCount val="10"/>
                <c:pt idx="0">
                  <c:v>218141</c:v>
                </c:pt>
                <c:pt idx="1">
                  <c:v>225024</c:v>
                </c:pt>
                <c:pt idx="2">
                  <c:v>226560</c:v>
                </c:pt>
                <c:pt idx="3">
                  <c:v>222046</c:v>
                </c:pt>
                <c:pt idx="4">
                  <c:v>211167</c:v>
                </c:pt>
                <c:pt idx="5">
                  <c:v>213675</c:v>
                </c:pt>
                <c:pt idx="6">
                  <c:v>208616</c:v>
                </c:pt>
                <c:pt idx="7">
                  <c:v>209855</c:v>
                </c:pt>
                <c:pt idx="8">
                  <c:v>214015</c:v>
                </c:pt>
                <c:pt idx="9">
                  <c:v>218215</c:v>
                </c:pt>
              </c:numCache>
            </c:numRef>
          </c:yVal>
        </c:ser>
        <c:ser>
          <c:idx val="1"/>
          <c:order val="1"/>
          <c:tx>
            <c:strRef>
              <c:f>Sheet1!$D$4</c:f>
              <c:strCache>
                <c:ptCount val="1"/>
                <c:pt idx="0">
                  <c:v>Retirees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5"/>
              </a:solidFill>
              <a:ln w="9525">
                <a:solidFill>
                  <a:schemeClr val="accent5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xVal>
            <c:numRef>
              <c:f>Sheet1!$B$5:$B$14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xVal>
          <c:yVal>
            <c:numRef>
              <c:f>Sheet1!$D$5:$D$14</c:f>
              <c:numCache>
                <c:formatCode>#,##0</c:formatCode>
                <c:ptCount val="10"/>
                <c:pt idx="0">
                  <c:v>76133</c:v>
                </c:pt>
                <c:pt idx="1">
                  <c:v>78633</c:v>
                </c:pt>
                <c:pt idx="2">
                  <c:v>82382</c:v>
                </c:pt>
                <c:pt idx="3">
                  <c:v>87017</c:v>
                </c:pt>
                <c:pt idx="4">
                  <c:v>92180</c:v>
                </c:pt>
                <c:pt idx="5">
                  <c:v>97323</c:v>
                </c:pt>
                <c:pt idx="6">
                  <c:v>101139</c:v>
                </c:pt>
                <c:pt idx="7">
                  <c:v>108100</c:v>
                </c:pt>
                <c:pt idx="8">
                  <c:v>113066</c:v>
                </c:pt>
                <c:pt idx="9">
                  <c:v>117918</c:v>
                </c:pt>
              </c:numCache>
            </c:numRef>
          </c:yVal>
        </c:ser>
        <c:ser>
          <c:idx val="2"/>
          <c:order val="2"/>
          <c:tx>
            <c:strRef>
              <c:f>Sheet1!$E$4</c:f>
              <c:strCache>
                <c:ptCount val="1"/>
                <c:pt idx="0">
                  <c:v>Inactive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098735749634351E-2"/>
                  <c:y val="3.0714504130069931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987357496343496E-2"/>
                  <c:y val="3.0714504130070045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987357496343454E-2"/>
                  <c:y val="3.0714504130069931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8951734086674288E-2"/>
                  <c:y val="2.7520891757160732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987357496343572E-2"/>
                  <c:y val="3.3908116502979369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0987357496343496E-2"/>
                  <c:y val="3.7101728875888682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6916110677005079E-2"/>
                  <c:y val="3.710172887588857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0987357496343656E-2"/>
                  <c:y val="3.710172887588857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8951734086674433E-2"/>
                  <c:y val="3.3908116502979369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6916110677005225E-2"/>
                  <c:y val="4.0295341248797995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xVal>
            <c:numRef>
              <c:f>Sheet1!$B$5:$B$14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xVal>
          <c:yVal>
            <c:numRef>
              <c:f>Sheet1!$E$5:$E$14</c:f>
              <c:numCache>
                <c:formatCode>#,##0</c:formatCode>
                <c:ptCount val="10"/>
                <c:pt idx="0">
                  <c:v>69317</c:v>
                </c:pt>
                <c:pt idx="1">
                  <c:v>73687</c:v>
                </c:pt>
                <c:pt idx="2">
                  <c:v>77968</c:v>
                </c:pt>
                <c:pt idx="3">
                  <c:v>82163</c:v>
                </c:pt>
                <c:pt idx="4">
                  <c:v>86401</c:v>
                </c:pt>
                <c:pt idx="5">
                  <c:v>88815</c:v>
                </c:pt>
                <c:pt idx="6">
                  <c:v>93481</c:v>
                </c:pt>
                <c:pt idx="7">
                  <c:v>94749</c:v>
                </c:pt>
                <c:pt idx="8">
                  <c:v>93233</c:v>
                </c:pt>
                <c:pt idx="9">
                  <c:v>97038</c:v>
                </c:pt>
              </c:numCache>
            </c:numRef>
          </c:yVal>
        </c:ser>
        <c:dLbls>
          <c:showVal val="1"/>
        </c:dLbls>
        <c:axId val="46253568"/>
        <c:axId val="46254720"/>
      </c:scatterChart>
      <c:valAx>
        <c:axId val="46253568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spc="120" normalizeH="0" baseline="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en-US"/>
          </a:p>
        </c:txPr>
        <c:crossAx val="46254720"/>
        <c:crosses val="autoZero"/>
        <c:crossBetween val="midCat"/>
      </c:valAx>
      <c:valAx>
        <c:axId val="4625472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en-US"/>
          </a:p>
        </c:txPr>
        <c:crossAx val="4625356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Myriad Pro" panose="020B05030304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 w="15875">
      <a:solidFill>
        <a:srgbClr val="2683C6">
          <a:lumMod val="50000"/>
        </a:srgbClr>
      </a:solidFill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873DE-D8DC-44A4-A948-F35DE8E24377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D537D-9C7C-400A-B3CB-8190EAD7D5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11928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29562-1B77-47E0-9B55-7BC234EB596C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67253-8B12-423F-9E24-D7CA7D137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2187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67253-8B12-423F-9E24-D7CA7D137C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2614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67253-8B12-423F-9E24-D7CA7D137C7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9476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67253-8B12-423F-9E24-D7CA7D137C7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919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0B14-8C84-4F5A-AA2C-CFA41684267F}" type="datetime1">
              <a:rPr lang="en-US" smtClean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956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2651-5158-41A5-BD79-653D93E63F64}" type="datetime1">
              <a:rPr lang="en-US" smtClean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522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723A-4CC2-4035-876B-0B651CD3069A}" type="datetime1">
              <a:rPr lang="en-US" smtClean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90681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6B0B5-940C-4881-B0AE-2A5C2136280D}" type="datetime1">
              <a:rPr lang="en-US" smtClean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856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EE48-1981-414A-9F7E-1581B37B6D73}" type="datetime1">
              <a:rPr lang="en-US" smtClean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401242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871A-FFB9-4DE5-85F8-6C6A59BB9FE2}" type="datetime1">
              <a:rPr lang="en-US" smtClean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6179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D80C-EA11-4D47-A1DA-69B00C04DA0D}" type="datetime1">
              <a:rPr lang="en-US" smtClean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400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7A05-EE50-4373-9DBE-E7C3EFE9735C}" type="datetime1">
              <a:rPr lang="en-US" smtClean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7071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D45FB-1A8F-4DC5-AAF9-0549B6C34411}" type="datetime1">
              <a:rPr lang="en-US" smtClean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84920" y="6492875"/>
            <a:ext cx="512638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F76A4092-E9FD-4278-8B6F-BFAB0B06A5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925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C0DE5-54BF-4E8E-85ED-2B8E4BF83B9D}" type="datetime1">
              <a:rPr lang="en-US" smtClean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7452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E377-BAE1-42FE-84C1-1235DEDEB39B}" type="datetime1">
              <a:rPr lang="en-US" smtClean="0"/>
              <a:pPr/>
              <a:t>4/19/2017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329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7992-0E3C-4661-90B0-51E1AFF68A31}" type="datetime1">
              <a:rPr lang="en-US" smtClean="0"/>
              <a:pPr/>
              <a:t>4/19/2017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50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F84E-7F5D-4651-A314-AB88A2A42B40}" type="datetime1">
              <a:rPr lang="en-US" smtClean="0"/>
              <a:pPr/>
              <a:t>4/19/2017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15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422AF-29D7-4215-A431-8B4F7943A376}" type="datetime1">
              <a:rPr lang="en-US" smtClean="0"/>
              <a:pPr/>
              <a:t>4/19/2017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740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DB3C-60CE-4075-A49B-0A526E243709}" type="datetime1">
              <a:rPr lang="en-US" smtClean="0"/>
              <a:pPr/>
              <a:t>4/19/2017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3593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DC88A-716A-4F08-A9DE-948F7673D8B3}" type="datetime1">
              <a:rPr lang="en-US" smtClean="0"/>
              <a:pPr/>
              <a:t>4/19/2017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722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B2D88-3928-4F60-B2BC-994A7C6E8BF7}" type="datetime1">
              <a:rPr lang="en-US" smtClean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76A4092-E9FD-4278-8B6F-BFAB0B06A5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0523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3985" y="290153"/>
            <a:ext cx="2970634" cy="14093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28625" y="2391060"/>
            <a:ext cx="6332086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TRS Funding</a:t>
            </a:r>
          </a:p>
          <a:p>
            <a:pPr algn="ctr"/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Pension Benefits</a:t>
            </a:r>
          </a:p>
          <a:p>
            <a:pPr algn="ctr"/>
            <a:endParaRPr lang="en-US" sz="25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GSSA Spring Bootstrap</a:t>
            </a:r>
          </a:p>
          <a:p>
            <a:pPr algn="ctr"/>
            <a:r>
              <a:rPr lang="en-US" sz="2400" b="1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April 19, 2017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9550" y="6067057"/>
            <a:ext cx="213815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L. C. (Buster) Evans</a:t>
            </a:r>
          </a:p>
          <a:p>
            <a:pPr algn="ctr"/>
            <a:r>
              <a:rPr lang="en-US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Executive Director</a:t>
            </a:r>
            <a:endParaRPr lang="en-US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974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05159" y="123320"/>
            <a:ext cx="6751785" cy="1086644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  <a:t>Actual to Expected Total</a:t>
            </a:r>
            <a:br>
              <a:rPr lang="en-US" sz="35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</a:br>
            <a:r>
              <a:rPr lang="en-US" sz="35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  <a:t>Investment Rate of Return</a:t>
            </a:r>
            <a:endParaRPr lang="en-US" sz="35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55125890"/>
              </p:ext>
            </p:extLst>
          </p:nvPr>
        </p:nvGraphicFramePr>
        <p:xfrm>
          <a:off x="193537" y="1283855"/>
          <a:ext cx="8175030" cy="5200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9071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7960" y="133560"/>
            <a:ext cx="8285021" cy="1030222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  <a:t>Membership Statistics</a:t>
            </a:r>
            <a:br>
              <a:rPr lang="en-US" sz="35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</a:br>
            <a:r>
              <a:rPr lang="en-US" sz="35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  <a:t>June 30th</a:t>
            </a:r>
            <a:endParaRPr lang="en-US" sz="3500" b="1" dirty="0">
              <a:solidFill>
                <a:srgbClr val="0070C0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9637" y="6557100"/>
            <a:ext cx="4544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 smtClean="0"/>
              <a:t>Data Based on June 30</a:t>
            </a:r>
            <a:r>
              <a:rPr lang="en-US" sz="1200" i="1" baseline="30000" dirty="0" smtClean="0"/>
              <a:t>th</a:t>
            </a:r>
            <a:r>
              <a:rPr lang="en-US" sz="1200" i="1" dirty="0" smtClean="0"/>
              <a:t> Independent Auditors’ Report</a:t>
            </a:r>
            <a:endParaRPr lang="en-US" sz="1200" i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83341531"/>
              </p:ext>
            </p:extLst>
          </p:nvPr>
        </p:nvGraphicFramePr>
        <p:xfrm>
          <a:off x="757379" y="1531791"/>
          <a:ext cx="7666184" cy="4748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7568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964" y="2302164"/>
            <a:ext cx="2893291" cy="28932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78910" y="2302164"/>
            <a:ext cx="525549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 smtClean="0">
                <a:solidFill>
                  <a:srgbClr val="245031"/>
                </a:solidFill>
              </a:rPr>
              <a:t>$239 million </a:t>
            </a:r>
          </a:p>
          <a:p>
            <a:r>
              <a:rPr lang="en-US" sz="2500" baseline="30000" dirty="0" smtClean="0"/>
              <a:t>in direct economic impacts are supported by retirees’ initial expenditures.  </a:t>
            </a:r>
          </a:p>
          <a:p>
            <a:endParaRPr lang="en-US" sz="2500" baseline="30000" dirty="0" smtClean="0">
              <a:solidFill>
                <a:srgbClr val="005A58"/>
              </a:solidFill>
            </a:endParaRPr>
          </a:p>
          <a:p>
            <a:r>
              <a:rPr lang="en-US" sz="2800" b="1" baseline="30000" dirty="0" smtClean="0">
                <a:solidFill>
                  <a:srgbClr val="245031"/>
                </a:solidFill>
              </a:rPr>
              <a:t>$164 million</a:t>
            </a:r>
            <a:r>
              <a:rPr lang="en-US" sz="2800" baseline="30000" dirty="0" smtClean="0">
                <a:solidFill>
                  <a:srgbClr val="245031"/>
                </a:solidFill>
              </a:rPr>
              <a:t> </a:t>
            </a:r>
          </a:p>
          <a:p>
            <a:r>
              <a:rPr lang="en-US" sz="2500" baseline="30000" dirty="0" smtClean="0"/>
              <a:t>in indirect impacts results from these businesses purchasing additional goods and services.  </a:t>
            </a:r>
          </a:p>
          <a:p>
            <a:endParaRPr lang="en-US" sz="2500" baseline="30000" dirty="0" smtClean="0">
              <a:solidFill>
                <a:schemeClr val="accent5">
                  <a:lumMod val="75000"/>
                </a:schemeClr>
              </a:solidFill>
              <a:latin typeface="Myriad Pro Cond" panose="020B0506030403020204" pitchFamily="34" charset="0"/>
            </a:endParaRPr>
          </a:p>
          <a:p>
            <a:r>
              <a:rPr lang="en-US" sz="2800" b="1" baseline="30000" dirty="0" smtClean="0">
                <a:solidFill>
                  <a:srgbClr val="245031"/>
                </a:solidFill>
              </a:rPr>
              <a:t>$131 million</a:t>
            </a:r>
            <a:r>
              <a:rPr lang="en-US" sz="2800" baseline="30000" dirty="0" smtClean="0">
                <a:solidFill>
                  <a:srgbClr val="245031"/>
                </a:solidFill>
              </a:rPr>
              <a:t> </a:t>
            </a:r>
          </a:p>
          <a:p>
            <a:r>
              <a:rPr lang="en-US" sz="2500" baseline="30000" dirty="0" smtClean="0"/>
              <a:t>in induced impacts occur when employees hired by businesses as a result of the direct and indirect impacts make expenditures.</a:t>
            </a:r>
            <a:endParaRPr lang="en-US" sz="2500" baseline="300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6505" y="304797"/>
            <a:ext cx="8003242" cy="628075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  <a:t>Economic Impact</a:t>
            </a:r>
            <a:br>
              <a:rPr lang="en-US" sz="35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</a:br>
            <a:endParaRPr lang="en-US" sz="3500" b="1" dirty="0">
              <a:solidFill>
                <a:srgbClr val="0070C0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3682" y="1054284"/>
            <a:ext cx="410439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March 1, 2017 Monthly Benefit Payroll</a:t>
            </a:r>
          </a:p>
          <a:p>
            <a:r>
              <a:rPr lang="en-US" sz="600" dirty="0" smtClean="0"/>
              <a:t> </a:t>
            </a:r>
          </a:p>
          <a:p>
            <a:pPr algn="ctr"/>
            <a:r>
              <a:rPr lang="en-US" dirty="0" smtClean="0"/>
              <a:t>119,467 Retirees = $370,681,556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85850" y="5953123"/>
            <a:ext cx="6495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245031"/>
                </a:solidFill>
              </a:rPr>
              <a:t>Total Economic Impact - $534 Million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486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6546" y="250638"/>
            <a:ext cx="6081384" cy="78419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  <a:t>TRS FACTS</a:t>
            </a:r>
            <a:endParaRPr lang="en-US" sz="4000" b="1" dirty="0">
              <a:solidFill>
                <a:srgbClr val="0070C0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414" y="960583"/>
            <a:ext cx="8094822" cy="56803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Governed </a:t>
            </a:r>
            <a:r>
              <a:rPr lang="en-US" dirty="0">
                <a:solidFill>
                  <a:schemeClr val="tx1"/>
                </a:solidFill>
              </a:rPr>
              <a:t>by Georgia Law</a:t>
            </a:r>
          </a:p>
          <a:p>
            <a:pPr marL="738188" lvl="1" indent="-396875"/>
            <a:r>
              <a:rPr lang="en-US" sz="1800" dirty="0">
                <a:solidFill>
                  <a:schemeClr val="tx1"/>
                </a:solidFill>
              </a:rPr>
              <a:t>Title 47 – Chapters 1, 3 and </a:t>
            </a:r>
            <a:r>
              <a:rPr lang="en-US" sz="1800" dirty="0" smtClean="0">
                <a:solidFill>
                  <a:schemeClr val="tx1"/>
                </a:solidFill>
              </a:rPr>
              <a:t>20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Defined Benefit Plan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COLA – 1.5% each Jan. 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r>
              <a:rPr lang="en-US" dirty="0" smtClean="0">
                <a:solidFill>
                  <a:schemeClr val="tx1"/>
                </a:solidFill>
              </a:rPr>
              <a:t> and July 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r>
              <a:rPr lang="en-US" dirty="0" smtClean="0">
                <a:solidFill>
                  <a:schemeClr val="tx1"/>
                </a:solidFill>
              </a:rPr>
              <a:t> subject to CPI base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As of March 1, 2017:</a:t>
            </a:r>
          </a:p>
          <a:p>
            <a:pPr indent="-1588"/>
            <a:r>
              <a:rPr lang="en-US" dirty="0" smtClean="0">
                <a:solidFill>
                  <a:schemeClr val="tx1"/>
                </a:solidFill>
              </a:rPr>
              <a:t>69.4 Billion in Assets ( </a:t>
            </a:r>
            <a:r>
              <a:rPr lang="en-US" sz="1700" dirty="0" smtClean="0">
                <a:solidFill>
                  <a:schemeClr val="tx1"/>
                </a:solidFill>
              </a:rPr>
              <a:t>  $3.9 Billion Fiscal Y-T-D)</a:t>
            </a:r>
          </a:p>
          <a:p>
            <a:pPr lvl="1" indent="-225425"/>
            <a:r>
              <a:rPr lang="en-US" sz="1500" dirty="0" smtClean="0">
                <a:solidFill>
                  <a:schemeClr val="tx1"/>
                </a:solidFill>
              </a:rPr>
              <a:t>Ranked 24</a:t>
            </a:r>
            <a:r>
              <a:rPr lang="en-US" sz="1500" baseline="30000" dirty="0" smtClean="0">
                <a:solidFill>
                  <a:schemeClr val="tx1"/>
                </a:solidFill>
              </a:rPr>
              <a:t>th</a:t>
            </a:r>
            <a:r>
              <a:rPr lang="en-US" sz="1500" dirty="0" smtClean="0">
                <a:solidFill>
                  <a:schemeClr val="tx1"/>
                </a:solidFill>
              </a:rPr>
              <a:t> largest retirement fund by </a:t>
            </a:r>
            <a:r>
              <a:rPr lang="en-US" sz="1500" i="1" dirty="0" smtClean="0">
                <a:solidFill>
                  <a:schemeClr val="tx1"/>
                </a:solidFill>
              </a:rPr>
              <a:t>Pensions &amp; Investments</a:t>
            </a:r>
            <a:r>
              <a:rPr lang="en-US" sz="15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(02/06/17 issue date)</a:t>
            </a:r>
          </a:p>
          <a:p>
            <a:pPr indent="-1588"/>
            <a:r>
              <a:rPr lang="en-US" dirty="0" smtClean="0">
                <a:solidFill>
                  <a:schemeClr val="tx1"/>
                </a:solidFill>
              </a:rPr>
              <a:t>226,930 Actively Contributing Member Accounts</a:t>
            </a:r>
          </a:p>
          <a:p>
            <a:pPr lvl="1" indent="-225425"/>
            <a:r>
              <a:rPr lang="en-US" sz="1800" dirty="0" smtClean="0">
                <a:solidFill>
                  <a:schemeClr val="tx1"/>
                </a:solidFill>
              </a:rPr>
              <a:t>24,870 (11%) Eligible to Retire (Normal and Early Retirement)</a:t>
            </a:r>
          </a:p>
          <a:p>
            <a:pPr indent="-1588"/>
            <a:r>
              <a:rPr lang="en-US" dirty="0" smtClean="0">
                <a:solidFill>
                  <a:schemeClr val="tx1"/>
                </a:solidFill>
              </a:rPr>
              <a:t>264,028 Active Status Accounts</a:t>
            </a:r>
          </a:p>
          <a:p>
            <a:pPr indent="-1588"/>
            <a:r>
              <a:rPr lang="en-US" dirty="0" smtClean="0">
                <a:solidFill>
                  <a:schemeClr val="tx1"/>
                </a:solidFill>
              </a:rPr>
              <a:t>119,467 Retired Members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31867077"/>
              </p:ext>
            </p:extLst>
          </p:nvPr>
        </p:nvGraphicFramePr>
        <p:xfrm>
          <a:off x="1026001" y="2237870"/>
          <a:ext cx="5312410" cy="480060"/>
        </p:xfrm>
        <a:graphic>
          <a:graphicData uri="http://schemas.openxmlformats.org/drawingml/2006/table">
            <a:tbl>
              <a:tblPr firstRow="1" firstCol="1" bandRow="1"/>
              <a:tblGrid>
                <a:gridCol w="971550"/>
                <a:gridCol w="514350"/>
                <a:gridCol w="857250"/>
                <a:gridCol w="511810"/>
                <a:gridCol w="857250"/>
                <a:gridCol w="514350"/>
                <a:gridCol w="108585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Years of</a:t>
                      </a:r>
                      <a:endParaRPr lang="en-US" sz="105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Creditable Service</a:t>
                      </a:r>
                      <a:endParaRPr lang="en-US" sz="105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</a:t>
                      </a:r>
                      <a:endParaRPr lang="en-US" sz="105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2%</a:t>
                      </a:r>
                      <a:endParaRPr lang="en-US" sz="105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Multiplier</a:t>
                      </a:r>
                      <a:endParaRPr lang="en-US" sz="105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</a:t>
                      </a:r>
                      <a:endParaRPr lang="en-US" sz="105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2-Year</a:t>
                      </a:r>
                      <a:endParaRPr lang="en-US" sz="105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Final Avg.</a:t>
                      </a:r>
                      <a:endParaRPr lang="en-US" sz="105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Salary</a:t>
                      </a:r>
                      <a:endParaRPr lang="en-US" sz="105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endParaRPr lang="en-US" sz="105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Maximum Plan</a:t>
                      </a:r>
                      <a:endParaRPr lang="en-US" sz="105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Benefit</a:t>
                      </a:r>
                      <a:endParaRPr lang="en-US" sz="105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</a:tbl>
          </a:graphicData>
        </a:graphic>
      </p:graphicFrame>
      <p:sp>
        <p:nvSpPr>
          <p:cNvPr id="7" name="Up Arrow 6"/>
          <p:cNvSpPr>
            <a:spLocks noChangeAspect="1"/>
          </p:cNvSpPr>
          <p:nvPr/>
        </p:nvSpPr>
        <p:spPr>
          <a:xfrm>
            <a:off x="3394363" y="3856535"/>
            <a:ext cx="189345" cy="1788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0727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42036" y="241222"/>
            <a:ext cx="6081384" cy="70088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  <a:t>TRS FACTS </a:t>
            </a:r>
            <a:r>
              <a:rPr lang="en-US" sz="21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  <a:t>(continued)</a:t>
            </a:r>
            <a:endParaRPr lang="en-US" sz="2100" b="1" dirty="0">
              <a:solidFill>
                <a:srgbClr val="0070C0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43344" y="1311440"/>
            <a:ext cx="7795493" cy="5250692"/>
          </a:xfrm>
        </p:spPr>
        <p:txBody>
          <a:bodyPr>
            <a:noAutofit/>
          </a:bodyPr>
          <a:lstStyle/>
          <a:p>
            <a:pPr indent="-1588"/>
            <a:r>
              <a:rPr lang="en-US" dirty="0" smtClean="0">
                <a:solidFill>
                  <a:schemeClr val="tx1"/>
                </a:solidFill>
              </a:rPr>
              <a:t> Median </a:t>
            </a:r>
            <a:r>
              <a:rPr lang="en-US" dirty="0">
                <a:solidFill>
                  <a:schemeClr val="tx1"/>
                </a:solidFill>
              </a:rPr>
              <a:t>age of new members - 28 years </a:t>
            </a:r>
            <a:endParaRPr lang="en-US" u="sng" dirty="0">
              <a:solidFill>
                <a:schemeClr val="tx1"/>
              </a:solidFill>
            </a:endParaRPr>
          </a:p>
          <a:p>
            <a:pPr indent="-1588"/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US" dirty="0" smtClean="0">
                <a:solidFill>
                  <a:schemeClr val="tx1"/>
                </a:solidFill>
              </a:rPr>
              <a:t>Retirees </a:t>
            </a:r>
            <a:r>
              <a:rPr lang="en-US" dirty="0">
                <a:solidFill>
                  <a:schemeClr val="tx1"/>
                </a:solidFill>
              </a:rPr>
              <a:t>with 25+ years of service:</a:t>
            </a:r>
            <a:endParaRPr lang="en-US" u="sng" dirty="0">
              <a:solidFill>
                <a:schemeClr val="tx1"/>
              </a:solidFill>
            </a:endParaRPr>
          </a:p>
          <a:p>
            <a:pPr marL="684213" lvl="0" indent="-111125"/>
            <a:r>
              <a:rPr lang="en-US" dirty="0" smtClean="0">
                <a:solidFill>
                  <a:schemeClr val="tx1"/>
                </a:solidFill>
              </a:rPr>
              <a:t> Average </a:t>
            </a:r>
            <a:r>
              <a:rPr lang="en-US" dirty="0">
                <a:solidFill>
                  <a:schemeClr val="tx1"/>
                </a:solidFill>
              </a:rPr>
              <a:t>years of service - 30.5 years</a:t>
            </a:r>
            <a:endParaRPr lang="en-US" u="sng" dirty="0">
              <a:solidFill>
                <a:schemeClr val="tx1"/>
              </a:solidFill>
            </a:endParaRPr>
          </a:p>
          <a:p>
            <a:pPr marL="684213" lvl="0" indent="-111125"/>
            <a:r>
              <a:rPr lang="en-US" dirty="0" smtClean="0">
                <a:solidFill>
                  <a:schemeClr val="tx1"/>
                </a:solidFill>
              </a:rPr>
              <a:t> Average </a:t>
            </a:r>
            <a:r>
              <a:rPr lang="en-US" dirty="0">
                <a:solidFill>
                  <a:schemeClr val="tx1"/>
                </a:solidFill>
              </a:rPr>
              <a:t>age at retirement – 58.8 years</a:t>
            </a:r>
            <a:endParaRPr lang="en-US" u="sng" dirty="0">
              <a:solidFill>
                <a:schemeClr val="tx1"/>
              </a:solidFill>
            </a:endParaRPr>
          </a:p>
          <a:p>
            <a:pPr marL="684213" lvl="0" indent="-111125"/>
            <a:r>
              <a:rPr lang="en-US" dirty="0" smtClean="0">
                <a:solidFill>
                  <a:schemeClr val="tx1"/>
                </a:solidFill>
              </a:rPr>
              <a:t> Average benefit:</a:t>
            </a:r>
          </a:p>
          <a:p>
            <a:pPr marL="803275" lvl="0" indent="55563"/>
            <a:r>
              <a:rPr lang="en-US" dirty="0" smtClean="0">
                <a:solidFill>
                  <a:schemeClr val="tx1"/>
                </a:solidFill>
              </a:rPr>
              <a:t>$3,209/month </a:t>
            </a:r>
          </a:p>
          <a:p>
            <a:pPr marL="803275" lvl="0" indent="55563"/>
            <a:r>
              <a:rPr lang="en-US" dirty="0" smtClean="0">
                <a:solidFill>
                  <a:schemeClr val="tx1"/>
                </a:solidFill>
              </a:rPr>
              <a:t>$38,508/year</a:t>
            </a:r>
            <a:endParaRPr lang="en-US" u="sng" dirty="0">
              <a:solidFill>
                <a:schemeClr val="tx1"/>
              </a:solidFill>
            </a:endParaRPr>
          </a:p>
          <a:p>
            <a:pPr indent="-1588"/>
            <a:r>
              <a:rPr lang="en-US" dirty="0" smtClean="0">
                <a:solidFill>
                  <a:schemeClr val="tx1"/>
                </a:solidFill>
              </a:rPr>
              <a:t>$</a:t>
            </a:r>
            <a:r>
              <a:rPr lang="en-US" dirty="0">
                <a:solidFill>
                  <a:schemeClr val="tx1"/>
                </a:solidFill>
              </a:rPr>
              <a:t>4.2 billion - </a:t>
            </a:r>
            <a:r>
              <a:rPr lang="en-US" dirty="0" smtClean="0">
                <a:solidFill>
                  <a:schemeClr val="tx1"/>
                </a:solidFill>
              </a:rPr>
              <a:t>benefits </a:t>
            </a:r>
            <a:r>
              <a:rPr lang="en-US" dirty="0">
                <a:solidFill>
                  <a:schemeClr val="tx1"/>
                </a:solidFill>
              </a:rPr>
              <a:t>paid</a:t>
            </a:r>
            <a:endParaRPr lang="en-US" u="sng" dirty="0">
              <a:solidFill>
                <a:schemeClr val="tx1"/>
              </a:solidFill>
            </a:endParaRPr>
          </a:p>
          <a:p>
            <a:pPr indent="-1588"/>
            <a:r>
              <a:rPr lang="en-US" dirty="0" smtClean="0">
                <a:solidFill>
                  <a:schemeClr val="tx1"/>
                </a:solidFill>
              </a:rPr>
              <a:t>Average </a:t>
            </a:r>
            <a:r>
              <a:rPr lang="en-US" dirty="0">
                <a:solidFill>
                  <a:schemeClr val="tx1"/>
                </a:solidFill>
              </a:rPr>
              <a:t>benefit of all </a:t>
            </a:r>
            <a:r>
              <a:rPr lang="en-US" dirty="0" smtClean="0">
                <a:solidFill>
                  <a:schemeClr val="tx1"/>
                </a:solidFill>
              </a:rPr>
              <a:t>retirees:</a:t>
            </a:r>
          </a:p>
          <a:p>
            <a:pPr marL="803275" indent="0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$</a:t>
            </a:r>
            <a:r>
              <a:rPr lang="en-US" dirty="0" smtClean="0">
                <a:solidFill>
                  <a:schemeClr val="tx1"/>
                </a:solidFill>
              </a:rPr>
              <a:t>3,213/month </a:t>
            </a:r>
          </a:p>
          <a:p>
            <a:pPr marL="803275" indent="0"/>
            <a:r>
              <a:rPr lang="en-US" dirty="0" smtClean="0">
                <a:solidFill>
                  <a:schemeClr val="tx1"/>
                </a:solidFill>
              </a:rPr>
              <a:t>or </a:t>
            </a:r>
            <a:r>
              <a:rPr lang="en-US" dirty="0">
                <a:solidFill>
                  <a:schemeClr val="tx1"/>
                </a:solidFill>
              </a:rPr>
              <a:t>$</a:t>
            </a:r>
            <a:r>
              <a:rPr lang="en-US" dirty="0" smtClean="0">
                <a:solidFill>
                  <a:schemeClr val="tx1"/>
                </a:solidFill>
              </a:rPr>
              <a:t>38,556/ year</a:t>
            </a:r>
            <a:endParaRPr lang="en-US" u="sng" dirty="0">
              <a:solidFill>
                <a:schemeClr val="tx1"/>
              </a:solidFill>
            </a:endParaRPr>
          </a:p>
          <a:p>
            <a:pPr indent="-1588"/>
            <a:r>
              <a:rPr lang="en-US" dirty="0" smtClean="0">
                <a:solidFill>
                  <a:schemeClr val="tx1"/>
                </a:solidFill>
              </a:rPr>
              <a:t>7,218 </a:t>
            </a:r>
            <a:r>
              <a:rPr lang="en-US" dirty="0">
                <a:solidFill>
                  <a:schemeClr val="tx1"/>
                </a:solidFill>
              </a:rPr>
              <a:t>members retired</a:t>
            </a:r>
            <a:endParaRPr lang="en-US" u="sng" dirty="0">
              <a:solidFill>
                <a:schemeClr val="tx1"/>
              </a:solidFill>
            </a:endParaRPr>
          </a:p>
          <a:p>
            <a:pPr indent="-1588"/>
            <a:r>
              <a:rPr lang="en-US" dirty="0" smtClean="0">
                <a:solidFill>
                  <a:schemeClr val="tx1"/>
                </a:solidFill>
              </a:rPr>
              <a:t>2,329 </a:t>
            </a:r>
            <a:r>
              <a:rPr lang="en-US" dirty="0">
                <a:solidFill>
                  <a:schemeClr val="tx1"/>
                </a:solidFill>
              </a:rPr>
              <a:t>retirees passed away</a:t>
            </a:r>
            <a:endParaRPr lang="en-US" u="sng" dirty="0">
              <a:solidFill>
                <a:schemeClr val="tx1"/>
              </a:solidFill>
            </a:endParaRPr>
          </a:p>
          <a:p>
            <a:pPr marL="341312" indent="0">
              <a:buNone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8908" y="849744"/>
            <a:ext cx="3602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Fiscal Year 2015-16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3096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77996" y="5683457"/>
            <a:ext cx="56526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52512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79.1% Funded as of June 30, 2015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rgbClr val="525129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85651007"/>
              </p:ext>
            </p:extLst>
          </p:nvPr>
        </p:nvGraphicFramePr>
        <p:xfrm>
          <a:off x="369450" y="1496290"/>
          <a:ext cx="8469749" cy="3336888"/>
        </p:xfrm>
        <a:graphic>
          <a:graphicData uri="http://schemas.openxmlformats.org/drawingml/2006/table">
            <a:tbl>
              <a:tblPr firstRow="1" firstCol="1" bandRow="1"/>
              <a:tblGrid>
                <a:gridCol w="1152347"/>
                <a:gridCol w="912492"/>
                <a:gridCol w="6404910"/>
              </a:tblGrid>
              <a:tr h="52647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$50.3  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Billion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 Value </a:t>
                      </a: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</a:t>
                      </a:r>
                      <a:r>
                        <a:rPr lang="en-US" sz="1600" u="none" strike="noStrike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Future Benefits Payable </a:t>
                      </a: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</a:t>
                      </a:r>
                      <a:r>
                        <a:rPr lang="en-US" sz="1600" u="none" strike="noStrike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Retired Members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917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42.7 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</a:t>
                      </a:r>
                      <a:r>
                        <a:rPr lang="en-US" sz="1600" u="none" strike="noStrike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Value o</a:t>
                      </a:r>
                      <a:r>
                        <a:rPr lang="en-US" sz="1600" u="none" strike="noStrike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 Future Benefits Payable </a:t>
                      </a: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</a:t>
                      </a:r>
                      <a:r>
                        <a:rPr lang="en-US" sz="1600" u="none" strike="noStrike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Active Members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032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93.0 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Liabilities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032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10.2 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 Value of Future Contributions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29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$82.8 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Actuarial </a:t>
                      </a: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Accrued Liability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083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$65.5 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Actuarial Value </a:t>
                      </a: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</a:t>
                      </a:r>
                      <a:r>
                        <a:rPr lang="en-US" sz="1600" u="none" strike="noStrike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Assets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032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($17.3)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Unfunded Actuarial Accrued Liabilities</a:t>
                      </a:r>
                      <a:endParaRPr lang="en-US" sz="1600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36" marR="675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330036" y="297879"/>
            <a:ext cx="6326910" cy="83819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  <a:t>Funding Status</a:t>
            </a:r>
            <a:endParaRPr lang="en-US" sz="4000" b="1" dirty="0">
              <a:solidFill>
                <a:srgbClr val="0070C0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9564" y="6501682"/>
            <a:ext cx="4544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 smtClean="0"/>
              <a:t>Data Based on June 30, 2015 Actuarial Valuation</a:t>
            </a:r>
            <a:endParaRPr lang="en-US" sz="1200" i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3183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726" y="258618"/>
            <a:ext cx="6347713" cy="1320800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  <a:t>Sources of Funding for Fund Sustainability</a:t>
            </a:r>
            <a:endParaRPr lang="en-US" sz="3500" b="1" dirty="0">
              <a:solidFill>
                <a:srgbClr val="0070C0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69" y="2391791"/>
            <a:ext cx="7786257" cy="4128868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Employee Contributions - </a:t>
            </a:r>
            <a:r>
              <a:rPr lang="en-US" b="1" dirty="0">
                <a:solidFill>
                  <a:srgbClr val="000099"/>
                </a:solidFill>
              </a:rPr>
              <a:t>6</a:t>
            </a:r>
            <a:r>
              <a:rPr lang="en-US" b="1" dirty="0" smtClean="0">
                <a:solidFill>
                  <a:srgbClr val="000099"/>
                </a:solidFill>
              </a:rPr>
              <a:t>%</a:t>
            </a:r>
            <a:endParaRPr lang="en-US" b="1" dirty="0">
              <a:solidFill>
                <a:srgbClr val="000099"/>
              </a:solidFill>
            </a:endParaRPr>
          </a:p>
          <a:p>
            <a:pPr indent="-1588"/>
            <a:r>
              <a:rPr lang="en-US" dirty="0" smtClean="0">
                <a:solidFill>
                  <a:schemeClr val="tx1"/>
                </a:solidFill>
              </a:rPr>
              <a:t> O.C.G.A. § 47-3-41</a:t>
            </a:r>
          </a:p>
          <a:p>
            <a:pPr indent="-1588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5% Minimum – 6% </a:t>
            </a:r>
            <a:r>
              <a:rPr lang="en-US" dirty="0" smtClean="0">
                <a:solidFill>
                  <a:schemeClr val="tx1"/>
                </a:solidFill>
              </a:rPr>
              <a:t>Maximum</a:t>
            </a:r>
          </a:p>
          <a:p>
            <a:pPr marL="341312" indent="0">
              <a:buNone/>
            </a:pPr>
            <a:endParaRPr lang="en-US" sz="800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Employer Contributions</a:t>
            </a:r>
          </a:p>
          <a:p>
            <a:pPr marL="0" indent="0">
              <a:spcBef>
                <a:spcPts val="400"/>
              </a:spcBef>
              <a:buNone/>
            </a:pPr>
            <a:endParaRPr lang="en-US" sz="500" dirty="0" smtClean="0">
              <a:solidFill>
                <a:schemeClr val="tx1"/>
              </a:solidFill>
            </a:endParaRPr>
          </a:p>
          <a:p>
            <a:pPr indent="-1588"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O.C.G.A. § 47-3-43 based on System’s liabilities as shown by</a:t>
            </a:r>
          </a:p>
          <a:p>
            <a:pPr marL="341312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actuarial valuation</a:t>
            </a:r>
          </a:p>
          <a:p>
            <a:pPr marL="517525" indent="0"/>
            <a:r>
              <a:rPr lang="en-US" dirty="0" smtClean="0">
                <a:solidFill>
                  <a:schemeClr val="tx1"/>
                </a:solidFill>
              </a:rPr>
              <a:t>FY 2017 – </a:t>
            </a:r>
            <a:r>
              <a:rPr lang="en-US" b="1" dirty="0" smtClean="0">
                <a:solidFill>
                  <a:srgbClr val="000099"/>
                </a:solidFill>
              </a:rPr>
              <a:t>14.27%</a:t>
            </a:r>
          </a:p>
          <a:p>
            <a:pPr marL="517525" indent="0"/>
            <a:r>
              <a:rPr lang="en-US" dirty="0" smtClean="0">
                <a:solidFill>
                  <a:schemeClr val="tx1"/>
                </a:solidFill>
              </a:rPr>
              <a:t>FY 2018 – </a:t>
            </a:r>
            <a:r>
              <a:rPr lang="en-US" b="1" dirty="0" smtClean="0">
                <a:solidFill>
                  <a:srgbClr val="000099"/>
                </a:solidFill>
              </a:rPr>
              <a:t>16.81%</a:t>
            </a:r>
          </a:p>
          <a:p>
            <a:pPr indent="-1588"/>
            <a:endParaRPr lang="en-US" sz="8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Investment Earnings </a:t>
            </a:r>
          </a:p>
          <a:p>
            <a:pPr marL="573088" lvl="1" indent="-231775"/>
            <a:r>
              <a:rPr lang="en-US" sz="1800" dirty="0" smtClean="0">
                <a:solidFill>
                  <a:schemeClr val="tx1"/>
                </a:solidFill>
              </a:rPr>
              <a:t>7.50 % Assumed Rate of Return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5708" y="1717964"/>
            <a:ext cx="8164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Contribution rates are determined by the Board of Trustees in accordance with Georgia law.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5947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779" y="240145"/>
            <a:ext cx="6318840" cy="1163782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  <a:t>Employer Contributions Include</a:t>
            </a:r>
            <a:endParaRPr lang="en-US" sz="3500" b="1" dirty="0">
              <a:solidFill>
                <a:srgbClr val="0070C0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724" y="1809609"/>
            <a:ext cx="7232076" cy="4120135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Base Salary and T&amp;E for State Earned Positions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Other Considerations</a:t>
            </a:r>
          </a:p>
          <a:p>
            <a:pPr marL="628650" lvl="1" indent="-287338">
              <a:lnSpc>
                <a:spcPts val="2200"/>
              </a:lnSpc>
            </a:pPr>
            <a:r>
              <a:rPr lang="en-US" sz="1650" dirty="0" smtClean="0">
                <a:solidFill>
                  <a:schemeClr val="tx1"/>
                </a:solidFill>
              </a:rPr>
              <a:t>Positions Paid with Federal Funds May Debit the Federal Fund Categories Provided Funds Are Available</a:t>
            </a:r>
          </a:p>
          <a:p>
            <a:pPr marL="628650" lvl="1" indent="-287338">
              <a:lnSpc>
                <a:spcPts val="2200"/>
              </a:lnSpc>
            </a:pPr>
            <a:r>
              <a:rPr lang="en-US" sz="1650" dirty="0" smtClean="0">
                <a:solidFill>
                  <a:schemeClr val="tx1"/>
                </a:solidFill>
              </a:rPr>
              <a:t>Employers Would Be Picking Up The Employer Cost for Positions Above QBE Earnings and the Amounts of the Local Teaching/Responsibility Supplements Paid By the Employer</a:t>
            </a:r>
          </a:p>
          <a:p>
            <a:pPr marL="628650" lvl="1" indent="-287338">
              <a:lnSpc>
                <a:spcPts val="2200"/>
              </a:lnSpc>
            </a:pPr>
            <a:r>
              <a:rPr lang="en-US" sz="1650" dirty="0" smtClean="0">
                <a:solidFill>
                  <a:schemeClr val="tx1"/>
                </a:solidFill>
              </a:rPr>
              <a:t>Employers Impacted the Least Will be Those With Fewer Positions Above the State Earnings and With No or Lower Supplements Paid</a:t>
            </a:r>
            <a:endParaRPr lang="en-US" sz="1650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5598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355272" y="338153"/>
            <a:ext cx="556029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  <a:t>Contribution Rates</a:t>
            </a:r>
            <a:endParaRPr lang="en-US" sz="3500" b="1" dirty="0">
              <a:solidFill>
                <a:srgbClr val="0070C0"/>
              </a:solidFill>
              <a:latin typeface="Myriad Pro" panose="020B0503030403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58464284"/>
              </p:ext>
            </p:extLst>
          </p:nvPr>
        </p:nvGraphicFramePr>
        <p:xfrm>
          <a:off x="935063" y="969095"/>
          <a:ext cx="3175117" cy="5271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7058"/>
                <a:gridCol w="1086250"/>
                <a:gridCol w="1201809"/>
              </a:tblGrid>
              <a:tr h="314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Fiscal Year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Employer Rate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Employee Rate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1980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10.51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1981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11.11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1982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11.47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1983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12.07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12.55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1985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12.71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1986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12.71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1987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13.43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1988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13.43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1989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13.63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1990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13.63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1991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12.64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11.81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1993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11.81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1994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11.81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11.81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1996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11.81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1997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11.81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1998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11.81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  <a:tr h="2478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1999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11.95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036" marR="8036" marT="8036" marB="0" anchor="b"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6615797"/>
              </p:ext>
            </p:extLst>
          </p:nvPr>
        </p:nvGraphicFramePr>
        <p:xfrm>
          <a:off x="5067782" y="1025242"/>
          <a:ext cx="3143345" cy="52151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1719"/>
                <a:gridCol w="1169807"/>
                <a:gridCol w="1091819"/>
              </a:tblGrid>
              <a:tr h="26840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Fiscal Year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Employer Rate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Employee Rate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11.29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11.29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2002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9.24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2003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9.24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9.24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2005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9.24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2006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9.24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2007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9.28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9.28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2009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9.28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9.74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5.25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10.28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5.53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10.28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5.53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11.41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12.28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13.15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14.27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14.27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  <a:tr h="260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2018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16.81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Myriad Pro" panose="020B050303040302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yriad Pro" panose="020B0503030403020204" pitchFamily="34" charset="0"/>
                      </a:endParaRPr>
                    </a:p>
                  </a:txBody>
                  <a:tcPr marL="8420" marR="8420" marT="8420" marB="0" anchor="b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80697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88" y="175489"/>
            <a:ext cx="8137238" cy="1016002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  <a:t>Employer Contribution </a:t>
            </a:r>
            <a:br>
              <a:rPr lang="en-US" sz="35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</a:br>
            <a:r>
              <a:rPr lang="en-US" sz="35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  <a:t>Rate History</a:t>
            </a:r>
            <a:endParaRPr lang="en-US" sz="3500" b="1" dirty="0">
              <a:solidFill>
                <a:srgbClr val="0070C0"/>
              </a:solidFill>
              <a:latin typeface="Myriad Pro" panose="020B0503030403020204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51919762"/>
              </p:ext>
            </p:extLst>
          </p:nvPr>
        </p:nvGraphicFramePr>
        <p:xfrm>
          <a:off x="332507" y="1117598"/>
          <a:ext cx="8458200" cy="4872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75603287"/>
              </p:ext>
            </p:extLst>
          </p:nvPr>
        </p:nvGraphicFramePr>
        <p:xfrm>
          <a:off x="240145" y="1551706"/>
          <a:ext cx="8550562" cy="4955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6766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2505" y="258616"/>
            <a:ext cx="8017165" cy="1256148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  <a:t>Factors Impacting</a:t>
            </a:r>
            <a:br>
              <a:rPr lang="en-US" sz="35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</a:br>
            <a:r>
              <a:rPr lang="en-US" sz="3500" b="1" dirty="0" smtClean="0">
                <a:solidFill>
                  <a:srgbClr val="0070C0"/>
                </a:solidFill>
                <a:latin typeface="Myriad Pro" panose="020B0503030403020204" pitchFamily="34" charset="0"/>
              </a:rPr>
              <a:t>Contribution Rates</a:t>
            </a:r>
            <a:endParaRPr lang="en-US" sz="3500" b="1" dirty="0">
              <a:solidFill>
                <a:srgbClr val="0070C0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43342" y="1837913"/>
            <a:ext cx="7906328" cy="4027178"/>
          </a:xfrm>
        </p:spPr>
        <p:txBody>
          <a:bodyPr>
            <a:noAutofit/>
          </a:bodyPr>
          <a:lstStyle/>
          <a:p>
            <a:pPr indent="-1588"/>
            <a:r>
              <a:rPr lang="en-US" dirty="0" smtClean="0">
                <a:solidFill>
                  <a:schemeClr val="tx1"/>
                </a:solidFill>
              </a:rPr>
              <a:t>Actuarial Assumption Changes</a:t>
            </a:r>
          </a:p>
          <a:p>
            <a:pPr lvl="1" indent="-169863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Price and Wage Inflation</a:t>
            </a:r>
          </a:p>
          <a:p>
            <a:pPr lvl="1" indent="-169863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Option Factors</a:t>
            </a:r>
          </a:p>
          <a:p>
            <a:pPr lvl="1" indent="-169863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Demographics: withdrawals</a:t>
            </a:r>
            <a:r>
              <a:rPr lang="en-US" dirty="0">
                <a:solidFill>
                  <a:schemeClr val="tx1"/>
                </a:solidFill>
              </a:rPr>
              <a:t>, pre-retirement mortality, disability retirement, service retirement, post-retirement mortality, </a:t>
            </a:r>
            <a:r>
              <a:rPr lang="en-US" dirty="0" smtClean="0">
                <a:solidFill>
                  <a:schemeClr val="tx1"/>
                </a:solidFill>
              </a:rPr>
              <a:t>etc.</a:t>
            </a:r>
          </a:p>
          <a:p>
            <a:pPr indent="-1588"/>
            <a:r>
              <a:rPr lang="en-US" dirty="0" smtClean="0">
                <a:solidFill>
                  <a:schemeClr val="tx1"/>
                </a:solidFill>
              </a:rPr>
              <a:t> Investment Earnings</a:t>
            </a:r>
          </a:p>
          <a:p>
            <a:pPr indent="-1588"/>
            <a:r>
              <a:rPr lang="en-US" dirty="0" smtClean="0">
                <a:solidFill>
                  <a:schemeClr val="tx1"/>
                </a:solidFill>
              </a:rPr>
              <a:t> Investment Earnings Assumption Changes</a:t>
            </a:r>
          </a:p>
          <a:p>
            <a:pPr indent="-1588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Increases/Decreases in Actively Contributing Members</a:t>
            </a:r>
          </a:p>
          <a:p>
            <a:pPr indent="-1588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Increases/Decreases in Member Salaries</a:t>
            </a:r>
          </a:p>
          <a:p>
            <a:pPr marL="341312" indent="0">
              <a:buNone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4092-E9FD-4278-8B6F-BFAB0B06A58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106688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5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CF79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1093</TotalTime>
  <Words>605</Words>
  <Application>Microsoft Office PowerPoint</Application>
  <PresentationFormat>On-screen Show (4:3)</PresentationFormat>
  <Paragraphs>276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Facet</vt:lpstr>
      <vt:lpstr>Slide 1</vt:lpstr>
      <vt:lpstr>TRS FACTS</vt:lpstr>
      <vt:lpstr>TRS FACTS (continued)</vt:lpstr>
      <vt:lpstr>Funding Status</vt:lpstr>
      <vt:lpstr>Sources of Funding for Fund Sustainability</vt:lpstr>
      <vt:lpstr>Employer Contributions Include</vt:lpstr>
      <vt:lpstr>Slide 7</vt:lpstr>
      <vt:lpstr>Employer Contribution  Rate History</vt:lpstr>
      <vt:lpstr>Factors Impacting Contribution Rates</vt:lpstr>
      <vt:lpstr>Actual to Expected Total Investment Rate of Return</vt:lpstr>
      <vt:lpstr>Membership Statistics June 30th</vt:lpstr>
      <vt:lpstr>Economic Impact </vt:lpstr>
    </vt:vector>
  </TitlesOfParts>
  <Company>TRS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TRS Funding and Pension Benefit</dc:title>
  <dc:creator>Evans, Buster</dc:creator>
  <cp:lastModifiedBy>Josh Hooper</cp:lastModifiedBy>
  <cp:revision>108</cp:revision>
  <cp:lastPrinted>2017-03-23T12:30:07Z</cp:lastPrinted>
  <dcterms:created xsi:type="dcterms:W3CDTF">2016-12-06T13:17:39Z</dcterms:created>
  <dcterms:modified xsi:type="dcterms:W3CDTF">2017-04-19T13:28:53Z</dcterms:modified>
</cp:coreProperties>
</file>