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72" r:id="rId5"/>
  </p:sldMasterIdLst>
  <p:notesMasterIdLst>
    <p:notesMasterId r:id="rId37"/>
  </p:notesMasterIdLst>
  <p:handoutMasterIdLst>
    <p:handoutMasterId r:id="rId38"/>
  </p:handoutMasterIdLst>
  <p:sldIdLst>
    <p:sldId id="464" r:id="rId6"/>
    <p:sldId id="518" r:id="rId7"/>
    <p:sldId id="520" r:id="rId8"/>
    <p:sldId id="521" r:id="rId9"/>
    <p:sldId id="436" r:id="rId10"/>
    <p:sldId id="522" r:id="rId11"/>
    <p:sldId id="523" r:id="rId12"/>
    <p:sldId id="525" r:id="rId13"/>
    <p:sldId id="533" r:id="rId14"/>
    <p:sldId id="548" r:id="rId15"/>
    <p:sldId id="547" r:id="rId16"/>
    <p:sldId id="546" r:id="rId17"/>
    <p:sldId id="549" r:id="rId18"/>
    <p:sldId id="534" r:id="rId19"/>
    <p:sldId id="541" r:id="rId20"/>
    <p:sldId id="542" r:id="rId21"/>
    <p:sldId id="535" r:id="rId22"/>
    <p:sldId id="543" r:id="rId23"/>
    <p:sldId id="532" r:id="rId24"/>
    <p:sldId id="531" r:id="rId25"/>
    <p:sldId id="526" r:id="rId26"/>
    <p:sldId id="485" r:id="rId27"/>
    <p:sldId id="486" r:id="rId28"/>
    <p:sldId id="530" r:id="rId29"/>
    <p:sldId id="529" r:id="rId30"/>
    <p:sldId id="537" r:id="rId31"/>
    <p:sldId id="536" r:id="rId32"/>
    <p:sldId id="538" r:id="rId33"/>
    <p:sldId id="539" r:id="rId34"/>
    <p:sldId id="519" r:id="rId35"/>
    <p:sldId id="551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548235"/>
    <a:srgbClr val="FF8F75"/>
    <a:srgbClr val="1AC453"/>
    <a:srgbClr val="B1D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8" autoAdjust="0"/>
    <p:restoredTop sz="70805" autoAdjust="0"/>
  </p:normalViewPr>
  <p:slideViewPr>
    <p:cSldViewPr snapToGrid="0">
      <p:cViewPr varScale="1">
        <p:scale>
          <a:sx n="60" d="100"/>
          <a:sy n="60" d="100"/>
        </p:scale>
        <p:origin x="1867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676"/>
    </p:cViewPr>
  </p:sorterViewPr>
  <p:notesViewPr>
    <p:cSldViewPr snapToGrid="0">
      <p:cViewPr varScale="1">
        <p:scale>
          <a:sx n="64" d="100"/>
          <a:sy n="64" d="100"/>
        </p:scale>
        <p:origin x="308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0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CB1DC78F-B74E-462C-B5EC-0F70FC2B9783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31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1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50F5316C-2457-40C4-9EE5-0431147AF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57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D8AB1433-BF8B-45C5-81D6-089F21EECCF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E6530340-F5C0-43BA-9CC1-D63E860F35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85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5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42227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4627" y="4113838"/>
            <a:ext cx="6845946" cy="54856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1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42227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4627" y="4113838"/>
            <a:ext cx="6845946" cy="54856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8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42227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4627" y="4113838"/>
            <a:ext cx="6845946" cy="54856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6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42227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4627" y="4113838"/>
            <a:ext cx="6845946" cy="54856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5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42227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4627" y="4113838"/>
            <a:ext cx="6845946" cy="54856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29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2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71" indent="-177571">
              <a:buFont typeface="Arial" panose="020B0604020202020204" pitchFamily="34" charset="0"/>
              <a:buChar char="•"/>
            </a:pPr>
            <a:r>
              <a:rPr lang="en-US" sz="2100" dirty="0"/>
              <a:t>Everything aligns for our districts and school leaders</a:t>
            </a:r>
          </a:p>
          <a:p>
            <a:pPr marL="177571" indent="-177571">
              <a:buFont typeface="Arial" panose="020B0604020202020204" pitchFamily="34" charset="0"/>
              <a:buChar char="•"/>
            </a:pPr>
            <a:r>
              <a:rPr lang="en-US" sz="2100" dirty="0"/>
              <a:t>Leaders see how programs and initiatives work together to support a continuous system of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06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42227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4627" y="4113838"/>
            <a:ext cx="6845946" cy="54856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gadoe.org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o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4E1784F-24CF-40F5-8E66-5A671CE0558F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</a:rPr>
              <a:t>Richard</a:t>
            </a:r>
            <a:r>
              <a:rPr lang="en-US" sz="1400" b="1" baseline="0" dirty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FD5ACBA-BC96-4E48-BAD5-E7E116EC4687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194362-26A2-411B-A63E-F202E3AFF173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2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26400"/>
                </a:solidFill>
              </a:defRPr>
            </a:pPr>
            <a:endParaRPr kern="0">
              <a:solidFill>
                <a:srgbClr val="F26400"/>
              </a:solidFill>
              <a:latin typeface="Calibri"/>
              <a:sym typeface="Calibri"/>
            </a:endParaRPr>
          </a:p>
        </p:txBody>
      </p:sp>
      <p:pic>
        <p:nvPicPr>
          <p:cNvPr id="2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" name="Shape 30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3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442"/>
            <a:ext cx="1978057" cy="105232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3157024" y="210757"/>
            <a:ext cx="587869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hangingPunct="0">
              <a:defRPr sz="1400" b="1">
                <a:solidFill>
                  <a:srgbClr val="FFFFFF"/>
                </a:solidFill>
              </a:defRPr>
            </a:pPr>
            <a:r>
              <a:rPr sz="1400" b="1" kern="0">
                <a:solidFill>
                  <a:srgbClr val="FFFFFF"/>
                </a:solidFill>
                <a:latin typeface="Calibri"/>
                <a:sym typeface="Calibri"/>
              </a:rPr>
              <a:t>Richard Woods, Georgia’s School Superintendent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200" b="1" i="1">
                <a:solidFill>
                  <a:srgbClr val="FFFFFF"/>
                </a:solidFill>
              </a:defRPr>
            </a:pPr>
            <a:r>
              <a:rPr sz="1200" b="1" i="1" kern="0">
                <a:solidFill>
                  <a:srgbClr val="FFFFFF"/>
                </a:solidFill>
                <a:latin typeface="Calibri"/>
                <a:sym typeface="Calibri"/>
              </a:rPr>
              <a:t>“Educating Georgia’s Future”</a:t>
            </a:r>
            <a:endParaRPr sz="1200" b="1" i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200" b="1">
                <a:solidFill>
                  <a:srgbClr val="FFFFFF"/>
                </a:solidFill>
              </a:defRPr>
            </a:pPr>
            <a:r>
              <a:rPr sz="1200" b="1"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sym typeface="Calibri"/>
                <a:hlinkClick r:id="rId4"/>
              </a:rPr>
              <a:t>gadoe.org</a:t>
            </a:r>
          </a:p>
        </p:txBody>
      </p:sp>
      <p:sp>
        <p:nvSpPr>
          <p:cNvPr id="34" name="Shape 34"/>
          <p:cNvSpPr/>
          <p:nvPr/>
        </p:nvSpPr>
        <p:spPr>
          <a:xfrm flipV="1">
            <a:off x="1" y="1042276"/>
            <a:ext cx="9144001" cy="45720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29393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44" name="image2.png"/>
          <p:cNvPicPr>
            <a:picLocks noChangeAspect="1"/>
          </p:cNvPicPr>
          <p:nvPr/>
        </p:nvPicPr>
        <p:blipFill>
          <a:blip r:embed="rId3">
            <a:extLst/>
          </a:blip>
          <a:srcRect b="19612"/>
          <a:stretch>
            <a:fillRect/>
          </a:stretch>
        </p:blipFill>
        <p:spPr>
          <a:xfrm>
            <a:off x="6920613" y="50571"/>
            <a:ext cx="2212567" cy="946228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7172586" y="946941"/>
            <a:ext cx="1960592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Richard Woods, 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Georgia’s School Superintendent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 i="1">
                <a:solidFill>
                  <a:srgbClr val="595959"/>
                </a:solidFill>
              </a:defRPr>
            </a:pPr>
            <a:r>
              <a:rPr sz="1000" b="1" i="1" kern="0">
                <a:solidFill>
                  <a:srgbClr val="595959"/>
                </a:solidFill>
                <a:latin typeface="Calibri"/>
                <a:sym typeface="Calibri"/>
              </a:rPr>
              <a:t>“Educating Georgia’s Future”</a:t>
            </a:r>
            <a:endParaRPr sz="1200" b="1" i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sym typeface="Calibri"/>
                <a:hlinkClick r:id="rId4"/>
              </a:rPr>
              <a:t>gadoe.org</a:t>
            </a:r>
          </a:p>
        </p:txBody>
      </p:sp>
      <p:pic>
        <p:nvPicPr>
          <p:cNvPr id="4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03982" y="334015"/>
            <a:ext cx="631663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1" name="Shape 51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52" name="image2.png"/>
          <p:cNvPicPr>
            <a:picLocks noChangeAspect="1"/>
          </p:cNvPicPr>
          <p:nvPr/>
        </p:nvPicPr>
        <p:blipFill>
          <a:blip r:embed="rId3">
            <a:extLst/>
          </a:blip>
          <a:srcRect b="19612"/>
          <a:stretch>
            <a:fillRect/>
          </a:stretch>
        </p:blipFill>
        <p:spPr>
          <a:xfrm>
            <a:off x="6920613" y="50571"/>
            <a:ext cx="2212567" cy="946228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7206143" y="946941"/>
            <a:ext cx="1927036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Richard Woods, 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Georgia’s School Superintendent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 i="1">
                <a:solidFill>
                  <a:srgbClr val="595959"/>
                </a:solidFill>
              </a:defRPr>
            </a:pPr>
            <a:r>
              <a:rPr sz="1000" b="1" i="1" kern="0">
                <a:solidFill>
                  <a:srgbClr val="595959"/>
                </a:solidFill>
                <a:latin typeface="Calibri"/>
                <a:sym typeface="Calibri"/>
              </a:rPr>
              <a:t>“Educating Georgia’s Future”</a:t>
            </a:r>
            <a:endParaRPr sz="1200" b="1" i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sym typeface="Calibri"/>
                <a:hlinkClick r:id="rId4"/>
              </a:rPr>
              <a:t>gadoe.org</a:t>
            </a:r>
          </a:p>
        </p:txBody>
      </p:sp>
    </p:spTree>
    <p:extLst>
      <p:ext uri="{BB962C8B-B14F-4D97-AF65-F5344CB8AC3E}">
        <p14:creationId xmlns:p14="http://schemas.microsoft.com/office/powerpoint/2010/main" val="286652135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2" name="Shape 62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63" name="image2.png"/>
          <p:cNvPicPr>
            <a:picLocks noChangeAspect="1"/>
          </p:cNvPicPr>
          <p:nvPr/>
        </p:nvPicPr>
        <p:blipFill>
          <a:blip r:embed="rId3">
            <a:extLst/>
          </a:blip>
          <a:srcRect b="19612"/>
          <a:stretch>
            <a:fillRect/>
          </a:stretch>
        </p:blipFill>
        <p:spPr>
          <a:xfrm>
            <a:off x="6920613" y="50571"/>
            <a:ext cx="2212567" cy="946228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7172586" y="946941"/>
            <a:ext cx="1960592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Richard Woods, 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Georgia’s School Superintendent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 i="1">
                <a:solidFill>
                  <a:srgbClr val="595959"/>
                </a:solidFill>
              </a:defRPr>
            </a:pPr>
            <a:r>
              <a:rPr sz="1000" b="1" i="1" kern="0">
                <a:solidFill>
                  <a:srgbClr val="595959"/>
                </a:solidFill>
                <a:latin typeface="Calibri"/>
                <a:sym typeface="Calibri"/>
              </a:rPr>
              <a:t>“Educating Georgia’s Future”</a:t>
            </a:r>
            <a:endParaRPr sz="1200" b="1" i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sym typeface="Calibri"/>
                <a:hlinkClick r:id="rId4"/>
              </a:rPr>
              <a:t>gadoe.org</a:t>
            </a:r>
          </a:p>
        </p:txBody>
      </p:sp>
      <p:sp>
        <p:nvSpPr>
          <p:cNvPr id="65" name="Shape 6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26400"/>
                </a:solidFill>
              </a:defRPr>
            </a:pPr>
            <a:endParaRPr kern="0">
              <a:solidFill>
                <a:srgbClr val="F26400"/>
              </a:solidFill>
              <a:latin typeface="Calibri"/>
              <a:sym typeface="Calibri"/>
            </a:endParaRPr>
          </a:p>
        </p:txBody>
      </p:sp>
      <p:pic>
        <p:nvPicPr>
          <p:cNvPr id="6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1" name="Shape 71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7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442"/>
            <a:ext cx="1978057" cy="1052326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3157024" y="210757"/>
            <a:ext cx="587869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hangingPunct="0">
              <a:defRPr sz="1400" b="1">
                <a:solidFill>
                  <a:srgbClr val="FFFFFF"/>
                </a:solidFill>
              </a:defRPr>
            </a:pPr>
            <a:r>
              <a:rPr sz="1400" b="1" kern="0">
                <a:solidFill>
                  <a:srgbClr val="FFFFFF"/>
                </a:solidFill>
                <a:latin typeface="Calibri"/>
                <a:sym typeface="Calibri"/>
              </a:rPr>
              <a:t>Richard Woods, Georgia’s School Superintendent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200" b="1" i="1">
                <a:solidFill>
                  <a:srgbClr val="FFFFFF"/>
                </a:solidFill>
              </a:defRPr>
            </a:pPr>
            <a:r>
              <a:rPr sz="1200" b="1" i="1" kern="0">
                <a:solidFill>
                  <a:srgbClr val="FFFFFF"/>
                </a:solidFill>
                <a:latin typeface="Calibri"/>
                <a:sym typeface="Calibri"/>
              </a:rPr>
              <a:t>“Educating Georgia’s Future”</a:t>
            </a:r>
            <a:endParaRPr sz="1200" b="1" i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200" b="1">
                <a:solidFill>
                  <a:srgbClr val="FFFFFF"/>
                </a:solidFill>
              </a:defRPr>
            </a:pPr>
            <a:r>
              <a:rPr sz="1200" b="1"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sym typeface="Calibri"/>
                <a:hlinkClick r:id="rId4"/>
              </a:rPr>
              <a:t>gadoe.org</a:t>
            </a:r>
          </a:p>
        </p:txBody>
      </p:sp>
      <p:sp>
        <p:nvSpPr>
          <p:cNvPr id="75" name="Shape 75"/>
          <p:cNvSpPr/>
          <p:nvPr/>
        </p:nvSpPr>
        <p:spPr>
          <a:xfrm flipV="1">
            <a:off x="1" y="1042276"/>
            <a:ext cx="9144001" cy="45720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12886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124" name="image2.png"/>
          <p:cNvPicPr>
            <a:picLocks noChangeAspect="1"/>
          </p:cNvPicPr>
          <p:nvPr/>
        </p:nvPicPr>
        <p:blipFill>
          <a:blip r:embed="rId3">
            <a:extLst/>
          </a:blip>
          <a:srcRect b="19612"/>
          <a:stretch>
            <a:fillRect/>
          </a:stretch>
        </p:blipFill>
        <p:spPr>
          <a:xfrm>
            <a:off x="6920613" y="50571"/>
            <a:ext cx="2212567" cy="94622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7172586" y="946941"/>
            <a:ext cx="1960592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Richard Woods, 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Georgia’s School Superintendent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 i="1">
                <a:solidFill>
                  <a:srgbClr val="595959"/>
                </a:solidFill>
              </a:defRPr>
            </a:pPr>
            <a:r>
              <a:rPr sz="1000" b="1" i="1" kern="0">
                <a:solidFill>
                  <a:srgbClr val="595959"/>
                </a:solidFill>
                <a:latin typeface="Calibri"/>
                <a:sym typeface="Calibri"/>
              </a:rPr>
              <a:t>“Educating Georgia’s Future”</a:t>
            </a:r>
            <a:endParaRPr sz="1200" b="1" i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sym typeface="Calibri"/>
                <a:hlinkClick r:id="rId4"/>
              </a:rPr>
              <a:t>gadoe.org</a:t>
            </a:r>
          </a:p>
        </p:txBody>
      </p:sp>
      <p:pic>
        <p:nvPicPr>
          <p:cNvPr id="12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603982" y="334015"/>
            <a:ext cx="631663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8" name="Shape 128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0" name="Shape 130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131" name="image2.png"/>
          <p:cNvPicPr>
            <a:picLocks noChangeAspect="1"/>
          </p:cNvPicPr>
          <p:nvPr/>
        </p:nvPicPr>
        <p:blipFill>
          <a:blip r:embed="rId3">
            <a:extLst/>
          </a:blip>
          <a:srcRect b="19612"/>
          <a:stretch>
            <a:fillRect/>
          </a:stretch>
        </p:blipFill>
        <p:spPr>
          <a:xfrm>
            <a:off x="6920613" y="50571"/>
            <a:ext cx="2212567" cy="94622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7063530" y="1016791"/>
            <a:ext cx="206964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Richard Woods, 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Georgia’s School Superintendent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 i="1">
                <a:solidFill>
                  <a:srgbClr val="595959"/>
                </a:solidFill>
              </a:defRPr>
            </a:pPr>
            <a:r>
              <a:rPr sz="1000" b="1" i="1" kern="0">
                <a:solidFill>
                  <a:srgbClr val="595959"/>
                </a:solidFill>
                <a:latin typeface="Calibri"/>
                <a:sym typeface="Calibri"/>
              </a:rPr>
              <a:t>“Educating Georgia’s Future”</a:t>
            </a:r>
            <a:endParaRPr sz="1200" b="1" i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sym typeface="Calibri"/>
                <a:hlinkClick r:id="rId4"/>
              </a:rPr>
              <a:t>gadoe.org</a:t>
            </a:r>
          </a:p>
        </p:txBody>
      </p:sp>
    </p:spTree>
    <p:extLst>
      <p:ext uri="{BB962C8B-B14F-4D97-AF65-F5344CB8AC3E}">
        <p14:creationId xmlns:p14="http://schemas.microsoft.com/office/powerpoint/2010/main" val="257652148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48" name="Shape 148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149" name="image2.png"/>
          <p:cNvPicPr>
            <a:picLocks noChangeAspect="1"/>
          </p:cNvPicPr>
          <p:nvPr/>
        </p:nvPicPr>
        <p:blipFill>
          <a:blip r:embed="rId3">
            <a:extLst/>
          </a:blip>
          <a:srcRect b="19612"/>
          <a:stretch>
            <a:fillRect/>
          </a:stretch>
        </p:blipFill>
        <p:spPr>
          <a:xfrm>
            <a:off x="6920613" y="50571"/>
            <a:ext cx="2212567" cy="946228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7172586" y="946941"/>
            <a:ext cx="1960592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Richard Woods, 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Georgia’s School Superintendent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 i="1">
                <a:solidFill>
                  <a:srgbClr val="595959"/>
                </a:solidFill>
              </a:defRPr>
            </a:pPr>
            <a:r>
              <a:rPr sz="1000" b="1" i="1" kern="0">
                <a:solidFill>
                  <a:srgbClr val="595959"/>
                </a:solidFill>
                <a:latin typeface="Calibri"/>
                <a:sym typeface="Calibri"/>
              </a:rPr>
              <a:t>“Educating Georgia’s Future”</a:t>
            </a:r>
            <a:endParaRPr sz="1200" b="1" i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sym typeface="Calibri"/>
                <a:hlinkClick r:id="rId4"/>
              </a:rPr>
              <a:t>gadoe.org</a:t>
            </a:r>
          </a:p>
        </p:txBody>
      </p:sp>
      <p:pic>
        <p:nvPicPr>
          <p:cNvPr id="15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half" idx="1"/>
          </p:nvPr>
        </p:nvSpPr>
        <p:spPr>
          <a:xfrm>
            <a:off x="3887391" y="1664162"/>
            <a:ext cx="4629151" cy="41968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7" name="Shape 157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158" name="image2.png"/>
          <p:cNvPicPr>
            <a:picLocks noChangeAspect="1"/>
          </p:cNvPicPr>
          <p:nvPr/>
        </p:nvPicPr>
        <p:blipFill>
          <a:blip r:embed="rId3">
            <a:extLst/>
          </a:blip>
          <a:srcRect b="19612"/>
          <a:stretch>
            <a:fillRect/>
          </a:stretch>
        </p:blipFill>
        <p:spPr>
          <a:xfrm>
            <a:off x="6920613" y="50571"/>
            <a:ext cx="2212567" cy="946228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7063530" y="1016791"/>
            <a:ext cx="206964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Richard Woods, 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Georgia’s School Superintendent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 i="1">
                <a:solidFill>
                  <a:srgbClr val="595959"/>
                </a:solidFill>
              </a:defRPr>
            </a:pPr>
            <a:r>
              <a:rPr sz="1000" b="1" i="1" kern="0">
                <a:solidFill>
                  <a:srgbClr val="595959"/>
                </a:solidFill>
                <a:latin typeface="Calibri"/>
                <a:sym typeface="Calibri"/>
              </a:rPr>
              <a:t>“Educating Georgia’s Future”</a:t>
            </a:r>
            <a:endParaRPr sz="1200" b="1" i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sym typeface="Calibri"/>
                <a:hlinkClick r:id="rId4"/>
              </a:rPr>
              <a:t>gadoe.org</a:t>
            </a:r>
          </a:p>
        </p:txBody>
      </p:sp>
    </p:spTree>
    <p:extLst>
      <p:ext uri="{BB962C8B-B14F-4D97-AF65-F5344CB8AC3E}">
        <p14:creationId xmlns:p14="http://schemas.microsoft.com/office/powerpoint/2010/main" val="415841493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68" name="Shape 168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169" name="image2.png"/>
          <p:cNvPicPr>
            <a:picLocks noChangeAspect="1"/>
          </p:cNvPicPr>
          <p:nvPr/>
        </p:nvPicPr>
        <p:blipFill>
          <a:blip r:embed="rId3">
            <a:extLst/>
          </a:blip>
          <a:srcRect b="19612"/>
          <a:stretch>
            <a:fillRect/>
          </a:stretch>
        </p:blipFill>
        <p:spPr>
          <a:xfrm>
            <a:off x="6920613" y="50571"/>
            <a:ext cx="2212567" cy="94622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7172586" y="946941"/>
            <a:ext cx="1960592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Richard Woods, 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Georgia’s School Superintendent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 i="1">
                <a:solidFill>
                  <a:srgbClr val="595959"/>
                </a:solidFill>
              </a:defRPr>
            </a:pPr>
            <a:r>
              <a:rPr sz="1000" b="1" i="1" kern="0">
                <a:solidFill>
                  <a:srgbClr val="595959"/>
                </a:solidFill>
                <a:latin typeface="Calibri"/>
                <a:sym typeface="Calibri"/>
              </a:rPr>
              <a:t>“Educating Georgia’s Future”</a:t>
            </a:r>
            <a:endParaRPr sz="1200" b="1" i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sym typeface="Calibri"/>
                <a:hlinkClick r:id="rId4"/>
              </a:rPr>
              <a:t>gadoe.org</a:t>
            </a:r>
          </a:p>
        </p:txBody>
      </p:sp>
      <p:pic>
        <p:nvPicPr>
          <p:cNvPr id="17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73" name="Shape 173"/>
          <p:cNvSpPr>
            <a:spLocks noGrp="1"/>
          </p:cNvSpPr>
          <p:nvPr>
            <p:ph type="pic" sz="half" idx="13"/>
          </p:nvPr>
        </p:nvSpPr>
        <p:spPr>
          <a:xfrm>
            <a:off x="3887391" y="1801091"/>
            <a:ext cx="4629151" cy="405996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hape 175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7" name="Shape 177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178" name="image2.png"/>
          <p:cNvPicPr>
            <a:picLocks noChangeAspect="1"/>
          </p:cNvPicPr>
          <p:nvPr/>
        </p:nvPicPr>
        <p:blipFill>
          <a:blip r:embed="rId3">
            <a:extLst/>
          </a:blip>
          <a:srcRect b="19612"/>
          <a:stretch>
            <a:fillRect/>
          </a:stretch>
        </p:blipFill>
        <p:spPr>
          <a:xfrm>
            <a:off x="6920613" y="50571"/>
            <a:ext cx="2212567" cy="94622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7080308" y="1016791"/>
            <a:ext cx="205287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Richard Woods, 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Georgia’s School Superintendent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 i="1">
                <a:solidFill>
                  <a:srgbClr val="595959"/>
                </a:solidFill>
              </a:defRPr>
            </a:pPr>
            <a:r>
              <a:rPr sz="1000" b="1" i="1" kern="0">
                <a:solidFill>
                  <a:srgbClr val="595959"/>
                </a:solidFill>
                <a:latin typeface="Calibri"/>
                <a:sym typeface="Calibri"/>
              </a:rPr>
              <a:t>“Educating Georgia’s Future”</a:t>
            </a:r>
            <a:endParaRPr sz="1200" b="1" i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sym typeface="Calibri"/>
                <a:hlinkClick r:id="rId4"/>
              </a:rPr>
              <a:t>gadoe.org</a:t>
            </a:r>
          </a:p>
        </p:txBody>
      </p:sp>
    </p:spTree>
    <p:extLst>
      <p:ext uri="{BB962C8B-B14F-4D97-AF65-F5344CB8AC3E}">
        <p14:creationId xmlns:p14="http://schemas.microsoft.com/office/powerpoint/2010/main" val="226779904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189" name="image2.png"/>
          <p:cNvPicPr>
            <a:picLocks noChangeAspect="1"/>
          </p:cNvPicPr>
          <p:nvPr/>
        </p:nvPicPr>
        <p:blipFill>
          <a:blip r:embed="rId3">
            <a:extLst/>
          </a:blip>
          <a:srcRect b="19612"/>
          <a:stretch>
            <a:fillRect/>
          </a:stretch>
        </p:blipFill>
        <p:spPr>
          <a:xfrm>
            <a:off x="6920613" y="50571"/>
            <a:ext cx="2212567" cy="946228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7172586" y="946941"/>
            <a:ext cx="1960592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Richard Woods, 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Georgia’s School Superintendent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 i="1">
                <a:solidFill>
                  <a:srgbClr val="595959"/>
                </a:solidFill>
              </a:defRPr>
            </a:pPr>
            <a:r>
              <a:rPr sz="1000" b="1" i="1" kern="0">
                <a:solidFill>
                  <a:srgbClr val="595959"/>
                </a:solidFill>
                <a:latin typeface="Calibri"/>
                <a:sym typeface="Calibri"/>
              </a:rPr>
              <a:t>“Educating Georgia’s Future”</a:t>
            </a:r>
            <a:endParaRPr sz="1200" b="1" i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sym typeface="Calibri"/>
                <a:hlinkClick r:id="rId4"/>
              </a:rPr>
              <a:t>gadoe.org</a:t>
            </a:r>
          </a:p>
        </p:txBody>
      </p:sp>
      <p:pic>
        <p:nvPicPr>
          <p:cNvPr id="19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603982" y="334015"/>
            <a:ext cx="631663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hape 194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6" name="Shape 196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197" name="image2.png"/>
          <p:cNvPicPr>
            <a:picLocks noChangeAspect="1"/>
          </p:cNvPicPr>
          <p:nvPr/>
        </p:nvPicPr>
        <p:blipFill>
          <a:blip r:embed="rId3">
            <a:extLst/>
          </a:blip>
          <a:srcRect b="19612"/>
          <a:stretch>
            <a:fillRect/>
          </a:stretch>
        </p:blipFill>
        <p:spPr>
          <a:xfrm>
            <a:off x="6920613" y="50571"/>
            <a:ext cx="2212567" cy="946228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7055140" y="1016791"/>
            <a:ext cx="207803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Richard Woods, 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Georgia’s School Superintendent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 i="1">
                <a:solidFill>
                  <a:srgbClr val="595959"/>
                </a:solidFill>
              </a:defRPr>
            </a:pPr>
            <a:r>
              <a:rPr sz="1000" b="1" i="1" kern="0">
                <a:solidFill>
                  <a:srgbClr val="595959"/>
                </a:solidFill>
                <a:latin typeface="Calibri"/>
                <a:sym typeface="Calibri"/>
              </a:rPr>
              <a:t>“Educating Georgia’s Future”</a:t>
            </a:r>
            <a:endParaRPr sz="1200" b="1" i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sym typeface="Calibri"/>
                <a:hlinkClick r:id="rId4"/>
              </a:rPr>
              <a:t>gadoe.org</a:t>
            </a:r>
          </a:p>
        </p:txBody>
      </p:sp>
    </p:spTree>
    <p:extLst>
      <p:ext uri="{BB962C8B-B14F-4D97-AF65-F5344CB8AC3E}">
        <p14:creationId xmlns:p14="http://schemas.microsoft.com/office/powerpoint/2010/main" val="35161145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07" name="Shape 207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208" name="image2.png"/>
          <p:cNvPicPr>
            <a:picLocks noChangeAspect="1"/>
          </p:cNvPicPr>
          <p:nvPr/>
        </p:nvPicPr>
        <p:blipFill>
          <a:blip r:embed="rId3">
            <a:extLst/>
          </a:blip>
          <a:srcRect b="19612"/>
          <a:stretch>
            <a:fillRect/>
          </a:stretch>
        </p:blipFill>
        <p:spPr>
          <a:xfrm>
            <a:off x="6920613" y="50571"/>
            <a:ext cx="2212567" cy="946228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7172586" y="946941"/>
            <a:ext cx="1960592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Richard Woods, 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Georgia’s School Superintendent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 i="1">
                <a:solidFill>
                  <a:srgbClr val="595959"/>
                </a:solidFill>
              </a:defRPr>
            </a:pPr>
            <a:r>
              <a:rPr sz="1000" b="1" i="1" kern="0">
                <a:solidFill>
                  <a:srgbClr val="595959"/>
                </a:solidFill>
                <a:latin typeface="Calibri"/>
                <a:sym typeface="Calibri"/>
              </a:rPr>
              <a:t>“Educating Georgia’s Future”</a:t>
            </a:r>
            <a:endParaRPr sz="1200" b="1" i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sym typeface="Calibri"/>
                <a:hlinkClick r:id="rId4"/>
              </a:rPr>
              <a:t>gadoe.org</a:t>
            </a:r>
          </a:p>
        </p:txBody>
      </p:sp>
      <p:sp>
        <p:nvSpPr>
          <p:cNvPr id="210" name="Shape 2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26400"/>
                </a:solidFill>
              </a:defRPr>
            </a:pPr>
            <a:endParaRPr kern="0">
              <a:solidFill>
                <a:srgbClr val="F26400"/>
              </a:solidFill>
              <a:latin typeface="Calibri"/>
              <a:sym typeface="Calibri"/>
            </a:endParaRPr>
          </a:p>
        </p:txBody>
      </p:sp>
      <p:pic>
        <p:nvPicPr>
          <p:cNvPr id="21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hape 214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16" name="Shape 216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41885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DAE6870-AD18-448A-9B2A-0EFE6DC7B06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5B3B41-2E1F-40FB-8308-AA0E18F0B9DC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</a:rPr>
              <a:t>Richard</a:t>
            </a:r>
            <a:r>
              <a:rPr lang="en-US" sz="1400" b="1" baseline="0" dirty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CB0378-FFD4-4CBB-858D-32EE1C82268A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DE48FE1-C959-4842-929B-B952E86448B4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A82E43-F334-4B83-9151-C0C24AE8A2BC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D42744-81F0-410B-A1C2-96529C47C04D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</a:rPr>
              <a:t>Richard</a:t>
            </a:r>
            <a:r>
              <a:rPr lang="en-US" sz="1400" b="1" baseline="0" dirty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>
                <a:solidFill>
                  <a:schemeClr val="bg1"/>
                </a:solidFill>
                <a:hlinkClick r:id="rId3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5BC54F9-6F4B-41F9-912C-6E88152A8FF5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83A17E0-28EC-493A-A2BA-E1070EBF6E76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gadoe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hyperlink" Target="http://www.gadoe.org/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81D28A-6477-4EA0-9A4C-03300D2262A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15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" name="Shape 4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5" name="image2.png"/>
          <p:cNvPicPr>
            <a:picLocks noChangeAspect="1"/>
          </p:cNvPicPr>
          <p:nvPr/>
        </p:nvPicPr>
        <p:blipFill>
          <a:blip r:embed="rId11">
            <a:extLst/>
          </a:blip>
          <a:srcRect b="19612"/>
          <a:stretch>
            <a:fillRect/>
          </a:stretch>
        </p:blipFill>
        <p:spPr>
          <a:xfrm>
            <a:off x="6920613" y="50571"/>
            <a:ext cx="2212567" cy="94622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/>
        </p:nvSpPr>
        <p:spPr>
          <a:xfrm>
            <a:off x="7172586" y="946941"/>
            <a:ext cx="1960592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Richard Woods, 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kern="0">
                <a:solidFill>
                  <a:srgbClr val="595959"/>
                </a:solidFill>
                <a:latin typeface="Calibri"/>
                <a:sym typeface="Calibri"/>
              </a:rPr>
              <a:t>Georgia’s School Superintendent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 i="1">
                <a:solidFill>
                  <a:srgbClr val="595959"/>
                </a:solidFill>
              </a:defRPr>
            </a:pPr>
            <a:r>
              <a:rPr sz="1000" b="1" i="1" kern="0">
                <a:solidFill>
                  <a:srgbClr val="595959"/>
                </a:solidFill>
                <a:latin typeface="Calibri"/>
                <a:sym typeface="Calibri"/>
              </a:rPr>
              <a:t>“Educating Georgia’s Future”</a:t>
            </a:r>
            <a:endParaRPr sz="1200" b="1" i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000" b="1">
                <a:solidFill>
                  <a:srgbClr val="595959"/>
                </a:solidFill>
              </a:defRPr>
            </a:pPr>
            <a:r>
              <a:rPr sz="1000" b="1"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sym typeface="Calibri"/>
                <a:hlinkClick r:id="rId12"/>
              </a:rPr>
              <a:t>gadoe.org</a:t>
            </a: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26400"/>
                </a:solidFill>
              </a:defRPr>
            </a:pPr>
            <a:endParaRPr kern="0">
              <a:solidFill>
                <a:srgbClr val="F26400"/>
              </a:solidFill>
              <a:latin typeface="Calibri"/>
              <a:sym typeface="Calibri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6314359"/>
            <a:ext cx="9144000" cy="475421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sym typeface="Calibri"/>
              </a:rPr>
              <a:pPr hangingPunct="0"/>
              <a:t>‹#›</a:t>
            </a:fld>
            <a:endParaRPr kern="0">
              <a:latin typeface="Calibri"/>
              <a:sym typeface="Calibri"/>
            </a:endParaRPr>
          </a:p>
        </p:txBody>
      </p:sp>
      <p:sp>
        <p:nvSpPr>
          <p:cNvPr id="10" name="Shape 10"/>
          <p:cNvSpPr/>
          <p:nvPr/>
        </p:nvSpPr>
        <p:spPr>
          <a:xfrm flipV="1">
            <a:off x="-16416" y="6236139"/>
            <a:ext cx="9160418" cy="51908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12" name="image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0" y="15442"/>
            <a:ext cx="1978057" cy="105232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3157024" y="210757"/>
            <a:ext cx="587869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hangingPunct="0">
              <a:defRPr sz="1400" b="1">
                <a:solidFill>
                  <a:srgbClr val="FFFFFF"/>
                </a:solidFill>
              </a:defRPr>
            </a:pPr>
            <a:r>
              <a:rPr sz="1400" b="1" kern="0">
                <a:solidFill>
                  <a:srgbClr val="FFFFFF"/>
                </a:solidFill>
                <a:latin typeface="Calibri"/>
                <a:sym typeface="Calibri"/>
              </a:rPr>
              <a:t>Richard Woods, Georgia’s School Superintendent</a:t>
            </a:r>
            <a:endParaRPr sz="1200" b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200" b="1" i="1">
                <a:solidFill>
                  <a:srgbClr val="FFFFFF"/>
                </a:solidFill>
              </a:defRPr>
            </a:pPr>
            <a:r>
              <a:rPr sz="1200" b="1" i="1" kern="0">
                <a:solidFill>
                  <a:srgbClr val="FFFFFF"/>
                </a:solidFill>
                <a:latin typeface="Calibri"/>
                <a:sym typeface="Calibri"/>
              </a:rPr>
              <a:t>“Educating Georgia’s Future”</a:t>
            </a:r>
            <a:endParaRPr sz="1200" b="1" i="1" kern="0">
              <a:solidFill>
                <a:srgbClr val="888888"/>
              </a:solidFill>
              <a:latin typeface="Calibri"/>
              <a:sym typeface="Calibri"/>
            </a:endParaRPr>
          </a:p>
          <a:p>
            <a:pPr algn="r" hangingPunct="0">
              <a:defRPr sz="1200" b="1">
                <a:solidFill>
                  <a:srgbClr val="FFFFFF"/>
                </a:solidFill>
              </a:defRPr>
            </a:pPr>
            <a:r>
              <a:rPr sz="1200" b="1"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sym typeface="Calibri"/>
                <a:hlinkClick r:id="rId12"/>
              </a:rPr>
              <a:t>gadoe.org</a:t>
            </a:r>
          </a:p>
        </p:txBody>
      </p:sp>
      <p:sp>
        <p:nvSpPr>
          <p:cNvPr id="14" name="Shape 14"/>
          <p:cNvSpPr/>
          <p:nvPr/>
        </p:nvSpPr>
        <p:spPr>
          <a:xfrm flipV="1">
            <a:off x="1" y="1042276"/>
            <a:ext cx="9144001" cy="45720"/>
          </a:xfrm>
          <a:prstGeom prst="rect">
            <a:avLst/>
          </a:prstGeom>
          <a:solidFill>
            <a:srgbClr val="EC0269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15" name="image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9104" y="1434647"/>
            <a:ext cx="8856455" cy="45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412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Rounded MT Bold"/>
          <a:ea typeface="Arial Rounded MT Bold"/>
          <a:cs typeface="Arial Rounded MT Bold"/>
          <a:sym typeface="Arial Rounded MT 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722783"/>
            <a:ext cx="7772400" cy="179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300" dirty="0">
                <a:solidFill>
                  <a:schemeClr val="bg2">
                    <a:lumMod val="25000"/>
                  </a:schemeClr>
                </a:solidFill>
              </a:rPr>
              <a:t>Spring Bootstrap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700" dirty="0">
                <a:solidFill>
                  <a:schemeClr val="bg2">
                    <a:lumMod val="25000"/>
                  </a:schemeClr>
                </a:solidFill>
              </a:rPr>
              <a:t>April 19, 2017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0" y="3797300"/>
            <a:ext cx="6858000" cy="546100"/>
          </a:xfrm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Richard Woods, </a:t>
            </a:r>
            <a:r>
              <a:rPr lang="en-US" i="1" dirty="0">
                <a:solidFill>
                  <a:srgbClr val="FF3300"/>
                </a:solidFill>
              </a:rPr>
              <a:t>Georgia’s School Superintendent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97" y="4617236"/>
            <a:ext cx="2449628" cy="16320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" y="4608513"/>
            <a:ext cx="9144002" cy="1632067"/>
            <a:chOff x="-1" y="4608513"/>
            <a:chExt cx="9144002" cy="163206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4614079"/>
              <a:ext cx="2441275" cy="16265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1274" y="4608514"/>
              <a:ext cx="2449630" cy="163206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725" y="4608513"/>
              <a:ext cx="2441276" cy="162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47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38480" cy="4351338"/>
          </a:xfrm>
        </p:spPr>
        <p:txBody>
          <a:bodyPr/>
          <a:lstStyle/>
          <a:p>
            <a:pPr lvl="0"/>
            <a:r>
              <a:rPr lang="en-US" dirty="0"/>
              <a:t>Context – demographics and comparison schools</a:t>
            </a:r>
          </a:p>
          <a:p>
            <a:r>
              <a:rPr lang="en-US" dirty="0"/>
              <a:t>Help public understand what data means</a:t>
            </a:r>
          </a:p>
          <a:p>
            <a:r>
              <a:rPr lang="en-US" dirty="0"/>
              <a:t>Trends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5458594" y="1742602"/>
            <a:ext cx="2924037" cy="291242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564834" y="4655023"/>
            <a:ext cx="5485268" cy="133145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/>
          <a:srcRect r="56029" b="24602"/>
          <a:stretch/>
        </p:blipFill>
        <p:spPr bwMode="auto">
          <a:xfrm>
            <a:off x="226005" y="4333461"/>
            <a:ext cx="3100291" cy="16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2997890" y="3198812"/>
            <a:ext cx="1309067" cy="145621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950968" y="3853764"/>
            <a:ext cx="735082" cy="98064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3960120" y="2429195"/>
            <a:ext cx="1533789" cy="24774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82631" y="3048000"/>
            <a:ext cx="667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WI Report Card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04175" y="5904274"/>
            <a:ext cx="1835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Louisiana Report Card</a:t>
            </a:r>
          </a:p>
        </p:txBody>
      </p:sp>
    </p:spTree>
    <p:extLst>
      <p:ext uri="{BB962C8B-B14F-4D97-AF65-F5344CB8AC3E}">
        <p14:creationId xmlns:p14="http://schemas.microsoft.com/office/powerpoint/2010/main" val="2902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595947" cy="4351338"/>
          </a:xfrm>
        </p:spPr>
        <p:txBody>
          <a:bodyPr/>
          <a:lstStyle/>
          <a:p>
            <a:pPr lvl="0"/>
            <a:r>
              <a:rPr lang="en-US" dirty="0"/>
              <a:t>Balancing stable indicators with flexibility</a:t>
            </a:r>
          </a:p>
          <a:p>
            <a:pPr lvl="0"/>
            <a:r>
              <a:rPr lang="en-US" dirty="0"/>
              <a:t>Easier-to-understand reporting</a:t>
            </a:r>
          </a:p>
          <a:p>
            <a:pPr lvl="0"/>
            <a:r>
              <a:rPr lang="en-US" dirty="0"/>
              <a:t>Balancing the 100-point scale</a:t>
            </a:r>
          </a:p>
          <a:p>
            <a:pPr lvl="0"/>
            <a:r>
              <a:rPr lang="en-US" dirty="0"/>
              <a:t>Easier to understand weights &amp; calculations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8210" t="9054" r="2262"/>
          <a:stretch/>
        </p:blipFill>
        <p:spPr bwMode="auto">
          <a:xfrm>
            <a:off x="5618922" y="1825625"/>
            <a:ext cx="3299792" cy="4209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58151" y="3061252"/>
            <a:ext cx="7553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19224" y="4296879"/>
            <a:ext cx="7553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2476" y="5301673"/>
            <a:ext cx="7553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03078" y="5763338"/>
            <a:ext cx="1435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Ohio Report Card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669289" y="2349682"/>
            <a:ext cx="1188172" cy="55254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4550020" y="3807197"/>
            <a:ext cx="3626571" cy="175871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556646" y="3807197"/>
            <a:ext cx="3619945" cy="73829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endCxn id="7" idx="1"/>
          </p:cNvCxnSpPr>
          <p:nvPr/>
        </p:nvCxnSpPr>
        <p:spPr>
          <a:xfrm flipV="1">
            <a:off x="4563272" y="3292085"/>
            <a:ext cx="3494879" cy="51511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7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Indicator to capture a more </a:t>
            </a:r>
            <a:r>
              <a:rPr lang="en-US" b="1" dirty="0"/>
              <a:t>well-rounded education</a:t>
            </a:r>
          </a:p>
          <a:p>
            <a:pPr lvl="0"/>
            <a:r>
              <a:rPr lang="en-US" b="1" dirty="0"/>
              <a:t>Revised Achievement Gap calculation</a:t>
            </a:r>
            <a:r>
              <a:rPr lang="en-US" dirty="0"/>
              <a:t>; Performance Flags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State law is restricting federal flexibility</a:t>
            </a:r>
          </a:p>
          <a:p>
            <a:pPr>
              <a:buFontTx/>
              <a:buChar char="-"/>
            </a:pPr>
            <a:r>
              <a:rPr lang="en-US" sz="2400" dirty="0"/>
              <a:t>Next legislative session, will push hard </a:t>
            </a:r>
            <a:r>
              <a:rPr lang="en-US" sz="2400" dirty="0" smtClean="0"/>
              <a:t>to repeal </a:t>
            </a:r>
            <a:r>
              <a:rPr lang="en-US" sz="2400" dirty="0"/>
              <a:t>the 100-pt scale </a:t>
            </a:r>
            <a:r>
              <a:rPr lang="en-US" sz="2400" dirty="0" smtClean="0"/>
              <a:t>requirement</a:t>
            </a:r>
            <a:endParaRPr lang="en-US" sz="2400" dirty="0"/>
          </a:p>
          <a:p>
            <a:pPr marL="0" indent="0">
              <a:buNone/>
            </a:pPr>
            <a:r>
              <a:rPr lang="en-US" b="1" dirty="0"/>
              <a:t>Across the nation, other states are taking advantage of federal flexibility</a:t>
            </a:r>
          </a:p>
          <a:p>
            <a:pPr>
              <a:buFontTx/>
              <a:buChar char="-"/>
            </a:pPr>
            <a:r>
              <a:rPr lang="en-US" sz="2400" dirty="0" smtClean="0"/>
              <a:t>Louisiana </a:t>
            </a:r>
            <a:r>
              <a:rPr lang="en-US" sz="2400" dirty="0"/>
              <a:t>and Florida </a:t>
            </a:r>
            <a:r>
              <a:rPr lang="en-US" sz="2400" dirty="0" smtClean="0"/>
              <a:t>use </a:t>
            </a:r>
            <a:r>
              <a:rPr lang="en-US" sz="2400" dirty="0"/>
              <a:t>a scaled score</a:t>
            </a:r>
          </a:p>
          <a:p>
            <a:pPr>
              <a:buFontTx/>
              <a:buChar char="-"/>
            </a:pPr>
            <a:r>
              <a:rPr lang="en-US" sz="2400" dirty="0"/>
              <a:t>Ohio and Michigan going to use a dashboard</a:t>
            </a:r>
          </a:p>
          <a:p>
            <a:pPr>
              <a:buFontTx/>
              <a:buChar char="-"/>
            </a:pPr>
            <a:r>
              <a:rPr lang="en-US" sz="2400" dirty="0"/>
              <a:t>California and Kentucky pushing to use </a:t>
            </a:r>
            <a:r>
              <a:rPr lang="en-US" sz="2400" dirty="0" smtClean="0"/>
              <a:t>dashboards</a:t>
            </a:r>
          </a:p>
          <a:p>
            <a:pPr>
              <a:buFontTx/>
              <a:buChar char="-"/>
            </a:pPr>
            <a:r>
              <a:rPr lang="en-US" sz="2400" dirty="0" smtClean="0"/>
              <a:t>Highest performing NAEP states don’t use 100-pt scale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6500"/>
            <a:ext cx="2282967" cy="1521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68" y="4644920"/>
            <a:ext cx="2299000" cy="1532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64" y="4656500"/>
            <a:ext cx="2282967" cy="1521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32" y="4656024"/>
            <a:ext cx="2282967" cy="1521978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ctrTitle"/>
          </p:nvPr>
        </p:nvSpPr>
        <p:spPr>
          <a:xfrm>
            <a:off x="685800" y="1934818"/>
            <a:ext cx="7772400" cy="16300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42815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cs typeface="Arial" panose="020B0604020202020204" pitchFamily="34" charset="0"/>
              </a:rPr>
              <a:t>Focus: Appropriate role of assessment</a:t>
            </a:r>
            <a:r>
              <a:rPr lang="en-US" dirty="0">
                <a:cs typeface="Arial" panose="020B0604020202020204" pitchFamily="34" charset="0"/>
              </a:rPr>
              <a:t>, including its use in accountability and related unintended consequences (driving instruction versus informing instruction)</a:t>
            </a:r>
          </a:p>
          <a:p>
            <a:r>
              <a:rPr lang="en-US" b="1" dirty="0"/>
              <a:t>Testing pressure; fatigue</a:t>
            </a:r>
          </a:p>
          <a:p>
            <a:pPr lvl="1"/>
            <a:r>
              <a:rPr lang="en-US" sz="2800" dirty="0"/>
              <a:t>Georgia’s testing requirements still above the federal minimum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Assessment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Area with the most limited flexibility from the feds</a:t>
            </a:r>
            <a:endParaRPr lang="en-US" b="1" dirty="0"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cs typeface="Arial" panose="020B0604020202020204" pitchFamily="34" charset="0"/>
              </a:rPr>
              <a:t>Possible flexibility allowed with ESSA: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cs typeface="Arial" panose="020B0604020202020204" pitchFamily="34" charset="0"/>
              </a:rPr>
              <a:t>Possibility of a nationally-recognized </a:t>
            </a:r>
            <a:r>
              <a:rPr lang="en-US" dirty="0" smtClean="0">
                <a:cs typeface="Arial" panose="020B0604020202020204" pitchFamily="34" charset="0"/>
              </a:rPr>
              <a:t>high school </a:t>
            </a:r>
            <a:r>
              <a:rPr lang="en-US" dirty="0">
                <a:cs typeface="Arial" panose="020B0604020202020204" pitchFamily="34" charset="0"/>
              </a:rPr>
              <a:t>assessment if comparability can be established, and as outlined in Senate Bill 211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cs typeface="Arial" panose="020B0604020202020204" pitchFamily="34" charset="0"/>
              </a:rPr>
              <a:t>Discussion surrounding the innovative assessment pilot opportunity has also been discussed</a:t>
            </a:r>
            <a:endParaRPr lang="en-US" sz="3200" dirty="0"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6024"/>
            <a:ext cx="2282967" cy="1521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68" y="4644920"/>
            <a:ext cx="2299000" cy="1532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64" y="4656500"/>
            <a:ext cx="2282967" cy="1521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32" y="4656500"/>
            <a:ext cx="2282967" cy="1521026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ctrTitle"/>
          </p:nvPr>
        </p:nvSpPr>
        <p:spPr>
          <a:xfrm>
            <a:off x="685800" y="1934818"/>
            <a:ext cx="7772400" cy="16300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Educator &amp; Leader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31125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Educator &amp; Leader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Focus on leadership</a:t>
            </a:r>
          </a:p>
          <a:p>
            <a:pPr lvl="1"/>
            <a:r>
              <a:rPr lang="en-US" sz="2800" dirty="0"/>
              <a:t>Building capacity</a:t>
            </a:r>
          </a:p>
          <a:p>
            <a:pPr lvl="1"/>
            <a:r>
              <a:rPr lang="en-US" sz="2800" dirty="0"/>
              <a:t>Personalized support</a:t>
            </a:r>
          </a:p>
          <a:p>
            <a:pPr lvl="1"/>
            <a:r>
              <a:rPr lang="en-US" sz="2800" dirty="0"/>
              <a:t>Expanded definition and support of leadership (teacher, parent, student, community)</a:t>
            </a:r>
          </a:p>
          <a:p>
            <a:r>
              <a:rPr lang="en-US" b="1" dirty="0"/>
              <a:t>Personalized professional learning</a:t>
            </a:r>
          </a:p>
          <a:p>
            <a:pPr lvl="1"/>
            <a:r>
              <a:rPr lang="en-US" sz="2800" b="1" dirty="0"/>
              <a:t>Delivering support in different ways: </a:t>
            </a:r>
            <a:r>
              <a:rPr lang="en-US" sz="2800" dirty="0"/>
              <a:t>online communities, face-to-face, self-paced, blended, etc.</a:t>
            </a:r>
          </a:p>
          <a:p>
            <a:r>
              <a:rPr lang="en-US" b="1" dirty="0"/>
              <a:t>Not just measuring effectiveness</a:t>
            </a:r>
            <a:r>
              <a:rPr lang="en-US" dirty="0"/>
              <a:t>, but providing support throughout a professional’s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6500"/>
            <a:ext cx="2282967" cy="1521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68" y="4644920"/>
            <a:ext cx="2299000" cy="1532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64" y="4656024"/>
            <a:ext cx="2282967" cy="1521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32" y="4596772"/>
            <a:ext cx="2282967" cy="1640482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ctrTitle"/>
          </p:nvPr>
        </p:nvSpPr>
        <p:spPr>
          <a:xfrm>
            <a:off x="685800" y="1934818"/>
            <a:ext cx="7772400" cy="16300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Federal Programs to 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Support School Improvement</a:t>
            </a:r>
          </a:p>
        </p:txBody>
      </p:sp>
    </p:spTree>
    <p:extLst>
      <p:ext uri="{BB962C8B-B14F-4D97-AF65-F5344CB8AC3E}">
        <p14:creationId xmlns:p14="http://schemas.microsoft.com/office/powerpoint/2010/main" val="16963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Good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74 schools removed from Priority and Focus lists</a:t>
            </a:r>
          </a:p>
          <a:p>
            <a:pPr lvl="0"/>
            <a:r>
              <a:rPr lang="en-US" dirty="0"/>
              <a:t>First STEAM certified </a:t>
            </a:r>
            <a:r>
              <a:rPr lang="en-US" dirty="0" smtClean="0"/>
              <a:t>school</a:t>
            </a:r>
            <a:endParaRPr lang="en-US" dirty="0"/>
          </a:p>
          <a:p>
            <a:pPr lvl="0"/>
            <a:r>
              <a:rPr lang="en-US" dirty="0"/>
              <a:t>Career Pipeline tool – gacareerpipeline.gadoe.org</a:t>
            </a:r>
          </a:p>
          <a:p>
            <a:pPr lvl="0"/>
            <a:r>
              <a:rPr lang="en-US" dirty="0"/>
              <a:t>AP: 16</a:t>
            </a:r>
            <a:r>
              <a:rPr lang="en-US" baseline="30000" dirty="0"/>
              <a:t>th</a:t>
            </a:r>
            <a:r>
              <a:rPr lang="en-US" dirty="0"/>
              <a:t> highest pass rate in the nation</a:t>
            </a:r>
          </a:p>
          <a:p>
            <a:pPr lvl="0"/>
            <a:r>
              <a:rPr lang="en-US" dirty="0" err="1"/>
              <a:t>Accuplacer</a:t>
            </a:r>
            <a:r>
              <a:rPr lang="en-US" dirty="0"/>
              <a:t> – Milestones ELA; pursuing Math</a:t>
            </a:r>
          </a:p>
          <a:p>
            <a:pPr lvl="0"/>
            <a:r>
              <a:rPr lang="en-US" dirty="0"/>
              <a:t>Solutions Summit – May 5</a:t>
            </a:r>
            <a:r>
              <a:rPr lang="en-US" baseline="30000" dirty="0"/>
              <a:t>th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Tiered System of Supports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434139" y="1884139"/>
            <a:ext cx="4767686" cy="4174577"/>
            <a:chOff x="3313633" y="3414579"/>
            <a:chExt cx="2679107" cy="2345821"/>
          </a:xfrm>
        </p:grpSpPr>
        <p:sp>
          <p:nvSpPr>
            <p:cNvPr id="15" name="Isosceles Triangle 14"/>
            <p:cNvSpPr/>
            <p:nvPr/>
          </p:nvSpPr>
          <p:spPr>
            <a:xfrm>
              <a:off x="3313633" y="3414579"/>
              <a:ext cx="2679107" cy="2345821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solidFill>
                  <a:prstClr val="black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319899" y="4004239"/>
              <a:ext cx="67298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5" idx="5"/>
            </p:cNvCxnSpPr>
            <p:nvPr/>
          </p:nvCxnSpPr>
          <p:spPr>
            <a:xfrm>
              <a:off x="3991954" y="4580012"/>
              <a:ext cx="1331009" cy="747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4022035" y="5023566"/>
            <a:ext cx="35851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14"/>
          <p:cNvSpPr txBox="1"/>
          <p:nvPr/>
        </p:nvSpPr>
        <p:spPr>
          <a:xfrm>
            <a:off x="4828631" y="3357956"/>
            <a:ext cx="1990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prstClr val="black"/>
                </a:solidFill>
              </a:rPr>
              <a:t>Tiered Supports</a:t>
            </a:r>
          </a:p>
        </p:txBody>
      </p:sp>
      <p:sp>
        <p:nvSpPr>
          <p:cNvPr id="9" name="Left Brace 8"/>
          <p:cNvSpPr/>
          <p:nvPr/>
        </p:nvSpPr>
        <p:spPr>
          <a:xfrm>
            <a:off x="2806556" y="1891084"/>
            <a:ext cx="606940" cy="3106110"/>
          </a:xfrm>
          <a:prstGeom prst="leftBrace">
            <a:avLst>
              <a:gd name="adj1" fmla="val 8333"/>
              <a:gd name="adj2" fmla="val 5151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2784311" y="5027304"/>
            <a:ext cx="629184" cy="1031412"/>
          </a:xfrm>
          <a:prstGeom prst="leftBrace">
            <a:avLst>
              <a:gd name="adj1" fmla="val 8333"/>
              <a:gd name="adj2" fmla="val 5151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280467" y="3037194"/>
            <a:ext cx="26598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</a:rPr>
              <a:t>Reactive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(service &amp; support…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once on list)</a:t>
            </a:r>
          </a:p>
        </p:txBody>
      </p:sp>
      <p:sp>
        <p:nvSpPr>
          <p:cNvPr id="12" name="TextBox 21"/>
          <p:cNvSpPr txBox="1"/>
          <p:nvPr/>
        </p:nvSpPr>
        <p:spPr>
          <a:xfrm>
            <a:off x="280466" y="5080794"/>
            <a:ext cx="26598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</a:rPr>
              <a:t>Proactive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Tier I “Core” supports for all schools</a:t>
            </a:r>
          </a:p>
        </p:txBody>
      </p:sp>
      <p:sp>
        <p:nvSpPr>
          <p:cNvPr id="13" name="Isosceles Triangle 12"/>
          <p:cNvSpPr/>
          <p:nvPr/>
        </p:nvSpPr>
        <p:spPr>
          <a:xfrm>
            <a:off x="5224870" y="1891084"/>
            <a:ext cx="1197625" cy="104240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31"/>
          <p:cNvSpPr txBox="1"/>
          <p:nvPr/>
        </p:nvSpPr>
        <p:spPr>
          <a:xfrm>
            <a:off x="7089539" y="3173290"/>
            <a:ext cx="18535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Monitoring Status</a:t>
            </a:r>
          </a:p>
        </p:txBody>
      </p:sp>
    </p:spTree>
    <p:extLst>
      <p:ext uri="{BB962C8B-B14F-4D97-AF65-F5344CB8AC3E}">
        <p14:creationId xmlns:p14="http://schemas.microsoft.com/office/powerpoint/2010/main" val="32898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Georgia’s Systems of Continuous Improvement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46" y="1838192"/>
            <a:ext cx="4253898" cy="41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rot="1258252">
            <a:off x="1873095" y="2850875"/>
            <a:ext cx="724930" cy="626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369" y="2563273"/>
            <a:ext cx="1509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 rot="12300787">
            <a:off x="5903797" y="4047617"/>
            <a:ext cx="724930" cy="626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01386" y="4004428"/>
            <a:ext cx="1760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 rot="19920515">
            <a:off x="2047562" y="4216289"/>
            <a:ext cx="2151844" cy="626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0706" y="4565820"/>
            <a:ext cx="1556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3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  <p:bldP spid="9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476103" y="1"/>
          <a:ext cx="615260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Acrobat Document" r:id="rId4" imgW="4663409" imgH="6034916" progId="AcroExch.Document.7">
                  <p:embed/>
                </p:oleObj>
              </mc:Choice>
              <mc:Fallback>
                <p:oleObj name="Acrobat Document" r:id="rId4" imgW="4663409" imgH="603491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6103" y="1"/>
                        <a:ext cx="615260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34015"/>
            <a:ext cx="8610600" cy="34525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Moving </a:t>
            </a:r>
            <a:r>
              <a:rPr lang="en-US" sz="3200" b="1" u="sng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194560" y="535577"/>
          <a:ext cx="4859383" cy="6322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Acrobat Document" r:id="rId4" imgW="4663409" imgH="6034916" progId="AcroExch.Document.7">
                  <p:embed/>
                </p:oleObj>
              </mc:Choice>
              <mc:Fallback>
                <p:oleObj name="Acrobat Document" r:id="rId4" imgW="4663409" imgH="603491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4560" y="535577"/>
                        <a:ext cx="4859383" cy="6322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34015"/>
            <a:ext cx="8610600" cy="35831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Moving </a:t>
            </a:r>
            <a:r>
              <a:rPr lang="en-US" sz="3600" b="1" u="sng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16626" y="1537252"/>
            <a:ext cx="1630017" cy="1577009"/>
          </a:xfrm>
          <a:prstGeom prst="ellipse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96" y="1298713"/>
            <a:ext cx="1982343" cy="195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47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1494"/>
            <a:ext cx="6316630" cy="13255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Comprehensive Needs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/>
              <a:t>Aligned</a:t>
            </a:r>
            <a:r>
              <a:rPr lang="en-US" dirty="0"/>
              <a:t> to the shared framework</a:t>
            </a:r>
            <a:endParaRPr lang="en-US" sz="3200" dirty="0"/>
          </a:p>
          <a:p>
            <a:pPr lvl="1"/>
            <a:r>
              <a:rPr lang="en-US" b="1" dirty="0"/>
              <a:t>Prepopulated with data</a:t>
            </a:r>
            <a:endParaRPr lang="en-US" sz="3200" b="1" dirty="0"/>
          </a:p>
          <a:p>
            <a:pPr lvl="1"/>
            <a:r>
              <a:rPr lang="en-US" b="1" dirty="0"/>
              <a:t>Supported by tools and resources </a:t>
            </a:r>
            <a:r>
              <a:rPr lang="en-US" dirty="0"/>
              <a:t>that are being developed by </a:t>
            </a:r>
            <a:r>
              <a:rPr lang="en-US" dirty="0" err="1"/>
              <a:t>GaDOE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378-FFD4-4CBB-858D-32EE1C82268A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778" y="1280856"/>
            <a:ext cx="3767572" cy="48961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24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287907" cy="4351338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Satisfies all federal requirements </a:t>
            </a:r>
            <a:r>
              <a:rPr lang="en-US" dirty="0"/>
              <a:t>that, in the past, were satisfied by multiple needs assessments</a:t>
            </a:r>
            <a:endParaRPr lang="en-US" sz="3200" dirty="0"/>
          </a:p>
          <a:p>
            <a:pPr lvl="1"/>
            <a:r>
              <a:rPr lang="en-US" b="1" dirty="0"/>
              <a:t>Reflected and refined based on new data and identified needs</a:t>
            </a:r>
            <a:r>
              <a:rPr lang="en-US" dirty="0"/>
              <a:t>; not required to be redone each year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378-FFD4-4CBB-858D-32EE1C82268A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804" y="1745517"/>
            <a:ext cx="3425546" cy="1648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522" y="3468129"/>
            <a:ext cx="3091578" cy="258603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29879" y="268861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Comprehensive Needs Assessment (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57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Consolidated Funds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Ensuring flexibility of funds by empowering districts to utilize funds more effectively</a:t>
            </a:r>
          </a:p>
          <a:p>
            <a:r>
              <a:rPr lang="en-US" dirty="0"/>
              <a:t>Positioning funds around school improvement goals rather than programmatic requirements </a:t>
            </a:r>
          </a:p>
          <a:p>
            <a:r>
              <a:rPr lang="en-US" dirty="0"/>
              <a:t>$500,000 allocated to </a:t>
            </a:r>
            <a:r>
              <a:rPr lang="en-US" dirty="0" err="1"/>
              <a:t>GaDOE</a:t>
            </a:r>
            <a:r>
              <a:rPr lang="en-US" dirty="0"/>
              <a:t> to assess our financial systems</a:t>
            </a:r>
          </a:p>
          <a:p>
            <a:r>
              <a:rPr lang="en-US" dirty="0"/>
              <a:t>Summer 2017: Easier access to financial data; greater transparency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378-FFD4-4CBB-858D-32EE1C82268A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6500"/>
            <a:ext cx="2282967" cy="1521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68" y="4645399"/>
            <a:ext cx="2299000" cy="1531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64" y="4656500"/>
            <a:ext cx="2282967" cy="1521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32" y="4656024"/>
            <a:ext cx="2282967" cy="1521978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ctrTitle"/>
          </p:nvPr>
        </p:nvSpPr>
        <p:spPr>
          <a:xfrm>
            <a:off x="685800" y="1934818"/>
            <a:ext cx="7772400" cy="7818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Education of the Whole Child</a:t>
            </a:r>
          </a:p>
        </p:txBody>
      </p:sp>
    </p:spTree>
    <p:extLst>
      <p:ext uri="{BB962C8B-B14F-4D97-AF65-F5344CB8AC3E}">
        <p14:creationId xmlns:p14="http://schemas.microsoft.com/office/powerpoint/2010/main" val="41970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Georgia’s Systems of Continuous Improvement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46" y="1838192"/>
            <a:ext cx="4253898" cy="41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 rot="19920515">
            <a:off x="2047562" y="4216289"/>
            <a:ext cx="2151844" cy="626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0706" y="4565820"/>
            <a:ext cx="1556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40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Education of the Whole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4314411" cy="4351338"/>
          </a:xfrm>
        </p:spPr>
        <p:txBody>
          <a:bodyPr>
            <a:normAutofit/>
          </a:bodyPr>
          <a:lstStyle/>
          <a:p>
            <a:r>
              <a:rPr lang="en-US" dirty="0"/>
              <a:t>Access to ‘</a:t>
            </a:r>
            <a:r>
              <a:rPr lang="en-US" b="1" dirty="0"/>
              <a:t>whole data</a:t>
            </a:r>
            <a:r>
              <a:rPr lang="en-US" dirty="0"/>
              <a:t>’</a:t>
            </a:r>
          </a:p>
          <a:p>
            <a:r>
              <a:rPr lang="en-US" dirty="0"/>
              <a:t>Ability to use federal funds to </a:t>
            </a:r>
            <a:r>
              <a:rPr lang="en-US" b="1" dirty="0"/>
              <a:t>support well rounded education and well being of the child</a:t>
            </a:r>
          </a:p>
          <a:p>
            <a:r>
              <a:rPr lang="en-US" b="1" dirty="0"/>
              <a:t>Address non-academic factors </a:t>
            </a:r>
            <a:r>
              <a:rPr lang="en-US" dirty="0"/>
              <a:t>that impact academic achievement</a:t>
            </a:r>
          </a:p>
          <a:p>
            <a:r>
              <a:rPr lang="en-US" b="1" dirty="0"/>
              <a:t>Organizing evidence-based </a:t>
            </a:r>
            <a:r>
              <a:rPr lang="en-US" dirty="0"/>
              <a:t>tools and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9720"/>
          <a:stretch/>
        </p:blipFill>
        <p:spPr>
          <a:xfrm>
            <a:off x="5471401" y="1739457"/>
            <a:ext cx="3672599" cy="4437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1887" b="68123"/>
          <a:stretch/>
        </p:blipFill>
        <p:spPr>
          <a:xfrm>
            <a:off x="4313167" y="4260160"/>
            <a:ext cx="1259785" cy="12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Our Shifting Role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25990" y="3250320"/>
            <a:ext cx="2659879" cy="14164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5748" y="3250320"/>
            <a:ext cx="2659879" cy="14164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5990" y="3635387"/>
            <a:ext cx="265987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Expectations</a:t>
            </a:r>
          </a:p>
          <a:p>
            <a:pPr algn="ctr"/>
            <a:r>
              <a:rPr lang="en-US" sz="1350" dirty="0">
                <a:solidFill>
                  <a:prstClr val="black"/>
                </a:solidFill>
              </a:rPr>
              <a:t>(standards, targets, goals, etc.)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5747" y="3531512"/>
            <a:ext cx="265987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Accountability</a:t>
            </a:r>
          </a:p>
          <a:p>
            <a:pPr algn="ctr"/>
            <a:r>
              <a:rPr lang="en-US" sz="1350" dirty="0">
                <a:solidFill>
                  <a:prstClr val="black"/>
                </a:solidFill>
              </a:rPr>
              <a:t>(CCRPI, TEMs/LEMs, Performance Contracts, etc.)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85869" y="3250320"/>
            <a:ext cx="2659879" cy="1018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69847" y="3809912"/>
            <a:ext cx="265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7E6E6">
                    <a:lumMod val="50000"/>
                  </a:srgbClr>
                </a:solidFill>
              </a:rPr>
              <a:t>Local Control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558781" y="4061250"/>
            <a:ext cx="102549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99786" y="3479199"/>
            <a:ext cx="1403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Brush Script MT" panose="03060802040406070304" pitchFamily="66" charset="0"/>
              </a:rPr>
              <a:t>flexibility</a:t>
            </a:r>
          </a:p>
        </p:txBody>
      </p:sp>
      <p:sp>
        <p:nvSpPr>
          <p:cNvPr id="33" name="Arc 32"/>
          <p:cNvSpPr/>
          <p:nvPr/>
        </p:nvSpPr>
        <p:spPr>
          <a:xfrm rot="9840106">
            <a:off x="5366081" y="3519821"/>
            <a:ext cx="1804784" cy="1690835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4380227">
            <a:off x="5116333" y="4104546"/>
            <a:ext cx="432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Brush Script MT" panose="03060802040406070304" pitchFamily="66" charset="0"/>
              </a:rPr>
              <a:t>&lt;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51940" y="4947977"/>
            <a:ext cx="265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‘Achievement’ Gap</a:t>
            </a:r>
          </a:p>
        </p:txBody>
      </p:sp>
      <p:sp>
        <p:nvSpPr>
          <p:cNvPr id="36" name="Freeform 32"/>
          <p:cNvSpPr/>
          <p:nvPr/>
        </p:nvSpPr>
        <p:spPr>
          <a:xfrm>
            <a:off x="2539834" y="2480934"/>
            <a:ext cx="4492952" cy="549542"/>
          </a:xfrm>
          <a:custGeom>
            <a:avLst/>
            <a:gdLst>
              <a:gd name="connsiteX0" fmla="*/ 0 w 5990602"/>
              <a:gd name="connsiteY0" fmla="*/ 0 h 828942"/>
              <a:gd name="connsiteX1" fmla="*/ 3760150 w 5990602"/>
              <a:gd name="connsiteY1" fmla="*/ 256374 h 828942"/>
              <a:gd name="connsiteX2" fmla="*/ 5990602 w 5990602"/>
              <a:gd name="connsiteY2" fmla="*/ 828942 h 82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90602" h="828942">
                <a:moveTo>
                  <a:pt x="0" y="0"/>
                </a:moveTo>
                <a:cubicBezTo>
                  <a:pt x="1380858" y="59108"/>
                  <a:pt x="2761716" y="118217"/>
                  <a:pt x="3760150" y="256374"/>
                </a:cubicBezTo>
                <a:cubicBezTo>
                  <a:pt x="4758584" y="394531"/>
                  <a:pt x="5457914" y="727817"/>
                  <a:pt x="5990602" y="82894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2121458">
            <a:off x="6944026" y="2672836"/>
            <a:ext cx="432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Brush Script MT" panose="03060802040406070304" pitchFamily="66" charset="0"/>
              </a:rPr>
              <a:t>&lt;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4846" y="2261644"/>
            <a:ext cx="263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Compliance</a:t>
            </a:r>
          </a:p>
        </p:txBody>
      </p:sp>
      <p:sp>
        <p:nvSpPr>
          <p:cNvPr id="39" name="Freeform 35"/>
          <p:cNvSpPr/>
          <p:nvPr/>
        </p:nvSpPr>
        <p:spPr>
          <a:xfrm rot="2951131">
            <a:off x="633479" y="2456765"/>
            <a:ext cx="279040" cy="610725"/>
          </a:xfrm>
          <a:custGeom>
            <a:avLst/>
            <a:gdLst>
              <a:gd name="connsiteX0" fmla="*/ 38767 w 372053"/>
              <a:gd name="connsiteY0" fmla="*/ 0 h 814300"/>
              <a:gd name="connsiteX1" fmla="*/ 30222 w 372053"/>
              <a:gd name="connsiteY1" fmla="*/ 521293 h 814300"/>
              <a:gd name="connsiteX2" fmla="*/ 372053 w 372053"/>
              <a:gd name="connsiteY2" fmla="*/ 811850 h 8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053" h="814300">
                <a:moveTo>
                  <a:pt x="38767" y="0"/>
                </a:moveTo>
                <a:cubicBezTo>
                  <a:pt x="6720" y="192992"/>
                  <a:pt x="-25326" y="385985"/>
                  <a:pt x="30222" y="521293"/>
                </a:cubicBezTo>
                <a:cubicBezTo>
                  <a:pt x="85770" y="656601"/>
                  <a:pt x="340719" y="837487"/>
                  <a:pt x="372053" y="81185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3998191">
            <a:off x="466261" y="2711369"/>
            <a:ext cx="432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Brush Script MT" panose="03060802040406070304" pitchFamily="66" charset="0"/>
              </a:rPr>
              <a:t>&lt;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8797" y="2301736"/>
            <a:ext cx="7150122" cy="944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85869" y="2807228"/>
            <a:ext cx="265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Support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375971" y="4666784"/>
            <a:ext cx="3735848" cy="759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45889" y="4299629"/>
            <a:ext cx="593666" cy="551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96558" y="3828553"/>
            <a:ext cx="648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rush Script MT" panose="03060802040406070304" pitchFamily="66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46745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/>
      <p:bldP spid="28" grpId="0" animBg="1"/>
      <p:bldP spid="30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 animBg="1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Coming Soon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627454" cy="4351338"/>
          </a:xfrm>
        </p:spPr>
        <p:txBody>
          <a:bodyPr/>
          <a:lstStyle/>
          <a:p>
            <a:pPr lvl="0"/>
            <a:r>
              <a:rPr lang="en-US" dirty="0"/>
              <a:t>Economic Development Partnership</a:t>
            </a:r>
          </a:p>
          <a:p>
            <a:pPr lvl="0"/>
            <a:r>
              <a:rPr lang="en-US" dirty="0"/>
              <a:t>Counselor Companion</a:t>
            </a:r>
          </a:p>
          <a:p>
            <a:pPr lvl="0"/>
            <a:r>
              <a:rPr lang="en-US" dirty="0"/>
              <a:t>Re-designed Teacher Resource Link</a:t>
            </a:r>
          </a:p>
          <a:p>
            <a:pPr lvl="0"/>
            <a:r>
              <a:rPr lang="en-US" dirty="0"/>
              <a:t>Comprehensive Needs Assessment – in LDS with dynamic data, guiding questions, and interventions all in one place</a:t>
            </a:r>
          </a:p>
          <a:p>
            <a:pPr lvl="0"/>
            <a:r>
              <a:rPr lang="en-US" dirty="0"/>
              <a:t>Development of Tier 1 supports for all schools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378-FFD4-4CBB-858D-32EE1C82268A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722783"/>
            <a:ext cx="9144000" cy="17815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Ted Beck, Chief Financial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Officer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97" y="4617236"/>
            <a:ext cx="2449628" cy="16320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" y="4608513"/>
            <a:ext cx="9144002" cy="1632067"/>
            <a:chOff x="-1" y="4608513"/>
            <a:chExt cx="9144002" cy="163206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4614079"/>
              <a:ext cx="2441275" cy="16265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1274" y="4608514"/>
              <a:ext cx="2449630" cy="163206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725" y="4608513"/>
              <a:ext cx="2441276" cy="162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3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Shifting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b="1" dirty="0"/>
              <a:t>Changing the culture </a:t>
            </a:r>
            <a:r>
              <a:rPr lang="en-US" dirty="0"/>
              <a:t>at the Department</a:t>
            </a:r>
          </a:p>
          <a:p>
            <a:pPr lvl="0"/>
            <a:r>
              <a:rPr lang="en-US" b="1" dirty="0"/>
              <a:t>Service &amp; support rather </a:t>
            </a:r>
            <a:r>
              <a:rPr lang="en-US" dirty="0"/>
              <a:t>than purely compliance</a:t>
            </a:r>
          </a:p>
          <a:p>
            <a:pPr lvl="0"/>
            <a:r>
              <a:rPr lang="en-US" dirty="0"/>
              <a:t>Recognizing and honoring local control by </a:t>
            </a:r>
            <a:r>
              <a:rPr lang="en-US" b="1" dirty="0"/>
              <a:t>empowering districts and schools</a:t>
            </a:r>
            <a:r>
              <a:rPr lang="en-US" dirty="0"/>
              <a:t> with true flexibility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4585252"/>
            <a:ext cx="9143999" cy="1652003"/>
            <a:chOff x="1" y="2948562"/>
            <a:chExt cx="8816143" cy="14767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958860"/>
              <a:ext cx="2201112" cy="14664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114" y="2948562"/>
              <a:ext cx="2216570" cy="14767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920" y="2958860"/>
              <a:ext cx="2201112" cy="14664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32" y="2958860"/>
              <a:ext cx="2201112" cy="1466491"/>
            </a:xfrm>
            <a:prstGeom prst="rect">
              <a:avLst/>
            </a:prstGeom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685800" y="1828056"/>
            <a:ext cx="7772400" cy="8875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sz="2800" cap="small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ctrTitle"/>
          </p:nvPr>
        </p:nvSpPr>
        <p:spPr>
          <a:xfrm>
            <a:off x="685800" y="1934817"/>
            <a:ext cx="7772400" cy="21733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7200" dirty="0">
                <a:solidFill>
                  <a:schemeClr val="bg2">
                    <a:lumMod val="25000"/>
                  </a:schemeClr>
                </a:solidFill>
              </a:rPr>
              <a:t>ESSA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700" dirty="0">
                <a:solidFill>
                  <a:schemeClr val="bg2">
                    <a:lumMod val="25000"/>
                  </a:schemeClr>
                </a:solidFill>
              </a:rPr>
              <a:t>Georgia’s State Plan: </a:t>
            </a:r>
            <a:br>
              <a:rPr lang="en-US" sz="27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700" dirty="0">
                <a:solidFill>
                  <a:schemeClr val="bg2">
                    <a:lumMod val="25000"/>
                  </a:schemeClr>
                </a:solidFill>
              </a:rPr>
              <a:t>A Plan for Georgians, By Georgians</a:t>
            </a:r>
          </a:p>
        </p:txBody>
      </p:sp>
    </p:spTree>
    <p:extLst>
      <p:ext uri="{BB962C8B-B14F-4D97-AF65-F5344CB8AC3E}">
        <p14:creationId xmlns:p14="http://schemas.microsoft.com/office/powerpoint/2010/main" val="23581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June 15</a:t>
            </a:r>
            <a:r>
              <a:rPr lang="en-US" dirty="0"/>
              <a:t> – 30 day public review period (post for comments) </a:t>
            </a:r>
          </a:p>
          <a:p>
            <a:pPr lvl="0"/>
            <a:r>
              <a:rPr lang="en-US" b="1" dirty="0"/>
              <a:t>July 14-July 24</a:t>
            </a:r>
            <a:r>
              <a:rPr lang="en-US" dirty="0"/>
              <a:t> – ESSA team makes revisions based on 30-day feedback</a:t>
            </a:r>
          </a:p>
          <a:p>
            <a:pPr lvl="0"/>
            <a:r>
              <a:rPr lang="en-US" b="1" dirty="0"/>
              <a:t>Aug 4-Sept 10 </a:t>
            </a:r>
            <a:r>
              <a:rPr lang="en-US" dirty="0"/>
              <a:t>– Governor’s review period</a:t>
            </a:r>
          </a:p>
          <a:p>
            <a:pPr lvl="0"/>
            <a:r>
              <a:rPr lang="en-US" b="1" dirty="0"/>
              <a:t>Sept 11-Sept 18 – </a:t>
            </a:r>
            <a:r>
              <a:rPr lang="en-US" dirty="0"/>
              <a:t>Finalize plan for submission</a:t>
            </a:r>
          </a:p>
          <a:p>
            <a:pPr lvl="0"/>
            <a:r>
              <a:rPr lang="en-US" b="1" dirty="0"/>
              <a:t>Sept 18, 2017 – </a:t>
            </a:r>
            <a:r>
              <a:rPr lang="en-US" dirty="0"/>
              <a:t>Georgia’s State Plan is submitted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>
                <a:solidFill>
                  <a:srgbClr val="548235"/>
                </a:solidFill>
              </a:rPr>
              <a:t>GaDOE.org/ESSA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opportunity to:</a:t>
            </a:r>
          </a:p>
          <a:p>
            <a:r>
              <a:rPr lang="en-US" b="1" dirty="0"/>
              <a:t>Capture the </a:t>
            </a:r>
            <a:r>
              <a:rPr lang="en-US" b="1" dirty="0" err="1"/>
              <a:t>GaDOE’s</a:t>
            </a:r>
            <a:r>
              <a:rPr lang="en-US" b="1" dirty="0"/>
              <a:t> shift </a:t>
            </a:r>
            <a:r>
              <a:rPr lang="en-US" dirty="0"/>
              <a:t>to service and support</a:t>
            </a:r>
          </a:p>
          <a:p>
            <a:r>
              <a:rPr lang="en-US" b="1" dirty="0"/>
              <a:t>Reflect and refine </a:t>
            </a:r>
            <a:r>
              <a:rPr lang="en-US" dirty="0"/>
              <a:t>on previous reforms</a:t>
            </a:r>
          </a:p>
          <a:p>
            <a:r>
              <a:rPr lang="en-US" b="1" dirty="0"/>
              <a:t>Align educational efforts </a:t>
            </a:r>
            <a:r>
              <a:rPr lang="en-US" dirty="0"/>
              <a:t>in a more cohesive way</a:t>
            </a:r>
          </a:p>
          <a:p>
            <a:r>
              <a:rPr lang="en-US" b="1" dirty="0"/>
              <a:t>Focus </a:t>
            </a:r>
            <a:r>
              <a:rPr lang="en-US" dirty="0"/>
              <a:t>on implementation and sustainability</a:t>
            </a:r>
          </a:p>
          <a:p>
            <a:r>
              <a:rPr lang="en-US" b="1" dirty="0"/>
              <a:t>Engage stakeholders</a:t>
            </a:r>
            <a:r>
              <a:rPr lang="en-US" dirty="0"/>
              <a:t> in a meaningful way</a:t>
            </a:r>
          </a:p>
          <a:p>
            <a:r>
              <a:rPr lang="en-US" dirty="0"/>
              <a:t>Foster flexibility and innovation</a:t>
            </a:r>
          </a:p>
          <a:p>
            <a:r>
              <a:rPr lang="en-US" b="1" dirty="0"/>
              <a:t>Re-examine state laws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Long-term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Aligned with the targets of the performance contract</a:t>
            </a:r>
          </a:p>
          <a:p>
            <a:pPr lvl="0"/>
            <a:r>
              <a:rPr lang="en-US" dirty="0"/>
              <a:t>Ambitious, but attainable</a:t>
            </a:r>
          </a:p>
          <a:p>
            <a:r>
              <a:rPr lang="en-US" dirty="0"/>
              <a:t>Differentiated by school and by subgroup</a:t>
            </a:r>
          </a:p>
          <a:p>
            <a:r>
              <a:rPr lang="en-US" dirty="0"/>
              <a:t>Resets after period of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6500"/>
            <a:ext cx="2282967" cy="1521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68" y="4645399"/>
            <a:ext cx="2299000" cy="1531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64" y="4656024"/>
            <a:ext cx="2282967" cy="1521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32" y="4656024"/>
            <a:ext cx="2282967" cy="1521978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ctrTitle"/>
          </p:nvPr>
        </p:nvSpPr>
        <p:spPr>
          <a:xfrm>
            <a:off x="685800" y="1934818"/>
            <a:ext cx="7772400" cy="16300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7133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DOE-PowerPoint-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aDOE-PowerPoint-Template">
  <a:themeElements>
    <a:clrScheme name="GaDOE-PowerPoint-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GaDOE-PowerPoint-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GaDOE-PowerPoint-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9C8662C74564AA813A60BD0601687" ma:contentTypeVersion="5" ma:contentTypeDescription="Create a new document." ma:contentTypeScope="" ma:versionID="7540033b98abb10ad759ea7e00e726f9">
  <xsd:schema xmlns:xsd="http://www.w3.org/2001/XMLSchema" xmlns:xs="http://www.w3.org/2001/XMLSchema" xmlns:p="http://schemas.microsoft.com/office/2006/metadata/properties" xmlns:ns2="d71578b4-8a9a-43b8-9dd8-3834e0439734" targetNamespace="http://schemas.microsoft.com/office/2006/metadata/properties" ma:root="true" ma:fieldsID="940b83434bccf7a8e30b86f6a0aa9c4c" ns2:_="">
    <xsd:import namespace="d71578b4-8a9a-43b8-9dd8-3834e0439734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Category"/>
                <xsd:element ref="ns2:Sub_x002d_Category" minOccurs="0"/>
                <xsd:element ref="ns2:Policy_x0020_Referen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578b4-8a9a-43b8-9dd8-3834e0439734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ma:displayName="Type of Document" ma:format="Dropdown" ma:internalName="Document_x0020_Category">
      <xsd:simpleType>
        <xsd:restriction base="dms:Choice">
          <xsd:enumeration value="Form"/>
          <xsd:enumeration value="Guidance"/>
          <xsd:enumeration value="Template"/>
          <xsd:enumeration value="Concept Paper Template"/>
          <xsd:enumeration value="Easy Reference"/>
          <xsd:enumeration value="Logo/Emblems"/>
        </xsd:restriction>
      </xsd:simpleType>
    </xsd:element>
    <xsd:element name="Category" ma:index="9" ma:displayName="Category" ma:default="(Choose One)" ma:format="Dropdown" ma:internalName="Category">
      <xsd:simpleType>
        <xsd:restriction base="dms:Choice">
          <xsd:enumeration value="(Choose One)"/>
          <xsd:enumeration value="Communications"/>
          <xsd:enumeration value="SBOE Approval Process"/>
          <xsd:enumeration value="Human Resources/Legal"/>
          <xsd:enumeration value="Operations"/>
          <xsd:enumeration value="Program Management"/>
          <xsd:enumeration value="Internal Audits &amp; Controls"/>
        </xsd:restriction>
      </xsd:simpleType>
    </xsd:element>
    <xsd:element name="Sub_x002d_Category" ma:index="10" nillable="true" ma:displayName="Sub-Category" ma:internalName="Sub_x002d_Category">
      <xsd:simpleType>
        <xsd:restriction base="dms:Text">
          <xsd:maxLength value="255"/>
        </xsd:restriction>
      </xsd:simpleType>
    </xsd:element>
    <xsd:element name="Policy_x0020_Reference" ma:index="11" nillable="true" ma:displayName="Policy Reference" ma:list="{5d4ab52c-5c5b-46b6-a9b7-51bccb2839cc}" ma:internalName="Policy_x0020_Reference" ma:showField="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licy_x0020_Reference xmlns="d71578b4-8a9a-43b8-9dd8-3834e0439734"/>
    <Document_x0020_Category xmlns="d71578b4-8a9a-43b8-9dd8-3834e0439734">Template</Document_x0020_Category>
    <Sub_x002d_Category xmlns="d71578b4-8a9a-43b8-9dd8-3834e0439734" xsi:nil="true"/>
    <Category xmlns="d71578b4-8a9a-43b8-9dd8-3834e0439734">Communications</Category>
  </documentManagement>
</p:properties>
</file>

<file path=customXml/itemProps1.xml><?xml version="1.0" encoding="utf-8"?>
<ds:datastoreItem xmlns:ds="http://schemas.openxmlformats.org/officeDocument/2006/customXml" ds:itemID="{1CF00EE7-5F6E-409F-88CA-8BEF9EFD5F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750EE3-2CF7-415C-9DE1-4355DA477C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1578b4-8a9a-43b8-9dd8-3834e04397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88A7C3-2BB5-4A18-898A-30CE89B2372C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71578b4-8a9a-43b8-9dd8-3834e043973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GaDOE-PowerPoint-WhiteTemplate</Template>
  <TotalTime>8043</TotalTime>
  <Words>834</Words>
  <Application>Microsoft Office PowerPoint</Application>
  <PresentationFormat>On-screen Show (4:3)</PresentationFormat>
  <Paragraphs>194</Paragraphs>
  <Slides>31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Rounded MT Bold</vt:lpstr>
      <vt:lpstr>Brush Script MT</vt:lpstr>
      <vt:lpstr>Calibri</vt:lpstr>
      <vt:lpstr>Courier New</vt:lpstr>
      <vt:lpstr>Helvetica</vt:lpstr>
      <vt:lpstr>Tahoma</vt:lpstr>
      <vt:lpstr>GaDOE-PowerPoint-Template</vt:lpstr>
      <vt:lpstr>1_GaDOE-PowerPoint-Template</vt:lpstr>
      <vt:lpstr>Acrobat Document</vt:lpstr>
      <vt:lpstr>Spring Bootstrap April 19, 2017</vt:lpstr>
      <vt:lpstr>Good News</vt:lpstr>
      <vt:lpstr>Our Shifting Role</vt:lpstr>
      <vt:lpstr>Our Shifting Role</vt:lpstr>
      <vt:lpstr>ESSA Georgia’s State Plan:  A Plan for Georgians, By Georgians</vt:lpstr>
      <vt:lpstr>Key Dates</vt:lpstr>
      <vt:lpstr>ESSA</vt:lpstr>
      <vt:lpstr>Long-term Goals</vt:lpstr>
      <vt:lpstr>Accountability</vt:lpstr>
      <vt:lpstr>Accountability</vt:lpstr>
      <vt:lpstr>Accountability</vt:lpstr>
      <vt:lpstr>Accountability</vt:lpstr>
      <vt:lpstr>Accountability</vt:lpstr>
      <vt:lpstr>Assessment</vt:lpstr>
      <vt:lpstr>Assessment</vt:lpstr>
      <vt:lpstr>Assessment (cont.)</vt:lpstr>
      <vt:lpstr>Educator &amp; Leader Development</vt:lpstr>
      <vt:lpstr>Educator &amp; Leader Development</vt:lpstr>
      <vt:lpstr>Federal Programs to  Support School Improvement</vt:lpstr>
      <vt:lpstr>Tiered System of Supports</vt:lpstr>
      <vt:lpstr>Georgia’s Systems of Continuous Improvement</vt:lpstr>
      <vt:lpstr>Moving from This Approach</vt:lpstr>
      <vt:lpstr>Moving to This Approach</vt:lpstr>
      <vt:lpstr>Comprehensive Needs Assessment</vt:lpstr>
      <vt:lpstr>PowerPoint Presentation</vt:lpstr>
      <vt:lpstr>Consolidated Funds Pilot</vt:lpstr>
      <vt:lpstr>Education of the Whole Child</vt:lpstr>
      <vt:lpstr>Georgia’s Systems of Continuous Improvement</vt:lpstr>
      <vt:lpstr>Education of the Whole Child</vt:lpstr>
      <vt:lpstr>Coming Soon</vt:lpstr>
      <vt:lpstr>Ted Beck, Chief Financial Officer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Beck</dc:creator>
  <cp:lastModifiedBy>Matt Cardoza</cp:lastModifiedBy>
  <cp:revision>323</cp:revision>
  <cp:lastPrinted>2017-01-31T19:39:31Z</cp:lastPrinted>
  <dcterms:created xsi:type="dcterms:W3CDTF">2015-12-01T02:44:20Z</dcterms:created>
  <dcterms:modified xsi:type="dcterms:W3CDTF">2017-04-19T12:06:00Z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0x01010008F9C8662C74564AA813A60BD0601687</vt:lpwstr>
  </property>
</Properties>
</file>