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69"/>
  </p:notesMasterIdLst>
  <p:handoutMasterIdLst>
    <p:handoutMasterId r:id="rId70"/>
  </p:handoutMasterIdLst>
  <p:sldIdLst>
    <p:sldId id="257" r:id="rId4"/>
    <p:sldId id="371" r:id="rId5"/>
    <p:sldId id="372" r:id="rId6"/>
    <p:sldId id="373" r:id="rId7"/>
    <p:sldId id="374" r:id="rId8"/>
    <p:sldId id="375" r:id="rId9"/>
    <p:sldId id="376" r:id="rId10"/>
    <p:sldId id="377" r:id="rId11"/>
    <p:sldId id="379" r:id="rId12"/>
    <p:sldId id="320" r:id="rId13"/>
    <p:sldId id="301" r:id="rId14"/>
    <p:sldId id="267" r:id="rId15"/>
    <p:sldId id="413" r:id="rId16"/>
    <p:sldId id="303" r:id="rId17"/>
    <p:sldId id="304" r:id="rId18"/>
    <p:sldId id="414" r:id="rId19"/>
    <p:sldId id="415" r:id="rId20"/>
    <p:sldId id="416" r:id="rId21"/>
    <p:sldId id="428" r:id="rId22"/>
    <p:sldId id="429" r:id="rId23"/>
    <p:sldId id="305" r:id="rId24"/>
    <p:sldId id="306" r:id="rId25"/>
    <p:sldId id="307" r:id="rId26"/>
    <p:sldId id="324" r:id="rId27"/>
    <p:sldId id="418" r:id="rId28"/>
    <p:sldId id="419" r:id="rId29"/>
    <p:sldId id="430" r:id="rId30"/>
    <p:sldId id="431" r:id="rId31"/>
    <p:sldId id="432" r:id="rId32"/>
    <p:sldId id="433" r:id="rId33"/>
    <p:sldId id="444" r:id="rId34"/>
    <p:sldId id="434" r:id="rId35"/>
    <p:sldId id="436" r:id="rId36"/>
    <p:sldId id="417" r:id="rId37"/>
    <p:sldId id="427" r:id="rId38"/>
    <p:sldId id="445" r:id="rId39"/>
    <p:sldId id="380" r:id="rId40"/>
    <p:sldId id="316" r:id="rId41"/>
    <p:sldId id="382" r:id="rId42"/>
    <p:sldId id="381" r:id="rId43"/>
    <p:sldId id="385" r:id="rId44"/>
    <p:sldId id="384" r:id="rId45"/>
    <p:sldId id="420" r:id="rId46"/>
    <p:sldId id="386" r:id="rId47"/>
    <p:sldId id="388" r:id="rId48"/>
    <p:sldId id="389" r:id="rId49"/>
    <p:sldId id="390" r:id="rId50"/>
    <p:sldId id="391" r:id="rId51"/>
    <p:sldId id="392" r:id="rId52"/>
    <p:sldId id="393" r:id="rId53"/>
    <p:sldId id="326" r:id="rId54"/>
    <p:sldId id="437" r:id="rId55"/>
    <p:sldId id="398" r:id="rId56"/>
    <p:sldId id="399" r:id="rId57"/>
    <p:sldId id="400" r:id="rId58"/>
    <p:sldId id="403" r:id="rId59"/>
    <p:sldId id="410" r:id="rId60"/>
    <p:sldId id="438" r:id="rId61"/>
    <p:sldId id="439" r:id="rId62"/>
    <p:sldId id="440" r:id="rId63"/>
    <p:sldId id="411" r:id="rId64"/>
    <p:sldId id="441" r:id="rId65"/>
    <p:sldId id="442" r:id="rId66"/>
    <p:sldId id="443" r:id="rId67"/>
    <p:sldId id="412"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33FF"/>
    <a:srgbClr val="9966FF"/>
    <a:srgbClr val="9933FF"/>
    <a:srgbClr val="993366"/>
    <a:srgbClr val="990033"/>
    <a:srgbClr val="4A206A"/>
    <a:srgbClr val="A86ED4"/>
    <a:srgbClr val="9148C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103" d="100"/>
          <a:sy n="103" d="100"/>
        </p:scale>
        <p:origin x="240" y="10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1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oleObject" Target="file:///\\CTBAServer\Shared\EDUCATION\National%20Rankings\FY14_Revenues%20and%20Expenditures%20for%20Public%20Elementary%20and%20Secondary%20Educ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BAServer\Shared\EDUCATION\National%20Rankings\FY_2014_Funding%20Distribution_Is%20School%20Funding%20Fai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TBAServer\Shared\EDUCATION\National%20Rankings\FY_2014_Funding%20Distribution_Is%20School%20Funding%20Fai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oleObject" Target="file:///\\CTBAServer\Shared\Interns-Fellowships\OLLIE%202017\Education%20Research\Umemployment%20by%20Education%20Attainment_2014_ALL%20STATE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Low Income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c:v>
                </c:pt>
                <c:pt idx="1">
                  <c:v>West</c:v>
                </c:pt>
                <c:pt idx="2">
                  <c:v>U.S. Overall</c:v>
                </c:pt>
                <c:pt idx="3">
                  <c:v>Midwest</c:v>
                </c:pt>
                <c:pt idx="4">
                  <c:v>Northeast</c:v>
                </c:pt>
              </c:strCache>
            </c:strRef>
          </c:cat>
          <c:val>
            <c:numRef>
              <c:f>Sheet1!$B$2:$B$6</c:f>
              <c:numCache>
                <c:formatCode>0%</c:formatCode>
                <c:ptCount val="5"/>
                <c:pt idx="0">
                  <c:v>0.56999999999999995</c:v>
                </c:pt>
                <c:pt idx="1">
                  <c:v>0.51</c:v>
                </c:pt>
                <c:pt idx="2">
                  <c:v>0.51</c:v>
                </c:pt>
                <c:pt idx="3">
                  <c:v>0.44</c:v>
                </c:pt>
                <c:pt idx="4">
                  <c:v>0.42</c:v>
                </c:pt>
              </c:numCache>
            </c:numRef>
          </c:val>
        </c:ser>
        <c:dLbls>
          <c:dLblPos val="outEnd"/>
          <c:showLegendKey val="0"/>
          <c:showVal val="1"/>
          <c:showCatName val="0"/>
          <c:showSerName val="0"/>
          <c:showPercent val="0"/>
          <c:showBubbleSize val="0"/>
        </c:dLbls>
        <c:gapWidth val="219"/>
        <c:overlap val="-27"/>
        <c:axId val="461650184"/>
        <c:axId val="391045184"/>
      </c:barChart>
      <c:catAx>
        <c:axId val="46165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91045184"/>
        <c:crosses val="autoZero"/>
        <c:auto val="1"/>
        <c:lblAlgn val="ctr"/>
        <c:lblOffset val="100"/>
        <c:noMultiLvlLbl val="0"/>
      </c:catAx>
      <c:valAx>
        <c:axId val="391045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1650184"/>
        <c:crosses val="autoZero"/>
        <c:crossBetween val="between"/>
      </c:valAx>
      <c:spPr>
        <a:noFill/>
        <a:ln>
          <a:noFill/>
        </a:ln>
        <a:effectLst/>
      </c:spPr>
    </c:plotArea>
    <c:legend>
      <c:legendPos val="b"/>
      <c:layout>
        <c:manualLayout>
          <c:xMode val="edge"/>
          <c:yMode val="edge"/>
          <c:x val="0.34398287692959129"/>
          <c:y val="0.90733357193987119"/>
          <c:w val="0.27143703369287947"/>
          <c:h val="7.7514912908613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Percent Change</c:v>
                </c:pt>
              </c:strCache>
            </c:strRef>
          </c:tx>
          <c:spPr>
            <a:solidFill>
              <a:schemeClr val="accent1"/>
            </a:solidFill>
            <a:ln>
              <a:noFill/>
            </a:ln>
            <a:effectLst/>
          </c:spPr>
          <c:invertIfNegative val="0"/>
          <c:dPt>
            <c:idx val="1"/>
            <c:invertIfNegative val="0"/>
            <c:bubble3D val="0"/>
            <c:spPr>
              <a:solidFill>
                <a:schemeClr val="accent2"/>
              </a:solidFill>
              <a:ln>
                <a:solidFill>
                  <a:schemeClr val="accent2"/>
                </a:solidFill>
              </a:ln>
              <a:effectLst/>
            </c:spPr>
          </c:dPt>
          <c:dPt>
            <c:idx val="2"/>
            <c:invertIfNegative val="0"/>
            <c:bubble3D val="0"/>
            <c:spPr>
              <a:solidFill>
                <a:schemeClr val="accent4"/>
              </a:solidFill>
              <a:ln>
                <a:solidFill>
                  <a:schemeClr val="accent4"/>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Hourly Earnings</c:v>
                </c:pt>
                <c:pt idx="1">
                  <c:v>Corporate Profits </c:v>
                </c:pt>
                <c:pt idx="2">
                  <c:v>GDP </c:v>
                </c:pt>
              </c:strCache>
            </c:strRef>
          </c:cat>
          <c:val>
            <c:numRef>
              <c:f>Sheet1!$B$2:$B$4</c:f>
              <c:numCache>
                <c:formatCode>0.0%</c:formatCode>
                <c:ptCount val="3"/>
                <c:pt idx="0">
                  <c:v>0.159</c:v>
                </c:pt>
                <c:pt idx="1">
                  <c:v>0.439</c:v>
                </c:pt>
                <c:pt idx="2">
                  <c:v>0.161</c:v>
                </c:pt>
              </c:numCache>
            </c:numRef>
          </c:val>
        </c:ser>
        <c:dLbls>
          <c:dLblPos val="outEnd"/>
          <c:showLegendKey val="0"/>
          <c:showVal val="1"/>
          <c:showCatName val="0"/>
          <c:showSerName val="0"/>
          <c:showPercent val="0"/>
          <c:showBubbleSize val="0"/>
        </c:dLbls>
        <c:gapWidth val="219"/>
        <c:overlap val="-27"/>
        <c:axId val="391047144"/>
        <c:axId val="465252032"/>
      </c:barChart>
      <c:catAx>
        <c:axId val="39104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5252032"/>
        <c:crosses val="autoZero"/>
        <c:auto val="1"/>
        <c:lblAlgn val="ctr"/>
        <c:lblOffset val="100"/>
        <c:noMultiLvlLbl val="0"/>
      </c:catAx>
      <c:valAx>
        <c:axId val="465252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04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Revenue!$J$2</c:f>
              <c:strCache>
                <c:ptCount val="1"/>
                <c:pt idx="0">
                  <c:v>US Average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fov="0">
                <a:rot lat="0" lon="0" rev="0"/>
              </a:camera>
              <a:lightRig rig="threePt" dir="t">
                <a:rot lat="0" lon="0" rev="0"/>
              </a:lightRig>
            </a:scene3d>
            <a:sp3d contourW="9525" prstMaterial="matte">
              <a:bevelT w="0" h="0"/>
              <a:contourClr>
                <a:scrgbClr r="0" g="0" b="0">
                  <a:shade val="70000"/>
                  <a:satMod val="105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Revenue!$K$1:$L$1</c:f>
              <c:strCache>
                <c:ptCount val="2"/>
                <c:pt idx="0">
                  <c:v>Local % Share</c:v>
                </c:pt>
                <c:pt idx="1">
                  <c:v>State % Share</c:v>
                </c:pt>
              </c:strCache>
            </c:strRef>
          </c:cat>
          <c:val>
            <c:numRef>
              <c:f>Revenue!$K$2:$L$2</c:f>
              <c:numCache>
                <c:formatCode>0.0%</c:formatCode>
                <c:ptCount val="2"/>
                <c:pt idx="0">
                  <c:v>0.45010130737835552</c:v>
                </c:pt>
                <c:pt idx="1">
                  <c:v>0.46243936159547477</c:v>
                </c:pt>
              </c:numCache>
            </c:numRef>
          </c:val>
        </c:ser>
        <c:ser>
          <c:idx val="1"/>
          <c:order val="1"/>
          <c:tx>
            <c:strRef>
              <c:f>Revenue!$J$3</c:f>
              <c:strCache>
                <c:ptCount val="1"/>
                <c:pt idx="0">
                  <c:v>Georgia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fov="0">
                <a:rot lat="0" lon="0" rev="0"/>
              </a:camera>
              <a:lightRig rig="threePt" dir="t">
                <a:rot lat="0" lon="0" rev="0"/>
              </a:lightRig>
            </a:scene3d>
            <a:sp3d contourW="9525" prstMaterial="matte">
              <a:bevelT w="0" h="0"/>
              <a:contourClr>
                <a:scrgbClr r="0" g="0" b="0">
                  <a:shade val="70000"/>
                  <a:satMod val="105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Revenue!$K$1:$L$1</c:f>
              <c:strCache>
                <c:ptCount val="2"/>
                <c:pt idx="0">
                  <c:v>Local % Share</c:v>
                </c:pt>
                <c:pt idx="1">
                  <c:v>State % Share</c:v>
                </c:pt>
              </c:strCache>
            </c:strRef>
          </c:cat>
          <c:val>
            <c:numRef>
              <c:f>Revenue!$K$3:$L$3</c:f>
              <c:numCache>
                <c:formatCode>0.0%</c:formatCode>
                <c:ptCount val="2"/>
                <c:pt idx="0">
                  <c:v>0.45346033327618274</c:v>
                </c:pt>
                <c:pt idx="1">
                  <c:v>0.442660824968931</c:v>
                </c:pt>
              </c:numCache>
            </c:numRef>
          </c:val>
        </c:ser>
        <c:dLbls>
          <c:dLblPos val="outEnd"/>
          <c:showLegendKey val="0"/>
          <c:showVal val="1"/>
          <c:showCatName val="0"/>
          <c:showSerName val="0"/>
          <c:showPercent val="0"/>
          <c:showBubbleSize val="0"/>
        </c:dLbls>
        <c:gapWidth val="100"/>
        <c:overlap val="-24"/>
        <c:axId val="389553472"/>
        <c:axId val="390519608"/>
      </c:barChart>
      <c:catAx>
        <c:axId val="3895534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390519608"/>
        <c:crosses val="autoZero"/>
        <c:auto val="1"/>
        <c:lblAlgn val="ctr"/>
        <c:lblOffset val="100"/>
        <c:noMultiLvlLbl val="0"/>
      </c:catAx>
      <c:valAx>
        <c:axId val="390519608"/>
        <c:scaling>
          <c:orientation val="minMax"/>
          <c:max val="0.5"/>
          <c:min val="0.2"/>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389553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Rockies!$A$2</c:f>
              <c:strCache>
                <c:ptCount val="1"/>
                <c:pt idx="0">
                  <c:v>Georgia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Rockies!$B$1:$E$1</c:f>
              <c:strCache>
                <c:ptCount val="4"/>
                <c:pt idx="0">
                  <c:v>0% Poverty</c:v>
                </c:pt>
                <c:pt idx="1">
                  <c:v>10% Poverty</c:v>
                </c:pt>
                <c:pt idx="2">
                  <c:v>20% Poverty</c:v>
                </c:pt>
                <c:pt idx="3">
                  <c:v>30% Poverty</c:v>
                </c:pt>
              </c:strCache>
            </c:strRef>
          </c:cat>
          <c:val>
            <c:numRef>
              <c:f>Rockies!$B$2:$E$2</c:f>
              <c:numCache>
                <c:formatCode>"$"#,##0_);[Red]\("$"#,##0\)</c:formatCode>
                <c:ptCount val="4"/>
                <c:pt idx="0">
                  <c:v>7589</c:v>
                </c:pt>
                <c:pt idx="1">
                  <c:v>7824</c:v>
                </c:pt>
                <c:pt idx="2">
                  <c:v>8067</c:v>
                </c:pt>
                <c:pt idx="3">
                  <c:v>8318</c:v>
                </c:pt>
              </c:numCache>
            </c:numRef>
          </c:val>
          <c:smooth val="0"/>
        </c:ser>
        <c:ser>
          <c:idx val="1"/>
          <c:order val="1"/>
          <c:tx>
            <c:strRef>
              <c:f>Rockies!$A$3</c:f>
              <c:strCache>
                <c:ptCount val="1"/>
                <c:pt idx="0">
                  <c:v>Alabama</c:v>
                </c:pt>
              </c:strCache>
            </c:strRef>
          </c:tx>
          <c:spPr>
            <a:ln w="28575" cap="rnd">
              <a:solidFill>
                <a:schemeClr val="accent2"/>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Rockies!$B$3:$E$3</c:f>
              <c:numCache>
                <c:formatCode>"$"#,##0_);[Red]\("$"#,##0\)</c:formatCode>
                <c:ptCount val="4"/>
                <c:pt idx="0">
                  <c:v>8581</c:v>
                </c:pt>
                <c:pt idx="1">
                  <c:v>8354</c:v>
                </c:pt>
                <c:pt idx="2">
                  <c:v>8134</c:v>
                </c:pt>
                <c:pt idx="3">
                  <c:v>7919</c:v>
                </c:pt>
              </c:numCache>
            </c:numRef>
          </c:val>
          <c:smooth val="0"/>
        </c:ser>
        <c:ser>
          <c:idx val="2"/>
          <c:order val="2"/>
          <c:tx>
            <c:strRef>
              <c:f>Rockies!$A$4</c:f>
              <c:strCache>
                <c:ptCount val="1"/>
                <c:pt idx="0">
                  <c:v>South Carolina</c:v>
                </c:pt>
              </c:strCache>
            </c:strRef>
          </c:tx>
          <c:spPr>
            <a:ln w="28575" cap="rnd">
              <a:solidFill>
                <a:schemeClr val="accent3"/>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Rockies!$B$4:$E$4</c:f>
              <c:numCache>
                <c:formatCode>"$"#,##0_);[Red]\("$"#,##0\)</c:formatCode>
                <c:ptCount val="4"/>
                <c:pt idx="0">
                  <c:v>9383</c:v>
                </c:pt>
                <c:pt idx="1">
                  <c:v>9362</c:v>
                </c:pt>
                <c:pt idx="2">
                  <c:v>9342</c:v>
                </c:pt>
                <c:pt idx="3">
                  <c:v>9321</c:v>
                </c:pt>
              </c:numCache>
            </c:numRef>
          </c:val>
          <c:smooth val="0"/>
        </c:ser>
        <c:ser>
          <c:idx val="3"/>
          <c:order val="3"/>
          <c:tx>
            <c:strRef>
              <c:f>Rockies!$A$5</c:f>
              <c:strCache>
                <c:ptCount val="1"/>
                <c:pt idx="0">
                  <c:v>Mississippi</c:v>
                </c:pt>
              </c:strCache>
            </c:strRef>
          </c:tx>
          <c:spPr>
            <a:ln w="28575" cap="rnd">
              <a:solidFill>
                <a:schemeClr val="accent4"/>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Rockies!$B$5:$E$5</c:f>
              <c:numCache>
                <c:formatCode>"$"#,##0_);[Red]\("$"#,##0\)</c:formatCode>
                <c:ptCount val="4"/>
                <c:pt idx="0">
                  <c:v>7027</c:v>
                </c:pt>
                <c:pt idx="1">
                  <c:v>7041</c:v>
                </c:pt>
                <c:pt idx="2">
                  <c:v>7055</c:v>
                </c:pt>
                <c:pt idx="3">
                  <c:v>7070</c:v>
                </c:pt>
              </c:numCache>
            </c:numRef>
          </c:val>
          <c:smooth val="0"/>
        </c:ser>
        <c:ser>
          <c:idx val="4"/>
          <c:order val="4"/>
          <c:tx>
            <c:strRef>
              <c:f>Rockies!$A$6</c:f>
              <c:strCache>
                <c:ptCount val="1"/>
                <c:pt idx="0">
                  <c:v>Florida</c:v>
                </c:pt>
              </c:strCache>
            </c:strRef>
          </c:tx>
          <c:spPr>
            <a:ln w="28575" cap="rnd">
              <a:solidFill>
                <a:schemeClr val="accent5"/>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Rockies!$B$6:$E$6</c:f>
              <c:numCache>
                <c:formatCode>"$"#,##0_);[Red]\("$"#,##0\)</c:formatCode>
                <c:ptCount val="4"/>
                <c:pt idx="0">
                  <c:v>7667</c:v>
                </c:pt>
                <c:pt idx="1">
                  <c:v>7601</c:v>
                </c:pt>
                <c:pt idx="2">
                  <c:v>7536</c:v>
                </c:pt>
                <c:pt idx="3">
                  <c:v>7471</c:v>
                </c:pt>
              </c:numCache>
            </c:numRef>
          </c:val>
          <c:smooth val="0"/>
        </c:ser>
        <c:ser>
          <c:idx val="5"/>
          <c:order val="5"/>
          <c:tx>
            <c:strRef>
              <c:f>Rockies!$A$7</c:f>
              <c:strCache>
                <c:ptCount val="1"/>
                <c:pt idx="0">
                  <c:v>Tennessee</c:v>
                </c:pt>
              </c:strCache>
            </c:strRef>
          </c:tx>
          <c:spPr>
            <a:ln w="28575" cap="rnd">
              <a:solidFill>
                <a:schemeClr val="accent6"/>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Rockies!$B$7:$E$7</c:f>
              <c:numCache>
                <c:formatCode>"$"#,##0_);[Red]\("$"#,##0\)</c:formatCode>
                <c:ptCount val="4"/>
                <c:pt idx="0">
                  <c:v>7010</c:v>
                </c:pt>
                <c:pt idx="1">
                  <c:v>7189</c:v>
                </c:pt>
                <c:pt idx="2">
                  <c:v>7373</c:v>
                </c:pt>
                <c:pt idx="3">
                  <c:v>7561</c:v>
                </c:pt>
              </c:numCache>
            </c:numRef>
          </c:val>
          <c:smooth val="0"/>
        </c:ser>
        <c:dLbls>
          <c:dLblPos val="t"/>
          <c:showLegendKey val="0"/>
          <c:showVal val="1"/>
          <c:showCatName val="0"/>
          <c:showSerName val="0"/>
          <c:showPercent val="0"/>
          <c:showBubbleSize val="0"/>
        </c:dLbls>
        <c:smooth val="0"/>
        <c:axId val="390548560"/>
        <c:axId val="390548944"/>
      </c:lineChart>
      <c:catAx>
        <c:axId val="39054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0548944"/>
        <c:crosses val="autoZero"/>
        <c:auto val="1"/>
        <c:lblAlgn val="ctr"/>
        <c:lblOffset val="100"/>
        <c:noMultiLvlLbl val="0"/>
      </c:catAx>
      <c:valAx>
        <c:axId val="390548944"/>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0548560"/>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Rockies!$A$2</c:f>
              <c:strCache>
                <c:ptCount val="1"/>
                <c:pt idx="0">
                  <c:v>Georgia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Rockies!$B$1:$E$1</c:f>
              <c:strCache>
                <c:ptCount val="4"/>
                <c:pt idx="0">
                  <c:v>0% Poverty</c:v>
                </c:pt>
                <c:pt idx="1">
                  <c:v>10% Poverty</c:v>
                </c:pt>
                <c:pt idx="2">
                  <c:v>20% Poverty</c:v>
                </c:pt>
                <c:pt idx="3">
                  <c:v>30% Poverty</c:v>
                </c:pt>
              </c:strCache>
            </c:strRef>
          </c:cat>
          <c:val>
            <c:numRef>
              <c:f>Rockies!$B$2:$E$2</c:f>
              <c:numCache>
                <c:formatCode>"$"#,##0_);[Red]\("$"#,##0\)</c:formatCode>
                <c:ptCount val="4"/>
                <c:pt idx="0">
                  <c:v>7589</c:v>
                </c:pt>
                <c:pt idx="1">
                  <c:v>7824</c:v>
                </c:pt>
                <c:pt idx="2">
                  <c:v>8067</c:v>
                </c:pt>
                <c:pt idx="3">
                  <c:v>8318</c:v>
                </c:pt>
              </c:numCache>
            </c:numRef>
          </c:val>
          <c:smooth val="0"/>
        </c:ser>
        <c:ser>
          <c:idx val="1"/>
          <c:order val="1"/>
          <c:tx>
            <c:strRef>
              <c:f>Rockies!$A$3</c:f>
              <c:strCache>
                <c:ptCount val="1"/>
                <c:pt idx="0">
                  <c:v>Alabama</c:v>
                </c:pt>
              </c:strCache>
            </c:strRef>
          </c:tx>
          <c:spPr>
            <a:ln w="28575" cap="rnd">
              <a:solidFill>
                <a:schemeClr val="accent2"/>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Rockies!$B$3:$E$3</c:f>
              <c:numCache>
                <c:formatCode>"$"#,##0_);[Red]\("$"#,##0\)</c:formatCode>
                <c:ptCount val="4"/>
                <c:pt idx="0">
                  <c:v>8581</c:v>
                </c:pt>
                <c:pt idx="1">
                  <c:v>8354</c:v>
                </c:pt>
                <c:pt idx="2">
                  <c:v>8134</c:v>
                </c:pt>
                <c:pt idx="3">
                  <c:v>7919</c:v>
                </c:pt>
              </c:numCache>
            </c:numRef>
          </c:val>
          <c:smooth val="0"/>
        </c:ser>
        <c:ser>
          <c:idx val="2"/>
          <c:order val="2"/>
          <c:tx>
            <c:strRef>
              <c:f>Rockies!$A$4</c:f>
              <c:strCache>
                <c:ptCount val="1"/>
                <c:pt idx="0">
                  <c:v>South Carolina</c:v>
                </c:pt>
              </c:strCache>
            </c:strRef>
          </c:tx>
          <c:spPr>
            <a:ln w="28575" cap="rnd">
              <a:solidFill>
                <a:schemeClr val="accent3"/>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Rockies!$B$4:$E$4</c:f>
              <c:numCache>
                <c:formatCode>"$"#,##0_);[Red]\("$"#,##0\)</c:formatCode>
                <c:ptCount val="4"/>
                <c:pt idx="0">
                  <c:v>9383</c:v>
                </c:pt>
                <c:pt idx="1">
                  <c:v>9362</c:v>
                </c:pt>
                <c:pt idx="2">
                  <c:v>9342</c:v>
                </c:pt>
                <c:pt idx="3">
                  <c:v>9321</c:v>
                </c:pt>
              </c:numCache>
            </c:numRef>
          </c:val>
          <c:smooth val="0"/>
        </c:ser>
        <c:ser>
          <c:idx val="3"/>
          <c:order val="3"/>
          <c:tx>
            <c:strRef>
              <c:f>Rockies!$A$5</c:f>
              <c:strCache>
                <c:ptCount val="1"/>
                <c:pt idx="0">
                  <c:v>Mississippi</c:v>
                </c:pt>
              </c:strCache>
            </c:strRef>
          </c:tx>
          <c:spPr>
            <a:ln w="28575" cap="rnd">
              <a:solidFill>
                <a:schemeClr val="accent4"/>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Rockies!$B$5:$E$5</c:f>
              <c:numCache>
                <c:formatCode>"$"#,##0_);[Red]\("$"#,##0\)</c:formatCode>
                <c:ptCount val="4"/>
                <c:pt idx="0">
                  <c:v>7027</c:v>
                </c:pt>
                <c:pt idx="1">
                  <c:v>7041</c:v>
                </c:pt>
                <c:pt idx="2">
                  <c:v>7055</c:v>
                </c:pt>
                <c:pt idx="3">
                  <c:v>7070</c:v>
                </c:pt>
              </c:numCache>
            </c:numRef>
          </c:val>
          <c:smooth val="0"/>
        </c:ser>
        <c:ser>
          <c:idx val="4"/>
          <c:order val="4"/>
          <c:tx>
            <c:strRef>
              <c:f>Rockies!$A$6</c:f>
              <c:strCache>
                <c:ptCount val="1"/>
                <c:pt idx="0">
                  <c:v>Florida</c:v>
                </c:pt>
              </c:strCache>
            </c:strRef>
          </c:tx>
          <c:spPr>
            <a:ln w="28575" cap="rnd">
              <a:solidFill>
                <a:schemeClr val="accent5"/>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Rockies!$B$6:$E$6</c:f>
              <c:numCache>
                <c:formatCode>"$"#,##0_);[Red]\("$"#,##0\)</c:formatCode>
                <c:ptCount val="4"/>
                <c:pt idx="0">
                  <c:v>7667</c:v>
                </c:pt>
                <c:pt idx="1">
                  <c:v>7601</c:v>
                </c:pt>
                <c:pt idx="2">
                  <c:v>7536</c:v>
                </c:pt>
                <c:pt idx="3">
                  <c:v>7471</c:v>
                </c:pt>
              </c:numCache>
            </c:numRef>
          </c:val>
          <c:smooth val="0"/>
        </c:ser>
        <c:ser>
          <c:idx val="5"/>
          <c:order val="5"/>
          <c:tx>
            <c:strRef>
              <c:f>Rockies!$A$7</c:f>
              <c:strCache>
                <c:ptCount val="1"/>
                <c:pt idx="0">
                  <c:v>Tennessee</c:v>
                </c:pt>
              </c:strCache>
            </c:strRef>
          </c:tx>
          <c:spPr>
            <a:ln w="28575" cap="rnd">
              <a:solidFill>
                <a:schemeClr val="accent6"/>
              </a:solidFill>
              <a:round/>
            </a:ln>
            <a:effectLst/>
          </c:spPr>
          <c:marker>
            <c:symbol val="none"/>
          </c:marker>
          <c:dLbls>
            <c:delete val="1"/>
          </c:dLbls>
          <c:cat>
            <c:strRef>
              <c:f>Rockies!$B$1:$E$1</c:f>
              <c:strCache>
                <c:ptCount val="4"/>
                <c:pt idx="0">
                  <c:v>0% Poverty</c:v>
                </c:pt>
                <c:pt idx="1">
                  <c:v>10% Poverty</c:v>
                </c:pt>
                <c:pt idx="2">
                  <c:v>20% Poverty</c:v>
                </c:pt>
                <c:pt idx="3">
                  <c:v>30% Poverty</c:v>
                </c:pt>
              </c:strCache>
            </c:strRef>
          </c:cat>
          <c:val>
            <c:numRef>
              <c:f>Rockies!$B$7:$E$7</c:f>
              <c:numCache>
                <c:formatCode>"$"#,##0_);[Red]\("$"#,##0\)</c:formatCode>
                <c:ptCount val="4"/>
                <c:pt idx="0">
                  <c:v>7010</c:v>
                </c:pt>
                <c:pt idx="1">
                  <c:v>7189</c:v>
                </c:pt>
                <c:pt idx="2">
                  <c:v>7373</c:v>
                </c:pt>
                <c:pt idx="3">
                  <c:v>7561</c:v>
                </c:pt>
              </c:numCache>
            </c:numRef>
          </c:val>
          <c:smooth val="0"/>
        </c:ser>
        <c:ser>
          <c:idx val="6"/>
          <c:order val="6"/>
          <c:tx>
            <c:strRef>
              <c:f>Rockies!$A$8</c:f>
              <c:strCache>
                <c:ptCount val="1"/>
                <c:pt idx="0">
                  <c:v>Minnesota</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Rockies!$B$1:$E$1</c:f>
              <c:strCache>
                <c:ptCount val="4"/>
                <c:pt idx="0">
                  <c:v>0% Poverty</c:v>
                </c:pt>
                <c:pt idx="1">
                  <c:v>10% Poverty</c:v>
                </c:pt>
                <c:pt idx="2">
                  <c:v>20% Poverty</c:v>
                </c:pt>
                <c:pt idx="3">
                  <c:v>30% Poverty</c:v>
                </c:pt>
              </c:strCache>
            </c:strRef>
          </c:cat>
          <c:val>
            <c:numRef>
              <c:f>Rockies!$B$8:$E$8</c:f>
              <c:numCache>
                <c:formatCode>"$"#,##0_);[Red]\("$"#,##0\)</c:formatCode>
                <c:ptCount val="4"/>
                <c:pt idx="0">
                  <c:v>9779</c:v>
                </c:pt>
                <c:pt idx="1">
                  <c:v>10658</c:v>
                </c:pt>
                <c:pt idx="2">
                  <c:v>11615</c:v>
                </c:pt>
                <c:pt idx="3">
                  <c:v>12659</c:v>
                </c:pt>
              </c:numCache>
            </c:numRef>
          </c:val>
          <c:smooth val="0"/>
        </c:ser>
        <c:ser>
          <c:idx val="7"/>
          <c:order val="7"/>
          <c:tx>
            <c:strRef>
              <c:f>Rockies!$A$9</c:f>
              <c:strCache>
                <c:ptCount val="1"/>
                <c:pt idx="0">
                  <c:v>Massachusetts</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Rockies!$B$1:$E$1</c:f>
              <c:strCache>
                <c:ptCount val="4"/>
                <c:pt idx="0">
                  <c:v>0% Poverty</c:v>
                </c:pt>
                <c:pt idx="1">
                  <c:v>10% Poverty</c:v>
                </c:pt>
                <c:pt idx="2">
                  <c:v>20% Poverty</c:v>
                </c:pt>
                <c:pt idx="3">
                  <c:v>30% Poverty</c:v>
                </c:pt>
              </c:strCache>
            </c:strRef>
          </c:cat>
          <c:val>
            <c:numRef>
              <c:f>Rockies!$B$9:$E$9</c:f>
              <c:numCache>
                <c:formatCode>"$"#,##0_);[Red]\("$"#,##0\)</c:formatCode>
                <c:ptCount val="4"/>
                <c:pt idx="0">
                  <c:v>13663</c:v>
                </c:pt>
                <c:pt idx="1">
                  <c:v>14251</c:v>
                </c:pt>
                <c:pt idx="2">
                  <c:v>14865</c:v>
                </c:pt>
                <c:pt idx="3">
                  <c:v>15506</c:v>
                </c:pt>
              </c:numCache>
            </c:numRef>
          </c:val>
          <c:smooth val="0"/>
        </c:ser>
        <c:ser>
          <c:idx val="8"/>
          <c:order val="8"/>
          <c:tx>
            <c:strRef>
              <c:f>Rockies!$A$10</c:f>
              <c:strCache>
                <c:ptCount val="1"/>
                <c:pt idx="0">
                  <c:v>Illinois</c:v>
                </c:pt>
              </c:strCache>
            </c:strRef>
          </c:tx>
          <c:spPr>
            <a:ln w="28575" cap="rnd">
              <a:solidFill>
                <a:schemeClr val="accent3">
                  <a:lumMod val="60000"/>
                </a:schemeClr>
              </a:solidFill>
              <a:round/>
            </a:ln>
            <a:effectLst/>
          </c:spPr>
          <c:marker>
            <c:symbol val="none"/>
          </c:marker>
          <c:dLbls>
            <c:dLbl>
              <c:idx val="0"/>
              <c:layout>
                <c:manualLayout>
                  <c:x val="-3.7722156478261416E-2"/>
                  <c:y val="3.46766261629425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907736658845634E-2"/>
                  <c:y val="1.874805439394036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Rockies!$B$1:$E$1</c:f>
              <c:strCache>
                <c:ptCount val="4"/>
                <c:pt idx="0">
                  <c:v>0% Poverty</c:v>
                </c:pt>
                <c:pt idx="1">
                  <c:v>10% Poverty</c:v>
                </c:pt>
                <c:pt idx="2">
                  <c:v>20% Poverty</c:v>
                </c:pt>
                <c:pt idx="3">
                  <c:v>30% Poverty</c:v>
                </c:pt>
              </c:strCache>
            </c:strRef>
          </c:cat>
          <c:val>
            <c:numRef>
              <c:f>Rockies!$B$10:$E$10</c:f>
              <c:numCache>
                <c:formatCode>"$"#,##0_);[Red]\("$"#,##0\)</c:formatCode>
                <c:ptCount val="4"/>
                <c:pt idx="0">
                  <c:v>13235</c:v>
                </c:pt>
                <c:pt idx="1">
                  <c:v>12125</c:v>
                </c:pt>
                <c:pt idx="2">
                  <c:v>11108</c:v>
                </c:pt>
                <c:pt idx="3">
                  <c:v>10176</c:v>
                </c:pt>
              </c:numCache>
            </c:numRef>
          </c:val>
          <c:smooth val="0"/>
        </c:ser>
        <c:dLbls>
          <c:dLblPos val="t"/>
          <c:showLegendKey val="0"/>
          <c:showVal val="1"/>
          <c:showCatName val="0"/>
          <c:showSerName val="0"/>
          <c:showPercent val="0"/>
          <c:showBubbleSize val="0"/>
        </c:dLbls>
        <c:smooth val="0"/>
        <c:axId val="388989104"/>
        <c:axId val="388989496"/>
      </c:lineChart>
      <c:catAx>
        <c:axId val="38898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8989496"/>
        <c:crosses val="autoZero"/>
        <c:auto val="1"/>
        <c:lblAlgn val="ctr"/>
        <c:lblOffset val="100"/>
        <c:noMultiLvlLbl val="0"/>
      </c:catAx>
      <c:valAx>
        <c:axId val="388989496"/>
        <c:scaling>
          <c:orientation val="minMax"/>
          <c:max val="16000"/>
          <c:min val="5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898910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23" b="1" i="0" u="none" strike="noStrike" baseline="0">
                <a:solidFill>
                  <a:srgbClr val="000000"/>
                </a:solidFill>
                <a:latin typeface="Arial"/>
                <a:ea typeface="Arial"/>
                <a:cs typeface="Arial"/>
              </a:defRPr>
            </a:pPr>
            <a:r>
              <a:rPr lang="en-US"/>
              <a:t>Regression of ISAT Performance Vs. Per-pupil Instructional Expenditure for School Districts with 3-8% Low Income Rates </a:t>
            </a:r>
          </a:p>
        </c:rich>
      </c:tx>
      <c:layout>
        <c:manualLayout>
          <c:xMode val="edge"/>
          <c:yMode val="edge"/>
          <c:x val="0.1551817058203169"/>
          <c:y val="4.4584383621755194E-2"/>
        </c:manualLayout>
      </c:layout>
      <c:overlay val="0"/>
      <c:spPr>
        <a:noFill/>
        <a:ln w="35379">
          <a:noFill/>
        </a:ln>
      </c:spPr>
    </c:title>
    <c:autoTitleDeleted val="0"/>
    <c:plotArea>
      <c:layout>
        <c:manualLayout>
          <c:layoutTarget val="inner"/>
          <c:xMode val="edge"/>
          <c:yMode val="edge"/>
          <c:x val="0.15708812260536398"/>
          <c:y val="0.15777262180974477"/>
          <c:w val="0.8007662835249042"/>
          <c:h val="0.57308584686774944"/>
        </c:manualLayout>
      </c:layout>
      <c:scatterChart>
        <c:scatterStyle val="lineMarker"/>
        <c:varyColors val="0"/>
        <c:ser>
          <c:idx val="0"/>
          <c:order val="0"/>
          <c:tx>
            <c:v>Active</c:v>
          </c:tx>
          <c:spPr>
            <a:ln w="26534">
              <a:noFill/>
            </a:ln>
          </c:spPr>
          <c:marker>
            <c:symbol val="circle"/>
            <c:size val="4"/>
            <c:spPr>
              <a:solidFill>
                <a:srgbClr val="0000FF"/>
              </a:solidFill>
              <a:ln>
                <a:solidFill>
                  <a:srgbClr val="0000FF"/>
                </a:solidFill>
                <a:prstDash val="solid"/>
              </a:ln>
            </c:spPr>
          </c:marker>
          <c:xVal>
            <c:numRef>
              <c:f>'Linear regression2'!$D$100:$D$154</c:f>
              <c:numCache>
                <c:formatCode>0.000</c:formatCode>
                <c:ptCount val="55"/>
                <c:pt idx="0">
                  <c:v>4766</c:v>
                </c:pt>
                <c:pt idx="1">
                  <c:v>5862</c:v>
                </c:pt>
                <c:pt idx="2">
                  <c:v>7642</c:v>
                </c:pt>
                <c:pt idx="3">
                  <c:v>5430</c:v>
                </c:pt>
                <c:pt idx="4">
                  <c:v>6923</c:v>
                </c:pt>
                <c:pt idx="5">
                  <c:v>6179</c:v>
                </c:pt>
                <c:pt idx="6">
                  <c:v>5653</c:v>
                </c:pt>
                <c:pt idx="7">
                  <c:v>6666</c:v>
                </c:pt>
                <c:pt idx="8">
                  <c:v>5194</c:v>
                </c:pt>
                <c:pt idx="9">
                  <c:v>4953</c:v>
                </c:pt>
                <c:pt idx="10">
                  <c:v>6521</c:v>
                </c:pt>
                <c:pt idx="11">
                  <c:v>9049</c:v>
                </c:pt>
                <c:pt idx="12">
                  <c:v>3107</c:v>
                </c:pt>
                <c:pt idx="13">
                  <c:v>3362</c:v>
                </c:pt>
                <c:pt idx="14">
                  <c:v>4885</c:v>
                </c:pt>
                <c:pt idx="15">
                  <c:v>3223</c:v>
                </c:pt>
                <c:pt idx="16">
                  <c:v>3733</c:v>
                </c:pt>
                <c:pt idx="17">
                  <c:v>7284</c:v>
                </c:pt>
                <c:pt idx="18">
                  <c:v>4951</c:v>
                </c:pt>
                <c:pt idx="19">
                  <c:v>7468</c:v>
                </c:pt>
                <c:pt idx="20">
                  <c:v>4567</c:v>
                </c:pt>
                <c:pt idx="21">
                  <c:v>4613</c:v>
                </c:pt>
                <c:pt idx="22">
                  <c:v>6730</c:v>
                </c:pt>
                <c:pt idx="23">
                  <c:v>4843</c:v>
                </c:pt>
                <c:pt idx="24">
                  <c:v>6022</c:v>
                </c:pt>
                <c:pt idx="25">
                  <c:v>5832</c:v>
                </c:pt>
                <c:pt idx="26">
                  <c:v>6816</c:v>
                </c:pt>
                <c:pt idx="27">
                  <c:v>4376</c:v>
                </c:pt>
                <c:pt idx="28">
                  <c:v>5427</c:v>
                </c:pt>
                <c:pt idx="29">
                  <c:v>6241</c:v>
                </c:pt>
                <c:pt idx="30">
                  <c:v>3654</c:v>
                </c:pt>
                <c:pt idx="31">
                  <c:v>4561</c:v>
                </c:pt>
                <c:pt idx="32">
                  <c:v>5658</c:v>
                </c:pt>
                <c:pt idx="33">
                  <c:v>4703</c:v>
                </c:pt>
                <c:pt idx="34">
                  <c:v>4037</c:v>
                </c:pt>
                <c:pt idx="35">
                  <c:v>4138</c:v>
                </c:pt>
                <c:pt idx="36">
                  <c:v>4569</c:v>
                </c:pt>
                <c:pt idx="37">
                  <c:v>3212</c:v>
                </c:pt>
                <c:pt idx="38">
                  <c:v>5548</c:v>
                </c:pt>
                <c:pt idx="39">
                  <c:v>3596</c:v>
                </c:pt>
                <c:pt idx="40">
                  <c:v>4922</c:v>
                </c:pt>
                <c:pt idx="41">
                  <c:v>7599</c:v>
                </c:pt>
                <c:pt idx="42">
                  <c:v>5397</c:v>
                </c:pt>
                <c:pt idx="43">
                  <c:v>6267</c:v>
                </c:pt>
                <c:pt idx="44">
                  <c:v>6139</c:v>
                </c:pt>
                <c:pt idx="45">
                  <c:v>5398</c:v>
                </c:pt>
                <c:pt idx="46">
                  <c:v>4125</c:v>
                </c:pt>
                <c:pt idx="47">
                  <c:v>12617</c:v>
                </c:pt>
                <c:pt idx="48">
                  <c:v>6213</c:v>
                </c:pt>
                <c:pt idx="49">
                  <c:v>3626</c:v>
                </c:pt>
                <c:pt idx="50">
                  <c:v>5922</c:v>
                </c:pt>
                <c:pt idx="51">
                  <c:v>4902</c:v>
                </c:pt>
                <c:pt idx="52">
                  <c:v>4322</c:v>
                </c:pt>
                <c:pt idx="53">
                  <c:v>3677</c:v>
                </c:pt>
                <c:pt idx="54">
                  <c:v>3902</c:v>
                </c:pt>
              </c:numCache>
            </c:numRef>
          </c:xVal>
          <c:yVal>
            <c:numRef>
              <c:f>'Linear regression2'!$E$100:$E$154</c:f>
              <c:numCache>
                <c:formatCode>0.000</c:formatCode>
                <c:ptCount val="55"/>
                <c:pt idx="0">
                  <c:v>88.1</c:v>
                </c:pt>
                <c:pt idx="1">
                  <c:v>93.5</c:v>
                </c:pt>
                <c:pt idx="2">
                  <c:v>93.9</c:v>
                </c:pt>
                <c:pt idx="3">
                  <c:v>81.5</c:v>
                </c:pt>
                <c:pt idx="4">
                  <c:v>93.3</c:v>
                </c:pt>
                <c:pt idx="5">
                  <c:v>94.3</c:v>
                </c:pt>
                <c:pt idx="6">
                  <c:v>92</c:v>
                </c:pt>
                <c:pt idx="7">
                  <c:v>91.4</c:v>
                </c:pt>
                <c:pt idx="8">
                  <c:v>88.4</c:v>
                </c:pt>
                <c:pt idx="9">
                  <c:v>92.9</c:v>
                </c:pt>
                <c:pt idx="10">
                  <c:v>93.8</c:v>
                </c:pt>
                <c:pt idx="11">
                  <c:v>96.3</c:v>
                </c:pt>
                <c:pt idx="12">
                  <c:v>91.6</c:v>
                </c:pt>
                <c:pt idx="13">
                  <c:v>90.9</c:v>
                </c:pt>
                <c:pt idx="14">
                  <c:v>94.4</c:v>
                </c:pt>
                <c:pt idx="15">
                  <c:v>87.6</c:v>
                </c:pt>
                <c:pt idx="16">
                  <c:v>90.2</c:v>
                </c:pt>
                <c:pt idx="17">
                  <c:v>97.6</c:v>
                </c:pt>
                <c:pt idx="18">
                  <c:v>85.4</c:v>
                </c:pt>
                <c:pt idx="19">
                  <c:v>93.2</c:v>
                </c:pt>
                <c:pt idx="20">
                  <c:v>87.8</c:v>
                </c:pt>
                <c:pt idx="21">
                  <c:v>92.9</c:v>
                </c:pt>
                <c:pt idx="22">
                  <c:v>93.7</c:v>
                </c:pt>
                <c:pt idx="23">
                  <c:v>88.6</c:v>
                </c:pt>
                <c:pt idx="24">
                  <c:v>92.1</c:v>
                </c:pt>
                <c:pt idx="25">
                  <c:v>91.4</c:v>
                </c:pt>
                <c:pt idx="26">
                  <c:v>92.5</c:v>
                </c:pt>
                <c:pt idx="27">
                  <c:v>93.9</c:v>
                </c:pt>
                <c:pt idx="28">
                  <c:v>92.5</c:v>
                </c:pt>
                <c:pt idx="29">
                  <c:v>90.5</c:v>
                </c:pt>
                <c:pt idx="30">
                  <c:v>83</c:v>
                </c:pt>
                <c:pt idx="31">
                  <c:v>92.2</c:v>
                </c:pt>
                <c:pt idx="32">
                  <c:v>90.7</c:v>
                </c:pt>
                <c:pt idx="33">
                  <c:v>87.1</c:v>
                </c:pt>
                <c:pt idx="34">
                  <c:v>90.4</c:v>
                </c:pt>
                <c:pt idx="35">
                  <c:v>87.6</c:v>
                </c:pt>
                <c:pt idx="36">
                  <c:v>87.8</c:v>
                </c:pt>
                <c:pt idx="37">
                  <c:v>85.5</c:v>
                </c:pt>
                <c:pt idx="38">
                  <c:v>92.6</c:v>
                </c:pt>
                <c:pt idx="39">
                  <c:v>87.6</c:v>
                </c:pt>
                <c:pt idx="40">
                  <c:v>83.1</c:v>
                </c:pt>
                <c:pt idx="41">
                  <c:v>91.9</c:v>
                </c:pt>
                <c:pt idx="42">
                  <c:v>92.1</c:v>
                </c:pt>
                <c:pt idx="43">
                  <c:v>91.7</c:v>
                </c:pt>
                <c:pt idx="44">
                  <c:v>92.6</c:v>
                </c:pt>
                <c:pt idx="45">
                  <c:v>91.8</c:v>
                </c:pt>
                <c:pt idx="46">
                  <c:v>97.9</c:v>
                </c:pt>
                <c:pt idx="47">
                  <c:v>89.5</c:v>
                </c:pt>
                <c:pt idx="48">
                  <c:v>96.1</c:v>
                </c:pt>
                <c:pt idx="49">
                  <c:v>82.9</c:v>
                </c:pt>
                <c:pt idx="50">
                  <c:v>83.2</c:v>
                </c:pt>
                <c:pt idx="51">
                  <c:v>89.6</c:v>
                </c:pt>
                <c:pt idx="52">
                  <c:v>88.3</c:v>
                </c:pt>
                <c:pt idx="53">
                  <c:v>89.5</c:v>
                </c:pt>
                <c:pt idx="54">
                  <c:v>77.099999999999994</c:v>
                </c:pt>
              </c:numCache>
            </c:numRef>
          </c:yVal>
          <c:smooth val="0"/>
        </c:ser>
        <c:ser>
          <c:idx val="1"/>
          <c:order val="1"/>
          <c:tx>
            <c:v>Model</c:v>
          </c:tx>
          <c:spPr>
            <a:ln w="17689">
              <a:solidFill>
                <a:srgbClr val="000000"/>
              </a:solidFill>
              <a:prstDash val="solid"/>
            </a:ln>
          </c:spPr>
          <c:marker>
            <c:symbol val="none"/>
          </c:marker>
          <c:trendline>
            <c:spPr>
              <a:ln w="28575">
                <a:solidFill>
                  <a:srgbClr val="FF0000"/>
                </a:solidFill>
                <a:prstDash val="solid"/>
              </a:ln>
            </c:spPr>
            <c:trendlineType val="linear"/>
            <c:dispRSqr val="0"/>
            <c:dispEq val="0"/>
          </c:trendline>
          <c:xVal>
            <c:numLit>
              <c:formatCode>General</c:formatCode>
              <c:ptCount val="2"/>
              <c:pt idx="0">
                <c:v>3107</c:v>
              </c:pt>
              <c:pt idx="1">
                <c:v>12617</c:v>
              </c:pt>
            </c:numLit>
          </c:xVal>
          <c:yVal>
            <c:numLit>
              <c:formatCode>General</c:formatCode>
              <c:ptCount val="2"/>
              <c:pt idx="0">
                <c:v>88.110788572317503</c:v>
              </c:pt>
              <c:pt idx="1">
                <c:v>97.301843038884201</c:v>
              </c:pt>
            </c:numLit>
          </c:yVal>
          <c:smooth val="0"/>
        </c:ser>
        <c:ser>
          <c:idx val="2"/>
          <c:order val="2"/>
          <c:tx>
            <c:v>Conf. interval (Mean 95%)</c:v>
          </c:tx>
          <c:spPr>
            <a:ln w="17689">
              <a:solidFill>
                <a:srgbClr val="C0C0C0"/>
              </a:solidFill>
              <a:prstDash val="sysDash"/>
            </a:ln>
          </c:spPr>
          <c:marker>
            <c:symbol val="square"/>
            <c:size val="6"/>
            <c:spPr>
              <a:noFill/>
              <a:ln w="8845">
                <a:noFill/>
              </a:ln>
            </c:spPr>
          </c:marker>
          <c:xVal>
            <c:numRef>
              <c:f>'Linear regression2'!xdata1</c:f>
              <c:numCache>
                <c:formatCode>General</c:formatCode>
                <c:ptCount val="70"/>
                <c:pt idx="0">
                  <c:v>3107</c:v>
                </c:pt>
                <c:pt idx="1">
                  <c:v>3244.826086956522</c:v>
                </c:pt>
                <c:pt idx="2">
                  <c:v>3382.652173913044</c:v>
                </c:pt>
                <c:pt idx="3">
                  <c:v>3520.4782608695659</c:v>
                </c:pt>
                <c:pt idx="4">
                  <c:v>3658.3043478260879</c:v>
                </c:pt>
                <c:pt idx="5">
                  <c:v>3796.1304347826099</c:v>
                </c:pt>
                <c:pt idx="6">
                  <c:v>3933.9565217391319</c:v>
                </c:pt>
                <c:pt idx="7">
                  <c:v>4071.7826086956538</c:v>
                </c:pt>
                <c:pt idx="8">
                  <c:v>4209.6086956521758</c:v>
                </c:pt>
                <c:pt idx="9">
                  <c:v>4347.4347826086978</c:v>
                </c:pt>
                <c:pt idx="10">
                  <c:v>4485.2608695652198</c:v>
                </c:pt>
                <c:pt idx="11">
                  <c:v>4623.0869565217417</c:v>
                </c:pt>
                <c:pt idx="12">
                  <c:v>4760.9130434782637</c:v>
                </c:pt>
                <c:pt idx="13">
                  <c:v>4898.7391304347857</c:v>
                </c:pt>
                <c:pt idx="14">
                  <c:v>5036.5652173913077</c:v>
                </c:pt>
                <c:pt idx="15">
                  <c:v>5174.3913043478296</c:v>
                </c:pt>
                <c:pt idx="16">
                  <c:v>5312.2173913043516</c:v>
                </c:pt>
                <c:pt idx="17">
                  <c:v>5450.0434782608736</c:v>
                </c:pt>
                <c:pt idx="18">
                  <c:v>5587.8695652173956</c:v>
                </c:pt>
                <c:pt idx="19">
                  <c:v>5725.6956521739176</c:v>
                </c:pt>
                <c:pt idx="20">
                  <c:v>5863.5217391304395</c:v>
                </c:pt>
                <c:pt idx="21">
                  <c:v>6001.3478260869615</c:v>
                </c:pt>
                <c:pt idx="22">
                  <c:v>6139.1739130434835</c:v>
                </c:pt>
                <c:pt idx="23">
                  <c:v>6277.0000000000055</c:v>
                </c:pt>
                <c:pt idx="24">
                  <c:v>6414.8260869565283</c:v>
                </c:pt>
                <c:pt idx="25">
                  <c:v>6552.6521739130503</c:v>
                </c:pt>
                <c:pt idx="26">
                  <c:v>6690.4782608695723</c:v>
                </c:pt>
                <c:pt idx="27">
                  <c:v>6828.3043478260943</c:v>
                </c:pt>
                <c:pt idx="28">
                  <c:v>6966.1304347826162</c:v>
                </c:pt>
                <c:pt idx="29">
                  <c:v>7103.9565217391382</c:v>
                </c:pt>
                <c:pt idx="30">
                  <c:v>7241.7826086956602</c:v>
                </c:pt>
                <c:pt idx="31">
                  <c:v>7379.6086956521822</c:v>
                </c:pt>
                <c:pt idx="32">
                  <c:v>7517.4347826087042</c:v>
                </c:pt>
                <c:pt idx="33">
                  <c:v>7655.2608695652261</c:v>
                </c:pt>
                <c:pt idx="34">
                  <c:v>7793.0869565217481</c:v>
                </c:pt>
                <c:pt idx="35">
                  <c:v>7930.9130434782701</c:v>
                </c:pt>
                <c:pt idx="36">
                  <c:v>8068.7391304347921</c:v>
                </c:pt>
                <c:pt idx="37">
                  <c:v>8206.5652173913149</c:v>
                </c:pt>
                <c:pt idx="38">
                  <c:v>8344.3913043478351</c:v>
                </c:pt>
                <c:pt idx="39">
                  <c:v>8482.2173913043589</c:v>
                </c:pt>
                <c:pt idx="40">
                  <c:v>8620.0434782608791</c:v>
                </c:pt>
                <c:pt idx="41">
                  <c:v>8757.8695652174029</c:v>
                </c:pt>
                <c:pt idx="42">
                  <c:v>8895.695652173923</c:v>
                </c:pt>
                <c:pt idx="43">
                  <c:v>9033.5217391304468</c:v>
                </c:pt>
                <c:pt idx="44">
                  <c:v>9171.347826086967</c:v>
                </c:pt>
                <c:pt idx="45">
                  <c:v>9309.1739130434908</c:v>
                </c:pt>
                <c:pt idx="46">
                  <c:v>9447.0000000000109</c:v>
                </c:pt>
                <c:pt idx="47">
                  <c:v>9584.8260869565347</c:v>
                </c:pt>
                <c:pt idx="48">
                  <c:v>9722.6521739130567</c:v>
                </c:pt>
                <c:pt idx="49">
                  <c:v>9860.4782608695787</c:v>
                </c:pt>
                <c:pt idx="50">
                  <c:v>9998.3043478261006</c:v>
                </c:pt>
                <c:pt idx="51">
                  <c:v>10136.130434782623</c:v>
                </c:pt>
                <c:pt idx="52">
                  <c:v>10273.956521739145</c:v>
                </c:pt>
                <c:pt idx="53">
                  <c:v>10411.782608695667</c:v>
                </c:pt>
                <c:pt idx="54">
                  <c:v>10549.608695652189</c:v>
                </c:pt>
                <c:pt idx="55">
                  <c:v>10687.434782608711</c:v>
                </c:pt>
                <c:pt idx="56">
                  <c:v>10825.260869565232</c:v>
                </c:pt>
                <c:pt idx="57">
                  <c:v>10963.086956521754</c:v>
                </c:pt>
                <c:pt idx="58">
                  <c:v>11100.913043478276</c:v>
                </c:pt>
                <c:pt idx="59">
                  <c:v>11238.739130434798</c:v>
                </c:pt>
                <c:pt idx="60">
                  <c:v>11376.56521739132</c:v>
                </c:pt>
                <c:pt idx="61">
                  <c:v>11514.391304347842</c:v>
                </c:pt>
                <c:pt idx="62">
                  <c:v>11652.217391304364</c:v>
                </c:pt>
                <c:pt idx="63">
                  <c:v>11790.043478260886</c:v>
                </c:pt>
                <c:pt idx="64">
                  <c:v>11927.869565217408</c:v>
                </c:pt>
                <c:pt idx="65">
                  <c:v>12065.69565217393</c:v>
                </c:pt>
                <c:pt idx="66">
                  <c:v>12203.521739130452</c:v>
                </c:pt>
                <c:pt idx="67">
                  <c:v>12341.347826086974</c:v>
                </c:pt>
                <c:pt idx="68">
                  <c:v>12479.173913043496</c:v>
                </c:pt>
                <c:pt idx="69">
                  <c:v>12617.000000000018</c:v>
                </c:pt>
              </c:numCache>
            </c:numRef>
          </c:xVal>
          <c:yVal>
            <c:numRef>
              <c:f>'Linear regression2'!ydata1</c:f>
              <c:numCache>
                <c:formatCode>General</c:formatCode>
                <c:ptCount val="70"/>
                <c:pt idx="0">
                  <c:v>86.311662183232841</c:v>
                </c:pt>
                <c:pt idx="1">
                  <c:v>86.516087217990062</c:v>
                </c:pt>
                <c:pt idx="2">
                  <c:v>86.718877552654035</c:v>
                </c:pt>
                <c:pt idx="3">
                  <c:v>86.919818622289156</c:v>
                </c:pt>
                <c:pt idx="4">
                  <c:v>87.118663975465751</c:v>
                </c:pt>
                <c:pt idx="5">
                  <c:v>87.315131238466137</c:v>
                </c:pt>
                <c:pt idx="6">
                  <c:v>87.508898244890872</c:v>
                </c:pt>
                <c:pt idx="7">
                  <c:v>87.699599803571957</c:v>
                </c:pt>
                <c:pt idx="8">
                  <c:v>87.886825820356762</c:v>
                </c:pt>
                <c:pt idx="9">
                  <c:v>88.070121778180805</c:v>
                </c:pt>
                <c:pt idx="10">
                  <c:v>88.248992868015833</c:v>
                </c:pt>
                <c:pt idx="11">
                  <c:v>88.422913249455021</c:v>
                </c:pt>
                <c:pt idx="12">
                  <c:v>88.591341835915458</c:v>
                </c:pt>
                <c:pt idx="13">
                  <c:v>88.753745431231209</c:v>
                </c:pt>
                <c:pt idx="14">
                  <c:v>88.909628815390676</c:v>
                </c:pt>
                <c:pt idx="15">
                  <c:v>89.058569509775666</c:v>
                </c:pt>
                <c:pt idx="16">
                  <c:v>89.200252844941886</c:v>
                </c:pt>
                <c:pt idx="17">
                  <c:v>89.334501414883107</c:v>
                </c:pt>
                <c:pt idx="18">
                  <c:v>89.461292963629987</c:v>
                </c:pt>
                <c:pt idx="19">
                  <c:v>89.580762695048136</c:v>
                </c:pt>
                <c:pt idx="20">
                  <c:v>89.693189467645865</c:v>
                </c:pt>
                <c:pt idx="21">
                  <c:v>89.798969021897761</c:v>
                </c:pt>
                <c:pt idx="22">
                  <c:v>89.898579849962289</c:v>
                </c:pt>
                <c:pt idx="23">
                  <c:v>89.992547820140899</c:v>
                </c:pt>
                <c:pt idx="24">
                  <c:v>90.081414462526396</c:v>
                </c:pt>
                <c:pt idx="25">
                  <c:v>90.165711778680588</c:v>
                </c:pt>
                <c:pt idx="26">
                  <c:v>90.245944444425575</c:v>
                </c:pt>
                <c:pt idx="27">
                  <c:v>90.322578851734576</c:v>
                </c:pt>
                <c:pt idx="28">
                  <c:v>90.396037695466291</c:v>
                </c:pt>
                <c:pt idx="29">
                  <c:v>90.466698613653691</c:v>
                </c:pt>
                <c:pt idx="30">
                  <c:v>90.534895520455734</c:v>
                </c:pt>
                <c:pt idx="31">
                  <c:v>90.600921543526169</c:v>
                </c:pt>
                <c:pt idx="32">
                  <c:v>90.665032772904482</c:v>
                </c:pt>
                <c:pt idx="33">
                  <c:v>90.72745228649616</c:v>
                </c:pt>
                <c:pt idx="34">
                  <c:v>90.788374117445443</c:v>
                </c:pt>
                <c:pt idx="35">
                  <c:v>90.847966972213484</c:v>
                </c:pt>
                <c:pt idx="36">
                  <c:v>90.906377604786158</c:v>
                </c:pt>
                <c:pt idx="37">
                  <c:v>90.963733813866085</c:v>
                </c:pt>
                <c:pt idx="38">
                  <c:v>91.020147066617383</c:v>
                </c:pt>
                <c:pt idx="39">
                  <c:v>91.075714772734614</c:v>
                </c:pt>
                <c:pt idx="40">
                  <c:v>91.130522242263325</c:v>
                </c:pt>
                <c:pt idx="41">
                  <c:v>91.18464436381511</c:v>
                </c:pt>
                <c:pt idx="42">
                  <c:v>91.238147039318761</c:v>
                </c:pt>
                <c:pt idx="43">
                  <c:v>91.291088408966559</c:v>
                </c:pt>
                <c:pt idx="44">
                  <c:v>91.343519896628223</c:v>
                </c:pt>
                <c:pt idx="45">
                  <c:v>91.395487102346323</c:v>
                </c:pt>
                <c:pt idx="46">
                  <c:v>91.447030564959604</c:v>
                </c:pt>
                <c:pt idx="47">
                  <c:v>91.498186414603495</c:v>
                </c:pt>
                <c:pt idx="48">
                  <c:v>91.548986931893268</c:v>
                </c:pt>
                <c:pt idx="49">
                  <c:v>91.599461028023143</c:v>
                </c:pt>
                <c:pt idx="50">
                  <c:v>91.649634657799325</c:v>
                </c:pt>
                <c:pt idx="51">
                  <c:v>91.699531175737718</c:v>
                </c:pt>
                <c:pt idx="52">
                  <c:v>91.749171643757862</c:v>
                </c:pt>
                <c:pt idx="53">
                  <c:v>91.798575097659167</c:v>
                </c:pt>
                <c:pt idx="54">
                  <c:v>91.847758778433615</c:v>
                </c:pt>
                <c:pt idx="55">
                  <c:v>91.896738333520958</c:v>
                </c:pt>
                <c:pt idx="56">
                  <c:v>91.94552799231775</c:v>
                </c:pt>
                <c:pt idx="57">
                  <c:v>91.994140719586298</c:v>
                </c:pt>
                <c:pt idx="58">
                  <c:v>92.042588349851243</c:v>
                </c:pt>
                <c:pt idx="59">
                  <c:v>92.090881705405081</c:v>
                </c:pt>
                <c:pt idx="60">
                  <c:v>92.139030700150087</c:v>
                </c:pt>
                <c:pt idx="61">
                  <c:v>92.187044431175181</c:v>
                </c:pt>
                <c:pt idx="62">
                  <c:v>92.234931259688224</c:v>
                </c:pt>
                <c:pt idx="63">
                  <c:v>92.282698882689658</c:v>
                </c:pt>
                <c:pt idx="64">
                  <c:v>92.330354396576126</c:v>
                </c:pt>
                <c:pt idx="65">
                  <c:v>92.377904353694859</c:v>
                </c:pt>
                <c:pt idx="66">
                  <c:v>92.425354812727733</c:v>
                </c:pt>
                <c:pt idx="67">
                  <c:v>92.472711383663238</c:v>
                </c:pt>
                <c:pt idx="68">
                  <c:v>92.519979268011838</c:v>
                </c:pt>
                <c:pt idx="69">
                  <c:v>92.56716329483244</c:v>
                </c:pt>
              </c:numCache>
            </c:numRef>
          </c:yVal>
          <c:smooth val="0"/>
        </c:ser>
        <c:ser>
          <c:idx val="3"/>
          <c:order val="3"/>
          <c:spPr>
            <a:ln w="17689">
              <a:solidFill>
                <a:srgbClr val="C0C0C0"/>
              </a:solidFill>
              <a:prstDash val="sysDash"/>
            </a:ln>
          </c:spPr>
          <c:marker>
            <c:symbol val="square"/>
            <c:size val="6"/>
            <c:spPr>
              <a:noFill/>
              <a:ln w="8845">
                <a:noFill/>
              </a:ln>
            </c:spPr>
          </c:marker>
          <c:xVal>
            <c:numRef>
              <c:f>'Linear regression2'!xdata2</c:f>
              <c:numCache>
                <c:formatCode>General</c:formatCode>
                <c:ptCount val="70"/>
                <c:pt idx="0">
                  <c:v>3107</c:v>
                </c:pt>
                <c:pt idx="1">
                  <c:v>3244.826086956522</c:v>
                </c:pt>
                <c:pt idx="2">
                  <c:v>3382.652173913044</c:v>
                </c:pt>
                <c:pt idx="3">
                  <c:v>3520.4782608695659</c:v>
                </c:pt>
                <c:pt idx="4">
                  <c:v>3658.3043478260879</c:v>
                </c:pt>
                <c:pt idx="5">
                  <c:v>3796.1304347826099</c:v>
                </c:pt>
                <c:pt idx="6">
                  <c:v>3933.9565217391319</c:v>
                </c:pt>
                <c:pt idx="7">
                  <c:v>4071.7826086956538</c:v>
                </c:pt>
                <c:pt idx="8">
                  <c:v>4209.6086956521758</c:v>
                </c:pt>
                <c:pt idx="9">
                  <c:v>4347.4347826086978</c:v>
                </c:pt>
                <c:pt idx="10">
                  <c:v>4485.2608695652198</c:v>
                </c:pt>
                <c:pt idx="11">
                  <c:v>4623.0869565217417</c:v>
                </c:pt>
                <c:pt idx="12">
                  <c:v>4760.9130434782637</c:v>
                </c:pt>
                <c:pt idx="13">
                  <c:v>4898.7391304347857</c:v>
                </c:pt>
                <c:pt idx="14">
                  <c:v>5036.5652173913077</c:v>
                </c:pt>
                <c:pt idx="15">
                  <c:v>5174.3913043478296</c:v>
                </c:pt>
                <c:pt idx="16">
                  <c:v>5312.2173913043516</c:v>
                </c:pt>
                <c:pt idx="17">
                  <c:v>5450.0434782608736</c:v>
                </c:pt>
                <c:pt idx="18">
                  <c:v>5587.8695652173956</c:v>
                </c:pt>
                <c:pt idx="19">
                  <c:v>5725.6956521739176</c:v>
                </c:pt>
                <c:pt idx="20">
                  <c:v>5863.5217391304395</c:v>
                </c:pt>
                <c:pt idx="21">
                  <c:v>6001.3478260869615</c:v>
                </c:pt>
                <c:pt idx="22">
                  <c:v>6139.1739130434835</c:v>
                </c:pt>
                <c:pt idx="23">
                  <c:v>6277.0000000000055</c:v>
                </c:pt>
                <c:pt idx="24">
                  <c:v>6414.8260869565283</c:v>
                </c:pt>
                <c:pt idx="25">
                  <c:v>6552.6521739130503</c:v>
                </c:pt>
                <c:pt idx="26">
                  <c:v>6690.4782608695723</c:v>
                </c:pt>
                <c:pt idx="27">
                  <c:v>6828.3043478260943</c:v>
                </c:pt>
                <c:pt idx="28">
                  <c:v>6966.1304347826162</c:v>
                </c:pt>
                <c:pt idx="29">
                  <c:v>7103.9565217391382</c:v>
                </c:pt>
                <c:pt idx="30">
                  <c:v>7241.7826086956602</c:v>
                </c:pt>
                <c:pt idx="31">
                  <c:v>7379.6086956521822</c:v>
                </c:pt>
                <c:pt idx="32">
                  <c:v>7517.4347826087042</c:v>
                </c:pt>
                <c:pt idx="33">
                  <c:v>7655.2608695652261</c:v>
                </c:pt>
                <c:pt idx="34">
                  <c:v>7793.0869565217481</c:v>
                </c:pt>
                <c:pt idx="35">
                  <c:v>7930.9130434782701</c:v>
                </c:pt>
                <c:pt idx="36">
                  <c:v>8068.7391304347921</c:v>
                </c:pt>
                <c:pt idx="37">
                  <c:v>8206.5652173913149</c:v>
                </c:pt>
                <c:pt idx="38">
                  <c:v>8344.3913043478351</c:v>
                </c:pt>
                <c:pt idx="39">
                  <c:v>8482.2173913043589</c:v>
                </c:pt>
                <c:pt idx="40">
                  <c:v>8620.0434782608791</c:v>
                </c:pt>
                <c:pt idx="41">
                  <c:v>8757.8695652174029</c:v>
                </c:pt>
                <c:pt idx="42">
                  <c:v>8895.695652173923</c:v>
                </c:pt>
                <c:pt idx="43">
                  <c:v>9033.5217391304468</c:v>
                </c:pt>
                <c:pt idx="44">
                  <c:v>9171.347826086967</c:v>
                </c:pt>
                <c:pt idx="45">
                  <c:v>9309.1739130434908</c:v>
                </c:pt>
                <c:pt idx="46">
                  <c:v>9447.0000000000109</c:v>
                </c:pt>
                <c:pt idx="47">
                  <c:v>9584.8260869565347</c:v>
                </c:pt>
                <c:pt idx="48">
                  <c:v>9722.6521739130567</c:v>
                </c:pt>
                <c:pt idx="49">
                  <c:v>9860.4782608695787</c:v>
                </c:pt>
                <c:pt idx="50">
                  <c:v>9998.3043478261006</c:v>
                </c:pt>
                <c:pt idx="51">
                  <c:v>10136.130434782623</c:v>
                </c:pt>
                <c:pt idx="52">
                  <c:v>10273.956521739145</c:v>
                </c:pt>
                <c:pt idx="53">
                  <c:v>10411.782608695667</c:v>
                </c:pt>
                <c:pt idx="54">
                  <c:v>10549.608695652189</c:v>
                </c:pt>
                <c:pt idx="55">
                  <c:v>10687.434782608711</c:v>
                </c:pt>
                <c:pt idx="56">
                  <c:v>10825.260869565232</c:v>
                </c:pt>
                <c:pt idx="57">
                  <c:v>10963.086956521754</c:v>
                </c:pt>
                <c:pt idx="58">
                  <c:v>11100.913043478276</c:v>
                </c:pt>
                <c:pt idx="59">
                  <c:v>11238.739130434798</c:v>
                </c:pt>
                <c:pt idx="60">
                  <c:v>11376.56521739132</c:v>
                </c:pt>
                <c:pt idx="61">
                  <c:v>11514.391304347842</c:v>
                </c:pt>
                <c:pt idx="62">
                  <c:v>11652.217391304364</c:v>
                </c:pt>
                <c:pt idx="63">
                  <c:v>11790.043478260886</c:v>
                </c:pt>
                <c:pt idx="64">
                  <c:v>11927.869565217408</c:v>
                </c:pt>
                <c:pt idx="65">
                  <c:v>12065.69565217393</c:v>
                </c:pt>
                <c:pt idx="66">
                  <c:v>12203.521739130452</c:v>
                </c:pt>
                <c:pt idx="67">
                  <c:v>12341.347826086974</c:v>
                </c:pt>
                <c:pt idx="68">
                  <c:v>12479.173913043496</c:v>
                </c:pt>
                <c:pt idx="69">
                  <c:v>12617.000000000018</c:v>
                </c:pt>
              </c:numCache>
            </c:numRef>
          </c:xVal>
          <c:yVal>
            <c:numRef>
              <c:f>'Linear regression2'!ydata2</c:f>
              <c:numCache>
                <c:formatCode>General</c:formatCode>
                <c:ptCount val="70"/>
                <c:pt idx="0">
                  <c:v>89.909914961402194</c:v>
                </c:pt>
                <c:pt idx="1">
                  <c:v>89.971897302487477</c:v>
                </c:pt>
                <c:pt idx="2">
                  <c:v>90.035514343666009</c:v>
                </c:pt>
                <c:pt idx="3">
                  <c:v>90.100980649873392</c:v>
                </c:pt>
                <c:pt idx="4">
                  <c:v>90.168542672539331</c:v>
                </c:pt>
                <c:pt idx="5">
                  <c:v>90.23848278538145</c:v>
                </c:pt>
                <c:pt idx="6">
                  <c:v>90.311123154799219</c:v>
                </c:pt>
                <c:pt idx="7">
                  <c:v>90.386828971960639</c:v>
                </c:pt>
                <c:pt idx="8">
                  <c:v>90.466010331018367</c:v>
                </c:pt>
                <c:pt idx="9">
                  <c:v>90.549121749036829</c:v>
                </c:pt>
                <c:pt idx="10">
                  <c:v>90.636658035044306</c:v>
                </c:pt>
                <c:pt idx="11">
                  <c:v>90.729145029447622</c:v>
                </c:pt>
                <c:pt idx="12">
                  <c:v>90.827123818829719</c:v>
                </c:pt>
                <c:pt idx="13">
                  <c:v>90.931127599356472</c:v>
                </c:pt>
                <c:pt idx="14">
                  <c:v>91.041651591039511</c:v>
                </c:pt>
                <c:pt idx="15">
                  <c:v>91.159118272497054</c:v>
                </c:pt>
                <c:pt idx="16">
                  <c:v>91.283842313173338</c:v>
                </c:pt>
                <c:pt idx="17">
                  <c:v>91.416001119074622</c:v>
                </c:pt>
                <c:pt idx="18">
                  <c:v>91.555616946170247</c:v>
                </c:pt>
                <c:pt idx="19">
                  <c:v>91.70255459059463</c:v>
                </c:pt>
                <c:pt idx="20">
                  <c:v>91.856535193839406</c:v>
                </c:pt>
                <c:pt idx="21">
                  <c:v>92.017163015430015</c:v>
                </c:pt>
                <c:pt idx="22">
                  <c:v>92.183959563207992</c:v>
                </c:pt>
                <c:pt idx="23">
                  <c:v>92.356398968871915</c:v>
                </c:pt>
                <c:pt idx="24">
                  <c:v>92.533939702328922</c:v>
                </c:pt>
                <c:pt idx="25">
                  <c:v>92.716049762017235</c:v>
                </c:pt>
                <c:pt idx="26">
                  <c:v>92.902224472114753</c:v>
                </c:pt>
                <c:pt idx="27">
                  <c:v>93.091997440648285</c:v>
                </c:pt>
                <c:pt idx="28">
                  <c:v>93.284945972759076</c:v>
                </c:pt>
                <c:pt idx="29">
                  <c:v>93.48069243041418</c:v>
                </c:pt>
                <c:pt idx="30">
                  <c:v>93.67890289945467</c:v>
                </c:pt>
                <c:pt idx="31">
                  <c:v>93.879284252226739</c:v>
                </c:pt>
                <c:pt idx="32">
                  <c:v>94.081580398690932</c:v>
                </c:pt>
                <c:pt idx="33">
                  <c:v>94.285568260941758</c:v>
                </c:pt>
                <c:pt idx="34">
                  <c:v>94.491053805835008</c:v>
                </c:pt>
                <c:pt idx="35">
                  <c:v>94.697868326909472</c:v>
                </c:pt>
                <c:pt idx="36">
                  <c:v>94.905865070179303</c:v>
                </c:pt>
                <c:pt idx="37">
                  <c:v>95.11491623694188</c:v>
                </c:pt>
                <c:pt idx="38">
                  <c:v>95.324910360033115</c:v>
                </c:pt>
                <c:pt idx="39">
                  <c:v>95.53575002975839</c:v>
                </c:pt>
                <c:pt idx="40">
                  <c:v>95.747349936072183</c:v>
                </c:pt>
                <c:pt idx="41">
                  <c:v>95.959635190362903</c:v>
                </c:pt>
                <c:pt idx="42">
                  <c:v>96.172539890701785</c:v>
                </c:pt>
                <c:pt idx="43">
                  <c:v>96.386005896896492</c:v>
                </c:pt>
                <c:pt idx="44">
                  <c:v>96.599981785077333</c:v>
                </c:pt>
                <c:pt idx="45">
                  <c:v>96.814421955201766</c:v>
                </c:pt>
                <c:pt idx="46">
                  <c:v>97.029285868430989</c:v>
                </c:pt>
                <c:pt idx="47">
                  <c:v>97.244537394629603</c:v>
                </c:pt>
                <c:pt idx="48">
                  <c:v>97.460144253182335</c:v>
                </c:pt>
                <c:pt idx="49">
                  <c:v>97.676077532894993</c:v>
                </c:pt>
                <c:pt idx="50">
                  <c:v>97.892311278961316</c:v>
                </c:pt>
                <c:pt idx="51">
                  <c:v>98.108822136865427</c:v>
                </c:pt>
                <c:pt idx="52">
                  <c:v>98.325589044687817</c:v>
                </c:pt>
                <c:pt idx="53">
                  <c:v>98.542592966629016</c:v>
                </c:pt>
                <c:pt idx="54">
                  <c:v>98.759816661697073</c:v>
                </c:pt>
                <c:pt idx="55">
                  <c:v>98.977244482452235</c:v>
                </c:pt>
                <c:pt idx="56">
                  <c:v>99.194862199497948</c:v>
                </c:pt>
                <c:pt idx="57">
                  <c:v>99.412656848071933</c:v>
                </c:pt>
                <c:pt idx="58">
                  <c:v>99.630616593649492</c:v>
                </c:pt>
                <c:pt idx="59">
                  <c:v>99.848730613938159</c:v>
                </c:pt>
                <c:pt idx="60">
                  <c:v>100.06698899503569</c:v>
                </c:pt>
                <c:pt idx="61">
                  <c:v>100.2853826398531</c:v>
                </c:pt>
                <c:pt idx="62">
                  <c:v>100.50390318718256</c:v>
                </c:pt>
                <c:pt idx="63">
                  <c:v>100.72254294002363</c:v>
                </c:pt>
                <c:pt idx="64">
                  <c:v>100.94129480197969</c:v>
                </c:pt>
                <c:pt idx="65">
                  <c:v>101.16015222070347</c:v>
                </c:pt>
                <c:pt idx="66">
                  <c:v>101.3791091375131</c:v>
                </c:pt>
                <c:pt idx="67">
                  <c:v>101.5981599424201</c:v>
                </c:pt>
                <c:pt idx="68">
                  <c:v>101.81729943391403</c:v>
                </c:pt>
                <c:pt idx="69">
                  <c:v>102.03652278293593</c:v>
                </c:pt>
              </c:numCache>
            </c:numRef>
          </c:yVal>
          <c:smooth val="0"/>
        </c:ser>
        <c:ser>
          <c:idx val="4"/>
          <c:order val="4"/>
          <c:tx>
            <c:v>Conf. interval (Obs. 95%)</c:v>
          </c:tx>
          <c:spPr>
            <a:ln w="17689">
              <a:solidFill>
                <a:srgbClr val="C0C0C0"/>
              </a:solidFill>
              <a:prstDash val="solid"/>
            </a:ln>
          </c:spPr>
          <c:marker>
            <c:symbol val="square"/>
            <c:size val="6"/>
            <c:spPr>
              <a:noFill/>
              <a:ln w="8845">
                <a:noFill/>
              </a:ln>
            </c:spPr>
          </c:marker>
          <c:xVal>
            <c:numRef>
              <c:f>'Linear regression2'!xdata3</c:f>
              <c:numCache>
                <c:formatCode>General</c:formatCode>
                <c:ptCount val="100"/>
                <c:pt idx="0">
                  <c:v>3107</c:v>
                </c:pt>
                <c:pt idx="1">
                  <c:v>3203.060606060606</c:v>
                </c:pt>
                <c:pt idx="2">
                  <c:v>3299.121212121212</c:v>
                </c:pt>
                <c:pt idx="3">
                  <c:v>3395.1818181818185</c:v>
                </c:pt>
                <c:pt idx="4">
                  <c:v>3491.2424242424245</c:v>
                </c:pt>
                <c:pt idx="5">
                  <c:v>3587.3030303030305</c:v>
                </c:pt>
                <c:pt idx="6">
                  <c:v>3683.3636363636365</c:v>
                </c:pt>
                <c:pt idx="7">
                  <c:v>3779.4242424242429</c:v>
                </c:pt>
                <c:pt idx="8">
                  <c:v>3875.484848484849</c:v>
                </c:pt>
                <c:pt idx="9">
                  <c:v>3971.545454545455</c:v>
                </c:pt>
                <c:pt idx="10">
                  <c:v>4067.606060606061</c:v>
                </c:pt>
                <c:pt idx="11">
                  <c:v>4163.666666666667</c:v>
                </c:pt>
                <c:pt idx="12">
                  <c:v>4259.727272727273</c:v>
                </c:pt>
                <c:pt idx="13">
                  <c:v>4355.7878787878799</c:v>
                </c:pt>
                <c:pt idx="14">
                  <c:v>4451.8484848484859</c:v>
                </c:pt>
                <c:pt idx="15">
                  <c:v>4547.9090909090919</c:v>
                </c:pt>
                <c:pt idx="16">
                  <c:v>4643.9696969696979</c:v>
                </c:pt>
                <c:pt idx="17">
                  <c:v>4740.0303030303039</c:v>
                </c:pt>
                <c:pt idx="18">
                  <c:v>4836.0909090909099</c:v>
                </c:pt>
                <c:pt idx="19">
                  <c:v>4932.1515151515159</c:v>
                </c:pt>
                <c:pt idx="20">
                  <c:v>5028.2121212121219</c:v>
                </c:pt>
                <c:pt idx="21">
                  <c:v>5124.2727272727279</c:v>
                </c:pt>
                <c:pt idx="22">
                  <c:v>5220.3333333333339</c:v>
                </c:pt>
                <c:pt idx="23">
                  <c:v>5316.3939393939399</c:v>
                </c:pt>
                <c:pt idx="24">
                  <c:v>5412.454545454546</c:v>
                </c:pt>
                <c:pt idx="25">
                  <c:v>5508.515151515152</c:v>
                </c:pt>
                <c:pt idx="26">
                  <c:v>5604.5757575757589</c:v>
                </c:pt>
                <c:pt idx="27">
                  <c:v>5700.6363636363649</c:v>
                </c:pt>
                <c:pt idx="28">
                  <c:v>5796.6969696969709</c:v>
                </c:pt>
                <c:pt idx="29">
                  <c:v>5892.7575757575769</c:v>
                </c:pt>
                <c:pt idx="30">
                  <c:v>5988.8181818181838</c:v>
                </c:pt>
                <c:pt idx="31">
                  <c:v>6084.8787878787898</c:v>
                </c:pt>
                <c:pt idx="32">
                  <c:v>6180.9393939393958</c:v>
                </c:pt>
                <c:pt idx="33">
                  <c:v>6277.0000000000018</c:v>
                </c:pt>
                <c:pt idx="34">
                  <c:v>6373.0606060606078</c:v>
                </c:pt>
                <c:pt idx="35">
                  <c:v>6469.1212121212138</c:v>
                </c:pt>
                <c:pt idx="36">
                  <c:v>6565.1818181818198</c:v>
                </c:pt>
                <c:pt idx="37">
                  <c:v>6661.2424242424258</c:v>
                </c:pt>
                <c:pt idx="38">
                  <c:v>6757.3030303030318</c:v>
                </c:pt>
                <c:pt idx="39">
                  <c:v>6853.3636363636379</c:v>
                </c:pt>
                <c:pt idx="40">
                  <c:v>6949.4242424242439</c:v>
                </c:pt>
                <c:pt idx="41">
                  <c:v>7045.4848484848499</c:v>
                </c:pt>
                <c:pt idx="42">
                  <c:v>7141.5454545454559</c:v>
                </c:pt>
                <c:pt idx="43">
                  <c:v>7237.6060606060628</c:v>
                </c:pt>
                <c:pt idx="44">
                  <c:v>7333.6666666666688</c:v>
                </c:pt>
                <c:pt idx="45">
                  <c:v>7429.7272727272748</c:v>
                </c:pt>
                <c:pt idx="46">
                  <c:v>7525.7878787878808</c:v>
                </c:pt>
                <c:pt idx="47">
                  <c:v>7621.8484848484868</c:v>
                </c:pt>
                <c:pt idx="48">
                  <c:v>7717.9090909090928</c:v>
                </c:pt>
                <c:pt idx="49">
                  <c:v>7813.9696969696988</c:v>
                </c:pt>
                <c:pt idx="50">
                  <c:v>7910.0303030303048</c:v>
                </c:pt>
                <c:pt idx="51">
                  <c:v>8006.0909090909117</c:v>
                </c:pt>
                <c:pt idx="52">
                  <c:v>8102.1515151515177</c:v>
                </c:pt>
                <c:pt idx="53">
                  <c:v>8198.2121212121237</c:v>
                </c:pt>
                <c:pt idx="54">
                  <c:v>8294.2727272727298</c:v>
                </c:pt>
                <c:pt idx="55">
                  <c:v>8390.3333333333358</c:v>
                </c:pt>
                <c:pt idx="56">
                  <c:v>8486.3939393939418</c:v>
                </c:pt>
                <c:pt idx="57">
                  <c:v>8582.4545454545478</c:v>
                </c:pt>
                <c:pt idx="58">
                  <c:v>8678.5151515151538</c:v>
                </c:pt>
                <c:pt idx="59">
                  <c:v>8774.5757575757598</c:v>
                </c:pt>
                <c:pt idx="60">
                  <c:v>8870.6363636363676</c:v>
                </c:pt>
                <c:pt idx="61">
                  <c:v>8966.6969696969718</c:v>
                </c:pt>
                <c:pt idx="62">
                  <c:v>9062.7575757575796</c:v>
                </c:pt>
                <c:pt idx="63">
                  <c:v>9158.8181818181838</c:v>
                </c:pt>
                <c:pt idx="64">
                  <c:v>9254.8787878787916</c:v>
                </c:pt>
                <c:pt idx="65">
                  <c:v>9350.9393939393958</c:v>
                </c:pt>
                <c:pt idx="66">
                  <c:v>9447.0000000000036</c:v>
                </c:pt>
                <c:pt idx="67">
                  <c:v>9543.0606060606078</c:v>
                </c:pt>
                <c:pt idx="68">
                  <c:v>9639.1212121212156</c:v>
                </c:pt>
                <c:pt idx="69">
                  <c:v>9735.1818181818217</c:v>
                </c:pt>
                <c:pt idx="70">
                  <c:v>9831.2424242424277</c:v>
                </c:pt>
                <c:pt idx="71">
                  <c:v>9927.3030303030337</c:v>
                </c:pt>
                <c:pt idx="72">
                  <c:v>10023.36363636364</c:v>
                </c:pt>
                <c:pt idx="73">
                  <c:v>10119.424242424246</c:v>
                </c:pt>
                <c:pt idx="74">
                  <c:v>10215.484848484852</c:v>
                </c:pt>
                <c:pt idx="75">
                  <c:v>10311.545454545458</c:v>
                </c:pt>
                <c:pt idx="76">
                  <c:v>10407.606060606064</c:v>
                </c:pt>
                <c:pt idx="77">
                  <c:v>10503.66666666667</c:v>
                </c:pt>
                <c:pt idx="78">
                  <c:v>10599.727272727276</c:v>
                </c:pt>
                <c:pt idx="79">
                  <c:v>10695.787878787884</c:v>
                </c:pt>
                <c:pt idx="80">
                  <c:v>10791.848484848488</c:v>
                </c:pt>
                <c:pt idx="81">
                  <c:v>10887.909090909096</c:v>
                </c:pt>
                <c:pt idx="82">
                  <c:v>10983.9696969697</c:v>
                </c:pt>
                <c:pt idx="83">
                  <c:v>11080.030303030308</c:v>
                </c:pt>
                <c:pt idx="84">
                  <c:v>11176.090909090912</c:v>
                </c:pt>
                <c:pt idx="85">
                  <c:v>11272.15151515152</c:v>
                </c:pt>
                <c:pt idx="86">
                  <c:v>11368.212121212126</c:v>
                </c:pt>
                <c:pt idx="87">
                  <c:v>11464.272727272732</c:v>
                </c:pt>
                <c:pt idx="88">
                  <c:v>11560.333333333338</c:v>
                </c:pt>
                <c:pt idx="89">
                  <c:v>11656.393939393944</c:v>
                </c:pt>
                <c:pt idx="90">
                  <c:v>11752.45454545455</c:v>
                </c:pt>
                <c:pt idx="91">
                  <c:v>11848.515151515156</c:v>
                </c:pt>
                <c:pt idx="92">
                  <c:v>11944.575757575762</c:v>
                </c:pt>
                <c:pt idx="93">
                  <c:v>12040.636363636368</c:v>
                </c:pt>
                <c:pt idx="94">
                  <c:v>12136.696969696974</c:v>
                </c:pt>
                <c:pt idx="95">
                  <c:v>12232.75757575758</c:v>
                </c:pt>
                <c:pt idx="96">
                  <c:v>12328.818181818186</c:v>
                </c:pt>
                <c:pt idx="97">
                  <c:v>12424.878787878792</c:v>
                </c:pt>
                <c:pt idx="98">
                  <c:v>12520.939393939398</c:v>
                </c:pt>
                <c:pt idx="99">
                  <c:v>12617.000000000004</c:v>
                </c:pt>
              </c:numCache>
            </c:numRef>
          </c:xVal>
          <c:yVal>
            <c:numRef>
              <c:f>'Linear regression2'!ydata3</c:f>
              <c:numCache>
                <c:formatCode>General</c:formatCode>
                <c:ptCount val="100"/>
                <c:pt idx="0">
                  <c:v>80.188974301060483</c:v>
                </c:pt>
                <c:pt idx="1">
                  <c:v>80.292975255764034</c:v>
                </c:pt>
                <c:pt idx="2">
                  <c:v>80.396513454296311</c:v>
                </c:pt>
                <c:pt idx="3">
                  <c:v>80.499587014023092</c:v>
                </c:pt>
                <c:pt idx="4">
                  <c:v>80.602194124499604</c:v>
                </c:pt>
                <c:pt idx="5">
                  <c:v>80.704333049010728</c:v>
                </c:pt>
                <c:pt idx="6">
                  <c:v>80.806002126061216</c:v>
                </c:pt>
                <c:pt idx="7">
                  <c:v>80.907199770813335</c:v>
                </c:pt>
                <c:pt idx="8">
                  <c:v>81.007924476468787</c:v>
                </c:pt>
                <c:pt idx="9">
                  <c:v>81.108174815592534</c:v>
                </c:pt>
                <c:pt idx="10">
                  <c:v>81.207949441375632</c:v>
                </c:pt>
                <c:pt idx="11">
                  <c:v>81.307247088834643</c:v>
                </c:pt>
                <c:pt idx="12">
                  <c:v>81.406066575945175</c:v>
                </c:pt>
                <c:pt idx="13">
                  <c:v>81.504406804707159</c:v>
                </c:pt>
                <c:pt idx="14">
                  <c:v>81.60226676213972</c:v>
                </c:pt>
                <c:pt idx="15">
                  <c:v>81.699645521203649</c:v>
                </c:pt>
                <c:pt idx="16">
                  <c:v>81.796542241649249</c:v>
                </c:pt>
                <c:pt idx="17">
                  <c:v>81.892956170788125</c:v>
                </c:pt>
                <c:pt idx="18">
                  <c:v>81.988886644187076</c:v>
                </c:pt>
                <c:pt idx="19">
                  <c:v>82.084333086282555</c:v>
                </c:pt>
                <c:pt idx="20">
                  <c:v>82.179295010914501</c:v>
                </c:pt>
                <c:pt idx="21">
                  <c:v>82.273772021778427</c:v>
                </c:pt>
                <c:pt idx="22">
                  <c:v>82.367763812794564</c:v>
                </c:pt>
                <c:pt idx="23">
                  <c:v>82.461270168393597</c:v>
                </c:pt>
                <c:pt idx="24">
                  <c:v>82.554290963717932</c:v>
                </c:pt>
                <c:pt idx="25">
                  <c:v>82.646826164738513</c:v>
                </c:pt>
                <c:pt idx="26">
                  <c:v>82.738875828286695</c:v>
                </c:pt>
                <c:pt idx="27">
                  <c:v>82.830440102000949</c:v>
                </c:pt>
                <c:pt idx="28">
                  <c:v>82.921519224189041</c:v>
                </c:pt>
                <c:pt idx="29">
                  <c:v>83.012113523605237</c:v>
                </c:pt>
                <c:pt idx="30">
                  <c:v>83.102223419143769</c:v>
                </c:pt>
                <c:pt idx="31">
                  <c:v>83.191849419448687</c:v>
                </c:pt>
                <c:pt idx="32">
                  <c:v>83.280992122441248</c:v>
                </c:pt>
                <c:pt idx="33">
                  <c:v>83.369652214765637</c:v>
                </c:pt>
                <c:pt idx="34">
                  <c:v>83.457830471154509</c:v>
                </c:pt>
                <c:pt idx="35">
                  <c:v>83.545527753715362</c:v>
                </c:pt>
                <c:pt idx="36">
                  <c:v>83.632745011139534</c:v>
                </c:pt>
                <c:pt idx="37">
                  <c:v>83.719483277835394</c:v>
                </c:pt>
                <c:pt idx="38">
                  <c:v>83.805743672987546</c:v>
                </c:pt>
                <c:pt idx="39">
                  <c:v>83.891527399544174</c:v>
                </c:pt>
                <c:pt idx="40">
                  <c:v>83.976835743134259</c:v>
                </c:pt>
                <c:pt idx="41">
                  <c:v>84.061670070917359</c:v>
                </c:pt>
                <c:pt idx="42">
                  <c:v>84.146031830368088</c:v>
                </c:pt>
                <c:pt idx="43">
                  <c:v>84.22992254799766</c:v>
                </c:pt>
                <c:pt idx="44">
                  <c:v>84.313343828015292</c:v>
                </c:pt>
                <c:pt idx="45">
                  <c:v>84.396297350932002</c:v>
                </c:pt>
                <c:pt idx="46">
                  <c:v>84.4787848721095</c:v>
                </c:pt>
                <c:pt idx="47">
                  <c:v>84.560808220257144</c:v>
                </c:pt>
                <c:pt idx="48">
                  <c:v>84.642369295879774</c:v>
                </c:pt>
                <c:pt idx="49">
                  <c:v>84.723470069679252</c:v>
                </c:pt>
                <c:pt idx="50">
                  <c:v>84.804112580912999</c:v>
                </c:pt>
                <c:pt idx="51">
                  <c:v>84.884298935712152</c:v>
                </c:pt>
                <c:pt idx="52">
                  <c:v>84.964031305362738</c:v>
                </c:pt>
                <c:pt idx="53">
                  <c:v>85.043311924552768</c:v>
                </c:pt>
                <c:pt idx="54">
                  <c:v>85.12214308958842</c:v>
                </c:pt>
                <c:pt idx="55">
                  <c:v>85.200527156582197</c:v>
                </c:pt>
                <c:pt idx="56">
                  <c:v>85.278466539616488</c:v>
                </c:pt>
                <c:pt idx="57">
                  <c:v>85.35596370888517</c:v>
                </c:pt>
                <c:pt idx="58">
                  <c:v>85.433021188816539</c:v>
                </c:pt>
                <c:pt idx="59">
                  <c:v>85.509641556180611</c:v>
                </c:pt>
                <c:pt idx="60">
                  <c:v>85.585827438183571</c:v>
                </c:pt>
                <c:pt idx="61">
                  <c:v>85.66158151055221</c:v>
                </c:pt>
                <c:pt idx="62">
                  <c:v>85.736906495611663</c:v>
                </c:pt>
                <c:pt idx="63">
                  <c:v>85.811805160358574</c:v>
                </c:pt>
                <c:pt idx="64">
                  <c:v>85.886280314533053</c:v>
                </c:pt>
                <c:pt idx="65">
                  <c:v>85.960334808691584</c:v>
                </c:pt>
                <c:pt idx="66">
                  <c:v>86.033971532283829</c:v>
                </c:pt>
                <c:pt idx="67">
                  <c:v>86.107193411735452</c:v>
                </c:pt>
                <c:pt idx="68">
                  <c:v>86.180003408539861</c:v>
                </c:pt>
                <c:pt idx="69">
                  <c:v>86.252404517360731</c:v>
                </c:pt>
                <c:pt idx="70">
                  <c:v>86.324399764147728</c:v>
                </c:pt>
                <c:pt idx="71">
                  <c:v>86.395992204267742</c:v>
                </c:pt>
                <c:pt idx="72">
                  <c:v>86.467184920653324</c:v>
                </c:pt>
                <c:pt idx="73">
                  <c:v>86.537981021970481</c:v>
                </c:pt>
                <c:pt idx="74">
                  <c:v>86.608383640807773</c:v>
                </c:pt>
                <c:pt idx="75">
                  <c:v>86.678395931888147</c:v>
                </c:pt>
                <c:pt idx="76">
                  <c:v>86.748021070305512</c:v>
                </c:pt>
                <c:pt idx="77">
                  <c:v>86.817262249787234</c:v>
                </c:pt>
                <c:pt idx="78">
                  <c:v>86.886122680984272</c:v>
                </c:pt>
                <c:pt idx="79">
                  <c:v>86.954605589790205</c:v>
                </c:pt>
                <c:pt idx="80">
                  <c:v>87.022714215690243</c:v>
                </c:pt>
                <c:pt idx="81">
                  <c:v>87.090451810141687</c:v>
                </c:pt>
                <c:pt idx="82">
                  <c:v>87.157821634986504</c:v>
                </c:pt>
                <c:pt idx="83">
                  <c:v>87.22482696089719</c:v>
                </c:pt>
                <c:pt idx="84">
                  <c:v>87.29147106585674</c:v>
                </c:pt>
                <c:pt idx="85">
                  <c:v>87.357757233673453</c:v>
                </c:pt>
                <c:pt idx="86">
                  <c:v>87.423688752531206</c:v>
                </c:pt>
                <c:pt idx="87">
                  <c:v>87.489268913575842</c:v>
                </c:pt>
                <c:pt idx="88">
                  <c:v>87.554501009538129</c:v>
                </c:pt>
                <c:pt idx="89">
                  <c:v>87.619388333393672</c:v>
                </c:pt>
                <c:pt idx="90">
                  <c:v>87.683934177060152</c:v>
                </c:pt>
                <c:pt idx="91">
                  <c:v>87.748141830132127</c:v>
                </c:pt>
                <c:pt idx="92">
                  <c:v>87.812014578653674</c:v>
                </c:pt>
                <c:pt idx="93">
                  <c:v>87.875555703928626</c:v>
                </c:pt>
                <c:pt idx="94">
                  <c:v>87.938768481368996</c:v>
                </c:pt>
                <c:pt idx="95">
                  <c:v>88.001656179381058</c:v>
                </c:pt>
                <c:pt idx="96">
                  <c:v>88.064222058289317</c:v>
                </c:pt>
                <c:pt idx="97">
                  <c:v>88.126469369297979</c:v>
                </c:pt>
                <c:pt idx="98">
                  <c:v>88.188401353490036</c:v>
                </c:pt>
                <c:pt idx="99">
                  <c:v>88.250021240863362</c:v>
                </c:pt>
              </c:numCache>
            </c:numRef>
          </c:yVal>
          <c:smooth val="0"/>
        </c:ser>
        <c:ser>
          <c:idx val="5"/>
          <c:order val="5"/>
          <c:spPr>
            <a:ln w="17689">
              <a:solidFill>
                <a:srgbClr val="C0C0C0"/>
              </a:solidFill>
              <a:prstDash val="solid"/>
            </a:ln>
          </c:spPr>
          <c:marker>
            <c:symbol val="square"/>
            <c:size val="6"/>
            <c:spPr>
              <a:noFill/>
              <a:ln w="8845">
                <a:noFill/>
              </a:ln>
            </c:spPr>
          </c:marker>
          <c:xVal>
            <c:numRef>
              <c:f>'Linear regression2'!xdata4</c:f>
              <c:numCache>
                <c:formatCode>General</c:formatCode>
                <c:ptCount val="100"/>
                <c:pt idx="0">
                  <c:v>3107</c:v>
                </c:pt>
                <c:pt idx="1">
                  <c:v>3203.060606060606</c:v>
                </c:pt>
                <c:pt idx="2">
                  <c:v>3299.121212121212</c:v>
                </c:pt>
                <c:pt idx="3">
                  <c:v>3395.1818181818185</c:v>
                </c:pt>
                <c:pt idx="4">
                  <c:v>3491.2424242424245</c:v>
                </c:pt>
                <c:pt idx="5">
                  <c:v>3587.3030303030305</c:v>
                </c:pt>
                <c:pt idx="6">
                  <c:v>3683.3636363636365</c:v>
                </c:pt>
                <c:pt idx="7">
                  <c:v>3779.4242424242429</c:v>
                </c:pt>
                <c:pt idx="8">
                  <c:v>3875.484848484849</c:v>
                </c:pt>
                <c:pt idx="9">
                  <c:v>3971.545454545455</c:v>
                </c:pt>
                <c:pt idx="10">
                  <c:v>4067.606060606061</c:v>
                </c:pt>
                <c:pt idx="11">
                  <c:v>4163.666666666667</c:v>
                </c:pt>
                <c:pt idx="12">
                  <c:v>4259.727272727273</c:v>
                </c:pt>
                <c:pt idx="13">
                  <c:v>4355.7878787878799</c:v>
                </c:pt>
                <c:pt idx="14">
                  <c:v>4451.8484848484859</c:v>
                </c:pt>
                <c:pt idx="15">
                  <c:v>4547.9090909090919</c:v>
                </c:pt>
                <c:pt idx="16">
                  <c:v>4643.9696969696979</c:v>
                </c:pt>
                <c:pt idx="17">
                  <c:v>4740.0303030303039</c:v>
                </c:pt>
                <c:pt idx="18">
                  <c:v>4836.0909090909099</c:v>
                </c:pt>
                <c:pt idx="19">
                  <c:v>4932.1515151515159</c:v>
                </c:pt>
                <c:pt idx="20">
                  <c:v>5028.2121212121219</c:v>
                </c:pt>
                <c:pt idx="21">
                  <c:v>5124.2727272727279</c:v>
                </c:pt>
                <c:pt idx="22">
                  <c:v>5220.3333333333339</c:v>
                </c:pt>
                <c:pt idx="23">
                  <c:v>5316.3939393939399</c:v>
                </c:pt>
                <c:pt idx="24">
                  <c:v>5412.454545454546</c:v>
                </c:pt>
                <c:pt idx="25">
                  <c:v>5508.515151515152</c:v>
                </c:pt>
                <c:pt idx="26">
                  <c:v>5604.5757575757589</c:v>
                </c:pt>
                <c:pt idx="27">
                  <c:v>5700.6363636363649</c:v>
                </c:pt>
                <c:pt idx="28">
                  <c:v>5796.6969696969709</c:v>
                </c:pt>
                <c:pt idx="29">
                  <c:v>5892.7575757575769</c:v>
                </c:pt>
                <c:pt idx="30">
                  <c:v>5988.8181818181838</c:v>
                </c:pt>
                <c:pt idx="31">
                  <c:v>6084.8787878787898</c:v>
                </c:pt>
                <c:pt idx="32">
                  <c:v>6180.9393939393958</c:v>
                </c:pt>
                <c:pt idx="33">
                  <c:v>6277.0000000000018</c:v>
                </c:pt>
                <c:pt idx="34">
                  <c:v>6373.0606060606078</c:v>
                </c:pt>
                <c:pt idx="35">
                  <c:v>6469.1212121212138</c:v>
                </c:pt>
                <c:pt idx="36">
                  <c:v>6565.1818181818198</c:v>
                </c:pt>
                <c:pt idx="37">
                  <c:v>6661.2424242424258</c:v>
                </c:pt>
                <c:pt idx="38">
                  <c:v>6757.3030303030318</c:v>
                </c:pt>
                <c:pt idx="39">
                  <c:v>6853.3636363636379</c:v>
                </c:pt>
                <c:pt idx="40">
                  <c:v>6949.4242424242439</c:v>
                </c:pt>
                <c:pt idx="41">
                  <c:v>7045.4848484848499</c:v>
                </c:pt>
                <c:pt idx="42">
                  <c:v>7141.5454545454559</c:v>
                </c:pt>
                <c:pt idx="43">
                  <c:v>7237.6060606060628</c:v>
                </c:pt>
                <c:pt idx="44">
                  <c:v>7333.6666666666688</c:v>
                </c:pt>
                <c:pt idx="45">
                  <c:v>7429.7272727272748</c:v>
                </c:pt>
                <c:pt idx="46">
                  <c:v>7525.7878787878808</c:v>
                </c:pt>
                <c:pt idx="47">
                  <c:v>7621.8484848484868</c:v>
                </c:pt>
                <c:pt idx="48">
                  <c:v>7717.9090909090928</c:v>
                </c:pt>
                <c:pt idx="49">
                  <c:v>7813.9696969696988</c:v>
                </c:pt>
                <c:pt idx="50">
                  <c:v>7910.0303030303048</c:v>
                </c:pt>
                <c:pt idx="51">
                  <c:v>8006.0909090909117</c:v>
                </c:pt>
                <c:pt idx="52">
                  <c:v>8102.1515151515177</c:v>
                </c:pt>
                <c:pt idx="53">
                  <c:v>8198.2121212121237</c:v>
                </c:pt>
                <c:pt idx="54">
                  <c:v>8294.2727272727298</c:v>
                </c:pt>
                <c:pt idx="55">
                  <c:v>8390.3333333333358</c:v>
                </c:pt>
                <c:pt idx="56">
                  <c:v>8486.3939393939418</c:v>
                </c:pt>
                <c:pt idx="57">
                  <c:v>8582.4545454545478</c:v>
                </c:pt>
                <c:pt idx="58">
                  <c:v>8678.5151515151538</c:v>
                </c:pt>
                <c:pt idx="59">
                  <c:v>8774.5757575757598</c:v>
                </c:pt>
                <c:pt idx="60">
                  <c:v>8870.6363636363676</c:v>
                </c:pt>
                <c:pt idx="61">
                  <c:v>8966.6969696969718</c:v>
                </c:pt>
                <c:pt idx="62">
                  <c:v>9062.7575757575796</c:v>
                </c:pt>
                <c:pt idx="63">
                  <c:v>9158.8181818181838</c:v>
                </c:pt>
                <c:pt idx="64">
                  <c:v>9254.8787878787916</c:v>
                </c:pt>
                <c:pt idx="65">
                  <c:v>9350.9393939393958</c:v>
                </c:pt>
                <c:pt idx="66">
                  <c:v>9447.0000000000036</c:v>
                </c:pt>
                <c:pt idx="67">
                  <c:v>9543.0606060606078</c:v>
                </c:pt>
                <c:pt idx="68">
                  <c:v>9639.1212121212156</c:v>
                </c:pt>
                <c:pt idx="69">
                  <c:v>9735.1818181818217</c:v>
                </c:pt>
                <c:pt idx="70">
                  <c:v>9831.2424242424277</c:v>
                </c:pt>
                <c:pt idx="71">
                  <c:v>9927.3030303030337</c:v>
                </c:pt>
                <c:pt idx="72">
                  <c:v>10023.36363636364</c:v>
                </c:pt>
                <c:pt idx="73">
                  <c:v>10119.424242424246</c:v>
                </c:pt>
                <c:pt idx="74">
                  <c:v>10215.484848484852</c:v>
                </c:pt>
                <c:pt idx="75">
                  <c:v>10311.545454545458</c:v>
                </c:pt>
                <c:pt idx="76">
                  <c:v>10407.606060606064</c:v>
                </c:pt>
                <c:pt idx="77">
                  <c:v>10503.66666666667</c:v>
                </c:pt>
                <c:pt idx="78">
                  <c:v>10599.727272727276</c:v>
                </c:pt>
                <c:pt idx="79">
                  <c:v>10695.787878787884</c:v>
                </c:pt>
                <c:pt idx="80">
                  <c:v>10791.848484848488</c:v>
                </c:pt>
                <c:pt idx="81">
                  <c:v>10887.909090909096</c:v>
                </c:pt>
                <c:pt idx="82">
                  <c:v>10983.9696969697</c:v>
                </c:pt>
                <c:pt idx="83">
                  <c:v>11080.030303030308</c:v>
                </c:pt>
                <c:pt idx="84">
                  <c:v>11176.090909090912</c:v>
                </c:pt>
                <c:pt idx="85">
                  <c:v>11272.15151515152</c:v>
                </c:pt>
                <c:pt idx="86">
                  <c:v>11368.212121212126</c:v>
                </c:pt>
                <c:pt idx="87">
                  <c:v>11464.272727272732</c:v>
                </c:pt>
                <c:pt idx="88">
                  <c:v>11560.333333333338</c:v>
                </c:pt>
                <c:pt idx="89">
                  <c:v>11656.393939393944</c:v>
                </c:pt>
                <c:pt idx="90">
                  <c:v>11752.45454545455</c:v>
                </c:pt>
                <c:pt idx="91">
                  <c:v>11848.515151515156</c:v>
                </c:pt>
                <c:pt idx="92">
                  <c:v>11944.575757575762</c:v>
                </c:pt>
                <c:pt idx="93">
                  <c:v>12040.636363636368</c:v>
                </c:pt>
                <c:pt idx="94">
                  <c:v>12136.696969696974</c:v>
                </c:pt>
                <c:pt idx="95">
                  <c:v>12232.75757575758</c:v>
                </c:pt>
                <c:pt idx="96">
                  <c:v>12328.818181818186</c:v>
                </c:pt>
                <c:pt idx="97">
                  <c:v>12424.878787878792</c:v>
                </c:pt>
                <c:pt idx="98">
                  <c:v>12520.939393939398</c:v>
                </c:pt>
                <c:pt idx="99">
                  <c:v>12617.000000000004</c:v>
                </c:pt>
              </c:numCache>
            </c:numRef>
          </c:xVal>
          <c:yVal>
            <c:numRef>
              <c:f>'Linear regression2'!ydata4</c:f>
              <c:numCache>
                <c:formatCode>General</c:formatCode>
                <c:ptCount val="100"/>
                <c:pt idx="0">
                  <c:v>96.032602843574551</c:v>
                </c:pt>
                <c:pt idx="1">
                  <c:v>96.114279756882425</c:v>
                </c:pt>
                <c:pt idx="2">
                  <c:v>96.196419426361601</c:v>
                </c:pt>
                <c:pt idx="3">
                  <c:v>96.279023734646273</c:v>
                </c:pt>
                <c:pt idx="4">
                  <c:v>96.362094492181214</c:v>
                </c:pt>
                <c:pt idx="5">
                  <c:v>96.445633435681543</c:v>
                </c:pt>
                <c:pt idx="6">
                  <c:v>96.52964222664248</c:v>
                </c:pt>
                <c:pt idx="7">
                  <c:v>96.614122449901814</c:v>
                </c:pt>
                <c:pt idx="8">
                  <c:v>96.699075612257815</c:v>
                </c:pt>
                <c:pt idx="9">
                  <c:v>96.784503141145521</c:v>
                </c:pt>
                <c:pt idx="10">
                  <c:v>96.870406383373876</c:v>
                </c:pt>
                <c:pt idx="11">
                  <c:v>96.95678660392629</c:v>
                </c:pt>
                <c:pt idx="12">
                  <c:v>97.04364498482721</c:v>
                </c:pt>
                <c:pt idx="13">
                  <c:v>97.13098262407668</c:v>
                </c:pt>
                <c:pt idx="14">
                  <c:v>97.218800534655571</c:v>
                </c:pt>
                <c:pt idx="15">
                  <c:v>97.307099643603095</c:v>
                </c:pt>
                <c:pt idx="16">
                  <c:v>97.395880791168949</c:v>
                </c:pt>
                <c:pt idx="17">
                  <c:v>97.485144730041497</c:v>
                </c:pt>
                <c:pt idx="18">
                  <c:v>97.574892124653999</c:v>
                </c:pt>
                <c:pt idx="19">
                  <c:v>97.665123550569973</c:v>
                </c:pt>
                <c:pt idx="20">
                  <c:v>97.75583949394948</c:v>
                </c:pt>
                <c:pt idx="21">
                  <c:v>97.847040351097007</c:v>
                </c:pt>
                <c:pt idx="22">
                  <c:v>97.938726428092295</c:v>
                </c:pt>
                <c:pt idx="23">
                  <c:v>98.030897940504715</c:v>
                </c:pt>
                <c:pt idx="24">
                  <c:v>98.123555013191833</c:v>
                </c:pt>
                <c:pt idx="25">
                  <c:v>98.216697680182705</c:v>
                </c:pt>
                <c:pt idx="26">
                  <c:v>98.310325884645977</c:v>
                </c:pt>
                <c:pt idx="27">
                  <c:v>98.404439478943146</c:v>
                </c:pt>
                <c:pt idx="28">
                  <c:v>98.499038224766508</c:v>
                </c:pt>
                <c:pt idx="29">
                  <c:v>98.594121793361765</c:v>
                </c:pt>
                <c:pt idx="30">
                  <c:v>98.689689765834686</c:v>
                </c:pt>
                <c:pt idx="31">
                  <c:v>98.785741633541221</c:v>
                </c:pt>
                <c:pt idx="32">
                  <c:v>98.882276798560113</c:v>
                </c:pt>
                <c:pt idx="33">
                  <c:v>98.979294574247149</c:v>
                </c:pt>
                <c:pt idx="34">
                  <c:v>99.07679418586973</c:v>
                </c:pt>
                <c:pt idx="35">
                  <c:v>99.17477477132033</c:v>
                </c:pt>
                <c:pt idx="36">
                  <c:v>99.273235381907611</c:v>
                </c:pt>
                <c:pt idx="37">
                  <c:v>99.372174983223204</c:v>
                </c:pt>
                <c:pt idx="38">
                  <c:v>99.471592456082476</c:v>
                </c:pt>
                <c:pt idx="39">
                  <c:v>99.571486597537302</c:v>
                </c:pt>
                <c:pt idx="40">
                  <c:v>99.671856121958669</c:v>
                </c:pt>
                <c:pt idx="41">
                  <c:v>99.772699662187023</c:v>
                </c:pt>
                <c:pt idx="42">
                  <c:v>99.874015770747747</c:v>
                </c:pt>
                <c:pt idx="43">
                  <c:v>99.975802921129628</c:v>
                </c:pt>
                <c:pt idx="44">
                  <c:v>100.07805950912342</c:v>
                </c:pt>
                <c:pt idx="45">
                  <c:v>100.18078385421816</c:v>
                </c:pt>
                <c:pt idx="46">
                  <c:v>100.28397420105212</c:v>
                </c:pt>
                <c:pt idx="47">
                  <c:v>100.38762872091593</c:v>
                </c:pt>
                <c:pt idx="48">
                  <c:v>100.49174551330475</c:v>
                </c:pt>
                <c:pt idx="49">
                  <c:v>100.5963226075167</c:v>
                </c:pt>
                <c:pt idx="50">
                  <c:v>100.7013579642944</c:v>
                </c:pt>
                <c:pt idx="51">
                  <c:v>100.8068494775067</c:v>
                </c:pt>
                <c:pt idx="52">
                  <c:v>100.91279497586757</c:v>
                </c:pt>
                <c:pt idx="53">
                  <c:v>101.01919222468899</c:v>
                </c:pt>
                <c:pt idx="54">
                  <c:v>101.12603892766479</c:v>
                </c:pt>
                <c:pt idx="55">
                  <c:v>101.23333272868244</c:v>
                </c:pt>
                <c:pt idx="56">
                  <c:v>101.3410712136596</c:v>
                </c:pt>
                <c:pt idx="57">
                  <c:v>101.44925191240237</c:v>
                </c:pt>
                <c:pt idx="58">
                  <c:v>101.55787230048246</c:v>
                </c:pt>
                <c:pt idx="59">
                  <c:v>101.66692980112981</c:v>
                </c:pt>
                <c:pt idx="60">
                  <c:v>101.7764217871383</c:v>
                </c:pt>
                <c:pt idx="61">
                  <c:v>101.88634558278112</c:v>
                </c:pt>
                <c:pt idx="62">
                  <c:v>101.99669846573312</c:v>
                </c:pt>
                <c:pt idx="63">
                  <c:v>102.10747766899766</c:v>
                </c:pt>
                <c:pt idx="64">
                  <c:v>102.21868038283463</c:v>
                </c:pt>
                <c:pt idx="65">
                  <c:v>102.33030375668753</c:v>
                </c:pt>
                <c:pt idx="66">
                  <c:v>102.44234490110674</c:v>
                </c:pt>
                <c:pt idx="67">
                  <c:v>102.55480088966657</c:v>
                </c:pt>
                <c:pt idx="68">
                  <c:v>102.66766876087361</c:v>
                </c:pt>
                <c:pt idx="69">
                  <c:v>102.78094552006419</c:v>
                </c:pt>
                <c:pt idx="70">
                  <c:v>102.89462814128862</c:v>
                </c:pt>
                <c:pt idx="71">
                  <c:v>103.00871356918006</c:v>
                </c:pt>
                <c:pt idx="72">
                  <c:v>103.12319872080593</c:v>
                </c:pt>
                <c:pt idx="73">
                  <c:v>103.23808048750023</c:v>
                </c:pt>
                <c:pt idx="74">
                  <c:v>103.35335573667439</c:v>
                </c:pt>
                <c:pt idx="75">
                  <c:v>103.46902131360547</c:v>
                </c:pt>
                <c:pt idx="76">
                  <c:v>103.58507404319953</c:v>
                </c:pt>
                <c:pt idx="77">
                  <c:v>103.70151073172926</c:v>
                </c:pt>
                <c:pt idx="78">
                  <c:v>103.81832816854367</c:v>
                </c:pt>
                <c:pt idx="79">
                  <c:v>103.93552312774919</c:v>
                </c:pt>
                <c:pt idx="80">
                  <c:v>104.05309236986058</c:v>
                </c:pt>
                <c:pt idx="81">
                  <c:v>104.17103264342059</c:v>
                </c:pt>
                <c:pt idx="82">
                  <c:v>104.28934068658722</c:v>
                </c:pt>
                <c:pt idx="83">
                  <c:v>104.40801322868799</c:v>
                </c:pt>
                <c:pt idx="84">
                  <c:v>104.52704699173989</c:v>
                </c:pt>
                <c:pt idx="85">
                  <c:v>104.64643869193463</c:v>
                </c:pt>
                <c:pt idx="86">
                  <c:v>104.76618504108833</c:v>
                </c:pt>
                <c:pt idx="87">
                  <c:v>104.88628274805512</c:v>
                </c:pt>
                <c:pt idx="88">
                  <c:v>105.00672852010429</c:v>
                </c:pt>
                <c:pt idx="89">
                  <c:v>105.1275190642602</c:v>
                </c:pt>
                <c:pt idx="90">
                  <c:v>105.24865108860517</c:v>
                </c:pt>
                <c:pt idx="91">
                  <c:v>105.37012130354462</c:v>
                </c:pt>
                <c:pt idx="92">
                  <c:v>105.49192642303453</c:v>
                </c:pt>
                <c:pt idx="93">
                  <c:v>105.61406316577103</c:v>
                </c:pt>
                <c:pt idx="94">
                  <c:v>105.73652825634211</c:v>
                </c:pt>
                <c:pt idx="95">
                  <c:v>105.8593184263415</c:v>
                </c:pt>
                <c:pt idx="96">
                  <c:v>105.9824304154447</c:v>
                </c:pt>
                <c:pt idx="97">
                  <c:v>106.10586097244746</c:v>
                </c:pt>
                <c:pt idx="98">
                  <c:v>106.22960685626686</c:v>
                </c:pt>
                <c:pt idx="99">
                  <c:v>106.35366483690498</c:v>
                </c:pt>
              </c:numCache>
            </c:numRef>
          </c:yVal>
          <c:smooth val="0"/>
        </c:ser>
        <c:dLbls>
          <c:showLegendKey val="0"/>
          <c:showVal val="0"/>
          <c:showCatName val="0"/>
          <c:showSerName val="0"/>
          <c:showPercent val="0"/>
          <c:showBubbleSize val="0"/>
        </c:dLbls>
        <c:axId val="391046360"/>
        <c:axId val="391046752"/>
      </c:scatterChart>
      <c:valAx>
        <c:axId val="391046360"/>
        <c:scaling>
          <c:orientation val="minMax"/>
          <c:max val="13000"/>
          <c:min val="3000"/>
        </c:scaling>
        <c:delete val="0"/>
        <c:axPos val="b"/>
        <c:title>
          <c:tx>
            <c:rich>
              <a:bodyPr/>
              <a:lstStyle/>
              <a:p>
                <a:pPr>
                  <a:defRPr sz="1114" b="1" i="0" u="none" strike="noStrike" baseline="0">
                    <a:solidFill>
                      <a:srgbClr val="000000"/>
                    </a:solidFill>
                    <a:latin typeface="Arial"/>
                    <a:ea typeface="Arial"/>
                    <a:cs typeface="Arial"/>
                  </a:defRPr>
                </a:pPr>
                <a:r>
                  <a:rPr lang="en-US"/>
                  <a:t>Per-pupil Instructional Expenditure</a:t>
                </a:r>
              </a:p>
            </c:rich>
          </c:tx>
          <c:layout>
            <c:manualLayout>
              <c:xMode val="edge"/>
              <c:yMode val="edge"/>
              <c:x val="0.36973180076628354"/>
              <c:y val="0.79814385150812062"/>
            </c:manualLayout>
          </c:layout>
          <c:overlay val="0"/>
          <c:spPr>
            <a:noFill/>
            <a:ln w="35379">
              <a:noFill/>
            </a:ln>
          </c:spPr>
        </c:title>
        <c:numFmt formatCode="&quot;$&quot;#,##0" sourceLinked="0"/>
        <c:majorTickMark val="cross"/>
        <c:minorTickMark val="none"/>
        <c:tickLblPos val="nextTo"/>
        <c:spPr>
          <a:ln w="4422">
            <a:solidFill>
              <a:srgbClr val="000000"/>
            </a:solidFill>
            <a:prstDash val="solid"/>
          </a:ln>
        </c:spPr>
        <c:txPr>
          <a:bodyPr rot="0" vert="horz"/>
          <a:lstStyle/>
          <a:p>
            <a:pPr>
              <a:defRPr sz="1254" b="0" i="0" u="none" strike="noStrike" baseline="0">
                <a:solidFill>
                  <a:srgbClr val="000000"/>
                </a:solidFill>
                <a:latin typeface="Arial"/>
                <a:ea typeface="Arial"/>
                <a:cs typeface="Arial"/>
              </a:defRPr>
            </a:pPr>
            <a:endParaRPr lang="en-US"/>
          </a:p>
        </c:txPr>
        <c:crossAx val="391046752"/>
        <c:crosses val="autoZero"/>
        <c:crossBetween val="midCat"/>
      </c:valAx>
      <c:valAx>
        <c:axId val="391046752"/>
        <c:scaling>
          <c:orientation val="minMax"/>
          <c:max val="110"/>
          <c:min val="75"/>
        </c:scaling>
        <c:delete val="0"/>
        <c:axPos val="l"/>
        <c:title>
          <c:tx>
            <c:rich>
              <a:bodyPr/>
              <a:lstStyle/>
              <a:p>
                <a:pPr>
                  <a:defRPr sz="1114" b="1" i="0" u="none" strike="noStrike" baseline="0">
                    <a:solidFill>
                      <a:srgbClr val="000000"/>
                    </a:solidFill>
                    <a:latin typeface="Arial"/>
                    <a:ea typeface="Arial"/>
                    <a:cs typeface="Arial"/>
                  </a:defRPr>
                </a:pPr>
                <a:r>
                  <a:rPr lang="en-US"/>
                  <a:t>Percent of Students Meeting and Exceeding Illinois Standards on the ISAT (2006)</a:t>
                </a:r>
              </a:p>
            </c:rich>
          </c:tx>
          <c:layout>
            <c:manualLayout>
              <c:xMode val="edge"/>
              <c:yMode val="edge"/>
              <c:x val="2.2988505747126436E-2"/>
              <c:y val="0.15777262180974477"/>
            </c:manualLayout>
          </c:layout>
          <c:overlay val="0"/>
          <c:spPr>
            <a:noFill/>
            <a:ln w="35379">
              <a:noFill/>
            </a:ln>
          </c:spPr>
        </c:title>
        <c:numFmt formatCode="General" sourceLinked="0"/>
        <c:majorTickMark val="cross"/>
        <c:minorTickMark val="none"/>
        <c:tickLblPos val="nextTo"/>
        <c:spPr>
          <a:ln w="4422">
            <a:solidFill>
              <a:srgbClr val="000000"/>
            </a:solidFill>
            <a:prstDash val="solid"/>
          </a:ln>
        </c:spPr>
        <c:txPr>
          <a:bodyPr rot="0" vert="horz"/>
          <a:lstStyle/>
          <a:p>
            <a:pPr>
              <a:defRPr sz="1254" b="0" i="0" u="none" strike="noStrike" baseline="0">
                <a:solidFill>
                  <a:srgbClr val="000000"/>
                </a:solidFill>
                <a:latin typeface="Arial"/>
                <a:ea typeface="Arial"/>
                <a:cs typeface="Arial"/>
              </a:defRPr>
            </a:pPr>
            <a:endParaRPr lang="en-US"/>
          </a:p>
        </c:txPr>
        <c:crossAx val="391046360"/>
        <c:crosses val="autoZero"/>
        <c:crossBetween val="midCat"/>
      </c:valAx>
      <c:spPr>
        <a:noFill/>
        <a:ln w="4422">
          <a:solidFill>
            <a:srgbClr val="808080"/>
          </a:solidFill>
          <a:prstDash val="solid"/>
        </a:ln>
      </c:spPr>
    </c:plotArea>
    <c:legend>
      <c:legendPos val="b"/>
      <c:legendEntry>
        <c:idx val="3"/>
        <c:delete val="1"/>
      </c:legendEntry>
      <c:legendEntry>
        <c:idx val="5"/>
        <c:delete val="1"/>
      </c:legendEntry>
      <c:legendEntry>
        <c:idx val="6"/>
        <c:delete val="1"/>
      </c:legendEntry>
      <c:layout>
        <c:manualLayout>
          <c:xMode val="edge"/>
          <c:yMode val="edge"/>
          <c:x val="3.706926608514155E-2"/>
          <c:y val="0.86411652170287201"/>
          <c:w val="0.93108752061600597"/>
          <c:h val="5.1044083526682132E-2"/>
        </c:manualLayout>
      </c:layout>
      <c:overlay val="0"/>
      <c:spPr>
        <a:solidFill>
          <a:srgbClr val="FFFFFF"/>
        </a:solidFill>
        <a:ln w="17689">
          <a:solidFill>
            <a:srgbClr val="000000"/>
          </a:solidFill>
          <a:prstDash val="solid"/>
        </a:ln>
      </c:spPr>
      <c:txPr>
        <a:bodyPr/>
        <a:lstStyle/>
        <a:p>
          <a:pPr>
            <a:defRPr sz="1024"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671"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Sheet2!$B$4</c:f>
              <c:strCache>
                <c:ptCount val="1"/>
                <c:pt idx="0">
                  <c:v>Median annual earnings</c:v>
                </c:pt>
              </c:strCache>
            </c:strRef>
          </c:tx>
          <c:spPr>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path path="circle">
                <a:fillToRect t="100000" r="100000"/>
              </a:path>
              <a:tileRect l="-100000" b="-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Sheet2!$A$5:$A$9</c:f>
              <c:strCache>
                <c:ptCount val="5"/>
                <c:pt idx="0">
                  <c:v>High school dropout</c:v>
                </c:pt>
                <c:pt idx="1">
                  <c:v>High school graduate</c:v>
                </c:pt>
                <c:pt idx="2">
                  <c:v>Associate degree</c:v>
                </c:pt>
                <c:pt idx="3">
                  <c:v>Bachelor’s degree</c:v>
                </c:pt>
                <c:pt idx="4">
                  <c:v>Master’s degree</c:v>
                </c:pt>
              </c:strCache>
            </c:strRef>
          </c:cat>
          <c:val>
            <c:numRef>
              <c:f>Sheet2!$B$5:$B$9</c:f>
              <c:numCache>
                <c:formatCode>"$"#,##0_);[Red]\("$"#,##0\)</c:formatCode>
                <c:ptCount val="5"/>
                <c:pt idx="0">
                  <c:v>20329</c:v>
                </c:pt>
                <c:pt idx="1">
                  <c:v>28659</c:v>
                </c:pt>
                <c:pt idx="2">
                  <c:v>36853</c:v>
                </c:pt>
                <c:pt idx="3">
                  <c:v>49648</c:v>
                </c:pt>
                <c:pt idx="4">
                  <c:v>60709</c:v>
                </c:pt>
              </c:numCache>
            </c:numRef>
          </c:val>
        </c:ser>
        <c:dLbls>
          <c:showLegendKey val="0"/>
          <c:showVal val="1"/>
          <c:showCatName val="0"/>
          <c:showSerName val="0"/>
          <c:showPercent val="0"/>
          <c:showBubbleSize val="0"/>
        </c:dLbls>
        <c:gapWidth val="100"/>
        <c:overlap val="-24"/>
        <c:axId val="461649008"/>
        <c:axId val="461647832"/>
      </c:barChart>
      <c:catAx>
        <c:axId val="4616490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61647832"/>
        <c:crosses val="autoZero"/>
        <c:auto val="1"/>
        <c:lblAlgn val="ctr"/>
        <c:lblOffset val="100"/>
        <c:noMultiLvlLbl val="0"/>
      </c:catAx>
      <c:valAx>
        <c:axId val="461647832"/>
        <c:scaling>
          <c:orientation val="minMax"/>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61649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Illinois!$B$1</c:f>
              <c:strCache>
                <c:ptCount val="1"/>
                <c:pt idx="0">
                  <c:v>Georgia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Illinois!$A$2:$A$5</c:f>
              <c:strCache>
                <c:ptCount val="4"/>
                <c:pt idx="0">
                  <c:v>LTHS</c:v>
                </c:pt>
                <c:pt idx="1">
                  <c:v>HS</c:v>
                </c:pt>
                <c:pt idx="2">
                  <c:v>Some College/Associate's</c:v>
                </c:pt>
                <c:pt idx="3">
                  <c:v>Bachelor's +</c:v>
                </c:pt>
              </c:strCache>
            </c:strRef>
          </c:cat>
          <c:val>
            <c:numRef>
              <c:f>Illinois!$B$2:$B$5</c:f>
              <c:numCache>
                <c:formatCode>0.0%</c:formatCode>
                <c:ptCount val="4"/>
                <c:pt idx="0">
                  <c:v>8.6999999999999994E-2</c:v>
                </c:pt>
                <c:pt idx="1">
                  <c:v>7.5999999999999998E-2</c:v>
                </c:pt>
                <c:pt idx="2">
                  <c:v>7.0000000000000007E-2</c:v>
                </c:pt>
                <c:pt idx="3">
                  <c:v>3.3000000000000002E-2</c:v>
                </c:pt>
              </c:numCache>
            </c:numRef>
          </c:val>
        </c:ser>
        <c:ser>
          <c:idx val="2"/>
          <c:order val="2"/>
          <c:tx>
            <c:strRef>
              <c:f>Illinois!$C$1</c:f>
              <c:strCache>
                <c:ptCount val="1"/>
                <c:pt idx="0">
                  <c:v>South Atlantic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Illinois!$A$2:$A$5</c:f>
              <c:strCache>
                <c:ptCount val="4"/>
                <c:pt idx="0">
                  <c:v>LTHS</c:v>
                </c:pt>
                <c:pt idx="1">
                  <c:v>HS</c:v>
                </c:pt>
                <c:pt idx="2">
                  <c:v>Some College/Associate's</c:v>
                </c:pt>
                <c:pt idx="3">
                  <c:v>Bachelor's +</c:v>
                </c:pt>
              </c:strCache>
            </c:strRef>
          </c:cat>
          <c:val>
            <c:numRef>
              <c:f>Illinois!$C$2:$C$5</c:f>
              <c:numCache>
                <c:formatCode>0.0%</c:formatCode>
                <c:ptCount val="4"/>
                <c:pt idx="0">
                  <c:v>9.9000000000000005E-2</c:v>
                </c:pt>
                <c:pt idx="1">
                  <c:v>6.0999999999999999E-2</c:v>
                </c:pt>
                <c:pt idx="2">
                  <c:v>5.6000000000000001E-2</c:v>
                </c:pt>
                <c:pt idx="3">
                  <c:v>0.03</c:v>
                </c:pt>
              </c:numCache>
            </c:numRef>
          </c:val>
        </c:ser>
        <c:ser>
          <c:idx val="3"/>
          <c:order val="3"/>
          <c:tx>
            <c:strRef>
              <c:f>Illinois!$D$1</c:f>
              <c:strCache>
                <c:ptCount val="1"/>
                <c:pt idx="0">
                  <c:v>National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Illinois!$A$2:$A$5</c:f>
              <c:strCache>
                <c:ptCount val="4"/>
                <c:pt idx="0">
                  <c:v>LTHS</c:v>
                </c:pt>
                <c:pt idx="1">
                  <c:v>HS</c:v>
                </c:pt>
                <c:pt idx="2">
                  <c:v>Some College/Associate's</c:v>
                </c:pt>
                <c:pt idx="3">
                  <c:v>Bachelor's +</c:v>
                </c:pt>
              </c:strCache>
            </c:strRef>
          </c:cat>
          <c:val>
            <c:numRef>
              <c:f>Illinois!$D$2:$D$5</c:f>
              <c:numCache>
                <c:formatCode>0.0%</c:formatCode>
                <c:ptCount val="4"/>
                <c:pt idx="0">
                  <c:v>7.9000000000000001E-2</c:v>
                </c:pt>
                <c:pt idx="1">
                  <c:v>5.7000000000000002E-2</c:v>
                </c:pt>
                <c:pt idx="2">
                  <c:v>4.8000000000000001E-2</c:v>
                </c:pt>
                <c:pt idx="3">
                  <c:v>3.1000000000000003E-2</c:v>
                </c:pt>
              </c:numCache>
            </c:numRef>
          </c:val>
        </c:ser>
        <c:dLbls>
          <c:dLblPos val="outEnd"/>
          <c:showLegendKey val="0"/>
          <c:showVal val="1"/>
          <c:showCatName val="0"/>
          <c:showSerName val="0"/>
          <c:showPercent val="0"/>
          <c:showBubbleSize val="0"/>
        </c:dLbls>
        <c:gapWidth val="219"/>
        <c:overlap val="-27"/>
        <c:axId val="388990280"/>
        <c:axId val="388990672"/>
        <c:extLst>
          <c:ext xmlns:c15="http://schemas.microsoft.com/office/drawing/2012/chart" uri="{02D57815-91ED-43cb-92C2-25804820EDAC}">
            <c15:filteredBarSeries>
              <c15:ser>
                <c:idx val="0"/>
                <c:order val="0"/>
                <c:tx>
                  <c:strRef>
                    <c:extLst>
                      <c:ext uri="{02D57815-91ED-43cb-92C2-25804820EDAC}">
                        <c15:formulaRef>
                          <c15:sqref>Illinois!#REF!</c15:sqref>
                        </c15:formulaRef>
                      </c:ext>
                    </c:extLst>
                    <c:strCache>
                      <c:ptCount val="1"/>
                      <c:pt idx="0">
                        <c:v>#REF!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Illinois!$A$2:$A$5</c15:sqref>
                        </c15:formulaRef>
                      </c:ext>
                    </c:extLst>
                    <c:strCache>
                      <c:ptCount val="4"/>
                      <c:pt idx="0">
                        <c:v>LTHS</c:v>
                      </c:pt>
                      <c:pt idx="1">
                        <c:v>HS</c:v>
                      </c:pt>
                      <c:pt idx="2">
                        <c:v>Some College/Associate's</c:v>
                      </c:pt>
                      <c:pt idx="3">
                        <c:v>Bachelor's +</c:v>
                      </c:pt>
                    </c:strCache>
                  </c:strRef>
                </c:cat>
                <c:val>
                  <c:numRef>
                    <c:extLst>
                      <c:ext uri="{02D57815-91ED-43cb-92C2-25804820EDAC}">
                        <c15:formulaRef>
                          <c15:sqref>Illinois!#REF!</c15:sqref>
                        </c15:formulaRef>
                      </c:ext>
                    </c:extLst>
                    <c:numCache>
                      <c:formatCode>General</c:formatCode>
                      <c:ptCount val="1"/>
                      <c:pt idx="0">
                        <c:v>1</c:v>
                      </c:pt>
                    </c:numCache>
                  </c:numRef>
                </c:val>
              </c15:ser>
            </c15:filteredBarSeries>
          </c:ext>
        </c:extLst>
      </c:barChart>
      <c:catAx>
        <c:axId val="38899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990672"/>
        <c:crosses val="autoZero"/>
        <c:auto val="1"/>
        <c:lblAlgn val="ctr"/>
        <c:lblOffset val="100"/>
        <c:noMultiLvlLbl val="0"/>
      </c:catAx>
      <c:valAx>
        <c:axId val="388990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990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Total</a:t>
            </a:r>
            <a:r>
              <a:rPr lang="en-US" sz="1600" baseline="0" dirty="0"/>
              <a:t> Nonfarm Employment in Minnesota and </a:t>
            </a:r>
            <a:r>
              <a:rPr lang="en-US" sz="1600" baseline="0" dirty="0" smtClean="0"/>
              <a:t>Kansas</a:t>
            </a:r>
          </a:p>
          <a:p>
            <a:pPr>
              <a:defRPr sz="1600"/>
            </a:pPr>
            <a:r>
              <a:rPr lang="en-US" sz="1600" baseline="0" dirty="0" smtClean="0"/>
              <a:t>(Indexed to 2009 recession)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'[fredgraph (1).xls]FRED Graph'!$B$12</c:f>
              <c:strCache>
                <c:ptCount val="1"/>
                <c:pt idx="0">
                  <c:v>Minnesota</c:v>
                </c:pt>
              </c:strCache>
            </c:strRef>
          </c:tx>
          <c:spPr>
            <a:ln w="28575" cap="rnd">
              <a:solidFill>
                <a:schemeClr val="accent1"/>
              </a:solidFill>
              <a:round/>
            </a:ln>
            <a:effectLst/>
          </c:spPr>
          <c:marker>
            <c:symbol val="none"/>
          </c:marker>
          <c:cat>
            <c:numRef>
              <c:f>'[fredgraph (1).xls]FRED Graph'!$A$13:$A$103</c:f>
              <c:numCache>
                <c:formatCode>yyyy\-mm\-dd</c:formatCode>
                <c:ptCount val="91"/>
                <c:pt idx="0">
                  <c:v>39965</c:v>
                </c:pt>
                <c:pt idx="1">
                  <c:v>39995</c:v>
                </c:pt>
                <c:pt idx="2">
                  <c:v>40026</c:v>
                </c:pt>
                <c:pt idx="3">
                  <c:v>40057</c:v>
                </c:pt>
                <c:pt idx="4">
                  <c:v>40087</c:v>
                </c:pt>
                <c:pt idx="5">
                  <c:v>40118</c:v>
                </c:pt>
                <c:pt idx="6">
                  <c:v>40148</c:v>
                </c:pt>
                <c:pt idx="7">
                  <c:v>40179</c:v>
                </c:pt>
                <c:pt idx="8">
                  <c:v>40210</c:v>
                </c:pt>
                <c:pt idx="9">
                  <c:v>40238</c:v>
                </c:pt>
                <c:pt idx="10">
                  <c:v>40269</c:v>
                </c:pt>
                <c:pt idx="11">
                  <c:v>40299</c:v>
                </c:pt>
                <c:pt idx="12">
                  <c:v>40330</c:v>
                </c:pt>
                <c:pt idx="13">
                  <c:v>40360</c:v>
                </c:pt>
                <c:pt idx="14">
                  <c:v>40391</c:v>
                </c:pt>
                <c:pt idx="15">
                  <c:v>40422</c:v>
                </c:pt>
                <c:pt idx="16">
                  <c:v>40452</c:v>
                </c:pt>
                <c:pt idx="17">
                  <c:v>40483</c:v>
                </c:pt>
                <c:pt idx="18">
                  <c:v>40513</c:v>
                </c:pt>
                <c:pt idx="19">
                  <c:v>40544</c:v>
                </c:pt>
                <c:pt idx="20">
                  <c:v>40575</c:v>
                </c:pt>
                <c:pt idx="21">
                  <c:v>40603</c:v>
                </c:pt>
                <c:pt idx="22">
                  <c:v>40634</c:v>
                </c:pt>
                <c:pt idx="23">
                  <c:v>40664</c:v>
                </c:pt>
                <c:pt idx="24">
                  <c:v>40695</c:v>
                </c:pt>
                <c:pt idx="25">
                  <c:v>40725</c:v>
                </c:pt>
                <c:pt idx="26">
                  <c:v>40756</c:v>
                </c:pt>
                <c:pt idx="27">
                  <c:v>40787</c:v>
                </c:pt>
                <c:pt idx="28">
                  <c:v>40817</c:v>
                </c:pt>
                <c:pt idx="29">
                  <c:v>40848</c:v>
                </c:pt>
                <c:pt idx="30">
                  <c:v>40878</c:v>
                </c:pt>
                <c:pt idx="31">
                  <c:v>40909</c:v>
                </c:pt>
                <c:pt idx="32">
                  <c:v>40940</c:v>
                </c:pt>
                <c:pt idx="33">
                  <c:v>40969</c:v>
                </c:pt>
                <c:pt idx="34">
                  <c:v>41000</c:v>
                </c:pt>
                <c:pt idx="35">
                  <c:v>41030</c:v>
                </c:pt>
                <c:pt idx="36">
                  <c:v>41061</c:v>
                </c:pt>
                <c:pt idx="37">
                  <c:v>41091</c:v>
                </c:pt>
                <c:pt idx="38">
                  <c:v>41122</c:v>
                </c:pt>
                <c:pt idx="39">
                  <c:v>41153</c:v>
                </c:pt>
                <c:pt idx="40">
                  <c:v>41183</c:v>
                </c:pt>
                <c:pt idx="41">
                  <c:v>41214</c:v>
                </c:pt>
                <c:pt idx="42">
                  <c:v>41244</c:v>
                </c:pt>
                <c:pt idx="43">
                  <c:v>41275</c:v>
                </c:pt>
                <c:pt idx="44">
                  <c:v>41306</c:v>
                </c:pt>
                <c:pt idx="45">
                  <c:v>41334</c:v>
                </c:pt>
                <c:pt idx="46">
                  <c:v>41365</c:v>
                </c:pt>
                <c:pt idx="47">
                  <c:v>41395</c:v>
                </c:pt>
                <c:pt idx="48">
                  <c:v>41426</c:v>
                </c:pt>
                <c:pt idx="49">
                  <c:v>41456</c:v>
                </c:pt>
                <c:pt idx="50">
                  <c:v>41487</c:v>
                </c:pt>
                <c:pt idx="51">
                  <c:v>41518</c:v>
                </c:pt>
                <c:pt idx="52">
                  <c:v>41548</c:v>
                </c:pt>
                <c:pt idx="53">
                  <c:v>41579</c:v>
                </c:pt>
                <c:pt idx="54">
                  <c:v>41609</c:v>
                </c:pt>
                <c:pt idx="55">
                  <c:v>41640</c:v>
                </c:pt>
                <c:pt idx="56">
                  <c:v>41671</c:v>
                </c:pt>
                <c:pt idx="57">
                  <c:v>41699</c:v>
                </c:pt>
                <c:pt idx="58">
                  <c:v>41730</c:v>
                </c:pt>
                <c:pt idx="59">
                  <c:v>41760</c:v>
                </c:pt>
                <c:pt idx="60">
                  <c:v>41791</c:v>
                </c:pt>
                <c:pt idx="61">
                  <c:v>41821</c:v>
                </c:pt>
                <c:pt idx="62">
                  <c:v>41852</c:v>
                </c:pt>
                <c:pt idx="63">
                  <c:v>41883</c:v>
                </c:pt>
                <c:pt idx="64">
                  <c:v>41913</c:v>
                </c:pt>
                <c:pt idx="65">
                  <c:v>41944</c:v>
                </c:pt>
                <c:pt idx="66">
                  <c:v>41974</c:v>
                </c:pt>
                <c:pt idx="67">
                  <c:v>42005</c:v>
                </c:pt>
                <c:pt idx="68">
                  <c:v>42036</c:v>
                </c:pt>
                <c:pt idx="69">
                  <c:v>42064</c:v>
                </c:pt>
                <c:pt idx="70">
                  <c:v>42095</c:v>
                </c:pt>
                <c:pt idx="71">
                  <c:v>42125</c:v>
                </c:pt>
                <c:pt idx="72">
                  <c:v>42156</c:v>
                </c:pt>
                <c:pt idx="73">
                  <c:v>42186</c:v>
                </c:pt>
                <c:pt idx="74">
                  <c:v>42217</c:v>
                </c:pt>
                <c:pt idx="75">
                  <c:v>42248</c:v>
                </c:pt>
                <c:pt idx="76">
                  <c:v>42278</c:v>
                </c:pt>
                <c:pt idx="77">
                  <c:v>42309</c:v>
                </c:pt>
                <c:pt idx="78">
                  <c:v>42339</c:v>
                </c:pt>
                <c:pt idx="79">
                  <c:v>42370</c:v>
                </c:pt>
                <c:pt idx="80">
                  <c:v>42401</c:v>
                </c:pt>
                <c:pt idx="81">
                  <c:v>42430</c:v>
                </c:pt>
                <c:pt idx="82">
                  <c:v>42461</c:v>
                </c:pt>
                <c:pt idx="83">
                  <c:v>42491</c:v>
                </c:pt>
                <c:pt idx="84">
                  <c:v>42522</c:v>
                </c:pt>
                <c:pt idx="85">
                  <c:v>42552</c:v>
                </c:pt>
                <c:pt idx="86">
                  <c:v>42583</c:v>
                </c:pt>
                <c:pt idx="87">
                  <c:v>42614</c:v>
                </c:pt>
                <c:pt idx="88">
                  <c:v>42644</c:v>
                </c:pt>
                <c:pt idx="89">
                  <c:v>42675</c:v>
                </c:pt>
                <c:pt idx="90">
                  <c:v>42705</c:v>
                </c:pt>
              </c:numCache>
            </c:numRef>
          </c:cat>
          <c:val>
            <c:numRef>
              <c:f>'[fredgraph (1).xls]FRED Graph'!$B$13:$B$103</c:f>
              <c:numCache>
                <c:formatCode>0.0</c:formatCode>
                <c:ptCount val="91"/>
                <c:pt idx="0">
                  <c:v>100</c:v>
                </c:pt>
                <c:pt idx="1">
                  <c:v>99.905559999999994</c:v>
                </c:pt>
                <c:pt idx="2">
                  <c:v>99.595780000000005</c:v>
                </c:pt>
                <c:pt idx="3">
                  <c:v>99.021569999999997</c:v>
                </c:pt>
                <c:pt idx="4">
                  <c:v>99.399339999999995</c:v>
                </c:pt>
                <c:pt idx="5">
                  <c:v>99.418229999999994</c:v>
                </c:pt>
                <c:pt idx="6">
                  <c:v>99.444680000000005</c:v>
                </c:pt>
                <c:pt idx="7">
                  <c:v>99.286010000000005</c:v>
                </c:pt>
                <c:pt idx="8">
                  <c:v>99.165120000000002</c:v>
                </c:pt>
                <c:pt idx="9">
                  <c:v>99.301119999999997</c:v>
                </c:pt>
                <c:pt idx="10">
                  <c:v>99.592010000000002</c:v>
                </c:pt>
                <c:pt idx="11">
                  <c:v>99.735560000000007</c:v>
                </c:pt>
                <c:pt idx="12">
                  <c:v>99.746889999999993</c:v>
                </c:pt>
                <c:pt idx="13">
                  <c:v>99.694000000000003</c:v>
                </c:pt>
                <c:pt idx="14">
                  <c:v>99.818669999999997</c:v>
                </c:pt>
                <c:pt idx="15">
                  <c:v>99.576899999999995</c:v>
                </c:pt>
                <c:pt idx="16">
                  <c:v>100.22289000000001</c:v>
                </c:pt>
                <c:pt idx="17">
                  <c:v>100.30977</c:v>
                </c:pt>
                <c:pt idx="18">
                  <c:v>100.32111</c:v>
                </c:pt>
                <c:pt idx="19">
                  <c:v>100.63466</c:v>
                </c:pt>
                <c:pt idx="20">
                  <c:v>100.80465</c:v>
                </c:pt>
                <c:pt idx="21">
                  <c:v>100.94065000000001</c:v>
                </c:pt>
                <c:pt idx="22">
                  <c:v>101.19754</c:v>
                </c:pt>
                <c:pt idx="23">
                  <c:v>101.49598</c:v>
                </c:pt>
                <c:pt idx="24">
                  <c:v>101.45064000000001</c:v>
                </c:pt>
                <c:pt idx="25">
                  <c:v>100.92176000000001</c:v>
                </c:pt>
                <c:pt idx="26">
                  <c:v>101.79819000000001</c:v>
                </c:pt>
                <c:pt idx="27">
                  <c:v>102.22884999999999</c:v>
                </c:pt>
                <c:pt idx="28">
                  <c:v>102.06263</c:v>
                </c:pt>
                <c:pt idx="29">
                  <c:v>102.1533</c:v>
                </c:pt>
                <c:pt idx="30">
                  <c:v>102.35352</c:v>
                </c:pt>
                <c:pt idx="31">
                  <c:v>102.38374</c:v>
                </c:pt>
                <c:pt idx="32">
                  <c:v>102.52352</c:v>
                </c:pt>
                <c:pt idx="33">
                  <c:v>102.87862</c:v>
                </c:pt>
                <c:pt idx="34">
                  <c:v>103.32817</c:v>
                </c:pt>
                <c:pt idx="35">
                  <c:v>102.86729</c:v>
                </c:pt>
                <c:pt idx="36">
                  <c:v>102.88996</c:v>
                </c:pt>
                <c:pt idx="37">
                  <c:v>102.73506999999999</c:v>
                </c:pt>
                <c:pt idx="38">
                  <c:v>103.1204</c:v>
                </c:pt>
                <c:pt idx="39">
                  <c:v>103.63039000000001</c:v>
                </c:pt>
                <c:pt idx="40">
                  <c:v>103.64928</c:v>
                </c:pt>
                <c:pt idx="41">
                  <c:v>103.84950000000001</c:v>
                </c:pt>
                <c:pt idx="42">
                  <c:v>103.92127000000001</c:v>
                </c:pt>
                <c:pt idx="43">
                  <c:v>104.31793</c:v>
                </c:pt>
                <c:pt idx="44">
                  <c:v>104.66548</c:v>
                </c:pt>
                <c:pt idx="45">
                  <c:v>104.72969999999999</c:v>
                </c:pt>
                <c:pt idx="46">
                  <c:v>104.44638</c:v>
                </c:pt>
                <c:pt idx="47">
                  <c:v>104.67682000000001</c:v>
                </c:pt>
                <c:pt idx="48">
                  <c:v>104.78259</c:v>
                </c:pt>
                <c:pt idx="49">
                  <c:v>104.31037999999999</c:v>
                </c:pt>
                <c:pt idx="50">
                  <c:v>104.81659000000001</c:v>
                </c:pt>
                <c:pt idx="51">
                  <c:v>105.40969</c:v>
                </c:pt>
                <c:pt idx="52">
                  <c:v>105.52303000000001</c:v>
                </c:pt>
                <c:pt idx="53">
                  <c:v>105.52679999999999</c:v>
                </c:pt>
                <c:pt idx="54">
                  <c:v>105.64391000000001</c:v>
                </c:pt>
                <c:pt idx="55">
                  <c:v>105.6288</c:v>
                </c:pt>
                <c:pt idx="56">
                  <c:v>105.71569</c:v>
                </c:pt>
                <c:pt idx="57">
                  <c:v>105.67413000000001</c:v>
                </c:pt>
                <c:pt idx="58">
                  <c:v>106.05568</c:v>
                </c:pt>
                <c:pt idx="59">
                  <c:v>106.1879</c:v>
                </c:pt>
                <c:pt idx="60">
                  <c:v>106.43346</c:v>
                </c:pt>
                <c:pt idx="61">
                  <c:v>106.60345</c:v>
                </c:pt>
                <c:pt idx="62">
                  <c:v>106.71678</c:v>
                </c:pt>
                <c:pt idx="63">
                  <c:v>106.61100999999999</c:v>
                </c:pt>
                <c:pt idx="64">
                  <c:v>106.6639</c:v>
                </c:pt>
                <c:pt idx="65">
                  <c:v>106.93210999999999</c:v>
                </c:pt>
                <c:pt idx="66">
                  <c:v>107.03411</c:v>
                </c:pt>
                <c:pt idx="67">
                  <c:v>107.19278</c:v>
                </c:pt>
                <c:pt idx="68">
                  <c:v>107.37411</c:v>
                </c:pt>
                <c:pt idx="69">
                  <c:v>107.49499</c:v>
                </c:pt>
                <c:pt idx="70">
                  <c:v>107.72544000000001</c:v>
                </c:pt>
                <c:pt idx="71">
                  <c:v>107.97854</c:v>
                </c:pt>
                <c:pt idx="72">
                  <c:v>108.02388000000001</c:v>
                </c:pt>
                <c:pt idx="73">
                  <c:v>108.07675999999999</c:v>
                </c:pt>
                <c:pt idx="74">
                  <c:v>108.14476000000001</c:v>
                </c:pt>
                <c:pt idx="75">
                  <c:v>108.01254</c:v>
                </c:pt>
                <c:pt idx="76">
                  <c:v>108.08054</c:v>
                </c:pt>
                <c:pt idx="77">
                  <c:v>108.33743</c:v>
                </c:pt>
                <c:pt idx="78">
                  <c:v>108.63587</c:v>
                </c:pt>
                <c:pt idx="79">
                  <c:v>108.44698</c:v>
                </c:pt>
                <c:pt idx="80">
                  <c:v>108.77564</c:v>
                </c:pt>
                <c:pt idx="81">
                  <c:v>108.65475000000001</c:v>
                </c:pt>
                <c:pt idx="82">
                  <c:v>109.19497</c:v>
                </c:pt>
                <c:pt idx="83">
                  <c:v>108.87764</c:v>
                </c:pt>
                <c:pt idx="84">
                  <c:v>109.24408</c:v>
                </c:pt>
                <c:pt idx="85">
                  <c:v>109.66341</c:v>
                </c:pt>
                <c:pt idx="86">
                  <c:v>109.68228999999999</c:v>
                </c:pt>
                <c:pt idx="87">
                  <c:v>109.7654</c:v>
                </c:pt>
                <c:pt idx="88">
                  <c:v>109.35363</c:v>
                </c:pt>
                <c:pt idx="89">
                  <c:v>109.8334</c:v>
                </c:pt>
                <c:pt idx="90">
                  <c:v>110.28295</c:v>
                </c:pt>
              </c:numCache>
            </c:numRef>
          </c:val>
          <c:smooth val="0"/>
        </c:ser>
        <c:ser>
          <c:idx val="1"/>
          <c:order val="1"/>
          <c:tx>
            <c:strRef>
              <c:f>'[fredgraph (1).xls]FRED Graph'!$C$12</c:f>
              <c:strCache>
                <c:ptCount val="1"/>
                <c:pt idx="0">
                  <c:v>Kansas</c:v>
                </c:pt>
              </c:strCache>
            </c:strRef>
          </c:tx>
          <c:spPr>
            <a:ln w="28575" cap="rnd">
              <a:solidFill>
                <a:schemeClr val="accent2"/>
              </a:solidFill>
              <a:round/>
            </a:ln>
            <a:effectLst/>
          </c:spPr>
          <c:marker>
            <c:symbol val="none"/>
          </c:marker>
          <c:cat>
            <c:numRef>
              <c:f>'[fredgraph (1).xls]FRED Graph'!$A$13:$A$103</c:f>
              <c:numCache>
                <c:formatCode>yyyy\-mm\-dd</c:formatCode>
                <c:ptCount val="91"/>
                <c:pt idx="0">
                  <c:v>39965</c:v>
                </c:pt>
                <c:pt idx="1">
                  <c:v>39995</c:v>
                </c:pt>
                <c:pt idx="2">
                  <c:v>40026</c:v>
                </c:pt>
                <c:pt idx="3">
                  <c:v>40057</c:v>
                </c:pt>
                <c:pt idx="4">
                  <c:v>40087</c:v>
                </c:pt>
                <c:pt idx="5">
                  <c:v>40118</c:v>
                </c:pt>
                <c:pt idx="6">
                  <c:v>40148</c:v>
                </c:pt>
                <c:pt idx="7">
                  <c:v>40179</c:v>
                </c:pt>
                <c:pt idx="8">
                  <c:v>40210</c:v>
                </c:pt>
                <c:pt idx="9">
                  <c:v>40238</c:v>
                </c:pt>
                <c:pt idx="10">
                  <c:v>40269</c:v>
                </c:pt>
                <c:pt idx="11">
                  <c:v>40299</c:v>
                </c:pt>
                <c:pt idx="12">
                  <c:v>40330</c:v>
                </c:pt>
                <c:pt idx="13">
                  <c:v>40360</c:v>
                </c:pt>
                <c:pt idx="14">
                  <c:v>40391</c:v>
                </c:pt>
                <c:pt idx="15">
                  <c:v>40422</c:v>
                </c:pt>
                <c:pt idx="16">
                  <c:v>40452</c:v>
                </c:pt>
                <c:pt idx="17">
                  <c:v>40483</c:v>
                </c:pt>
                <c:pt idx="18">
                  <c:v>40513</c:v>
                </c:pt>
                <c:pt idx="19">
                  <c:v>40544</c:v>
                </c:pt>
                <c:pt idx="20">
                  <c:v>40575</c:v>
                </c:pt>
                <c:pt idx="21">
                  <c:v>40603</c:v>
                </c:pt>
                <c:pt idx="22">
                  <c:v>40634</c:v>
                </c:pt>
                <c:pt idx="23">
                  <c:v>40664</c:v>
                </c:pt>
                <c:pt idx="24">
                  <c:v>40695</c:v>
                </c:pt>
                <c:pt idx="25">
                  <c:v>40725</c:v>
                </c:pt>
                <c:pt idx="26">
                  <c:v>40756</c:v>
                </c:pt>
                <c:pt idx="27">
                  <c:v>40787</c:v>
                </c:pt>
                <c:pt idx="28">
                  <c:v>40817</c:v>
                </c:pt>
                <c:pt idx="29">
                  <c:v>40848</c:v>
                </c:pt>
                <c:pt idx="30">
                  <c:v>40878</c:v>
                </c:pt>
                <c:pt idx="31">
                  <c:v>40909</c:v>
                </c:pt>
                <c:pt idx="32">
                  <c:v>40940</c:v>
                </c:pt>
                <c:pt idx="33">
                  <c:v>40969</c:v>
                </c:pt>
                <c:pt idx="34">
                  <c:v>41000</c:v>
                </c:pt>
                <c:pt idx="35">
                  <c:v>41030</c:v>
                </c:pt>
                <c:pt idx="36">
                  <c:v>41061</c:v>
                </c:pt>
                <c:pt idx="37">
                  <c:v>41091</c:v>
                </c:pt>
                <c:pt idx="38">
                  <c:v>41122</c:v>
                </c:pt>
                <c:pt idx="39">
                  <c:v>41153</c:v>
                </c:pt>
                <c:pt idx="40">
                  <c:v>41183</c:v>
                </c:pt>
                <c:pt idx="41">
                  <c:v>41214</c:v>
                </c:pt>
                <c:pt idx="42">
                  <c:v>41244</c:v>
                </c:pt>
                <c:pt idx="43">
                  <c:v>41275</c:v>
                </c:pt>
                <c:pt idx="44">
                  <c:v>41306</c:v>
                </c:pt>
                <c:pt idx="45">
                  <c:v>41334</c:v>
                </c:pt>
                <c:pt idx="46">
                  <c:v>41365</c:v>
                </c:pt>
                <c:pt idx="47">
                  <c:v>41395</c:v>
                </c:pt>
                <c:pt idx="48">
                  <c:v>41426</c:v>
                </c:pt>
                <c:pt idx="49">
                  <c:v>41456</c:v>
                </c:pt>
                <c:pt idx="50">
                  <c:v>41487</c:v>
                </c:pt>
                <c:pt idx="51">
                  <c:v>41518</c:v>
                </c:pt>
                <c:pt idx="52">
                  <c:v>41548</c:v>
                </c:pt>
                <c:pt idx="53">
                  <c:v>41579</c:v>
                </c:pt>
                <c:pt idx="54">
                  <c:v>41609</c:v>
                </c:pt>
                <c:pt idx="55">
                  <c:v>41640</c:v>
                </c:pt>
                <c:pt idx="56">
                  <c:v>41671</c:v>
                </c:pt>
                <c:pt idx="57">
                  <c:v>41699</c:v>
                </c:pt>
                <c:pt idx="58">
                  <c:v>41730</c:v>
                </c:pt>
                <c:pt idx="59">
                  <c:v>41760</c:v>
                </c:pt>
                <c:pt idx="60">
                  <c:v>41791</c:v>
                </c:pt>
                <c:pt idx="61">
                  <c:v>41821</c:v>
                </c:pt>
                <c:pt idx="62">
                  <c:v>41852</c:v>
                </c:pt>
                <c:pt idx="63">
                  <c:v>41883</c:v>
                </c:pt>
                <c:pt idx="64">
                  <c:v>41913</c:v>
                </c:pt>
                <c:pt idx="65">
                  <c:v>41944</c:v>
                </c:pt>
                <c:pt idx="66">
                  <c:v>41974</c:v>
                </c:pt>
                <c:pt idx="67">
                  <c:v>42005</c:v>
                </c:pt>
                <c:pt idx="68">
                  <c:v>42036</c:v>
                </c:pt>
                <c:pt idx="69">
                  <c:v>42064</c:v>
                </c:pt>
                <c:pt idx="70">
                  <c:v>42095</c:v>
                </c:pt>
                <c:pt idx="71">
                  <c:v>42125</c:v>
                </c:pt>
                <c:pt idx="72">
                  <c:v>42156</c:v>
                </c:pt>
                <c:pt idx="73">
                  <c:v>42186</c:v>
                </c:pt>
                <c:pt idx="74">
                  <c:v>42217</c:v>
                </c:pt>
                <c:pt idx="75">
                  <c:v>42248</c:v>
                </c:pt>
                <c:pt idx="76">
                  <c:v>42278</c:v>
                </c:pt>
                <c:pt idx="77">
                  <c:v>42309</c:v>
                </c:pt>
                <c:pt idx="78">
                  <c:v>42339</c:v>
                </c:pt>
                <c:pt idx="79">
                  <c:v>42370</c:v>
                </c:pt>
                <c:pt idx="80">
                  <c:v>42401</c:v>
                </c:pt>
                <c:pt idx="81">
                  <c:v>42430</c:v>
                </c:pt>
                <c:pt idx="82">
                  <c:v>42461</c:v>
                </c:pt>
                <c:pt idx="83">
                  <c:v>42491</c:v>
                </c:pt>
                <c:pt idx="84">
                  <c:v>42522</c:v>
                </c:pt>
                <c:pt idx="85">
                  <c:v>42552</c:v>
                </c:pt>
                <c:pt idx="86">
                  <c:v>42583</c:v>
                </c:pt>
                <c:pt idx="87">
                  <c:v>42614</c:v>
                </c:pt>
                <c:pt idx="88">
                  <c:v>42644</c:v>
                </c:pt>
                <c:pt idx="89">
                  <c:v>42675</c:v>
                </c:pt>
                <c:pt idx="90">
                  <c:v>42705</c:v>
                </c:pt>
              </c:numCache>
            </c:numRef>
          </c:cat>
          <c:val>
            <c:numRef>
              <c:f>'[fredgraph (1).xls]FRED Graph'!$C$13:$C$103</c:f>
              <c:numCache>
                <c:formatCode>0.0</c:formatCode>
                <c:ptCount val="91"/>
                <c:pt idx="0">
                  <c:v>100</c:v>
                </c:pt>
                <c:pt idx="1">
                  <c:v>99.589950000000002</c:v>
                </c:pt>
                <c:pt idx="2">
                  <c:v>99.269369999999995</c:v>
                </c:pt>
                <c:pt idx="3">
                  <c:v>99.150080000000003</c:v>
                </c:pt>
                <c:pt idx="4">
                  <c:v>98.904049999999998</c:v>
                </c:pt>
                <c:pt idx="5">
                  <c:v>98.971149999999994</c:v>
                </c:pt>
                <c:pt idx="6">
                  <c:v>98.769850000000005</c:v>
                </c:pt>
                <c:pt idx="7">
                  <c:v>98.665469999999999</c:v>
                </c:pt>
                <c:pt idx="8">
                  <c:v>98.50891</c:v>
                </c:pt>
                <c:pt idx="9">
                  <c:v>98.628200000000007</c:v>
                </c:pt>
                <c:pt idx="10">
                  <c:v>99.060609999999997</c:v>
                </c:pt>
                <c:pt idx="11">
                  <c:v>99.321550000000002</c:v>
                </c:pt>
                <c:pt idx="12">
                  <c:v>99.485569999999996</c:v>
                </c:pt>
                <c:pt idx="13">
                  <c:v>99.388649999999998</c:v>
                </c:pt>
                <c:pt idx="14">
                  <c:v>99.470659999999995</c:v>
                </c:pt>
                <c:pt idx="15">
                  <c:v>99.112799999999993</c:v>
                </c:pt>
                <c:pt idx="16">
                  <c:v>99.470659999999995</c:v>
                </c:pt>
                <c:pt idx="17">
                  <c:v>99.157529999999994</c:v>
                </c:pt>
                <c:pt idx="18">
                  <c:v>99.396109999999993</c:v>
                </c:pt>
                <c:pt idx="19">
                  <c:v>99.686869999999999</c:v>
                </c:pt>
                <c:pt idx="20">
                  <c:v>99.366290000000006</c:v>
                </c:pt>
                <c:pt idx="21">
                  <c:v>99.403559999999999</c:v>
                </c:pt>
                <c:pt idx="22">
                  <c:v>99.895619999999994</c:v>
                </c:pt>
                <c:pt idx="23">
                  <c:v>99.917990000000003</c:v>
                </c:pt>
                <c:pt idx="24">
                  <c:v>99.366290000000006</c:v>
                </c:pt>
                <c:pt idx="25">
                  <c:v>100.07455</c:v>
                </c:pt>
                <c:pt idx="26">
                  <c:v>100.14165</c:v>
                </c:pt>
                <c:pt idx="27">
                  <c:v>100.23857</c:v>
                </c:pt>
                <c:pt idx="28">
                  <c:v>100.17892999999999</c:v>
                </c:pt>
                <c:pt idx="29">
                  <c:v>100.2013</c:v>
                </c:pt>
                <c:pt idx="30">
                  <c:v>100.20874999999999</c:v>
                </c:pt>
                <c:pt idx="31">
                  <c:v>100.87229000000001</c:v>
                </c:pt>
                <c:pt idx="32">
                  <c:v>100.99903</c:v>
                </c:pt>
                <c:pt idx="33">
                  <c:v>101.20778</c:v>
                </c:pt>
                <c:pt idx="34">
                  <c:v>100.90957</c:v>
                </c:pt>
                <c:pt idx="35">
                  <c:v>101.14068</c:v>
                </c:pt>
                <c:pt idx="36">
                  <c:v>101.25997</c:v>
                </c:pt>
                <c:pt idx="37">
                  <c:v>101.02885000000001</c:v>
                </c:pt>
                <c:pt idx="38">
                  <c:v>101.29725000000001</c:v>
                </c:pt>
                <c:pt idx="39">
                  <c:v>101.18541999999999</c:v>
                </c:pt>
                <c:pt idx="40">
                  <c:v>101.49109</c:v>
                </c:pt>
                <c:pt idx="41">
                  <c:v>101.49109</c:v>
                </c:pt>
                <c:pt idx="42">
                  <c:v>101.58056000000001</c:v>
                </c:pt>
                <c:pt idx="43">
                  <c:v>101.68492999999999</c:v>
                </c:pt>
                <c:pt idx="44">
                  <c:v>101.91605</c:v>
                </c:pt>
                <c:pt idx="45">
                  <c:v>101.73712</c:v>
                </c:pt>
                <c:pt idx="46">
                  <c:v>102.05025000000001</c:v>
                </c:pt>
                <c:pt idx="47">
                  <c:v>101.89369000000001</c:v>
                </c:pt>
                <c:pt idx="48">
                  <c:v>101.99061</c:v>
                </c:pt>
                <c:pt idx="49">
                  <c:v>102.28882</c:v>
                </c:pt>
                <c:pt idx="50">
                  <c:v>102.44539</c:v>
                </c:pt>
                <c:pt idx="51">
                  <c:v>102.83307000000001</c:v>
                </c:pt>
                <c:pt idx="52">
                  <c:v>102.70632999999999</c:v>
                </c:pt>
                <c:pt idx="53">
                  <c:v>102.96727</c:v>
                </c:pt>
                <c:pt idx="54">
                  <c:v>103.03437</c:v>
                </c:pt>
                <c:pt idx="55">
                  <c:v>102.90763</c:v>
                </c:pt>
                <c:pt idx="56">
                  <c:v>103.19092999999999</c:v>
                </c:pt>
                <c:pt idx="57">
                  <c:v>103.40714</c:v>
                </c:pt>
                <c:pt idx="58">
                  <c:v>103.50406</c:v>
                </c:pt>
                <c:pt idx="59">
                  <c:v>103.63081</c:v>
                </c:pt>
                <c:pt idx="60">
                  <c:v>103.65317</c:v>
                </c:pt>
                <c:pt idx="61">
                  <c:v>103.86192</c:v>
                </c:pt>
                <c:pt idx="62">
                  <c:v>103.95139</c:v>
                </c:pt>
                <c:pt idx="63">
                  <c:v>103.94392999999999</c:v>
                </c:pt>
                <c:pt idx="64">
                  <c:v>104.1005</c:v>
                </c:pt>
                <c:pt idx="65">
                  <c:v>104.15269000000001</c:v>
                </c:pt>
                <c:pt idx="66">
                  <c:v>104.30925000000001</c:v>
                </c:pt>
                <c:pt idx="67">
                  <c:v>104.1005</c:v>
                </c:pt>
                <c:pt idx="68">
                  <c:v>104.47327</c:v>
                </c:pt>
                <c:pt idx="69">
                  <c:v>104.28689</c:v>
                </c:pt>
                <c:pt idx="70">
                  <c:v>104.08559</c:v>
                </c:pt>
                <c:pt idx="71">
                  <c:v>104.27943</c:v>
                </c:pt>
                <c:pt idx="72">
                  <c:v>104.41363</c:v>
                </c:pt>
                <c:pt idx="73">
                  <c:v>104.39126</c:v>
                </c:pt>
                <c:pt idx="74">
                  <c:v>104.46581999999999</c:v>
                </c:pt>
                <c:pt idx="75">
                  <c:v>104.50309</c:v>
                </c:pt>
                <c:pt idx="76">
                  <c:v>104.52546</c:v>
                </c:pt>
                <c:pt idx="77">
                  <c:v>104.27943</c:v>
                </c:pt>
                <c:pt idx="78">
                  <c:v>104.50309</c:v>
                </c:pt>
                <c:pt idx="79">
                  <c:v>104.21232999999999</c:v>
                </c:pt>
                <c:pt idx="80">
                  <c:v>104.1005</c:v>
                </c:pt>
                <c:pt idx="81">
                  <c:v>104.31671</c:v>
                </c:pt>
                <c:pt idx="82">
                  <c:v>104.0334</c:v>
                </c:pt>
                <c:pt idx="83">
                  <c:v>104.27197</c:v>
                </c:pt>
                <c:pt idx="84">
                  <c:v>104.47327</c:v>
                </c:pt>
                <c:pt idx="85">
                  <c:v>104.04086</c:v>
                </c:pt>
                <c:pt idx="86">
                  <c:v>104.10795</c:v>
                </c:pt>
                <c:pt idx="87">
                  <c:v>104.06322</c:v>
                </c:pt>
                <c:pt idx="88">
                  <c:v>104.19741999999999</c:v>
                </c:pt>
                <c:pt idx="89">
                  <c:v>103.84701</c:v>
                </c:pt>
                <c:pt idx="90">
                  <c:v>103.80974000000001</c:v>
                </c:pt>
              </c:numCache>
            </c:numRef>
          </c:val>
          <c:smooth val="0"/>
        </c:ser>
        <c:dLbls>
          <c:showLegendKey val="0"/>
          <c:showVal val="0"/>
          <c:showCatName val="0"/>
          <c:showSerName val="0"/>
          <c:showPercent val="0"/>
          <c:showBubbleSize val="0"/>
        </c:dLbls>
        <c:smooth val="0"/>
        <c:axId val="461648224"/>
        <c:axId val="389320072"/>
      </c:lineChart>
      <c:dateAx>
        <c:axId val="46164822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9320072"/>
        <c:crosses val="autoZero"/>
        <c:auto val="1"/>
        <c:lblOffset val="100"/>
        <c:baseTimeUnit val="months"/>
      </c:dateAx>
      <c:valAx>
        <c:axId val="3893200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164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Sheet2!$A$2</c:f>
              <c:strCache>
                <c:ptCount val="1"/>
                <c:pt idx="0">
                  <c:v>High Rate Personal Income Tax Rate States</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Average Unemployment Rate</c:v>
                </c:pt>
                <c:pt idx="1">
                  <c:v>Change in Real Median Household Income</c:v>
                </c:pt>
                <c:pt idx="2">
                  <c:v>Growth in Per Capita Real GSP</c:v>
                </c:pt>
              </c:strCache>
            </c:strRef>
          </c:cat>
          <c:val>
            <c:numRef>
              <c:f>Sheet2!$B$2:$D$2</c:f>
              <c:numCache>
                <c:formatCode>0.0%</c:formatCode>
                <c:ptCount val="3"/>
                <c:pt idx="0">
                  <c:v>6.1333333333333337E-2</c:v>
                </c:pt>
                <c:pt idx="1">
                  <c:v>-4.2111111111111113E-2</c:v>
                </c:pt>
                <c:pt idx="2">
                  <c:v>8.2333333333333314E-2</c:v>
                </c:pt>
              </c:numCache>
            </c:numRef>
          </c:val>
        </c:ser>
        <c:ser>
          <c:idx val="1"/>
          <c:order val="1"/>
          <c:tx>
            <c:strRef>
              <c:f>Sheet2!$A$3</c:f>
              <c:strCache>
                <c:ptCount val="1"/>
                <c:pt idx="0">
                  <c:v>No-Personal Income Tax States</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Average Unemployment Rate</c:v>
                </c:pt>
                <c:pt idx="1">
                  <c:v>Change in Real Median Household Income</c:v>
                </c:pt>
                <c:pt idx="2">
                  <c:v>Growth in Per Capita Real GSP</c:v>
                </c:pt>
              </c:strCache>
            </c:strRef>
          </c:cat>
          <c:val>
            <c:numRef>
              <c:f>Sheet2!$B$3:$D$3</c:f>
              <c:numCache>
                <c:formatCode>0.0%</c:formatCode>
                <c:ptCount val="3"/>
                <c:pt idx="0">
                  <c:v>5.9888888888888894E-2</c:v>
                </c:pt>
                <c:pt idx="1">
                  <c:v>-4.4555555555555557E-2</c:v>
                </c:pt>
                <c:pt idx="2">
                  <c:v>5.1555555555555556E-2</c:v>
                </c:pt>
              </c:numCache>
            </c:numRef>
          </c:val>
        </c:ser>
        <c:dLbls>
          <c:showLegendKey val="0"/>
          <c:showVal val="0"/>
          <c:showCatName val="0"/>
          <c:showSerName val="0"/>
          <c:showPercent val="0"/>
          <c:showBubbleSize val="0"/>
        </c:dLbls>
        <c:gapWidth val="219"/>
        <c:overlap val="-27"/>
        <c:axId val="464476688"/>
        <c:axId val="464477080"/>
      </c:barChart>
      <c:catAx>
        <c:axId val="4644766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464477080"/>
        <c:crosses val="autoZero"/>
        <c:auto val="1"/>
        <c:lblAlgn val="ctr"/>
        <c:lblOffset val="100"/>
        <c:noMultiLvlLbl val="0"/>
      </c:catAx>
      <c:valAx>
        <c:axId val="464477080"/>
        <c:scaling>
          <c:orientation val="minMax"/>
        </c:scaling>
        <c:delete val="0"/>
        <c:axPos val="l"/>
        <c:majorGridlines>
          <c:spPr>
            <a:ln w="9525" cap="flat" cmpd="sng" algn="ctr">
              <a:solidFill>
                <a:sysClr val="windowText" lastClr="000000">
                  <a:lumMod val="50000"/>
                  <a:lumOff val="50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46447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ysClr val="windowText" lastClr="000000">
          <a:lumMod val="95000"/>
          <a:lumOff val="5000"/>
        </a:sys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18C889E-6C04-4A46-908B-B76C4761259D}" type="datetimeFigureOut">
              <a:rPr lang="en-US" smtClean="0"/>
              <a:t>4/12/2017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CEF3EC-47D6-4272-A1A5-24C7699302F0}" type="slidenum">
              <a:rPr lang="en-US" smtClean="0"/>
              <a:t>‹#›</a:t>
            </a:fld>
            <a:endParaRPr lang="en-US"/>
          </a:p>
        </p:txBody>
      </p:sp>
    </p:spTree>
    <p:extLst>
      <p:ext uri="{BB962C8B-B14F-4D97-AF65-F5344CB8AC3E}">
        <p14:creationId xmlns:p14="http://schemas.microsoft.com/office/powerpoint/2010/main" val="3718638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4685E7-5B58-449C-991A-BE3B42CBBF0C}" type="datetimeFigureOut">
              <a:rPr lang="en-US" smtClean="0"/>
              <a:pPr/>
              <a:t>4/12/2017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483C08-AC89-439F-ADFC-082C87A7F592}" type="slidenum">
              <a:rPr lang="en-US" smtClean="0"/>
              <a:pPr/>
              <a:t>‹#›</a:t>
            </a:fld>
            <a:endParaRPr lang="en-US"/>
          </a:p>
        </p:txBody>
      </p:sp>
    </p:spTree>
    <p:extLst>
      <p:ext uri="{BB962C8B-B14F-4D97-AF65-F5344CB8AC3E}">
        <p14:creationId xmlns:p14="http://schemas.microsoft.com/office/powerpoint/2010/main" val="175037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OECD</a:t>
            </a:r>
            <a:r>
              <a:rPr lang="en-US" baseline="0" dirty="0" smtClean="0"/>
              <a:t> math from 27 to 36. Source: BBC News, </a:t>
            </a:r>
            <a:r>
              <a:rPr lang="en-US" i="1" baseline="0" dirty="0" smtClean="0"/>
              <a:t>Pisa tests: Top 40 for math and readings,</a:t>
            </a:r>
            <a:r>
              <a:rPr lang="en-US" i="0" baseline="0" dirty="0" smtClean="0"/>
              <a:t> 14 October, 2015, </a:t>
            </a:r>
            <a:r>
              <a:rPr lang="en-US" baseline="0" dirty="0" smtClean="0"/>
              <a:t>http://www.bbc.com/news/business-26249042. </a:t>
            </a:r>
            <a:endParaRPr lang="en-US" dirty="0"/>
          </a:p>
        </p:txBody>
      </p:sp>
      <p:sp>
        <p:nvSpPr>
          <p:cNvPr id="4" name="Slide Number Placeholder 3"/>
          <p:cNvSpPr>
            <a:spLocks noGrp="1"/>
          </p:cNvSpPr>
          <p:nvPr>
            <p:ph type="sldNum" sz="quarter" idx="10"/>
          </p:nvPr>
        </p:nvSpPr>
        <p:spPr/>
        <p:txBody>
          <a:bodyPr/>
          <a:lstStyle/>
          <a:p>
            <a:fld id="{C6483C08-AC89-439F-ADFC-082C87A7F592}" type="slidenum">
              <a:rPr lang="en-US" smtClean="0"/>
              <a:pPr/>
              <a:t>13</a:t>
            </a:fld>
            <a:endParaRPr lang="en-US"/>
          </a:p>
        </p:txBody>
      </p:sp>
    </p:spTree>
    <p:extLst>
      <p:ext uri="{BB962C8B-B14F-4D97-AF65-F5344CB8AC3E}">
        <p14:creationId xmlns:p14="http://schemas.microsoft.com/office/powerpoint/2010/main" val="62770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Mobile County student</a:t>
            </a:r>
            <a:r>
              <a:rPr lang="en-US" baseline="0" dirty="0" smtClean="0"/>
              <a:t> poverty percentage from 71% to 73.2%. Source: </a:t>
            </a:r>
            <a:r>
              <a:rPr lang="en-US" dirty="0" smtClean="0"/>
              <a:t>National Center for Education Statistics, Common Core of Data, Public Elementary/Secondary School Universe Survey,</a:t>
            </a:r>
            <a:r>
              <a:rPr lang="en-US" baseline="0" dirty="0" smtClean="0"/>
              <a:t> http://www.diversitydatakids.org/data/profile/3613/mobile-county-school-district#ind=10,17,13,4,34,35,86,90,25,26,27,28,159,29,30,31,200,202.</a:t>
            </a:r>
            <a:endParaRPr lang="en-US" dirty="0"/>
          </a:p>
        </p:txBody>
      </p:sp>
      <p:sp>
        <p:nvSpPr>
          <p:cNvPr id="4" name="Slide Number Placeholder 3"/>
          <p:cNvSpPr>
            <a:spLocks noGrp="1"/>
          </p:cNvSpPr>
          <p:nvPr>
            <p:ph type="sldNum" sz="quarter" idx="10"/>
          </p:nvPr>
        </p:nvSpPr>
        <p:spPr/>
        <p:txBody>
          <a:bodyPr/>
          <a:lstStyle/>
          <a:p>
            <a:fld id="{C6483C08-AC89-439F-ADFC-082C87A7F592}" type="slidenum">
              <a:rPr lang="en-US" smtClean="0"/>
              <a:pPr/>
              <a:t>16</a:t>
            </a:fld>
            <a:endParaRPr lang="en-US"/>
          </a:p>
        </p:txBody>
      </p:sp>
    </p:spTree>
    <p:extLst>
      <p:ext uri="{BB962C8B-B14F-4D97-AF65-F5344CB8AC3E}">
        <p14:creationId xmlns:p14="http://schemas.microsoft.com/office/powerpoint/2010/main" val="29387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Link:http</a:t>
            </a:r>
            <a:r>
              <a:rPr lang="en-US" dirty="0" smtClean="0"/>
              <a:t>://www.southerneducation.org/getattachment/4ac62e27-5260-47a5-9d02-14896ec3a531/A-New-Majority-2015-Update-Low-Income-Students-Now.aspx (page</a:t>
            </a:r>
            <a:r>
              <a:rPr lang="en-US" baseline="0" dirty="0" smtClean="0"/>
              <a:t> 6)</a:t>
            </a:r>
            <a:endParaRPr lang="en-US" dirty="0"/>
          </a:p>
        </p:txBody>
      </p:sp>
      <p:sp>
        <p:nvSpPr>
          <p:cNvPr id="4" name="Slide Number Placeholder 3"/>
          <p:cNvSpPr>
            <a:spLocks noGrp="1"/>
          </p:cNvSpPr>
          <p:nvPr>
            <p:ph type="sldNum" sz="quarter" idx="10"/>
          </p:nvPr>
        </p:nvSpPr>
        <p:spPr/>
        <p:txBody>
          <a:bodyPr/>
          <a:lstStyle/>
          <a:p>
            <a:fld id="{C6483C08-AC89-439F-ADFC-082C87A7F592}" type="slidenum">
              <a:rPr lang="en-US" smtClean="0"/>
              <a:pPr/>
              <a:t>17</a:t>
            </a:fld>
            <a:endParaRPr lang="en-US"/>
          </a:p>
        </p:txBody>
      </p:sp>
    </p:spTree>
    <p:extLst>
      <p:ext uri="{BB962C8B-B14F-4D97-AF65-F5344CB8AC3E}">
        <p14:creationId xmlns:p14="http://schemas.microsoft.com/office/powerpoint/2010/main" val="207969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83C08-AC89-439F-ADFC-082C87A7F592}" type="slidenum">
              <a:rPr lang="en-US" smtClean="0"/>
              <a:pPr/>
              <a:t>18</a:t>
            </a:fld>
            <a:endParaRPr lang="en-US"/>
          </a:p>
        </p:txBody>
      </p:sp>
    </p:spTree>
    <p:extLst>
      <p:ext uri="{BB962C8B-B14F-4D97-AF65-F5344CB8AC3E}">
        <p14:creationId xmlns:p14="http://schemas.microsoft.com/office/powerpoint/2010/main" val="429135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83C08-AC89-439F-ADFC-082C87A7F592}" type="slidenum">
              <a:rPr lang="en-US" smtClean="0"/>
              <a:pPr/>
              <a:t>34</a:t>
            </a:fld>
            <a:endParaRPr lang="en-US"/>
          </a:p>
        </p:txBody>
      </p:sp>
    </p:spTree>
    <p:extLst>
      <p:ext uri="{BB962C8B-B14F-4D97-AF65-F5344CB8AC3E}">
        <p14:creationId xmlns:p14="http://schemas.microsoft.com/office/powerpoint/2010/main" val="12123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83C08-AC89-439F-ADFC-082C87A7F592}" type="slidenum">
              <a:rPr lang="en-US" smtClean="0"/>
              <a:pPr/>
              <a:t>37</a:t>
            </a:fld>
            <a:endParaRPr lang="en-US"/>
          </a:p>
        </p:txBody>
      </p:sp>
    </p:spTree>
    <p:extLst>
      <p:ext uri="{BB962C8B-B14F-4D97-AF65-F5344CB8AC3E}">
        <p14:creationId xmlns:p14="http://schemas.microsoft.com/office/powerpoint/2010/main" val="325032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3505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8" name="Date Placeholder 27"/>
          <p:cNvSpPr>
            <a:spLocks noGrp="1"/>
          </p:cNvSpPr>
          <p:nvPr>
            <p:ph type="dt" sz="half" idx="10"/>
          </p:nvPr>
        </p:nvSpPr>
        <p:spPr/>
        <p:txBody>
          <a:bodyPr/>
          <a:lstStyle/>
          <a:p>
            <a:r>
              <a:rPr lang="en-US" smtClean="0"/>
              <a:t>April 18, 2017</a:t>
            </a:r>
            <a:endParaRPr lang="en-US" dirty="0"/>
          </a:p>
        </p:txBody>
      </p:sp>
      <p:sp>
        <p:nvSpPr>
          <p:cNvPr id="17" name="Footer Placeholder 16"/>
          <p:cNvSpPr>
            <a:spLocks noGrp="1"/>
          </p:cNvSpPr>
          <p:nvPr>
            <p:ph type="ftr" sz="quarter" idx="11"/>
          </p:nvPr>
        </p:nvSpPr>
        <p:spPr/>
        <p:txBody>
          <a:bodyPr/>
          <a:lstStyle/>
          <a:p>
            <a:r>
              <a:rPr lang="en-US" smtClean="0"/>
              <a:t>© 2017, Center for Tax and Budget Accountability </a:t>
            </a:r>
            <a:endParaRPr lang="en-US" dirty="0"/>
          </a:p>
        </p:txBody>
      </p:sp>
      <p:sp>
        <p:nvSpPr>
          <p:cNvPr id="7" name="Straight Connector 6"/>
          <p:cNvSpPr>
            <a:spLocks noChangeShapeType="1"/>
          </p:cNvSpPr>
          <p:nvPr/>
        </p:nvSpPr>
        <p:spPr bwMode="auto">
          <a:xfrm>
            <a:off x="152400" y="35052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16764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
        <p:nvSpPr>
          <p:cNvPr id="20" name="TextBox 19"/>
          <p:cNvSpPr txBox="1"/>
          <p:nvPr userDrawn="1"/>
        </p:nvSpPr>
        <p:spPr>
          <a:xfrm>
            <a:off x="1262903" y="5352609"/>
            <a:ext cx="6743700" cy="923330"/>
          </a:xfrm>
          <a:prstGeom prst="rect">
            <a:avLst/>
          </a:prstGeom>
          <a:noFill/>
        </p:spPr>
        <p:txBody>
          <a:bodyPr wrap="square" rtlCol="0">
            <a:spAutoFit/>
          </a:bodyPr>
          <a:lstStyle/>
          <a:p>
            <a:pPr algn="ctr"/>
            <a:r>
              <a:rPr lang="en-US" dirty="0" smtClean="0"/>
              <a:t>Presented by:</a:t>
            </a:r>
          </a:p>
          <a:p>
            <a:pPr algn="ctr"/>
            <a:r>
              <a:rPr lang="en-US" dirty="0" smtClean="0"/>
              <a:t>Ralph M. Martire, Executive Director</a:t>
            </a:r>
          </a:p>
          <a:p>
            <a:pPr algn="ctr"/>
            <a:r>
              <a:rPr lang="en-US" dirty="0" smtClean="0"/>
              <a:t>Former Commissioner, Federal Equity &amp;</a:t>
            </a:r>
            <a:r>
              <a:rPr lang="en-US" baseline="0" dirty="0" smtClean="0"/>
              <a:t> Excellence Commission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18, 2017</a:t>
            </a:r>
            <a:endParaRPr lang="en-US"/>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a:p>
        </p:txBody>
      </p:sp>
      <p:sp>
        <p:nvSpPr>
          <p:cNvPr id="6" name="Slide Number Placeholder 5"/>
          <p:cNvSpPr>
            <a:spLocks noGrp="1"/>
          </p:cNvSpPr>
          <p:nvPr>
            <p:ph type="sldNum" sz="quarter" idx="12"/>
          </p:nvPr>
        </p:nvSpPr>
        <p:spPr/>
        <p:txBody>
          <a:bodyPr/>
          <a:lstStyle/>
          <a:p>
            <a:fld id="{E25DF46A-C359-4DEB-A90A-0734CADA00BC}"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1_Titel og indholdsobjekt">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3367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2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176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83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659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5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980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6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01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7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90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8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86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9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491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90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394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1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989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25DF46A-C359-4DEB-A90A-0734CADA00B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18, 2017</a:t>
            </a:r>
            <a:endParaRPr lang="en-US"/>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92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595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3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84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4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664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95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656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96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605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7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804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8_Titel og indholdsobjekt">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460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9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231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0_Titel og indholdsobjekt">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703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1_Titel og indholdsobjekt">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776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3505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37338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April 18, 2017</a:t>
            </a:r>
            <a:endParaRPr lang="en-US" dirty="0"/>
          </a:p>
        </p:txBody>
      </p:sp>
      <p:sp>
        <p:nvSpPr>
          <p:cNvPr id="17" name="Footer Placeholder 16"/>
          <p:cNvSpPr>
            <a:spLocks noGrp="1"/>
          </p:cNvSpPr>
          <p:nvPr>
            <p:ph type="ftr" sz="quarter" idx="11"/>
          </p:nvPr>
        </p:nvSpPr>
        <p:spPr/>
        <p:txBody>
          <a:bodyPr/>
          <a:lstStyle/>
          <a:p>
            <a:r>
              <a:rPr lang="en-US" smtClean="0"/>
              <a:t>© 2017, Center for Tax and Budget Accountability </a:t>
            </a:r>
            <a:endParaRPr lang="en-US" dirty="0"/>
          </a:p>
        </p:txBody>
      </p:sp>
      <p:sp>
        <p:nvSpPr>
          <p:cNvPr id="7" name="Straight Connector 6"/>
          <p:cNvSpPr>
            <a:spLocks noChangeShapeType="1"/>
          </p:cNvSpPr>
          <p:nvPr/>
        </p:nvSpPr>
        <p:spPr bwMode="auto">
          <a:xfrm>
            <a:off x="152400" y="35052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Title 7"/>
          <p:cNvSpPr>
            <a:spLocks noGrp="1"/>
          </p:cNvSpPr>
          <p:nvPr>
            <p:ph type="ctrTitle"/>
          </p:nvPr>
        </p:nvSpPr>
        <p:spPr>
          <a:xfrm>
            <a:off x="685800" y="16764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
        <p:nvSpPr>
          <p:cNvPr id="20" name="TextBox 19"/>
          <p:cNvSpPr txBox="1"/>
          <p:nvPr userDrawn="1"/>
        </p:nvSpPr>
        <p:spPr>
          <a:xfrm>
            <a:off x="1600200" y="5638800"/>
            <a:ext cx="6019800" cy="646331"/>
          </a:xfrm>
          <a:prstGeom prst="rect">
            <a:avLst/>
          </a:prstGeom>
          <a:noFill/>
        </p:spPr>
        <p:txBody>
          <a:bodyPr wrap="square" rtlCol="0">
            <a:spAutoFit/>
          </a:bodyPr>
          <a:lstStyle/>
          <a:p>
            <a:pPr algn="ctr"/>
            <a:r>
              <a:rPr lang="en-US" dirty="0" smtClean="0">
                <a:solidFill>
                  <a:prstClr val="black"/>
                </a:solidFill>
              </a:rPr>
              <a:t>Presented by:</a:t>
            </a:r>
          </a:p>
          <a:p>
            <a:pPr algn="ctr"/>
            <a:r>
              <a:rPr lang="en-US" dirty="0" smtClean="0">
                <a:solidFill>
                  <a:prstClr val="black"/>
                </a:solidFill>
              </a:rPr>
              <a:t>Ralph M. Martire, Executive Director</a:t>
            </a:r>
            <a:endParaRPr lang="en-US" dirty="0">
              <a:solidFill>
                <a:prstClr val="black"/>
              </a:solidFill>
            </a:endParaRPr>
          </a:p>
        </p:txBody>
      </p:sp>
    </p:spTree>
    <p:extLst>
      <p:ext uri="{BB962C8B-B14F-4D97-AF65-F5344CB8AC3E}">
        <p14:creationId xmlns:p14="http://schemas.microsoft.com/office/powerpoint/2010/main" val="1434572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1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074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2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60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84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687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2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128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04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644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06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056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08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953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09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661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53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455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4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1031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April 18, 2017</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651C0AEC-C19E-4450-A359-804CE30CA635}" type="slidenum">
              <a:rPr lang="en-US" smtClean="0">
                <a:solidFill>
                  <a:srgbClr val="8CADAE">
                    <a:shade val="75000"/>
                  </a:srgbClr>
                </a:solidFill>
              </a: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16"/>
          <p:cNvSpPr>
            <a:spLocks noGrp="1"/>
          </p:cNvSpPr>
          <p:nvPr>
            <p:ph type="ftr" sz="quarter" idx="11"/>
          </p:nvPr>
        </p:nvSpPr>
        <p:spPr>
          <a:xfrm>
            <a:off x="304800" y="6410848"/>
            <a:ext cx="3581400" cy="365760"/>
          </a:xfrm>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9243306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4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33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073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51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169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2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45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03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959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07_Titel og indholdsobjekt">
    <p:spTree>
      <p:nvGrpSpPr>
        <p:cNvPr id="1" name=""/>
        <p:cNvGrpSpPr/>
        <p:nvPr/>
      </p:nvGrpSpPr>
      <p:grpSpPr>
        <a:xfrm>
          <a:off x="0" y="0"/>
          <a:ext cx="0" cy="0"/>
          <a:chOff x="0" y="0"/>
          <a:chExt cx="0" cy="0"/>
        </a:xfrm>
      </p:grpSpPr>
      <p:sp>
        <p:nvSpPr>
          <p:cNvPr id="3" name="Title 2"/>
          <p:cNvSpPr>
            <a:spLocks noGrp="1"/>
          </p:cNvSpPr>
          <p:nvPr>
            <p:ph type="title"/>
          </p:nvPr>
        </p:nvSpPr>
        <p:spPr>
          <a:xfrm>
            <a:off x="428977" y="570971"/>
            <a:ext cx="8229600" cy="1143000"/>
          </a:xfrm>
          <a:prstGeom prst="rect">
            <a:avLst/>
          </a:prstGeom>
        </p:spPr>
        <p:txBody>
          <a:bodyPr vert="horz"/>
          <a:lstStyle>
            <a:lvl1pPr algn="l">
              <a:defRPr b="1">
                <a:solidFill>
                  <a:schemeClr val="bg1"/>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00090"/>
                </a:solidFill>
                <a:latin typeface="Arial"/>
                <a:cs typeface="Arial"/>
              </a:defRPr>
            </a:lvl1pPr>
            <a:lvl2pPr>
              <a:defRPr>
                <a:solidFill>
                  <a:srgbClr val="000090"/>
                </a:solidFill>
                <a:latin typeface="Arial"/>
                <a:cs typeface="Arial"/>
              </a:defRPr>
            </a:lvl2pPr>
            <a:lvl3pPr>
              <a:defRPr>
                <a:solidFill>
                  <a:srgbClr val="000090"/>
                </a:solidFill>
                <a:latin typeface="Arial"/>
                <a:cs typeface="Arial"/>
              </a:defRPr>
            </a:lvl3pPr>
            <a:lvl4pPr>
              <a:defRPr>
                <a:solidFill>
                  <a:srgbClr val="000090"/>
                </a:solidFill>
                <a:latin typeface="Arial"/>
                <a:cs typeface="Arial"/>
              </a:defRPr>
            </a:lvl4pPr>
            <a:lvl5pPr>
              <a:defRPr>
                <a:solidFill>
                  <a:srgbClr val="00009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22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dirty="0"/>
          </a:p>
        </p:txBody>
      </p:sp>
      <p:sp>
        <p:nvSpPr>
          <p:cNvPr id="4" name="Date Placeholder 3"/>
          <p:cNvSpPr>
            <a:spLocks noGrp="1"/>
          </p:cNvSpPr>
          <p:nvPr>
            <p:ph type="dt" sz="half" idx="10"/>
          </p:nvPr>
        </p:nvSpPr>
        <p:spPr/>
        <p:txBody>
          <a:bodyPr/>
          <a:lstStyle/>
          <a:p>
            <a:r>
              <a:rPr lang="en-US" smtClean="0"/>
              <a:t>April 18, 2017</a:t>
            </a:r>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3110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April 18, 2017</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Slide Number Placeholder 6"/>
          <p:cNvSpPr>
            <a:spLocks noGrp="1"/>
          </p:cNvSpPr>
          <p:nvPr>
            <p:ph type="sldNum" sz="quarter" idx="12"/>
          </p:nvPr>
        </p:nvSpPr>
        <p:spPr/>
        <p:txBody>
          <a:body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9557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April 18, 2017</a:t>
            </a:r>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smtClean="0"/>
              <a:t>© 2017, Center for Tax and Budget Accountability </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484741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Footer Placeholder 3"/>
          <p:cNvSpPr>
            <a:spLocks noGrp="1"/>
          </p:cNvSpPr>
          <p:nvPr>
            <p:ph type="ftr" sz="quarter" idx="11"/>
          </p:nvPr>
        </p:nvSpPr>
        <p:spPr/>
        <p:txBody>
          <a:bodyPr/>
          <a:lstStyle/>
          <a:p>
            <a:r>
              <a:rPr lang="en-US" smtClean="0"/>
              <a:t>© 2017, Center for Tax and Budget Accountability </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96065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r>
              <a:rPr lang="en-US" smtClean="0"/>
              <a:t>April 18, 2017</a:t>
            </a:r>
            <a:endParaRPr lang="en-US" dirty="0"/>
          </a:p>
        </p:txBody>
      </p:sp>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25DF46A-C359-4DEB-A90A-0734CADA00BC}" type="slidenum">
              <a:rPr lang="en-US" smtClean="0"/>
              <a:pPr/>
              <a:t>‹#›</a:t>
            </a:fld>
            <a:endParaRPr lang="en-US"/>
          </a:p>
        </p:txBody>
      </p:sp>
    </p:spTree>
    <p:extLst>
      <p:ext uri="{BB962C8B-B14F-4D97-AF65-F5344CB8AC3E}">
        <p14:creationId xmlns:p14="http://schemas.microsoft.com/office/powerpoint/2010/main" val="328332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r>
              <a:rPr lang="en-US" smtClean="0"/>
              <a:t>April 18, 2017</a:t>
            </a:r>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222405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r>
              <a:rPr lang="en-US" smtClean="0"/>
              <a:t>April 18, 2017</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651C0AEC-C19E-4450-A359-804CE30CA635}"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16"/>
          <p:cNvSpPr>
            <a:spLocks noGrp="1"/>
          </p:cNvSpPr>
          <p:nvPr>
            <p:ph type="ftr" sz="quarter" idx="11"/>
          </p:nvPr>
        </p:nvSpPr>
        <p:spPr>
          <a:xfrm>
            <a:off x="304800" y="6410848"/>
            <a:ext cx="3581400" cy="365760"/>
          </a:xfrm>
        </p:spPr>
        <p:txBody>
          <a:bodyPr/>
          <a:lstStyle/>
          <a:p>
            <a:r>
              <a:rPr lang="en-US" smtClean="0"/>
              <a:t>© 2017, Center for Tax and Budget Accountability </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r>
              <a:rPr lang="en-US" smtClean="0"/>
              <a:t>April 18, 2017</a:t>
            </a:r>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2745915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18, 2017</a:t>
            </a:r>
            <a:endParaRPr lang="en-US" dirty="0"/>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dirty="0"/>
          </a:p>
        </p:txBody>
      </p:sp>
      <p:sp>
        <p:nvSpPr>
          <p:cNvPr id="6" name="Slide Number Placeholder 5"/>
          <p:cNvSpPr>
            <a:spLocks noGrp="1"/>
          </p:cNvSpPr>
          <p:nvPr>
            <p:ph type="sldNum" sz="quarter" idx="12"/>
          </p:nvPr>
        </p:nvSpPr>
        <p:spPr/>
        <p:txBody>
          <a:body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565042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18, 2017</a:t>
            </a:r>
            <a:endParaRPr lang="en-US" dirty="0"/>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604369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18, 2017</a:t>
            </a:r>
            <a:endParaRPr lang="en-US"/>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a:p>
        </p:txBody>
      </p:sp>
      <p:sp>
        <p:nvSpPr>
          <p:cNvPr id="6" name="Slide Number Placeholder 5"/>
          <p:cNvSpPr>
            <a:spLocks noGrp="1"/>
          </p:cNvSpPr>
          <p:nvPr>
            <p:ph type="sldNum" sz="quarter" idx="12"/>
          </p:nvPr>
        </p:nvSpPr>
        <p:spPr/>
        <p:txBody>
          <a:bodyPr/>
          <a:lstStyle/>
          <a:p>
            <a:fld id="{BC1E6CBA-BF8B-A94D-AF79-F6558E0A961F}" type="slidenum">
              <a:rPr lang="en-US" smtClean="0"/>
              <a:pPr/>
              <a:t>‹#›</a:t>
            </a:fld>
            <a:endParaRPr lang="en-US"/>
          </a:p>
        </p:txBody>
      </p:sp>
    </p:spTree>
    <p:extLst>
      <p:ext uri="{BB962C8B-B14F-4D97-AF65-F5344CB8AC3E}">
        <p14:creationId xmlns:p14="http://schemas.microsoft.com/office/powerpoint/2010/main" val="16191338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5233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April 18, 2017</a:t>
            </a:r>
            <a:endParaRPr lang="en-US"/>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a:p>
        </p:txBody>
      </p:sp>
      <p:sp>
        <p:nvSpPr>
          <p:cNvPr id="6" name="Slide Number Placeholder 5"/>
          <p:cNvSpPr>
            <a:spLocks noGrp="1"/>
          </p:cNvSpPr>
          <p:nvPr>
            <p:ph type="sldNum" sz="quarter" idx="12"/>
          </p:nvPr>
        </p:nvSpPr>
        <p:spPr/>
        <p:txBody>
          <a:bodyPr/>
          <a:lstStyle/>
          <a:p>
            <a:fld id="{BC1E6CBA-BF8B-A94D-AF79-F6558E0A961F}" type="slidenum">
              <a:rPr lang="en-US" smtClean="0"/>
              <a:pPr/>
              <a:t>‹#›</a:t>
            </a:fld>
            <a:endParaRPr lang="en-US"/>
          </a:p>
        </p:txBody>
      </p:sp>
    </p:spTree>
    <p:extLst>
      <p:ext uri="{BB962C8B-B14F-4D97-AF65-F5344CB8AC3E}">
        <p14:creationId xmlns:p14="http://schemas.microsoft.com/office/powerpoint/2010/main" val="306433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52338"/>
                </a:solidFill>
                <a:latin typeface="Calibri" panose="020F0502020204030204" pitchFamily="34" charset="0"/>
                <a:cs typeface="Arial"/>
              </a:defRPr>
            </a:lvl1pPr>
            <a:lvl2pPr>
              <a:defRPr>
                <a:solidFill>
                  <a:srgbClr val="052338"/>
                </a:solidFill>
                <a:latin typeface="Calibri" panose="020F0502020204030204" pitchFamily="34" charset="0"/>
                <a:cs typeface="Arial"/>
              </a:defRPr>
            </a:lvl2pPr>
            <a:lvl3pPr>
              <a:defRPr>
                <a:solidFill>
                  <a:srgbClr val="052338"/>
                </a:solidFill>
                <a:latin typeface="Calibri" panose="020F0502020204030204" pitchFamily="34" charset="0"/>
                <a:cs typeface="Arial"/>
              </a:defRPr>
            </a:lvl3pPr>
            <a:lvl4pPr>
              <a:defRPr>
                <a:solidFill>
                  <a:srgbClr val="052338"/>
                </a:solidFill>
                <a:latin typeface="Calibri" panose="020F0502020204030204" pitchFamily="34" charset="0"/>
                <a:cs typeface="Arial"/>
              </a:defRPr>
            </a:lvl4pPr>
            <a:lvl5pPr>
              <a:defRPr>
                <a:solidFill>
                  <a:srgbClr val="052338"/>
                </a:solidFill>
                <a:latin typeface="Calibri" panose="020F0502020204030204" pitchFamily="34" charset="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73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0_Titel og indholdsobjekt">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7393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911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5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266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8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a:p>
        </p:txBody>
      </p:sp>
      <p:sp>
        <p:nvSpPr>
          <p:cNvPr id="4" name="Date Placeholder 3"/>
          <p:cNvSpPr>
            <a:spLocks noGrp="1"/>
          </p:cNvSpPr>
          <p:nvPr>
            <p:ph type="dt" sz="half" idx="10"/>
          </p:nvPr>
        </p:nvSpPr>
        <p:spPr/>
        <p:txBody>
          <a:bodyPr/>
          <a:lstStyle/>
          <a:p>
            <a:r>
              <a:rPr lang="en-US" smtClean="0"/>
              <a:t>April 18, 2017</a:t>
            </a: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25DF46A-C359-4DEB-A90A-0734CADA00B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23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250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601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52338"/>
                </a:solidFill>
                <a:latin typeface="Calibri" panose="020F0502020204030204" pitchFamily="34" charset="0"/>
                <a:cs typeface="Arial"/>
              </a:defRPr>
            </a:lvl1pPr>
            <a:lvl2pPr>
              <a:defRPr>
                <a:solidFill>
                  <a:srgbClr val="052338"/>
                </a:solidFill>
                <a:latin typeface="Calibri" panose="020F0502020204030204" pitchFamily="34" charset="0"/>
                <a:cs typeface="Arial"/>
              </a:defRPr>
            </a:lvl2pPr>
            <a:lvl3pPr>
              <a:defRPr>
                <a:solidFill>
                  <a:srgbClr val="052338"/>
                </a:solidFill>
                <a:latin typeface="Calibri" panose="020F0502020204030204" pitchFamily="34" charset="0"/>
                <a:cs typeface="Arial"/>
              </a:defRPr>
            </a:lvl3pPr>
            <a:lvl4pPr>
              <a:defRPr>
                <a:solidFill>
                  <a:srgbClr val="052338"/>
                </a:solidFill>
                <a:latin typeface="Calibri" panose="020F0502020204030204" pitchFamily="34" charset="0"/>
                <a:cs typeface="Arial"/>
              </a:defRPr>
            </a:lvl4pPr>
            <a:lvl5pPr>
              <a:defRPr>
                <a:solidFill>
                  <a:srgbClr val="052338"/>
                </a:solidFill>
                <a:latin typeface="Calibri" panose="020F0502020204030204" pitchFamily="34" charset="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7815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52338"/>
                </a:solidFill>
                <a:latin typeface="Calibri" panose="020F0502020204030204" pitchFamily="34" charset="0"/>
                <a:cs typeface="Arial"/>
              </a:defRPr>
            </a:lvl1pPr>
            <a:lvl2pPr>
              <a:defRPr>
                <a:solidFill>
                  <a:srgbClr val="052338"/>
                </a:solidFill>
                <a:latin typeface="Calibri" panose="020F0502020204030204" pitchFamily="34" charset="0"/>
                <a:cs typeface="Arial"/>
              </a:defRPr>
            </a:lvl2pPr>
            <a:lvl3pPr>
              <a:defRPr>
                <a:solidFill>
                  <a:srgbClr val="052338"/>
                </a:solidFill>
                <a:latin typeface="Calibri" panose="020F0502020204030204" pitchFamily="34" charset="0"/>
                <a:cs typeface="Arial"/>
              </a:defRPr>
            </a:lvl3pPr>
            <a:lvl4pPr>
              <a:defRPr>
                <a:solidFill>
                  <a:srgbClr val="052338"/>
                </a:solidFill>
                <a:latin typeface="Calibri" panose="020F0502020204030204" pitchFamily="34" charset="0"/>
                <a:cs typeface="Arial"/>
              </a:defRPr>
            </a:lvl4pPr>
            <a:lvl5pPr>
              <a:defRPr>
                <a:solidFill>
                  <a:srgbClr val="052338"/>
                </a:solidFill>
                <a:latin typeface="Calibri" panose="020F0502020204030204" pitchFamily="34" charset="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250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52338"/>
                </a:solidFill>
                <a:latin typeface="Calibri" panose="020F0502020204030204" pitchFamily="34" charset="0"/>
                <a:cs typeface="Arial"/>
              </a:defRPr>
            </a:lvl1pPr>
            <a:lvl2pPr>
              <a:defRPr>
                <a:solidFill>
                  <a:srgbClr val="052338"/>
                </a:solidFill>
                <a:latin typeface="Calibri" panose="020F0502020204030204" pitchFamily="34" charset="0"/>
                <a:cs typeface="Arial"/>
              </a:defRPr>
            </a:lvl2pPr>
            <a:lvl3pPr>
              <a:defRPr>
                <a:solidFill>
                  <a:srgbClr val="052338"/>
                </a:solidFill>
                <a:latin typeface="Calibri" panose="020F0502020204030204" pitchFamily="34" charset="0"/>
                <a:cs typeface="Arial"/>
              </a:defRPr>
            </a:lvl3pPr>
            <a:lvl4pPr>
              <a:defRPr>
                <a:solidFill>
                  <a:srgbClr val="052338"/>
                </a:solidFill>
                <a:latin typeface="Calibri" panose="020F0502020204030204" pitchFamily="34" charset="0"/>
                <a:cs typeface="Arial"/>
              </a:defRPr>
            </a:lvl4pPr>
            <a:lvl5pPr>
              <a:defRPr>
                <a:solidFill>
                  <a:srgbClr val="052338"/>
                </a:solidFill>
                <a:latin typeface="Calibri" panose="020F0502020204030204" pitchFamily="34" charset="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001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001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970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496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810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April 18, 2017</a:t>
            </a:r>
            <a:endParaRPr lang="en-US"/>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a:p>
        </p:txBody>
      </p:sp>
      <p:sp>
        <p:nvSpPr>
          <p:cNvPr id="7" name="Slide Number Placeholder 6"/>
          <p:cNvSpPr>
            <a:spLocks noGrp="1"/>
          </p:cNvSpPr>
          <p:nvPr>
            <p:ph type="sldNum" sz="quarter" idx="12"/>
          </p:nvPr>
        </p:nvSpPr>
        <p:spPr/>
        <p:txBody>
          <a:bodyPr/>
          <a:lstStyle/>
          <a:p>
            <a:fld id="{E25DF46A-C359-4DEB-A90A-0734CADA00B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3860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711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el og indholdsobjekt">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3482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52338"/>
                </a:solidFill>
                <a:latin typeface="Calibri" panose="020F0502020204030204" pitchFamily="34" charset="0"/>
                <a:cs typeface="Arial"/>
              </a:defRPr>
            </a:lvl1pPr>
            <a:lvl2pPr>
              <a:defRPr>
                <a:solidFill>
                  <a:srgbClr val="052338"/>
                </a:solidFill>
                <a:latin typeface="Calibri" panose="020F0502020204030204" pitchFamily="34" charset="0"/>
                <a:cs typeface="Arial"/>
              </a:defRPr>
            </a:lvl2pPr>
            <a:lvl3pPr>
              <a:defRPr>
                <a:solidFill>
                  <a:srgbClr val="052338"/>
                </a:solidFill>
                <a:latin typeface="Calibri" panose="020F0502020204030204" pitchFamily="34" charset="0"/>
                <a:cs typeface="Arial"/>
              </a:defRPr>
            </a:lvl3pPr>
            <a:lvl4pPr>
              <a:defRPr>
                <a:solidFill>
                  <a:srgbClr val="052338"/>
                </a:solidFill>
                <a:latin typeface="Calibri" panose="020F0502020204030204" pitchFamily="34" charset="0"/>
                <a:cs typeface="Arial"/>
              </a:defRPr>
            </a:lvl4pPr>
            <a:lvl5pPr>
              <a:defRPr>
                <a:solidFill>
                  <a:srgbClr val="052338"/>
                </a:solidFill>
                <a:latin typeface="Calibri" panose="020F0502020204030204" pitchFamily="34" charset="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246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176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8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7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314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45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872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204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April 18, 2017</a:t>
            </a:r>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 2017, Center for Tax and Budget Accountability </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25DF46A-C359-4DEB-A90A-0734CADA00B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5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155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608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977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296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815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0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479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1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a:xfrm>
            <a:off x="0" y="463393"/>
            <a:ext cx="9144000" cy="926135"/>
          </a:xfrm>
          <a:prstGeom prst="rect">
            <a:avLst/>
          </a:prstGeom>
        </p:spPr>
        <p:txBody>
          <a:bodyPr vert="horz"/>
          <a:lstStyle>
            <a:lvl1pPr algn="l">
              <a:defRPr b="0">
                <a:solidFill>
                  <a:schemeClr val="bg1"/>
                </a:solidFill>
                <a:latin typeface="Gill Sans MT" panose="020B0502020104020203" pitchFamily="34" charset="0"/>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744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2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588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3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380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4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17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April 18, 2017</a:t>
            </a:r>
            <a:endParaRPr lang="en-US"/>
          </a:p>
        </p:txBody>
      </p:sp>
      <p:sp>
        <p:nvSpPr>
          <p:cNvPr id="4" name="Footer Placeholder 3"/>
          <p:cNvSpPr>
            <a:spLocks noGrp="1"/>
          </p:cNvSpPr>
          <p:nvPr>
            <p:ph type="ftr" sz="quarter" idx="11"/>
          </p:nvPr>
        </p:nvSpPr>
        <p:spPr/>
        <p:txBody>
          <a:bodyPr/>
          <a:lstStyle/>
          <a:p>
            <a:r>
              <a:rPr lang="en-US" smtClean="0"/>
              <a:t>© 2017, Center for Tax and Budget Accountability </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25DF46A-C359-4DEB-A90A-0734CADA00B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6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686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7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698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8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9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9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909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0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08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3185" y="5575"/>
            <a:ext cx="5690815" cy="6822775"/>
          </a:xfrm>
          <a:prstGeom prst="rect">
            <a:avLst/>
          </a:prstGeom>
          <a:noFill/>
        </p:spPr>
      </p:pic>
    </p:spTree>
    <p:extLst>
      <p:ext uri="{BB962C8B-B14F-4D97-AF65-F5344CB8AC3E}">
        <p14:creationId xmlns:p14="http://schemas.microsoft.com/office/powerpoint/2010/main" val="307586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3185" y="5575"/>
            <a:ext cx="5690815" cy="6822775"/>
          </a:xfrm>
          <a:prstGeom prst="rect">
            <a:avLst/>
          </a:prstGeom>
        </p:spPr>
      </p:pic>
      <p:sp>
        <p:nvSpPr>
          <p:cNvPr id="3" name="Content Placeholder 2"/>
          <p:cNvSpPr>
            <a:spLocks noGrp="1"/>
          </p:cNvSpPr>
          <p:nvPr>
            <p:ph sz="half" idx="1"/>
          </p:nvPr>
        </p:nvSpPr>
        <p:spPr>
          <a:xfrm>
            <a:off x="457200" y="1600200"/>
            <a:ext cx="4038600" cy="4525963"/>
          </a:xfrm>
        </p:spPr>
        <p:txBody>
          <a:bodyPr vert="horz" lIns="91440" tIns="45720" rIns="91440" bIns="45720" rtlCol="0">
            <a:normAutofit/>
          </a:bodyPr>
          <a:lstStyle>
            <a:lvl1pPr>
              <a:defRPr lang="en-US" smtClean="0">
                <a:cs typeface="Arial"/>
              </a:defRPr>
            </a:lvl1pPr>
            <a:lvl2pPr>
              <a:defRPr lang="en-US" smtClean="0">
                <a:cs typeface="Arial"/>
              </a:defRPr>
            </a:lvl2pPr>
            <a:lvl3pPr>
              <a:defRPr lang="en-US" smtClean="0">
                <a:cs typeface="Arial"/>
              </a:defRPr>
            </a:lvl3pPr>
            <a:lvl4pPr>
              <a:defRPr lang="en-US" smtClean="0">
                <a:cs typeface="Arial"/>
              </a:defRPr>
            </a:lvl4pPr>
            <a:lvl5pPr>
              <a:defRPr lang="en-US">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vert="horz" lIns="91440" tIns="45720" rIns="91440" bIns="45720" rtlCol="0">
            <a:normAutofit/>
          </a:bodyPr>
          <a:lstStyle>
            <a:lvl1pPr>
              <a:defRPr lang="en-US" smtClean="0">
                <a:cs typeface="Arial"/>
              </a:defRPr>
            </a:lvl1pPr>
            <a:lvl2pPr>
              <a:defRPr lang="en-US" smtClean="0">
                <a:cs typeface="Arial"/>
              </a:defRPr>
            </a:lvl2pPr>
            <a:lvl3pPr>
              <a:defRPr lang="en-US" smtClean="0">
                <a:cs typeface="Arial"/>
              </a:defRPr>
            </a:lvl3pPr>
            <a:lvl4pPr>
              <a:defRPr lang="en-US" smtClean="0">
                <a:cs typeface="Arial"/>
              </a:defRPr>
            </a:lvl4pPr>
            <a:lvl5pPr>
              <a:defRPr lang="en-US">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r>
              <a:rPr lang="en-US" smtClean="0">
                <a:solidFill>
                  <a:prstClr val="black">
                    <a:tint val="75000"/>
                  </a:prstClr>
                </a:solidFill>
                <a:latin typeface="Arial" charset="0"/>
                <a:ea typeface="ＭＳ Ｐゴシック" pitchFamily="-108" charset="-128"/>
              </a:rPr>
              <a:t>April 18, 2017</a:t>
            </a:r>
            <a:endParaRPr lang="en-US">
              <a:solidFill>
                <a:prstClr val="black">
                  <a:tint val="75000"/>
                </a:prstClr>
              </a:solidFill>
              <a:latin typeface="Arial" charset="0"/>
              <a:ea typeface="ＭＳ Ｐゴシック" pitchFamily="-108"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r>
              <a:rPr lang="en-US" smtClean="0">
                <a:solidFill>
                  <a:prstClr val="black">
                    <a:tint val="75000"/>
                  </a:prstClr>
                </a:solidFill>
                <a:latin typeface="Arial" charset="0"/>
                <a:ea typeface="ＭＳ Ｐゴシック" pitchFamily="-108" charset="-128"/>
              </a:rPr>
              <a:t>© 2017, Center for Tax and Budget Accountability </a:t>
            </a:r>
            <a:endParaRPr lang="en-US">
              <a:solidFill>
                <a:prstClr val="black">
                  <a:tint val="75000"/>
                </a:prstClr>
              </a:solidFill>
              <a:latin typeface="Arial" charset="0"/>
              <a:ea typeface="ＭＳ Ｐゴシック" pitchFamily="-108"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EF60C932-F86E-4DE2-A0DB-4A268BC399CB}" type="slidenum">
              <a:rPr lang="en-US">
                <a:solidFill>
                  <a:prstClr val="black">
                    <a:tint val="75000"/>
                  </a:prstClr>
                </a:solidFill>
                <a:latin typeface="Arial" charset="0"/>
                <a:ea typeface="ＭＳ Ｐゴシック" pitchFamily="-108" charset="-128"/>
              </a:rPr>
              <a:pPr fontAlgn="base">
                <a:spcBef>
                  <a:spcPct val="0"/>
                </a:spcBef>
                <a:spcAft>
                  <a:spcPct val="0"/>
                </a:spcAft>
              </a:pPr>
              <a:t>‹#›</a:t>
            </a:fld>
            <a:endParaRPr lang="en-US">
              <a:solidFill>
                <a:prstClr val="black">
                  <a:tint val="75000"/>
                </a:prstClr>
              </a:solidFill>
              <a:latin typeface="Arial" charset="0"/>
              <a:ea typeface="ＭＳ Ｐゴシック" pitchFamily="-108" charset="-128"/>
            </a:endParaRPr>
          </a:p>
        </p:txBody>
      </p:sp>
    </p:spTree>
    <p:extLst>
      <p:ext uri="{BB962C8B-B14F-4D97-AF65-F5344CB8AC3E}">
        <p14:creationId xmlns:p14="http://schemas.microsoft.com/office/powerpoint/2010/main" val="131542023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3185" y="5575"/>
            <a:ext cx="5690815" cy="6822775"/>
          </a:xfrm>
          <a:prstGeom prst="rect">
            <a:avLst/>
          </a:prstGeom>
          <a:noFill/>
        </p:spPr>
      </p:pic>
    </p:spTree>
    <p:extLst>
      <p:ext uri="{BB962C8B-B14F-4D97-AF65-F5344CB8AC3E}">
        <p14:creationId xmlns:p14="http://schemas.microsoft.com/office/powerpoint/2010/main" val="408935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52338"/>
                </a:solidFill>
                <a:latin typeface="Kalinga" panose="020B0502040204020203" pitchFamily="34" charset="0"/>
                <a:cs typeface="Kalinga"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vert="horz" lIns="91440" tIns="45720" rIns="91440" bIns="45720" rtlCol="0">
            <a:normAutofit/>
          </a:bodyPr>
          <a:lstStyle>
            <a:lvl1pPr>
              <a:defRPr lang="en-US" smtClean="0">
                <a:cs typeface="Arial"/>
              </a:defRPr>
            </a:lvl1pPr>
            <a:lvl2pPr>
              <a:defRPr lang="en-US" smtClean="0">
                <a:cs typeface="Arial"/>
              </a:defRPr>
            </a:lvl2pPr>
            <a:lvl3pPr>
              <a:defRPr lang="en-US" smtClean="0">
                <a:cs typeface="Arial"/>
              </a:defRPr>
            </a:lvl3pPr>
            <a:lvl4pPr>
              <a:defRPr lang="en-US" smtClean="0">
                <a:cs typeface="Arial"/>
              </a:defRPr>
            </a:lvl4pPr>
            <a:lvl5pPr>
              <a:defRPr lang="en-US">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atin typeface="Kalinga" panose="020B0502040204020203" pitchFamily="34" charset="0"/>
                <a:cs typeface="Kalinga"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r>
              <a:rPr lang="en-US" smtClean="0">
                <a:solidFill>
                  <a:prstClr val="black">
                    <a:tint val="75000"/>
                  </a:prstClr>
                </a:solidFill>
                <a:latin typeface="Arial" charset="0"/>
                <a:ea typeface="ＭＳ Ｐゴシック" pitchFamily="-108" charset="-128"/>
              </a:rPr>
              <a:t>April 18, 2017</a:t>
            </a:r>
            <a:endParaRPr lang="en-US">
              <a:solidFill>
                <a:prstClr val="black">
                  <a:tint val="75000"/>
                </a:prstClr>
              </a:solidFill>
              <a:latin typeface="Arial" charset="0"/>
              <a:ea typeface="ＭＳ Ｐゴシック" pitchFamily="-108"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r>
              <a:rPr lang="en-US" smtClean="0">
                <a:solidFill>
                  <a:prstClr val="black">
                    <a:tint val="75000"/>
                  </a:prstClr>
                </a:solidFill>
                <a:latin typeface="Arial" charset="0"/>
                <a:ea typeface="ＭＳ Ｐゴシック" pitchFamily="-108" charset="-128"/>
              </a:rPr>
              <a:t>© 2017, Center for Tax and Budget Accountability </a:t>
            </a:r>
            <a:endParaRPr lang="en-US">
              <a:solidFill>
                <a:prstClr val="black">
                  <a:tint val="75000"/>
                </a:prstClr>
              </a:solidFill>
              <a:latin typeface="Arial" charset="0"/>
              <a:ea typeface="ＭＳ Ｐゴシック" pitchFamily="-108"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EF60C932-F86E-4DE2-A0DB-4A268BC399CB}" type="slidenum">
              <a:rPr lang="en-US">
                <a:solidFill>
                  <a:prstClr val="black">
                    <a:tint val="75000"/>
                  </a:prstClr>
                </a:solidFill>
                <a:latin typeface="Arial" charset="0"/>
                <a:ea typeface="ＭＳ Ｐゴシック" pitchFamily="-108" charset="-128"/>
              </a:rPr>
              <a:pPr fontAlgn="base">
                <a:spcBef>
                  <a:spcPct val="0"/>
                </a:spcBef>
                <a:spcAft>
                  <a:spcPct val="0"/>
                </a:spcAft>
              </a:pPr>
              <a:t>‹#›</a:t>
            </a:fld>
            <a:endParaRPr lang="en-US">
              <a:solidFill>
                <a:prstClr val="black">
                  <a:tint val="75000"/>
                </a:prstClr>
              </a:solidFill>
              <a:latin typeface="Arial" charset="0"/>
              <a:ea typeface="ＭＳ Ｐゴシック" pitchFamily="-108" charset="-128"/>
            </a:endParaRPr>
          </a:p>
        </p:txBody>
      </p:sp>
    </p:spTree>
    <p:extLst>
      <p:ext uri="{BB962C8B-B14F-4D97-AF65-F5344CB8AC3E}">
        <p14:creationId xmlns:p14="http://schemas.microsoft.com/office/powerpoint/2010/main" val="39780389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3185" y="5575"/>
            <a:ext cx="5690815" cy="6822775"/>
          </a:xfrm>
          <a:prstGeom prst="rect">
            <a:avLst/>
          </a:prstGeom>
          <a:noFill/>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588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smtClean="0"/>
              <a:t>April 18, 2017</a:t>
            </a:r>
            <a:endParaRPr lang="en-US"/>
          </a:p>
        </p:txBody>
      </p:sp>
      <p:sp>
        <p:nvSpPr>
          <p:cNvPr id="3" name="Footer Placeholder 2"/>
          <p:cNvSpPr>
            <a:spLocks noGrp="1"/>
          </p:cNvSpPr>
          <p:nvPr>
            <p:ph type="ftr" sz="quarter" idx="11"/>
          </p:nvPr>
        </p:nvSpPr>
        <p:spPr/>
        <p:txBody>
          <a:bodyPr/>
          <a:lstStyle/>
          <a:p>
            <a:r>
              <a:rPr lang="en-US" smtClean="0"/>
              <a:t>© 2017, Center for Tax and Budget Accountability </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25DF46A-C359-4DEB-A90A-0734CADA00B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3185" y="5575"/>
            <a:ext cx="5690815" cy="6822775"/>
          </a:xfrm>
          <a:prstGeom prst="rect">
            <a:avLst/>
          </a:prstGeom>
          <a:noFill/>
        </p:spPr>
      </p:pic>
    </p:spTree>
    <p:extLst>
      <p:ext uri="{BB962C8B-B14F-4D97-AF65-F5344CB8AC3E}">
        <p14:creationId xmlns:p14="http://schemas.microsoft.com/office/powerpoint/2010/main" val="65667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0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0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15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April 18, 2017</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 2017, Center for Tax and Budget Accountability </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1E6CBA-BF8B-A94D-AF79-F6558E0A961F}" type="slidenum">
              <a:rPr lang="en-US" smtClean="0"/>
              <a:pPr/>
              <a:t>‹#›</a:t>
            </a:fld>
            <a:endParaRPr lang="en-US"/>
          </a:p>
        </p:txBody>
      </p:sp>
    </p:spTree>
    <p:extLst>
      <p:ext uri="{BB962C8B-B14F-4D97-AF65-F5344CB8AC3E}">
        <p14:creationId xmlns:p14="http://schemas.microsoft.com/office/powerpoint/2010/main" val="863916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5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52338"/>
                </a:solidFill>
                <a:latin typeface="Calibri" panose="020F0502020204030204" pitchFamily="34" charset="0"/>
                <a:cs typeface="Arial"/>
              </a:defRPr>
            </a:lvl1pPr>
            <a:lvl2pPr>
              <a:defRPr>
                <a:solidFill>
                  <a:srgbClr val="052338"/>
                </a:solidFill>
                <a:latin typeface="Calibri" panose="020F0502020204030204" pitchFamily="34" charset="0"/>
                <a:cs typeface="Arial"/>
              </a:defRPr>
            </a:lvl2pPr>
            <a:lvl3pPr>
              <a:defRPr>
                <a:solidFill>
                  <a:srgbClr val="052338"/>
                </a:solidFill>
                <a:latin typeface="Calibri" panose="020F0502020204030204" pitchFamily="34" charset="0"/>
                <a:cs typeface="Arial"/>
              </a:defRPr>
            </a:lvl3pPr>
            <a:lvl4pPr>
              <a:defRPr>
                <a:solidFill>
                  <a:srgbClr val="052338"/>
                </a:solidFill>
                <a:latin typeface="Calibri" panose="020F0502020204030204" pitchFamily="34" charset="0"/>
                <a:cs typeface="Arial"/>
              </a:defRPr>
            </a:lvl4pPr>
            <a:lvl5pPr>
              <a:defRPr>
                <a:solidFill>
                  <a:srgbClr val="052338"/>
                </a:solidFill>
                <a:latin typeface="Calibri" panose="020F0502020204030204" pitchFamily="34" charset="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68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6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33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7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009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8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34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9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6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0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a:lstStyle>
            <a:lvl1pPr>
              <a:defRPr>
                <a:solidFill>
                  <a:srgbClr val="093F63"/>
                </a:solidFill>
                <a:latin typeface="+mn-lt"/>
                <a:cs typeface="Arial"/>
              </a:defRPr>
            </a:lvl1pPr>
            <a:lvl2pPr>
              <a:defRPr>
                <a:solidFill>
                  <a:srgbClr val="093F63"/>
                </a:solidFill>
                <a:latin typeface="+mn-lt"/>
                <a:cs typeface="Arial"/>
              </a:defRPr>
            </a:lvl2pPr>
            <a:lvl3pPr>
              <a:defRPr>
                <a:solidFill>
                  <a:srgbClr val="093F63"/>
                </a:solidFill>
                <a:latin typeface="+mn-lt"/>
                <a:cs typeface="Arial"/>
              </a:defRPr>
            </a:lvl3pPr>
            <a:lvl4pPr>
              <a:defRPr>
                <a:solidFill>
                  <a:srgbClr val="093F63"/>
                </a:solidFill>
                <a:latin typeface="+mn-lt"/>
                <a:cs typeface="Arial"/>
              </a:defRPr>
            </a:lvl4pPr>
            <a:lvl5pPr>
              <a:defRPr>
                <a:solidFill>
                  <a:srgbClr val="093F63"/>
                </a:solidFill>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622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25DF46A-C359-4DEB-A90A-0734CADA00B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r>
              <a:rPr lang="en-US" smtClean="0"/>
              <a:t>April 18, 2017</a:t>
            </a:r>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 2017, Center for Tax and Budget Accountability </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1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040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2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61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3_Titel og indholdsobjekt">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948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4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724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5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437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6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607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7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333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8_Titel og indholdsobjek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310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9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976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0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735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25DF46A-C359-4DEB-A90A-0734CADA00B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r>
              <a:rPr lang="en-US" smtClean="0"/>
              <a:t>April 18, 2017</a:t>
            </a:r>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 2017, Center for Tax and Budget Accountability </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1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609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2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253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3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638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4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099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5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61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6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92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7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662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8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808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9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446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0_Titel og indholdsobjek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214" y="233260"/>
            <a:ext cx="967562" cy="564411"/>
          </a:xfrm>
          <a:prstGeom prst="rect">
            <a:avLst/>
          </a:prstGeom>
        </p:spPr>
      </p:pic>
      <p:sp>
        <p:nvSpPr>
          <p:cNvPr id="5" name="Text Placeholder 4"/>
          <p:cNvSpPr>
            <a:spLocks noGrp="1"/>
          </p:cNvSpPr>
          <p:nvPr>
            <p:ph type="body" sz="quarter" idx="10"/>
          </p:nvPr>
        </p:nvSpPr>
        <p:spPr>
          <a:xfrm>
            <a:off x="704850" y="1989138"/>
            <a:ext cx="7761288" cy="3922712"/>
          </a:xfrm>
          <a:prstGeom prst="rect">
            <a:avLst/>
          </a:prstGeom>
        </p:spPr>
        <p:txBody>
          <a:bodyPr vert="horz" lIns="91440" tIns="45720" rIns="91440" bIns="45720" rtlCol="0">
            <a:normAutofit/>
          </a:bodyPr>
          <a:lstStyle>
            <a:lvl1pPr>
              <a:defRPr lang="en-US" dirty="0" smtClean="0">
                <a:cs typeface="Arial"/>
              </a:defRPr>
            </a:lvl1pPr>
            <a:lvl2pPr>
              <a:defRPr lang="en-US" dirty="0" smtClean="0">
                <a:cs typeface="Arial"/>
              </a:defRPr>
            </a:lvl2pPr>
            <a:lvl3pPr>
              <a:defRPr lang="en-US" dirty="0" smtClean="0">
                <a:cs typeface="Arial"/>
              </a:defRPr>
            </a:lvl3pPr>
            <a:lvl4pPr>
              <a:defRPr lang="en-US" dirty="0" smtClean="0">
                <a:cs typeface="Arial"/>
              </a:defRPr>
            </a:lvl4pPr>
            <a:lvl5pPr>
              <a:defRPr lang="en-US" dirty="0">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415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84" Type="http://schemas.openxmlformats.org/officeDocument/2006/relationships/slideLayout" Target="../slideLayouts/slideLayout106.xml"/><Relationship Id="rId89" Type="http://schemas.openxmlformats.org/officeDocument/2006/relationships/slideLayout" Target="../slideLayouts/slideLayout111.xml"/><Relationship Id="rId112" Type="http://schemas.openxmlformats.org/officeDocument/2006/relationships/slideLayout" Target="../slideLayouts/slideLayout134.xml"/><Relationship Id="rId16" Type="http://schemas.openxmlformats.org/officeDocument/2006/relationships/slideLayout" Target="../slideLayouts/slideLayout38.xml"/><Relationship Id="rId107" Type="http://schemas.openxmlformats.org/officeDocument/2006/relationships/slideLayout" Target="../slideLayouts/slideLayout129.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66" Type="http://schemas.openxmlformats.org/officeDocument/2006/relationships/slideLayout" Target="../slideLayouts/slideLayout88.xml"/><Relationship Id="rId74" Type="http://schemas.openxmlformats.org/officeDocument/2006/relationships/slideLayout" Target="../slideLayouts/slideLayout96.xml"/><Relationship Id="rId79" Type="http://schemas.openxmlformats.org/officeDocument/2006/relationships/slideLayout" Target="../slideLayouts/slideLayout101.xml"/><Relationship Id="rId87" Type="http://schemas.openxmlformats.org/officeDocument/2006/relationships/slideLayout" Target="../slideLayouts/slideLayout109.xml"/><Relationship Id="rId102" Type="http://schemas.openxmlformats.org/officeDocument/2006/relationships/slideLayout" Target="../slideLayouts/slideLayout124.xml"/><Relationship Id="rId110" Type="http://schemas.openxmlformats.org/officeDocument/2006/relationships/slideLayout" Target="../slideLayouts/slideLayout132.xml"/><Relationship Id="rId115" Type="http://schemas.openxmlformats.org/officeDocument/2006/relationships/image" Target="../media/image3.png"/><Relationship Id="rId5" Type="http://schemas.openxmlformats.org/officeDocument/2006/relationships/slideLayout" Target="../slideLayouts/slideLayout27.xml"/><Relationship Id="rId61" Type="http://schemas.openxmlformats.org/officeDocument/2006/relationships/slideLayout" Target="../slideLayouts/slideLayout83.xml"/><Relationship Id="rId82" Type="http://schemas.openxmlformats.org/officeDocument/2006/relationships/slideLayout" Target="../slideLayouts/slideLayout104.xml"/><Relationship Id="rId90" Type="http://schemas.openxmlformats.org/officeDocument/2006/relationships/slideLayout" Target="../slideLayouts/slideLayout112.xml"/><Relationship Id="rId95" Type="http://schemas.openxmlformats.org/officeDocument/2006/relationships/slideLayout" Target="../slideLayouts/slideLayout117.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77" Type="http://schemas.openxmlformats.org/officeDocument/2006/relationships/slideLayout" Target="../slideLayouts/slideLayout99.xml"/><Relationship Id="rId100" Type="http://schemas.openxmlformats.org/officeDocument/2006/relationships/slideLayout" Target="../slideLayouts/slideLayout122.xml"/><Relationship Id="rId105" Type="http://schemas.openxmlformats.org/officeDocument/2006/relationships/slideLayout" Target="../slideLayouts/slideLayout127.xml"/><Relationship Id="rId113" Type="http://schemas.openxmlformats.org/officeDocument/2006/relationships/slideLayout" Target="../slideLayouts/slideLayout135.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72" Type="http://schemas.openxmlformats.org/officeDocument/2006/relationships/slideLayout" Target="../slideLayouts/slideLayout94.xml"/><Relationship Id="rId80" Type="http://schemas.openxmlformats.org/officeDocument/2006/relationships/slideLayout" Target="../slideLayouts/slideLayout102.xml"/><Relationship Id="rId85" Type="http://schemas.openxmlformats.org/officeDocument/2006/relationships/slideLayout" Target="../slideLayouts/slideLayout107.xml"/><Relationship Id="rId93" Type="http://schemas.openxmlformats.org/officeDocument/2006/relationships/slideLayout" Target="../slideLayouts/slideLayout115.xml"/><Relationship Id="rId98" Type="http://schemas.openxmlformats.org/officeDocument/2006/relationships/slideLayout" Target="../slideLayouts/slideLayout12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67" Type="http://schemas.openxmlformats.org/officeDocument/2006/relationships/slideLayout" Target="../slideLayouts/slideLayout89.xml"/><Relationship Id="rId103" Type="http://schemas.openxmlformats.org/officeDocument/2006/relationships/slideLayout" Target="../slideLayouts/slideLayout125.xml"/><Relationship Id="rId108" Type="http://schemas.openxmlformats.org/officeDocument/2006/relationships/slideLayout" Target="../slideLayouts/slideLayout130.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70" Type="http://schemas.openxmlformats.org/officeDocument/2006/relationships/slideLayout" Target="../slideLayouts/slideLayout92.xml"/><Relationship Id="rId75" Type="http://schemas.openxmlformats.org/officeDocument/2006/relationships/slideLayout" Target="../slideLayouts/slideLayout97.xml"/><Relationship Id="rId83" Type="http://schemas.openxmlformats.org/officeDocument/2006/relationships/slideLayout" Target="../slideLayouts/slideLayout105.xml"/><Relationship Id="rId88" Type="http://schemas.openxmlformats.org/officeDocument/2006/relationships/slideLayout" Target="../slideLayouts/slideLayout110.xml"/><Relationship Id="rId91" Type="http://schemas.openxmlformats.org/officeDocument/2006/relationships/slideLayout" Target="../slideLayouts/slideLayout113.xml"/><Relationship Id="rId96" Type="http://schemas.openxmlformats.org/officeDocument/2006/relationships/slideLayout" Target="../slideLayouts/slideLayout118.xml"/><Relationship Id="rId111" Type="http://schemas.openxmlformats.org/officeDocument/2006/relationships/slideLayout" Target="../slideLayouts/slideLayout13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6" Type="http://schemas.openxmlformats.org/officeDocument/2006/relationships/slideLayout" Target="../slideLayouts/slideLayout128.xml"/><Relationship Id="rId114" Type="http://schemas.openxmlformats.org/officeDocument/2006/relationships/theme" Target="../theme/theme3.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73" Type="http://schemas.openxmlformats.org/officeDocument/2006/relationships/slideLayout" Target="../slideLayouts/slideLayout95.xml"/><Relationship Id="rId78" Type="http://schemas.openxmlformats.org/officeDocument/2006/relationships/slideLayout" Target="../slideLayouts/slideLayout100.xml"/><Relationship Id="rId81" Type="http://schemas.openxmlformats.org/officeDocument/2006/relationships/slideLayout" Target="../slideLayouts/slideLayout103.xml"/><Relationship Id="rId86" Type="http://schemas.openxmlformats.org/officeDocument/2006/relationships/slideLayout" Target="../slideLayouts/slideLayout108.xml"/><Relationship Id="rId94" Type="http://schemas.openxmlformats.org/officeDocument/2006/relationships/slideLayout" Target="../slideLayouts/slideLayout116.xml"/><Relationship Id="rId99" Type="http://schemas.openxmlformats.org/officeDocument/2006/relationships/slideLayout" Target="../slideLayouts/slideLayout121.xml"/><Relationship Id="rId101" Type="http://schemas.openxmlformats.org/officeDocument/2006/relationships/slideLayout" Target="../slideLayouts/slideLayout12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109" Type="http://schemas.openxmlformats.org/officeDocument/2006/relationships/slideLayout" Target="../slideLayouts/slideLayout131.xml"/><Relationship Id="rId34" Type="http://schemas.openxmlformats.org/officeDocument/2006/relationships/slideLayout" Target="../slideLayouts/slideLayout56.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76" Type="http://schemas.openxmlformats.org/officeDocument/2006/relationships/slideLayout" Target="../slideLayouts/slideLayout98.xml"/><Relationship Id="rId97" Type="http://schemas.openxmlformats.org/officeDocument/2006/relationships/slideLayout" Target="../slideLayouts/slideLayout119.xml"/><Relationship Id="rId104" Type="http://schemas.openxmlformats.org/officeDocument/2006/relationships/slideLayout" Target="../slideLayouts/slideLayout126.xml"/><Relationship Id="rId7" Type="http://schemas.openxmlformats.org/officeDocument/2006/relationships/slideLayout" Target="../slideLayouts/slideLayout29.xml"/><Relationship Id="rId71" Type="http://schemas.openxmlformats.org/officeDocument/2006/relationships/slideLayout" Target="../slideLayouts/slideLayout93.xml"/><Relationship Id="rId92" Type="http://schemas.openxmlformats.org/officeDocument/2006/relationships/slideLayout" Target="../slideLayouts/slideLayout114.xml"/><Relationship Id="rId2" Type="http://schemas.openxmlformats.org/officeDocument/2006/relationships/slideLayout" Target="../slideLayouts/slideLayout24.xml"/><Relationship Id="rId2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April 18, 2017</a:t>
            </a: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 2017, Center for Tax and Budget Accountability </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25DF46A-C359-4DEB-A90A-0734CADA00B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April 18, 2017</a:t>
            </a:r>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 2017, Center for Tax and Budget Accountability </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25DF46A-C359-4DEB-A90A-0734CADA00BC}"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val="1286138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40000">
              <a:schemeClr val="bg1">
                <a:tint val="45000"/>
                <a:shade val="99000"/>
                <a:satMod val="350000"/>
              </a:schemeClr>
            </a:gs>
            <a:gs pos="100000">
              <a:srgbClr val="CEE1EF"/>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5">
            <a:extLst>
              <a:ext uri="{28A0092B-C50C-407E-A947-70E740481C1C}">
                <a14:useLocalDpi xmlns:a14="http://schemas.microsoft.com/office/drawing/2010/main" val="0"/>
              </a:ext>
            </a:extLst>
          </a:blip>
          <a:stretch>
            <a:fillRect/>
          </a:stretch>
        </p:blipFill>
        <p:spPr>
          <a:xfrm>
            <a:off x="3453185" y="5575"/>
            <a:ext cx="5690815" cy="6822775"/>
          </a:xfrm>
          <a:prstGeom prst="rect">
            <a:avLst/>
          </a:prstGeom>
          <a:noFill/>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4E8D"/>
                </a:solidFill>
              </a:defRPr>
            </a:lvl1pPr>
          </a:lstStyle>
          <a:p>
            <a:pPr defTabSz="457200"/>
            <a:r>
              <a:rPr lang="en-US" smtClean="0"/>
              <a:t>April 18,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4E8D"/>
                </a:solidFill>
              </a:defRPr>
            </a:lvl1pPr>
          </a:lstStyle>
          <a:p>
            <a:pPr defTabSz="457200"/>
            <a:r>
              <a:rPr lang="en-US" smtClean="0"/>
              <a:t>© 2017, Center for Tax and Budget Accountability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4E8D"/>
                </a:solidFill>
              </a:defRPr>
            </a:lvl1pPr>
          </a:lstStyle>
          <a:p>
            <a:pPr defTabSz="457200"/>
            <a:fld id="{BC1E6CBA-BF8B-A94D-AF79-F6558E0A961F}" type="slidenum">
              <a:rPr lang="en-US" smtClean="0"/>
              <a:pPr defTabSz="457200"/>
              <a:t>‹#›</a:t>
            </a:fld>
            <a:endParaRPr lang="en-US" dirty="0"/>
          </a:p>
        </p:txBody>
      </p:sp>
    </p:spTree>
    <p:extLst>
      <p:ext uri="{BB962C8B-B14F-4D97-AF65-F5344CB8AC3E}">
        <p14:creationId xmlns:p14="http://schemas.microsoft.com/office/powerpoint/2010/main" val="25828843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 id="2147483744" r:id="rId59"/>
    <p:sldLayoutId id="2147483745" r:id="rId60"/>
    <p:sldLayoutId id="2147483746" r:id="rId61"/>
    <p:sldLayoutId id="2147483747" r:id="rId62"/>
    <p:sldLayoutId id="2147483748" r:id="rId63"/>
    <p:sldLayoutId id="2147483749" r:id="rId64"/>
    <p:sldLayoutId id="2147483750" r:id="rId65"/>
    <p:sldLayoutId id="2147483751" r:id="rId66"/>
    <p:sldLayoutId id="2147483752" r:id="rId67"/>
    <p:sldLayoutId id="2147483753" r:id="rId68"/>
    <p:sldLayoutId id="2147483754" r:id="rId69"/>
    <p:sldLayoutId id="2147483755" r:id="rId70"/>
    <p:sldLayoutId id="2147483756" r:id="rId71"/>
    <p:sldLayoutId id="2147483757" r:id="rId72"/>
    <p:sldLayoutId id="2147483758" r:id="rId73"/>
    <p:sldLayoutId id="2147483759" r:id="rId74"/>
    <p:sldLayoutId id="2147483760" r:id="rId75"/>
    <p:sldLayoutId id="2147483761" r:id="rId76"/>
    <p:sldLayoutId id="2147483762" r:id="rId77"/>
    <p:sldLayoutId id="2147483763" r:id="rId78"/>
    <p:sldLayoutId id="2147483764" r:id="rId79"/>
    <p:sldLayoutId id="2147483765" r:id="rId80"/>
    <p:sldLayoutId id="2147483766" r:id="rId81"/>
    <p:sldLayoutId id="2147483767" r:id="rId82"/>
    <p:sldLayoutId id="2147483768" r:id="rId83"/>
    <p:sldLayoutId id="2147483769" r:id="rId84"/>
    <p:sldLayoutId id="2147483770" r:id="rId85"/>
    <p:sldLayoutId id="2147483771" r:id="rId86"/>
    <p:sldLayoutId id="2147483772" r:id="rId87"/>
    <p:sldLayoutId id="2147483773" r:id="rId88"/>
    <p:sldLayoutId id="2147483774" r:id="rId89"/>
    <p:sldLayoutId id="2147483775" r:id="rId90"/>
    <p:sldLayoutId id="2147483776" r:id="rId91"/>
    <p:sldLayoutId id="2147483777" r:id="rId92"/>
    <p:sldLayoutId id="2147483778" r:id="rId93"/>
    <p:sldLayoutId id="2147483779" r:id="rId94"/>
    <p:sldLayoutId id="2147483780" r:id="rId95"/>
    <p:sldLayoutId id="2147483781" r:id="rId96"/>
    <p:sldLayoutId id="2147483782" r:id="rId97"/>
    <p:sldLayoutId id="2147483783" r:id="rId98"/>
    <p:sldLayoutId id="2147483784" r:id="rId99"/>
    <p:sldLayoutId id="2147483785" r:id="rId100"/>
    <p:sldLayoutId id="2147483786" r:id="rId101"/>
    <p:sldLayoutId id="2147483787" r:id="rId102"/>
    <p:sldLayoutId id="2147483788" r:id="rId103"/>
    <p:sldLayoutId id="2147483789" r:id="rId104"/>
    <p:sldLayoutId id="2147483790" r:id="rId105"/>
    <p:sldLayoutId id="2147483791" r:id="rId106"/>
    <p:sldLayoutId id="2147483792" r:id="rId107"/>
    <p:sldLayoutId id="2147483794" r:id="rId108"/>
    <p:sldLayoutId id="2147483795" r:id="rId109"/>
    <p:sldLayoutId id="2147483796" r:id="rId110"/>
    <p:sldLayoutId id="2147483797" r:id="rId111"/>
    <p:sldLayoutId id="2147483799" r:id="rId112"/>
    <p:sldLayoutId id="2147483800" r:id="rId113"/>
  </p:sldLayoutIdLst>
  <p:timing>
    <p:tnLst>
      <p:par>
        <p:cTn id="1" dur="indefinite" restart="never" nodeType="tmRoot"/>
      </p:par>
    </p:tnLst>
  </p:timing>
  <p:hf hdr="0"/>
  <p:txStyles>
    <p:titleStyle>
      <a:lvl1pPr algn="ctr" defTabSz="457200" rtl="0" eaLnBrk="1" latinLnBrk="0" hangingPunct="1">
        <a:spcBef>
          <a:spcPct val="0"/>
        </a:spcBef>
        <a:buNone/>
        <a:defRPr lang="en-US" sz="2800" b="0" kern="1200" cap="all" dirty="0">
          <a:solidFill>
            <a:schemeClr val="bg1"/>
          </a:solidFill>
          <a:latin typeface="Gill Sans MT" panose="020B0502020104020203" pitchFamily="34" charset="0"/>
          <a:ea typeface="+mj-ea"/>
          <a:cs typeface="Arial"/>
        </a:defRPr>
      </a:lvl1pPr>
    </p:titleStyle>
    <p:bodyStyle>
      <a:lvl1pPr marL="342900" indent="-342900" algn="l" defTabSz="457200" rtl="0" eaLnBrk="1" latinLnBrk="0" hangingPunct="1">
        <a:spcBef>
          <a:spcPct val="20000"/>
        </a:spcBef>
        <a:buClr>
          <a:srgbClr val="FDB714"/>
        </a:buClr>
        <a:buFont typeface="Wingdings" panose="05000000000000000000" pitchFamily="2" charset="2"/>
        <a:buChar char="§"/>
        <a:defRPr sz="3200" kern="1200">
          <a:solidFill>
            <a:srgbClr val="052338"/>
          </a:solidFill>
          <a:latin typeface="Calibri" panose="020F0502020204030204" pitchFamily="34" charset="0"/>
          <a:ea typeface="+mn-ea"/>
          <a:cs typeface="+mn-cs"/>
        </a:defRPr>
      </a:lvl1pPr>
      <a:lvl2pPr marL="742950" indent="-285750" algn="l" defTabSz="457200" rtl="0" eaLnBrk="1" latinLnBrk="0" hangingPunct="1">
        <a:spcBef>
          <a:spcPct val="20000"/>
        </a:spcBef>
        <a:buClr>
          <a:srgbClr val="FDB714"/>
        </a:buClr>
        <a:buFont typeface="Wingdings" panose="05000000000000000000" pitchFamily="2" charset="2"/>
        <a:buChar char="§"/>
        <a:defRPr sz="2800" kern="1200">
          <a:solidFill>
            <a:srgbClr val="052338"/>
          </a:solidFill>
          <a:latin typeface="Calibri" panose="020F0502020204030204" pitchFamily="34" charset="0"/>
          <a:ea typeface="+mn-ea"/>
          <a:cs typeface="+mn-cs"/>
        </a:defRPr>
      </a:lvl2pPr>
      <a:lvl3pPr marL="1143000" indent="-228600" algn="l" defTabSz="457200" rtl="0" eaLnBrk="1" latinLnBrk="0" hangingPunct="1">
        <a:spcBef>
          <a:spcPct val="20000"/>
        </a:spcBef>
        <a:buClr>
          <a:srgbClr val="FDB714"/>
        </a:buClr>
        <a:buFont typeface="Wingdings" panose="05000000000000000000" pitchFamily="2" charset="2"/>
        <a:buChar char="§"/>
        <a:defRPr sz="2400" kern="1200">
          <a:solidFill>
            <a:srgbClr val="052338"/>
          </a:solidFill>
          <a:latin typeface="Calibri" panose="020F0502020204030204" pitchFamily="34" charset="0"/>
          <a:ea typeface="+mn-ea"/>
          <a:cs typeface="+mn-cs"/>
        </a:defRPr>
      </a:lvl3pPr>
      <a:lvl4pPr marL="1600200" indent="-228600" algn="l" defTabSz="457200" rtl="0" eaLnBrk="1" latinLnBrk="0" hangingPunct="1">
        <a:spcBef>
          <a:spcPct val="20000"/>
        </a:spcBef>
        <a:buClr>
          <a:srgbClr val="FDB714"/>
        </a:buClr>
        <a:buFont typeface="Wingdings" panose="05000000000000000000" pitchFamily="2" charset="2"/>
        <a:buChar char="§"/>
        <a:defRPr sz="2000" kern="1200">
          <a:solidFill>
            <a:srgbClr val="052338"/>
          </a:solidFill>
          <a:latin typeface="Calibri" panose="020F0502020204030204" pitchFamily="34" charset="0"/>
          <a:ea typeface="+mn-ea"/>
          <a:cs typeface="+mn-cs"/>
        </a:defRPr>
      </a:lvl4pPr>
      <a:lvl5pPr marL="2057400" indent="-228600" algn="l" defTabSz="457200" rtl="0" eaLnBrk="1" latinLnBrk="0" hangingPunct="1">
        <a:spcBef>
          <a:spcPct val="20000"/>
        </a:spcBef>
        <a:buClr>
          <a:srgbClr val="FDB714"/>
        </a:buClr>
        <a:buFont typeface="Wingdings" panose="05000000000000000000" pitchFamily="2" charset="2"/>
        <a:buChar char="§"/>
        <a:defRPr sz="2000" kern="1200">
          <a:solidFill>
            <a:srgbClr val="052338"/>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www.ctbaonline.org/donate"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57916"/>
            <a:ext cx="8534400" cy="1337684"/>
          </a:xfrm>
        </p:spPr>
        <p:txBody>
          <a:bodyPr>
            <a:normAutofit/>
          </a:bodyPr>
          <a:lstStyle/>
          <a:p>
            <a:r>
              <a:rPr lang="en-US" sz="3500" dirty="0" smtClean="0"/>
              <a:t>“</a:t>
            </a:r>
            <a:r>
              <a:rPr lang="en-US" sz="3500" i="1" dirty="0" smtClean="0"/>
              <a:t>Public Education’s Future</a:t>
            </a:r>
            <a:r>
              <a:rPr lang="en-US" sz="3500" dirty="0" smtClean="0"/>
              <a:t>”</a:t>
            </a:r>
            <a:br>
              <a:rPr lang="en-US" sz="3500" dirty="0" smtClean="0"/>
            </a:br>
            <a:r>
              <a:rPr lang="en-US" sz="3500" dirty="0" smtClean="0"/>
              <a:t>A Story of Fiscal Policy and Politics</a:t>
            </a:r>
            <a:endParaRPr lang="en-US" sz="35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38"/>
          <a:stretch/>
        </p:blipFill>
        <p:spPr>
          <a:xfrm>
            <a:off x="914400" y="228600"/>
            <a:ext cx="4800600" cy="1049440"/>
          </a:xfrm>
          <a:prstGeom prst="rect">
            <a:avLst/>
          </a:prstGeom>
        </p:spPr>
      </p:pic>
      <p:sp>
        <p:nvSpPr>
          <p:cNvPr id="8" name="Text Box 3"/>
          <p:cNvSpPr txBox="1">
            <a:spLocks noChangeArrowheads="1"/>
          </p:cNvSpPr>
          <p:nvPr/>
        </p:nvSpPr>
        <p:spPr bwMode="auto">
          <a:xfrm>
            <a:off x="5791200" y="304800"/>
            <a:ext cx="2209800" cy="762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effectLst/>
                <a:latin typeface="Helvetica" charset="0"/>
                <a:cs typeface="Arial" pitchFamily="34" charset="0"/>
              </a:rPr>
              <a:t>70 East Lake Street</a:t>
            </a:r>
            <a:br>
              <a:rPr kumimoji="0" lang="en-US" sz="900" b="0" i="0" u="none" strike="noStrike" cap="none" normalizeH="0" baseline="0" dirty="0" smtClean="0">
                <a:ln>
                  <a:noFill/>
                </a:ln>
                <a:effectLst/>
                <a:latin typeface="Helvetica" charset="0"/>
                <a:cs typeface="Arial" pitchFamily="34" charset="0"/>
              </a:rPr>
            </a:br>
            <a:r>
              <a:rPr kumimoji="0" lang="en-US" sz="900" b="0" i="0" u="none" strike="noStrike" cap="none" normalizeH="0" baseline="0" dirty="0" smtClean="0">
                <a:ln>
                  <a:noFill/>
                </a:ln>
                <a:effectLst/>
                <a:latin typeface="Helvetica" charset="0"/>
                <a:cs typeface="Arial" pitchFamily="34" charset="0"/>
              </a:rPr>
              <a:t>Suite 1700 </a:t>
            </a:r>
            <a:br>
              <a:rPr kumimoji="0" lang="en-US" sz="900" b="0" i="0" u="none" strike="noStrike" cap="none" normalizeH="0" baseline="0" dirty="0" smtClean="0">
                <a:ln>
                  <a:noFill/>
                </a:ln>
                <a:effectLst/>
                <a:latin typeface="Helvetica" charset="0"/>
                <a:cs typeface="Arial" pitchFamily="34" charset="0"/>
              </a:rPr>
            </a:br>
            <a:r>
              <a:rPr kumimoji="0" lang="en-US" sz="900" b="0" i="0" u="none" strike="noStrike" cap="none" normalizeH="0" baseline="0" dirty="0" smtClean="0">
                <a:ln>
                  <a:noFill/>
                </a:ln>
                <a:effectLst/>
                <a:latin typeface="Helvetica" charset="0"/>
                <a:cs typeface="Arial" pitchFamily="34" charset="0"/>
              </a:rPr>
              <a:t>Chicago, IL  60601</a:t>
            </a:r>
            <a:br>
              <a:rPr kumimoji="0" lang="en-US" sz="900" b="0" i="0" u="none" strike="noStrike" cap="none" normalizeH="0" baseline="0" dirty="0" smtClean="0">
                <a:ln>
                  <a:noFill/>
                </a:ln>
                <a:effectLst/>
                <a:latin typeface="Helvetica" charset="0"/>
                <a:cs typeface="Arial" pitchFamily="34" charset="0"/>
              </a:rPr>
            </a:br>
            <a:r>
              <a:rPr kumimoji="0" lang="en-US" sz="900" b="0" i="0" u="none" strike="noStrike" cap="none" normalizeH="0" baseline="0" dirty="0" smtClean="0">
                <a:effectLst/>
                <a:latin typeface="Helvetica" charset="0"/>
                <a:cs typeface="Arial" pitchFamily="34" charset="0"/>
              </a:rPr>
              <a:t>www.ctbaonline.org</a:t>
            </a:r>
            <a:r>
              <a:rPr kumimoji="0" lang="en-US" sz="900" b="0" i="0" u="none" strike="noStrike" cap="none" normalizeH="0" baseline="0" dirty="0" smtClean="0">
                <a:ln>
                  <a:noFill/>
                </a:ln>
                <a:effectLst/>
                <a:latin typeface="Helvetica" charset="0"/>
                <a:cs typeface="Arial" pitchFamily="34" charset="0"/>
              </a:rPr>
              <a:t/>
            </a:r>
            <a:br>
              <a:rPr kumimoji="0" lang="en-US" sz="900" b="0" i="0" u="none" strike="noStrike" cap="none" normalizeH="0" baseline="0" dirty="0" smtClean="0">
                <a:ln>
                  <a:noFill/>
                </a:ln>
                <a:effectLst/>
                <a:latin typeface="Helvetica" charset="0"/>
                <a:cs typeface="Arial" pitchFamily="34" charset="0"/>
              </a:rPr>
            </a:br>
            <a:endParaRPr kumimoji="0" lang="en-US" sz="900" b="0" i="0" u="none" strike="noStrike" cap="none" normalizeH="0" baseline="0" dirty="0" smtClean="0">
              <a:ln>
                <a:noFill/>
              </a:ln>
              <a:solidFill>
                <a:srgbClr val="000080"/>
              </a:solidFill>
              <a:effectLst/>
              <a:latin typeface="Helvetica"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900" b="0" i="0" u="none" strike="noStrike" cap="none" normalizeH="0" baseline="0" dirty="0" smtClean="0">
              <a:ln>
                <a:noFill/>
              </a:ln>
              <a:solidFill>
                <a:srgbClr val="000080"/>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Date Placeholder 8"/>
          <p:cNvSpPr>
            <a:spLocks noGrp="1"/>
          </p:cNvSpPr>
          <p:nvPr>
            <p:ph type="dt" sz="half" idx="10"/>
          </p:nvPr>
        </p:nvSpPr>
        <p:spPr/>
        <p:txBody>
          <a:bodyPr/>
          <a:lstStyle/>
          <a:p>
            <a:r>
              <a:rPr lang="en-US" smtClean="0"/>
              <a:t>April 18, 2017</a:t>
            </a:r>
            <a:endParaRPr lang="en-US" dirty="0"/>
          </a:p>
        </p:txBody>
      </p:sp>
      <p:sp>
        <p:nvSpPr>
          <p:cNvPr id="10" name="Footer Placeholder 9"/>
          <p:cNvSpPr>
            <a:spLocks noGrp="1"/>
          </p:cNvSpPr>
          <p:nvPr>
            <p:ph type="ftr" sz="quarter" idx="11"/>
          </p:nvPr>
        </p:nvSpPr>
        <p:spPr/>
        <p:txBody>
          <a:bodyPr/>
          <a:lstStyle/>
          <a:p>
            <a:r>
              <a:rPr lang="en-US" smtClean="0"/>
              <a:t>© 2017, Center for Tax and Budget Accountability </a:t>
            </a:r>
            <a:endParaRPr lang="en-US" dirty="0"/>
          </a:p>
        </p:txBody>
      </p:sp>
      <p:sp>
        <p:nvSpPr>
          <p:cNvPr id="11" name="TextBox 10"/>
          <p:cNvSpPr txBox="1"/>
          <p:nvPr/>
        </p:nvSpPr>
        <p:spPr>
          <a:xfrm>
            <a:off x="7772400" y="914400"/>
            <a:ext cx="184731" cy="369332"/>
          </a:xfrm>
          <a:prstGeom prst="rect">
            <a:avLst/>
          </a:prstGeom>
          <a:noFill/>
        </p:spPr>
        <p:txBody>
          <a:bodyPr wrap="none" rtlCol="0">
            <a:spAutoFit/>
          </a:bodyPr>
          <a:lstStyle/>
          <a:p>
            <a:endParaRPr lang="en-US" dirty="0"/>
          </a:p>
        </p:txBody>
      </p:sp>
      <p:sp>
        <p:nvSpPr>
          <p:cNvPr id="12" name="Subtitle 3"/>
          <p:cNvSpPr txBox="1">
            <a:spLocks/>
          </p:cNvSpPr>
          <p:nvPr/>
        </p:nvSpPr>
        <p:spPr>
          <a:xfrm>
            <a:off x="1066800" y="3733800"/>
            <a:ext cx="7239000" cy="9144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endParaRPr lang="en-US" sz="1800" dirty="0" smtClean="0"/>
          </a:p>
        </p:txBody>
      </p:sp>
      <p:sp>
        <p:nvSpPr>
          <p:cNvPr id="13" name="Subtitle 8"/>
          <p:cNvSpPr txBox="1">
            <a:spLocks/>
          </p:cNvSpPr>
          <p:nvPr/>
        </p:nvSpPr>
        <p:spPr>
          <a:xfrm>
            <a:off x="471196" y="3581400"/>
            <a:ext cx="8153400" cy="1752600"/>
          </a:xfrm>
          <a:prstGeom prst="rect">
            <a:avLst/>
          </a:prstGeom>
        </p:spPr>
        <p:txBody>
          <a:bodyP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dirty="0" smtClean="0"/>
              <a:t>Tuesday, April 18, 2017</a:t>
            </a:r>
          </a:p>
          <a:p>
            <a:r>
              <a:rPr lang="en-US" dirty="0" smtClean="0"/>
              <a:t>Georgia Superintendents</a:t>
            </a:r>
            <a:br>
              <a:rPr lang="en-US" dirty="0" smtClean="0"/>
            </a:br>
            <a:r>
              <a:rPr lang="en-US" dirty="0" smtClean="0"/>
              <a:t>Spring </a:t>
            </a:r>
            <a:r>
              <a:rPr lang="en-US" dirty="0"/>
              <a:t>Bootstrap </a:t>
            </a:r>
            <a:r>
              <a:rPr lang="en-US" dirty="0" smtClean="0"/>
              <a:t>Conference</a:t>
            </a:r>
          </a:p>
          <a:p>
            <a:r>
              <a:rPr lang="en-US" dirty="0" smtClean="0"/>
              <a:t>Westin </a:t>
            </a:r>
            <a:r>
              <a:rPr lang="en-US" dirty="0"/>
              <a:t>Savannah Harbor </a:t>
            </a:r>
            <a:r>
              <a:rPr lang="en-US" dirty="0" smtClean="0"/>
              <a:t>Resort </a:t>
            </a:r>
          </a:p>
          <a:p>
            <a:r>
              <a:rPr lang="en-US" dirty="0" smtClean="0"/>
              <a:t>Savannah</a:t>
            </a:r>
            <a:r>
              <a:rPr lang="en-US" dirty="0"/>
              <a:t>, </a:t>
            </a:r>
            <a:r>
              <a:rPr lang="en-US" dirty="0" smtClean="0"/>
              <a:t>GA </a:t>
            </a:r>
            <a:r>
              <a:rPr lang="en-US" dirty="0"/>
              <a:t>31421</a:t>
            </a:r>
            <a:endParaRPr lang="en-US" dirty="0" smtClean="0"/>
          </a:p>
        </p:txBody>
      </p:sp>
    </p:spTree>
    <p:extLst>
      <p:ext uri="{BB962C8B-B14F-4D97-AF65-F5344CB8AC3E}">
        <p14:creationId xmlns:p14="http://schemas.microsoft.com/office/powerpoint/2010/main" val="108979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84" y="208228"/>
            <a:ext cx="8534400" cy="835152"/>
          </a:xfrm>
        </p:spPr>
        <p:txBody>
          <a:bodyPr>
            <a:noAutofit/>
          </a:bodyPr>
          <a:lstStyle/>
          <a:p>
            <a:r>
              <a:rPr lang="en-US" sz="2800" cap="all" dirty="0" smtClean="0"/>
              <a:t>Into the fray came</a:t>
            </a:r>
            <a:br>
              <a:rPr lang="en-US" sz="2800" cap="all" dirty="0" smtClean="0"/>
            </a:br>
            <a:r>
              <a:rPr lang="en-US" sz="2800" cap="all" dirty="0" smtClean="0"/>
              <a:t>The </a:t>
            </a:r>
            <a:r>
              <a:rPr lang="en-US" sz="2800" cap="all" dirty="0"/>
              <a:t>Equity &amp; Excellence </a:t>
            </a:r>
            <a:r>
              <a:rPr lang="en-US" sz="2800" cap="all" dirty="0" smtClean="0"/>
              <a:t>Commission</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10</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 name="Picture 2" descr="http://www.ed.gov/blog/wp-content/uploads/2013/02/Report-243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5743">
            <a:off x="7806389" y="1069323"/>
            <a:ext cx="645367" cy="796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1598709" y="1676400"/>
            <a:ext cx="7271657" cy="460476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rgbClr val="FDB714"/>
              </a:buClr>
              <a:buFont typeface="Wingdings" panose="05000000000000000000" pitchFamily="2" charset="2"/>
              <a:buChar char="§"/>
              <a:defRPr sz="3200" kern="1200">
                <a:solidFill>
                  <a:srgbClr val="000090"/>
                </a:solidFill>
                <a:latin typeface="Arial"/>
                <a:ea typeface="+mn-ea"/>
                <a:cs typeface="Arial"/>
              </a:defRPr>
            </a:lvl1pPr>
            <a:lvl2pPr marL="742950" indent="-285750" algn="l" defTabSz="457200" rtl="0" eaLnBrk="1" latinLnBrk="0" hangingPunct="1">
              <a:spcBef>
                <a:spcPct val="20000"/>
              </a:spcBef>
              <a:buClr>
                <a:srgbClr val="FDB714"/>
              </a:buClr>
              <a:buFont typeface="Wingdings" panose="05000000000000000000" pitchFamily="2" charset="2"/>
              <a:buChar char="§"/>
              <a:defRPr sz="2800" kern="1200">
                <a:solidFill>
                  <a:srgbClr val="000090"/>
                </a:solidFill>
                <a:latin typeface="Arial"/>
                <a:ea typeface="+mn-ea"/>
                <a:cs typeface="Arial"/>
              </a:defRPr>
            </a:lvl2pPr>
            <a:lvl3pPr marL="1143000" indent="-228600" algn="l" defTabSz="457200" rtl="0" eaLnBrk="1" latinLnBrk="0" hangingPunct="1">
              <a:spcBef>
                <a:spcPct val="20000"/>
              </a:spcBef>
              <a:buClr>
                <a:srgbClr val="FDB714"/>
              </a:buClr>
              <a:buFont typeface="Wingdings" panose="05000000000000000000" pitchFamily="2" charset="2"/>
              <a:buChar char="§"/>
              <a:defRPr sz="2400" kern="1200">
                <a:solidFill>
                  <a:srgbClr val="000090"/>
                </a:solidFill>
                <a:latin typeface="Arial"/>
                <a:ea typeface="+mn-ea"/>
                <a:cs typeface="Arial"/>
              </a:defRPr>
            </a:lvl3pPr>
            <a:lvl4pPr marL="1600200" indent="-228600" algn="l" defTabSz="457200" rtl="0" eaLnBrk="1" latinLnBrk="0" hangingPunct="1">
              <a:spcBef>
                <a:spcPct val="20000"/>
              </a:spcBef>
              <a:buClr>
                <a:srgbClr val="FDB714"/>
              </a:buClr>
              <a:buFont typeface="Wingdings" panose="05000000000000000000" pitchFamily="2" charset="2"/>
              <a:buChar char="§"/>
              <a:defRPr sz="2000" kern="1200">
                <a:solidFill>
                  <a:srgbClr val="000090"/>
                </a:solidFill>
                <a:latin typeface="Arial"/>
                <a:ea typeface="+mn-ea"/>
                <a:cs typeface="Arial"/>
              </a:defRPr>
            </a:lvl4pPr>
            <a:lvl5pPr marL="2057400" indent="-228600" algn="l" defTabSz="457200" rtl="0" eaLnBrk="1" latinLnBrk="0" hangingPunct="1">
              <a:spcBef>
                <a:spcPct val="20000"/>
              </a:spcBef>
              <a:buClr>
                <a:srgbClr val="FDB714"/>
              </a:buClr>
              <a:buFont typeface="Wingdings" panose="05000000000000000000" pitchFamily="2" charset="2"/>
              <a:buChar char="§"/>
              <a:defRPr sz="2000" kern="1200">
                <a:solidFill>
                  <a:srgbClr val="00009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srgbClr val="052338"/>
                </a:solidFill>
                <a:effectLst/>
                <a:uLnTx/>
                <a:uFillTx/>
                <a:latin typeface="+mn-lt"/>
                <a:ea typeface="+mn-ea"/>
                <a:cs typeface="Kalinga" panose="020B0502040204020203" pitchFamily="34" charset="0"/>
              </a:rPr>
              <a:t>Researchers &amp; Academics</a:t>
            </a:r>
          </a:p>
          <a:p>
            <a:pPr marL="742950" marR="0" lvl="1" indent="-28575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5893"/>
                </a:solidFill>
                <a:effectLst/>
                <a:uLnTx/>
                <a:uFillTx/>
                <a:latin typeface="+mn-lt"/>
                <a:ea typeface="+mn-ea"/>
                <a:cs typeface="Kalinga" panose="020B0502040204020203" pitchFamily="34" charset="0"/>
              </a:rPr>
              <a:t>UC Berkeley, Stanford University, NYU, University of Virginia, Campaign for Educational Equity </a:t>
            </a:r>
          </a:p>
          <a:p>
            <a:pPr marL="342900" marR="0" lvl="0" indent="-34290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srgbClr val="052338"/>
                </a:solidFill>
                <a:effectLst/>
                <a:uLnTx/>
                <a:uFillTx/>
                <a:latin typeface="+mn-lt"/>
                <a:ea typeface="+mn-ea"/>
                <a:cs typeface="Kalinga" panose="020B0502040204020203" pitchFamily="34" charset="0"/>
              </a:rPr>
              <a:t>State &amp; Local Educational Professionals</a:t>
            </a:r>
          </a:p>
          <a:p>
            <a:pPr marL="742950" marR="0" lvl="1" indent="-28575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5893"/>
                </a:solidFill>
                <a:effectLst/>
                <a:uLnTx/>
                <a:uFillTx/>
                <a:latin typeface="+mn-lt"/>
                <a:ea typeface="+mn-ea"/>
                <a:cs typeface="Kalinga" panose="020B0502040204020203" pitchFamily="34" charset="0"/>
              </a:rPr>
              <a:t>Chicago Public Schools, Illinois SBE, NY State</a:t>
            </a:r>
          </a:p>
          <a:p>
            <a:pPr marL="342900" marR="0" lvl="0" indent="-34290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srgbClr val="052338"/>
                </a:solidFill>
                <a:effectLst/>
                <a:uLnTx/>
                <a:uFillTx/>
                <a:latin typeface="+mn-lt"/>
                <a:ea typeface="+mn-ea"/>
                <a:cs typeface="Kalinga" panose="020B0502040204020203" pitchFamily="34" charset="0"/>
              </a:rPr>
              <a:t>System &amp; School Reform Experts</a:t>
            </a:r>
          </a:p>
          <a:p>
            <a:pPr marL="742950" marR="0" lvl="1" indent="-28575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5893"/>
                </a:solidFill>
                <a:effectLst/>
                <a:uLnTx/>
                <a:uFillTx/>
                <a:latin typeface="+mn-lt"/>
                <a:ea typeface="+mn-ea"/>
                <a:cs typeface="Kalinga" panose="020B0502040204020203" pitchFamily="34" charset="0"/>
              </a:rPr>
              <a:t>Education Law Center, CAP, Education Resource Strategies, Ed Trust, Council of the Great City Schools</a:t>
            </a:r>
          </a:p>
          <a:p>
            <a:pPr marL="342900" marR="0" lvl="0" indent="-34290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srgbClr val="052338"/>
                </a:solidFill>
                <a:effectLst/>
                <a:uLnTx/>
                <a:uFillTx/>
                <a:latin typeface="+mn-lt"/>
                <a:ea typeface="+mn-ea"/>
                <a:cs typeface="Kalinga" panose="020B0502040204020203" pitchFamily="34" charset="0"/>
              </a:rPr>
              <a:t>Teachers Unions</a:t>
            </a:r>
          </a:p>
          <a:p>
            <a:pPr marL="742950" marR="0" lvl="1" indent="-28575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5893"/>
                </a:solidFill>
                <a:effectLst/>
                <a:uLnTx/>
                <a:uFillTx/>
                <a:latin typeface="+mn-lt"/>
                <a:ea typeface="+mn-ea"/>
                <a:cs typeface="Kalinga" panose="020B0502040204020203" pitchFamily="34" charset="0"/>
              </a:rPr>
              <a:t>National Education Association, American Federation of Teachers </a:t>
            </a:r>
          </a:p>
          <a:p>
            <a:pPr marL="342900" marR="0" lvl="0" indent="-34290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srgbClr val="052338"/>
                </a:solidFill>
                <a:effectLst/>
                <a:uLnTx/>
                <a:uFillTx/>
                <a:latin typeface="+mn-lt"/>
                <a:ea typeface="+mn-ea"/>
                <a:cs typeface="Kalinga" panose="020B0502040204020203" pitchFamily="34" charset="0"/>
              </a:rPr>
              <a:t>Issue Experts</a:t>
            </a:r>
          </a:p>
          <a:p>
            <a:pPr marL="742950" marR="0" lvl="1" indent="-28575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5893"/>
                </a:solidFill>
                <a:effectLst/>
                <a:uLnTx/>
                <a:uFillTx/>
                <a:latin typeface="+mn-lt"/>
                <a:ea typeface="+mn-ea"/>
                <a:cs typeface="Kalinga" panose="020B0502040204020203" pitchFamily="34" charset="0"/>
              </a:rPr>
              <a:t>NIEA, Michigan DOE Office of Special Education, Rural School and Community Trust, CTBA, American Cities Foundation</a:t>
            </a:r>
          </a:p>
          <a:p>
            <a:pPr marL="342900" marR="0" lvl="0" indent="-34290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3200" b="0" i="0" u="none" strike="noStrike" kern="1200" cap="none" spc="0" normalizeH="0" baseline="0" noProof="0" dirty="0" smtClean="0">
                <a:ln>
                  <a:noFill/>
                </a:ln>
                <a:solidFill>
                  <a:srgbClr val="052338"/>
                </a:solidFill>
                <a:effectLst/>
                <a:uLnTx/>
                <a:uFillTx/>
                <a:latin typeface="+mn-lt"/>
                <a:ea typeface="+mn-ea"/>
                <a:cs typeface="Kalinga" panose="020B0502040204020203" pitchFamily="34" charset="0"/>
              </a:rPr>
              <a:t>Civil Rights Leaders</a:t>
            </a:r>
          </a:p>
          <a:p>
            <a:pPr marL="742950" marR="0" lvl="1" indent="-285750" algn="l" defTabSz="457200" rtl="0" eaLnBrk="1" fontAlgn="auto" latinLnBrk="0" hangingPunct="1">
              <a:lnSpc>
                <a:spcPct val="100000"/>
              </a:lnSpc>
              <a:spcBef>
                <a:spcPct val="20000"/>
              </a:spcBef>
              <a:spcAft>
                <a:spcPts val="0"/>
              </a:spcAft>
              <a:buClr>
                <a:srgbClr val="FFC713"/>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5893"/>
                </a:solidFill>
                <a:effectLst/>
                <a:uLnTx/>
                <a:uFillTx/>
                <a:latin typeface="+mn-lt"/>
                <a:ea typeface="+mn-ea"/>
                <a:cs typeface="Kalinga" panose="020B0502040204020203" pitchFamily="34" charset="0"/>
              </a:rPr>
              <a:t>NAACP, MALDEF, NUL</a:t>
            </a:r>
            <a:endParaRPr kumimoji="0" lang="en-US" sz="2800" b="0" i="0" u="none" strike="noStrike" kern="1200" cap="none" spc="0" normalizeH="0" baseline="0" noProof="0" dirty="0" smtClean="0">
              <a:ln>
                <a:noFill/>
              </a:ln>
              <a:solidFill>
                <a:srgbClr val="000090"/>
              </a:solidFill>
              <a:effectLst/>
              <a:uLnTx/>
              <a:uFillTx/>
              <a:latin typeface="+mn-lt"/>
              <a:ea typeface="+mn-ea"/>
            </a:endParaRPr>
          </a:p>
          <a:p>
            <a:pPr marL="342900" marR="0" lvl="0" indent="-342900" algn="l" defTabSz="457200" rtl="0" eaLnBrk="1" fontAlgn="auto" latinLnBrk="0" hangingPunct="1">
              <a:lnSpc>
                <a:spcPct val="100000"/>
              </a:lnSpc>
              <a:spcBef>
                <a:spcPct val="20000"/>
              </a:spcBef>
              <a:spcAft>
                <a:spcPts val="0"/>
              </a:spcAft>
              <a:buClr>
                <a:srgbClr val="FDB714"/>
              </a:buClr>
              <a:buSzTx/>
              <a:buFont typeface="Wingdings" charset="2"/>
              <a:buChar char="²"/>
              <a:tabLst/>
              <a:defRPr/>
            </a:pPr>
            <a:endParaRPr kumimoji="0" lang="en-US" sz="27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20349"/>
            <a:ext cx="276325" cy="81976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333" y="2246435"/>
            <a:ext cx="817866" cy="67181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688" y="2942440"/>
            <a:ext cx="835246" cy="8665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412" y="3809007"/>
            <a:ext cx="635027" cy="78667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5036" y="4551003"/>
            <a:ext cx="487787" cy="86028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266" y="5411283"/>
            <a:ext cx="408933" cy="826567"/>
          </a:xfrm>
          <a:prstGeom prst="rect">
            <a:avLst/>
          </a:prstGeom>
        </p:spPr>
      </p:pic>
    </p:spTree>
    <p:extLst>
      <p:ext uri="{BB962C8B-B14F-4D97-AF65-F5344CB8AC3E}">
        <p14:creationId xmlns:p14="http://schemas.microsoft.com/office/powerpoint/2010/main" val="2927531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smtClean="0"/>
              <a:t>The Equity &amp; Excellence Commission’s </a:t>
            </a:r>
            <a:br>
              <a:rPr lang="en-US" sz="2800" dirty="0" smtClean="0"/>
            </a:br>
            <a:r>
              <a:rPr lang="en-US" sz="2800" dirty="0" smtClean="0"/>
              <a:t>Charge was to Advise the </a:t>
            </a:r>
            <a:r>
              <a:rPr lang="en-US" sz="2800" dirty="0" err="1" smtClean="0"/>
              <a:t>DOE</a:t>
            </a:r>
            <a:r>
              <a:rPr lang="en-US" sz="2800" dirty="0" smtClean="0"/>
              <a:t> on:</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Content Placeholder 6"/>
          <p:cNvSpPr txBox="1">
            <a:spLocks noGrp="1"/>
          </p:cNvSpPr>
          <p:nvPr>
            <p:ph sz="quarter" idx="1"/>
          </p:nvPr>
        </p:nvSpPr>
        <p:spPr>
          <a:xfrm>
            <a:off x="301752" y="1527048"/>
            <a:ext cx="8503920" cy="4401205"/>
          </a:xfrm>
          <a:prstGeom prst="rect">
            <a:avLst/>
          </a:prstGeom>
          <a:noFill/>
        </p:spPr>
        <p:txBody>
          <a:bodyPr wrap="square" rtlCol="0">
            <a:spAutoFit/>
          </a:bodyPr>
          <a:lstStyle/>
          <a:p>
            <a:endParaRPr lang="en-US" sz="2400" dirty="0" smtClean="0">
              <a:solidFill>
                <a:schemeClr val="tx1"/>
              </a:solidFill>
              <a:effectLst/>
              <a:latin typeface="+mn-lt"/>
            </a:endParaRPr>
          </a:p>
          <a:p>
            <a:pPr algn="ctr">
              <a:buNone/>
            </a:pPr>
            <a:r>
              <a:rPr lang="en-US" sz="2400" dirty="0" smtClean="0">
                <a:solidFill>
                  <a:schemeClr val="tx1"/>
                </a:solidFill>
                <a:effectLst/>
                <a:latin typeface="+mn-lt"/>
              </a:rPr>
              <a:t>	</a:t>
            </a:r>
            <a:r>
              <a:rPr lang="en-US" sz="3200" dirty="0" smtClean="0">
                <a:solidFill>
                  <a:schemeClr val="tx1"/>
                </a:solidFill>
                <a:effectLst/>
                <a:latin typeface="+mn-lt"/>
              </a:rPr>
              <a:t>“</a:t>
            </a:r>
            <a:r>
              <a:rPr lang="en-US" sz="3200" dirty="0" smtClean="0">
                <a:solidFill>
                  <a:srgbClr val="C00000"/>
                </a:solidFill>
                <a:effectLst/>
                <a:latin typeface="+mn-lt"/>
              </a:rPr>
              <a:t>the disparities in meaningful educational opportunities</a:t>
            </a:r>
            <a:r>
              <a:rPr lang="en-US" sz="3200" dirty="0" smtClean="0">
                <a:solidFill>
                  <a:schemeClr val="tx1"/>
                </a:solidFill>
                <a:effectLst/>
                <a:latin typeface="+mn-lt"/>
              </a:rPr>
              <a:t> that give rise to the achievement gap, </a:t>
            </a:r>
            <a:r>
              <a:rPr lang="en-US" sz="3200" dirty="0" smtClean="0">
                <a:solidFill>
                  <a:srgbClr val="C00000"/>
                </a:solidFill>
                <a:effectLst/>
                <a:latin typeface="+mn-lt"/>
              </a:rPr>
              <a:t>with a focus on systems of finance, </a:t>
            </a:r>
            <a:r>
              <a:rPr lang="en-US" sz="3200" dirty="0" smtClean="0">
                <a:solidFill>
                  <a:srgbClr val="0000FF"/>
                </a:solidFill>
                <a:effectLst/>
                <a:latin typeface="+mn-lt"/>
              </a:rPr>
              <a:t>and to recommend ways to which federal policies could address such disparities</a:t>
            </a:r>
            <a:r>
              <a:rPr lang="en-US" sz="3200" dirty="0" smtClean="0">
                <a:solidFill>
                  <a:schemeClr val="tx1"/>
                </a:solidFill>
                <a:effectLst/>
                <a:latin typeface="+mn-lt"/>
              </a:rPr>
              <a:t>.”</a:t>
            </a:r>
          </a:p>
          <a:p>
            <a:endParaRPr lang="en-US" sz="2400" dirty="0" smtClean="0">
              <a:solidFill>
                <a:schemeClr val="tx1"/>
              </a:solidFill>
              <a:effectLst/>
              <a:latin typeface="+mn-lt"/>
            </a:endParaRPr>
          </a:p>
          <a:p>
            <a:endParaRPr lang="en-US" sz="2400" dirty="0">
              <a:solidFill>
                <a:schemeClr val="tx1"/>
              </a:solidFill>
              <a:effectLst/>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lstStyle/>
          <a:p>
            <a:r>
              <a:rPr lang="en-US" dirty="0" smtClean="0"/>
              <a:t>Why—Because as it Turned Out….</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12</a:t>
            </a:fld>
            <a:endParaRPr lang="en-US" dirty="0"/>
          </a:p>
        </p:txBody>
      </p:sp>
      <p:sp>
        <p:nvSpPr>
          <p:cNvPr id="5" name="Content Placeholder 4"/>
          <p:cNvSpPr>
            <a:spLocks noGrp="1"/>
          </p:cNvSpPr>
          <p:nvPr>
            <p:ph sz="quarter" idx="1"/>
          </p:nvPr>
        </p:nvSpPr>
        <p:spPr>
          <a:xfrm>
            <a:off x="304800" y="2819400"/>
            <a:ext cx="8503920" cy="3429000"/>
          </a:xfrm>
        </p:spPr>
        <p:txBody>
          <a:bodyPr/>
          <a:lstStyle/>
          <a:p>
            <a:pPr algn="ctr">
              <a:buNone/>
            </a:pPr>
            <a:r>
              <a:rPr lang="en-US" dirty="0" smtClean="0"/>
              <a:t>Public Education in America is not so much “Broken” as it is under-resourced to educate all children</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 name="Picture 2" descr="Animated image of children waving from a moving school bus"/>
          <p:cNvPicPr>
            <a:picLocks noChangeAspect="1" noChangeArrowheads="1" noCrop="1"/>
          </p:cNvPicPr>
          <p:nvPr/>
        </p:nvPicPr>
        <p:blipFill>
          <a:blip r:embed="rId2"/>
          <a:srcRect/>
          <a:stretch>
            <a:fillRect/>
          </a:stretch>
        </p:blipFill>
        <p:spPr bwMode="auto">
          <a:xfrm>
            <a:off x="304800" y="4419600"/>
            <a:ext cx="2514601" cy="1600200"/>
          </a:xfrm>
          <a:prstGeom prst="rect">
            <a:avLst/>
          </a:prstGeom>
          <a:noFill/>
        </p:spPr>
      </p:pic>
      <p:pic>
        <p:nvPicPr>
          <p:cNvPr id="9" name="Picture 2" descr="C:\Users\tschonberger\AppData\Local\Microsoft\Windows\Temporary Internet Files\Content.IE5\5QKHX4Z3\MC910217052[1].PNG"/>
          <p:cNvPicPr>
            <a:picLocks noChangeAspect="1" noChangeArrowheads="1"/>
          </p:cNvPicPr>
          <p:nvPr/>
        </p:nvPicPr>
        <p:blipFill>
          <a:blip r:embed="rId3"/>
          <a:srcRect/>
          <a:stretch>
            <a:fillRect/>
          </a:stretch>
        </p:blipFill>
        <p:spPr bwMode="auto">
          <a:xfrm rot="-991599">
            <a:off x="6097513" y="988139"/>
            <a:ext cx="2332037" cy="142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International Benchmark</a:t>
            </a: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Text Placeholder 2"/>
          <p:cNvSpPr>
            <a:spLocks noGrp="1"/>
          </p:cNvSpPr>
          <p:nvPr>
            <p:ph sz="quarter" idx="1"/>
          </p:nvPr>
        </p:nvSpPr>
        <p:spPr/>
        <p:txBody>
          <a:bodyPr>
            <a:normAutofit/>
          </a:bodyPr>
          <a:lstStyle/>
          <a:p>
            <a:pPr>
              <a:defRPr/>
            </a:pPr>
            <a:r>
              <a:rPr lang="en-US" dirty="0" smtClean="0"/>
              <a:t>2015 </a:t>
            </a:r>
            <a:r>
              <a:rPr lang="en-US" dirty="0" err="1" smtClean="0"/>
              <a:t>Programme</a:t>
            </a:r>
            <a:r>
              <a:rPr lang="en-US" dirty="0" smtClean="0"/>
              <a:t> for International Student Assessment (PISA):</a:t>
            </a:r>
          </a:p>
          <a:p>
            <a:pPr lvl="1">
              <a:defRPr/>
            </a:pPr>
            <a:r>
              <a:rPr lang="en-US" dirty="0" smtClean="0"/>
              <a:t>Combined Reading, Math, Science, Critical Thinking</a:t>
            </a:r>
          </a:p>
          <a:p>
            <a:pPr lvl="1">
              <a:defRPr/>
            </a:pPr>
            <a:endParaRPr lang="en-US" dirty="0" smtClean="0"/>
          </a:p>
          <a:p>
            <a:pPr>
              <a:defRPr/>
            </a:pPr>
            <a:r>
              <a:rPr lang="en-US" dirty="0" smtClean="0">
                <a:solidFill>
                  <a:srgbClr val="000000"/>
                </a:solidFill>
              </a:rPr>
              <a:t>In Reading, U.S. schools scored a middling 497 with the OECD average @ 493 </a:t>
            </a:r>
            <a:r>
              <a:rPr lang="en-US" sz="1600" dirty="0" smtClean="0">
                <a:solidFill>
                  <a:srgbClr val="000000"/>
                </a:solidFill>
              </a:rPr>
              <a:t>(24</a:t>
            </a:r>
            <a:r>
              <a:rPr lang="en-US" sz="1600" baseline="30000" dirty="0" smtClean="0">
                <a:solidFill>
                  <a:srgbClr val="000000"/>
                </a:solidFill>
              </a:rPr>
              <a:t>th</a:t>
            </a:r>
            <a:r>
              <a:rPr lang="en-US" sz="1600" dirty="0" smtClean="0">
                <a:solidFill>
                  <a:srgbClr val="000000"/>
                </a:solidFill>
              </a:rPr>
              <a:t> overall)</a:t>
            </a:r>
          </a:p>
          <a:p>
            <a:pPr marL="0" indent="0">
              <a:buNone/>
              <a:defRPr/>
            </a:pPr>
            <a:endParaRPr lang="en-US" dirty="0" smtClean="0">
              <a:solidFill>
                <a:srgbClr val="000000"/>
              </a:solidFill>
            </a:endParaRPr>
          </a:p>
          <a:p>
            <a:pPr>
              <a:defRPr/>
            </a:pPr>
            <a:r>
              <a:rPr lang="en-US" dirty="0" smtClean="0">
                <a:solidFill>
                  <a:srgbClr val="000000"/>
                </a:solidFill>
              </a:rPr>
              <a:t>But fell to 38</a:t>
            </a:r>
            <a:r>
              <a:rPr lang="en-US" baseline="30000" dirty="0" smtClean="0">
                <a:solidFill>
                  <a:srgbClr val="000000"/>
                </a:solidFill>
              </a:rPr>
              <a:t>th</a:t>
            </a:r>
            <a:r>
              <a:rPr lang="en-US" dirty="0" smtClean="0">
                <a:solidFill>
                  <a:srgbClr val="000000"/>
                </a:solidFill>
              </a:rPr>
              <a:t> among OECD </a:t>
            </a:r>
            <a:br>
              <a:rPr lang="en-US" dirty="0" smtClean="0">
                <a:solidFill>
                  <a:srgbClr val="000000"/>
                </a:solidFill>
              </a:rPr>
            </a:br>
            <a:r>
              <a:rPr lang="en-US" dirty="0" smtClean="0">
                <a:solidFill>
                  <a:srgbClr val="000000"/>
                </a:solidFill>
              </a:rPr>
              <a:t>nations in Math </a:t>
            </a:r>
            <a:r>
              <a:rPr lang="en-US" sz="1600" dirty="0" smtClean="0">
                <a:solidFill>
                  <a:srgbClr val="000000"/>
                </a:solidFill>
              </a:rPr>
              <a:t>(470)</a:t>
            </a:r>
          </a:p>
          <a:p>
            <a:pPr lvl="1">
              <a:defRPr/>
            </a:pPr>
            <a:endParaRPr lang="en-US" dirty="0" smtClean="0"/>
          </a:p>
        </p:txBody>
      </p:sp>
      <p:pic>
        <p:nvPicPr>
          <p:cNvPr id="8" name="Picture 2"/>
          <p:cNvPicPr>
            <a:picLocks noChangeAspect="1" noChangeArrowheads="1"/>
          </p:cNvPicPr>
          <p:nvPr/>
        </p:nvPicPr>
        <p:blipFill>
          <a:blip r:embed="rId3"/>
          <a:srcRect/>
          <a:stretch>
            <a:fillRect/>
          </a:stretch>
        </p:blipFill>
        <p:spPr bwMode="auto">
          <a:xfrm>
            <a:off x="5715000" y="4145271"/>
            <a:ext cx="2895600" cy="1932995"/>
          </a:xfrm>
          <a:prstGeom prst="rect">
            <a:avLst/>
          </a:prstGeom>
          <a:noFill/>
          <a:ln w="9525">
            <a:noFill/>
            <a:miter lim="800000"/>
            <a:headEnd/>
            <a:tailEnd/>
          </a:ln>
        </p:spPr>
      </p:pic>
    </p:spTree>
    <p:extLst>
      <p:ext uri="{BB962C8B-B14F-4D97-AF65-F5344CB8AC3E}">
        <p14:creationId xmlns:p14="http://schemas.microsoft.com/office/powerpoint/2010/main" val="3611200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a:t>
            </a:r>
            <a:r>
              <a:rPr lang="en-US" sz="3600" b="1" i="1" dirty="0" smtClean="0">
                <a:effectLst>
                  <a:outerShdw blurRad="38100" dist="38100" dir="2700000" algn="tl">
                    <a:srgbClr val="000000"/>
                  </a:outerShdw>
                </a:effectLst>
                <a:sym typeface="Wingdings"/>
              </a:rPr>
              <a:t>  #1</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Text Placeholder 2"/>
          <p:cNvSpPr>
            <a:spLocks noGrp="1"/>
          </p:cNvSpPr>
          <p:nvPr>
            <p:ph sz="quarter" idx="1"/>
          </p:nvPr>
        </p:nvSpPr>
        <p:spPr/>
        <p:txBody>
          <a:bodyPr>
            <a:normAutofit/>
          </a:bodyPr>
          <a:lstStyle/>
          <a:p>
            <a:pPr>
              <a:defRPr/>
            </a:pPr>
            <a:r>
              <a:rPr lang="en-US" b="1" dirty="0" smtClean="0"/>
              <a:t>But adjusting for poverty</a:t>
            </a:r>
          </a:p>
          <a:p>
            <a:pPr>
              <a:defRPr/>
            </a:pPr>
            <a:endParaRPr lang="en-US" dirty="0" smtClean="0"/>
          </a:p>
          <a:p>
            <a:pPr indent="-640080">
              <a:buFontTx/>
              <a:buNone/>
              <a:defRPr/>
            </a:pPr>
            <a:r>
              <a:rPr lang="en-US" dirty="0" smtClean="0">
                <a:sym typeface="Wingdings"/>
              </a:rPr>
              <a:t>	 U.S. schools w/ 0-10% poverty scored a combined 551, best in the world (Finland was 2</a:t>
            </a:r>
            <a:r>
              <a:rPr lang="en-US" baseline="30000" dirty="0" smtClean="0">
                <a:sym typeface="Wingdings"/>
              </a:rPr>
              <a:t>nd</a:t>
            </a:r>
            <a:r>
              <a:rPr lang="en-US" dirty="0" smtClean="0">
                <a:sym typeface="Wingdings"/>
              </a:rPr>
              <a:t> @ 536)</a:t>
            </a:r>
          </a:p>
          <a:p>
            <a:pPr indent="-640080">
              <a:buFontTx/>
              <a:buNone/>
              <a:defRPr/>
            </a:pPr>
            <a:endParaRPr lang="en-US" dirty="0" smtClean="0">
              <a:sym typeface="Wingdings"/>
            </a:endParaRPr>
          </a:p>
          <a:p>
            <a:pPr indent="-640080">
              <a:buFontTx/>
              <a:buNone/>
              <a:defRPr/>
            </a:pPr>
            <a:r>
              <a:rPr lang="en-US" dirty="0" smtClean="0">
                <a:sym typeface="Wingdings"/>
              </a:rPr>
              <a:t>		U.S. schools w/ 10-24.9% poverty scored 527, top in the world for similar profiles (Canada was 2</a:t>
            </a:r>
            <a:r>
              <a:rPr lang="en-US" baseline="30000" dirty="0" smtClean="0">
                <a:sym typeface="Wingdings"/>
              </a:rPr>
              <a:t>nd</a:t>
            </a:r>
            <a:r>
              <a:rPr lang="en-US" dirty="0" smtClean="0">
                <a:sym typeface="Wingdings"/>
              </a:rPr>
              <a:t> @ 524 and 4</a:t>
            </a:r>
            <a:r>
              <a:rPr lang="en-US" baseline="30000" dirty="0" smtClean="0">
                <a:sym typeface="Wingdings"/>
              </a:rPr>
              <a:t>th</a:t>
            </a:r>
            <a:r>
              <a:rPr lang="en-US" dirty="0" smtClean="0">
                <a:sym typeface="Wingdings"/>
              </a:rPr>
              <a:t> overall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Text Placeholder 2"/>
          <p:cNvSpPr>
            <a:spLocks noGrp="1"/>
          </p:cNvSpPr>
          <p:nvPr>
            <p:ph sz="quarter" idx="1"/>
          </p:nvPr>
        </p:nvSpPr>
        <p:spPr>
          <a:xfrm>
            <a:off x="301752" y="1527048"/>
            <a:ext cx="4956048" cy="4572000"/>
          </a:xfrm>
        </p:spPr>
        <p:txBody>
          <a:bodyPr>
            <a:normAutofit/>
          </a:bodyPr>
          <a:lstStyle/>
          <a:p>
            <a:pPr>
              <a:spcAft>
                <a:spcPts val="1200"/>
              </a:spcAft>
              <a:defRPr/>
            </a:pPr>
            <a:r>
              <a:rPr lang="en-US" dirty="0" smtClean="0"/>
              <a:t>U.S. scores did not start to drop significantly until poverty got over 25%</a:t>
            </a:r>
          </a:p>
          <a:p>
            <a:pPr>
              <a:spcAft>
                <a:spcPts val="1200"/>
              </a:spcAft>
              <a:defRPr/>
            </a:pPr>
            <a:r>
              <a:rPr lang="en-US" dirty="0" smtClean="0"/>
              <a:t>That’s a concern because…..</a:t>
            </a:r>
          </a:p>
        </p:txBody>
      </p:sp>
      <p:pic>
        <p:nvPicPr>
          <p:cNvPr id="8" name="Picture 2"/>
          <p:cNvPicPr>
            <a:picLocks noChangeAspect="1" noChangeArrowheads="1"/>
          </p:cNvPicPr>
          <p:nvPr/>
        </p:nvPicPr>
        <p:blipFill>
          <a:blip r:embed="rId2"/>
          <a:srcRect/>
          <a:stretch>
            <a:fillRect/>
          </a:stretch>
        </p:blipFill>
        <p:spPr bwMode="auto">
          <a:xfrm>
            <a:off x="5592610" y="2819400"/>
            <a:ext cx="3170389"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Text Placeholder 2"/>
          <p:cNvSpPr>
            <a:spLocks noGrp="1"/>
          </p:cNvSpPr>
          <p:nvPr>
            <p:ph sz="quarter" idx="1"/>
          </p:nvPr>
        </p:nvSpPr>
        <p:spPr>
          <a:xfrm>
            <a:off x="228599" y="1346236"/>
            <a:ext cx="5257801" cy="4978364"/>
          </a:xfrm>
        </p:spPr>
        <p:txBody>
          <a:bodyPr>
            <a:noAutofit/>
          </a:bodyPr>
          <a:lstStyle/>
          <a:p>
            <a:pPr>
              <a:spcAft>
                <a:spcPts val="1200"/>
              </a:spcAft>
              <a:defRPr/>
            </a:pPr>
            <a:r>
              <a:rPr lang="en-US" sz="1400" dirty="0" smtClean="0"/>
              <a:t>U.S. Poverty Rate for school age children is more than double the OECD average—and higher than any advanced industrial nation in Europe, North America or Asia</a:t>
            </a:r>
          </a:p>
          <a:p>
            <a:pPr>
              <a:spcAft>
                <a:spcPts val="1200"/>
              </a:spcAft>
              <a:defRPr/>
            </a:pPr>
            <a:r>
              <a:rPr lang="en-US" sz="1400" dirty="0" smtClean="0"/>
              <a:t>A majority of public school children in 21 states were low income in 2013</a:t>
            </a:r>
          </a:p>
          <a:p>
            <a:pPr>
              <a:spcAft>
                <a:spcPts val="1200"/>
              </a:spcAft>
              <a:defRPr/>
            </a:pPr>
            <a:r>
              <a:rPr lang="en-US" sz="1400" dirty="0" smtClean="0"/>
              <a:t>As a region, southern states have the greatest % of total student population represented by low-income children—57%</a:t>
            </a:r>
          </a:p>
          <a:p>
            <a:pPr>
              <a:spcAft>
                <a:spcPts val="1200"/>
              </a:spcAft>
              <a:defRPr/>
            </a:pPr>
            <a:r>
              <a:rPr lang="en-US" sz="1400" dirty="0" smtClean="0"/>
              <a:t>Mississippi was highest at 71%, but populous states like California, Texas, Illinois, Florida, and Georgia were over 50</a:t>
            </a:r>
          </a:p>
          <a:p>
            <a:pPr lvl="1">
              <a:spcAft>
                <a:spcPts val="1200"/>
              </a:spcAft>
              <a:defRPr/>
            </a:pPr>
            <a:r>
              <a:rPr lang="en-US" sz="1100" dirty="0" smtClean="0"/>
              <a:t>In Georgia, 60% of students qualify for free or reduced lunch</a:t>
            </a:r>
          </a:p>
          <a:p>
            <a:pPr>
              <a:spcAft>
                <a:spcPts val="1200"/>
              </a:spcAft>
              <a:defRPr/>
            </a:pPr>
            <a:r>
              <a:rPr lang="en-US" sz="1400" dirty="0" smtClean="0"/>
              <a:t>In large urban districts, poverty can be very high—Chicago Public Schools—over 85% of the children live in poverty</a:t>
            </a:r>
          </a:p>
          <a:p>
            <a:pPr lvl="1">
              <a:spcAft>
                <a:spcPts val="1200"/>
              </a:spcAft>
              <a:defRPr/>
            </a:pPr>
            <a:r>
              <a:rPr lang="en-US" sz="1100" dirty="0"/>
              <a:t>Gwinnett </a:t>
            </a:r>
            <a:r>
              <a:rPr lang="en-US" sz="1100" dirty="0" smtClean="0"/>
              <a:t>County School District, the largest in Georgia, 54.7% qualify for free or reduced lunch. In Atlanta Public Schools, the figure is 76.4%.</a:t>
            </a:r>
          </a:p>
          <a:p>
            <a:pPr>
              <a:spcAft>
                <a:spcPts val="1200"/>
              </a:spcAft>
              <a:defRPr/>
            </a:pPr>
            <a:r>
              <a:rPr lang="en-US" sz="1400" dirty="0" smtClean="0"/>
              <a:t>Most districts with significant low income populations spend less than their wealthy peers</a:t>
            </a:r>
          </a:p>
        </p:txBody>
      </p:sp>
      <p:pic>
        <p:nvPicPr>
          <p:cNvPr id="2054" name="Picture 6" descr="http://www.mapofus.org/wp-content/uploads/2013/09/u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821" y="2362200"/>
            <a:ext cx="3428890" cy="217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939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883307"/>
          </a:xfrm>
        </p:spPr>
        <p:txBody>
          <a:bodyPr>
            <a:noAutofit/>
          </a:bodyPr>
          <a:lstStyle/>
          <a:p>
            <a:r>
              <a:rPr lang="en-US" sz="2800" dirty="0"/>
              <a:t>Percentage of Low Income, Public </a:t>
            </a:r>
            <a:r>
              <a:rPr lang="en-US" sz="2800" dirty="0" smtClean="0"/>
              <a:t/>
            </a:r>
            <a:br>
              <a:rPr lang="en-US" sz="2800" dirty="0" smtClean="0"/>
            </a:br>
            <a:r>
              <a:rPr lang="en-US" sz="2800" dirty="0" smtClean="0"/>
              <a:t>School </a:t>
            </a:r>
            <a:r>
              <a:rPr lang="en-US" sz="2800" dirty="0"/>
              <a:t>Students by U.S. Region</a:t>
            </a: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graphicFrame>
        <p:nvGraphicFramePr>
          <p:cNvPr id="8" name="Content Placeholder 5"/>
          <p:cNvGraphicFramePr>
            <a:graphicFrameLocks/>
          </p:cNvGraphicFramePr>
          <p:nvPr>
            <p:extLst/>
          </p:nvPr>
        </p:nvGraphicFramePr>
        <p:xfrm>
          <a:off x="457200" y="1981200"/>
          <a:ext cx="8133588"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04060" y="6007112"/>
            <a:ext cx="6401539" cy="276999"/>
          </a:xfrm>
          <a:prstGeom prst="rect">
            <a:avLst/>
          </a:prstGeom>
          <a:noFill/>
        </p:spPr>
        <p:txBody>
          <a:bodyPr wrap="square" rtlCol="0">
            <a:spAutoFit/>
          </a:bodyPr>
          <a:lstStyle/>
          <a:p>
            <a:r>
              <a:rPr lang="en-US" sz="1200" dirty="0" smtClean="0"/>
              <a:t>Source: Southern </a:t>
            </a:r>
            <a:r>
              <a:rPr lang="en-US" sz="1200" dirty="0"/>
              <a:t>Education Foundation Calculations of NCES Common Core of Data, 2013</a:t>
            </a:r>
          </a:p>
        </p:txBody>
      </p:sp>
    </p:spTree>
    <p:extLst>
      <p:ext uri="{BB962C8B-B14F-4D97-AF65-F5344CB8AC3E}">
        <p14:creationId xmlns:p14="http://schemas.microsoft.com/office/powerpoint/2010/main" val="3837554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35096"/>
            <a:ext cx="8534400" cy="758952"/>
          </a:xfrm>
        </p:spPr>
        <p:txBody>
          <a:bodyPr>
            <a:normAutofit fontScale="90000"/>
          </a:bodyPr>
          <a:lstStyle/>
          <a:p>
            <a:r>
              <a:rPr lang="en-US" dirty="0" smtClean="0"/>
              <a:t>Demographic Splits </a:t>
            </a:r>
            <a:br>
              <a:rPr lang="en-US" dirty="0" smtClean="0"/>
            </a:br>
            <a:r>
              <a:rPr lang="en-US" dirty="0" smtClean="0"/>
              <a:t>The Poverty — Racial/Ethnic Divide</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18</a:t>
            </a:fld>
            <a:endParaRPr lang="en-US" dirty="0"/>
          </a:p>
        </p:txBody>
      </p:sp>
      <p:sp>
        <p:nvSpPr>
          <p:cNvPr id="5" name="Content Placeholder 4"/>
          <p:cNvSpPr>
            <a:spLocks noGrp="1"/>
          </p:cNvSpPr>
          <p:nvPr>
            <p:ph sz="quarter" idx="1"/>
          </p:nvPr>
        </p:nvSpPr>
        <p:spPr>
          <a:xfrm>
            <a:off x="228600" y="1804802"/>
            <a:ext cx="8503920" cy="4386876"/>
          </a:xfrm>
        </p:spPr>
        <p:txBody>
          <a:bodyPr>
            <a:normAutofit/>
          </a:bodyPr>
          <a:lstStyle/>
          <a:p>
            <a:pPr>
              <a:spcAft>
                <a:spcPts val="1200"/>
              </a:spcAft>
            </a:pPr>
            <a:r>
              <a:rPr lang="en-US" dirty="0" smtClean="0"/>
              <a:t>CHILDREN IN POVERTY (2014)</a:t>
            </a:r>
          </a:p>
          <a:p>
            <a:pPr lvl="1">
              <a:spcAft>
                <a:spcPts val="1200"/>
              </a:spcAft>
            </a:pPr>
            <a:r>
              <a:rPr lang="en-US" dirty="0" smtClean="0"/>
              <a:t>38.1% of African American Children</a:t>
            </a:r>
          </a:p>
          <a:p>
            <a:pPr lvl="1">
              <a:spcAft>
                <a:spcPts val="1200"/>
              </a:spcAft>
            </a:pPr>
            <a:r>
              <a:rPr lang="en-US" dirty="0" smtClean="0"/>
              <a:t>31.7% of Latino Children</a:t>
            </a:r>
          </a:p>
          <a:p>
            <a:pPr lvl="1">
              <a:spcAft>
                <a:spcPts val="1200"/>
              </a:spcAft>
            </a:pPr>
            <a:r>
              <a:rPr lang="en-US" dirty="0" smtClean="0"/>
              <a:t>11.6% of Asian/Pacific Islander Children</a:t>
            </a:r>
          </a:p>
          <a:p>
            <a:pPr lvl="1">
              <a:spcAft>
                <a:spcPts val="1200"/>
              </a:spcAft>
            </a:pPr>
            <a:r>
              <a:rPr lang="en-US" dirty="0" smtClean="0"/>
              <a:t>12.5% of White Children</a:t>
            </a:r>
          </a:p>
          <a:p>
            <a:pPr lvl="1"/>
            <a:r>
              <a:rPr lang="en-US" dirty="0" smtClean="0"/>
              <a:t>Achievement GAP between children from high and low income families is 30%-40% </a:t>
            </a:r>
            <a:r>
              <a:rPr lang="en-US" dirty="0" smtClean="0">
                <a:solidFill>
                  <a:srgbClr val="FF0000"/>
                </a:solidFill>
              </a:rPr>
              <a:t>WORSE</a:t>
            </a:r>
            <a:r>
              <a:rPr lang="en-US" dirty="0" smtClean="0"/>
              <a:t> among children born in 2001 than those born 25 years earlier.</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 name="Picture 6"/>
          <p:cNvPicPr>
            <a:picLocks noChangeAspect="1"/>
          </p:cNvPicPr>
          <p:nvPr/>
        </p:nvPicPr>
        <p:blipFill>
          <a:blip r:embed="rId3"/>
          <a:stretch>
            <a:fillRect/>
          </a:stretch>
        </p:blipFill>
        <p:spPr>
          <a:xfrm>
            <a:off x="6023038" y="1399984"/>
            <a:ext cx="2933414" cy="1952816"/>
          </a:xfrm>
          <a:prstGeom prst="rect">
            <a:avLst/>
          </a:prstGeom>
        </p:spPr>
      </p:pic>
      <p:sp>
        <p:nvSpPr>
          <p:cNvPr id="8" name="TextBox 7"/>
          <p:cNvSpPr txBox="1"/>
          <p:nvPr/>
        </p:nvSpPr>
        <p:spPr>
          <a:xfrm>
            <a:off x="361142" y="6021332"/>
            <a:ext cx="4114800" cy="276999"/>
          </a:xfrm>
          <a:prstGeom prst="rect">
            <a:avLst/>
          </a:prstGeom>
          <a:noFill/>
        </p:spPr>
        <p:txBody>
          <a:bodyPr wrap="square" rtlCol="0">
            <a:spAutoFit/>
          </a:bodyPr>
          <a:lstStyle/>
          <a:p>
            <a:r>
              <a:rPr lang="en-US" sz="1200" dirty="0" smtClean="0"/>
              <a:t>Source: </a:t>
            </a:r>
            <a:r>
              <a:rPr lang="en-US" sz="1200" dirty="0"/>
              <a:t> NCES, Common Core of Data </a:t>
            </a:r>
          </a:p>
        </p:txBody>
      </p:sp>
    </p:spTree>
    <p:extLst>
      <p:ext uri="{BB962C8B-B14F-4D97-AF65-F5344CB8AC3E}">
        <p14:creationId xmlns:p14="http://schemas.microsoft.com/office/powerpoint/2010/main" val="2818971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Georgia Poverty Data</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19</a:t>
            </a:fld>
            <a:endParaRPr lang="en-US" dirty="0"/>
          </a:p>
        </p:txBody>
      </p:sp>
      <p:sp>
        <p:nvSpPr>
          <p:cNvPr id="5" name="Content Placeholder 4"/>
          <p:cNvSpPr>
            <a:spLocks noGrp="1"/>
          </p:cNvSpPr>
          <p:nvPr>
            <p:ph sz="quarter" idx="1"/>
          </p:nvPr>
        </p:nvSpPr>
        <p:spPr/>
        <p:txBody>
          <a:bodyPr>
            <a:normAutofit/>
          </a:bodyPr>
          <a:lstStyle/>
          <a:p>
            <a:r>
              <a:rPr lang="en-US" dirty="0" smtClean="0"/>
              <a:t>Overall Child Poverty Rate = 24.7%	(2015 data)</a:t>
            </a:r>
          </a:p>
          <a:p>
            <a:endParaRPr lang="en-US" dirty="0"/>
          </a:p>
          <a:p>
            <a:r>
              <a:rPr lang="en-US" dirty="0" smtClean="0"/>
              <a:t>By Race:</a:t>
            </a:r>
          </a:p>
          <a:p>
            <a:pPr lvl="1"/>
            <a:r>
              <a:rPr lang="en-US" dirty="0" smtClean="0"/>
              <a:t>White:			13%</a:t>
            </a:r>
          </a:p>
          <a:p>
            <a:pPr lvl="1"/>
            <a:r>
              <a:rPr lang="en-US" dirty="0" smtClean="0"/>
              <a:t>African American		36%</a:t>
            </a:r>
          </a:p>
          <a:p>
            <a:pPr lvl="1"/>
            <a:r>
              <a:rPr lang="en-US" dirty="0" smtClean="0"/>
              <a:t>Asian American		12%</a:t>
            </a:r>
          </a:p>
          <a:p>
            <a:pPr lvl="1"/>
            <a:r>
              <a:rPr lang="en-US" dirty="0" smtClean="0"/>
              <a:t>Latino			37%</a:t>
            </a:r>
          </a:p>
          <a:p>
            <a:pPr lvl="1"/>
            <a:endParaRPr lang="en-US" dirty="0"/>
          </a:p>
          <a:p>
            <a:pPr lvl="1"/>
            <a:endParaRPr lang="en-US" dirty="0" smtClean="0"/>
          </a:p>
          <a:p>
            <a:pPr lvl="1"/>
            <a:endParaRPr lang="en-US" dirty="0"/>
          </a:p>
          <a:p>
            <a:pPr marL="274320" lvl="1" indent="0">
              <a:buNone/>
            </a:pPr>
            <a:r>
              <a:rPr lang="en-US" sz="1050" dirty="0" smtClean="0"/>
              <a:t>Data </a:t>
            </a:r>
            <a:r>
              <a:rPr lang="en-US" sz="1050" dirty="0"/>
              <a:t>Source: United States Census 2000, U.S. Department of Commerce, Census </a:t>
            </a:r>
            <a:r>
              <a:rPr lang="en-US" sz="1050" dirty="0" smtClean="0"/>
              <a:t>Bureau</a:t>
            </a:r>
            <a:endParaRPr lang="en-US" sz="1050"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3000962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C2A59A1D-E181-46F4-9E9F-B61183F14BA9}" type="slidenum">
              <a:rPr lang="en-US" smtClean="0">
                <a:solidFill>
                  <a:srgbClr val="8CADAE">
                    <a:shade val="75000"/>
                  </a:srgbClr>
                </a:solidFill>
              </a:rPr>
              <a:pPr/>
              <a:t>2</a:t>
            </a:fld>
            <a:endParaRPr lang="en-US" dirty="0">
              <a:solidFill>
                <a:srgbClr val="8CADAE">
                  <a:shade val="75000"/>
                </a:srgbClr>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4800"/>
            <a:ext cx="6705600" cy="5973056"/>
          </a:xfrm>
          <a:prstGeom prst="rect">
            <a:avLst/>
          </a:prstGeom>
        </p:spPr>
      </p:pic>
    </p:spTree>
    <p:extLst>
      <p:ext uri="{BB962C8B-B14F-4D97-AF65-F5344CB8AC3E}">
        <p14:creationId xmlns:p14="http://schemas.microsoft.com/office/powerpoint/2010/main" val="19457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Achievement Gaps</a:t>
            </a: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20</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8" name="Rectangle 7"/>
          <p:cNvSpPr/>
          <p:nvPr/>
        </p:nvSpPr>
        <p:spPr>
          <a:xfrm>
            <a:off x="1511008" y="1526733"/>
            <a:ext cx="5925020" cy="400110"/>
          </a:xfrm>
          <a:prstGeom prst="rect">
            <a:avLst/>
          </a:prstGeom>
        </p:spPr>
        <p:txBody>
          <a:bodyPr wrap="none">
            <a:spAutoFit/>
          </a:bodyPr>
          <a:lstStyle/>
          <a:p>
            <a:pPr algn="ctr"/>
            <a:r>
              <a:rPr lang="en-US" sz="2000" dirty="0" smtClean="0"/>
              <a:t>2015 </a:t>
            </a:r>
            <a:r>
              <a:rPr lang="en-US" sz="2000" dirty="0"/>
              <a:t>National Assessment of Educational Progress</a:t>
            </a:r>
          </a:p>
        </p:txBody>
      </p:sp>
      <p:graphicFrame>
        <p:nvGraphicFramePr>
          <p:cNvPr id="9" name="Table 8"/>
          <p:cNvGraphicFramePr>
            <a:graphicFrameLocks noGrp="1"/>
          </p:cNvGraphicFramePr>
          <p:nvPr>
            <p:extLst>
              <p:ext uri="{D42A27DB-BD31-4B8C-83A1-F6EECF244321}">
                <p14:modId xmlns:p14="http://schemas.microsoft.com/office/powerpoint/2010/main" val="3830723435"/>
              </p:ext>
            </p:extLst>
          </p:nvPr>
        </p:nvGraphicFramePr>
        <p:xfrm>
          <a:off x="301752" y="1955101"/>
          <a:ext cx="8461248" cy="2540698"/>
        </p:xfrm>
        <a:graphic>
          <a:graphicData uri="http://schemas.openxmlformats.org/drawingml/2006/table">
            <a:tbl>
              <a:tblPr firstRow="1" bandRow="1">
                <a:tableStyleId>{5C22544A-7EE6-4342-B048-85BDC9FD1C3A}</a:tableStyleId>
              </a:tblPr>
              <a:tblGrid>
                <a:gridCol w="3051048"/>
                <a:gridCol w="1600200"/>
                <a:gridCol w="1981200"/>
                <a:gridCol w="1828800"/>
              </a:tblGrid>
              <a:tr h="927907">
                <a:tc>
                  <a:txBody>
                    <a:bodyPr/>
                    <a:lstStyle/>
                    <a:p>
                      <a:r>
                        <a:rPr lang="en-US" sz="2000" dirty="0" smtClean="0"/>
                        <a:t>8</a:t>
                      </a:r>
                      <a:r>
                        <a:rPr lang="en-US" sz="2000" baseline="30000" dirty="0" smtClean="0"/>
                        <a:t>th</a:t>
                      </a:r>
                      <a:r>
                        <a:rPr lang="en-US" sz="2000" dirty="0" smtClean="0"/>
                        <a:t> Grade NAEP</a:t>
                      </a:r>
                      <a:br>
                        <a:rPr lang="en-US" sz="2000" dirty="0" smtClean="0"/>
                      </a:br>
                      <a:r>
                        <a:rPr lang="en-US" sz="2000" dirty="0" smtClean="0"/>
                        <a:t>Percent At or Above</a:t>
                      </a:r>
                      <a:endParaRPr lang="en-US" sz="2000" dirty="0"/>
                    </a:p>
                  </a:txBody>
                  <a:tcPr/>
                </a:tc>
                <a:tc>
                  <a:txBody>
                    <a:bodyPr/>
                    <a:lstStyle/>
                    <a:p>
                      <a:pPr algn="ctr"/>
                      <a:r>
                        <a:rPr lang="en-US" sz="2000" dirty="0" smtClean="0"/>
                        <a:t>WHITE</a:t>
                      </a:r>
                      <a:endParaRPr lang="en-US" sz="2000" dirty="0"/>
                    </a:p>
                  </a:txBody>
                  <a:tcPr anchor="ctr"/>
                </a:tc>
                <a:tc>
                  <a:txBody>
                    <a:bodyPr/>
                    <a:lstStyle/>
                    <a:p>
                      <a:pPr algn="ctr"/>
                      <a:r>
                        <a:rPr lang="en-US" sz="2000" dirty="0" smtClean="0"/>
                        <a:t>AFRICAN</a:t>
                      </a:r>
                      <a:r>
                        <a:rPr lang="en-US" sz="2000" baseline="0" dirty="0" smtClean="0"/>
                        <a:t> AMERICAN</a:t>
                      </a:r>
                      <a:endParaRPr lang="en-US" sz="2000" dirty="0"/>
                    </a:p>
                  </a:txBody>
                  <a:tcPr anchor="ctr"/>
                </a:tc>
                <a:tc>
                  <a:txBody>
                    <a:bodyPr/>
                    <a:lstStyle/>
                    <a:p>
                      <a:pPr algn="ctr"/>
                      <a:r>
                        <a:rPr lang="en-US" sz="2000" dirty="0" smtClean="0"/>
                        <a:t>HISPANIC</a:t>
                      </a:r>
                      <a:endParaRPr lang="en-US" sz="2000" dirty="0"/>
                    </a:p>
                  </a:txBody>
                  <a:tcPr anchor="ctr"/>
                </a:tc>
              </a:tr>
              <a:tr h="537597">
                <a:tc>
                  <a:txBody>
                    <a:bodyPr/>
                    <a:lstStyle/>
                    <a:p>
                      <a:r>
                        <a:rPr lang="en-US" sz="2000" dirty="0" smtClean="0"/>
                        <a:t>Reading</a:t>
                      </a:r>
                      <a:endParaRPr lang="en-US" sz="2000" dirty="0"/>
                    </a:p>
                  </a:txBody>
                  <a:tcPr anchor="ctr"/>
                </a:tc>
                <a:tc>
                  <a:txBody>
                    <a:bodyPr/>
                    <a:lstStyle/>
                    <a:p>
                      <a:pPr algn="r"/>
                      <a:r>
                        <a:rPr lang="en-US" sz="2000" dirty="0" smtClean="0"/>
                        <a:t>85%</a:t>
                      </a:r>
                      <a:endParaRPr lang="en-US" sz="2000" dirty="0"/>
                    </a:p>
                  </a:txBody>
                  <a:tcPr anchor="ctr"/>
                </a:tc>
                <a:tc>
                  <a:txBody>
                    <a:bodyPr/>
                    <a:lstStyle/>
                    <a:p>
                      <a:pPr algn="r"/>
                      <a:r>
                        <a:rPr lang="en-US" sz="2000" dirty="0" smtClean="0"/>
                        <a:t>59%</a:t>
                      </a:r>
                      <a:endParaRPr lang="en-US" sz="2000" dirty="0"/>
                    </a:p>
                  </a:txBody>
                  <a:tcPr anchor="ctr"/>
                </a:tc>
                <a:tc>
                  <a:txBody>
                    <a:bodyPr/>
                    <a:lstStyle/>
                    <a:p>
                      <a:pPr algn="r"/>
                      <a:r>
                        <a:rPr lang="en-US" sz="2000" dirty="0" smtClean="0"/>
                        <a:t>70%</a:t>
                      </a:r>
                      <a:endParaRPr lang="en-US" sz="2000" dirty="0"/>
                    </a:p>
                  </a:txBody>
                  <a:tcPr anchor="ctr"/>
                </a:tc>
              </a:tr>
              <a:tr h="537597">
                <a:tc>
                  <a:txBody>
                    <a:bodyPr/>
                    <a:lstStyle/>
                    <a:p>
                      <a:r>
                        <a:rPr lang="en-US" sz="2000" dirty="0" smtClean="0"/>
                        <a:t>Math</a:t>
                      </a:r>
                      <a:endParaRPr lang="en-US" sz="2000" dirty="0"/>
                    </a:p>
                  </a:txBody>
                  <a:tcPr anchor="ctr"/>
                </a:tc>
                <a:tc>
                  <a:txBody>
                    <a:bodyPr/>
                    <a:lstStyle/>
                    <a:p>
                      <a:pPr algn="r"/>
                      <a:r>
                        <a:rPr lang="en-US" sz="2000" dirty="0" smtClean="0"/>
                        <a:t>81%</a:t>
                      </a:r>
                      <a:endParaRPr lang="en-US" sz="2000" dirty="0"/>
                    </a:p>
                  </a:txBody>
                  <a:tcPr anchor="ctr"/>
                </a:tc>
                <a:tc>
                  <a:txBody>
                    <a:bodyPr/>
                    <a:lstStyle/>
                    <a:p>
                      <a:pPr algn="r"/>
                      <a:r>
                        <a:rPr lang="en-US" sz="2000" dirty="0" smtClean="0"/>
                        <a:t>52%</a:t>
                      </a:r>
                      <a:endParaRPr lang="en-US" sz="2000" dirty="0"/>
                    </a:p>
                  </a:txBody>
                  <a:tcPr anchor="ctr"/>
                </a:tc>
                <a:tc>
                  <a:txBody>
                    <a:bodyPr/>
                    <a:lstStyle/>
                    <a:p>
                      <a:pPr algn="r"/>
                      <a:r>
                        <a:rPr lang="en-US" sz="2000" dirty="0" smtClean="0"/>
                        <a:t>60%</a:t>
                      </a:r>
                      <a:endParaRPr lang="en-US" sz="2000" dirty="0"/>
                    </a:p>
                  </a:txBody>
                  <a:tcPr anchor="ctr"/>
                </a:tc>
              </a:tr>
              <a:tr h="537597">
                <a:tc>
                  <a:txBody>
                    <a:bodyPr/>
                    <a:lstStyle/>
                    <a:p>
                      <a:r>
                        <a:rPr lang="en-US" sz="2000" dirty="0" smtClean="0"/>
                        <a:t>Science </a:t>
                      </a:r>
                      <a:r>
                        <a:rPr lang="en-US" sz="1400" dirty="0" smtClean="0"/>
                        <a:t>(2011)</a:t>
                      </a:r>
                      <a:endParaRPr lang="en-US" sz="2000" dirty="0"/>
                    </a:p>
                  </a:txBody>
                  <a:tcPr anchor="ctr"/>
                </a:tc>
                <a:tc>
                  <a:txBody>
                    <a:bodyPr/>
                    <a:lstStyle/>
                    <a:p>
                      <a:pPr algn="r"/>
                      <a:r>
                        <a:rPr lang="en-US" sz="2000" dirty="0" smtClean="0"/>
                        <a:t>81%</a:t>
                      </a:r>
                      <a:endParaRPr lang="en-US" sz="2000" dirty="0"/>
                    </a:p>
                  </a:txBody>
                  <a:tcPr anchor="ctr"/>
                </a:tc>
                <a:tc>
                  <a:txBody>
                    <a:bodyPr/>
                    <a:lstStyle/>
                    <a:p>
                      <a:pPr algn="r"/>
                      <a:r>
                        <a:rPr lang="en-US" sz="2000" dirty="0" smtClean="0"/>
                        <a:t>42%</a:t>
                      </a:r>
                      <a:endParaRPr lang="en-US" sz="2000" dirty="0"/>
                    </a:p>
                  </a:txBody>
                  <a:tcPr anchor="ctr"/>
                </a:tc>
                <a:tc>
                  <a:txBody>
                    <a:bodyPr/>
                    <a:lstStyle/>
                    <a:p>
                      <a:pPr algn="r"/>
                      <a:r>
                        <a:rPr lang="en-US" sz="2000" dirty="0" smtClean="0"/>
                        <a:t>56%</a:t>
                      </a:r>
                      <a:endParaRPr lang="en-US" sz="2000" dirty="0"/>
                    </a:p>
                  </a:txBody>
                  <a:tcPr anchor="ctr"/>
                </a:tc>
              </a:tr>
            </a:tbl>
          </a:graphicData>
        </a:graphic>
      </p:graphicFrame>
    </p:spTree>
    <p:extLst>
      <p:ext uri="{BB962C8B-B14F-4D97-AF65-F5344CB8AC3E}">
        <p14:creationId xmlns:p14="http://schemas.microsoft.com/office/powerpoint/2010/main" val="3757671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758952"/>
          </a:xfrm>
        </p:spPr>
        <p:txBody>
          <a:bodyPr>
            <a:noAutofit/>
          </a:bodyPr>
          <a:lstStyle/>
          <a:p>
            <a:r>
              <a:rPr lang="en-US" sz="2800" dirty="0" smtClean="0"/>
              <a:t>So the Charge of the Commission </a:t>
            </a:r>
            <a:br>
              <a:rPr lang="en-US" sz="2800" dirty="0" smtClean="0"/>
            </a:br>
            <a:r>
              <a:rPr lang="en-US" sz="2800" dirty="0" smtClean="0"/>
              <a:t>was on Point—The Core Issues Remain:</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21</a:t>
            </a:fld>
            <a:endParaRPr lang="en-US" dirty="0"/>
          </a:p>
        </p:txBody>
      </p:sp>
      <p:sp>
        <p:nvSpPr>
          <p:cNvPr id="5" name="Content Placeholder 4"/>
          <p:cNvSpPr>
            <a:spLocks noGrp="1"/>
          </p:cNvSpPr>
          <p:nvPr>
            <p:ph sz="quarter" idx="1"/>
          </p:nvPr>
        </p:nvSpPr>
        <p:spPr/>
        <p:txBody>
          <a:bodyPr/>
          <a:lstStyle/>
          <a:p>
            <a:r>
              <a:rPr lang="en-US" sz="4400" dirty="0" smtClean="0"/>
              <a:t>Poverty</a:t>
            </a:r>
          </a:p>
          <a:p>
            <a:endParaRPr lang="en-US" dirty="0" smtClean="0"/>
          </a:p>
          <a:p>
            <a:pPr lvl="1">
              <a:buNone/>
            </a:pPr>
            <a:r>
              <a:rPr lang="en-US" dirty="0" smtClean="0"/>
              <a:t>	</a:t>
            </a:r>
            <a:r>
              <a:rPr lang="en-US" sz="3600" dirty="0" smtClean="0"/>
              <a:t>and</a:t>
            </a:r>
          </a:p>
          <a:p>
            <a:pPr lvl="1">
              <a:buNone/>
            </a:pPr>
            <a:endParaRPr lang="en-US" dirty="0" smtClean="0"/>
          </a:p>
          <a:p>
            <a:pPr lvl="0">
              <a:buClr>
                <a:srgbClr val="D16349"/>
              </a:buClr>
            </a:pPr>
            <a:r>
              <a:rPr lang="en-US" sz="4400" dirty="0" smtClean="0">
                <a:solidFill>
                  <a:prstClr val="black"/>
                </a:solidFill>
              </a:rPr>
              <a:t>Insufficient Resources</a:t>
            </a:r>
          </a:p>
          <a:p>
            <a:pPr lvl="1">
              <a:buClr>
                <a:srgbClr val="D16349"/>
              </a:buClr>
              <a:buNone/>
            </a:pPr>
            <a:r>
              <a:rPr lang="en-US" sz="4400" dirty="0" smtClean="0">
                <a:solidFill>
                  <a:prstClr val="black"/>
                </a:solidFill>
              </a:rPr>
              <a:t>Inequitably Distributed</a:t>
            </a:r>
          </a:p>
          <a:p>
            <a:pPr lvl="1">
              <a:buNone/>
            </a:pPr>
            <a:endParaRPr lang="en-US" dirty="0" smtClean="0"/>
          </a:p>
          <a:p>
            <a:pPr lvl="1">
              <a:buNone/>
            </a:pP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Nothing New</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22</a:t>
            </a:fld>
            <a:endParaRPr lang="en-US" dirty="0"/>
          </a:p>
        </p:txBody>
      </p:sp>
      <p:sp>
        <p:nvSpPr>
          <p:cNvPr id="5" name="Content Placeholder 4"/>
          <p:cNvSpPr>
            <a:spLocks noGrp="1"/>
          </p:cNvSpPr>
          <p:nvPr>
            <p:ph sz="quarter" idx="1"/>
          </p:nvPr>
        </p:nvSpPr>
        <p:spPr/>
        <p:txBody>
          <a:bodyPr>
            <a:normAutofit/>
          </a:bodyPr>
          <a:lstStyle/>
          <a:p>
            <a:pPr algn="ctr">
              <a:buNone/>
            </a:pPr>
            <a:r>
              <a:rPr lang="en-US" sz="3600" dirty="0" smtClean="0"/>
              <a:t>Who first noted these as </a:t>
            </a:r>
          </a:p>
          <a:p>
            <a:pPr algn="ctr">
              <a:buNone/>
            </a:pPr>
            <a:r>
              <a:rPr lang="en-US" sz="3600" dirty="0" smtClean="0"/>
              <a:t>core issues in U.S. Education</a:t>
            </a:r>
            <a:endParaRPr lang="en-US" sz="3600"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8" name="Picture 2" descr="http://t1.gstatic.com/images?q=tbn:ANd9GcQbaGLh0JC16RjqdfDD6w1YzcfJF9He2xJTiO1slTOEQ4Nkh8qQZg"/>
          <p:cNvPicPr>
            <a:picLocks noChangeAspect="1" noChangeArrowheads="1"/>
          </p:cNvPicPr>
          <p:nvPr/>
        </p:nvPicPr>
        <p:blipFill>
          <a:blip r:embed="rId2"/>
          <a:srcRect/>
          <a:stretch>
            <a:fillRect/>
          </a:stretch>
        </p:blipFill>
        <p:spPr bwMode="auto">
          <a:xfrm>
            <a:off x="1447800" y="3581400"/>
            <a:ext cx="1800225" cy="2543175"/>
          </a:xfrm>
          <a:prstGeom prst="rect">
            <a:avLst/>
          </a:prstGeom>
          <a:noFill/>
        </p:spPr>
      </p:pic>
      <p:sp>
        <p:nvSpPr>
          <p:cNvPr id="7" name="Oval Callout 6"/>
          <p:cNvSpPr/>
          <p:nvPr/>
        </p:nvSpPr>
        <p:spPr bwMode="auto">
          <a:xfrm>
            <a:off x="2819400" y="3581400"/>
            <a:ext cx="1371600" cy="562630"/>
          </a:xfrm>
          <a:prstGeom prst="wedgeEllipseCallout">
            <a:avLst/>
          </a:prstGeom>
          <a:solidFill>
            <a:srgbClr val="33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2000" dirty="0" smtClean="0">
                <a:solidFill>
                  <a:schemeClr val="bg1"/>
                </a:solidFill>
                <a:effectLst/>
              </a:rPr>
              <a:t>“Who”</a:t>
            </a:r>
            <a:endParaRPr lang="en-US" sz="2000" dirty="0">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23</a:t>
            </a:fld>
            <a:endParaRPr lang="en-US" dirty="0"/>
          </a:p>
        </p:txBody>
      </p:sp>
      <p:sp>
        <p:nvSpPr>
          <p:cNvPr id="5" name="Content Placeholder 4"/>
          <p:cNvSpPr>
            <a:spLocks noGrp="1"/>
          </p:cNvSpPr>
          <p:nvPr>
            <p:ph sz="quarter" idx="1"/>
          </p:nvPr>
        </p:nvSpPr>
        <p:spPr/>
        <p:txBody>
          <a:bodyPr>
            <a:normAutofit/>
          </a:bodyPr>
          <a:lstStyle/>
          <a:p>
            <a:pPr algn="ctr">
              <a:buNone/>
            </a:pPr>
            <a:endParaRPr lang="en-US" sz="4400" dirty="0" smtClean="0"/>
          </a:p>
          <a:p>
            <a:pPr algn="ctr">
              <a:buNone/>
            </a:pPr>
            <a:endParaRPr lang="en-US" sz="4400" dirty="0" smtClean="0"/>
          </a:p>
          <a:p>
            <a:pPr algn="ctr">
              <a:buNone/>
            </a:pPr>
            <a:r>
              <a:rPr lang="en-US" sz="4400" dirty="0" smtClean="0"/>
              <a:t>The NIXON COMMISSION </a:t>
            </a:r>
          </a:p>
          <a:p>
            <a:pPr algn="ctr">
              <a:buNone/>
            </a:pPr>
            <a:r>
              <a:rPr lang="en-US" sz="4400" dirty="0" smtClean="0"/>
              <a:t>on Education in 1972!</a:t>
            </a:r>
            <a:endParaRPr lang="en-US" sz="4400"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81000"/>
            <a:ext cx="1885950" cy="2514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Nixon Commission Found:</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Text Placeholder 2"/>
          <p:cNvSpPr txBox="1">
            <a:spLocks/>
          </p:cNvSpPr>
          <p:nvPr/>
        </p:nvSpPr>
        <p:spPr>
          <a:xfrm>
            <a:off x="457200" y="1524000"/>
            <a:ext cx="8305800" cy="4191000"/>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buFont typeface="Copperplate Gothic Bold" pitchFamily="34" charset="0"/>
              <a:buAutoNum type="arabicPeriod"/>
              <a:tabLst/>
              <a:defRPr/>
            </a:pPr>
            <a:r>
              <a:rPr kumimoji="0" lang="en-US" sz="2400" b="0" i="0" u="none" strike="noStrike" kern="1200" cap="none" spc="0" normalizeH="0" baseline="0" noProof="0" dirty="0" smtClean="0">
                <a:ln>
                  <a:noFill/>
                </a:ln>
                <a:solidFill>
                  <a:schemeClr val="tx1"/>
                </a:solidFill>
                <a:effectLst/>
                <a:uLnTx/>
                <a:uFillTx/>
                <a:latin typeface="Albertus MT Lt" pitchFamily="18" charset="0"/>
                <a:ea typeface="+mn-ea"/>
                <a:cs typeface="+mn-cs"/>
              </a:rPr>
              <a:t>Educational funding at the state level is too tied to property taxes—and rarely connected to the educational needs of children.</a:t>
            </a:r>
          </a:p>
          <a:p>
            <a:pPr marL="514350" marR="0" lvl="0" indent="-514350" algn="l" defTabSz="914400" rtl="0" eaLnBrk="1" fontAlgn="auto" latinLnBrk="0" hangingPunct="1">
              <a:lnSpc>
                <a:spcPct val="100000"/>
              </a:lnSpc>
              <a:spcBef>
                <a:spcPct val="20000"/>
              </a:spcBef>
              <a:spcAft>
                <a:spcPts val="0"/>
              </a:spcAft>
              <a:buClr>
                <a:schemeClr val="accent1"/>
              </a:buClr>
              <a:buSzPct val="85000"/>
              <a:buFont typeface="Copperplate Gothic Bold" pitchFamily="34" charset="0"/>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Albertus MT Lt" pitchFamily="18" charset="0"/>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85000"/>
              <a:buFont typeface="Copperplate Gothic Bold" pitchFamily="34" charset="0"/>
              <a:buAutoNum type="arabicPeriod"/>
              <a:tabLst/>
              <a:defRPr/>
            </a:pPr>
            <a:r>
              <a:rPr kumimoji="0" lang="en-US" sz="2400" b="0" i="0" u="none" strike="noStrike" kern="1200" cap="none" spc="0" normalizeH="0" baseline="0" noProof="0" dirty="0" smtClean="0">
                <a:ln>
                  <a:noFill/>
                </a:ln>
                <a:solidFill>
                  <a:schemeClr val="tx1"/>
                </a:solidFill>
                <a:effectLst/>
                <a:uLnTx/>
                <a:uFillTx/>
                <a:latin typeface="Albertus MT Lt" pitchFamily="18" charset="0"/>
                <a:ea typeface="+mn-ea"/>
                <a:cs typeface="+mn-cs"/>
              </a:rPr>
              <a:t>Money can help solve many of the </a:t>
            </a:r>
            <a:r>
              <a:rPr kumimoji="0" lang="en-US" sz="2400" b="0" i="0" u="sng" strike="noStrike" kern="1200" cap="none" spc="0" normalizeH="0" baseline="0" noProof="0" dirty="0" smtClean="0">
                <a:ln>
                  <a:noFill/>
                </a:ln>
                <a:solidFill>
                  <a:schemeClr val="tx1"/>
                </a:solidFill>
                <a:effectLst/>
                <a:uLnTx/>
                <a:uFillTx/>
                <a:latin typeface="Albertus MT Lt" pitchFamily="18" charset="0"/>
                <a:ea typeface="+mn-ea"/>
                <a:cs typeface="+mn-cs"/>
              </a:rPr>
              <a:t>Educational Problems</a:t>
            </a:r>
            <a:r>
              <a:rPr kumimoji="0" lang="en-US" sz="2400" b="0" i="0" u="none" strike="noStrike" kern="1200" cap="none" spc="0" normalizeH="0" baseline="0" noProof="0" dirty="0" smtClean="0">
                <a:ln>
                  <a:noFill/>
                </a:ln>
                <a:solidFill>
                  <a:schemeClr val="tx1"/>
                </a:solidFill>
                <a:effectLst/>
                <a:uLnTx/>
                <a:uFillTx/>
                <a:latin typeface="Albertus MT Lt" pitchFamily="18" charset="0"/>
                <a:ea typeface="+mn-ea"/>
                <a:cs typeface="+mn-cs"/>
              </a:rPr>
              <a:t> that have surfaced.</a:t>
            </a:r>
          </a:p>
          <a:p>
            <a:pPr marL="514350" marR="0" lvl="0" indent="-514350" algn="l" defTabSz="914400" rtl="0" eaLnBrk="1" fontAlgn="auto" latinLnBrk="0" hangingPunct="1">
              <a:lnSpc>
                <a:spcPct val="100000"/>
              </a:lnSpc>
              <a:spcBef>
                <a:spcPct val="20000"/>
              </a:spcBef>
              <a:spcAft>
                <a:spcPts val="0"/>
              </a:spcAft>
              <a:buClr>
                <a:schemeClr val="accent1"/>
              </a:buClr>
              <a:buSzPct val="85000"/>
              <a:buFont typeface="Copperplate Gothic Bold" pitchFamily="34" charset="0"/>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Albertus MT Lt" pitchFamily="18" charset="0"/>
              <a:ea typeface="+mn-ea"/>
              <a:cs typeface="+mn-cs"/>
            </a:endParaRPr>
          </a:p>
          <a:p>
            <a:pPr marL="514350" marR="0" lvl="0" indent="-514350" algn="l" defTabSz="914400" rtl="0" eaLnBrk="1" fontAlgn="auto" latinLnBrk="0" hangingPunct="1">
              <a:lnSpc>
                <a:spcPct val="100000"/>
              </a:lnSpc>
              <a:spcBef>
                <a:spcPct val="20000"/>
              </a:spcBef>
              <a:spcAft>
                <a:spcPts val="0"/>
              </a:spcAft>
              <a:buClr>
                <a:schemeClr val="accent1"/>
              </a:buClr>
              <a:buSzPct val="85000"/>
              <a:buFont typeface="Copperplate Gothic Bold" pitchFamily="34" charset="0"/>
              <a:buAutoNum type="arabicPeriod"/>
              <a:tabLst/>
              <a:defRPr/>
            </a:pPr>
            <a:r>
              <a:rPr kumimoji="0" lang="en-US" sz="2400" b="0" i="0" u="none" strike="noStrike" kern="1200" cap="none" spc="0" normalizeH="0" baseline="0" noProof="0" dirty="0" smtClean="0">
                <a:ln>
                  <a:noFill/>
                </a:ln>
                <a:solidFill>
                  <a:schemeClr val="tx1"/>
                </a:solidFill>
                <a:effectLst/>
                <a:uLnTx/>
                <a:uFillTx/>
                <a:latin typeface="Albertus MT Lt" pitchFamily="18" charset="0"/>
                <a:ea typeface="+mn-ea"/>
                <a:cs typeface="+mn-cs"/>
              </a:rPr>
              <a:t>States have the responsibility to reform school financing to eliminate disparities and ensure adequacy</a:t>
            </a:r>
          </a:p>
        </p:txBody>
      </p:sp>
      <p:pic>
        <p:nvPicPr>
          <p:cNvPr id="8" name="Picture 2"/>
          <p:cNvPicPr>
            <a:picLocks noChangeAspect="1" noChangeArrowheads="1"/>
          </p:cNvPicPr>
          <p:nvPr/>
        </p:nvPicPr>
        <p:blipFill>
          <a:blip r:embed="rId2"/>
          <a:srcRect/>
          <a:stretch>
            <a:fillRect/>
          </a:stretch>
        </p:blipFill>
        <p:spPr bwMode="auto">
          <a:xfrm rot="-878454">
            <a:off x="5538276" y="5291611"/>
            <a:ext cx="1630518" cy="12228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51C0AEC-C19E-4450-A359-804CE30CA635}" type="slidenum">
              <a:rPr lang="en-US" smtClean="0"/>
              <a:pPr/>
              <a:t>24</a:t>
            </a:fld>
            <a:endParaRPr lang="en-US" dirty="0"/>
          </a:p>
        </p:txBody>
      </p:sp>
    </p:spTree>
    <p:extLst>
      <p:ext uri="{BB962C8B-B14F-4D97-AF65-F5344CB8AC3E}">
        <p14:creationId xmlns:p14="http://schemas.microsoft.com/office/powerpoint/2010/main" val="868091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How’s that Working Out?</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25</a:t>
            </a:fld>
            <a:endParaRPr lang="en-US" dirty="0"/>
          </a:p>
        </p:txBody>
      </p:sp>
      <p:sp>
        <p:nvSpPr>
          <p:cNvPr id="5" name="Content Placeholder 4"/>
          <p:cNvSpPr>
            <a:spLocks noGrp="1"/>
          </p:cNvSpPr>
          <p:nvPr>
            <p:ph sz="quarter" idx="1"/>
          </p:nvPr>
        </p:nvSpPr>
        <p:spPr>
          <a:xfrm>
            <a:off x="2569464" y="1532954"/>
            <a:ext cx="6443472" cy="4572000"/>
          </a:xfrm>
        </p:spPr>
        <p:txBody>
          <a:bodyPr>
            <a:normAutofit fontScale="92500"/>
          </a:bodyPr>
          <a:lstStyle/>
          <a:p>
            <a:r>
              <a:rPr lang="en-US" dirty="0" smtClean="0"/>
              <a:t>Overall, states were providing less per pupil funding for K-12 in 2014 than they did before the Great Recession hit in December of 2007</a:t>
            </a:r>
          </a:p>
          <a:p>
            <a:r>
              <a:rPr lang="en-US" dirty="0" smtClean="0"/>
              <a:t>In real terms (adjusted for inflation), at least 33 individual states provided less $ per student for the 2014-15 school year than before the Great Recession</a:t>
            </a:r>
          </a:p>
          <a:p>
            <a:r>
              <a:rPr lang="en-US" dirty="0"/>
              <a:t>To pile on, the Feds have cut funding for Title I by 8.3% in real terms since 2010 (in large part due to “sequestration”)</a:t>
            </a:r>
          </a:p>
          <a:p>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10" name="Picture 6" descr="http://www.finnfinancialgroup.com/wp-content/uploads/2014/01/Empty-pocke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1752" y="2057400"/>
            <a:ext cx="225063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37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152400"/>
            <a:ext cx="8534400" cy="914704"/>
          </a:xfrm>
        </p:spPr>
        <p:txBody>
          <a:bodyPr>
            <a:normAutofit fontScale="90000"/>
          </a:bodyPr>
          <a:lstStyle/>
          <a:p>
            <a:r>
              <a:rPr lang="en-US" dirty="0"/>
              <a:t>In case you are wondering, </a:t>
            </a:r>
            <a:r>
              <a:rPr lang="en-US" dirty="0" smtClean="0"/>
              <a:t/>
            </a:r>
            <a:br>
              <a:rPr lang="en-US" dirty="0" smtClean="0"/>
            </a:br>
            <a:r>
              <a:rPr lang="en-US" dirty="0" smtClean="0"/>
              <a:t>after </a:t>
            </a:r>
            <a:r>
              <a:rPr lang="en-US" dirty="0"/>
              <a:t>adjusting for inflation:</a:t>
            </a: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26</a:t>
            </a:fld>
            <a:endParaRPr lang="en-US" dirty="0"/>
          </a:p>
        </p:txBody>
      </p:sp>
      <p:sp>
        <p:nvSpPr>
          <p:cNvPr id="5" name="Content Placeholder 4"/>
          <p:cNvSpPr>
            <a:spLocks noGrp="1"/>
          </p:cNvSpPr>
          <p:nvPr>
            <p:ph sz="quarter" idx="1"/>
          </p:nvPr>
        </p:nvSpPr>
        <p:spPr>
          <a:xfrm>
            <a:off x="2895600" y="1527048"/>
            <a:ext cx="5910072" cy="4572000"/>
          </a:xfrm>
        </p:spPr>
        <p:txBody>
          <a:bodyPr>
            <a:normAutofit lnSpcReduction="10000"/>
          </a:bodyPr>
          <a:lstStyle/>
          <a:p>
            <a:pPr>
              <a:spcAft>
                <a:spcPts val="1200"/>
              </a:spcAft>
            </a:pPr>
            <a:r>
              <a:rPr lang="en-US" dirty="0" smtClean="0"/>
              <a:t>Georgia was spending </a:t>
            </a:r>
            <a:r>
              <a:rPr lang="en-US" dirty="0" smtClean="0">
                <a:solidFill>
                  <a:srgbClr val="FF0000"/>
                </a:solidFill>
              </a:rPr>
              <a:t>-16.3%</a:t>
            </a:r>
            <a:r>
              <a:rPr lang="en-US" dirty="0" smtClean="0"/>
              <a:t> </a:t>
            </a:r>
            <a:r>
              <a:rPr lang="en-US" dirty="0" smtClean="0"/>
              <a:t>less per </a:t>
            </a:r>
            <a:r>
              <a:rPr lang="en-US" dirty="0"/>
              <a:t>student in FY2014 than </a:t>
            </a:r>
            <a:r>
              <a:rPr lang="en-US" dirty="0" smtClean="0"/>
              <a:t>FY2008. Largest drop in the nation.</a:t>
            </a:r>
            <a:endParaRPr lang="en-US" dirty="0"/>
          </a:p>
          <a:p>
            <a:pPr>
              <a:spcAft>
                <a:spcPts val="1200"/>
              </a:spcAft>
            </a:pPr>
            <a:r>
              <a:rPr lang="en-US" dirty="0" smtClean="0"/>
              <a:t>The national average was a </a:t>
            </a:r>
            <a:r>
              <a:rPr lang="en-US" dirty="0" smtClean="0">
                <a:solidFill>
                  <a:srgbClr val="FF0000"/>
                </a:solidFill>
              </a:rPr>
              <a:t>-4.5% </a:t>
            </a:r>
            <a:r>
              <a:rPr lang="en-US" dirty="0" smtClean="0"/>
              <a:t>drop.</a:t>
            </a:r>
            <a:endParaRPr lang="en-US" dirty="0"/>
          </a:p>
          <a:p>
            <a:r>
              <a:rPr lang="en-US" dirty="0" smtClean="0"/>
              <a:t>Georgia was spending </a:t>
            </a:r>
            <a:r>
              <a:rPr lang="en-US" dirty="0" smtClean="0">
                <a:solidFill>
                  <a:srgbClr val="FF0000"/>
                </a:solidFill>
              </a:rPr>
              <a:t>$1,794 </a:t>
            </a:r>
            <a:r>
              <a:rPr lang="en-US" dirty="0" smtClean="0"/>
              <a:t>less per </a:t>
            </a:r>
            <a:r>
              <a:rPr lang="en-US" dirty="0"/>
              <a:t>pupil in FY2014 than </a:t>
            </a:r>
            <a:r>
              <a:rPr lang="en-US" dirty="0" smtClean="0"/>
              <a:t>FY2008—50</a:t>
            </a:r>
            <a:r>
              <a:rPr lang="en-US" baseline="30000" dirty="0" smtClean="0"/>
              <a:t>th</a:t>
            </a:r>
            <a:r>
              <a:rPr lang="en-US" dirty="0" smtClean="0"/>
              <a:t> in the nation.</a:t>
            </a:r>
          </a:p>
          <a:p>
            <a:pPr lvl="1"/>
            <a:r>
              <a:rPr lang="en-US" sz="1500" dirty="0" smtClean="0"/>
              <a:t>In “good” company, the surrounding states of South Carolina (</a:t>
            </a:r>
            <a:r>
              <a:rPr lang="en-US" sz="1500" dirty="0" smtClean="0">
                <a:solidFill>
                  <a:srgbClr val="FF0000"/>
                </a:solidFill>
              </a:rPr>
              <a:t>-$569</a:t>
            </a:r>
            <a:r>
              <a:rPr lang="en-US" sz="1500" dirty="0" smtClean="0"/>
              <a:t>), Alabama (</a:t>
            </a:r>
            <a:r>
              <a:rPr lang="en-US" sz="1500" dirty="0" smtClean="0">
                <a:solidFill>
                  <a:srgbClr val="FF0000"/>
                </a:solidFill>
              </a:rPr>
              <a:t>-$1,199</a:t>
            </a:r>
            <a:r>
              <a:rPr lang="en-US" sz="1500" dirty="0" smtClean="0"/>
              <a:t>), and Florida (</a:t>
            </a:r>
            <a:r>
              <a:rPr lang="en-US" sz="1500" dirty="0" smtClean="0">
                <a:solidFill>
                  <a:srgbClr val="FF0000"/>
                </a:solidFill>
              </a:rPr>
              <a:t>-$1,395</a:t>
            </a:r>
            <a:r>
              <a:rPr lang="en-US" sz="1500" dirty="0" smtClean="0"/>
              <a:t>) also were among </a:t>
            </a:r>
            <a:r>
              <a:rPr lang="en-US" sz="1500" dirty="0"/>
              <a:t>the </a:t>
            </a:r>
            <a:r>
              <a:rPr lang="en-US" sz="1500" dirty="0" smtClean="0"/>
              <a:t>states with largest decreases.</a:t>
            </a:r>
            <a:endParaRPr lang="en-US" sz="1500" dirty="0"/>
          </a:p>
          <a:p>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9" name="Rectangle 8"/>
          <p:cNvSpPr/>
          <p:nvPr/>
        </p:nvSpPr>
        <p:spPr>
          <a:xfrm>
            <a:off x="228600" y="5973733"/>
            <a:ext cx="6230112" cy="307777"/>
          </a:xfrm>
          <a:prstGeom prst="rect">
            <a:avLst/>
          </a:prstGeom>
        </p:spPr>
        <p:txBody>
          <a:bodyPr wrap="square">
            <a:spAutoFit/>
          </a:bodyPr>
          <a:lstStyle/>
          <a:p>
            <a:pPr>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Source: Analysis of National Center for Education </a:t>
            </a:r>
            <a:r>
              <a:rPr lang="en-US" sz="1400" dirty="0" smtClean="0">
                <a:latin typeface="Calibri" panose="020F0502020204030204" pitchFamily="34" charset="0"/>
                <a:ea typeface="Calibri" panose="020F0502020204030204" pitchFamily="34" charset="0"/>
                <a:cs typeface="Times New Roman" panose="02020603050405020304" pitchFamily="18" charset="0"/>
              </a:rPr>
              <a:t>Statistics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29366"/>
            <a:ext cx="2760193" cy="2723634"/>
          </a:xfrm>
          <a:prstGeom prst="rect">
            <a:avLst/>
          </a:prstGeom>
        </p:spPr>
      </p:pic>
    </p:spTree>
    <p:extLst>
      <p:ext uri="{BB962C8B-B14F-4D97-AF65-F5344CB8AC3E}">
        <p14:creationId xmlns:p14="http://schemas.microsoft.com/office/powerpoint/2010/main" val="1932900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State’s Actually </a:t>
            </a:r>
            <a:r>
              <a:rPr lang="en-US" dirty="0" smtClean="0"/>
              <a:t>Do</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27</a:t>
            </a:fld>
            <a:endParaRPr lang="en-US" dirty="0">
              <a:solidFill>
                <a:srgbClr val="8CADAE">
                  <a:shade val="75000"/>
                </a:srgbClr>
              </a:solidFill>
            </a:endParaRPr>
          </a:p>
        </p:txBody>
      </p:sp>
      <p:sp>
        <p:nvSpPr>
          <p:cNvPr id="5" name="Content Placeholder 4"/>
          <p:cNvSpPr>
            <a:spLocks noGrp="1"/>
          </p:cNvSpPr>
          <p:nvPr>
            <p:ph sz="quarter" idx="1"/>
          </p:nvPr>
        </p:nvSpPr>
        <p:spPr>
          <a:xfrm>
            <a:off x="533400" y="1527048"/>
            <a:ext cx="8077200" cy="4572000"/>
          </a:xfrm>
        </p:spPr>
        <p:txBody>
          <a:bodyPr>
            <a:normAutofit lnSpcReduction="10000"/>
          </a:bodyPr>
          <a:lstStyle/>
          <a:p>
            <a:r>
              <a:rPr lang="en-US" dirty="0" smtClean="0"/>
              <a:t>36 states use a “Foundation” or base level of funding per pupil 	But rarely tie it to actual cost needed to educate even non-at-risk children</a:t>
            </a:r>
          </a:p>
          <a:p>
            <a:r>
              <a:rPr lang="en-US" dirty="0" smtClean="0"/>
              <a:t>This base is usually supplemented in formula:</a:t>
            </a:r>
          </a:p>
          <a:p>
            <a:pPr lvl="1"/>
            <a:r>
              <a:rPr lang="en-US" dirty="0" smtClean="0"/>
              <a:t>30 states supplement the base w/ a factor for low-income students</a:t>
            </a:r>
          </a:p>
          <a:p>
            <a:pPr lvl="1"/>
            <a:r>
              <a:rPr lang="en-US" dirty="0" smtClean="0"/>
              <a:t>27, have a factor for ELL</a:t>
            </a:r>
          </a:p>
          <a:p>
            <a:pPr lvl="1"/>
            <a:r>
              <a:rPr lang="en-US" dirty="0" smtClean="0"/>
              <a:t>25, have a factor for disability</a:t>
            </a:r>
          </a:p>
          <a:p>
            <a:pPr lvl="1"/>
            <a:r>
              <a:rPr lang="en-US" dirty="0" smtClean="0"/>
              <a:t>29, have a factor for local property tax effort</a:t>
            </a:r>
          </a:p>
          <a:p>
            <a:r>
              <a:rPr lang="en-US" dirty="0" smtClean="0"/>
              <a:t>And supplemented out of formula with </a:t>
            </a:r>
            <a:r>
              <a:rPr lang="en-US" dirty="0" err="1" smtClean="0"/>
              <a:t>categoricals</a:t>
            </a:r>
            <a:r>
              <a:rPr lang="en-US" dirty="0" smtClean="0"/>
              <a:t> for transportation, special </a:t>
            </a:r>
            <a:r>
              <a:rPr lang="en-US" dirty="0" err="1" smtClean="0"/>
              <a:t>ed</a:t>
            </a:r>
            <a:r>
              <a:rPr lang="en-US" dirty="0" smtClean="0"/>
              <a:t>, etc.</a:t>
            </a:r>
          </a:p>
          <a:p>
            <a:pPr lvl="2"/>
            <a:endParaRPr lang="en-US" sz="2700"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Right Arrow 6"/>
          <p:cNvSpPr/>
          <p:nvPr/>
        </p:nvSpPr>
        <p:spPr>
          <a:xfrm>
            <a:off x="3619500" y="1981200"/>
            <a:ext cx="533400" cy="227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276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28</a:t>
            </a:fld>
            <a:endParaRPr lang="en-US" dirty="0">
              <a:solidFill>
                <a:srgbClr val="8CADAE">
                  <a:shade val="75000"/>
                </a:srgbClr>
              </a:solidFill>
            </a:endParaRPr>
          </a:p>
        </p:txBody>
      </p:sp>
      <p:sp>
        <p:nvSpPr>
          <p:cNvPr id="5" name="Content Placeholder 4"/>
          <p:cNvSpPr>
            <a:spLocks noGrp="1"/>
          </p:cNvSpPr>
          <p:nvPr>
            <p:ph sz="quarter" idx="1"/>
          </p:nvPr>
        </p:nvSpPr>
        <p:spPr>
          <a:xfrm>
            <a:off x="301752" y="1527048"/>
            <a:ext cx="8503920" cy="4797552"/>
          </a:xfrm>
        </p:spPr>
        <p:txBody>
          <a:bodyPr>
            <a:noAutofit/>
          </a:bodyPr>
          <a:lstStyle/>
          <a:p>
            <a:r>
              <a:rPr lang="en-US" sz="2400" dirty="0"/>
              <a:t>Quality Basic </a:t>
            </a:r>
            <a:r>
              <a:rPr lang="en-US" sz="2400" dirty="0" smtClean="0"/>
              <a:t>Education (QBE) Funding </a:t>
            </a:r>
          </a:p>
          <a:p>
            <a:pPr marL="731520" lvl="1" indent="-457200">
              <a:buFont typeface="+mj-lt"/>
              <a:buAutoNum type="arabicPeriod"/>
            </a:pPr>
            <a:r>
              <a:rPr lang="en-US" sz="2400" dirty="0" smtClean="0"/>
              <a:t>Determine </a:t>
            </a:r>
            <a:r>
              <a:rPr lang="en-US" sz="2400" dirty="0"/>
              <a:t>FTE cost for base program (9-12</a:t>
            </a:r>
            <a:r>
              <a:rPr lang="en-US" sz="2400" dirty="0" smtClean="0"/>
              <a:t>)</a:t>
            </a:r>
          </a:p>
          <a:p>
            <a:pPr marL="1005840" lvl="2" indent="-457200"/>
            <a:r>
              <a:rPr lang="en-US" sz="1800" dirty="0" smtClean="0"/>
              <a:t>Divide state </a:t>
            </a:r>
            <a:r>
              <a:rPr lang="en-US" sz="1800" dirty="0"/>
              <a:t>minimum salary and benefit costs for school staff positions for direct, </a:t>
            </a:r>
            <a:r>
              <a:rPr lang="en-US" sz="1800" dirty="0" smtClean="0"/>
              <a:t>indirect, </a:t>
            </a:r>
            <a:r>
              <a:rPr lang="en-US" sz="1800" dirty="0"/>
              <a:t>and media costs by the ratio of staff to </a:t>
            </a:r>
            <a:r>
              <a:rPr lang="en-US" sz="1800" dirty="0" smtClean="0"/>
              <a:t>FTE</a:t>
            </a:r>
          </a:p>
          <a:p>
            <a:pPr marL="1005840" lvl="2" indent="-457200"/>
            <a:r>
              <a:rPr lang="en-US" sz="1800" dirty="0"/>
              <a:t>Add </a:t>
            </a:r>
            <a:r>
              <a:rPr lang="en-US" sz="1800" dirty="0" smtClean="0"/>
              <a:t>FTE </a:t>
            </a:r>
            <a:r>
              <a:rPr lang="en-US" sz="1800" dirty="0"/>
              <a:t>allowance for direct </a:t>
            </a:r>
            <a:r>
              <a:rPr lang="en-US" sz="1800" dirty="0" smtClean="0"/>
              <a:t>instructional, operations, </a:t>
            </a:r>
            <a:r>
              <a:rPr lang="en-US" sz="1800" dirty="0"/>
              <a:t>facility </a:t>
            </a:r>
            <a:r>
              <a:rPr lang="en-US" sz="1800" dirty="0" smtClean="0"/>
              <a:t>maintenance, </a:t>
            </a:r>
            <a:r>
              <a:rPr lang="en-US" sz="1800" dirty="0"/>
              <a:t>and staff </a:t>
            </a:r>
            <a:r>
              <a:rPr lang="en-US" sz="1800" dirty="0" smtClean="0"/>
              <a:t>development</a:t>
            </a:r>
          </a:p>
          <a:p>
            <a:pPr marL="731520" lvl="1" indent="-457200">
              <a:buFont typeface="+mj-lt"/>
              <a:buAutoNum type="arabicPeriod"/>
            </a:pPr>
            <a:r>
              <a:rPr lang="en-US" sz="2400" dirty="0" smtClean="0"/>
              <a:t>Determine </a:t>
            </a:r>
            <a:r>
              <a:rPr lang="en-US" sz="2400" dirty="0"/>
              <a:t>FTE cost for other programs </a:t>
            </a:r>
            <a:endParaRPr lang="en-US" sz="2400" dirty="0" smtClean="0"/>
          </a:p>
          <a:p>
            <a:pPr marL="1005840" lvl="2" indent="-457200"/>
            <a:r>
              <a:rPr lang="en-US" sz="1800" dirty="0" smtClean="0"/>
              <a:t>Calculate </a:t>
            </a:r>
            <a:r>
              <a:rPr lang="en-US" sz="1800" dirty="0"/>
              <a:t>the FTE cost for other </a:t>
            </a:r>
            <a:r>
              <a:rPr lang="en-US" sz="1800" dirty="0" smtClean="0"/>
              <a:t>programs</a:t>
            </a:r>
          </a:p>
          <a:p>
            <a:pPr marL="1005840" lvl="2" indent="-457200"/>
            <a:r>
              <a:rPr lang="en-US" sz="1800" dirty="0" smtClean="0"/>
              <a:t>FTE </a:t>
            </a:r>
            <a:r>
              <a:rPr lang="en-US" sz="1800" dirty="0"/>
              <a:t>cost for each program will vary, as the costs and mix of required staff </a:t>
            </a:r>
            <a:r>
              <a:rPr lang="en-US" sz="1800" dirty="0" smtClean="0"/>
              <a:t>differ </a:t>
            </a:r>
            <a:r>
              <a:rPr lang="en-US" sz="1800" dirty="0"/>
              <a:t>by </a:t>
            </a:r>
            <a:r>
              <a:rPr lang="en-US" sz="1800" dirty="0" smtClean="0"/>
              <a:t>program (i.e. lower </a:t>
            </a:r>
            <a:r>
              <a:rPr lang="en-US" sz="1800" dirty="0"/>
              <a:t>grades may require teachers’ </a:t>
            </a:r>
            <a:r>
              <a:rPr lang="en-US" sz="1800" dirty="0" smtClean="0"/>
              <a:t>aide)</a:t>
            </a:r>
            <a:endParaRPr lang="en-US" dirty="0" smtClean="0"/>
          </a:p>
          <a:p>
            <a:pPr marL="731520" lvl="1" indent="-457200">
              <a:buFont typeface="+mj-lt"/>
              <a:buAutoNum type="arabicPeriod"/>
            </a:pPr>
            <a:r>
              <a:rPr lang="en-US" sz="2400" dirty="0" smtClean="0"/>
              <a:t>Calculate </a:t>
            </a:r>
            <a:r>
              <a:rPr lang="en-US" sz="2400" dirty="0"/>
              <a:t>weights for other </a:t>
            </a:r>
            <a:r>
              <a:rPr lang="en-US" sz="2400" dirty="0" smtClean="0"/>
              <a:t>programs</a:t>
            </a:r>
          </a:p>
          <a:p>
            <a:pPr marL="1005840" lvl="2" indent="-457200"/>
            <a:r>
              <a:rPr lang="en-US" sz="1800" dirty="0"/>
              <a:t>The program weight for other programs is determined by dividing the applicable program FTE cost by the FTE cost for the base </a:t>
            </a:r>
            <a:r>
              <a:rPr lang="en-US" sz="1800" dirty="0" smtClean="0"/>
              <a:t>program</a:t>
            </a:r>
            <a:endParaRPr lang="en-US" sz="800" dirty="0" smtClean="0"/>
          </a:p>
          <a:p>
            <a:pPr marL="0" indent="0">
              <a:buNone/>
            </a:pPr>
            <a:endParaRPr lang="en-US" sz="700" dirty="0"/>
          </a:p>
          <a:p>
            <a:pPr marL="0" indent="0">
              <a:buNone/>
            </a:pPr>
            <a:r>
              <a:rPr lang="en-US" sz="1100" dirty="0" smtClean="0"/>
              <a:t>Source</a:t>
            </a:r>
            <a:r>
              <a:rPr lang="en-US" sz="1100" dirty="0"/>
              <a:t>: “Financing Georgia’s Schools: A 2015 Briefing”, The Center for State and Local Finance </a:t>
            </a:r>
            <a:endParaRPr lang="en-US" sz="1600" dirty="0"/>
          </a:p>
        </p:txBody>
      </p:sp>
      <p:sp>
        <p:nvSpPr>
          <p:cNvPr id="6" name="Footer Placeholder 5"/>
          <p:cNvSpPr>
            <a:spLocks noGrp="1"/>
          </p:cNvSpPr>
          <p:nvPr>
            <p:ph type="ftr" sz="quarter" idx="11"/>
          </p:nvPr>
        </p:nvSpPr>
        <p:spPr/>
        <p:txBody>
          <a:bodyPr/>
          <a:lstStyle/>
          <a:p>
            <a:r>
              <a:rPr lang="en-US" dirty="0" smtClean="0"/>
              <a:t>© 2017, Center for Tax and Budget Accountability </a:t>
            </a:r>
            <a:endParaRPr lang="en-US" dirty="0"/>
          </a:p>
        </p:txBody>
      </p:sp>
      <p:sp>
        <p:nvSpPr>
          <p:cNvPr id="2" name="Rectangle 1"/>
          <p:cNvSpPr/>
          <p:nvPr/>
        </p:nvSpPr>
        <p:spPr>
          <a:xfrm>
            <a:off x="609600" y="405577"/>
            <a:ext cx="7620000" cy="523220"/>
          </a:xfrm>
          <a:prstGeom prst="rect">
            <a:avLst/>
          </a:prstGeom>
        </p:spPr>
        <p:txBody>
          <a:bodyPr wrap="square">
            <a:spAutoFit/>
          </a:bodyPr>
          <a:lstStyle/>
          <a:p>
            <a:pPr algn="ctr"/>
            <a:r>
              <a:rPr lang="en-US" sz="2800" dirty="0" smtClean="0">
                <a:solidFill>
                  <a:srgbClr val="FF0000"/>
                </a:solidFill>
              </a:rPr>
              <a:t>Georgia is a “Foundation” Program</a:t>
            </a:r>
            <a:endParaRPr lang="en-US" sz="2800" dirty="0">
              <a:solidFill>
                <a:srgbClr val="FF0000"/>
              </a:solidFill>
            </a:endParaRPr>
          </a:p>
        </p:txBody>
      </p:sp>
    </p:spTree>
    <p:extLst>
      <p:ext uri="{BB962C8B-B14F-4D97-AF65-F5344CB8AC3E}">
        <p14:creationId xmlns:p14="http://schemas.microsoft.com/office/powerpoint/2010/main" val="2589224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QBE Program Weights, FY 2016 </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29</a:t>
            </a:fld>
            <a:endParaRPr lang="en-US" dirty="0">
              <a:solidFill>
                <a:srgbClr val="8CADAE">
                  <a:shade val="75000"/>
                </a:srgbClr>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4649067"/>
              </p:ext>
            </p:extLst>
          </p:nvPr>
        </p:nvGraphicFramePr>
        <p:xfrm>
          <a:off x="381000" y="1600203"/>
          <a:ext cx="8382000" cy="4506697"/>
        </p:xfrm>
        <a:graphic>
          <a:graphicData uri="http://schemas.openxmlformats.org/drawingml/2006/table">
            <a:tbl>
              <a:tblPr firstRow="1" firstCol="1" bandRow="1">
                <a:tableStyleId>{5C22544A-7EE6-4342-B048-85BDC9FD1C3A}</a:tableStyleId>
              </a:tblPr>
              <a:tblGrid>
                <a:gridCol w="2095500"/>
                <a:gridCol w="2095500"/>
                <a:gridCol w="2095500"/>
                <a:gridCol w="2095500"/>
              </a:tblGrid>
              <a:tr h="1062326">
                <a:tc>
                  <a:txBody>
                    <a:bodyPr/>
                    <a:lstStyle/>
                    <a:p>
                      <a:pPr marL="0" marR="0" algn="ctr">
                        <a:spcBef>
                          <a:spcPts val="0"/>
                        </a:spcBef>
                        <a:spcAft>
                          <a:spcPts val="0"/>
                        </a:spcAft>
                      </a:pPr>
                      <a:r>
                        <a:rPr lang="en-US" sz="1600" dirty="0" smtClean="0">
                          <a:effectLst/>
                        </a:rPr>
                        <a:t>PROGRAM </a:t>
                      </a:r>
                      <a:endParaRPr lang="en-US" sz="32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ctr">
                        <a:spcBef>
                          <a:spcPts val="0"/>
                        </a:spcBef>
                        <a:spcAft>
                          <a:spcPts val="0"/>
                        </a:spcAft>
                      </a:pPr>
                      <a:r>
                        <a:rPr lang="en-US" sz="1600" dirty="0">
                          <a:effectLst/>
                        </a:rPr>
                        <a:t>WEIGHT </a:t>
                      </a:r>
                      <a:endParaRPr lang="en-US" sz="32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ctr">
                        <a:spcBef>
                          <a:spcPts val="0"/>
                        </a:spcBef>
                        <a:spcAft>
                          <a:spcPts val="0"/>
                        </a:spcAft>
                      </a:pPr>
                      <a:r>
                        <a:rPr lang="en-US" sz="1600" dirty="0">
                          <a:effectLst/>
                        </a:rPr>
                        <a:t>PROGRAM </a:t>
                      </a:r>
                      <a:endParaRPr lang="en-US" sz="32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ctr">
                        <a:spcBef>
                          <a:spcPts val="0"/>
                        </a:spcBef>
                        <a:spcAft>
                          <a:spcPts val="0"/>
                        </a:spcAft>
                      </a:pPr>
                      <a:r>
                        <a:rPr lang="en-US" sz="1600" dirty="0">
                          <a:effectLst/>
                        </a:rPr>
                        <a:t>WEIGHT </a:t>
                      </a:r>
                      <a:endParaRPr lang="en-US" sz="32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233071">
                <a:tc>
                  <a:txBody>
                    <a:bodyPr/>
                    <a:lstStyle/>
                    <a:p>
                      <a:pPr marL="0" marR="0">
                        <a:spcBef>
                          <a:spcPts val="0"/>
                        </a:spcBef>
                        <a:spcAft>
                          <a:spcPts val="0"/>
                        </a:spcAft>
                      </a:pPr>
                      <a:r>
                        <a:rPr lang="en-US" sz="1400" dirty="0">
                          <a:effectLst/>
                        </a:rPr>
                        <a:t>Kindergarten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1.6532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Spec Ed I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2.3828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291936">
                <a:tc>
                  <a:txBody>
                    <a:bodyPr/>
                    <a:lstStyle/>
                    <a:p>
                      <a:pPr marL="0" marR="0">
                        <a:spcBef>
                          <a:spcPts val="0"/>
                        </a:spcBef>
                        <a:spcAft>
                          <a:spcPts val="0"/>
                        </a:spcAft>
                      </a:pPr>
                      <a:r>
                        <a:rPr lang="en-US" sz="1400" dirty="0">
                          <a:effectLst/>
                        </a:rPr>
                        <a:t>Kindergarten EIP(</a:t>
                      </a:r>
                      <a:r>
                        <a:rPr lang="en-US" sz="1400" dirty="0" err="1">
                          <a:effectLst/>
                        </a:rPr>
                        <a:t>i</a:t>
                      </a:r>
                      <a:r>
                        <a:rPr lang="en-US" sz="1400" dirty="0">
                          <a:effectLst/>
                        </a:rPr>
                        <a:t>)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2.0382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Spec Ed 2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2.7933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291936">
                <a:tc>
                  <a:txBody>
                    <a:bodyPr/>
                    <a:lstStyle/>
                    <a:p>
                      <a:pPr marL="0" marR="0">
                        <a:spcBef>
                          <a:spcPts val="0"/>
                        </a:spcBef>
                        <a:spcAft>
                          <a:spcPts val="0"/>
                        </a:spcAft>
                      </a:pPr>
                      <a:r>
                        <a:rPr lang="en-US" sz="1400" dirty="0">
                          <a:effectLst/>
                        </a:rPr>
                        <a:t>Primary Grades (1-3)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1.2859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Spec Ed 3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3.5559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437905">
                <a:tc>
                  <a:txBody>
                    <a:bodyPr/>
                    <a:lstStyle/>
                    <a:p>
                      <a:pPr marL="0" marR="0">
                        <a:spcBef>
                          <a:spcPts val="0"/>
                        </a:spcBef>
                        <a:spcAft>
                          <a:spcPts val="0"/>
                        </a:spcAft>
                      </a:pPr>
                      <a:r>
                        <a:rPr lang="en-US" sz="1400" dirty="0">
                          <a:effectLst/>
                        </a:rPr>
                        <a:t>Primary Grades (1-3) EIP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1.7955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Spec Ed 4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5.7624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437905">
                <a:tc>
                  <a:txBody>
                    <a:bodyPr/>
                    <a:lstStyle/>
                    <a:p>
                      <a:pPr marL="0" marR="0">
                        <a:spcBef>
                          <a:spcPts val="0"/>
                        </a:spcBef>
                        <a:spcAft>
                          <a:spcPts val="0"/>
                        </a:spcAft>
                      </a:pPr>
                      <a:r>
                        <a:rPr lang="en-US" sz="1400" dirty="0">
                          <a:effectLst/>
                        </a:rPr>
                        <a:t>Upper Elementary (4-5)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1.0358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Spec Ed 5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2.4532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437905">
                <a:tc>
                  <a:txBody>
                    <a:bodyPr/>
                    <a:lstStyle/>
                    <a:p>
                      <a:pPr marL="0" marR="0">
                        <a:spcBef>
                          <a:spcPts val="0"/>
                        </a:spcBef>
                        <a:spcAft>
                          <a:spcPts val="0"/>
                        </a:spcAft>
                      </a:pPr>
                      <a:r>
                        <a:rPr lang="en-US" sz="1400" dirty="0">
                          <a:effectLst/>
                        </a:rPr>
                        <a:t>Upper Elementary (4-5) EIP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1.7892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Gifted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1.6609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291936">
                <a:tc>
                  <a:txBody>
                    <a:bodyPr/>
                    <a:lstStyle/>
                    <a:p>
                      <a:pPr marL="0" marR="0">
                        <a:spcBef>
                          <a:spcPts val="0"/>
                        </a:spcBef>
                        <a:spcAft>
                          <a:spcPts val="0"/>
                        </a:spcAft>
                      </a:pPr>
                      <a:r>
                        <a:rPr lang="en-US" sz="1400" dirty="0">
                          <a:effectLst/>
                        </a:rPr>
                        <a:t>Middle Grades (6-8)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1.0281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Remedial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1.3099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291936">
                <a:tc>
                  <a:txBody>
                    <a:bodyPr/>
                    <a:lstStyle/>
                    <a:p>
                      <a:pPr marL="0" marR="0">
                        <a:spcBef>
                          <a:spcPts val="0"/>
                        </a:spcBef>
                        <a:spcAft>
                          <a:spcPts val="0"/>
                        </a:spcAft>
                      </a:pPr>
                      <a:r>
                        <a:rPr lang="en-US" sz="1400" dirty="0">
                          <a:effectLst/>
                        </a:rPr>
                        <a:t>Middle School (6-8)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1.1317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Alternative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1.4727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291936">
                <a:tc>
                  <a:txBody>
                    <a:bodyPr/>
                    <a:lstStyle/>
                    <a:p>
                      <a:pPr marL="0" marR="0">
                        <a:spcBef>
                          <a:spcPts val="0"/>
                        </a:spcBef>
                        <a:spcAft>
                          <a:spcPts val="0"/>
                        </a:spcAft>
                      </a:pPr>
                      <a:r>
                        <a:rPr lang="en-US" sz="1400" dirty="0">
                          <a:effectLst/>
                        </a:rPr>
                        <a:t>High School (9-12)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1.0000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ESOL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dirty="0">
                          <a:effectLst/>
                        </a:rPr>
                        <a:t>2.5096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r>
              <a:tr h="437905">
                <a:tc>
                  <a:txBody>
                    <a:bodyPr/>
                    <a:lstStyle/>
                    <a:p>
                      <a:pPr marL="0" marR="0">
                        <a:spcBef>
                          <a:spcPts val="0"/>
                        </a:spcBef>
                        <a:spcAft>
                          <a:spcPts val="0"/>
                        </a:spcAft>
                      </a:pPr>
                      <a:r>
                        <a:rPr lang="en-US" sz="1400" dirty="0">
                          <a:effectLst/>
                        </a:rPr>
                        <a:t>High School (9-12) CTAE(ii) </a:t>
                      </a:r>
                      <a:endParaRPr lang="en-US" sz="2400" dirty="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spcBef>
                          <a:spcPts val="0"/>
                        </a:spcBef>
                        <a:spcAft>
                          <a:spcPts val="0"/>
                        </a:spcAft>
                      </a:pPr>
                      <a:r>
                        <a:rPr lang="en-US" sz="1400">
                          <a:effectLst/>
                        </a:rPr>
                        <a:t>1.1907 </a:t>
                      </a:r>
                      <a:endParaRPr lang="en-US" sz="2400">
                        <a:solidFill>
                          <a:srgbClr val="000000"/>
                        </a:solidFill>
                        <a:effectLst/>
                        <a:latin typeface="Book Antiqua" panose="02040602050305030304" pitchFamily="18" charset="0"/>
                        <a:ea typeface="Calibri" panose="020F0502020204030204" pitchFamily="34" charset="0"/>
                        <a:cs typeface="Book Antiqua" panose="0204060205030503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Rectangle 9"/>
          <p:cNvSpPr/>
          <p:nvPr/>
        </p:nvSpPr>
        <p:spPr>
          <a:xfrm>
            <a:off x="301752" y="6106900"/>
            <a:ext cx="8461248" cy="261610"/>
          </a:xfrm>
          <a:prstGeom prst="rect">
            <a:avLst/>
          </a:prstGeom>
        </p:spPr>
        <p:txBody>
          <a:bodyPr wrap="square">
            <a:spAutoFit/>
          </a:bodyPr>
          <a:lstStyle/>
          <a:p>
            <a:r>
              <a:rPr lang="en-US" sz="1100" dirty="0"/>
              <a:t>Source: “Financing Georgia’s Schools: A 2015 Briefing”, The Center for State and Local Finance </a:t>
            </a:r>
            <a:endParaRPr lang="en-US" sz="1600" dirty="0"/>
          </a:p>
        </p:txBody>
      </p:sp>
    </p:spTree>
    <p:extLst>
      <p:ext uri="{BB962C8B-B14F-4D97-AF65-F5344CB8AC3E}">
        <p14:creationId xmlns:p14="http://schemas.microsoft.com/office/powerpoint/2010/main" val="323360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77039"/>
          </a:xfrm>
        </p:spPr>
        <p:txBody>
          <a:bodyPr>
            <a:normAutofit/>
          </a:bodyPr>
          <a:lstStyle/>
          <a:p>
            <a:r>
              <a:rPr lang="en-US" dirty="0" smtClean="0"/>
              <a:t>The Fiscal Policy Issue: </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3</a:t>
            </a:fld>
            <a:endParaRPr lang="en-US" dirty="0">
              <a:solidFill>
                <a:srgbClr val="8CADAE">
                  <a:shade val="75000"/>
                </a:srgbClr>
              </a:solidFill>
            </a:endParaRPr>
          </a:p>
        </p:txBody>
      </p:sp>
      <p:sp>
        <p:nvSpPr>
          <p:cNvPr id="5" name="Content Placeholder 4"/>
          <p:cNvSpPr>
            <a:spLocks noGrp="1"/>
          </p:cNvSpPr>
          <p:nvPr>
            <p:ph sz="quarter" idx="1"/>
          </p:nvPr>
        </p:nvSpPr>
        <p:spPr>
          <a:xfrm>
            <a:off x="383177" y="2133600"/>
            <a:ext cx="8503920" cy="1063752"/>
          </a:xfrm>
        </p:spPr>
        <p:txBody>
          <a:bodyPr/>
          <a:lstStyle/>
          <a:p>
            <a:pPr marL="0" indent="0" algn="ctr">
              <a:buNone/>
            </a:pPr>
            <a:r>
              <a:rPr lang="en-US" dirty="0" smtClean="0">
                <a:solidFill>
                  <a:srgbClr val="002060"/>
                </a:solidFill>
              </a:rPr>
              <a:t>ONE AXIOM DEFINES THE CORE PROBLEM</a:t>
            </a:r>
            <a:endParaRPr lang="en-US" dirty="0">
              <a:solidFill>
                <a:srgbClr val="002060"/>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2052" name="Picture 4" descr="http://content.mycutegraphics.com/graphics/stpat/pot-of-gol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963" y="4544057"/>
            <a:ext cx="1821189" cy="16281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utolife.umd.umich.edu/Design/Gartman/D_Casestudy/ID63783_1_depress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878" y="4254362"/>
            <a:ext cx="2628122" cy="20536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33152" y="4544057"/>
            <a:ext cx="3320726" cy="646331"/>
          </a:xfrm>
          <a:prstGeom prst="rect">
            <a:avLst/>
          </a:prstGeom>
          <a:noFill/>
        </p:spPr>
        <p:txBody>
          <a:bodyPr wrap="square" rtlCol="0">
            <a:spAutoFit/>
          </a:bodyPr>
          <a:lstStyle/>
          <a:p>
            <a:pPr algn="ctr"/>
            <a:r>
              <a:rPr lang="en-US" dirty="0" smtClean="0">
                <a:solidFill>
                  <a:prstClr val="black"/>
                </a:solidFill>
              </a:rPr>
              <a:t>Where needs are greatest</a:t>
            </a:r>
          </a:p>
          <a:p>
            <a:pPr algn="r"/>
            <a:r>
              <a:rPr lang="en-US" dirty="0" smtClean="0">
                <a:solidFill>
                  <a:prstClr val="black"/>
                </a:solidFill>
              </a:rPr>
              <a:t>Resources are least</a:t>
            </a:r>
            <a:endParaRPr lang="en-US" dirty="0">
              <a:solidFill>
                <a:prstClr val="black"/>
              </a:solidFill>
            </a:endParaRPr>
          </a:p>
        </p:txBody>
      </p:sp>
      <p:sp>
        <p:nvSpPr>
          <p:cNvPr id="9" name="Right Arrow 8"/>
          <p:cNvSpPr/>
          <p:nvPr/>
        </p:nvSpPr>
        <p:spPr>
          <a:xfrm>
            <a:off x="2678370" y="4889414"/>
            <a:ext cx="943430" cy="267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1511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Required Local Funding For Education </a:t>
            </a:r>
            <a:r>
              <a:rPr lang="en-US" sz="2800" dirty="0" smtClean="0"/>
              <a:t/>
            </a:r>
            <a:br>
              <a:rPr lang="en-US" sz="2800" dirty="0" smtClean="0"/>
            </a:br>
            <a:r>
              <a:rPr lang="en-US" sz="2800" dirty="0" smtClean="0"/>
              <a:t>(</a:t>
            </a:r>
            <a:r>
              <a:rPr lang="en-US" sz="2800" dirty="0"/>
              <a:t>Local Five Mill Share)</a:t>
            </a: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30</a:t>
            </a:fld>
            <a:endParaRPr lang="en-US" dirty="0">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pPr marL="0" indent="0">
              <a:buNone/>
            </a:pPr>
            <a:r>
              <a:rPr lang="en-US" dirty="0" smtClean="0"/>
              <a:t>“The </a:t>
            </a:r>
            <a:r>
              <a:rPr lang="en-US" dirty="0"/>
              <a:t>QBE Act requires a local school system to fund a portion of the minimum required level of spending for its K-12 education. The amount of required local funding is equivalent to the property tax revenue that would be raised by five mills levied on each system’s equalized property tax base (also called tax digest</a:t>
            </a:r>
            <a:r>
              <a:rPr lang="en-US" dirty="0" smtClean="0"/>
              <a:t>). </a:t>
            </a:r>
            <a:r>
              <a:rPr lang="en-US" dirty="0"/>
              <a:t>The state uses an equalized property tax base, which is an adjustment of the actual property tax base calculated from the results of an annual sales ratio study, to account for differences in assessments among </a:t>
            </a:r>
            <a:r>
              <a:rPr lang="en-US" dirty="0" smtClean="0"/>
              <a:t>counties. </a:t>
            </a:r>
          </a:p>
          <a:p>
            <a:pPr marL="0" indent="0">
              <a:buNone/>
            </a:pPr>
            <a:endParaRPr lang="en-US" dirty="0"/>
          </a:p>
          <a:p>
            <a:pPr marL="0" indent="0">
              <a:buNone/>
            </a:pPr>
            <a:r>
              <a:rPr lang="en-US" dirty="0" smtClean="0"/>
              <a:t>“The </a:t>
            </a:r>
            <a:r>
              <a:rPr lang="en-US" dirty="0"/>
              <a:t>state QBE funding that local school systems earn is equal to the QBE foundation formula total minimum required level of spending, less the required local funding contribution described above. Although most school systems fund their required local contribution to education spending with the revenue they raise from property taxes, any legally permissible local revenue source may be utilized for this purpose</a:t>
            </a:r>
            <a:r>
              <a:rPr lang="en-US" dirty="0" smtClean="0"/>
              <a:t>.”</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Rectangle 6"/>
          <p:cNvSpPr/>
          <p:nvPr/>
        </p:nvSpPr>
        <p:spPr>
          <a:xfrm>
            <a:off x="301752" y="6019899"/>
            <a:ext cx="8503920" cy="276999"/>
          </a:xfrm>
          <a:prstGeom prst="rect">
            <a:avLst/>
          </a:prstGeom>
        </p:spPr>
        <p:txBody>
          <a:bodyPr wrap="square">
            <a:spAutoFit/>
          </a:bodyPr>
          <a:lstStyle/>
          <a:p>
            <a:r>
              <a:rPr lang="en-US" sz="1200" dirty="0"/>
              <a:t>Source: “Financing Georgia’s Schools: A 2015 Briefing”, The Center for State and Local Finance </a:t>
            </a:r>
            <a:endParaRPr lang="en-US" dirty="0"/>
          </a:p>
        </p:txBody>
      </p:sp>
    </p:spTree>
    <p:extLst>
      <p:ext uri="{BB962C8B-B14F-4D97-AF65-F5344CB8AC3E}">
        <p14:creationId xmlns:p14="http://schemas.microsoft.com/office/powerpoint/2010/main" val="238000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QBE Equalization Grant </a:t>
            </a: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31</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There are large disparities </a:t>
            </a:r>
            <a:r>
              <a:rPr lang="en-US" dirty="0"/>
              <a:t>in local spending </a:t>
            </a:r>
            <a:r>
              <a:rPr lang="en-US" dirty="0" smtClean="0"/>
              <a:t>still </a:t>
            </a:r>
            <a:r>
              <a:rPr lang="en-US" dirty="0"/>
              <a:t>exist due to variations in school systems’ revenue raising </a:t>
            </a:r>
            <a:r>
              <a:rPr lang="en-US" dirty="0" smtClean="0"/>
              <a:t>ability (local property wealth).</a:t>
            </a:r>
          </a:p>
          <a:p>
            <a:r>
              <a:rPr lang="en-US" dirty="0" smtClean="0"/>
              <a:t>“The </a:t>
            </a:r>
            <a:r>
              <a:rPr lang="en-US" dirty="0"/>
              <a:t>state chooses a level of property tax wealth (i.e., tax base) per pupil and guarantees that a school system will obtain at least the same revenue that would be generated by each mill of property tax when applied to the guaranteed property tax wealth per </a:t>
            </a:r>
            <a:r>
              <a:rPr lang="en-US" dirty="0" smtClean="0"/>
              <a:t>student.”</a:t>
            </a:r>
          </a:p>
          <a:p>
            <a:r>
              <a:rPr lang="en-US" dirty="0"/>
              <a:t>The </a:t>
            </a:r>
            <a:r>
              <a:rPr lang="en-US" dirty="0" smtClean="0"/>
              <a:t>QBE Equalization Grant guarantees a yield </a:t>
            </a:r>
            <a:r>
              <a:rPr lang="en-US" dirty="0"/>
              <a:t>for each mill levied above the local five-mill </a:t>
            </a:r>
            <a:r>
              <a:rPr lang="en-US" dirty="0" smtClean="0"/>
              <a:t>requirement (maximum of 15 mills) </a:t>
            </a:r>
          </a:p>
          <a:p>
            <a:r>
              <a:rPr lang="en-US" dirty="0" smtClean="0"/>
              <a:t>School </a:t>
            </a:r>
            <a:r>
              <a:rPr lang="en-US" dirty="0"/>
              <a:t>systems must levy a minimum local millage rate to </a:t>
            </a:r>
            <a:r>
              <a:rPr lang="en-US" dirty="0" smtClean="0"/>
              <a:t>qualify. </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Rectangle 6"/>
          <p:cNvSpPr/>
          <p:nvPr/>
        </p:nvSpPr>
        <p:spPr>
          <a:xfrm>
            <a:off x="246888" y="6027594"/>
            <a:ext cx="8558784" cy="261610"/>
          </a:xfrm>
          <a:prstGeom prst="rect">
            <a:avLst/>
          </a:prstGeom>
        </p:spPr>
        <p:txBody>
          <a:bodyPr wrap="square">
            <a:spAutoFit/>
          </a:bodyPr>
          <a:lstStyle/>
          <a:p>
            <a:r>
              <a:rPr lang="en-US" sz="1100" dirty="0"/>
              <a:t>Source: “Financing Georgia’s Schools: A 2015 Briefing”, The Center for State and Local Finance </a:t>
            </a:r>
          </a:p>
        </p:txBody>
      </p:sp>
    </p:spTree>
    <p:extLst>
      <p:ext uri="{BB962C8B-B14F-4D97-AF65-F5344CB8AC3E}">
        <p14:creationId xmlns:p14="http://schemas.microsoft.com/office/powerpoint/2010/main" val="3405539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Georgia QBE Education Funding by Component, FY 2016 </a:t>
            </a: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32</a:t>
            </a:fld>
            <a:endParaRPr lang="en-US" dirty="0">
              <a:solidFill>
                <a:srgbClr val="8CADAE">
                  <a:shade val="75000"/>
                </a:srgbClr>
              </a:solidFill>
            </a:endParaRPr>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894815118"/>
              </p:ext>
            </p:extLst>
          </p:nvPr>
        </p:nvGraphicFramePr>
        <p:xfrm>
          <a:off x="914400" y="2057400"/>
          <a:ext cx="7391400" cy="3429000"/>
        </p:xfrm>
        <a:graphic>
          <a:graphicData uri="http://schemas.openxmlformats.org/drawingml/2006/table">
            <a:tbl>
              <a:tblPr>
                <a:tableStyleId>{5C22544A-7EE6-4342-B048-85BDC9FD1C3A}</a:tableStyleId>
              </a:tblPr>
              <a:tblGrid>
                <a:gridCol w="3695700"/>
                <a:gridCol w="3695700"/>
              </a:tblGrid>
              <a:tr h="292319">
                <a:tc>
                  <a:txBody>
                    <a:bodyPr/>
                    <a:lstStyle/>
                    <a:p>
                      <a:pPr marL="0" marR="0" algn="ctr">
                        <a:lnSpc>
                          <a:spcPct val="107000"/>
                        </a:lnSpc>
                        <a:spcBef>
                          <a:spcPts val="0"/>
                        </a:spcBef>
                        <a:spcAft>
                          <a:spcPts val="0"/>
                        </a:spcAft>
                      </a:pPr>
                      <a:r>
                        <a:rPr lang="en-US" sz="1800" b="1" dirty="0">
                          <a:solidFill>
                            <a:schemeClr val="bg1"/>
                          </a:solidFill>
                          <a:effectLst/>
                        </a:rPr>
                        <a:t>COMPONENT </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lnSpc>
                          <a:spcPct val="107000"/>
                        </a:lnSpc>
                        <a:spcBef>
                          <a:spcPts val="0"/>
                        </a:spcBef>
                        <a:spcAft>
                          <a:spcPts val="0"/>
                        </a:spcAft>
                      </a:pPr>
                      <a:r>
                        <a:rPr lang="en-US" sz="1800" b="1">
                          <a:solidFill>
                            <a:schemeClr val="bg1"/>
                          </a:solidFill>
                          <a:effectLst/>
                        </a:rPr>
                        <a:t>AMOUNT </a:t>
                      </a:r>
                      <a:r>
                        <a:rPr lang="en-US" sz="1800" b="1" smtClean="0">
                          <a:solidFill>
                            <a:schemeClr val="bg1"/>
                          </a:solidFill>
                          <a:effectLst/>
                        </a:rPr>
                        <a:t> </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r>
              <a:tr h="526951">
                <a:tc>
                  <a:txBody>
                    <a:bodyPr/>
                    <a:lstStyle/>
                    <a:p>
                      <a:pPr marL="0" marR="0">
                        <a:lnSpc>
                          <a:spcPct val="107000"/>
                        </a:lnSpc>
                        <a:spcBef>
                          <a:spcPts val="0"/>
                        </a:spcBef>
                        <a:spcAft>
                          <a:spcPts val="0"/>
                        </a:spcAft>
                      </a:pPr>
                      <a:r>
                        <a:rPr lang="en-US" sz="2000" dirty="0">
                          <a:effectLst/>
                        </a:rPr>
                        <a:t>QBE Foundation Earnings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r">
                        <a:lnSpc>
                          <a:spcPct val="107000"/>
                        </a:lnSpc>
                        <a:spcBef>
                          <a:spcPts val="0"/>
                        </a:spcBef>
                        <a:spcAft>
                          <a:spcPts val="0"/>
                        </a:spcAft>
                      </a:pPr>
                      <a:r>
                        <a:rPr lang="en-US" sz="2000" dirty="0" smtClean="0">
                          <a:effectLst/>
                        </a:rPr>
                        <a:t>$9,607,800,947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455150">
                <a:tc>
                  <a:txBody>
                    <a:bodyPr/>
                    <a:lstStyle/>
                    <a:p>
                      <a:pPr marL="0" marR="0">
                        <a:lnSpc>
                          <a:spcPct val="107000"/>
                        </a:lnSpc>
                        <a:spcBef>
                          <a:spcPts val="0"/>
                        </a:spcBef>
                        <a:spcAft>
                          <a:spcPts val="0"/>
                        </a:spcAft>
                      </a:pPr>
                      <a:r>
                        <a:rPr lang="en-US" sz="2000" dirty="0">
                          <a:effectLst/>
                        </a:rPr>
                        <a:t>Less Local Five Mill Share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r">
                        <a:lnSpc>
                          <a:spcPct val="107000"/>
                        </a:lnSpc>
                        <a:spcBef>
                          <a:spcPts val="0"/>
                        </a:spcBef>
                        <a:spcAft>
                          <a:spcPts val="0"/>
                        </a:spcAft>
                      </a:pPr>
                      <a:r>
                        <a:rPr lang="en-US" sz="2000" dirty="0" smtClean="0">
                          <a:solidFill>
                            <a:srgbClr val="FF0000"/>
                          </a:solidFill>
                          <a:effectLst/>
                        </a:rPr>
                        <a:t>$-</a:t>
                      </a:r>
                      <a:r>
                        <a:rPr lang="en-US" sz="2000" dirty="0">
                          <a:solidFill>
                            <a:srgbClr val="FF0000"/>
                          </a:solidFill>
                          <a:effectLst/>
                        </a:rPr>
                        <a:t>1,664,571,280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455150">
                <a:tc>
                  <a:txBody>
                    <a:bodyPr/>
                    <a:lstStyle/>
                    <a:p>
                      <a:pPr marL="0" marR="0">
                        <a:lnSpc>
                          <a:spcPct val="107000"/>
                        </a:lnSpc>
                        <a:spcBef>
                          <a:spcPts val="0"/>
                        </a:spcBef>
                        <a:spcAft>
                          <a:spcPts val="0"/>
                        </a:spcAft>
                      </a:pPr>
                      <a:r>
                        <a:rPr lang="en-US" sz="2000" dirty="0">
                          <a:effectLst/>
                        </a:rPr>
                        <a:t>Less Austerity Reduction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r">
                        <a:lnSpc>
                          <a:spcPct val="107000"/>
                        </a:lnSpc>
                        <a:spcBef>
                          <a:spcPts val="0"/>
                        </a:spcBef>
                        <a:spcAft>
                          <a:spcPts val="0"/>
                        </a:spcAft>
                      </a:pPr>
                      <a:r>
                        <a:rPr lang="en-US" sz="2000" dirty="0" smtClean="0">
                          <a:solidFill>
                            <a:srgbClr val="FF0000"/>
                          </a:solidFill>
                          <a:effectLst/>
                        </a:rPr>
                        <a:t>$-</a:t>
                      </a:r>
                      <a:r>
                        <a:rPr lang="en-US" sz="2000" dirty="0">
                          <a:solidFill>
                            <a:srgbClr val="FF0000"/>
                          </a:solidFill>
                          <a:effectLst/>
                        </a:rPr>
                        <a:t>466,769,851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455150">
                <a:tc>
                  <a:txBody>
                    <a:bodyPr/>
                    <a:lstStyle/>
                    <a:p>
                      <a:pPr marL="0" marR="0">
                        <a:lnSpc>
                          <a:spcPct val="107000"/>
                        </a:lnSpc>
                        <a:spcBef>
                          <a:spcPts val="0"/>
                        </a:spcBef>
                        <a:spcAft>
                          <a:spcPts val="0"/>
                        </a:spcAft>
                      </a:pPr>
                      <a:r>
                        <a:rPr lang="en-US" sz="2000" b="1" u="sng" dirty="0">
                          <a:effectLst/>
                        </a:rPr>
                        <a:t>QBE Foundation Funds </a:t>
                      </a:r>
                      <a:endParaRPr lang="en-US" sz="32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u="sng" dirty="0" smtClean="0">
                          <a:effectLst/>
                        </a:rPr>
                        <a:t>$7,476,459,816 </a:t>
                      </a:r>
                      <a:endParaRPr lang="en-US" sz="32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5150">
                <a:tc>
                  <a:txBody>
                    <a:bodyPr/>
                    <a:lstStyle/>
                    <a:p>
                      <a:pPr marL="0" marR="0">
                        <a:lnSpc>
                          <a:spcPct val="107000"/>
                        </a:lnSpc>
                        <a:spcBef>
                          <a:spcPts val="0"/>
                        </a:spcBef>
                        <a:spcAft>
                          <a:spcPts val="0"/>
                        </a:spcAft>
                      </a:pPr>
                      <a:r>
                        <a:rPr lang="en-US" sz="2000" dirty="0">
                          <a:effectLst/>
                        </a:rPr>
                        <a:t>State Categorical Grants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smtClean="0">
                          <a:effectLst/>
                        </a:rPr>
                        <a:t>$165,526,974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5150">
                <a:tc>
                  <a:txBody>
                    <a:bodyPr/>
                    <a:lstStyle/>
                    <a:p>
                      <a:pPr marL="0" marR="0">
                        <a:lnSpc>
                          <a:spcPct val="107000"/>
                        </a:lnSpc>
                        <a:spcBef>
                          <a:spcPts val="0"/>
                        </a:spcBef>
                        <a:spcAft>
                          <a:spcPts val="0"/>
                        </a:spcAft>
                      </a:pPr>
                      <a:r>
                        <a:rPr lang="en-US" sz="2000" dirty="0">
                          <a:effectLst/>
                        </a:rPr>
                        <a:t>QBE Equalization Grant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smtClean="0">
                          <a:effectLst/>
                        </a:rPr>
                        <a:t>$506,525,397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980">
                <a:tc>
                  <a:txBody>
                    <a:bodyPr/>
                    <a:lstStyle/>
                    <a:p>
                      <a:pPr marL="0" marR="0">
                        <a:lnSpc>
                          <a:spcPct val="107000"/>
                        </a:lnSpc>
                        <a:spcBef>
                          <a:spcPts val="0"/>
                        </a:spcBef>
                        <a:spcAft>
                          <a:spcPts val="0"/>
                        </a:spcAft>
                      </a:pPr>
                      <a:r>
                        <a:rPr lang="en-US" sz="2000" b="1" dirty="0">
                          <a:effectLst/>
                        </a:rPr>
                        <a:t>Total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b="1" dirty="0" smtClean="0">
                          <a:effectLst/>
                        </a:rPr>
                        <a:t>$8,148,512,187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187336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77039"/>
          </a:xfrm>
        </p:spPr>
        <p:txBody>
          <a:bodyPr>
            <a:normAutofit/>
          </a:bodyPr>
          <a:lstStyle/>
          <a:p>
            <a:r>
              <a:rPr lang="en-US" dirty="0" smtClean="0"/>
              <a:t>Fiscal Policy Issues: </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33</a:t>
            </a:fld>
            <a:endParaRPr lang="en-US" dirty="0">
              <a:solidFill>
                <a:srgbClr val="8CADAE">
                  <a:shade val="75000"/>
                </a:srgbClr>
              </a:solidFill>
            </a:endParaRPr>
          </a:p>
        </p:txBody>
      </p:sp>
      <p:sp>
        <p:nvSpPr>
          <p:cNvPr id="5" name="Content Placeholder 4"/>
          <p:cNvSpPr>
            <a:spLocks noGrp="1"/>
          </p:cNvSpPr>
          <p:nvPr>
            <p:ph sz="quarter" idx="1"/>
          </p:nvPr>
        </p:nvSpPr>
        <p:spPr>
          <a:xfrm>
            <a:off x="301752" y="1527048"/>
            <a:ext cx="8503920" cy="3017009"/>
          </a:xfrm>
        </p:spPr>
        <p:txBody>
          <a:bodyPr/>
          <a:lstStyle/>
          <a:p>
            <a:r>
              <a:rPr lang="en-US" dirty="0" smtClean="0"/>
              <a:t>The “Base” or “Foundation” level is usually funded by a combination of state-based resources and local resources</a:t>
            </a:r>
          </a:p>
          <a:p>
            <a:r>
              <a:rPr lang="en-US" dirty="0" smtClean="0"/>
              <a:t>But getting that mix right is crucial for both equity and adequacy</a:t>
            </a:r>
          </a:p>
          <a:p>
            <a:pPr marL="0" indent="0" algn="ctr">
              <a:buNone/>
            </a:pPr>
            <a:r>
              <a:rPr lang="en-US" dirty="0" smtClean="0">
                <a:solidFill>
                  <a:srgbClr val="002060"/>
                </a:solidFill>
              </a:rPr>
              <a:t>BECAUSE ONE AXIOM COVERS ALL</a:t>
            </a:r>
            <a:endParaRPr lang="en-US" dirty="0">
              <a:solidFill>
                <a:srgbClr val="002060"/>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2052" name="Picture 4" descr="http://content.mycutegraphics.com/graphics/stpat/pot-of-gol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963" y="4544057"/>
            <a:ext cx="1821189" cy="16281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utolife.umd.umich.edu/Design/Gartman/D_Casestudy/ID63783_1_depress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878" y="4254362"/>
            <a:ext cx="2628122" cy="20536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33152" y="4544057"/>
            <a:ext cx="3320726" cy="923330"/>
          </a:xfrm>
          <a:prstGeom prst="rect">
            <a:avLst/>
          </a:prstGeom>
          <a:noFill/>
        </p:spPr>
        <p:txBody>
          <a:bodyPr wrap="square" rtlCol="0">
            <a:spAutoFit/>
          </a:bodyPr>
          <a:lstStyle/>
          <a:p>
            <a:pPr algn="ctr"/>
            <a:r>
              <a:rPr lang="en-US" dirty="0" smtClean="0"/>
              <a:t>FISCAL POLICY:</a:t>
            </a:r>
          </a:p>
          <a:p>
            <a:pPr algn="ctr"/>
            <a:r>
              <a:rPr lang="en-US" dirty="0" smtClean="0"/>
              <a:t>Where needs are greatest</a:t>
            </a:r>
          </a:p>
          <a:p>
            <a:pPr algn="r"/>
            <a:r>
              <a:rPr lang="en-US" dirty="0" smtClean="0"/>
              <a:t>Resources are least</a:t>
            </a:r>
            <a:endParaRPr lang="en-US" dirty="0"/>
          </a:p>
        </p:txBody>
      </p:sp>
      <p:sp>
        <p:nvSpPr>
          <p:cNvPr id="9" name="Right Arrow 8"/>
          <p:cNvSpPr/>
          <p:nvPr/>
        </p:nvSpPr>
        <p:spPr>
          <a:xfrm>
            <a:off x="2743363" y="5141666"/>
            <a:ext cx="943430" cy="267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084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892638"/>
          </a:xfrm>
        </p:spPr>
        <p:txBody>
          <a:bodyPr>
            <a:noAutofit/>
          </a:bodyPr>
          <a:lstStyle/>
          <a:p>
            <a:r>
              <a:rPr lang="en-US" sz="2800" dirty="0" smtClean="0"/>
              <a:t>And </a:t>
            </a:r>
            <a:r>
              <a:rPr lang="en-US" sz="2800" dirty="0" smtClean="0"/>
              <a:t>Georgia Has </a:t>
            </a:r>
            <a:r>
              <a:rPr lang="en-US" sz="2800" dirty="0" smtClean="0"/>
              <a:t>Assumed </a:t>
            </a:r>
            <a:br>
              <a:rPr lang="en-US" sz="2800" dirty="0" smtClean="0"/>
            </a:br>
            <a:r>
              <a:rPr lang="en-US" sz="2800" dirty="0" smtClean="0"/>
              <a:t>the Primary Funding Obligation</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34</a:t>
            </a:fld>
            <a:endParaRPr lang="en-US" dirty="0">
              <a:solidFill>
                <a:srgbClr val="8CADAE">
                  <a:shade val="75000"/>
                </a:srgbClr>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TextBox 6"/>
          <p:cNvSpPr txBox="1"/>
          <p:nvPr/>
        </p:nvSpPr>
        <p:spPr>
          <a:xfrm>
            <a:off x="299316" y="6099175"/>
            <a:ext cx="8504238" cy="261610"/>
          </a:xfrm>
          <a:prstGeom prst="rect">
            <a:avLst/>
          </a:prstGeom>
          <a:noFill/>
        </p:spPr>
        <p:txBody>
          <a:bodyPr wrap="square" rtlCol="0">
            <a:spAutoFit/>
          </a:bodyPr>
          <a:lstStyle/>
          <a:p>
            <a:r>
              <a:rPr lang="en-US" sz="1100" dirty="0" smtClean="0"/>
              <a:t>Source: NECS, </a:t>
            </a:r>
            <a:r>
              <a:rPr lang="en-US" sz="1100" dirty="0"/>
              <a:t>Revenues and Expenditures for Public Elementary and Secondary Education: School Year </a:t>
            </a:r>
            <a:r>
              <a:rPr lang="en-US" sz="1100" dirty="0" smtClean="0"/>
              <a:t>2013-14</a:t>
            </a:r>
            <a:endParaRPr lang="en-US" sz="1100" dirty="0"/>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596773711"/>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9685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Autofit/>
          </a:bodyPr>
          <a:lstStyle/>
          <a:p>
            <a:r>
              <a:rPr lang="en-US" sz="2800" dirty="0" smtClean="0"/>
              <a:t>Funding </a:t>
            </a:r>
            <a:r>
              <a:rPr lang="en-US" sz="2800" dirty="0"/>
              <a:t>Distribution Relative to Student Poverty </a:t>
            </a:r>
            <a:r>
              <a:rPr lang="en-US" sz="2800" dirty="0" smtClean="0"/>
              <a:t/>
            </a:r>
            <a:br>
              <a:rPr lang="en-US" sz="2800" dirty="0" smtClean="0"/>
            </a:br>
            <a:r>
              <a:rPr lang="en-US" sz="1800" dirty="0" smtClean="0"/>
              <a:t>(</a:t>
            </a:r>
            <a:r>
              <a:rPr lang="en-US" sz="1800" dirty="0"/>
              <a:t>2014</a:t>
            </a:r>
            <a:r>
              <a:rPr lang="en-US" sz="1800" dirty="0" smtClean="0"/>
              <a:t>)</a:t>
            </a:r>
            <a:endParaRPr lang="en-US" sz="1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35</a:t>
            </a:fld>
            <a:endParaRPr lang="en-US" dirty="0">
              <a:solidFill>
                <a:srgbClr val="8CADAE">
                  <a:shade val="75000"/>
                </a:srgbClr>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8" name="Rectangle 7"/>
          <p:cNvSpPr/>
          <p:nvPr/>
        </p:nvSpPr>
        <p:spPr>
          <a:xfrm>
            <a:off x="-228600" y="6148504"/>
            <a:ext cx="8792464" cy="256480"/>
          </a:xfrm>
          <a:prstGeom prst="rect">
            <a:avLst/>
          </a:prstGeom>
        </p:spPr>
        <p:txBody>
          <a:bodyPr wrap="square">
            <a:spAutoFit/>
          </a:bodyPr>
          <a:lstStyle/>
          <a:p>
            <a:pPr indent="457200">
              <a:lnSpc>
                <a:spcPct val="107000"/>
              </a:lnSpc>
              <a:spcAft>
                <a:spcPts val="800"/>
              </a:spcAft>
            </a:pPr>
            <a:r>
              <a:rPr lang="en-US" sz="1050" dirty="0">
                <a:solidFill>
                  <a:srgbClr val="000000"/>
                </a:solidFill>
                <a:latin typeface="Calibri" panose="020F0502020204030204" pitchFamily="34" charset="0"/>
                <a:ea typeface="Arial" panose="020B0604020202020204" pitchFamily="34" charset="0"/>
                <a:cs typeface="Arial" panose="020B0604020202020204" pitchFamily="34" charset="0"/>
              </a:rPr>
              <a:t>Source: Education Law Center, “Is School Funding Fair? A National Report Card” (Sixth Edition), January 2017.</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77952" y="1401554"/>
            <a:ext cx="8382000" cy="646331"/>
          </a:xfrm>
          <a:prstGeom prst="rect">
            <a:avLst/>
          </a:prstGeom>
          <a:noFill/>
        </p:spPr>
        <p:txBody>
          <a:bodyPr wrap="square" rtlCol="0">
            <a:spAutoFit/>
          </a:bodyPr>
          <a:lstStyle/>
          <a:p>
            <a:r>
              <a:rPr lang="en-US" b="1" dirty="0" smtClean="0">
                <a:solidFill>
                  <a:schemeClr val="accent1">
                    <a:lumMod val="75000"/>
                  </a:schemeClr>
                </a:solidFill>
              </a:rPr>
              <a:t>Georgia spends $729 more per-student in schools with 30% poverty compared to those who attend school with no poverty.</a:t>
            </a:r>
            <a:endParaRPr lang="en-US" b="1" dirty="0">
              <a:solidFill>
                <a:schemeClr val="accent1">
                  <a:lumMod val="75000"/>
                </a:schemeClr>
              </a:solidFill>
            </a:endParaRPr>
          </a:p>
        </p:txBody>
      </p:sp>
      <p:graphicFrame>
        <p:nvGraphicFramePr>
          <p:cNvPr id="12" name="Content Placeholder 11"/>
          <p:cNvGraphicFramePr>
            <a:graphicFrameLocks noGrp="1"/>
          </p:cNvGraphicFramePr>
          <p:nvPr>
            <p:ph sz="quarter" idx="1"/>
            <p:extLst>
              <p:ext uri="{D42A27DB-BD31-4B8C-83A1-F6EECF244321}">
                <p14:modId xmlns:p14="http://schemas.microsoft.com/office/powerpoint/2010/main" val="426856214"/>
              </p:ext>
            </p:extLst>
          </p:nvPr>
        </p:nvGraphicFramePr>
        <p:xfrm>
          <a:off x="301625" y="2047885"/>
          <a:ext cx="8458327" cy="4051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9090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36</a:t>
            </a:fld>
            <a:endParaRPr lang="en-US" dirty="0"/>
          </a:p>
        </p:txBody>
      </p:sp>
      <p:sp>
        <p:nvSpPr>
          <p:cNvPr id="5" name="Content Placeholder 4"/>
          <p:cNvSpPr>
            <a:spLocks noGrp="1"/>
          </p:cNvSpPr>
          <p:nvPr>
            <p:ph sz="quarter" idx="1"/>
          </p:nvPr>
        </p:nvSpPr>
        <p:spPr/>
        <p:txBody>
          <a:bodyPr/>
          <a:lstStyle/>
          <a:p>
            <a:r>
              <a:rPr lang="en-US" dirty="0" smtClean="0"/>
              <a:t>Compared to other states in the nation…</a:t>
            </a:r>
          </a:p>
          <a:p>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236152412"/>
              </p:ext>
            </p:extLst>
          </p:nvPr>
        </p:nvGraphicFramePr>
        <p:xfrm>
          <a:off x="306370" y="2171852"/>
          <a:ext cx="8499302" cy="3986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3128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Some Trends that Raise Questions Going Forward</a:t>
            </a:r>
            <a:endParaRPr lang="en-US" sz="2800" dirty="0">
              <a:solidFill>
                <a:srgbClr val="FF0000"/>
              </a:solidFill>
            </a:endParaRPr>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37</a:t>
            </a:fld>
            <a:endParaRPr lang="en-US" dirty="0"/>
          </a:p>
        </p:txBody>
      </p:sp>
      <p:sp>
        <p:nvSpPr>
          <p:cNvPr id="5" name="Content Placeholder 4"/>
          <p:cNvSpPr>
            <a:spLocks noGrp="1"/>
          </p:cNvSpPr>
          <p:nvPr>
            <p:ph sz="half" idx="1"/>
          </p:nvPr>
        </p:nvSpPr>
        <p:spPr/>
        <p:txBody>
          <a:bodyPr>
            <a:normAutofit fontScale="92500" lnSpcReduction="20000"/>
          </a:bodyPr>
          <a:lstStyle/>
          <a:p>
            <a:r>
              <a:rPr lang="en-US" sz="2400" dirty="0" smtClean="0"/>
              <a:t>Average salaries for public school teachers DECLINED by </a:t>
            </a:r>
            <a:r>
              <a:rPr lang="en-US" sz="2400" dirty="0" smtClean="0">
                <a:solidFill>
                  <a:srgbClr val="FF0000"/>
                </a:solidFill>
              </a:rPr>
              <a:t>1.67%</a:t>
            </a:r>
            <a:r>
              <a:rPr lang="en-US" sz="2400" dirty="0" smtClean="0"/>
              <a:t> in constant $’s, for the decade ending in the 2014-2015 school year</a:t>
            </a:r>
          </a:p>
          <a:p>
            <a:r>
              <a:rPr lang="en-US" sz="2400" dirty="0" smtClean="0"/>
              <a:t>25 states had a drop in real teacher salary over that decade, led by:</a:t>
            </a:r>
          </a:p>
          <a:p>
            <a:pPr lvl="2"/>
            <a:r>
              <a:rPr lang="en-US" dirty="0" smtClean="0"/>
              <a:t>Illinois (</a:t>
            </a:r>
            <a:r>
              <a:rPr lang="en-US" dirty="0" smtClean="0">
                <a:solidFill>
                  <a:srgbClr val="FF0000"/>
                </a:solidFill>
              </a:rPr>
              <a:t>-13.5%</a:t>
            </a:r>
            <a:r>
              <a:rPr lang="en-US" dirty="0" smtClean="0"/>
              <a:t>)</a:t>
            </a:r>
          </a:p>
          <a:p>
            <a:pPr lvl="2"/>
            <a:r>
              <a:rPr lang="en-US" dirty="0" smtClean="0"/>
              <a:t>Indiana (</a:t>
            </a:r>
            <a:r>
              <a:rPr lang="en-US" dirty="0" smtClean="0">
                <a:solidFill>
                  <a:srgbClr val="FF0000"/>
                </a:solidFill>
              </a:rPr>
              <a:t>-11%</a:t>
            </a:r>
            <a:r>
              <a:rPr lang="en-US" dirty="0" smtClean="0"/>
              <a:t>)</a:t>
            </a:r>
          </a:p>
          <a:p>
            <a:pPr lvl="2"/>
            <a:r>
              <a:rPr lang="en-US" dirty="0" smtClean="0"/>
              <a:t>Mississippi (</a:t>
            </a:r>
            <a:r>
              <a:rPr lang="en-US" dirty="0" smtClean="0">
                <a:solidFill>
                  <a:srgbClr val="FF0000"/>
                </a:solidFill>
              </a:rPr>
              <a:t>-10.5%</a:t>
            </a:r>
            <a:r>
              <a:rPr lang="en-US" dirty="0" smtClean="0"/>
              <a:t>)</a:t>
            </a:r>
          </a:p>
          <a:p>
            <a:pPr lvl="2"/>
            <a:r>
              <a:rPr lang="en-US" dirty="0" smtClean="0"/>
              <a:t>North Carolina (</a:t>
            </a:r>
            <a:r>
              <a:rPr lang="en-US" dirty="0" smtClean="0">
                <a:solidFill>
                  <a:srgbClr val="FF0000"/>
                </a:solidFill>
              </a:rPr>
              <a:t>-10.2%</a:t>
            </a:r>
            <a:r>
              <a:rPr lang="en-US" dirty="0" smtClean="0"/>
              <a:t>)</a:t>
            </a:r>
          </a:p>
          <a:p>
            <a:pPr lvl="2"/>
            <a:r>
              <a:rPr lang="en-US" dirty="0" smtClean="0"/>
              <a:t>Idaho (</a:t>
            </a:r>
            <a:r>
              <a:rPr lang="en-US" dirty="0" smtClean="0">
                <a:solidFill>
                  <a:srgbClr val="FF0000"/>
                </a:solidFill>
              </a:rPr>
              <a:t>-9.9%</a:t>
            </a:r>
            <a:r>
              <a:rPr lang="en-US" dirty="0" smtClean="0"/>
              <a:t>)</a:t>
            </a:r>
            <a:endParaRPr lang="en-US" dirty="0"/>
          </a:p>
        </p:txBody>
      </p:sp>
      <p:sp>
        <p:nvSpPr>
          <p:cNvPr id="8" name="Content Placeholder 7"/>
          <p:cNvSpPr>
            <a:spLocks noGrp="1"/>
          </p:cNvSpPr>
          <p:nvPr>
            <p:ph sz="half" idx="2"/>
          </p:nvPr>
        </p:nvSpPr>
        <p:spPr/>
        <p:txBody>
          <a:bodyPr>
            <a:normAutofit fontScale="92500" lnSpcReduction="20000"/>
          </a:bodyPr>
          <a:lstStyle/>
          <a:p>
            <a:r>
              <a:rPr lang="en-US" sz="2400" dirty="0" smtClean="0"/>
              <a:t>Overall, state tax revenue has recovered to above 2008 levels, however, 17 states still lag 2008. Key among them: </a:t>
            </a:r>
          </a:p>
          <a:p>
            <a:pPr lvl="2"/>
            <a:r>
              <a:rPr lang="en-US" dirty="0" smtClean="0"/>
              <a:t>Alaska</a:t>
            </a:r>
          </a:p>
          <a:p>
            <a:pPr lvl="2"/>
            <a:r>
              <a:rPr lang="en-US" dirty="0" smtClean="0"/>
              <a:t>Louisiana</a:t>
            </a:r>
          </a:p>
          <a:p>
            <a:pPr lvl="2"/>
            <a:r>
              <a:rPr lang="en-US" dirty="0" smtClean="0"/>
              <a:t>Florida</a:t>
            </a:r>
          </a:p>
          <a:p>
            <a:r>
              <a:rPr lang="en-US" sz="2400" dirty="0" smtClean="0"/>
              <a:t>By this time after the 2001 Recession, tax receipts had rebounded in all states except one:  </a:t>
            </a:r>
          </a:p>
          <a:p>
            <a:pPr lvl="2"/>
            <a:r>
              <a:rPr lang="en-US" dirty="0" smtClean="0"/>
              <a:t>Michigan</a:t>
            </a:r>
          </a:p>
          <a:p>
            <a:r>
              <a:rPr lang="en-US" sz="2400" dirty="0" smtClean="0"/>
              <a:t>Georgia is down </a:t>
            </a:r>
            <a:r>
              <a:rPr lang="en-US" sz="2400" dirty="0" smtClean="0">
                <a:solidFill>
                  <a:srgbClr val="FF0000"/>
                </a:solidFill>
              </a:rPr>
              <a:t>-7.1% </a:t>
            </a:r>
            <a:r>
              <a:rPr lang="en-US" sz="2400" dirty="0" smtClean="0"/>
              <a:t>since the end of 2000 </a:t>
            </a:r>
            <a:r>
              <a:rPr lang="en-US" sz="1700" dirty="0" smtClean="0"/>
              <a:t>(Pew Charitable Trust)</a:t>
            </a:r>
            <a:endParaRPr lang="en-US" sz="1700" dirty="0"/>
          </a:p>
        </p:txBody>
      </p:sp>
    </p:spTree>
    <p:extLst>
      <p:ext uri="{BB962C8B-B14F-4D97-AF65-F5344CB8AC3E}">
        <p14:creationId xmlns:p14="http://schemas.microsoft.com/office/powerpoint/2010/main" val="358826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03519"/>
          </a:xfrm>
        </p:spPr>
        <p:txBody>
          <a:bodyPr>
            <a:noAutofit/>
          </a:bodyPr>
          <a:lstStyle/>
          <a:p>
            <a:r>
              <a:rPr lang="en-US" sz="2800" dirty="0" smtClean="0"/>
              <a:t>That’s a Problem Because $ Does Appear to Matter</a:t>
            </a:r>
            <a:r>
              <a:rPr lang="en-US" sz="2800" dirty="0"/>
              <a:t/>
            </a:r>
            <a:br>
              <a:rPr lang="en-US" sz="2800" dirty="0"/>
            </a:br>
            <a:r>
              <a:rPr lang="en-US" sz="2800" dirty="0"/>
              <a:t>Illinois Example, Part </a:t>
            </a:r>
            <a:r>
              <a:rPr lang="en-US" sz="2800" dirty="0" smtClean="0"/>
              <a:t>1</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38</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10" name="Text Box 4"/>
          <p:cNvSpPr txBox="1">
            <a:spLocks noChangeArrowheads="1"/>
          </p:cNvSpPr>
          <p:nvPr/>
        </p:nvSpPr>
        <p:spPr bwMode="auto">
          <a:xfrm>
            <a:off x="152400" y="6019800"/>
            <a:ext cx="8610600" cy="369332"/>
          </a:xfrm>
          <a:prstGeom prst="rect">
            <a:avLst/>
          </a:prstGeom>
          <a:noFill/>
          <a:ln w="9525">
            <a:noFill/>
            <a:miter lim="800000"/>
            <a:headEnd/>
            <a:tailEnd/>
          </a:ln>
        </p:spPr>
        <p:txBody>
          <a:bodyPr wrap="square">
            <a:spAutoFit/>
          </a:bodyPr>
          <a:lstStyle/>
          <a:p>
            <a:pPr>
              <a:spcBef>
                <a:spcPct val="50000"/>
              </a:spcBef>
            </a:pPr>
            <a:r>
              <a:rPr lang="en-US" sz="900" dirty="0">
                <a:solidFill>
                  <a:schemeClr val="tx1"/>
                </a:solidFill>
                <a:effectLst/>
              </a:rPr>
              <a:t>*Linear regression is a statistical analysis that shows the correlation of two or more variables, in this case, how per-pupil expenditures correspond to </a:t>
            </a:r>
            <a:r>
              <a:rPr lang="en-US" sz="900" dirty="0" err="1">
                <a:solidFill>
                  <a:schemeClr val="tx1"/>
                </a:solidFill>
                <a:effectLst/>
              </a:rPr>
              <a:t>ISAT</a:t>
            </a:r>
            <a:r>
              <a:rPr lang="en-US" sz="900" dirty="0">
                <a:solidFill>
                  <a:schemeClr val="tx1"/>
                </a:solidFill>
                <a:effectLst/>
              </a:rPr>
              <a:t> test scores. The regression line (heavy red) represents the predicted test score results a school district should obtain, given a specific level of instructional expenditure.</a:t>
            </a:r>
          </a:p>
        </p:txBody>
      </p:sp>
      <p:graphicFrame>
        <p:nvGraphicFramePr>
          <p:cNvPr id="9" name="Object 2"/>
          <p:cNvGraphicFramePr>
            <a:graphicFrameLocks noChangeAspect="1"/>
          </p:cNvGraphicFramePr>
          <p:nvPr>
            <p:extLst>
              <p:ext uri="{D42A27DB-BD31-4B8C-83A1-F6EECF244321}">
                <p14:modId xmlns:p14="http://schemas.microsoft.com/office/powerpoint/2010/main" val="942062401"/>
              </p:ext>
            </p:extLst>
          </p:nvPr>
        </p:nvGraphicFramePr>
        <p:xfrm>
          <a:off x="982530" y="1255267"/>
          <a:ext cx="7178939" cy="503631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440218" y="887105"/>
            <a:ext cx="1401346" cy="369332"/>
          </a:xfrm>
          <a:prstGeom prst="rect">
            <a:avLst/>
          </a:prstGeom>
        </p:spPr>
        <p:txBody>
          <a:bodyPr wrap="none">
            <a:spAutoFit/>
          </a:bodyPr>
          <a:lstStyle/>
          <a:p>
            <a:r>
              <a:rPr lang="en-US" dirty="0"/>
              <a:t>(2006 data)</a:t>
            </a:r>
          </a:p>
        </p:txBody>
      </p:sp>
    </p:spTree>
    <p:extLst>
      <p:ext uri="{BB962C8B-B14F-4D97-AF65-F5344CB8AC3E}">
        <p14:creationId xmlns:p14="http://schemas.microsoft.com/office/powerpoint/2010/main" val="1988320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2400" dirty="0" smtClean="0"/>
              <a:t>	It’s Also GOOFY Short-Sighted Economically Because</a:t>
            </a:r>
            <a:endParaRPr lang="en-US" sz="2400" dirty="0"/>
          </a:p>
        </p:txBody>
      </p:sp>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39</a:t>
            </a:fld>
            <a:endParaRPr lang="en-US"/>
          </a:p>
        </p:txBody>
      </p:sp>
      <p:pic>
        <p:nvPicPr>
          <p:cNvPr id="6" name="Picture 5"/>
          <p:cNvPicPr>
            <a:picLocks noChangeAspect="1"/>
          </p:cNvPicPr>
          <p:nvPr/>
        </p:nvPicPr>
        <p:blipFill>
          <a:blip r:embed="rId2"/>
          <a:stretch>
            <a:fillRect/>
          </a:stretch>
        </p:blipFill>
        <p:spPr>
          <a:xfrm flipH="1">
            <a:off x="304800" y="152400"/>
            <a:ext cx="1256522" cy="1646043"/>
          </a:xfrm>
          <a:prstGeom prst="rect">
            <a:avLst/>
          </a:prstGeom>
        </p:spPr>
      </p:pic>
      <p:sp>
        <p:nvSpPr>
          <p:cNvPr id="8" name="Content Placeholder 4"/>
          <p:cNvSpPr txBox="1">
            <a:spLocks/>
          </p:cNvSpPr>
          <p:nvPr/>
        </p:nvSpPr>
        <p:spPr>
          <a:xfrm>
            <a:off x="455645" y="1838848"/>
            <a:ext cx="8229600"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smtClean="0"/>
              <a:t>The research shows that those states which have made the greatest investment in building the capacity of their public school system to meet the educational needs of all their children, from the poorest on up, have experienced stronger economic growth than states that did not. </a:t>
            </a:r>
            <a:r>
              <a:rPr lang="en-US" sz="1600" dirty="0" smtClean="0"/>
              <a:t>Source: Noah Berger and Peter Fisher, </a:t>
            </a:r>
            <a:r>
              <a:rPr lang="en-US" sz="1600" i="1" dirty="0" smtClean="0"/>
              <a:t>A Well-Educated Workforce is Key to State Prosperity </a:t>
            </a:r>
            <a:endParaRPr lang="en-US" sz="1600" dirty="0" smtClean="0"/>
          </a:p>
          <a:p>
            <a:pPr lvl="1">
              <a:buFont typeface="Courier New" panose="02070309020205020404" pitchFamily="49" charset="0"/>
              <a:buChar char="o"/>
            </a:pPr>
            <a:endParaRPr lang="en-US" sz="2000" dirty="0" smtClean="0"/>
          </a:p>
          <a:p>
            <a:pPr lvl="1">
              <a:buFont typeface="Courier New" panose="02070309020205020404" pitchFamily="49" charset="0"/>
              <a:buChar char="o"/>
            </a:pPr>
            <a:r>
              <a:rPr lang="en-US" sz="2000" dirty="0" smtClean="0"/>
              <a:t>Indeed, the high-investing states also had larger increases in worker wages over the same time period. </a:t>
            </a:r>
            <a:r>
              <a:rPr lang="en-US" sz="1600" dirty="0" smtClean="0">
                <a:solidFill>
                  <a:schemeClr val="tx1"/>
                </a:solidFill>
              </a:rPr>
              <a:t>Source: Michelle T. </a:t>
            </a:r>
            <a:r>
              <a:rPr lang="en-US" sz="1600" dirty="0" err="1" smtClean="0">
                <a:solidFill>
                  <a:schemeClr val="tx1"/>
                </a:solidFill>
              </a:rPr>
              <a:t>Bensi</a:t>
            </a:r>
            <a:r>
              <a:rPr lang="en-US" sz="1600" dirty="0" smtClean="0">
                <a:solidFill>
                  <a:schemeClr val="tx1"/>
                </a:solidFill>
              </a:rPr>
              <a:t>, David C. Black, and Michael R. Dowd. “The Education/Growth Relationship: Evidence from Reach State Panel Data.” </a:t>
            </a:r>
            <a:r>
              <a:rPr lang="en-US" sz="1600" i="1" dirty="0" smtClean="0">
                <a:solidFill>
                  <a:schemeClr val="tx1"/>
                </a:solidFill>
              </a:rPr>
              <a:t>Contemporary Economic Policy </a:t>
            </a:r>
            <a:r>
              <a:rPr lang="en-US" sz="1600" dirty="0" smtClean="0">
                <a:solidFill>
                  <a:schemeClr val="tx1"/>
                </a:solidFill>
              </a:rPr>
              <a:t>22, no. 2 (April 22, 2004): 297.</a:t>
            </a:r>
          </a:p>
          <a:p>
            <a:pPr lvl="1">
              <a:buFont typeface="Courier New" panose="02070309020205020404" pitchFamily="49" charset="0"/>
              <a:buChar char="o"/>
            </a:pPr>
            <a:r>
              <a:rPr lang="en-US" sz="2000" dirty="0" smtClean="0"/>
              <a:t>As well as a statistically meaningful advantage in state level GDP growth. (Id)</a:t>
            </a:r>
          </a:p>
          <a:p>
            <a:endParaRPr lang="en-US" dirty="0" smtClean="0"/>
          </a:p>
        </p:txBody>
      </p:sp>
      <p:sp>
        <p:nvSpPr>
          <p:cNvPr id="9" name="Date Placeholder 8"/>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190264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Creates the Political Problem</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4</a:t>
            </a:fld>
            <a:endParaRPr lang="en-US" dirty="0"/>
          </a:p>
        </p:txBody>
      </p:sp>
      <p:sp>
        <p:nvSpPr>
          <p:cNvPr id="5" name="Content Placeholder 4"/>
          <p:cNvSpPr>
            <a:spLocks noGrp="1"/>
          </p:cNvSpPr>
          <p:nvPr>
            <p:ph sz="quarter" idx="1"/>
          </p:nvPr>
        </p:nvSpPr>
        <p:spPr>
          <a:xfrm>
            <a:off x="381000" y="1752600"/>
            <a:ext cx="3810000" cy="3200400"/>
          </a:xfrm>
        </p:spPr>
        <p:txBody>
          <a:bodyPr>
            <a:normAutofit/>
          </a:bodyPr>
          <a:lstStyle/>
          <a:p>
            <a:pPr marL="0" indent="0" algn="ctr">
              <a:buNone/>
            </a:pPr>
            <a:r>
              <a:rPr lang="en-US" dirty="0" smtClean="0"/>
              <a:t>Responding to core fiscal issues requires tax policy to be redistributive—even under capitalist theory</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 name="Picture 6"/>
          <p:cNvPicPr>
            <a:picLocks noChangeAspect="1"/>
          </p:cNvPicPr>
          <p:nvPr/>
        </p:nvPicPr>
        <p:blipFill>
          <a:blip r:embed="rId2"/>
          <a:stretch>
            <a:fillRect/>
          </a:stretch>
        </p:blipFill>
        <p:spPr>
          <a:xfrm>
            <a:off x="4818888" y="1837465"/>
            <a:ext cx="3677173" cy="3677173"/>
          </a:xfrm>
          <a:prstGeom prst="rect">
            <a:avLst/>
          </a:prstGeom>
        </p:spPr>
      </p:pic>
      <p:sp>
        <p:nvSpPr>
          <p:cNvPr id="9" name="Rectangle 8"/>
          <p:cNvSpPr/>
          <p:nvPr/>
        </p:nvSpPr>
        <p:spPr>
          <a:xfrm>
            <a:off x="5093477" y="3276600"/>
            <a:ext cx="700833" cy="1107996"/>
          </a:xfrm>
          <a:prstGeom prst="rect">
            <a:avLst/>
          </a:prstGeom>
        </p:spPr>
        <p:txBody>
          <a:bodyPr wrap="none">
            <a:spAutoFit/>
          </a:bodyPr>
          <a:lstStyle/>
          <a:p>
            <a:r>
              <a:rPr lang="en-US" sz="6600" dirty="0">
                <a:solidFill>
                  <a:srgbClr val="FF0000"/>
                </a:solidFill>
              </a:rPr>
              <a:t>$</a:t>
            </a:r>
          </a:p>
        </p:txBody>
      </p:sp>
      <p:sp>
        <p:nvSpPr>
          <p:cNvPr id="10" name="Rectangle 9"/>
          <p:cNvSpPr/>
          <p:nvPr/>
        </p:nvSpPr>
        <p:spPr>
          <a:xfrm>
            <a:off x="7543800" y="3276600"/>
            <a:ext cx="700833" cy="1107996"/>
          </a:xfrm>
          <a:prstGeom prst="rect">
            <a:avLst/>
          </a:prstGeom>
        </p:spPr>
        <p:txBody>
          <a:bodyPr wrap="none">
            <a:spAutoFit/>
          </a:bodyPr>
          <a:lstStyle/>
          <a:p>
            <a:r>
              <a:rPr lang="en-US" sz="6600" dirty="0">
                <a:solidFill>
                  <a:srgbClr val="FF0000"/>
                </a:solidFill>
              </a:rPr>
              <a:t>$</a:t>
            </a:r>
          </a:p>
        </p:txBody>
      </p:sp>
    </p:spTree>
    <p:extLst>
      <p:ext uri="{BB962C8B-B14F-4D97-AF65-F5344CB8AC3E}">
        <p14:creationId xmlns:p14="http://schemas.microsoft.com/office/powerpoint/2010/main" val="4123025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40</a:t>
            </a:fld>
            <a:endParaRPr lang="en-US"/>
          </a:p>
        </p:txBody>
      </p:sp>
      <p:sp>
        <p:nvSpPr>
          <p:cNvPr id="5" name="Content Placeholder 4"/>
          <p:cNvSpPr>
            <a:spLocks noGrp="1"/>
          </p:cNvSpPr>
          <p:nvPr>
            <p:ph sz="quarter" idx="1"/>
          </p:nvPr>
        </p:nvSpPr>
        <p:spPr/>
        <p:txBody>
          <a:bodyPr>
            <a:normAutofit/>
          </a:bodyPr>
          <a:lstStyle/>
          <a:p>
            <a:r>
              <a:rPr lang="en-US" dirty="0"/>
              <a:t>And it’s not just </a:t>
            </a:r>
            <a:r>
              <a:rPr lang="en-US" dirty="0" err="1"/>
              <a:t>Bensi</a:t>
            </a:r>
            <a:r>
              <a:rPr lang="en-US" dirty="0"/>
              <a:t>, Black &amp; </a:t>
            </a:r>
            <a:r>
              <a:rPr lang="en-US" dirty="0" smtClean="0"/>
              <a:t>Dowd </a:t>
            </a:r>
            <a:r>
              <a:rPr lang="en-US" dirty="0"/>
              <a:t>whose research found this.</a:t>
            </a:r>
          </a:p>
          <a:p>
            <a:r>
              <a:rPr lang="en-US" dirty="0" smtClean="0"/>
              <a:t>As it turns out, investment in K-12, higher </a:t>
            </a:r>
            <a:r>
              <a:rPr lang="en-US" dirty="0" err="1" smtClean="0"/>
              <a:t>ed</a:t>
            </a:r>
            <a:r>
              <a:rPr lang="en-US" dirty="0" smtClean="0"/>
              <a:t> and infrastructure are the only policy decisions at the state level which have a statistically meaningful correlation to economic outcomes. </a:t>
            </a:r>
            <a:r>
              <a:rPr lang="en-US" sz="1600" dirty="0" smtClean="0"/>
              <a:t>Source: Center for Tax and Budget Accountability, “Good for Business: How Illinois Can Best Support Small Business.” (April 7, 2014)</a:t>
            </a:r>
          </a:p>
          <a:p>
            <a:endParaRPr lang="en-US" sz="1600" dirty="0"/>
          </a:p>
          <a:p>
            <a:pPr lvl="2">
              <a:buFont typeface="Courier New" panose="02070309020205020404" pitchFamily="49" charset="0"/>
              <a:buChar char="o"/>
            </a:pPr>
            <a:endParaRPr lang="en-US" dirty="0"/>
          </a:p>
        </p:txBody>
      </p:sp>
      <p:sp>
        <p:nvSpPr>
          <p:cNvPr id="7" name="Date Placeholder 6"/>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1512255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41</a:t>
            </a:fld>
            <a:endParaRPr lang="en-US"/>
          </a:p>
        </p:txBody>
      </p:sp>
      <p:sp>
        <p:nvSpPr>
          <p:cNvPr id="5" name="Content Placeholder 4"/>
          <p:cNvSpPr>
            <a:spLocks noGrp="1"/>
          </p:cNvSpPr>
          <p:nvPr>
            <p:ph sz="quarter" idx="1"/>
          </p:nvPr>
        </p:nvSpPr>
        <p:spPr/>
        <p:txBody>
          <a:bodyPr/>
          <a:lstStyle/>
          <a:p>
            <a:r>
              <a:rPr lang="en-US" dirty="0" smtClean="0"/>
              <a:t>The </a:t>
            </a:r>
            <a:r>
              <a:rPr lang="en-US" dirty="0"/>
              <a:t>Federal Reserve of Cleveland found that differences in personal income between states could be explained in large part by differences in educational attainment. </a:t>
            </a:r>
          </a:p>
          <a:p>
            <a:pPr lvl="1">
              <a:buFont typeface="Courier New" panose="02070309020205020404" pitchFamily="49" charset="0"/>
              <a:buChar char="o"/>
            </a:pPr>
            <a:r>
              <a:rPr lang="en-US" dirty="0" smtClean="0"/>
              <a:t>Specifically</a:t>
            </a:r>
            <a:r>
              <a:rPr lang="en-US" dirty="0"/>
              <a:t>, it found states that had a greater percentage of their population attaining high school degrees than other states, also had a 1.5 percent higher per capita personal income.  </a:t>
            </a:r>
          </a:p>
          <a:p>
            <a:pPr lvl="1">
              <a:buFont typeface="Courier New" panose="02070309020205020404" pitchFamily="49" charset="0"/>
              <a:buChar char="o"/>
            </a:pPr>
            <a:r>
              <a:rPr lang="en-US" dirty="0" smtClean="0"/>
              <a:t>Overall</a:t>
            </a:r>
            <a:r>
              <a:rPr lang="en-US" dirty="0"/>
              <a:t>, the states with the greatest high school and college graduation rates have the highest per capita personal incomes.</a:t>
            </a:r>
          </a:p>
          <a:p>
            <a:endParaRPr lang="en-US" dirty="0"/>
          </a:p>
        </p:txBody>
      </p:sp>
      <p:sp>
        <p:nvSpPr>
          <p:cNvPr id="2" name="Date Placeholder 1"/>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4061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48"/>
            <a:ext cx="8534400" cy="835152"/>
          </a:xfrm>
        </p:spPr>
        <p:txBody>
          <a:bodyPr>
            <a:noAutofit/>
          </a:bodyPr>
          <a:lstStyle/>
          <a:p>
            <a:r>
              <a:rPr lang="en-US" sz="2800" dirty="0" smtClean="0"/>
              <a:t>Some Data: Median </a:t>
            </a:r>
            <a:r>
              <a:rPr lang="en-US" sz="2800" dirty="0"/>
              <a:t>Annual Earnings of U.S. Workers (Age 25+) by </a:t>
            </a:r>
            <a:r>
              <a:rPr lang="en-US" sz="2800" dirty="0" smtClean="0"/>
              <a:t>Educationa</a:t>
            </a:r>
            <a:r>
              <a:rPr lang="en-US" sz="2800" dirty="0"/>
              <a:t>l</a:t>
            </a:r>
            <a:r>
              <a:rPr lang="en-US" sz="2800" dirty="0" smtClean="0"/>
              <a:t> </a:t>
            </a:r>
            <a:r>
              <a:rPr lang="en-US" sz="2800" dirty="0"/>
              <a:t>Attainment, </a:t>
            </a:r>
            <a:r>
              <a:rPr lang="en-US" sz="2800" dirty="0" smtClean="0"/>
              <a:t>2011</a:t>
            </a:r>
            <a:endParaRPr lang="en-US" sz="2800" dirty="0"/>
          </a:p>
        </p:txBody>
      </p:sp>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42</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184685143"/>
              </p:ext>
            </p:extLst>
          </p:nvPr>
        </p:nvGraphicFramePr>
        <p:xfrm>
          <a:off x="1066800" y="1517791"/>
          <a:ext cx="6781800" cy="436642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800100" y="5885356"/>
            <a:ext cx="5295900" cy="523220"/>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Source: Economic Policy Institute, Berger and Fisher, “A Well-Educated Workforce Is Key to State Prosperity” </a:t>
            </a:r>
            <a:endParaRPr lang="en-US" sz="1400" dirty="0"/>
          </a:p>
        </p:txBody>
      </p:sp>
      <p:sp>
        <p:nvSpPr>
          <p:cNvPr id="5" name="Date Placeholder 4"/>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743295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Failure </a:t>
            </a:r>
            <a:r>
              <a:rPr lang="en-US" sz="2700" dirty="0"/>
              <a:t>Has Economic Consequences</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43</a:t>
            </a:fld>
            <a:endParaRPr lang="en-US" dirty="0">
              <a:solidFill>
                <a:srgbClr val="8CADAE">
                  <a:shade val="75000"/>
                </a:srgbClr>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11" name="Rectangle 10"/>
          <p:cNvSpPr/>
          <p:nvPr/>
        </p:nvSpPr>
        <p:spPr>
          <a:xfrm>
            <a:off x="547199" y="6096000"/>
            <a:ext cx="1970412" cy="261610"/>
          </a:xfrm>
          <a:prstGeom prst="rect">
            <a:avLst/>
          </a:prstGeom>
        </p:spPr>
        <p:txBody>
          <a:bodyPr wrap="none">
            <a:spAutoFit/>
          </a:bodyPr>
          <a:lstStyle/>
          <a:p>
            <a:pPr algn="ctr">
              <a:defRPr sz="1000" b="1" i="0" u="none" strike="noStrike" kern="1200" baseline="0">
                <a:solidFill>
                  <a:srgbClr val="000000"/>
                </a:solidFill>
                <a:latin typeface="+mn-lt"/>
                <a:ea typeface="Arial"/>
                <a:cs typeface="Arial"/>
              </a:defRPr>
            </a:pPr>
            <a:r>
              <a:rPr lang="en-US" sz="1100" b="1" dirty="0">
                <a:solidFill>
                  <a:srgbClr val="000000"/>
                </a:solidFill>
                <a:ea typeface="Arial"/>
                <a:cs typeface="Arial"/>
              </a:rPr>
              <a:t>Source: US </a:t>
            </a:r>
            <a:r>
              <a:rPr lang="en-US" sz="1100" b="1" dirty="0" smtClean="0">
                <a:solidFill>
                  <a:srgbClr val="000000"/>
                </a:solidFill>
                <a:ea typeface="Arial"/>
                <a:cs typeface="Arial"/>
              </a:rPr>
              <a:t>Census, 2014</a:t>
            </a:r>
            <a:endParaRPr lang="en-US" sz="1100" b="1" dirty="0">
              <a:solidFill>
                <a:srgbClr val="000000"/>
              </a:solidFill>
              <a:ea typeface="Arial"/>
              <a:cs typeface="Arial"/>
            </a:endParaRPr>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3421784716"/>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4620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Education Wage Gaps Over </a:t>
            </a:r>
            <a:r>
              <a:rPr lang="en-US" altLang="en-US" dirty="0" smtClean="0"/>
              <a:t>Time</a:t>
            </a:r>
            <a:endParaRPr lang="en-US" dirty="0"/>
          </a:p>
        </p:txBody>
      </p:sp>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44</a:t>
            </a:fld>
            <a:endParaRPr lang="en-US"/>
          </a:p>
        </p:txBody>
      </p:sp>
      <p:sp>
        <p:nvSpPr>
          <p:cNvPr id="8" name="Rectangle 7"/>
          <p:cNvSpPr/>
          <p:nvPr/>
        </p:nvSpPr>
        <p:spPr>
          <a:xfrm>
            <a:off x="153803" y="4038600"/>
            <a:ext cx="3576813" cy="307777"/>
          </a:xfrm>
          <a:prstGeom prst="rect">
            <a:avLst/>
          </a:prstGeom>
        </p:spPr>
        <p:txBody>
          <a:bodyPr wrap="none">
            <a:spAutoFit/>
          </a:bodyPr>
          <a:lstStyle/>
          <a:p>
            <a:pPr lvl="0" indent="457200"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Source: The State of Working in America</a:t>
            </a:r>
            <a:endParaRPr lang="en-US" altLang="en-US" sz="1400" dirty="0">
              <a:latin typeface="Arial" panose="020B0604020202020204" pitchFamily="34" charset="0"/>
            </a:endParaRPr>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3584218426"/>
              </p:ext>
            </p:extLst>
          </p:nvPr>
        </p:nvGraphicFramePr>
        <p:xfrm>
          <a:off x="533401" y="2133601"/>
          <a:ext cx="8153399" cy="1965324"/>
        </p:xfrm>
        <a:graphic>
          <a:graphicData uri="http://schemas.openxmlformats.org/drawingml/2006/table">
            <a:tbl>
              <a:tblPr firstRow="1" firstCol="1" bandRow="1">
                <a:tableStyleId>{5C22544A-7EE6-4342-B048-85BDC9FD1C3A}</a:tableStyleId>
              </a:tblPr>
              <a:tblGrid>
                <a:gridCol w="3399758"/>
                <a:gridCol w="1233540"/>
                <a:gridCol w="1173367"/>
                <a:gridCol w="1173367"/>
                <a:gridCol w="1173367"/>
              </a:tblGrid>
              <a:tr h="655108">
                <a:tc>
                  <a:txBody>
                    <a:bodyPr/>
                    <a:lstStyle/>
                    <a:p>
                      <a:pPr marL="0" marR="0">
                        <a:lnSpc>
                          <a:spcPct val="107000"/>
                        </a:lnSpc>
                        <a:spcBef>
                          <a:spcPts val="0"/>
                        </a:spcBef>
                        <a:spcAft>
                          <a:spcPts val="600"/>
                        </a:spcAft>
                      </a:pPr>
                      <a:r>
                        <a:rPr lang="en-US" sz="1800" dirty="0">
                          <a:effectLst/>
                        </a:rPr>
                        <a:t>Education wage gaps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dirty="0">
                          <a:effectLst/>
                        </a:rPr>
                        <a:t>1979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dirty="0">
                          <a:effectLst/>
                        </a:rPr>
                        <a:t>1995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dirty="0">
                          <a:effectLst/>
                        </a:rPr>
                        <a:t>2007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a:effectLst/>
                        </a:rPr>
                        <a:t>2011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r>
              <a:tr h="655108">
                <a:tc>
                  <a:txBody>
                    <a:bodyPr/>
                    <a:lstStyle/>
                    <a:p>
                      <a:pPr marL="0" marR="0">
                        <a:lnSpc>
                          <a:spcPct val="107000"/>
                        </a:lnSpc>
                        <a:spcBef>
                          <a:spcPts val="0"/>
                        </a:spcBef>
                        <a:spcAft>
                          <a:spcPts val="600"/>
                        </a:spcAft>
                      </a:pPr>
                      <a:r>
                        <a:rPr lang="en-US" sz="1800">
                          <a:effectLst/>
                        </a:rPr>
                        <a:t>College/high school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a:effectLst/>
                        </a:rPr>
                        <a:t>23.5%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a:effectLst/>
                        </a:rPr>
                        <a:t>42.5%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dirty="0">
                          <a:effectLst/>
                        </a:rPr>
                        <a:t>46.4%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dirty="0">
                          <a:effectLst/>
                        </a:rPr>
                        <a:t>46.9%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r>
              <a:tr h="655108">
                <a:tc>
                  <a:txBody>
                    <a:bodyPr/>
                    <a:lstStyle/>
                    <a:p>
                      <a:pPr marL="0" marR="0">
                        <a:lnSpc>
                          <a:spcPct val="107000"/>
                        </a:lnSpc>
                        <a:spcBef>
                          <a:spcPts val="0"/>
                        </a:spcBef>
                        <a:spcAft>
                          <a:spcPts val="600"/>
                        </a:spcAft>
                      </a:pPr>
                      <a:r>
                        <a:rPr lang="en-US" sz="1800">
                          <a:effectLst/>
                        </a:rPr>
                        <a:t>Advanced degree/high school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dirty="0">
                          <a:effectLst/>
                        </a:rPr>
                        <a:t>32.4%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a:effectLst/>
                        </a:rPr>
                        <a:t>62.3%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a:effectLst/>
                        </a:rPr>
                        <a:t>66.6%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600"/>
                        </a:spcAft>
                      </a:pPr>
                      <a:r>
                        <a:rPr lang="en-US" sz="1800" dirty="0">
                          <a:effectLst/>
                        </a:rPr>
                        <a:t>69.6%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r>
            </a:tbl>
          </a:graphicData>
        </a:graphic>
      </p:graphicFrame>
      <p:sp>
        <p:nvSpPr>
          <p:cNvPr id="11" name="Rectangle 10"/>
          <p:cNvSpPr/>
          <p:nvPr/>
        </p:nvSpPr>
        <p:spPr>
          <a:xfrm>
            <a:off x="-104888" y="4772640"/>
            <a:ext cx="8933151" cy="523220"/>
          </a:xfrm>
          <a:prstGeom prst="rect">
            <a:avLst/>
          </a:prstGeom>
        </p:spPr>
        <p:txBody>
          <a:bodyPr wrap="none">
            <a:spAutoFit/>
          </a:bodyPr>
          <a:lstStyle/>
          <a:p>
            <a:pPr lvl="0" indent="457200" eaLnBrk="0" fontAlgn="base" hangingPunct="0">
              <a:spcBef>
                <a:spcPct val="0"/>
              </a:spcBef>
              <a:spcAft>
                <a:spcPct val="0"/>
              </a:spcAft>
            </a:pPr>
            <a:r>
              <a:rPr lang="en-US" altLang="en-US" sz="2800" dirty="0" smtClean="0">
                <a:latin typeface="Calibri" panose="020F0502020204030204" pitchFamily="34" charset="0"/>
                <a:ea typeface="Calibri" panose="020F0502020204030204" pitchFamily="34" charset="0"/>
                <a:cs typeface="Times New Roman" panose="02020603050405020304" pitchFamily="18" charset="0"/>
              </a:rPr>
              <a:t>*NOTE: The gaps doubled over the 1979-2011 sequence!</a:t>
            </a:r>
            <a:endParaRPr lang="en-US" altLang="en-US" sz="2800" dirty="0">
              <a:latin typeface="Arial" panose="020B0604020202020204" pitchFamily="34" charset="0"/>
            </a:endParaRPr>
          </a:p>
        </p:txBody>
      </p:sp>
      <p:sp>
        <p:nvSpPr>
          <p:cNvPr id="12" name="Date Placeholder 11"/>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7175570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45</a:t>
            </a:fld>
            <a:endParaRPr lang="en-US"/>
          </a:p>
        </p:txBody>
      </p:sp>
      <p:sp>
        <p:nvSpPr>
          <p:cNvPr id="5" name="Content Placeholder 4"/>
          <p:cNvSpPr>
            <a:spLocks noGrp="1"/>
          </p:cNvSpPr>
          <p:nvPr>
            <p:ph sz="quarter" idx="1"/>
          </p:nvPr>
        </p:nvSpPr>
        <p:spPr/>
        <p:txBody>
          <a:bodyPr/>
          <a:lstStyle/>
          <a:p>
            <a:pPr marL="0" indent="0">
              <a:buNone/>
            </a:pPr>
            <a:r>
              <a:rPr lang="en-US" dirty="0"/>
              <a:t>CTBA </a:t>
            </a:r>
            <a:r>
              <a:rPr lang="en-US" dirty="0" smtClean="0"/>
              <a:t>analysis of Census </a:t>
            </a:r>
            <a:r>
              <a:rPr lang="en-US" dirty="0"/>
              <a:t>data </a:t>
            </a:r>
            <a:r>
              <a:rPr lang="en-US" dirty="0" smtClean="0"/>
              <a:t>on per </a:t>
            </a:r>
            <a:r>
              <a:rPr lang="en-US" dirty="0"/>
              <a:t>pupil spending in all 50 states and Washington, D.C., </a:t>
            </a:r>
            <a:r>
              <a:rPr lang="en-US" dirty="0" smtClean="0"/>
              <a:t>confirms that </a:t>
            </a:r>
            <a:r>
              <a:rPr lang="en-US" dirty="0"/>
              <a:t>those states that did the best job investing in K-12 education have higher median and mean wages and income than other states, with per pupil spending being strongly correlated with median income (.668), mean hourly wage (.635), median hourly wage (.668), and annual mean wage (.634). </a:t>
            </a:r>
          </a:p>
        </p:txBody>
      </p:sp>
      <p:sp>
        <p:nvSpPr>
          <p:cNvPr id="2" name="Date Placeholder 1"/>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1732008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46</a:t>
            </a:fld>
            <a:endParaRPr lang="en-US"/>
          </a:p>
        </p:txBody>
      </p:sp>
      <p:sp>
        <p:nvSpPr>
          <p:cNvPr id="5" name="Content Placeholder 4"/>
          <p:cNvSpPr>
            <a:spLocks noGrp="1"/>
          </p:cNvSpPr>
          <p:nvPr>
            <p:ph sz="quarter" idx="1"/>
          </p:nvPr>
        </p:nvSpPr>
        <p:spPr/>
        <p:txBody>
          <a:bodyPr/>
          <a:lstStyle/>
          <a:p>
            <a:pPr marL="0" indent="0">
              <a:buNone/>
            </a:pPr>
            <a:r>
              <a:rPr lang="en-US" dirty="0"/>
              <a:t>If American schools performed comparable to higher-performing nations (e.g. Canada) in math (scoring approximately 40 points higher on the </a:t>
            </a:r>
            <a:r>
              <a:rPr lang="en-US" dirty="0" err="1"/>
              <a:t>Programme</a:t>
            </a:r>
            <a:r>
              <a:rPr lang="en-US" dirty="0"/>
              <a:t> for International Student Assessment), our higher skilled students would produce a faster growing economy, improving GDP over the next 80 years by an amount with a present value of $70 trillion</a:t>
            </a:r>
            <a:r>
              <a:rPr lang="en-US" dirty="0" smtClean="0"/>
              <a:t>.</a:t>
            </a:r>
          </a:p>
          <a:p>
            <a:pPr marL="0" indent="0">
              <a:buNone/>
            </a:pPr>
            <a:endParaRPr lang="en-US" dirty="0"/>
          </a:p>
          <a:p>
            <a:pPr marL="0" indent="0">
              <a:buNone/>
            </a:pPr>
            <a:endParaRPr lang="en-US" dirty="0" smtClean="0"/>
          </a:p>
          <a:p>
            <a:pPr marL="0" indent="0">
              <a:buNone/>
            </a:pPr>
            <a:r>
              <a:rPr lang="en-US" sz="1600" dirty="0" smtClean="0"/>
              <a:t>Source: </a:t>
            </a:r>
            <a:r>
              <a:rPr lang="en-US" sz="1600" dirty="0" err="1" smtClean="0"/>
              <a:t>Hanushek</a:t>
            </a:r>
            <a:r>
              <a:rPr lang="en-US" sz="1600" dirty="0" smtClean="0"/>
              <a:t>, </a:t>
            </a:r>
            <a:r>
              <a:rPr lang="en-US" sz="1600" dirty="0" err="1" smtClean="0"/>
              <a:t>Ruhose</a:t>
            </a:r>
            <a:r>
              <a:rPr lang="en-US" sz="1600" dirty="0" smtClean="0"/>
              <a:t> &amp; </a:t>
            </a:r>
            <a:r>
              <a:rPr lang="en-US" sz="1600" dirty="0" err="1" smtClean="0"/>
              <a:t>Woesmana</a:t>
            </a:r>
            <a:endParaRPr lang="en-US" sz="1600" dirty="0"/>
          </a:p>
        </p:txBody>
      </p:sp>
      <p:sp>
        <p:nvSpPr>
          <p:cNvPr id="6" name="Title 1"/>
          <p:cNvSpPr>
            <a:spLocks noGrp="1"/>
          </p:cNvSpPr>
          <p:nvPr>
            <p:ph type="title"/>
          </p:nvPr>
        </p:nvSpPr>
        <p:spPr>
          <a:xfrm>
            <a:off x="301752" y="228600"/>
            <a:ext cx="8534400" cy="758952"/>
          </a:xfrm>
        </p:spPr>
        <p:txBody>
          <a:bodyPr>
            <a:normAutofit fontScale="90000"/>
          </a:bodyPr>
          <a:lstStyle/>
          <a:p>
            <a:r>
              <a:rPr lang="en-US" dirty="0" smtClean="0"/>
              <a:t>And There Really is A lot to Gain for Everyone</a:t>
            </a:r>
            <a:endParaRPr lang="en-US" dirty="0"/>
          </a:p>
        </p:txBody>
      </p:sp>
      <p:sp>
        <p:nvSpPr>
          <p:cNvPr id="2" name="Date Placeholder 1"/>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3835505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Each and Every Child</a:t>
            </a:r>
            <a:endParaRPr lang="en-US" dirty="0"/>
          </a:p>
        </p:txBody>
      </p:sp>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47</a:t>
            </a:fld>
            <a:endParaRPr lang="en-US"/>
          </a:p>
        </p:txBody>
      </p:sp>
      <p:sp>
        <p:nvSpPr>
          <p:cNvPr id="5" name="Content Placeholder 4"/>
          <p:cNvSpPr>
            <a:spLocks noGrp="1"/>
          </p:cNvSpPr>
          <p:nvPr>
            <p:ph sz="quarter" idx="1"/>
          </p:nvPr>
        </p:nvSpPr>
        <p:spPr/>
        <p:txBody>
          <a:bodyPr>
            <a:normAutofit lnSpcReduction="10000"/>
          </a:bodyPr>
          <a:lstStyle/>
          <a:p>
            <a:pPr lvl="0"/>
            <a:r>
              <a:rPr lang="en-US" sz="2800" dirty="0"/>
              <a:t>The </a:t>
            </a:r>
            <a:r>
              <a:rPr lang="en-US" sz="2800" dirty="0" smtClean="0"/>
              <a:t>Equity </a:t>
            </a:r>
            <a:r>
              <a:rPr lang="en-US" sz="2800" dirty="0"/>
              <a:t>and Excellence Commission found that eliminating the achievement gap between white students on the one hand and African-American and Hispanic students on the other, would add “some $50 trillion (in present value terms) to our economy” over the next 80 years.</a:t>
            </a:r>
          </a:p>
          <a:p>
            <a:pPr lvl="1">
              <a:buFont typeface="Courier New" panose="02070309020205020404" pitchFamily="49" charset="0"/>
              <a:buChar char="o"/>
            </a:pPr>
            <a:r>
              <a:rPr lang="en-US" dirty="0"/>
              <a:t>Simply achieving a 90 percent graduation rate for students of color would add as much as $6.6 billion in annual earnings to the U.S. economy.</a:t>
            </a:r>
          </a:p>
          <a:p>
            <a:pPr marL="0" indent="0">
              <a:buNone/>
            </a:pPr>
            <a:endParaRPr lang="en-US" sz="1900" dirty="0" smtClean="0"/>
          </a:p>
          <a:p>
            <a:pPr marL="0" indent="0">
              <a:buNone/>
            </a:pPr>
            <a:r>
              <a:rPr lang="en-US" sz="1900" dirty="0" smtClean="0"/>
              <a:t>Source: U.S</a:t>
            </a:r>
            <a:r>
              <a:rPr lang="en-US" sz="1900" dirty="0"/>
              <a:t>. Department of Education, </a:t>
            </a:r>
            <a:r>
              <a:rPr lang="en-US" sz="1900" i="1" dirty="0"/>
              <a:t>For Each and Every Child—A Strategy for Education Equity and Excellence</a:t>
            </a:r>
            <a:r>
              <a:rPr lang="en-US" sz="1900" dirty="0"/>
              <a:t>, (Washington, D.C.: 2013</a:t>
            </a:r>
            <a:r>
              <a:rPr lang="en-US" sz="1900" dirty="0" smtClean="0"/>
              <a:t>), 13. </a:t>
            </a:r>
            <a:endParaRPr lang="en-US" sz="1900" dirty="0"/>
          </a:p>
          <a:p>
            <a:pPr marL="0" indent="0">
              <a:buNone/>
            </a:pPr>
            <a:endParaRPr lang="en-US" dirty="0"/>
          </a:p>
        </p:txBody>
      </p:sp>
      <p:sp>
        <p:nvSpPr>
          <p:cNvPr id="6" name="Date Placeholder 5"/>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42323155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F0732B24-2E07-4A2C-B1AD-183DB1E66527}" type="slidenum">
              <a:rPr lang="en-US" smtClean="0"/>
              <a:t>48</a:t>
            </a:fld>
            <a:endParaRPr lang="en-US"/>
          </a:p>
        </p:txBody>
      </p:sp>
      <p:sp>
        <p:nvSpPr>
          <p:cNvPr id="5" name="Content Placeholder 4"/>
          <p:cNvSpPr>
            <a:spLocks noGrp="1"/>
          </p:cNvSpPr>
          <p:nvPr>
            <p:ph sz="quarter" idx="1"/>
          </p:nvPr>
        </p:nvSpPr>
        <p:spPr/>
        <p:txBody>
          <a:bodyPr>
            <a:normAutofit fontScale="85000" lnSpcReduction="10000"/>
          </a:bodyPr>
          <a:lstStyle/>
          <a:p>
            <a:pPr lvl="0">
              <a:spcAft>
                <a:spcPts val="1200"/>
              </a:spcAft>
            </a:pPr>
            <a:r>
              <a:rPr lang="en-US" sz="2800" dirty="0"/>
              <a:t>Research demonstrates that high school graduation reduces criminal activity. </a:t>
            </a:r>
          </a:p>
          <a:p>
            <a:pPr lvl="1">
              <a:spcAft>
                <a:spcPts val="1200"/>
              </a:spcAft>
              <a:buFont typeface="Courier New" panose="02070309020205020404" pitchFamily="49" charset="0"/>
              <a:buChar char="o"/>
            </a:pPr>
            <a:r>
              <a:rPr lang="en-US" sz="2400" dirty="0"/>
              <a:t>Nationally, a 1 percent reduction in the male dropout rate would save as much as $1.4 billion per year in reduced correctional costs, or about $2,100 per additional high school graduate. </a:t>
            </a:r>
          </a:p>
          <a:p>
            <a:pPr lvl="0">
              <a:spcAft>
                <a:spcPts val="1200"/>
              </a:spcAft>
            </a:pPr>
            <a:r>
              <a:rPr lang="en-US" sz="2800" dirty="0"/>
              <a:t>Across the United States, the smoking rate for individuals with college degrees is one-third of the rate for those who are less educated. </a:t>
            </a:r>
          </a:p>
          <a:p>
            <a:pPr>
              <a:spcAft>
                <a:spcPts val="1200"/>
              </a:spcAft>
            </a:pPr>
            <a:r>
              <a:rPr lang="en-US" sz="2800" dirty="0"/>
              <a:t>Obesity and heavy drinking rates are half as high among the more educated, which helps, in part, explain why college graduates had a life expectancy that was eight years longer than high school dropouts in 1990.</a:t>
            </a:r>
            <a:r>
              <a:rPr lang="en-US" dirty="0"/>
              <a:t> </a:t>
            </a:r>
          </a:p>
        </p:txBody>
      </p:sp>
      <p:sp>
        <p:nvSpPr>
          <p:cNvPr id="6" name="Title 1"/>
          <p:cNvSpPr>
            <a:spLocks noGrp="1"/>
          </p:cNvSpPr>
          <p:nvPr>
            <p:ph type="title"/>
          </p:nvPr>
        </p:nvSpPr>
        <p:spPr>
          <a:xfrm>
            <a:off x="301752" y="228600"/>
            <a:ext cx="8534400" cy="758952"/>
          </a:xfrm>
        </p:spPr>
        <p:txBody>
          <a:bodyPr/>
          <a:lstStyle/>
          <a:p>
            <a:r>
              <a:rPr lang="en-US" dirty="0" smtClean="0"/>
              <a:t>Benefits Go Beyond Simple Economics</a:t>
            </a:r>
            <a:endParaRPr lang="en-US" dirty="0"/>
          </a:p>
        </p:txBody>
      </p:sp>
      <p:sp>
        <p:nvSpPr>
          <p:cNvPr id="2" name="Date Placeholder 1"/>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1722852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49</a:t>
            </a:fld>
            <a:endParaRPr lang="en-US" dirty="0">
              <a:solidFill>
                <a:srgbClr val="8CADAE">
                  <a:shade val="75000"/>
                </a:srgbClr>
              </a:solidFill>
            </a:endParaRPr>
          </a:p>
        </p:txBody>
      </p:sp>
      <p:sp>
        <p:nvSpPr>
          <p:cNvPr id="5" name="Content Placeholder 4"/>
          <p:cNvSpPr>
            <a:spLocks noGrp="1"/>
          </p:cNvSpPr>
          <p:nvPr>
            <p:ph sz="quarter" idx="1"/>
          </p:nvPr>
        </p:nvSpPr>
        <p:spPr/>
        <p:txBody>
          <a:bodyPr/>
          <a:lstStyle/>
          <a:p>
            <a:pPr marL="0" indent="0" algn="ctr">
              <a:buNone/>
            </a:pPr>
            <a:r>
              <a:rPr lang="en-US" sz="2800" dirty="0" smtClean="0"/>
              <a:t>AND HIGHER EARNERS PAY MORE IN TAXES</a:t>
            </a:r>
          </a:p>
          <a:p>
            <a:pPr marL="0" indent="0">
              <a:buNone/>
            </a:pPr>
            <a:endParaRPr lang="en-US" dirty="0"/>
          </a:p>
          <a:p>
            <a:pPr marL="0" indent="0">
              <a:buNone/>
            </a:pPr>
            <a:endParaRPr lang="en-US" dirty="0" smtClean="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Rectangle 6"/>
          <p:cNvSpPr/>
          <p:nvPr/>
        </p:nvSpPr>
        <p:spPr>
          <a:xfrm>
            <a:off x="3181190" y="2362200"/>
            <a:ext cx="261001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YEAH!</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Picture 7"/>
          <p:cNvPicPr>
            <a:picLocks noChangeAspect="1"/>
          </p:cNvPicPr>
          <p:nvPr/>
        </p:nvPicPr>
        <p:blipFill>
          <a:blip r:embed="rId2"/>
          <a:stretch>
            <a:fillRect/>
          </a:stretch>
        </p:blipFill>
        <p:spPr>
          <a:xfrm>
            <a:off x="5486400" y="2057400"/>
            <a:ext cx="2962275" cy="3676650"/>
          </a:xfrm>
          <a:prstGeom prst="rect">
            <a:avLst/>
          </a:prstGeom>
        </p:spPr>
      </p:pic>
    </p:spTree>
    <p:extLst>
      <p:ext uri="{BB962C8B-B14F-4D97-AF65-F5344CB8AC3E}">
        <p14:creationId xmlns:p14="http://schemas.microsoft.com/office/powerpoint/2010/main" val="27500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3000" fill="hold" grpId="1"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Adam Smith, the father of modern capitalism, contended that for a tax system to be fair it has to be progressive</a:t>
            </a:r>
            <a:endParaRPr lang="en-US" sz="24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5" name="Content Placeholder 4"/>
          <p:cNvSpPr>
            <a:spLocks noGrp="1"/>
          </p:cNvSpPr>
          <p:nvPr>
            <p:ph sz="quarter" idx="1"/>
          </p:nvPr>
        </p:nvSpPr>
        <p:spPr/>
        <p:txBody>
          <a:bodyPr>
            <a:normAutofit fontScale="92500" lnSpcReduction="10000"/>
          </a:bodyPr>
          <a:lstStyle/>
          <a:p>
            <a:pPr>
              <a:defRPr/>
            </a:pPr>
            <a:r>
              <a:rPr lang="en-US" sz="2400" dirty="0" smtClean="0"/>
              <a:t>According to Smith:</a:t>
            </a:r>
          </a:p>
          <a:p>
            <a:pPr>
              <a:defRPr/>
            </a:pPr>
            <a:endParaRPr lang="en-US" dirty="0" smtClean="0"/>
          </a:p>
          <a:p>
            <a:pPr algn="ctr">
              <a:buFontTx/>
              <a:buNone/>
              <a:defRPr/>
            </a:pPr>
            <a:r>
              <a:rPr lang="en-US" sz="2800" dirty="0" smtClean="0">
                <a:latin typeface="Batang" pitchFamily="18" charset="-127"/>
                <a:ea typeface="Batang" pitchFamily="18" charset="-127"/>
              </a:rPr>
              <a:t>	"The subjects of every state ought to contribute toward the support of the government, as nearly as possible, in proportion to their respective abilities; that is, in proportion to the revenue which they respectively enjoy under the protection of the state ….[As Henry Home (</a:t>
            </a:r>
            <a:r>
              <a:rPr lang="en-US" sz="2800" dirty="0" err="1" smtClean="0">
                <a:latin typeface="Batang" pitchFamily="18" charset="-127"/>
                <a:ea typeface="Batang" pitchFamily="18" charset="-127"/>
              </a:rPr>
              <a:t>Lorde</a:t>
            </a:r>
            <a:r>
              <a:rPr lang="en-US" sz="2800" dirty="0" smtClean="0">
                <a:latin typeface="Batang" pitchFamily="18" charset="-127"/>
                <a:ea typeface="Batang" pitchFamily="18" charset="-127"/>
              </a:rPr>
              <a:t> Kames) has written, a goal of taxation should be to] 'remedy inequality of riches as much as possible, by relieving the poor and burdening the rich.'"</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4" name="Slide Number Placeholder 3"/>
          <p:cNvSpPr>
            <a:spLocks noGrp="1"/>
          </p:cNvSpPr>
          <p:nvPr>
            <p:ph type="sldNum" sz="quarter" idx="12"/>
          </p:nvPr>
        </p:nvSpPr>
        <p:spPr/>
        <p:txBody>
          <a:bodyPr/>
          <a:lstStyle/>
          <a:p>
            <a:fld id="{1786769D-02F6-430E-AAED-F9FDEA7B3D12}" type="slidenum">
              <a:rPr lang="en-US" smtClean="0"/>
              <a:pPr/>
              <a:t>5</a:t>
            </a:fld>
            <a:endParaRPr lang="en-US" dirty="0"/>
          </a:p>
        </p:txBody>
      </p:sp>
    </p:spTree>
    <p:extLst>
      <p:ext uri="{BB962C8B-B14F-4D97-AF65-F5344CB8AC3E}">
        <p14:creationId xmlns:p14="http://schemas.microsoft.com/office/powerpoint/2010/main" val="3063931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Solutions</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50</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Content Placeholder 2"/>
          <p:cNvSpPr>
            <a:spLocks noGrp="1"/>
          </p:cNvSpPr>
          <p:nvPr>
            <p:ph sz="quarter" idx="1"/>
          </p:nvPr>
        </p:nvSpPr>
        <p:spPr/>
        <p:txBody>
          <a:bodyPr>
            <a:normAutofit fontScale="92500"/>
          </a:bodyPr>
          <a:lstStyle/>
          <a:p>
            <a:pPr marL="514350" indent="-514350">
              <a:spcAft>
                <a:spcPts val="1200"/>
              </a:spcAft>
              <a:buFont typeface="+mj-lt"/>
              <a:buAutoNum type="arabicPeriod"/>
            </a:pPr>
            <a:r>
              <a:rPr lang="en-US" sz="2400" dirty="0" smtClean="0"/>
              <a:t>Build the capacity of the public school system to create a meaningful educational opportunity for every child in her or his local public school;</a:t>
            </a:r>
          </a:p>
          <a:p>
            <a:pPr marL="514350" indent="-514350">
              <a:spcAft>
                <a:spcPts val="1200"/>
              </a:spcAft>
              <a:buFont typeface="+mj-lt"/>
              <a:buAutoNum type="arabicPeriod"/>
            </a:pPr>
            <a:r>
              <a:rPr lang="en-US" sz="2400" dirty="0" smtClean="0">
                <a:solidFill>
                  <a:schemeClr val="tx1"/>
                </a:solidFill>
              </a:rPr>
              <a:t>Utilize an evidence-based approach to education funding tied to strategies proven to enhance student achievement;</a:t>
            </a:r>
          </a:p>
          <a:p>
            <a:pPr marL="514350" indent="-514350">
              <a:spcAft>
                <a:spcPts val="1200"/>
              </a:spcAft>
              <a:buFont typeface="+mj-lt"/>
              <a:buAutoNum type="arabicPeriod"/>
            </a:pPr>
            <a:r>
              <a:rPr lang="en-US" sz="2400" dirty="0" smtClean="0">
                <a:solidFill>
                  <a:schemeClr val="tx1"/>
                </a:solidFill>
              </a:rPr>
              <a:t>Minimize inefficient competition, maximize collaboration; </a:t>
            </a:r>
          </a:p>
          <a:p>
            <a:pPr marL="514350" indent="-514350">
              <a:spcAft>
                <a:spcPts val="1200"/>
              </a:spcAft>
              <a:buFont typeface="+mj-lt"/>
              <a:buAutoNum type="arabicPeriod"/>
            </a:pPr>
            <a:r>
              <a:rPr lang="en-US" sz="2400" dirty="0" smtClean="0">
                <a:solidFill>
                  <a:schemeClr val="tx1"/>
                </a:solidFill>
              </a:rPr>
              <a:t>Develop resources to sustain the investments needed for success; and</a:t>
            </a:r>
          </a:p>
          <a:p>
            <a:pPr marL="514350" indent="-514350">
              <a:spcAft>
                <a:spcPts val="1200"/>
              </a:spcAft>
              <a:buFont typeface="+mj-lt"/>
              <a:buAutoNum type="arabicPeriod"/>
            </a:pPr>
            <a:r>
              <a:rPr lang="en-US" sz="2400" dirty="0" smtClean="0"/>
              <a:t>Implement an effective, informative, and corrective accountability system.</a:t>
            </a:r>
            <a:endParaRPr lang="en-US" sz="2400" dirty="0">
              <a:solidFill>
                <a:schemeClr val="tx1"/>
              </a:solidFill>
            </a:endParaRPr>
          </a:p>
        </p:txBody>
      </p:sp>
    </p:spTree>
    <p:extLst>
      <p:ext uri="{BB962C8B-B14F-4D97-AF65-F5344CB8AC3E}">
        <p14:creationId xmlns:p14="http://schemas.microsoft.com/office/powerpoint/2010/main" val="3492044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and Every Child</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dirty="0"/>
          </a:p>
        </p:txBody>
      </p:sp>
      <p:sp>
        <p:nvSpPr>
          <p:cNvPr id="6" name="Content Placeholder 2"/>
          <p:cNvSpPr>
            <a:spLocks noGrp="1"/>
          </p:cNvSpPr>
          <p:nvPr>
            <p:ph idx="1"/>
          </p:nvPr>
        </p:nvSpPr>
        <p:spPr>
          <a:xfrm>
            <a:off x="228600" y="1600200"/>
            <a:ext cx="8607552" cy="4804784"/>
          </a:xfrm>
        </p:spPr>
        <p:txBody>
          <a:bodyPr/>
          <a:lstStyle/>
          <a:p>
            <a:r>
              <a:rPr lang="en-US" sz="2400" dirty="0" smtClean="0">
                <a:cs typeface="Arial" pitchFamily="34" charset="0"/>
              </a:rPr>
              <a:t>What a State Should Do:</a:t>
            </a:r>
          </a:p>
          <a:p>
            <a:pPr lvl="1">
              <a:spcAft>
                <a:spcPts val="600"/>
              </a:spcAft>
              <a:buFont typeface="Courier New" panose="02070309020205020404" pitchFamily="49" charset="0"/>
              <a:buChar char="o"/>
            </a:pPr>
            <a:r>
              <a:rPr lang="en-US" sz="2000" dirty="0" smtClean="0">
                <a:cs typeface="Arial" pitchFamily="34" charset="0"/>
              </a:rPr>
              <a:t>Identify and publicly report the teaching staff, programs and services needed to provide a “</a:t>
            </a:r>
            <a:r>
              <a:rPr lang="en-US" sz="2000" i="1" dirty="0" smtClean="0">
                <a:cs typeface="Arial" pitchFamily="34" charset="0"/>
              </a:rPr>
              <a:t>meaningful educational opportunity</a:t>
            </a:r>
            <a:r>
              <a:rPr lang="en-US" sz="2000" dirty="0" smtClean="0">
                <a:cs typeface="Arial" pitchFamily="34" charset="0"/>
              </a:rPr>
              <a:t>” to all students of every race and income level </a:t>
            </a:r>
            <a:r>
              <a:rPr lang="en-US" sz="2000" dirty="0" smtClean="0">
                <a:solidFill>
                  <a:srgbClr val="3333FF"/>
                </a:solidFill>
                <a:cs typeface="Arial" pitchFamily="34" charset="0"/>
              </a:rPr>
              <a:t>BASED ON EVIDENCE OF EFFECTIVE EDUCATION PRACTICES—LIKE THE APTLY NAMED “EVIDENCE-BASED MODEL”</a:t>
            </a:r>
            <a:r>
              <a:rPr lang="en-US" sz="2000" dirty="0" smtClean="0">
                <a:cs typeface="Arial" pitchFamily="34" charset="0"/>
              </a:rPr>
              <a:t>;</a:t>
            </a:r>
          </a:p>
          <a:p>
            <a:pPr lvl="1">
              <a:spcAft>
                <a:spcPts val="600"/>
              </a:spcAft>
              <a:buFont typeface="Courier New" panose="02070309020205020404" pitchFamily="49" charset="0"/>
              <a:buChar char="o"/>
            </a:pPr>
            <a:r>
              <a:rPr lang="en-US" sz="2000" dirty="0">
                <a:cs typeface="Arial" pitchFamily="34" charset="0"/>
              </a:rPr>
              <a:t>Adopt and implement school finance systems that provide equitable/sufficient funding for all students to achieve content and performance standards;</a:t>
            </a:r>
          </a:p>
          <a:p>
            <a:pPr lvl="1">
              <a:buFont typeface="Courier New" panose="02070309020205020404" pitchFamily="49" charset="0"/>
              <a:buChar char="o"/>
            </a:pPr>
            <a:r>
              <a:rPr lang="en-US" sz="2000" dirty="0">
                <a:cs typeface="Arial" pitchFamily="34" charset="0"/>
              </a:rPr>
              <a:t>“</a:t>
            </a:r>
            <a:r>
              <a:rPr lang="en-US" sz="2000" b="1" dirty="0">
                <a:cs typeface="Arial" pitchFamily="34" charset="0"/>
              </a:rPr>
              <a:t>Equitable</a:t>
            </a:r>
            <a:r>
              <a:rPr lang="en-US" sz="2000" dirty="0">
                <a:cs typeface="Arial" pitchFamily="34" charset="0"/>
              </a:rPr>
              <a:t>” in some case means more than equal investment—as in other advanced nations, it includes providing additional resources for at-risk populations.</a:t>
            </a:r>
          </a:p>
          <a:p>
            <a:pPr lvl="1">
              <a:buFont typeface="Wingdings" pitchFamily="2" charset="2"/>
              <a:buChar char="Ø"/>
            </a:pPr>
            <a:endParaRPr lang="en-US" sz="2000" dirty="0">
              <a:latin typeface="Arial" pitchFamily="34" charset="0"/>
              <a:cs typeface="Arial" pitchFamily="34" charset="0"/>
            </a:endParaRPr>
          </a:p>
          <a:p>
            <a:pPr lvl="1">
              <a:buFont typeface="Wingdings" pitchFamily="2" charset="2"/>
              <a:buChar char="Ø"/>
            </a:pPr>
            <a:endParaRPr lang="en-US" sz="20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651C0AEC-C19E-4450-A359-804CE30CA635}" type="slidenum">
              <a:rPr lang="en-US" smtClean="0"/>
              <a:pPr/>
              <a:t>51</a:t>
            </a:fld>
            <a:endParaRPr lang="en-US" dirty="0"/>
          </a:p>
        </p:txBody>
      </p:sp>
    </p:spTree>
    <p:extLst>
      <p:ext uri="{BB962C8B-B14F-4D97-AF65-F5344CB8AC3E}">
        <p14:creationId xmlns:p14="http://schemas.microsoft.com/office/powerpoint/2010/main" val="6356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Evidence-Based Model</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52</a:t>
            </a:fld>
            <a:endParaRPr lang="en-US" dirty="0">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Created by Drs. </a:t>
            </a:r>
            <a:r>
              <a:rPr lang="en-US" dirty="0" err="1" smtClean="0"/>
              <a:t>Odden</a:t>
            </a:r>
            <a:r>
              <a:rPr lang="en-US" dirty="0" smtClean="0"/>
              <a:t> and </a:t>
            </a:r>
            <a:r>
              <a:rPr lang="en-US" dirty="0" err="1" smtClean="0"/>
              <a:t>Picus</a:t>
            </a:r>
            <a:r>
              <a:rPr lang="en-US" dirty="0" smtClean="0"/>
              <a:t> it:</a:t>
            </a:r>
          </a:p>
          <a:p>
            <a:endParaRPr lang="en-US" dirty="0"/>
          </a:p>
          <a:p>
            <a:pPr lvl="1"/>
            <a:r>
              <a:rPr lang="en-US" dirty="0" smtClean="0"/>
              <a:t>ties funding to those educational practices which the evidence and/or research show have a statistically meaningful correlation to enhancing student achievement.</a:t>
            </a:r>
          </a:p>
          <a:p>
            <a:pPr marL="274320" lvl="1" indent="0">
              <a:buNone/>
            </a:pPr>
            <a:endParaRPr lang="en-US" dirty="0" smtClean="0"/>
          </a:p>
          <a:p>
            <a:pPr lvl="1"/>
            <a:r>
              <a:rPr lang="en-US" dirty="0" smtClean="0"/>
              <a:t>creates an “Adequacy Level” of education funding for each school district that adjusts for demographics.</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3107924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18, 2017</a:t>
            </a:r>
            <a:endParaRPr lang="en-US"/>
          </a:p>
        </p:txBody>
      </p:sp>
      <p:sp>
        <p:nvSpPr>
          <p:cNvPr id="3" name="Slide Number Placeholder 2"/>
          <p:cNvSpPr>
            <a:spLocks noGrp="1"/>
          </p:cNvSpPr>
          <p:nvPr>
            <p:ph type="sldNum" sz="quarter" idx="12"/>
          </p:nvPr>
        </p:nvSpPr>
        <p:spPr/>
        <p:txBody>
          <a:bodyPr/>
          <a:lstStyle/>
          <a:p>
            <a:fld id="{E25DF46A-C359-4DEB-A90A-0734CADA00BC}" type="slidenum">
              <a:rPr lang="en-US" smtClean="0"/>
              <a:pPr/>
              <a:t>53</a:t>
            </a:fld>
            <a:endParaRPr lang="en-US"/>
          </a:p>
        </p:txBody>
      </p:sp>
      <p:pic>
        <p:nvPicPr>
          <p:cNvPr id="5" name="Picture 4"/>
          <p:cNvPicPr>
            <a:picLocks noChangeAspect="1"/>
          </p:cNvPicPr>
          <p:nvPr/>
        </p:nvPicPr>
        <p:blipFill>
          <a:blip r:embed="rId2"/>
          <a:stretch>
            <a:fillRect/>
          </a:stretch>
        </p:blipFill>
        <p:spPr>
          <a:xfrm>
            <a:off x="1066800" y="328101"/>
            <a:ext cx="7315200" cy="5996499"/>
          </a:xfrm>
          <a:prstGeom prst="rect">
            <a:avLst/>
          </a:prstGeom>
        </p:spPr>
      </p:pic>
      <p:sp>
        <p:nvSpPr>
          <p:cNvPr id="4" name="Footer Placeholder 3"/>
          <p:cNvSpPr>
            <a:spLocks noGrp="1"/>
          </p:cNvSpPr>
          <p:nvPr>
            <p:ph type="ftr" sz="quarter" idx="11"/>
          </p:nvPr>
        </p:nvSpPr>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26480848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Highlights</a:t>
            </a:r>
            <a:endParaRPr lang="en-US" dirty="0"/>
          </a:p>
        </p:txBody>
      </p:sp>
      <p:sp>
        <p:nvSpPr>
          <p:cNvPr id="3" name="Content Placeholder 2"/>
          <p:cNvSpPr>
            <a:spLocks noGrp="1"/>
          </p:cNvSpPr>
          <p:nvPr>
            <p:ph idx="1"/>
          </p:nvPr>
        </p:nvSpPr>
        <p:spPr/>
        <p:txBody>
          <a:bodyPr/>
          <a:lstStyle/>
          <a:p>
            <a:pPr marL="0" indent="0">
              <a:buNone/>
            </a:pPr>
            <a:r>
              <a:rPr lang="en-US" dirty="0" smtClean="0"/>
              <a:t>Calculates Core Instructional Cost / Student</a:t>
            </a:r>
          </a:p>
          <a:p>
            <a:pPr lvl="1"/>
            <a:r>
              <a:rPr lang="en-US" dirty="0" smtClean="0"/>
              <a:t>Ratios for staffing and expenses</a:t>
            </a:r>
          </a:p>
          <a:p>
            <a:pPr lvl="1"/>
            <a:r>
              <a:rPr lang="en-US" dirty="0" smtClean="0"/>
              <a:t>Additional Ratios for Staffing/Expenses for </a:t>
            </a:r>
          </a:p>
          <a:p>
            <a:pPr lvl="2"/>
            <a:r>
              <a:rPr lang="en-US" dirty="0" smtClean="0"/>
              <a:t>Low Income students</a:t>
            </a:r>
          </a:p>
          <a:p>
            <a:pPr lvl="2"/>
            <a:r>
              <a:rPr lang="en-US" dirty="0" smtClean="0"/>
              <a:t>English Learning students</a:t>
            </a:r>
          </a:p>
          <a:p>
            <a:pPr lvl="2"/>
            <a:r>
              <a:rPr lang="en-US" dirty="0" smtClean="0"/>
              <a:t>Special Education students (mild/moderate)</a:t>
            </a:r>
          </a:p>
          <a:p>
            <a:pPr lvl="2"/>
            <a:endParaRPr lang="en-US" dirty="0"/>
          </a:p>
          <a:p>
            <a:pPr lvl="1"/>
            <a:r>
              <a:rPr lang="en-US" dirty="0" smtClean="0"/>
              <a:t>State Average Salaries</a:t>
            </a:r>
            <a:endParaRPr lang="en-US" dirty="0"/>
          </a:p>
        </p:txBody>
      </p:sp>
      <p:sp>
        <p:nvSpPr>
          <p:cNvPr id="4" name="Date Placeholder 3"/>
          <p:cNvSpPr>
            <a:spLocks noGrp="1"/>
          </p:cNvSpPr>
          <p:nvPr>
            <p:ph type="dt" sz="half" idx="10"/>
          </p:nvPr>
        </p:nvSpPr>
        <p:spPr/>
        <p:txBody>
          <a:bodyPr/>
          <a:lstStyle/>
          <a:p>
            <a:r>
              <a:rPr lang="en-US" smtClean="0"/>
              <a:t>April 18, 2017</a:t>
            </a:r>
            <a:endParaRPr lang="en-US" dirty="0"/>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dirty="0"/>
          </a:p>
        </p:txBody>
      </p:sp>
      <p:sp>
        <p:nvSpPr>
          <p:cNvPr id="6" name="Slide Number Placeholder 5"/>
          <p:cNvSpPr>
            <a:spLocks noGrp="1"/>
          </p:cNvSpPr>
          <p:nvPr>
            <p:ph type="sldNum" sz="quarter" idx="12"/>
          </p:nvPr>
        </p:nvSpPr>
        <p:spPr/>
        <p:txBody>
          <a:bodyPr/>
          <a:lstStyle/>
          <a:p>
            <a:fld id="{651C0AEC-C19E-4450-A359-804CE30CA635}" type="slidenum">
              <a:rPr lang="en-US" smtClean="0">
                <a:solidFill>
                  <a:srgbClr val="8CADAE">
                    <a:shade val="75000"/>
                  </a:srgbClr>
                </a:solidFill>
              </a:rPr>
              <a:pPr/>
              <a:t>54</a:t>
            </a:fld>
            <a:endParaRPr lang="en-US" dirty="0">
              <a:solidFill>
                <a:srgbClr val="8CADAE">
                  <a:shade val="75000"/>
                </a:srgbClr>
              </a:solidFill>
            </a:endParaRPr>
          </a:p>
        </p:txBody>
      </p:sp>
    </p:spTree>
    <p:extLst>
      <p:ext uri="{BB962C8B-B14F-4D97-AF65-F5344CB8AC3E}">
        <p14:creationId xmlns:p14="http://schemas.microsoft.com/office/powerpoint/2010/main" val="38172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Georgia" panose="02040502050405020303" pitchFamily="18" charset="0"/>
              </a:rPr>
              <a:t>Direct Funding for Evidence Based Practices</a:t>
            </a:r>
            <a:endParaRPr lang="en-US" sz="3200" dirty="0">
              <a:solidFill>
                <a:srgbClr val="FF0000"/>
              </a:solidFill>
              <a:latin typeface="Georgia" panose="02040502050405020303" pitchFamily="18" charset="0"/>
            </a:endParaRPr>
          </a:p>
        </p:txBody>
      </p:sp>
      <p:sp>
        <p:nvSpPr>
          <p:cNvPr id="3" name="Content Placeholder 2"/>
          <p:cNvSpPr>
            <a:spLocks noGrp="1"/>
          </p:cNvSpPr>
          <p:nvPr>
            <p:ph idx="1"/>
          </p:nvPr>
        </p:nvSpPr>
        <p:spPr>
          <a:xfrm>
            <a:off x="457200" y="1562582"/>
            <a:ext cx="8229600" cy="4381018"/>
          </a:xfrm>
        </p:spPr>
        <p:txBody>
          <a:bodyPr>
            <a:normAutofit lnSpcReduction="10000"/>
          </a:bodyPr>
          <a:lstStyle/>
          <a:p>
            <a:r>
              <a:rPr lang="en-US" dirty="0" smtClean="0">
                <a:latin typeface="Georgia" panose="02040502050405020303" pitchFamily="18" charset="0"/>
              </a:rPr>
              <a:t>Tier 2 and 3 Intervention Teachers </a:t>
            </a:r>
          </a:p>
          <a:p>
            <a:pPr lvl="1"/>
            <a:r>
              <a:rPr lang="en-US" sz="2000" dirty="0" smtClean="0">
                <a:latin typeface="Georgia" panose="02040502050405020303" pitchFamily="18" charset="0"/>
              </a:rPr>
              <a:t>1FTE/125 DHS and EL </a:t>
            </a:r>
            <a:r>
              <a:rPr lang="en-US" sz="2100" dirty="0">
                <a:latin typeface="Georgia" panose="02040502050405020303" pitchFamily="18" charset="0"/>
              </a:rPr>
              <a:t>Students</a:t>
            </a:r>
            <a:r>
              <a:rPr lang="en-US" sz="2000" dirty="0" smtClean="0">
                <a:latin typeface="Georgia" panose="02040502050405020303" pitchFamily="18" charset="0"/>
              </a:rPr>
              <a:t> (Duplicate Count)</a:t>
            </a:r>
          </a:p>
          <a:p>
            <a:r>
              <a:rPr lang="en-US" dirty="0" smtClean="0">
                <a:latin typeface="Georgia" panose="02040502050405020303" pitchFamily="18" charset="0"/>
              </a:rPr>
              <a:t>Additional Pupil Support Teachers</a:t>
            </a:r>
          </a:p>
          <a:p>
            <a:pPr lvl="1"/>
            <a:r>
              <a:rPr lang="en-US" sz="2100" dirty="0">
                <a:latin typeface="Georgia" panose="02040502050405020303" pitchFamily="18" charset="0"/>
              </a:rPr>
              <a:t>1FTE/125 DHS and EL Students (Duplicate Count)</a:t>
            </a:r>
          </a:p>
          <a:p>
            <a:r>
              <a:rPr lang="en-US" dirty="0" smtClean="0">
                <a:latin typeface="Georgia" panose="02040502050405020303" pitchFamily="18" charset="0"/>
              </a:rPr>
              <a:t>Extended Day Programs</a:t>
            </a:r>
          </a:p>
          <a:p>
            <a:pPr lvl="1"/>
            <a:r>
              <a:rPr lang="en-US" sz="2100" dirty="0">
                <a:latin typeface="Georgia" panose="02040502050405020303" pitchFamily="18" charset="0"/>
              </a:rPr>
              <a:t>1FTE/120 DHS and EL Students (Duplicate Count)</a:t>
            </a:r>
          </a:p>
          <a:p>
            <a:r>
              <a:rPr lang="en-US" dirty="0" smtClean="0">
                <a:latin typeface="Georgia" panose="02040502050405020303" pitchFamily="18" charset="0"/>
              </a:rPr>
              <a:t>Academic Summer School</a:t>
            </a:r>
          </a:p>
          <a:p>
            <a:pPr lvl="1"/>
            <a:r>
              <a:rPr lang="en-US" sz="2100" dirty="0">
                <a:latin typeface="Georgia" panose="02040502050405020303" pitchFamily="18" charset="0"/>
              </a:rPr>
              <a:t>1FTE/120 DHS and EL Students (Duplicate Count)</a:t>
            </a:r>
          </a:p>
          <a:p>
            <a:pPr marL="342900" lvl="2" indent="-342900"/>
            <a:r>
              <a:rPr lang="en-US" sz="3200" dirty="0">
                <a:latin typeface="Georgia" panose="02040502050405020303" pitchFamily="18" charset="0"/>
                <a:cs typeface="ＭＳ Ｐゴシック" charset="0"/>
              </a:rPr>
              <a:t>English Learner </a:t>
            </a:r>
            <a:r>
              <a:rPr lang="en-US" sz="3200" dirty="0" smtClean="0">
                <a:latin typeface="Georgia" panose="02040502050405020303" pitchFamily="18" charset="0"/>
                <a:cs typeface="ＭＳ Ｐゴシック" charset="0"/>
              </a:rPr>
              <a:t>Teachers</a:t>
            </a:r>
          </a:p>
          <a:p>
            <a:pPr lvl="1"/>
            <a:r>
              <a:rPr lang="en-US" sz="2100" dirty="0">
                <a:latin typeface="Georgia" panose="02040502050405020303" pitchFamily="18" charset="0"/>
              </a:rPr>
              <a:t>1FTE/120 DHS and EL Students </a:t>
            </a:r>
            <a:r>
              <a:rPr lang="en-US" sz="2100" dirty="0" smtClean="0">
                <a:latin typeface="Georgia" panose="02040502050405020303" pitchFamily="18" charset="0"/>
              </a:rPr>
              <a:t>(EL Count Only)</a:t>
            </a:r>
            <a:endParaRPr lang="en-US" sz="2100" dirty="0">
              <a:latin typeface="Georgia" panose="02040502050405020303" pitchFamily="18" charset="0"/>
            </a:endParaRPr>
          </a:p>
        </p:txBody>
      </p:sp>
      <p:sp>
        <p:nvSpPr>
          <p:cNvPr id="4" name="Date Placeholder 3"/>
          <p:cNvSpPr>
            <a:spLocks noGrp="1"/>
          </p:cNvSpPr>
          <p:nvPr>
            <p:ph type="dt" sz="half" idx="10"/>
          </p:nvPr>
        </p:nvSpPr>
        <p:spPr/>
        <p:txBody>
          <a:bodyPr/>
          <a:lstStyle/>
          <a:p>
            <a:r>
              <a:rPr lang="en-US" smtClean="0"/>
              <a:t>April 18, 2017</a:t>
            </a:r>
            <a:endParaRPr lang="en-US" dirty="0"/>
          </a:p>
        </p:txBody>
      </p:sp>
      <p:sp>
        <p:nvSpPr>
          <p:cNvPr id="5" name="Footer Placeholder 4"/>
          <p:cNvSpPr>
            <a:spLocks noGrp="1"/>
          </p:cNvSpPr>
          <p:nvPr>
            <p:ph type="ftr" sz="quarter" idx="11"/>
          </p:nvPr>
        </p:nvSpPr>
        <p:spPr/>
        <p:txBody>
          <a:bodyPr/>
          <a:lstStyle/>
          <a:p>
            <a:r>
              <a:rPr lang="en-US" smtClean="0"/>
              <a:t>© 2017, Center for Tax and Budget Accountability </a:t>
            </a:r>
            <a:endParaRPr lang="en-US" dirty="0"/>
          </a:p>
        </p:txBody>
      </p:sp>
      <p:sp>
        <p:nvSpPr>
          <p:cNvPr id="6" name="Slide Number Placeholder 5"/>
          <p:cNvSpPr>
            <a:spLocks noGrp="1"/>
          </p:cNvSpPr>
          <p:nvPr>
            <p:ph type="sldNum" sz="quarter" idx="12"/>
          </p:nvPr>
        </p:nvSpPr>
        <p:spPr/>
        <p:txBody>
          <a:bodyPr/>
          <a:lstStyle/>
          <a:p>
            <a:fld id="{651C0AEC-C19E-4450-A359-804CE30CA635}" type="slidenum">
              <a:rPr lang="en-US" smtClean="0">
                <a:solidFill>
                  <a:srgbClr val="8CADAE">
                    <a:shade val="75000"/>
                  </a:srgbClr>
                </a:solidFill>
              </a:rPr>
              <a:pPr/>
              <a:t>55</a:t>
            </a:fld>
            <a:endParaRPr lang="en-US" dirty="0">
              <a:solidFill>
                <a:srgbClr val="8CADAE">
                  <a:shade val="75000"/>
                </a:srgbClr>
              </a:solidFill>
            </a:endParaRPr>
          </a:p>
        </p:txBody>
      </p:sp>
    </p:spTree>
    <p:extLst>
      <p:ext uri="{BB962C8B-B14F-4D97-AF65-F5344CB8AC3E}">
        <p14:creationId xmlns:p14="http://schemas.microsoft.com/office/powerpoint/2010/main" val="363707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56</a:t>
            </a:fld>
            <a:endParaRPr lang="en-US" dirty="0">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lgn="ctr">
              <a:buNone/>
            </a:pPr>
            <a:r>
              <a:rPr lang="en-US" sz="3600" dirty="0" smtClean="0"/>
              <a:t>ALSO OPENS THE DOOR TO A BETTER ACCOUNTABILITY SYSTEM</a:t>
            </a:r>
            <a:endParaRPr lang="en-US" sz="3600"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 name="Picture 6"/>
          <p:cNvPicPr>
            <a:picLocks noChangeAspect="1"/>
          </p:cNvPicPr>
          <p:nvPr/>
        </p:nvPicPr>
        <p:blipFill>
          <a:blip r:embed="rId2"/>
          <a:stretch>
            <a:fillRect/>
          </a:stretch>
        </p:blipFill>
        <p:spPr>
          <a:xfrm>
            <a:off x="2895600" y="3429000"/>
            <a:ext cx="3523488" cy="2422398"/>
          </a:xfrm>
          <a:prstGeom prst="rect">
            <a:avLst/>
          </a:prstGeom>
        </p:spPr>
      </p:pic>
    </p:spTree>
    <p:extLst>
      <p:ext uri="{BB962C8B-B14F-4D97-AF65-F5344CB8AC3E}">
        <p14:creationId xmlns:p14="http://schemas.microsoft.com/office/powerpoint/2010/main" val="1384843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57</a:t>
            </a:fld>
            <a:endParaRPr lang="en-US" dirty="0">
              <a:solidFill>
                <a:srgbClr val="8CADAE">
                  <a:shade val="75000"/>
                </a:srgbClr>
              </a:solidFill>
            </a:endParaRPr>
          </a:p>
        </p:txBody>
      </p:sp>
      <p:sp>
        <p:nvSpPr>
          <p:cNvPr id="5" name="Content Placeholder 4"/>
          <p:cNvSpPr>
            <a:spLocks noGrp="1"/>
          </p:cNvSpPr>
          <p:nvPr>
            <p:ph sz="quarter" idx="1"/>
          </p:nvPr>
        </p:nvSpPr>
        <p:spPr>
          <a:xfrm>
            <a:off x="282422" y="1752600"/>
            <a:ext cx="8503920" cy="987552"/>
          </a:xfrm>
        </p:spPr>
        <p:txBody>
          <a:bodyPr/>
          <a:lstStyle/>
          <a:p>
            <a:pPr marL="0" indent="0" algn="ctr">
              <a:buNone/>
            </a:pPr>
            <a:r>
              <a:rPr lang="en-US" dirty="0" smtClean="0"/>
              <a:t>WON’T TAX INCREASES KILL THE ECONOMY?</a:t>
            </a: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172" name="Picture 4" descr="https://encrypted-tbn0.gstatic.com/images?q=tbn:ANd9GcR48jQ2GVhCy0FCFD6z4IkodL8uWwqfn9yKIpnsp-jdZ-n_Z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67000"/>
            <a:ext cx="4795575" cy="342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01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NOPE:</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58</a:t>
            </a:fld>
            <a:endParaRPr lang="en-US" dirty="0">
              <a:solidFill>
                <a:srgbClr val="8CADAE">
                  <a:shade val="75000"/>
                </a:srgbClr>
              </a:solidFill>
            </a:endParaRPr>
          </a:p>
        </p:txBody>
      </p:sp>
      <p:sp>
        <p:nvSpPr>
          <p:cNvPr id="5" name="Content Placeholder 4"/>
          <p:cNvSpPr>
            <a:spLocks noGrp="1"/>
          </p:cNvSpPr>
          <p:nvPr>
            <p:ph sz="quarter" idx="1"/>
          </p:nvPr>
        </p:nvSpPr>
        <p:spPr>
          <a:xfrm>
            <a:off x="281536" y="2130552"/>
            <a:ext cx="8503920" cy="3813048"/>
          </a:xfrm>
        </p:spPr>
        <p:txBody>
          <a:bodyPr>
            <a:normAutofit fontScale="92500" lnSpcReduction="20000"/>
          </a:bodyPr>
          <a:lstStyle/>
          <a:p>
            <a:r>
              <a:rPr lang="en-US" dirty="0" smtClean="0"/>
              <a:t>A rigorous 2012 study commissioned by the U.S. Small Business Administration (SBA) found:</a:t>
            </a:r>
            <a:endParaRPr lang="en-US" dirty="0"/>
          </a:p>
          <a:p>
            <a:pPr lvl="1"/>
            <a:endParaRPr lang="en-US" dirty="0" smtClean="0"/>
          </a:p>
          <a:p>
            <a:pPr lvl="1"/>
            <a:r>
              <a:rPr lang="en-US" dirty="0" smtClean="0"/>
              <a:t>“ No evidence of an economically significant effect of state tax portfolios on entrepreneurial activity.” </a:t>
            </a:r>
            <a:endParaRPr lang="en-US" dirty="0"/>
          </a:p>
          <a:p>
            <a:pPr marL="205740" lvl="1" indent="0">
              <a:spcAft>
                <a:spcPts val="1200"/>
              </a:spcAft>
              <a:buNone/>
            </a:pPr>
            <a:r>
              <a:rPr lang="en-US" sz="1100" i="1" dirty="0" smtClean="0">
                <a:solidFill>
                  <a:schemeClr val="bg2">
                    <a:lumMod val="50000"/>
                  </a:schemeClr>
                </a:solidFill>
              </a:rPr>
              <a:t>	Can </a:t>
            </a:r>
            <a:r>
              <a:rPr lang="en-US" sz="1100" i="1" dirty="0">
                <a:solidFill>
                  <a:schemeClr val="bg2">
                    <a:lumMod val="50000"/>
                  </a:schemeClr>
                </a:solidFill>
              </a:rPr>
              <a:t>State Tax Policy be Used to Promote Entrepreneurial </a:t>
            </a:r>
            <a:r>
              <a:rPr lang="en-US" sz="1100" i="1" dirty="0" smtClean="0">
                <a:solidFill>
                  <a:schemeClr val="bg2">
                    <a:lumMod val="50000"/>
                  </a:schemeClr>
                </a:solidFill>
              </a:rPr>
              <a:t>Activity,</a:t>
            </a:r>
            <a:r>
              <a:rPr lang="en-US" sz="1100" dirty="0" smtClean="0">
                <a:solidFill>
                  <a:schemeClr val="bg2">
                    <a:lumMod val="50000"/>
                  </a:schemeClr>
                </a:solidFill>
              </a:rPr>
              <a:t> </a:t>
            </a:r>
            <a:r>
              <a:rPr lang="en-US" sz="1100" dirty="0">
                <a:solidFill>
                  <a:schemeClr val="bg2">
                    <a:lumMod val="50000"/>
                  </a:schemeClr>
                </a:solidFill>
              </a:rPr>
              <a:t>Small Business Economics, 2012.</a:t>
            </a:r>
          </a:p>
          <a:p>
            <a:pPr lvl="1">
              <a:spcAft>
                <a:spcPts val="1200"/>
              </a:spcAft>
            </a:pPr>
            <a:r>
              <a:rPr lang="en-US" dirty="0" smtClean="0"/>
              <a:t>The Harry S. Truman Institute @ University of Missouri found that when benefit of a tax break is measured against the economic loss generated by spending cutes—there is always a NET ECONOMIC LOSS.</a:t>
            </a:r>
          </a:p>
          <a:p>
            <a:pPr lvl="1"/>
            <a:r>
              <a:rPr lang="en-US" dirty="0" smtClean="0"/>
              <a:t>The CBO found no correlation between tax policy &amp; job creation. . . . Private sector demand is what counts.</a:t>
            </a:r>
          </a:p>
          <a:p>
            <a:pPr lvl="1"/>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Title 1"/>
          <p:cNvSpPr txBox="1">
            <a:spLocks/>
          </p:cNvSpPr>
          <p:nvPr/>
        </p:nvSpPr>
        <p:spPr>
          <a:xfrm>
            <a:off x="301752" y="1371600"/>
            <a:ext cx="8534400" cy="758952"/>
          </a:xfrm>
          <a:prstGeom prst="rect">
            <a:avLst/>
          </a:prstGeom>
        </p:spPr>
        <p:txBody>
          <a:bodyPr vert="horz" anchor="b">
            <a:normAutofit/>
          </a:bodyPr>
          <a:lstStyle>
            <a:lvl1pPr algn="ctr" rtl="0" eaLnBrk="1" latinLnBrk="0" hangingPunct="1">
              <a:spcBef>
                <a:spcPct val="0"/>
              </a:spcBef>
              <a:buNone/>
              <a:defRPr kumimoji="0" sz="2475" kern="1200">
                <a:solidFill>
                  <a:srgbClr val="FF0000"/>
                </a:solidFill>
                <a:latin typeface="+mj-lt"/>
                <a:ea typeface="+mj-ea"/>
                <a:cs typeface="+mj-cs"/>
              </a:defRPr>
            </a:lvl1pPr>
          </a:lstStyle>
          <a:p>
            <a:r>
              <a:rPr lang="en-US" dirty="0" smtClean="0">
                <a:solidFill>
                  <a:prstClr val="black"/>
                </a:solidFill>
              </a:rPr>
              <a:t>Economic Growth </a:t>
            </a:r>
            <a:endParaRPr lang="en-US" dirty="0">
              <a:solidFill>
                <a:prstClr val="black"/>
              </a:solidFill>
            </a:endParaRPr>
          </a:p>
        </p:txBody>
      </p:sp>
    </p:spTree>
    <p:extLst>
      <p:ext uri="{BB962C8B-B14F-4D97-AF65-F5344CB8AC3E}">
        <p14:creationId xmlns:p14="http://schemas.microsoft.com/office/powerpoint/2010/main" val="2741085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8069"/>
            <a:ext cx="8534400" cy="758952"/>
          </a:xfrm>
        </p:spPr>
        <p:txBody>
          <a:bodyPr/>
          <a:lstStyle/>
          <a:p>
            <a:r>
              <a:rPr lang="en-US" dirty="0" smtClean="0"/>
              <a:t>NOPE: Two Approaches to Tax Policy…</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311F0A1A-754A-47BC-B67D-FA2719E3AF59}" type="slidenum">
              <a:rPr lang="en-US" smtClean="0"/>
              <a:pPr/>
              <a:t>59</a:t>
            </a:fld>
            <a:endParaRPr lang="en-US" dirty="0"/>
          </a:p>
        </p:txBody>
      </p:sp>
      <p:sp>
        <p:nvSpPr>
          <p:cNvPr id="5" name="Content Placeholder 4"/>
          <p:cNvSpPr>
            <a:spLocks noGrp="1"/>
          </p:cNvSpPr>
          <p:nvPr>
            <p:ph sz="quarter" idx="1"/>
          </p:nvPr>
        </p:nvSpPr>
        <p:spPr/>
        <p:txBody>
          <a:bodyPr/>
          <a:lstStyle/>
          <a:p>
            <a:r>
              <a:rPr lang="en-US" dirty="0" smtClean="0"/>
              <a:t>Kansas</a:t>
            </a:r>
          </a:p>
          <a:p>
            <a:pPr lvl="1"/>
            <a:r>
              <a:rPr lang="en-US" dirty="0" smtClean="0"/>
              <a:t>Cut top personal income tax rate from 6% to 4.5% in 2012</a:t>
            </a:r>
          </a:p>
          <a:p>
            <a:pPr lvl="1"/>
            <a:r>
              <a:rPr lang="en-US" dirty="0" smtClean="0"/>
              <a:t>Projected to reduce revenue by $920 million in FY2017</a:t>
            </a:r>
          </a:p>
          <a:p>
            <a:pPr lvl="1"/>
            <a:r>
              <a:rPr lang="en-US" dirty="0" smtClean="0"/>
              <a:t>Income tax as share of state revenue fell from 50% to 40%</a:t>
            </a:r>
          </a:p>
          <a:p>
            <a:pPr lvl="1"/>
            <a:endParaRPr lang="en-US" dirty="0" smtClean="0"/>
          </a:p>
          <a:p>
            <a:r>
              <a:rPr lang="en-US" dirty="0" smtClean="0"/>
              <a:t>Minnesota</a:t>
            </a:r>
          </a:p>
          <a:p>
            <a:pPr lvl="1"/>
            <a:r>
              <a:rPr lang="en-US" dirty="0" smtClean="0"/>
              <a:t>Raised income taxes in 2013</a:t>
            </a:r>
          </a:p>
          <a:p>
            <a:pPr lvl="1"/>
            <a:r>
              <a:rPr lang="en-US" dirty="0" smtClean="0"/>
              <a:t>Third-highest top marginal personal income tax rate (9.85%)</a:t>
            </a:r>
          </a:p>
          <a:p>
            <a:pPr lvl="1"/>
            <a:r>
              <a:rPr lang="en-US" dirty="0" smtClean="0"/>
              <a:t>Middle rates, covering income from $25,180 to $146,270, are 7.05% and 7.85%</a:t>
            </a:r>
          </a:p>
          <a:p>
            <a:pPr lvl="1"/>
            <a:r>
              <a:rPr lang="en-US" dirty="0" smtClean="0"/>
              <a:t>$1.4 billion budget surplus for FY2018-19</a:t>
            </a:r>
          </a:p>
          <a:p>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Tree>
    <p:extLst>
      <p:ext uri="{BB962C8B-B14F-4D97-AF65-F5344CB8AC3E}">
        <p14:creationId xmlns:p14="http://schemas.microsoft.com/office/powerpoint/2010/main" val="220538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762000" y="1524000"/>
            <a:ext cx="7620000" cy="1447800"/>
          </a:xfrm>
        </p:spPr>
        <p:txBody>
          <a:bodyPr/>
          <a:lstStyle/>
          <a:p>
            <a:pPr>
              <a:buNone/>
            </a:pPr>
            <a:r>
              <a:rPr lang="en-US" sz="2800" dirty="0" smtClean="0"/>
              <a:t>	The long-term trends in income distribution in America demonstrate that his reasoning was solidly on target.</a:t>
            </a:r>
          </a:p>
        </p:txBody>
      </p:sp>
      <p:graphicFrame>
        <p:nvGraphicFramePr>
          <p:cNvPr id="6" name="Table 5"/>
          <p:cNvGraphicFramePr>
            <a:graphicFrameLocks noGrp="1"/>
          </p:cNvGraphicFramePr>
          <p:nvPr>
            <p:extLst/>
          </p:nvPr>
        </p:nvGraphicFramePr>
        <p:xfrm>
          <a:off x="1828800" y="5486400"/>
          <a:ext cx="5638800" cy="670560"/>
        </p:xfrm>
        <a:graphic>
          <a:graphicData uri="http://schemas.openxmlformats.org/drawingml/2006/table">
            <a:tbl>
              <a:tblPr/>
              <a:tblGrid>
                <a:gridCol w="5638800"/>
              </a:tblGrid>
              <a:tr h="669925">
                <a:tc>
                  <a:txBody>
                    <a:bodyPr/>
                    <a:lstStyle/>
                    <a:p>
                      <a:pPr marL="0" marR="0">
                        <a:spcBef>
                          <a:spcPts val="0"/>
                        </a:spcBef>
                        <a:spcAft>
                          <a:spcPts val="0"/>
                        </a:spcAft>
                      </a:pPr>
                      <a:r>
                        <a:rPr lang="en-US" sz="1100" dirty="0" smtClean="0">
                          <a:latin typeface="Calibri"/>
                          <a:ea typeface="Calibri"/>
                          <a:cs typeface="Times New Roman"/>
                        </a:rPr>
                        <a:t>Source: Economic Policy Institute's website: http://stateofworkingamerica.org/who-gains/ Data used is from </a:t>
                      </a:r>
                      <a:r>
                        <a:rPr lang="en-US" sz="1100" dirty="0" err="1" smtClean="0">
                          <a:latin typeface="Calibri"/>
                          <a:ea typeface="Calibri"/>
                          <a:cs typeface="Times New Roman"/>
                        </a:rPr>
                        <a:t>Piketty</a:t>
                      </a:r>
                      <a:r>
                        <a:rPr lang="en-US" sz="1100" dirty="0" smtClean="0">
                          <a:latin typeface="Calibri"/>
                          <a:ea typeface="Calibri"/>
                          <a:cs typeface="Times New Roman"/>
                        </a:rPr>
                        <a:t> and </a:t>
                      </a:r>
                      <a:r>
                        <a:rPr lang="en-US" sz="1100" dirty="0" err="1" smtClean="0">
                          <a:latin typeface="Calibri"/>
                          <a:ea typeface="Calibri"/>
                          <a:cs typeface="Times New Roman"/>
                        </a:rPr>
                        <a:t>Saez</a:t>
                      </a:r>
                      <a:r>
                        <a:rPr lang="en-US" sz="1100" dirty="0" smtClean="0">
                          <a:latin typeface="Calibri"/>
                          <a:ea typeface="Calibri"/>
                          <a:cs typeface="Times New Roman"/>
                        </a:rPr>
                        <a:t>, "Income Inequality in the United States, 1913-1998", </a:t>
                      </a:r>
                      <a:r>
                        <a:rPr lang="en-US" sz="1100" i="1" dirty="0" smtClean="0">
                          <a:latin typeface="Calibri"/>
                          <a:ea typeface="Calibri"/>
                          <a:cs typeface="Times New Roman"/>
                        </a:rPr>
                        <a:t>Quarterly Journal of Economics</a:t>
                      </a:r>
                      <a:r>
                        <a:rPr lang="en-US" sz="1100" dirty="0" smtClean="0">
                          <a:latin typeface="Calibri"/>
                          <a:ea typeface="Calibri"/>
                          <a:cs typeface="Times New Roman"/>
                        </a:rPr>
                        <a:t>, 118(1), 2003, 1-39 (Tables and Figures Updated to 2011 in Excel format, January 2013), http://elsa.berkeley.edu/~saez/  .</a:t>
                      </a:r>
                      <a:endParaRPr lang="en-US"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4724400" y="3124200"/>
          <a:ext cx="3886200" cy="2057400"/>
        </p:xfrm>
        <a:graphic>
          <a:graphicData uri="http://schemas.openxmlformats.org/drawingml/2006/table">
            <a:tbl>
              <a:tblPr/>
              <a:tblGrid>
                <a:gridCol w="1674542"/>
                <a:gridCol w="2211658"/>
              </a:tblGrid>
              <a:tr h="760020">
                <a:tc gridSpan="2">
                  <a:txBody>
                    <a:bodyPr/>
                    <a:lstStyle/>
                    <a:p>
                      <a:pPr marL="0" marR="0" algn="ctr">
                        <a:spcBef>
                          <a:spcPts val="0"/>
                        </a:spcBef>
                        <a:spcAft>
                          <a:spcPts val="0"/>
                        </a:spcAft>
                      </a:pPr>
                      <a:r>
                        <a:rPr lang="en-US" sz="1600" dirty="0" smtClean="0">
                          <a:latin typeface="Calibri"/>
                          <a:ea typeface="Calibri"/>
                          <a:cs typeface="Times New Roman"/>
                        </a:rPr>
                        <a:t>Change in Average</a:t>
                      </a:r>
                      <a:r>
                        <a:rPr lang="en-US" sz="1600" baseline="0" dirty="0" smtClean="0">
                          <a:latin typeface="Calibri"/>
                          <a:ea typeface="Calibri"/>
                          <a:cs typeface="Times New Roman"/>
                        </a:rPr>
                        <a:t> US Income</a:t>
                      </a:r>
                      <a:endParaRPr lang="en-US" sz="1600" dirty="0" smtClean="0">
                        <a:latin typeface="Calibri"/>
                        <a:ea typeface="Calibri"/>
                        <a:cs typeface="Times New Roman"/>
                      </a:endParaRPr>
                    </a:p>
                    <a:p>
                      <a:pPr marL="0" marR="0" algn="ctr">
                        <a:spcBef>
                          <a:spcPts val="0"/>
                        </a:spcBef>
                        <a:spcAft>
                          <a:spcPts val="0"/>
                        </a:spcAft>
                      </a:pPr>
                      <a:r>
                        <a:rPr lang="en-US" sz="1600" dirty="0" smtClean="0">
                          <a:latin typeface="Calibri"/>
                          <a:ea typeface="Calibri"/>
                          <a:cs typeface="Times New Roman"/>
                        </a:rPr>
                        <a:t>Growth </a:t>
                      </a:r>
                      <a:r>
                        <a:rPr lang="en-US" sz="1600" dirty="0">
                          <a:latin typeface="Calibri"/>
                          <a:ea typeface="Calibri"/>
                          <a:cs typeface="Times New Roman"/>
                        </a:rPr>
                        <a:t>Over Time</a:t>
                      </a:r>
                      <a:endParaRPr lang="en-US"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26522">
                <a:tc>
                  <a:txBody>
                    <a:bodyPr/>
                    <a:lstStyle/>
                    <a:p>
                      <a:pPr marL="0" marR="0">
                        <a:spcBef>
                          <a:spcPts val="0"/>
                        </a:spcBef>
                        <a:spcAft>
                          <a:spcPts val="0"/>
                        </a:spcAft>
                      </a:pPr>
                      <a:r>
                        <a:rPr lang="en-US" sz="1600" dirty="0" smtClean="0">
                          <a:solidFill>
                            <a:srgbClr val="FFFFFF"/>
                          </a:solidFill>
                          <a:latin typeface="Calibri"/>
                          <a:ea typeface="Calibri"/>
                          <a:cs typeface="Times New Roman"/>
                        </a:rPr>
                        <a:t>Income Group</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spcBef>
                          <a:spcPts val="0"/>
                        </a:spcBef>
                        <a:spcAft>
                          <a:spcPts val="0"/>
                        </a:spcAft>
                      </a:pPr>
                      <a:r>
                        <a:rPr lang="en-US" sz="1600" dirty="0">
                          <a:solidFill>
                            <a:srgbClr val="FFFFFF"/>
                          </a:solidFill>
                          <a:latin typeface="Calibri"/>
                          <a:ea typeface="Calibri"/>
                          <a:cs typeface="Times New Roman"/>
                        </a:rPr>
                        <a:t>1979 — </a:t>
                      </a:r>
                      <a:r>
                        <a:rPr lang="en-US" sz="1600" dirty="0" smtClean="0">
                          <a:solidFill>
                            <a:srgbClr val="FFFFFF"/>
                          </a:solidFill>
                          <a:latin typeface="Calibri"/>
                          <a:ea typeface="Calibri"/>
                          <a:cs typeface="Times New Roman"/>
                        </a:rPr>
                        <a:t>2011</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435429">
                <a:tc>
                  <a:txBody>
                    <a:bodyPr/>
                    <a:lstStyle/>
                    <a:p>
                      <a:pPr marL="0" marR="0">
                        <a:spcBef>
                          <a:spcPts val="0"/>
                        </a:spcBef>
                        <a:spcAft>
                          <a:spcPts val="0"/>
                        </a:spcAft>
                      </a:pPr>
                      <a:r>
                        <a:rPr lang="en-US" sz="1600" dirty="0">
                          <a:latin typeface="Calibri"/>
                          <a:ea typeface="Calibri"/>
                          <a:cs typeface="Times New Roman"/>
                        </a:rPr>
                        <a:t>Top 10%</a:t>
                      </a:r>
                      <a:endParaRPr lang="en-US" sz="16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smtClean="0">
                          <a:latin typeface="Calibri"/>
                          <a:ea typeface="Calibri"/>
                          <a:cs typeface="Times New Roman"/>
                        </a:rPr>
                        <a:t>139.8%</a:t>
                      </a:r>
                      <a:endParaRPr lang="en-US" sz="16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429">
                <a:tc>
                  <a:txBody>
                    <a:bodyPr/>
                    <a:lstStyle/>
                    <a:p>
                      <a:pPr marL="0" marR="0">
                        <a:spcBef>
                          <a:spcPts val="0"/>
                        </a:spcBef>
                        <a:spcAft>
                          <a:spcPts val="0"/>
                        </a:spcAft>
                      </a:pPr>
                      <a:r>
                        <a:rPr lang="en-US" sz="1600" dirty="0">
                          <a:latin typeface="Calibri"/>
                          <a:ea typeface="Calibri"/>
                          <a:cs typeface="Times New Roman"/>
                        </a:rPr>
                        <a:t>Bottom 90%</a:t>
                      </a:r>
                      <a:endParaRPr lang="en-US" sz="16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600" dirty="0" smtClean="0">
                          <a:solidFill>
                            <a:srgbClr val="FF0000"/>
                          </a:solidFill>
                          <a:latin typeface="Calibri"/>
                          <a:ea typeface="Calibri"/>
                          <a:cs typeface="Times New Roman"/>
                        </a:rPr>
                        <a:t>-39.8%</a:t>
                      </a:r>
                      <a:endParaRPr lang="en-US" sz="1600" dirty="0">
                        <a:solidFill>
                          <a:srgbClr val="FF0000"/>
                        </a:solidFill>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graphicFrame>
        <p:nvGraphicFramePr>
          <p:cNvPr id="8" name="Table 7"/>
          <p:cNvGraphicFramePr>
            <a:graphicFrameLocks noGrp="1"/>
          </p:cNvGraphicFramePr>
          <p:nvPr>
            <p:extLst/>
          </p:nvPr>
        </p:nvGraphicFramePr>
        <p:xfrm>
          <a:off x="381000" y="3124200"/>
          <a:ext cx="3581400" cy="2057400"/>
        </p:xfrm>
        <a:graphic>
          <a:graphicData uri="http://schemas.openxmlformats.org/drawingml/2006/table">
            <a:tbl>
              <a:tblPr/>
              <a:tblGrid>
                <a:gridCol w="1543204"/>
                <a:gridCol w="2038196"/>
              </a:tblGrid>
              <a:tr h="760020">
                <a:tc gridSpan="2">
                  <a:txBody>
                    <a:bodyPr/>
                    <a:lstStyle/>
                    <a:p>
                      <a:pPr marL="0" marR="0" algn="ctr">
                        <a:spcBef>
                          <a:spcPts val="0"/>
                        </a:spcBef>
                        <a:spcAft>
                          <a:spcPts val="0"/>
                        </a:spcAft>
                      </a:pPr>
                      <a:r>
                        <a:rPr lang="en-US" sz="1600" dirty="0" smtClean="0">
                          <a:latin typeface="Calibri"/>
                          <a:ea typeface="Calibri"/>
                          <a:cs typeface="Times New Roman"/>
                        </a:rPr>
                        <a:t>Change in Average</a:t>
                      </a:r>
                      <a:r>
                        <a:rPr lang="en-US" sz="1600" baseline="0" dirty="0" smtClean="0">
                          <a:latin typeface="Calibri"/>
                          <a:ea typeface="Calibri"/>
                          <a:cs typeface="Times New Roman"/>
                        </a:rPr>
                        <a:t> US Income</a:t>
                      </a:r>
                      <a:endParaRPr lang="en-US" sz="1600" dirty="0" smtClean="0">
                        <a:latin typeface="Calibri"/>
                        <a:ea typeface="Calibri"/>
                        <a:cs typeface="Times New Roman"/>
                      </a:endParaRPr>
                    </a:p>
                    <a:p>
                      <a:pPr marL="0" marR="0" algn="ctr">
                        <a:spcBef>
                          <a:spcPts val="0"/>
                        </a:spcBef>
                        <a:spcAft>
                          <a:spcPts val="0"/>
                        </a:spcAft>
                      </a:pPr>
                      <a:r>
                        <a:rPr lang="en-US" sz="1600" dirty="0" smtClean="0">
                          <a:latin typeface="Calibri"/>
                          <a:ea typeface="Calibri"/>
                          <a:cs typeface="Times New Roman"/>
                        </a:rPr>
                        <a:t>Growth </a:t>
                      </a:r>
                      <a:r>
                        <a:rPr lang="en-US" sz="1600" dirty="0">
                          <a:latin typeface="Calibri"/>
                          <a:ea typeface="Calibri"/>
                          <a:cs typeface="Times New Roman"/>
                        </a:rPr>
                        <a:t>Over Time</a:t>
                      </a:r>
                      <a:endParaRPr lang="en-US"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26522">
                <a:tc>
                  <a:txBody>
                    <a:bodyPr/>
                    <a:lstStyle/>
                    <a:p>
                      <a:pPr marL="0" marR="0">
                        <a:spcBef>
                          <a:spcPts val="0"/>
                        </a:spcBef>
                        <a:spcAft>
                          <a:spcPts val="0"/>
                        </a:spcAft>
                      </a:pPr>
                      <a:r>
                        <a:rPr lang="en-US" sz="1600" dirty="0" smtClean="0">
                          <a:solidFill>
                            <a:srgbClr val="FFFFFF"/>
                          </a:solidFill>
                          <a:latin typeface="Calibri"/>
                          <a:ea typeface="Calibri"/>
                          <a:cs typeface="Times New Roman"/>
                        </a:rPr>
                        <a:t>Income Group</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spcBef>
                          <a:spcPts val="0"/>
                        </a:spcBef>
                        <a:spcAft>
                          <a:spcPts val="0"/>
                        </a:spcAft>
                      </a:pPr>
                      <a:r>
                        <a:rPr lang="en-US" sz="1600">
                          <a:solidFill>
                            <a:srgbClr val="FFFFFF"/>
                          </a:solidFill>
                          <a:latin typeface="Calibri"/>
                          <a:ea typeface="Calibri"/>
                          <a:cs typeface="Times New Roman"/>
                        </a:rPr>
                        <a:t>1947— 1979</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435429">
                <a:tc>
                  <a:txBody>
                    <a:bodyPr/>
                    <a:lstStyle/>
                    <a:p>
                      <a:pPr marL="0" marR="0">
                        <a:spcBef>
                          <a:spcPts val="0"/>
                        </a:spcBef>
                        <a:spcAft>
                          <a:spcPts val="0"/>
                        </a:spcAft>
                      </a:pPr>
                      <a:r>
                        <a:rPr lang="en-US" sz="1600">
                          <a:latin typeface="Calibri"/>
                          <a:ea typeface="Calibri"/>
                          <a:cs typeface="Times New Roman"/>
                        </a:rPr>
                        <a:t>Top 10%</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smtClean="0">
                          <a:latin typeface="Calibri"/>
                          <a:ea typeface="Calibri"/>
                          <a:cs typeface="Times New Roman"/>
                        </a:rPr>
                        <a:t>34.1%</a:t>
                      </a:r>
                      <a:endParaRPr lang="en-US" sz="16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5429">
                <a:tc>
                  <a:txBody>
                    <a:bodyPr/>
                    <a:lstStyle/>
                    <a:p>
                      <a:pPr marL="0" marR="0">
                        <a:spcBef>
                          <a:spcPts val="0"/>
                        </a:spcBef>
                        <a:spcAft>
                          <a:spcPts val="0"/>
                        </a:spcAft>
                      </a:pPr>
                      <a:r>
                        <a:rPr lang="en-US" sz="1600">
                          <a:latin typeface="Calibri"/>
                          <a:ea typeface="Calibri"/>
                          <a:cs typeface="Times New Roman"/>
                        </a:rPr>
                        <a:t>Bottom 90%</a:t>
                      </a:r>
                      <a:endParaRPr lang="en-US" sz="16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600" dirty="0" smtClean="0">
                          <a:latin typeface="Calibri"/>
                          <a:ea typeface="Calibri"/>
                          <a:cs typeface="Times New Roman"/>
                        </a:rPr>
                        <a:t>65.9%</a:t>
                      </a:r>
                      <a:endParaRPr lang="en-US" sz="16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10" name="Title 1"/>
          <p:cNvSpPr>
            <a:spLocks noGrp="1"/>
          </p:cNvSpPr>
          <p:nvPr>
            <p:ph type="title"/>
          </p:nvPr>
        </p:nvSpPr>
        <p:spPr>
          <a:xfrm>
            <a:off x="301752" y="228600"/>
            <a:ext cx="8534400" cy="758952"/>
          </a:xfrm>
        </p:spPr>
        <p:txBody>
          <a:bodyPr>
            <a:noAutofit/>
          </a:bodyPr>
          <a:lstStyle/>
          <a:p>
            <a:r>
              <a:rPr lang="en-US" sz="3200" dirty="0" smtClean="0"/>
              <a:t>Was Adam Smith Right?</a:t>
            </a:r>
            <a:endParaRPr lang="en-US" sz="3200" dirty="0"/>
          </a:p>
        </p:txBody>
      </p:sp>
      <p:sp>
        <p:nvSpPr>
          <p:cNvPr id="11" name="Date Placeholder 10"/>
          <p:cNvSpPr>
            <a:spLocks noGrp="1"/>
          </p:cNvSpPr>
          <p:nvPr>
            <p:ph type="dt" sz="half" idx="10"/>
          </p:nvPr>
        </p:nvSpPr>
        <p:spPr/>
        <p:txBody>
          <a:bodyPr/>
          <a:lstStyle/>
          <a:p>
            <a:r>
              <a:rPr lang="en-US" smtClean="0"/>
              <a:t>April 18, 2017</a:t>
            </a:r>
            <a:endParaRPr lang="en-US" dirty="0"/>
          </a:p>
        </p:txBody>
      </p:sp>
      <p:sp>
        <p:nvSpPr>
          <p:cNvPr id="13" name="Footer Placeholder 12"/>
          <p:cNvSpPr>
            <a:spLocks noGrp="1"/>
          </p:cNvSpPr>
          <p:nvPr>
            <p:ph type="ftr" sz="quarter" idx="11"/>
          </p:nvPr>
        </p:nvSpPr>
        <p:spPr/>
        <p:txBody>
          <a:bodyPr/>
          <a:lstStyle/>
          <a:p>
            <a:r>
              <a:rPr lang="en-US" smtClean="0"/>
              <a:t>© 2017, Center for Tax and Budget Accountability </a:t>
            </a:r>
            <a:endParaRPr lang="en-US" dirty="0"/>
          </a:p>
        </p:txBody>
      </p:sp>
      <p:sp>
        <p:nvSpPr>
          <p:cNvPr id="2" name="Slide Number Placeholder 1"/>
          <p:cNvSpPr>
            <a:spLocks noGrp="1"/>
          </p:cNvSpPr>
          <p:nvPr>
            <p:ph type="sldNum" sz="quarter" idx="12"/>
          </p:nvPr>
        </p:nvSpPr>
        <p:spPr/>
        <p:txBody>
          <a:bodyPr/>
          <a:lstStyle/>
          <a:p>
            <a:fld id="{1786769D-02F6-430E-AAED-F9FDEA7B3D12}" type="slidenum">
              <a:rPr lang="en-US" smtClean="0"/>
              <a:pPr/>
              <a:t>6</a:t>
            </a:fld>
            <a:endParaRPr lang="en-US" dirty="0"/>
          </a:p>
        </p:txBody>
      </p:sp>
    </p:spTree>
    <p:extLst>
      <p:ext uri="{BB962C8B-B14F-4D97-AF65-F5344CB8AC3E}">
        <p14:creationId xmlns:p14="http://schemas.microsoft.com/office/powerpoint/2010/main" val="3968194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Their Results</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311F0A1A-754A-47BC-B67D-FA2719E3AF59}" type="slidenum">
              <a:rPr lang="en-US" smtClean="0"/>
              <a:pPr/>
              <a:t>60</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graphicFrame>
        <p:nvGraphicFramePr>
          <p:cNvPr id="7" name="Chart 6"/>
          <p:cNvGraphicFramePr>
            <a:graphicFrameLocks/>
          </p:cNvGraphicFramePr>
          <p:nvPr>
            <p:extLst/>
          </p:nvPr>
        </p:nvGraphicFramePr>
        <p:xfrm>
          <a:off x="301753" y="1506517"/>
          <a:ext cx="8232648" cy="46656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5300" y="5980815"/>
            <a:ext cx="3200400" cy="307777"/>
          </a:xfrm>
          <a:prstGeom prst="rect">
            <a:avLst/>
          </a:prstGeom>
          <a:noFill/>
        </p:spPr>
        <p:txBody>
          <a:bodyPr wrap="square" rtlCol="0">
            <a:spAutoFit/>
          </a:bodyPr>
          <a:lstStyle/>
          <a:p>
            <a:r>
              <a:rPr lang="en-US" sz="1400" dirty="0" smtClean="0">
                <a:solidFill>
                  <a:schemeClr val="bg1">
                    <a:lumMod val="50000"/>
                  </a:schemeClr>
                </a:solidFill>
              </a:rPr>
              <a:t>Source: St. Louis Federal Reserve</a:t>
            </a:r>
            <a:endParaRPr lang="en-US" sz="1400" dirty="0">
              <a:solidFill>
                <a:schemeClr val="bg1">
                  <a:lumMod val="50000"/>
                </a:schemeClr>
              </a:solidFill>
            </a:endParaRPr>
          </a:p>
        </p:txBody>
      </p:sp>
    </p:spTree>
    <p:extLst>
      <p:ext uri="{BB962C8B-B14F-4D97-AF65-F5344CB8AC3E}">
        <p14:creationId xmlns:p14="http://schemas.microsoft.com/office/powerpoint/2010/main" val="3219455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85356"/>
            <a:ext cx="8534400" cy="835152"/>
          </a:xfrm>
        </p:spPr>
        <p:txBody>
          <a:bodyPr>
            <a:noAutofit/>
          </a:bodyPr>
          <a:lstStyle/>
          <a:p>
            <a:r>
              <a:rPr lang="en-US" sz="2800" dirty="0" smtClean="0"/>
              <a:t>Increasing Taxes the Right Way </a:t>
            </a:r>
            <a:br>
              <a:rPr lang="en-US" sz="2800" dirty="0" smtClean="0"/>
            </a:br>
            <a:r>
              <a:rPr lang="en-US" sz="2800" dirty="0" smtClean="0"/>
              <a:t>Won’t Hurt the Economy</a:t>
            </a:r>
            <a:endParaRPr lang="en-US" sz="2800"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7" name="Rectangle 2"/>
          <p:cNvSpPr>
            <a:spLocks noGrp="1" noChangeArrowheads="1"/>
          </p:cNvSpPr>
          <p:nvPr>
            <p:ph sz="quarter" idx="1"/>
          </p:nvPr>
        </p:nvSpPr>
        <p:spPr>
          <a:xfrm>
            <a:off x="301752" y="1527048"/>
            <a:ext cx="8503920" cy="4877936"/>
          </a:xfrm>
        </p:spPr>
        <p:txBody>
          <a:bodyPr>
            <a:normAutofit lnSpcReduction="10000"/>
          </a:bodyPr>
          <a:lstStyle/>
          <a:p>
            <a:pPr marL="55563" indent="-55563" algn="ctr">
              <a:buNone/>
            </a:pPr>
            <a:r>
              <a:rPr lang="en-US" sz="2400" b="1" dirty="0" smtClean="0">
                <a:latin typeface="Arial" panose="020B0604020202020204" pitchFamily="34" charset="0"/>
                <a:cs typeface="Arial" panose="020B0604020202020204" pitchFamily="34" charset="0"/>
              </a:rPr>
              <a:t>2002-2011 Comparison:</a:t>
            </a:r>
          </a:p>
          <a:p>
            <a:pPr marL="0" indent="0" algn="ctr">
              <a:buNone/>
            </a:pPr>
            <a:r>
              <a:rPr lang="en-US" sz="1600" b="1" dirty="0" smtClean="0">
                <a:latin typeface="Arial" panose="020B0604020202020204" pitchFamily="34" charset="0"/>
                <a:cs typeface="Arial" panose="020B0604020202020204" pitchFamily="34" charset="0"/>
              </a:rPr>
              <a:t>9 States with Highest Graduated Income Tax Rate vs. 9 States with No Income Tax</a:t>
            </a:r>
            <a:endParaRPr lang="en-US" sz="1600" b="1" dirty="0" smtClean="0">
              <a:latin typeface="Arial" panose="020B0604020202020204" pitchFamily="34" charset="0"/>
              <a:ea typeface="MS PGothic" pitchFamily="34" charset="-128"/>
              <a:cs typeface="Arial" panose="020B0604020202020204" pitchFamily="34" charset="0"/>
            </a:endParaRPr>
          </a:p>
          <a:p>
            <a:pPr>
              <a:lnSpc>
                <a:spcPct val="90000"/>
              </a:lnSpc>
              <a:buFontTx/>
              <a:buNone/>
            </a:pPr>
            <a:endParaRPr lang="en-US" sz="2400" dirty="0" smtClean="0">
              <a:ea typeface="MS PGothic" pitchFamily="34" charset="-128"/>
            </a:endParaRPr>
          </a:p>
          <a:p>
            <a:pPr>
              <a:lnSpc>
                <a:spcPct val="90000"/>
              </a:lnSpc>
              <a:buFontTx/>
              <a:buNone/>
            </a:pPr>
            <a:endParaRPr lang="en-US" sz="2000" dirty="0" smtClean="0">
              <a:ea typeface="MS PGothic" pitchFamily="34" charset="-128"/>
            </a:endParaRPr>
          </a:p>
          <a:p>
            <a:pPr>
              <a:lnSpc>
                <a:spcPct val="90000"/>
              </a:lnSpc>
              <a:buFontTx/>
              <a:buNone/>
            </a:pPr>
            <a:endParaRPr lang="en-US" sz="2000" dirty="0" smtClean="0">
              <a:ea typeface="MS PGothic" pitchFamily="34" charset="-128"/>
            </a:endParaRPr>
          </a:p>
          <a:p>
            <a:pPr>
              <a:lnSpc>
                <a:spcPct val="90000"/>
              </a:lnSpc>
              <a:buFontTx/>
              <a:buNone/>
            </a:pPr>
            <a:endParaRPr lang="en-US" sz="1600" dirty="0" smtClean="0">
              <a:ea typeface="MS PGothic" pitchFamily="34" charset="-128"/>
            </a:endParaRPr>
          </a:p>
          <a:p>
            <a:pPr>
              <a:lnSpc>
                <a:spcPct val="90000"/>
              </a:lnSpc>
              <a:buFontTx/>
              <a:buNone/>
            </a:pPr>
            <a:endParaRPr lang="en-US" sz="1600" dirty="0">
              <a:ea typeface="MS PGothic" pitchFamily="34" charset="-128"/>
            </a:endParaRPr>
          </a:p>
          <a:p>
            <a:pPr>
              <a:lnSpc>
                <a:spcPct val="90000"/>
              </a:lnSpc>
              <a:buFontTx/>
              <a:buNone/>
            </a:pPr>
            <a:endParaRPr lang="en-US" sz="1600" dirty="0" smtClean="0">
              <a:ea typeface="MS PGothic" pitchFamily="34" charset="-128"/>
            </a:endParaRPr>
          </a:p>
          <a:p>
            <a:pPr>
              <a:lnSpc>
                <a:spcPct val="90000"/>
              </a:lnSpc>
              <a:buFontTx/>
              <a:buNone/>
            </a:pPr>
            <a:endParaRPr lang="en-US" sz="1600" dirty="0">
              <a:ea typeface="MS PGothic" pitchFamily="34" charset="-128"/>
            </a:endParaRPr>
          </a:p>
          <a:p>
            <a:pPr>
              <a:lnSpc>
                <a:spcPct val="90000"/>
              </a:lnSpc>
              <a:buFontTx/>
              <a:buNone/>
            </a:pPr>
            <a:endParaRPr lang="en-US" sz="1600" dirty="0" smtClean="0">
              <a:ea typeface="MS PGothic" pitchFamily="34" charset="-128"/>
            </a:endParaRPr>
          </a:p>
          <a:p>
            <a:pPr>
              <a:lnSpc>
                <a:spcPct val="90000"/>
              </a:lnSpc>
              <a:buFontTx/>
              <a:buNone/>
            </a:pPr>
            <a:endParaRPr lang="en-US" sz="1600" dirty="0">
              <a:ea typeface="MS PGothic" pitchFamily="34" charset="-128"/>
            </a:endParaRPr>
          </a:p>
          <a:p>
            <a:pPr>
              <a:lnSpc>
                <a:spcPct val="90000"/>
              </a:lnSpc>
              <a:buFontTx/>
              <a:buNone/>
            </a:pPr>
            <a:endParaRPr lang="en-US" sz="1600" dirty="0" smtClean="0">
              <a:ea typeface="MS PGothic" pitchFamily="34" charset="-128"/>
            </a:endParaRPr>
          </a:p>
          <a:p>
            <a:pPr>
              <a:lnSpc>
                <a:spcPct val="90000"/>
              </a:lnSpc>
              <a:buFontTx/>
              <a:buNone/>
            </a:pPr>
            <a:endParaRPr lang="en-US" sz="1600" dirty="0">
              <a:ea typeface="MS PGothic" pitchFamily="34" charset="-128"/>
            </a:endParaRPr>
          </a:p>
          <a:p>
            <a:pPr>
              <a:lnSpc>
                <a:spcPct val="90000"/>
              </a:lnSpc>
              <a:buFontTx/>
              <a:buNone/>
            </a:pPr>
            <a:endParaRPr lang="en-US" sz="1600" dirty="0" smtClean="0">
              <a:ea typeface="MS PGothic" pitchFamily="34" charset="-128"/>
            </a:endParaRPr>
          </a:p>
          <a:p>
            <a:pPr>
              <a:lnSpc>
                <a:spcPct val="90000"/>
              </a:lnSpc>
              <a:buFontTx/>
              <a:buNone/>
            </a:pPr>
            <a:endParaRPr lang="en-US" sz="1600" dirty="0">
              <a:ea typeface="MS PGothic" pitchFamily="34" charset="-128"/>
            </a:endParaRPr>
          </a:p>
          <a:p>
            <a:pPr marL="0" indent="0">
              <a:buNone/>
            </a:pPr>
            <a:endParaRPr lang="en-US" sz="1600" b="1" dirty="0" smtClean="0"/>
          </a:p>
          <a:p>
            <a:pPr marL="0" indent="0">
              <a:buNone/>
            </a:pPr>
            <a:endParaRPr lang="en-US" sz="900" b="1" dirty="0" smtClean="0">
              <a:latin typeface="Arial" panose="020B0604020202020204" pitchFamily="34" charset="0"/>
              <a:cs typeface="Arial" panose="020B0604020202020204" pitchFamily="34" charset="0"/>
            </a:endParaRPr>
          </a:p>
          <a:p>
            <a:pPr marL="0" indent="0">
              <a:buNone/>
            </a:pPr>
            <a:r>
              <a:rPr lang="en-US" sz="900" dirty="0" smtClean="0">
                <a:latin typeface="Arial" panose="020B0604020202020204" pitchFamily="34" charset="0"/>
                <a:cs typeface="Arial" panose="020B0604020202020204" pitchFamily="34" charset="0"/>
              </a:rPr>
              <a:t>Source</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Institute on Taxation and Economic Policy, </a:t>
            </a:r>
            <a:r>
              <a:rPr lang="en-US" sz="900" i="1" dirty="0">
                <a:latin typeface="Arial" panose="020B0604020202020204" pitchFamily="34" charset="0"/>
                <a:cs typeface="Arial" panose="020B0604020202020204" pitchFamily="34" charset="0"/>
              </a:rPr>
              <a:t>States with “High Rate” Taxes are Still Outperforming No-Tax States </a:t>
            </a:r>
            <a:r>
              <a:rPr lang="en-US" sz="900" dirty="0">
                <a:latin typeface="Arial" panose="020B0604020202020204" pitchFamily="34" charset="0"/>
                <a:cs typeface="Arial" panose="020B0604020202020204" pitchFamily="34" charset="0"/>
              </a:rPr>
              <a:t>(Washington, DC: February 2013). Figures 2,3 &amp; 4</a:t>
            </a:r>
          </a:p>
        </p:txBody>
      </p:sp>
      <p:graphicFrame>
        <p:nvGraphicFramePr>
          <p:cNvPr id="8" name="Chart 7"/>
          <p:cNvGraphicFramePr/>
          <p:nvPr>
            <p:extLst/>
          </p:nvPr>
        </p:nvGraphicFramePr>
        <p:xfrm>
          <a:off x="914400" y="2514600"/>
          <a:ext cx="7162800" cy="335088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61</a:t>
            </a:fld>
            <a:endParaRPr lang="en-US" dirty="0">
              <a:solidFill>
                <a:srgbClr val="8CADAE">
                  <a:shade val="75000"/>
                </a:srgbClr>
              </a:solidFill>
            </a:endParaRPr>
          </a:p>
        </p:txBody>
      </p:sp>
      <p:sp>
        <p:nvSpPr>
          <p:cNvPr id="3" name="Date Placeholder 2"/>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1881412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352" cy="901510"/>
          </a:xfrm>
        </p:spPr>
        <p:txBody>
          <a:bodyPr>
            <a:noAutofit/>
          </a:bodyPr>
          <a:lstStyle/>
          <a:p>
            <a:r>
              <a:rPr lang="en-US" sz="2800" dirty="0" smtClean="0"/>
              <a:t>Economic Growth Isn’t Stymied by a Well-Designed and Needed Tax Increase</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C2A59A1D-E181-46F4-9E9F-B61183F14BA9}" type="slidenum">
              <a:rPr lang="en-US" smtClean="0">
                <a:solidFill>
                  <a:srgbClr val="8CADAE">
                    <a:shade val="75000"/>
                  </a:srgbClr>
                </a:solidFill>
              </a:rPr>
              <a:pPr/>
              <a:t>62</a:t>
            </a:fld>
            <a:endParaRPr lang="en-US" dirty="0">
              <a:solidFill>
                <a:srgbClr val="8CADAE">
                  <a:shade val="75000"/>
                </a:srgbClr>
              </a:solidFill>
            </a:endParaRPr>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 name="Content Placeholder 6" descr="Tax rates and Growth"/>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46714" y="2040956"/>
            <a:ext cx="5229947" cy="3921782"/>
          </a:xfrm>
          <a:prstGeom prst="rect">
            <a:avLst/>
          </a:prstGeom>
          <a:noFill/>
          <a:ln>
            <a:noFill/>
          </a:ln>
        </p:spPr>
      </p:pic>
      <p:sp>
        <p:nvSpPr>
          <p:cNvPr id="8" name="TextBox 7"/>
          <p:cNvSpPr txBox="1"/>
          <p:nvPr/>
        </p:nvSpPr>
        <p:spPr>
          <a:xfrm>
            <a:off x="2001044" y="6002127"/>
            <a:ext cx="5105400" cy="369332"/>
          </a:xfrm>
          <a:prstGeom prst="rect">
            <a:avLst/>
          </a:prstGeom>
          <a:noFill/>
        </p:spPr>
        <p:txBody>
          <a:bodyPr wrap="square" rtlCol="0">
            <a:spAutoFit/>
          </a:bodyPr>
          <a:lstStyle/>
          <a:p>
            <a:pPr algn="ctr"/>
            <a:r>
              <a:rPr lang="en-US" sz="900" dirty="0" smtClean="0">
                <a:solidFill>
                  <a:prstClr val="black"/>
                </a:solidFill>
              </a:rPr>
              <a:t>Henry </a:t>
            </a:r>
            <a:r>
              <a:rPr lang="en-US" sz="900" dirty="0" err="1" smtClean="0">
                <a:solidFill>
                  <a:prstClr val="black"/>
                </a:solidFill>
              </a:rPr>
              <a:t>Blodget</a:t>
            </a:r>
            <a:r>
              <a:rPr lang="en-US" sz="900" dirty="0" smtClean="0">
                <a:solidFill>
                  <a:prstClr val="black"/>
                </a:solidFill>
              </a:rPr>
              <a:t>, Bombshell: New Study Destroys Theory That Tax Cuts Spur Growth</a:t>
            </a:r>
            <a:r>
              <a:rPr lang="en-US" sz="900" dirty="0">
                <a:solidFill>
                  <a:prstClr val="black"/>
                </a:solidFill>
              </a:rPr>
              <a:t>, September 21, 2012 http://www.businessinsider.com/study-tax-cuts-dont-lead-to-growth-2012-9</a:t>
            </a:r>
          </a:p>
        </p:txBody>
      </p:sp>
      <p:sp>
        <p:nvSpPr>
          <p:cNvPr id="5" name="Rectangle 4"/>
          <p:cNvSpPr/>
          <p:nvPr/>
        </p:nvSpPr>
        <p:spPr>
          <a:xfrm>
            <a:off x="2042659" y="1493736"/>
            <a:ext cx="4572000" cy="584775"/>
          </a:xfrm>
          <a:prstGeom prst="rect">
            <a:avLst/>
          </a:prstGeom>
        </p:spPr>
        <p:txBody>
          <a:bodyPr>
            <a:spAutoFit/>
          </a:bodyPr>
          <a:lstStyle/>
          <a:p>
            <a:pPr algn="ctr"/>
            <a:r>
              <a:rPr lang="en-US" sz="1600" dirty="0">
                <a:solidFill>
                  <a:prstClr val="black"/>
                </a:solidFill>
                <a:latin typeface="Calibri" panose="020F0502020204030204" pitchFamily="34" charset="0"/>
              </a:rPr>
              <a:t>Economic Growth Rates Following Periods </a:t>
            </a:r>
            <a:br>
              <a:rPr lang="en-US" sz="1600" dirty="0">
                <a:solidFill>
                  <a:prstClr val="black"/>
                </a:solidFill>
                <a:latin typeface="Calibri" panose="020F0502020204030204" pitchFamily="34" charset="0"/>
              </a:rPr>
            </a:br>
            <a:r>
              <a:rPr lang="en-US" sz="1600" dirty="0">
                <a:solidFill>
                  <a:prstClr val="black"/>
                </a:solidFill>
                <a:latin typeface="Calibri" panose="020F0502020204030204" pitchFamily="34" charset="0"/>
              </a:rPr>
              <a:t>of Tax Increases and Tax Cuts</a:t>
            </a:r>
          </a:p>
        </p:txBody>
      </p:sp>
    </p:spTree>
    <p:extLst>
      <p:ext uri="{BB962C8B-B14F-4D97-AF65-F5344CB8AC3E}">
        <p14:creationId xmlns:p14="http://schemas.microsoft.com/office/powerpoint/2010/main" val="3696024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34657"/>
            <a:ext cx="8534400" cy="633185"/>
          </a:xfrm>
        </p:spPr>
        <p:txBody>
          <a:bodyPr>
            <a:noAutofit/>
          </a:bodyPr>
          <a:lstStyle/>
          <a:p>
            <a:r>
              <a:rPr lang="en-US" sz="2800" dirty="0" smtClean="0"/>
              <a:t>Business Can Handle it OK</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311F0A1A-754A-47BC-B67D-FA2719E3AF59}" type="slidenum">
              <a:rPr lang="en-US" smtClean="0"/>
              <a:pPr/>
              <a:t>63</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graphicFrame>
        <p:nvGraphicFramePr>
          <p:cNvPr id="7" name="Content Placeholder 6"/>
          <p:cNvGraphicFramePr>
            <a:graphicFrameLocks/>
          </p:cNvGraphicFramePr>
          <p:nvPr>
            <p:extLst/>
          </p:nvPr>
        </p:nvGraphicFramePr>
        <p:xfrm>
          <a:off x="627888" y="2024632"/>
          <a:ext cx="7924800" cy="383986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04800" y="5944541"/>
            <a:ext cx="4876800" cy="307777"/>
          </a:xfrm>
          <a:prstGeom prst="rect">
            <a:avLst/>
          </a:prstGeom>
          <a:noFill/>
        </p:spPr>
        <p:txBody>
          <a:bodyPr wrap="square" rtlCol="0">
            <a:spAutoFit/>
          </a:bodyPr>
          <a:lstStyle/>
          <a:p>
            <a:r>
              <a:rPr lang="en-US" sz="1400" dirty="0">
                <a:solidFill>
                  <a:schemeClr val="bg1">
                    <a:lumMod val="50000"/>
                  </a:schemeClr>
                </a:solidFill>
                <a:latin typeface="Calibri" panose="020F0502020204030204" pitchFamily="34" charset="0"/>
              </a:rPr>
              <a:t>Source: Bureau of Economic </a:t>
            </a:r>
            <a:r>
              <a:rPr lang="en-US" sz="1400" dirty="0" smtClean="0">
                <a:solidFill>
                  <a:schemeClr val="bg1">
                    <a:lumMod val="50000"/>
                  </a:schemeClr>
                </a:solidFill>
                <a:latin typeface="Calibri" panose="020F0502020204030204" pitchFamily="34" charset="0"/>
              </a:rPr>
              <a:t>Analysis</a:t>
            </a:r>
            <a:endParaRPr lang="en-US" dirty="0">
              <a:solidFill>
                <a:schemeClr val="bg1">
                  <a:lumMod val="50000"/>
                </a:schemeClr>
              </a:solidFill>
            </a:endParaRPr>
          </a:p>
        </p:txBody>
      </p:sp>
      <p:sp>
        <p:nvSpPr>
          <p:cNvPr id="5" name="Rectangle 4"/>
          <p:cNvSpPr/>
          <p:nvPr/>
        </p:nvSpPr>
        <p:spPr>
          <a:xfrm>
            <a:off x="2286000" y="1484146"/>
            <a:ext cx="4495800" cy="646331"/>
          </a:xfrm>
          <a:prstGeom prst="rect">
            <a:avLst/>
          </a:prstGeom>
        </p:spPr>
        <p:txBody>
          <a:bodyPr wrap="square">
            <a:spAutoFit/>
          </a:bodyPr>
          <a:lstStyle/>
          <a:p>
            <a:pPr algn="ctr"/>
            <a:r>
              <a:rPr lang="en-US" dirty="0"/>
              <a:t>Percent Change Since the Great Recession 2009 (Q3) to 2016 (Q3)</a:t>
            </a:r>
          </a:p>
        </p:txBody>
      </p:sp>
    </p:spTree>
    <p:extLst>
      <p:ext uri="{BB962C8B-B14F-4D97-AF65-F5344CB8AC3E}">
        <p14:creationId xmlns:p14="http://schemas.microsoft.com/office/powerpoint/2010/main" val="784305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314" y="286893"/>
            <a:ext cx="6400800" cy="683514"/>
          </a:xfrm>
        </p:spPr>
        <p:txBody>
          <a:bodyPr>
            <a:normAutofit/>
          </a:bodyPr>
          <a:lstStyle/>
          <a:p>
            <a:pPr algn="ctr"/>
            <a:r>
              <a:rPr lang="en-US" sz="3000" dirty="0"/>
              <a:t>The Multiplier Effect </a:t>
            </a:r>
          </a:p>
        </p:txBody>
      </p:sp>
      <p:sp>
        <p:nvSpPr>
          <p:cNvPr id="3" name="Date Placeholder 2"/>
          <p:cNvSpPr>
            <a:spLocks noGrp="1"/>
          </p:cNvSpPr>
          <p:nvPr>
            <p:ph type="dt" sz="half" idx="10"/>
          </p:nvPr>
        </p:nvSpPr>
        <p:spPr/>
        <p:txBody>
          <a:bodyPr/>
          <a:lstStyle/>
          <a:p>
            <a:r>
              <a:rPr lang="en-US" smtClean="0"/>
              <a:t>April 18, 2017</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022048627"/>
              </p:ext>
            </p:extLst>
          </p:nvPr>
        </p:nvGraphicFramePr>
        <p:xfrm>
          <a:off x="1600200" y="2114550"/>
          <a:ext cx="5829300" cy="3088210"/>
        </p:xfrm>
        <a:graphic>
          <a:graphicData uri="http://schemas.openxmlformats.org/drawingml/2006/table">
            <a:tbl>
              <a:tblPr firstRow="1" bandRow="1">
                <a:tableStyleId>{5C22544A-7EE6-4342-B048-85BDC9FD1C3A}</a:tableStyleId>
              </a:tblPr>
              <a:tblGrid>
                <a:gridCol w="3659906"/>
                <a:gridCol w="2169394"/>
              </a:tblGrid>
              <a:tr h="676992">
                <a:tc>
                  <a:txBody>
                    <a:bodyPr/>
                    <a:lstStyle/>
                    <a:p>
                      <a:pPr algn="ctr"/>
                      <a:r>
                        <a:rPr lang="en-US" sz="1500" dirty="0" smtClean="0">
                          <a:solidFill>
                            <a:schemeClr val="bg1"/>
                          </a:solidFill>
                          <a:latin typeface="Calibri" panose="020F0502020204030204" pitchFamily="34" charset="0"/>
                        </a:rPr>
                        <a:t>Government</a:t>
                      </a:r>
                      <a:r>
                        <a:rPr lang="en-US" sz="1500" baseline="0" dirty="0" smtClean="0">
                          <a:solidFill>
                            <a:schemeClr val="bg1"/>
                          </a:solidFill>
                          <a:latin typeface="Calibri" panose="020F0502020204030204" pitchFamily="34" charset="0"/>
                        </a:rPr>
                        <a:t> Action</a:t>
                      </a:r>
                      <a:endParaRPr lang="en-US" sz="1500" dirty="0">
                        <a:solidFill>
                          <a:schemeClr val="bg1"/>
                        </a:solidFill>
                        <a:latin typeface="Calibri" panose="020F0502020204030204" pitchFamily="34" charset="0"/>
                      </a:endParaRPr>
                    </a:p>
                  </a:txBody>
                  <a:tcPr marL="51435" marR="51435" marT="25718" marB="25718" anchor="ctr"/>
                </a:tc>
                <a:tc>
                  <a:txBody>
                    <a:bodyPr/>
                    <a:lstStyle/>
                    <a:p>
                      <a:pPr algn="ctr"/>
                      <a:r>
                        <a:rPr lang="en-US" sz="1500" dirty="0" smtClean="0">
                          <a:solidFill>
                            <a:schemeClr val="bg1"/>
                          </a:solidFill>
                          <a:latin typeface="Calibri" panose="020F0502020204030204" pitchFamily="34" charset="0"/>
                        </a:rPr>
                        <a:t>Multiplier Effect on </a:t>
                      </a:r>
                      <a:r>
                        <a:rPr lang="en-US" sz="1500" dirty="0" smtClean="0">
                          <a:solidFill>
                            <a:schemeClr val="bg1"/>
                          </a:solidFill>
                          <a:latin typeface="Calibri" panose="020F0502020204030204" pitchFamily="34" charset="0"/>
                        </a:rPr>
                        <a:t>a State Economy</a:t>
                      </a:r>
                      <a:endParaRPr lang="en-US" sz="1500" dirty="0">
                        <a:solidFill>
                          <a:schemeClr val="bg1"/>
                        </a:solidFill>
                        <a:latin typeface="Calibri" panose="020F0502020204030204" pitchFamily="34" charset="0"/>
                      </a:endParaRPr>
                    </a:p>
                  </a:txBody>
                  <a:tcPr marL="51435" marR="51435" marT="25718" marB="25718" anchor="ctr"/>
                </a:tc>
              </a:tr>
              <a:tr h="965835">
                <a:tc>
                  <a:txBody>
                    <a:bodyPr/>
                    <a:lstStyle/>
                    <a:p>
                      <a:pPr algn="l"/>
                      <a:r>
                        <a:rPr lang="en-US" sz="1500" b="1" dirty="0" smtClean="0">
                          <a:latin typeface="Calibri" panose="020F0502020204030204" pitchFamily="34" charset="0"/>
                        </a:rPr>
                        <a:t>(</a:t>
                      </a:r>
                      <a:r>
                        <a:rPr lang="en-US" sz="1500" b="1" dirty="0" err="1" smtClean="0">
                          <a:latin typeface="Calibri" panose="020F0502020204030204" pitchFamily="34" charset="0"/>
                        </a:rPr>
                        <a:t>i</a:t>
                      </a:r>
                      <a:r>
                        <a:rPr lang="en-US" sz="1500" b="1" dirty="0" smtClean="0">
                          <a:latin typeface="Calibri" panose="020F0502020204030204" pitchFamily="34" charset="0"/>
                        </a:rPr>
                        <a:t>) Tax</a:t>
                      </a:r>
                      <a:r>
                        <a:rPr lang="en-US" sz="1500" b="1" baseline="0" dirty="0" smtClean="0">
                          <a:latin typeface="Calibri" panose="020F0502020204030204" pitchFamily="34" charset="0"/>
                        </a:rPr>
                        <a:t> Cut</a:t>
                      </a:r>
                      <a:r>
                        <a:rPr lang="en-US" sz="1500" baseline="0" dirty="0" smtClean="0">
                          <a:latin typeface="Calibri" panose="020F0502020204030204" pitchFamily="34" charset="0"/>
                        </a:rPr>
                        <a:t>: </a:t>
                      </a:r>
                    </a:p>
                    <a:p>
                      <a:pPr marL="800100" lvl="1" indent="-342900" algn="l">
                        <a:buFont typeface="Arial" panose="020B0604020202020204" pitchFamily="34" charset="0"/>
                        <a:buChar char="•"/>
                      </a:pPr>
                      <a:r>
                        <a:rPr lang="en-US" sz="1500" dirty="0" smtClean="0">
                          <a:latin typeface="Calibri" panose="020F0502020204030204" pitchFamily="34" charset="0"/>
                        </a:rPr>
                        <a:t>Across the board tax</a:t>
                      </a:r>
                      <a:r>
                        <a:rPr lang="en-US" sz="1500" baseline="0" dirty="0" smtClean="0">
                          <a:latin typeface="Calibri" panose="020F0502020204030204" pitchFamily="34" charset="0"/>
                        </a:rPr>
                        <a:t> cut (temporary)</a:t>
                      </a:r>
                    </a:p>
                    <a:p>
                      <a:pPr marL="800100" lvl="1" indent="-342900" algn="l">
                        <a:buFont typeface="Arial" panose="020B0604020202020204" pitchFamily="34" charset="0"/>
                        <a:buChar char="•"/>
                      </a:pPr>
                      <a:r>
                        <a:rPr lang="en-US" sz="1500" baseline="0" dirty="0" smtClean="0">
                          <a:latin typeface="Calibri" panose="020F0502020204030204" pitchFamily="34" charset="0"/>
                        </a:rPr>
                        <a:t>Cut In Corporate Income Tax Rate</a:t>
                      </a:r>
                    </a:p>
                    <a:p>
                      <a:pPr marL="800100" lvl="1" indent="-342900" algn="l">
                        <a:buFont typeface="Arial" panose="020B0604020202020204" pitchFamily="34" charset="0"/>
                        <a:buChar char="•"/>
                      </a:pPr>
                      <a:r>
                        <a:rPr lang="en-US" sz="1500" baseline="0" dirty="0" smtClean="0">
                          <a:latin typeface="Calibri" panose="020F0502020204030204" pitchFamily="34" charset="0"/>
                        </a:rPr>
                        <a:t>Accelerated Depreciation</a:t>
                      </a:r>
                      <a:endParaRPr lang="en-US" sz="1500" dirty="0">
                        <a:latin typeface="Calibri" panose="020F0502020204030204" pitchFamily="34" charset="0"/>
                      </a:endParaRPr>
                    </a:p>
                  </a:txBody>
                  <a:tcPr marL="51435" marR="51435" marT="25718" marB="25718" anchor="ctr"/>
                </a:tc>
                <a:tc>
                  <a:txBody>
                    <a:bodyPr/>
                    <a:lstStyle/>
                    <a:p>
                      <a:pPr algn="r"/>
                      <a:endParaRPr lang="en-US" sz="1500" dirty="0" smtClean="0">
                        <a:latin typeface="Calibri" panose="020F0502020204030204" pitchFamily="34" charset="0"/>
                      </a:endParaRPr>
                    </a:p>
                    <a:p>
                      <a:pPr algn="r"/>
                      <a:r>
                        <a:rPr lang="en-US" sz="1500" dirty="0" smtClean="0">
                          <a:latin typeface="Calibri" panose="020F0502020204030204" pitchFamily="34" charset="0"/>
                        </a:rPr>
                        <a:t>0.98</a:t>
                      </a:r>
                    </a:p>
                    <a:p>
                      <a:pPr algn="r"/>
                      <a:r>
                        <a:rPr lang="en-US" sz="1500" dirty="0" smtClean="0">
                          <a:latin typeface="Calibri" panose="020F0502020204030204" pitchFamily="34" charset="0"/>
                        </a:rPr>
                        <a:t>0.32</a:t>
                      </a:r>
                    </a:p>
                    <a:p>
                      <a:pPr algn="r"/>
                      <a:r>
                        <a:rPr lang="en-US" sz="1500" dirty="0" smtClean="0">
                          <a:latin typeface="Calibri" panose="020F0502020204030204" pitchFamily="34" charset="0"/>
                        </a:rPr>
                        <a:t>0.29</a:t>
                      </a:r>
                      <a:endParaRPr lang="en-US" sz="1500" dirty="0">
                        <a:latin typeface="Calibri" panose="020F0502020204030204" pitchFamily="34" charset="0"/>
                      </a:endParaRPr>
                    </a:p>
                  </a:txBody>
                  <a:tcPr marL="51435" marR="51435" marT="25718" marB="25718" anchor="ctr"/>
                </a:tc>
              </a:tr>
              <a:tr h="1216782">
                <a:tc>
                  <a:txBody>
                    <a:bodyPr/>
                    <a:lstStyle/>
                    <a:p>
                      <a:pPr algn="l"/>
                      <a:r>
                        <a:rPr lang="en-US" sz="1500" b="1" dirty="0" smtClean="0">
                          <a:latin typeface="Calibri" panose="020F0502020204030204" pitchFamily="34" charset="0"/>
                        </a:rPr>
                        <a:t>(ii) Spending Increases</a:t>
                      </a:r>
                      <a:r>
                        <a:rPr lang="en-US" sz="1500" dirty="0" smtClean="0">
                          <a:latin typeface="Calibri" panose="020F0502020204030204" pitchFamily="34" charset="0"/>
                        </a:rPr>
                        <a:t>: </a:t>
                      </a:r>
                    </a:p>
                    <a:p>
                      <a:pPr marL="800100" lvl="1" indent="-342900" algn="l">
                        <a:buFont typeface="Arial" panose="020B0604020202020204" pitchFamily="34" charset="0"/>
                        <a:buChar char="•"/>
                      </a:pPr>
                      <a:r>
                        <a:rPr lang="en-US" sz="1500" dirty="0" smtClean="0">
                          <a:latin typeface="Calibri" panose="020F0502020204030204" pitchFamily="34" charset="0"/>
                        </a:rPr>
                        <a:t>General (for spending on items such as education, public safety, health and human services)</a:t>
                      </a:r>
                    </a:p>
                    <a:p>
                      <a:pPr marL="800100" lvl="1" indent="-342900" algn="l">
                        <a:buFont typeface="Arial" panose="020B0604020202020204" pitchFamily="34" charset="0"/>
                        <a:buChar char="•"/>
                      </a:pPr>
                      <a:r>
                        <a:rPr lang="en-US" sz="1500" dirty="0" smtClean="0">
                          <a:latin typeface="Calibri" panose="020F0502020204030204" pitchFamily="34" charset="0"/>
                        </a:rPr>
                        <a:t>Infrastructure</a:t>
                      </a:r>
                    </a:p>
                  </a:txBody>
                  <a:tcPr marL="51435" marR="51435" marT="25718" marB="25718"/>
                </a:tc>
                <a:tc>
                  <a:txBody>
                    <a:bodyPr/>
                    <a:lstStyle/>
                    <a:p>
                      <a:pPr algn="r"/>
                      <a:endParaRPr lang="en-US" sz="1500" dirty="0" smtClean="0">
                        <a:latin typeface="Calibri" panose="020F0502020204030204" pitchFamily="34" charset="0"/>
                      </a:endParaRPr>
                    </a:p>
                    <a:p>
                      <a:pPr algn="r"/>
                      <a:r>
                        <a:rPr lang="en-US" sz="1500" dirty="0" smtClean="0">
                          <a:latin typeface="Calibri" panose="020F0502020204030204" pitchFamily="34" charset="0"/>
                        </a:rPr>
                        <a:t>1.34 </a:t>
                      </a:r>
                    </a:p>
                    <a:p>
                      <a:pPr algn="r"/>
                      <a:endParaRPr lang="en-US" sz="1500" dirty="0" smtClean="0">
                        <a:latin typeface="Calibri" panose="020F0502020204030204" pitchFamily="34" charset="0"/>
                      </a:endParaRPr>
                    </a:p>
                    <a:p>
                      <a:pPr algn="r"/>
                      <a:endParaRPr lang="en-US" sz="1500" dirty="0" smtClean="0">
                        <a:latin typeface="Calibri" panose="020F0502020204030204" pitchFamily="34" charset="0"/>
                      </a:endParaRPr>
                    </a:p>
                    <a:p>
                      <a:pPr algn="r"/>
                      <a:r>
                        <a:rPr lang="en-US" sz="1500" dirty="0" smtClean="0">
                          <a:latin typeface="Calibri" panose="020F0502020204030204" pitchFamily="34" charset="0"/>
                        </a:rPr>
                        <a:t>1.44</a:t>
                      </a:r>
                    </a:p>
                  </a:txBody>
                  <a:tcPr marL="51435" marR="51435" marT="25718" marB="25718"/>
                </a:tc>
              </a:tr>
            </a:tbl>
          </a:graphicData>
        </a:graphic>
      </p:graphicFrame>
      <p:sp>
        <p:nvSpPr>
          <p:cNvPr id="5" name="Footer Placeholder 4"/>
          <p:cNvSpPr>
            <a:spLocks noGrp="1"/>
          </p:cNvSpPr>
          <p:nvPr>
            <p:ph type="ftr" sz="quarter" idx="11"/>
          </p:nvPr>
        </p:nvSpPr>
        <p:spPr/>
        <p:txBody>
          <a:bodyPr/>
          <a:lstStyle/>
          <a:p>
            <a:r>
              <a:rPr lang="en-US" smtClean="0"/>
              <a:t>© 2017, Center for Tax and Budget Accountability </a:t>
            </a:r>
            <a:endParaRPr lang="en-US" dirty="0"/>
          </a:p>
        </p:txBody>
      </p:sp>
      <p:sp>
        <p:nvSpPr>
          <p:cNvPr id="7" name="TextBox 6"/>
          <p:cNvSpPr txBox="1"/>
          <p:nvPr/>
        </p:nvSpPr>
        <p:spPr>
          <a:xfrm>
            <a:off x="2233707" y="5176323"/>
            <a:ext cx="4672013" cy="507831"/>
          </a:xfrm>
          <a:prstGeom prst="rect">
            <a:avLst/>
          </a:prstGeom>
          <a:noFill/>
        </p:spPr>
        <p:txBody>
          <a:bodyPr wrap="square" rtlCol="0">
            <a:spAutoFit/>
          </a:bodyPr>
          <a:lstStyle/>
          <a:p>
            <a:r>
              <a:rPr lang="en-US" sz="900" dirty="0">
                <a:solidFill>
                  <a:prstClr val="black"/>
                </a:solidFill>
              </a:rPr>
              <a:t>Source: Testimony of Mark </a:t>
            </a:r>
            <a:r>
              <a:rPr lang="en-US" sz="900" dirty="0" err="1">
                <a:solidFill>
                  <a:prstClr val="black"/>
                </a:solidFill>
              </a:rPr>
              <a:t>Zandi</a:t>
            </a:r>
            <a:r>
              <a:rPr lang="en-US" sz="900" dirty="0">
                <a:solidFill>
                  <a:prstClr val="black"/>
                </a:solidFill>
              </a:rPr>
              <a:t> before the Joint Economic Committee, "Bolstering the Economy: Helping American Families by Reauthorizing the Payroll Tax Cut and UI Benefits", 2012 </a:t>
            </a:r>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64</a:t>
            </a:fld>
            <a:endParaRPr lang="en-US" dirty="0">
              <a:solidFill>
                <a:srgbClr val="8CADAE">
                  <a:shade val="75000"/>
                </a:srgbClr>
              </a:solidFill>
            </a:endParaRPr>
          </a:p>
        </p:txBody>
      </p:sp>
    </p:spTree>
    <p:extLst>
      <p:ext uri="{BB962C8B-B14F-4D97-AF65-F5344CB8AC3E}">
        <p14:creationId xmlns:p14="http://schemas.microsoft.com/office/powerpoint/2010/main" val="587461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sz="quarter" idx="1"/>
          </p:nvPr>
        </p:nvSpPr>
        <p:spPr>
          <a:xfrm>
            <a:off x="228600" y="2590800"/>
            <a:ext cx="8686800" cy="2152096"/>
          </a:xfrm>
        </p:spPr>
        <p:txBody>
          <a:bodyPr/>
          <a:lstStyle/>
          <a:p>
            <a:pPr>
              <a:buNone/>
            </a:pPr>
            <a:endParaRPr lang="en-US" dirty="0" smtClean="0">
              <a:solidFill>
                <a:srgbClr val="0000FF"/>
              </a:solidFill>
            </a:endParaRPr>
          </a:p>
          <a:p>
            <a:pPr marL="274320" lvl="2" indent="-274320" algn="ctr">
              <a:buClr>
                <a:schemeClr val="accent1"/>
              </a:buClr>
              <a:buSzPct val="85000"/>
              <a:buNone/>
            </a:pPr>
            <a:r>
              <a:rPr lang="en-US" sz="1800" dirty="0" smtClean="0"/>
              <a:t>Ralph M. Martire</a:t>
            </a:r>
          </a:p>
          <a:p>
            <a:pPr marL="274320" lvl="2" indent="-274320" algn="ctr">
              <a:buClr>
                <a:schemeClr val="accent1"/>
              </a:buClr>
              <a:buSzPct val="85000"/>
              <a:buNone/>
            </a:pPr>
            <a:r>
              <a:rPr lang="en-US" sz="1800" dirty="0" smtClean="0"/>
              <a:t>Executive Director</a:t>
            </a:r>
          </a:p>
          <a:p>
            <a:pPr marL="274320" lvl="2" indent="-274320" algn="ctr">
              <a:buClr>
                <a:schemeClr val="accent1"/>
              </a:buClr>
              <a:buSzPct val="85000"/>
              <a:buNone/>
            </a:pPr>
            <a:r>
              <a:rPr lang="en-US" sz="1800" dirty="0" smtClean="0"/>
              <a:t>(312) 1049</a:t>
            </a:r>
          </a:p>
          <a:p>
            <a:pPr marL="274320" lvl="2" indent="-274320" algn="ctr">
              <a:buClr>
                <a:schemeClr val="accent1"/>
              </a:buClr>
              <a:buSzPct val="85000"/>
              <a:buNone/>
            </a:pPr>
            <a:r>
              <a:rPr lang="en-US" sz="1800" dirty="0" smtClean="0">
                <a:solidFill>
                  <a:srgbClr val="0000FF"/>
                </a:solidFill>
              </a:rPr>
              <a:t>rmartire@ctbaonline.org</a:t>
            </a:r>
          </a:p>
          <a:p>
            <a:pPr>
              <a:buNone/>
            </a:pPr>
            <a:endParaRPr lang="en-US" dirty="0" smtClean="0"/>
          </a:p>
          <a:p>
            <a:pPr algn="ctr">
              <a:buNone/>
            </a:pPr>
            <a:endParaRPr lang="en-US" dirty="0" smtClean="0"/>
          </a:p>
          <a:p>
            <a:pPr algn="ctr">
              <a:buNone/>
            </a:pPr>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438"/>
          <a:stretch/>
        </p:blipFill>
        <p:spPr>
          <a:xfrm>
            <a:off x="2133600" y="1600200"/>
            <a:ext cx="4800600" cy="1049440"/>
          </a:xfrm>
          <a:prstGeom prst="rect">
            <a:avLst/>
          </a:prstGeom>
        </p:spPr>
      </p:pic>
      <p:sp>
        <p:nvSpPr>
          <p:cNvPr id="4" name="Slide Number Placeholder 3"/>
          <p:cNvSpPr>
            <a:spLocks noGrp="1"/>
          </p:cNvSpPr>
          <p:nvPr>
            <p:ph type="sldNum" sz="quarter" idx="12"/>
          </p:nvPr>
        </p:nvSpPr>
        <p:spPr/>
        <p:txBody>
          <a:bodyPr/>
          <a:lstStyle/>
          <a:p>
            <a:fld id="{1786769D-02F6-430E-AAED-F9FDEA7B3D12}" type="slidenum">
              <a:rPr lang="en-US" smtClean="0"/>
              <a:pPr/>
              <a:t>65</a:t>
            </a:fld>
            <a:endParaRPr lang="en-US" dirty="0"/>
          </a:p>
        </p:txBody>
      </p:sp>
      <p:sp>
        <p:nvSpPr>
          <p:cNvPr id="11" name="TextBox 6"/>
          <p:cNvSpPr txBox="1"/>
          <p:nvPr/>
        </p:nvSpPr>
        <p:spPr>
          <a:xfrm>
            <a:off x="1600200" y="4970844"/>
            <a:ext cx="6201918" cy="1200329"/>
          </a:xfrm>
          <a:prstGeom prst="rect">
            <a:avLst/>
          </a:prstGeom>
          <a:noFill/>
        </p:spPr>
        <p:txBody>
          <a:bodyPr wrap="square" rtlCol="0">
            <a:spAutoFit/>
          </a:bodyPr>
          <a:lstStyle/>
          <a:p>
            <a:pPr marL="0" marR="0" algn="ctr">
              <a:spcBef>
                <a:spcPts val="0"/>
              </a:spcBef>
              <a:spcAft>
                <a:spcPts val="0"/>
              </a:spcAft>
            </a:pPr>
            <a:r>
              <a:rPr lang="en-US"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CTBA's principal goal is to ensure major policy systems work to promote social and economic justice. You can help strengthen our efforts by making a tax-deductible donation at </a:t>
            </a:r>
            <a:r>
              <a:rPr lang="en-US" b="1" i="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www.ctbaonline.org/donate</a:t>
            </a:r>
            <a:endParaRPr lang="en-US" dirty="0">
              <a:effectLst/>
              <a:latin typeface="Times New Roman" panose="02020603050405020304" pitchFamily="18" charset="0"/>
              <a:ea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April 18, 2017</a:t>
            </a:r>
            <a:endParaRPr lang="en-US" dirty="0"/>
          </a:p>
        </p:txBody>
      </p:sp>
    </p:spTree>
    <p:extLst>
      <p:ext uri="{BB962C8B-B14F-4D97-AF65-F5344CB8AC3E}">
        <p14:creationId xmlns:p14="http://schemas.microsoft.com/office/powerpoint/2010/main" val="2592168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6187"/>
            <a:ext cx="8534400" cy="902437"/>
          </a:xfrm>
        </p:spPr>
        <p:txBody>
          <a:bodyPr>
            <a:noAutofit/>
          </a:bodyPr>
          <a:lstStyle/>
          <a:p>
            <a:r>
              <a:rPr lang="en-US" sz="2800" dirty="0" smtClean="0"/>
              <a:t>So There Should be Bipartisan Support to Raise Taxes the Capitalist Way and Solve Problems, Right?</a:t>
            </a:r>
            <a:endParaRPr lang="en-US" sz="2800"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pPr/>
              <a:t>7</a:t>
            </a:fld>
            <a:endParaRPr lang="en-US" dirty="0"/>
          </a:p>
        </p:txBody>
      </p:sp>
      <p:pic>
        <p:nvPicPr>
          <p:cNvPr id="7" name="Content Placeholder 6"/>
          <p:cNvPicPr>
            <a:picLocks noGrp="1" noChangeAspect="1"/>
          </p:cNvPicPr>
          <p:nvPr>
            <p:ph sz="quarter" idx="1"/>
          </p:nvPr>
        </p:nvPicPr>
        <p:blipFill>
          <a:blip r:embed="rId2"/>
          <a:stretch>
            <a:fillRect/>
          </a:stretch>
        </p:blipFill>
        <p:spPr>
          <a:xfrm>
            <a:off x="245015" y="3810001"/>
            <a:ext cx="3930401" cy="2212816"/>
          </a:xfrm>
          <a:prstGeom prst="rect">
            <a:avLst/>
          </a:prstGeom>
        </p:spPr>
      </p:pic>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sp>
        <p:nvSpPr>
          <p:cNvPr id="8" name="Rectangle 7"/>
          <p:cNvSpPr/>
          <p:nvPr/>
        </p:nvSpPr>
        <p:spPr>
          <a:xfrm>
            <a:off x="1393957" y="3936205"/>
            <a:ext cx="381000" cy="646331"/>
          </a:xfrm>
          <a:prstGeom prst="rect">
            <a:avLst/>
          </a:prstGeom>
        </p:spPr>
        <p:txBody>
          <a:bodyPr wrap="square">
            <a:spAutoFit/>
          </a:bodyPr>
          <a:lstStyle/>
          <a:p>
            <a:r>
              <a:rPr lang="en-US" sz="3600" dirty="0">
                <a:solidFill>
                  <a:schemeClr val="bg1"/>
                </a:solidFill>
              </a:rPr>
              <a:t>$</a:t>
            </a:r>
          </a:p>
        </p:txBody>
      </p:sp>
      <p:sp>
        <p:nvSpPr>
          <p:cNvPr id="9" name="Rectangle 8"/>
          <p:cNvSpPr/>
          <p:nvPr/>
        </p:nvSpPr>
        <p:spPr>
          <a:xfrm>
            <a:off x="2920063" y="4114896"/>
            <a:ext cx="381000" cy="646331"/>
          </a:xfrm>
          <a:prstGeom prst="rect">
            <a:avLst/>
          </a:prstGeom>
        </p:spPr>
        <p:txBody>
          <a:bodyPr wrap="square">
            <a:spAutoFit/>
          </a:bodyPr>
          <a:lstStyle/>
          <a:p>
            <a:r>
              <a:rPr lang="en-US" sz="3600" dirty="0">
                <a:solidFill>
                  <a:schemeClr val="bg1"/>
                </a:solidFill>
              </a:rPr>
              <a:t>$</a:t>
            </a:r>
          </a:p>
        </p:txBody>
      </p:sp>
      <p:sp>
        <p:nvSpPr>
          <p:cNvPr id="10" name="Rectangle 9"/>
          <p:cNvSpPr/>
          <p:nvPr/>
        </p:nvSpPr>
        <p:spPr>
          <a:xfrm>
            <a:off x="1772676" y="4301159"/>
            <a:ext cx="298961" cy="646331"/>
          </a:xfrm>
          <a:prstGeom prst="rect">
            <a:avLst/>
          </a:prstGeom>
        </p:spPr>
        <p:txBody>
          <a:bodyPr wrap="square">
            <a:spAutoFit/>
          </a:bodyPr>
          <a:lstStyle/>
          <a:p>
            <a:r>
              <a:rPr lang="en-US" sz="3600" dirty="0">
                <a:solidFill>
                  <a:schemeClr val="bg1"/>
                </a:solidFill>
              </a:rPr>
              <a:t>$</a:t>
            </a:r>
          </a:p>
        </p:txBody>
      </p:sp>
      <p:sp>
        <p:nvSpPr>
          <p:cNvPr id="11" name="Rectangle 10"/>
          <p:cNvSpPr/>
          <p:nvPr/>
        </p:nvSpPr>
        <p:spPr>
          <a:xfrm>
            <a:off x="1626801" y="4916409"/>
            <a:ext cx="381000" cy="646331"/>
          </a:xfrm>
          <a:prstGeom prst="rect">
            <a:avLst/>
          </a:prstGeom>
        </p:spPr>
        <p:txBody>
          <a:bodyPr wrap="square">
            <a:spAutoFit/>
          </a:bodyPr>
          <a:lstStyle/>
          <a:p>
            <a:r>
              <a:rPr lang="en-US" sz="3600" dirty="0">
                <a:solidFill>
                  <a:schemeClr val="bg1"/>
                </a:solidFill>
              </a:rPr>
              <a:t>$</a:t>
            </a:r>
          </a:p>
        </p:txBody>
      </p:sp>
      <p:sp>
        <p:nvSpPr>
          <p:cNvPr id="13" name="TextBox 12"/>
          <p:cNvSpPr txBox="1"/>
          <p:nvPr/>
        </p:nvSpPr>
        <p:spPr>
          <a:xfrm>
            <a:off x="2456688" y="1545278"/>
            <a:ext cx="3944112" cy="523220"/>
          </a:xfrm>
          <a:prstGeom prst="rect">
            <a:avLst/>
          </a:prstGeom>
          <a:noFill/>
        </p:spPr>
        <p:txBody>
          <a:bodyPr wrap="square" rtlCol="0">
            <a:spAutoFit/>
          </a:bodyPr>
          <a:lstStyle/>
          <a:p>
            <a:pPr algn="ctr"/>
            <a:r>
              <a:rPr lang="en-US" sz="2800" dirty="0" smtClean="0"/>
              <a:t>UH — NOPE</a:t>
            </a:r>
            <a:endParaRPr lang="en-US" sz="2800" dirty="0"/>
          </a:p>
        </p:txBody>
      </p:sp>
      <p:sp>
        <p:nvSpPr>
          <p:cNvPr id="14" name="TextBox 13"/>
          <p:cNvSpPr txBox="1"/>
          <p:nvPr/>
        </p:nvSpPr>
        <p:spPr>
          <a:xfrm>
            <a:off x="267478" y="2039106"/>
            <a:ext cx="7962122" cy="1323439"/>
          </a:xfrm>
          <a:prstGeom prst="rect">
            <a:avLst/>
          </a:prstGeom>
          <a:noFill/>
        </p:spPr>
        <p:txBody>
          <a:bodyPr wrap="square" rtlCol="0">
            <a:spAutoFit/>
          </a:bodyPr>
          <a:lstStyle/>
          <a:p>
            <a:r>
              <a:rPr lang="en-US" sz="2000" dirty="0" smtClean="0"/>
              <a:t>Because this is also Fertile Political Fodder for: </a:t>
            </a:r>
            <a:r>
              <a:rPr lang="en-US" sz="2000" dirty="0" smtClean="0">
                <a:solidFill>
                  <a:srgbClr val="002060"/>
                </a:solidFill>
              </a:rPr>
              <a:t>Grandstanding and Demagoguery—which are politically preferable to fixing tax policy</a:t>
            </a:r>
          </a:p>
          <a:p>
            <a:endParaRPr lang="en-US" sz="2000" dirty="0"/>
          </a:p>
          <a:p>
            <a:r>
              <a:rPr lang="en-US" sz="2000" dirty="0" smtClean="0"/>
              <a:t>		And hence the second fiscal policy axiom:</a:t>
            </a:r>
            <a:endParaRPr lang="en-US" sz="2000" dirty="0"/>
          </a:p>
        </p:txBody>
      </p:sp>
      <p:sp>
        <p:nvSpPr>
          <p:cNvPr id="15" name="TextBox 14"/>
          <p:cNvSpPr txBox="1"/>
          <p:nvPr/>
        </p:nvSpPr>
        <p:spPr>
          <a:xfrm>
            <a:off x="4428744" y="3560898"/>
            <a:ext cx="4114800" cy="1200329"/>
          </a:xfrm>
          <a:prstGeom prst="rect">
            <a:avLst/>
          </a:prstGeom>
          <a:noFill/>
        </p:spPr>
        <p:txBody>
          <a:bodyPr wrap="square" rtlCol="0">
            <a:spAutoFit/>
          </a:bodyPr>
          <a:lstStyle/>
          <a:p>
            <a:r>
              <a:rPr lang="en-US" sz="2400" dirty="0" smtClean="0">
                <a:solidFill>
                  <a:srgbClr val="002060"/>
                </a:solidFill>
              </a:rPr>
              <a:t>Inadequate capacity on the front end means inadequate outcomes on the back end.</a:t>
            </a:r>
            <a:endParaRPr lang="en-US" sz="2400" dirty="0">
              <a:solidFill>
                <a:srgbClr val="002060"/>
              </a:solidFill>
            </a:endParaRPr>
          </a:p>
        </p:txBody>
      </p:sp>
    </p:spTree>
    <p:extLst>
      <p:ext uri="{BB962C8B-B14F-4D97-AF65-F5344CB8AC3E}">
        <p14:creationId xmlns:p14="http://schemas.microsoft.com/office/powerpoint/2010/main" val="3734375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27397"/>
          </a:xfrm>
        </p:spPr>
        <p:txBody>
          <a:bodyPr>
            <a:normAutofit/>
          </a:bodyPr>
          <a:lstStyle/>
          <a:p>
            <a:r>
              <a:rPr lang="en-US" dirty="0" smtClean="0"/>
              <a:t>The Political Impact of All This</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651C0AEC-C19E-4450-A359-804CE30CA635}" type="slidenum">
              <a:rPr lang="en-US" smtClean="0">
                <a:solidFill>
                  <a:srgbClr val="8CADAE">
                    <a:shade val="75000"/>
                  </a:srgbClr>
                </a:solidFill>
              </a:rPr>
              <a:pPr/>
              <a:t>8</a:t>
            </a:fld>
            <a:endParaRPr lang="en-US" dirty="0">
              <a:solidFill>
                <a:srgbClr val="8CADAE">
                  <a:shade val="75000"/>
                </a:srgbClr>
              </a:solidFill>
            </a:endParaRPr>
          </a:p>
        </p:txBody>
      </p:sp>
      <p:sp>
        <p:nvSpPr>
          <p:cNvPr id="5" name="Content Placeholder 4"/>
          <p:cNvSpPr>
            <a:spLocks noGrp="1"/>
          </p:cNvSpPr>
          <p:nvPr>
            <p:ph sz="quarter" idx="1"/>
          </p:nvPr>
        </p:nvSpPr>
        <p:spPr>
          <a:xfrm>
            <a:off x="762000" y="2209800"/>
            <a:ext cx="7924799" cy="3733800"/>
          </a:xfrm>
        </p:spPr>
        <p:txBody>
          <a:bodyPr>
            <a:noAutofit/>
          </a:bodyPr>
          <a:lstStyle/>
          <a:p>
            <a:pPr marL="0" indent="0">
              <a:lnSpc>
                <a:spcPct val="200000"/>
              </a:lnSpc>
              <a:buNone/>
            </a:pPr>
            <a:r>
              <a:rPr lang="en-US" sz="2200" dirty="0" smtClean="0"/>
              <a:t>Incentivizes </a:t>
            </a:r>
            <a:r>
              <a:rPr lang="en-US" sz="2200" dirty="0" err="1" smtClean="0"/>
              <a:t>electeds</a:t>
            </a:r>
            <a:r>
              <a:rPr lang="en-US" sz="2200" dirty="0" smtClean="0"/>
              <a:t> in both parties to: </a:t>
            </a:r>
          </a:p>
          <a:p>
            <a:pPr marL="514350" indent="-514350">
              <a:lnSpc>
                <a:spcPct val="200000"/>
              </a:lnSpc>
              <a:buFont typeface="+mj-lt"/>
              <a:buAutoNum type="arabicPeriod"/>
            </a:pPr>
            <a:r>
              <a:rPr lang="en-US" sz="2200" dirty="0" smtClean="0"/>
              <a:t>Hide the real cause of fiscal problems, </a:t>
            </a:r>
            <a:r>
              <a:rPr lang="en-US" sz="2200" dirty="0" err="1" smtClean="0"/>
              <a:t>i.e.“Tax</a:t>
            </a:r>
            <a:r>
              <a:rPr lang="en-US" sz="2200" dirty="0" smtClean="0"/>
              <a:t> Policy”; and </a:t>
            </a:r>
          </a:p>
          <a:p>
            <a:pPr marL="514350" indent="-514350">
              <a:buFont typeface="+mj-lt"/>
              <a:buAutoNum type="arabicPeriod"/>
            </a:pPr>
            <a:r>
              <a:rPr lang="en-US" sz="2200" dirty="0" smtClean="0"/>
              <a:t>Cover up shortcomings in Tax Policy by pinning the blame for less than desired outcomes on the education system itself—rather than recognize the lack of capacity.</a:t>
            </a:r>
            <a:endParaRPr lang="en-US" sz="2200"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44034" name="Picture 2" descr="http://www.edf.org/sites/default/files/blog_images/donkey%20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2115257" cy="7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49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Gaps</a:t>
            </a:r>
            <a:endParaRPr lang="en-US" dirty="0"/>
          </a:p>
        </p:txBody>
      </p:sp>
      <p:sp>
        <p:nvSpPr>
          <p:cNvPr id="3" name="Date Placeholder 2"/>
          <p:cNvSpPr>
            <a:spLocks noGrp="1"/>
          </p:cNvSpPr>
          <p:nvPr>
            <p:ph type="dt" sz="half" idx="10"/>
          </p:nvPr>
        </p:nvSpPr>
        <p:spPr/>
        <p:txBody>
          <a:bodyPr/>
          <a:lstStyle/>
          <a:p>
            <a:r>
              <a:rPr lang="en-US" smtClean="0"/>
              <a:t>April 18, 2017</a:t>
            </a:r>
            <a:endParaRPr lang="en-US" dirty="0"/>
          </a:p>
        </p:txBody>
      </p:sp>
      <p:sp>
        <p:nvSpPr>
          <p:cNvPr id="4" name="Slide Number Placeholder 3"/>
          <p:cNvSpPr>
            <a:spLocks noGrp="1"/>
          </p:cNvSpPr>
          <p:nvPr>
            <p:ph type="sldNum" sz="quarter" idx="12"/>
          </p:nvPr>
        </p:nvSpPr>
        <p:spPr/>
        <p:txBody>
          <a:bodyPr/>
          <a:lstStyle/>
          <a:p>
            <a:fld id="{311F0A1A-754A-47BC-B67D-FA2719E3AF59}" type="slidenum">
              <a:rPr lang="en-US" smtClean="0"/>
              <a:pPr/>
              <a:t>9</a:t>
            </a:fld>
            <a:endParaRPr lang="en-US" dirty="0"/>
          </a:p>
        </p:txBody>
      </p:sp>
      <p:sp>
        <p:nvSpPr>
          <p:cNvPr id="6" name="Footer Placeholder 5"/>
          <p:cNvSpPr>
            <a:spLocks noGrp="1"/>
          </p:cNvSpPr>
          <p:nvPr>
            <p:ph type="ftr" sz="quarter" idx="11"/>
          </p:nvPr>
        </p:nvSpPr>
        <p:spPr/>
        <p:txBody>
          <a:bodyPr/>
          <a:lstStyle/>
          <a:p>
            <a:r>
              <a:rPr lang="en-US" smtClean="0"/>
              <a:t>© 2017, Center for Tax and Budget Accountability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25" y="1467697"/>
            <a:ext cx="7980254" cy="4681749"/>
          </a:xfrm>
          <a:prstGeom prst="rect">
            <a:avLst/>
          </a:prstGeom>
        </p:spPr>
      </p:pic>
      <p:sp>
        <p:nvSpPr>
          <p:cNvPr id="8" name="TextBox 7"/>
          <p:cNvSpPr txBox="1"/>
          <p:nvPr/>
        </p:nvSpPr>
        <p:spPr>
          <a:xfrm>
            <a:off x="458681" y="6063713"/>
            <a:ext cx="8371609" cy="338554"/>
          </a:xfrm>
          <a:prstGeom prst="rect">
            <a:avLst/>
          </a:prstGeom>
          <a:noFill/>
        </p:spPr>
        <p:txBody>
          <a:bodyPr wrap="square" rtlCol="0">
            <a:spAutoFit/>
          </a:bodyPr>
          <a:lstStyle/>
          <a:p>
            <a:r>
              <a:rPr lang="en-US" sz="800" dirty="0" smtClean="0"/>
              <a:t>Source: Funding Gaps 2015, The Education Trust</a:t>
            </a:r>
          </a:p>
          <a:p>
            <a:r>
              <a:rPr lang="en-US" sz="800" dirty="0" smtClean="0"/>
              <a:t>“By far the largest gap is in Illinois, where the highest poverty districts receive nearly 20% less state and local funding than the lowest poverty districts.”</a:t>
            </a:r>
            <a:endParaRPr lang="en-US" sz="800" dirty="0"/>
          </a:p>
        </p:txBody>
      </p:sp>
      <p:sp>
        <p:nvSpPr>
          <p:cNvPr id="5" name="Down Arrow 4"/>
          <p:cNvSpPr/>
          <p:nvPr/>
        </p:nvSpPr>
        <p:spPr>
          <a:xfrm>
            <a:off x="2743200" y="5396327"/>
            <a:ext cx="152400" cy="374481"/>
          </a:xfrm>
          <a:prstGeom prst="downArrow">
            <a:avLst/>
          </a:prstGeom>
          <a:solidFill>
            <a:srgbClr val="0099FF"/>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697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5820</TotalTime>
  <Words>4669</Words>
  <Application>Microsoft Office PowerPoint</Application>
  <PresentationFormat>On-screen Show (4:3)</PresentationFormat>
  <Paragraphs>666</Paragraphs>
  <Slides>65</Slides>
  <Notes>6</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65</vt:i4>
      </vt:variant>
    </vt:vector>
  </HeadingPairs>
  <TitlesOfParts>
    <vt:vector size="84" baseType="lpstr">
      <vt:lpstr>Batang</vt:lpstr>
      <vt:lpstr>ＭＳ Ｐゴシック</vt:lpstr>
      <vt:lpstr>ＭＳ Ｐゴシック</vt:lpstr>
      <vt:lpstr>Albertus MT Lt</vt:lpstr>
      <vt:lpstr>Arial</vt:lpstr>
      <vt:lpstr>Book Antiqua</vt:lpstr>
      <vt:lpstr>Calibri</vt:lpstr>
      <vt:lpstr>Copperplate Gothic Bold</vt:lpstr>
      <vt:lpstr>Courier New</vt:lpstr>
      <vt:lpstr>Georgia</vt:lpstr>
      <vt:lpstr>Gill Sans MT</vt:lpstr>
      <vt:lpstr>Helvetica</vt:lpstr>
      <vt:lpstr>Kalinga</vt:lpstr>
      <vt:lpstr>Times New Roman</vt:lpstr>
      <vt:lpstr>Wingdings</vt:lpstr>
      <vt:lpstr>Wingdings 2</vt:lpstr>
      <vt:lpstr>Civic</vt:lpstr>
      <vt:lpstr>1_Civic</vt:lpstr>
      <vt:lpstr>1_Office Theme</vt:lpstr>
      <vt:lpstr>“Public Education’s Future” A Story of Fiscal Policy and Politics</vt:lpstr>
      <vt:lpstr>PowerPoint Presentation</vt:lpstr>
      <vt:lpstr>The Fiscal Policy Issue: </vt:lpstr>
      <vt:lpstr>Which Creates the Political Problem</vt:lpstr>
      <vt:lpstr>Adam Smith, the father of modern capitalism, contended that for a tax system to be fair it has to be progressive</vt:lpstr>
      <vt:lpstr>Was Adam Smith Right?</vt:lpstr>
      <vt:lpstr>So There Should be Bipartisan Support to Raise Taxes the Capitalist Way and Solve Problems, Right?</vt:lpstr>
      <vt:lpstr>The Political Impact of All This</vt:lpstr>
      <vt:lpstr>Funding Gaps</vt:lpstr>
      <vt:lpstr>Into the fray came The Equity &amp; Excellence Commission</vt:lpstr>
      <vt:lpstr>The Equity &amp; Excellence Commission’s  Charge was to Advise the DOE on:</vt:lpstr>
      <vt:lpstr>Why—Because as it Turned Out….</vt:lpstr>
      <vt:lpstr>The International Benchmark</vt:lpstr>
      <vt:lpstr>Reality   #1</vt:lpstr>
      <vt:lpstr>Poverty</vt:lpstr>
      <vt:lpstr>Poverty</vt:lpstr>
      <vt:lpstr>Percentage of Low Income, Public  School Students by U.S. Region</vt:lpstr>
      <vt:lpstr>Demographic Splits  The Poverty — Racial/Ethnic Divide</vt:lpstr>
      <vt:lpstr>The Georgia Poverty Data</vt:lpstr>
      <vt:lpstr>Achievement Gaps</vt:lpstr>
      <vt:lpstr>So the Charge of the Commission  was on Point—The Core Issues Remain:</vt:lpstr>
      <vt:lpstr>Which is Nothing New</vt:lpstr>
      <vt:lpstr>PowerPoint Presentation</vt:lpstr>
      <vt:lpstr>The Nixon Commission Found:</vt:lpstr>
      <vt:lpstr>So How’s that Working Out?</vt:lpstr>
      <vt:lpstr>In case you are wondering,  after adjusting for inflation:</vt:lpstr>
      <vt:lpstr>What State’s Actually Do</vt:lpstr>
      <vt:lpstr>PowerPoint Presentation</vt:lpstr>
      <vt:lpstr>QBE Program Weights, FY 2016 </vt:lpstr>
      <vt:lpstr>Required Local Funding For Education  (Local Five Mill Share)</vt:lpstr>
      <vt:lpstr>QBE Equalization Grant </vt:lpstr>
      <vt:lpstr>Georgia QBE Education Funding by Component, FY 2016 </vt:lpstr>
      <vt:lpstr>Fiscal Policy Issues: </vt:lpstr>
      <vt:lpstr>And Georgia Has Assumed  the Primary Funding Obligation</vt:lpstr>
      <vt:lpstr>Funding Distribution Relative to Student Poverty  (2014)</vt:lpstr>
      <vt:lpstr>But… </vt:lpstr>
      <vt:lpstr>Some Trends that Raise Questions Going Forward</vt:lpstr>
      <vt:lpstr>That’s a Problem Because $ Does Appear to Matter Illinois Example, Part 1</vt:lpstr>
      <vt:lpstr> It’s Also GOOFY Short-Sighted Economically Because</vt:lpstr>
      <vt:lpstr>PowerPoint Presentation</vt:lpstr>
      <vt:lpstr>PowerPoint Presentation</vt:lpstr>
      <vt:lpstr>Some Data: Median Annual Earnings of U.S. Workers (Age 25+) by Educational Attainment, 2011</vt:lpstr>
      <vt:lpstr>Failure Has Economic Consequences</vt:lpstr>
      <vt:lpstr>Education Wage Gaps Over Time</vt:lpstr>
      <vt:lpstr>PowerPoint Presentation</vt:lpstr>
      <vt:lpstr>And There Really is A lot to Gain for Everyone</vt:lpstr>
      <vt:lpstr>For Each and Every Child</vt:lpstr>
      <vt:lpstr>Benefits Go Beyond Simple Economics</vt:lpstr>
      <vt:lpstr>PowerPoint Presentation</vt:lpstr>
      <vt:lpstr>The Solutions</vt:lpstr>
      <vt:lpstr>Each and Every Child</vt:lpstr>
      <vt:lpstr>The Evidence-Based Model</vt:lpstr>
      <vt:lpstr>PowerPoint Presentation</vt:lpstr>
      <vt:lpstr>Model Highlights</vt:lpstr>
      <vt:lpstr>Direct Funding for Evidence Based Practices</vt:lpstr>
      <vt:lpstr>PowerPoint Presentation</vt:lpstr>
      <vt:lpstr>BUT WAIT…..</vt:lpstr>
      <vt:lpstr>NOPE:</vt:lpstr>
      <vt:lpstr>NOPE: Two Approaches to Tax Policy…</vt:lpstr>
      <vt:lpstr>…And Their Results</vt:lpstr>
      <vt:lpstr>Increasing Taxes the Right Way  Won’t Hurt the Economy</vt:lpstr>
      <vt:lpstr>Economic Growth Isn’t Stymied by a Well-Designed and Needed Tax Increase</vt:lpstr>
      <vt:lpstr>Business Can Handle it OK</vt:lpstr>
      <vt:lpstr>The Multiplier Effect </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Illinois General Fund Budget and the Long-Term Causes of the Unfunded Pension Liability</dc:title>
  <dc:creator>tschonberger</dc:creator>
  <cp:lastModifiedBy>Tracy Schonberger</cp:lastModifiedBy>
  <cp:revision>205</cp:revision>
  <cp:lastPrinted>2017-04-12T18:05:52Z</cp:lastPrinted>
  <dcterms:created xsi:type="dcterms:W3CDTF">2013-07-24T15:20:16Z</dcterms:created>
  <dcterms:modified xsi:type="dcterms:W3CDTF">2017-04-12T18:25:54Z</dcterms:modified>
</cp:coreProperties>
</file>