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2"/>
  </p:sldMasterIdLst>
  <p:notesMasterIdLst>
    <p:notesMasterId r:id="rId35"/>
  </p:notesMasterIdLst>
  <p:handoutMasterIdLst>
    <p:handoutMasterId r:id="rId36"/>
  </p:handoutMasterIdLst>
  <p:sldIdLst>
    <p:sldId id="261" r:id="rId3"/>
    <p:sldId id="265" r:id="rId4"/>
    <p:sldId id="277" r:id="rId5"/>
    <p:sldId id="292" r:id="rId6"/>
    <p:sldId id="281" r:id="rId7"/>
    <p:sldId id="282" r:id="rId8"/>
    <p:sldId id="266" r:id="rId9"/>
    <p:sldId id="279" r:id="rId10"/>
    <p:sldId id="267" r:id="rId11"/>
    <p:sldId id="283" r:id="rId12"/>
    <p:sldId id="278" r:id="rId13"/>
    <p:sldId id="288" r:id="rId14"/>
    <p:sldId id="272" r:id="rId15"/>
    <p:sldId id="274" r:id="rId16"/>
    <p:sldId id="273" r:id="rId17"/>
    <p:sldId id="275" r:id="rId18"/>
    <p:sldId id="287" r:id="rId19"/>
    <p:sldId id="293" r:id="rId20"/>
    <p:sldId id="289" r:id="rId21"/>
    <p:sldId id="290" r:id="rId22"/>
    <p:sldId id="296" r:id="rId23"/>
    <p:sldId id="298" r:id="rId24"/>
    <p:sldId id="297" r:id="rId25"/>
    <p:sldId id="295" r:id="rId26"/>
    <p:sldId id="301" r:id="rId27"/>
    <p:sldId id="304" r:id="rId28"/>
    <p:sldId id="305" r:id="rId29"/>
    <p:sldId id="303" r:id="rId30"/>
    <p:sldId id="302" r:id="rId31"/>
    <p:sldId id="299" r:id="rId32"/>
    <p:sldId id="300" r:id="rId33"/>
    <p:sldId id="294" r:id="rId34"/>
  </p:sldIdLst>
  <p:sldSz cx="9144000" cy="6858000" type="screen4x3"/>
  <p:notesSz cx="9296400" cy="7010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EEE9"/>
    <a:srgbClr val="33CCCC"/>
    <a:srgbClr val="009999"/>
    <a:srgbClr val="FF5050"/>
    <a:srgbClr val="00CC99"/>
    <a:srgbClr val="304E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1468" autoAdjust="0"/>
  </p:normalViewPr>
  <p:slideViewPr>
    <p:cSldViewPr>
      <p:cViewPr varScale="1">
        <p:scale>
          <a:sx n="41" d="100"/>
          <a:sy n="41" d="100"/>
        </p:scale>
        <p:origin x="42" y="4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'Enrollment &amp; Utilization'!$C$4</c:f>
              <c:strCache>
                <c:ptCount val="1"/>
                <c:pt idx="0">
                  <c:v>Total number of Patients/Individual Users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'Enrollment &amp; Utilization'!$A$5:$A$15</c:f>
              <c:strCache>
                <c:ptCount val="11"/>
                <c:pt idx="0">
                  <c:v>August</c:v>
                </c:pt>
                <c:pt idx="1">
                  <c:v>September</c:v>
                </c:pt>
                <c:pt idx="2">
                  <c:v>October</c:v>
                </c:pt>
                <c:pt idx="3">
                  <c:v>November</c:v>
                </c:pt>
                <c:pt idx="4">
                  <c:v>December</c:v>
                </c:pt>
                <c:pt idx="5">
                  <c:v>January</c:v>
                </c:pt>
                <c:pt idx="6">
                  <c:v>February</c:v>
                </c:pt>
                <c:pt idx="7">
                  <c:v>March</c:v>
                </c:pt>
                <c:pt idx="8">
                  <c:v>April</c:v>
                </c:pt>
                <c:pt idx="9">
                  <c:v>May</c:v>
                </c:pt>
                <c:pt idx="10">
                  <c:v>August</c:v>
                </c:pt>
              </c:strCache>
            </c:strRef>
          </c:cat>
          <c:val>
            <c:numRef>
              <c:f>'Enrollment &amp; Utilization'!$C$5:$C$15</c:f>
              <c:numCache>
                <c:formatCode>General</c:formatCode>
                <c:ptCount val="11"/>
                <c:pt idx="0">
                  <c:v>184</c:v>
                </c:pt>
                <c:pt idx="1">
                  <c:v>199</c:v>
                </c:pt>
                <c:pt idx="2">
                  <c:v>232</c:v>
                </c:pt>
                <c:pt idx="3">
                  <c:v>170</c:v>
                </c:pt>
                <c:pt idx="4">
                  <c:v>145</c:v>
                </c:pt>
                <c:pt idx="5">
                  <c:v>182</c:v>
                </c:pt>
                <c:pt idx="6">
                  <c:v>224</c:v>
                </c:pt>
                <c:pt idx="7">
                  <c:v>200</c:v>
                </c:pt>
                <c:pt idx="8">
                  <c:v>228</c:v>
                </c:pt>
                <c:pt idx="9">
                  <c:v>220</c:v>
                </c:pt>
                <c:pt idx="10">
                  <c:v>230</c:v>
                </c:pt>
              </c:numCache>
            </c:numRef>
          </c:val>
        </c:ser>
        <c:ser>
          <c:idx val="1"/>
          <c:order val="1"/>
          <c:tx>
            <c:strRef>
              <c:f>'Enrollment &amp; Utilization'!$D$4</c:f>
              <c:strCache>
                <c:ptCount val="1"/>
                <c:pt idx="0">
                  <c:v>Total Number of Encounters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'Enrollment &amp; Utilization'!$A$5:$A$15</c:f>
              <c:strCache>
                <c:ptCount val="11"/>
                <c:pt idx="0">
                  <c:v>August</c:v>
                </c:pt>
                <c:pt idx="1">
                  <c:v>September</c:v>
                </c:pt>
                <c:pt idx="2">
                  <c:v>October</c:v>
                </c:pt>
                <c:pt idx="3">
                  <c:v>November</c:v>
                </c:pt>
                <c:pt idx="4">
                  <c:v>December</c:v>
                </c:pt>
                <c:pt idx="5">
                  <c:v>January</c:v>
                </c:pt>
                <c:pt idx="6">
                  <c:v>February</c:v>
                </c:pt>
                <c:pt idx="7">
                  <c:v>March</c:v>
                </c:pt>
                <c:pt idx="8">
                  <c:v>April</c:v>
                </c:pt>
                <c:pt idx="9">
                  <c:v>May</c:v>
                </c:pt>
                <c:pt idx="10">
                  <c:v>August</c:v>
                </c:pt>
              </c:strCache>
            </c:strRef>
          </c:cat>
          <c:val>
            <c:numRef>
              <c:f>'Enrollment &amp; Utilization'!$D$5:$D$15</c:f>
              <c:numCache>
                <c:formatCode>General</c:formatCode>
                <c:ptCount val="11"/>
                <c:pt idx="0">
                  <c:v>239</c:v>
                </c:pt>
                <c:pt idx="1">
                  <c:v>277</c:v>
                </c:pt>
                <c:pt idx="2">
                  <c:v>322</c:v>
                </c:pt>
                <c:pt idx="3">
                  <c:v>226</c:v>
                </c:pt>
                <c:pt idx="4">
                  <c:v>200</c:v>
                </c:pt>
                <c:pt idx="5">
                  <c:v>257</c:v>
                </c:pt>
                <c:pt idx="6">
                  <c:v>262</c:v>
                </c:pt>
                <c:pt idx="7">
                  <c:v>272</c:v>
                </c:pt>
                <c:pt idx="8">
                  <c:v>302</c:v>
                </c:pt>
                <c:pt idx="9">
                  <c:v>273</c:v>
                </c:pt>
                <c:pt idx="10">
                  <c:v>305</c:v>
                </c:pt>
              </c:numCache>
            </c:numRef>
          </c:val>
        </c:ser>
        <c:ser>
          <c:idx val="2"/>
          <c:order val="2"/>
          <c:tx>
            <c:strRef>
              <c:f>'Enrollment &amp; Utilization'!$E$4</c:f>
              <c:strCache>
                <c:ptCount val="1"/>
                <c:pt idx="0">
                  <c:v>Number of Adult users (&gt;18 years)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'Enrollment &amp; Utilization'!$A$5:$A$15</c:f>
              <c:strCache>
                <c:ptCount val="11"/>
                <c:pt idx="0">
                  <c:v>August</c:v>
                </c:pt>
                <c:pt idx="1">
                  <c:v>September</c:v>
                </c:pt>
                <c:pt idx="2">
                  <c:v>October</c:v>
                </c:pt>
                <c:pt idx="3">
                  <c:v>November</c:v>
                </c:pt>
                <c:pt idx="4">
                  <c:v>December</c:v>
                </c:pt>
                <c:pt idx="5">
                  <c:v>January</c:v>
                </c:pt>
                <c:pt idx="6">
                  <c:v>February</c:v>
                </c:pt>
                <c:pt idx="7">
                  <c:v>March</c:v>
                </c:pt>
                <c:pt idx="8">
                  <c:v>April</c:v>
                </c:pt>
                <c:pt idx="9">
                  <c:v>May</c:v>
                </c:pt>
                <c:pt idx="10">
                  <c:v>August</c:v>
                </c:pt>
              </c:strCache>
            </c:strRef>
          </c:cat>
          <c:val>
            <c:numRef>
              <c:f>'Enrollment &amp; Utilization'!$E$5:$E$15</c:f>
              <c:numCache>
                <c:formatCode>General</c:formatCode>
                <c:ptCount val="11"/>
                <c:pt idx="0">
                  <c:v>3</c:v>
                </c:pt>
                <c:pt idx="1">
                  <c:v>12</c:v>
                </c:pt>
                <c:pt idx="2">
                  <c:v>7</c:v>
                </c:pt>
                <c:pt idx="3">
                  <c:v>6</c:v>
                </c:pt>
                <c:pt idx="4">
                  <c:v>4</c:v>
                </c:pt>
                <c:pt idx="5">
                  <c:v>8</c:v>
                </c:pt>
                <c:pt idx="6">
                  <c:v>10</c:v>
                </c:pt>
                <c:pt idx="7">
                  <c:v>8</c:v>
                </c:pt>
                <c:pt idx="8">
                  <c:v>6</c:v>
                </c:pt>
                <c:pt idx="9">
                  <c:v>10</c:v>
                </c:pt>
                <c:pt idx="10">
                  <c:v>4</c:v>
                </c:pt>
              </c:numCache>
            </c:numRef>
          </c:val>
        </c:ser>
        <c:dLbls>
          <c:showLegendKey val="0"/>
          <c:showVal val="0"/>
          <c:showCatName val="0"/>
          <c:showSerName val="0"/>
          <c:showPercent val="0"/>
          <c:showBubbleSize val="0"/>
        </c:dLbls>
        <c:gapWidth val="219"/>
        <c:overlap val="-27"/>
        <c:axId val="129810952"/>
        <c:axId val="129811344"/>
      </c:barChart>
      <c:catAx>
        <c:axId val="129810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9811344"/>
        <c:crosses val="autoZero"/>
        <c:auto val="1"/>
        <c:lblAlgn val="ctr"/>
        <c:lblOffset val="100"/>
        <c:noMultiLvlLbl val="0"/>
      </c:catAx>
      <c:valAx>
        <c:axId val="129811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98109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Asthma!$G$4</c:f>
              <c:strCache>
                <c:ptCount val="1"/>
                <c:pt idx="0">
                  <c:v>Percentage of patients on Asthma Pharm Therapy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Asthma!$A$5:$A$15</c:f>
              <c:strCache>
                <c:ptCount val="11"/>
                <c:pt idx="0">
                  <c:v>August</c:v>
                </c:pt>
                <c:pt idx="1">
                  <c:v>September</c:v>
                </c:pt>
                <c:pt idx="2">
                  <c:v>October</c:v>
                </c:pt>
                <c:pt idx="3">
                  <c:v>November</c:v>
                </c:pt>
                <c:pt idx="4">
                  <c:v>December</c:v>
                </c:pt>
                <c:pt idx="5">
                  <c:v>January</c:v>
                </c:pt>
                <c:pt idx="6">
                  <c:v>February</c:v>
                </c:pt>
                <c:pt idx="7">
                  <c:v>March</c:v>
                </c:pt>
                <c:pt idx="8">
                  <c:v>April</c:v>
                </c:pt>
                <c:pt idx="9">
                  <c:v>May</c:v>
                </c:pt>
                <c:pt idx="10">
                  <c:v>August</c:v>
                </c:pt>
              </c:strCache>
            </c:strRef>
          </c:cat>
          <c:val>
            <c:numRef>
              <c:f>Asthma!$G$5:$G$15</c:f>
              <c:numCache>
                <c:formatCode>0%</c:formatCode>
                <c:ptCount val="11"/>
                <c:pt idx="0">
                  <c:v>0.99</c:v>
                </c:pt>
                <c:pt idx="1">
                  <c:v>1</c:v>
                </c:pt>
                <c:pt idx="2">
                  <c:v>1</c:v>
                </c:pt>
                <c:pt idx="3">
                  <c:v>1</c:v>
                </c:pt>
                <c:pt idx="4">
                  <c:v>1</c:v>
                </c:pt>
                <c:pt idx="5">
                  <c:v>1</c:v>
                </c:pt>
                <c:pt idx="6">
                  <c:v>1</c:v>
                </c:pt>
                <c:pt idx="7">
                  <c:v>1</c:v>
                </c:pt>
                <c:pt idx="8">
                  <c:v>1</c:v>
                </c:pt>
                <c:pt idx="9">
                  <c:v>1</c:v>
                </c:pt>
                <c:pt idx="10">
                  <c:v>1</c:v>
                </c:pt>
              </c:numCache>
            </c:numRef>
          </c:val>
        </c:ser>
        <c:dLbls>
          <c:showLegendKey val="0"/>
          <c:showVal val="1"/>
          <c:showCatName val="0"/>
          <c:showSerName val="0"/>
          <c:showPercent val="0"/>
          <c:showBubbleSize val="0"/>
        </c:dLbls>
        <c:gapWidth val="75"/>
        <c:axId val="211662032"/>
        <c:axId val="211662424"/>
      </c:barChart>
      <c:catAx>
        <c:axId val="21166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1662424"/>
        <c:crosses val="autoZero"/>
        <c:auto val="1"/>
        <c:lblAlgn val="ctr"/>
        <c:lblOffset val="100"/>
        <c:noMultiLvlLbl val="0"/>
      </c:catAx>
      <c:valAx>
        <c:axId val="2116624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662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Asthma!$B$4</c:f>
              <c:strCache>
                <c:ptCount val="1"/>
                <c:pt idx="0">
                  <c:v>Number of Pts w/ Asthma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Asthma!$A$5:$A$15</c:f>
              <c:strCache>
                <c:ptCount val="11"/>
                <c:pt idx="0">
                  <c:v>August</c:v>
                </c:pt>
                <c:pt idx="1">
                  <c:v>September</c:v>
                </c:pt>
                <c:pt idx="2">
                  <c:v>October</c:v>
                </c:pt>
                <c:pt idx="3">
                  <c:v>November</c:v>
                </c:pt>
                <c:pt idx="4">
                  <c:v>December</c:v>
                </c:pt>
                <c:pt idx="5">
                  <c:v>January</c:v>
                </c:pt>
                <c:pt idx="6">
                  <c:v>February</c:v>
                </c:pt>
                <c:pt idx="7">
                  <c:v>March</c:v>
                </c:pt>
                <c:pt idx="8">
                  <c:v>April</c:v>
                </c:pt>
                <c:pt idx="9">
                  <c:v>May</c:v>
                </c:pt>
                <c:pt idx="10">
                  <c:v>August</c:v>
                </c:pt>
              </c:strCache>
            </c:strRef>
          </c:cat>
          <c:val>
            <c:numRef>
              <c:f>Asthma!$B$5:$B$15</c:f>
              <c:numCache>
                <c:formatCode>General</c:formatCode>
                <c:ptCount val="11"/>
                <c:pt idx="0">
                  <c:v>75</c:v>
                </c:pt>
                <c:pt idx="1">
                  <c:v>42</c:v>
                </c:pt>
                <c:pt idx="2">
                  <c:v>69</c:v>
                </c:pt>
                <c:pt idx="3">
                  <c:v>48</c:v>
                </c:pt>
                <c:pt idx="4">
                  <c:v>49</c:v>
                </c:pt>
                <c:pt idx="5">
                  <c:v>53</c:v>
                </c:pt>
                <c:pt idx="6">
                  <c:v>77</c:v>
                </c:pt>
                <c:pt idx="7">
                  <c:v>58</c:v>
                </c:pt>
                <c:pt idx="8">
                  <c:v>69</c:v>
                </c:pt>
                <c:pt idx="9">
                  <c:v>68</c:v>
                </c:pt>
                <c:pt idx="10">
                  <c:v>85</c:v>
                </c:pt>
              </c:numCache>
            </c:numRef>
          </c:val>
        </c:ser>
        <c:ser>
          <c:idx val="1"/>
          <c:order val="1"/>
          <c:tx>
            <c:strRef>
              <c:f>Asthma!$C$4</c:f>
              <c:strCache>
                <c:ptCount val="1"/>
                <c:pt idx="0">
                  <c:v>Number of pts. w/ Influenza Vaccine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Asthma!$A$5:$A$15</c:f>
              <c:strCache>
                <c:ptCount val="11"/>
                <c:pt idx="0">
                  <c:v>August</c:v>
                </c:pt>
                <c:pt idx="1">
                  <c:v>September</c:v>
                </c:pt>
                <c:pt idx="2">
                  <c:v>October</c:v>
                </c:pt>
                <c:pt idx="3">
                  <c:v>November</c:v>
                </c:pt>
                <c:pt idx="4">
                  <c:v>December</c:v>
                </c:pt>
                <c:pt idx="5">
                  <c:v>January</c:v>
                </c:pt>
                <c:pt idx="6">
                  <c:v>February</c:v>
                </c:pt>
                <c:pt idx="7">
                  <c:v>March</c:v>
                </c:pt>
                <c:pt idx="8">
                  <c:v>April</c:v>
                </c:pt>
                <c:pt idx="9">
                  <c:v>May</c:v>
                </c:pt>
                <c:pt idx="10">
                  <c:v>August</c:v>
                </c:pt>
              </c:strCache>
            </c:strRef>
          </c:cat>
          <c:val>
            <c:numRef>
              <c:f>Asthma!$C$5:$C$15</c:f>
              <c:numCache>
                <c:formatCode>General</c:formatCode>
                <c:ptCount val="11"/>
                <c:pt idx="0">
                  <c:v>67</c:v>
                </c:pt>
                <c:pt idx="1">
                  <c:v>39</c:v>
                </c:pt>
                <c:pt idx="2">
                  <c:v>66</c:v>
                </c:pt>
                <c:pt idx="3">
                  <c:v>44</c:v>
                </c:pt>
                <c:pt idx="4">
                  <c:v>45</c:v>
                </c:pt>
                <c:pt idx="5">
                  <c:v>52</c:v>
                </c:pt>
                <c:pt idx="6">
                  <c:v>71</c:v>
                </c:pt>
                <c:pt idx="7">
                  <c:v>54</c:v>
                </c:pt>
                <c:pt idx="8">
                  <c:v>66</c:v>
                </c:pt>
                <c:pt idx="9">
                  <c:v>64</c:v>
                </c:pt>
                <c:pt idx="10">
                  <c:v>72</c:v>
                </c:pt>
              </c:numCache>
            </c:numRef>
          </c:val>
        </c:ser>
        <c:ser>
          <c:idx val="2"/>
          <c:order val="2"/>
          <c:tx>
            <c:strRef>
              <c:f>Asthma!$D$4</c:f>
              <c:strCache>
                <c:ptCount val="1"/>
                <c:pt idx="0">
                  <c:v>Number of pts. w/ ER Visits in past 30 days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Asthma!$A$5:$A$15</c:f>
              <c:strCache>
                <c:ptCount val="11"/>
                <c:pt idx="0">
                  <c:v>August</c:v>
                </c:pt>
                <c:pt idx="1">
                  <c:v>September</c:v>
                </c:pt>
                <c:pt idx="2">
                  <c:v>October</c:v>
                </c:pt>
                <c:pt idx="3">
                  <c:v>November</c:v>
                </c:pt>
                <c:pt idx="4">
                  <c:v>December</c:v>
                </c:pt>
                <c:pt idx="5">
                  <c:v>January</c:v>
                </c:pt>
                <c:pt idx="6">
                  <c:v>February</c:v>
                </c:pt>
                <c:pt idx="7">
                  <c:v>March</c:v>
                </c:pt>
                <c:pt idx="8">
                  <c:v>April</c:v>
                </c:pt>
                <c:pt idx="9">
                  <c:v>May</c:v>
                </c:pt>
                <c:pt idx="10">
                  <c:v>August</c:v>
                </c:pt>
              </c:strCache>
            </c:strRef>
          </c:cat>
          <c:val>
            <c:numRef>
              <c:f>Asthma!$D$5:$D$15</c:f>
              <c:numCache>
                <c:formatCode>General</c:formatCode>
                <c:ptCount val="11"/>
                <c:pt idx="0">
                  <c:v>0</c:v>
                </c:pt>
                <c:pt idx="1">
                  <c:v>0</c:v>
                </c:pt>
                <c:pt idx="2">
                  <c:v>2</c:v>
                </c:pt>
                <c:pt idx="3">
                  <c:v>0</c:v>
                </c:pt>
                <c:pt idx="4">
                  <c:v>0</c:v>
                </c:pt>
                <c:pt idx="5">
                  <c:v>1</c:v>
                </c:pt>
                <c:pt idx="6">
                  <c:v>1</c:v>
                </c:pt>
                <c:pt idx="7">
                  <c:v>0</c:v>
                </c:pt>
                <c:pt idx="8">
                  <c:v>3</c:v>
                </c:pt>
                <c:pt idx="9">
                  <c:v>1</c:v>
                </c:pt>
                <c:pt idx="10">
                  <c:v>0</c:v>
                </c:pt>
              </c:numCache>
            </c:numRef>
          </c:val>
        </c:ser>
        <c:dLbls>
          <c:showLegendKey val="0"/>
          <c:showVal val="0"/>
          <c:showCatName val="0"/>
          <c:showSerName val="0"/>
          <c:showPercent val="0"/>
          <c:showBubbleSize val="0"/>
        </c:dLbls>
        <c:gapWidth val="219"/>
        <c:overlap val="-27"/>
        <c:axId val="211663208"/>
        <c:axId val="211663600"/>
      </c:barChart>
      <c:catAx>
        <c:axId val="211663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1663600"/>
        <c:crosses val="autoZero"/>
        <c:auto val="1"/>
        <c:lblAlgn val="ctr"/>
        <c:lblOffset val="100"/>
        <c:noMultiLvlLbl val="0"/>
      </c:catAx>
      <c:valAx>
        <c:axId val="211663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6632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'Health Maintenance'!$A$5</c:f>
              <c:strCache>
                <c:ptCount val="1"/>
                <c:pt idx="0">
                  <c:v>1st Quarter 2015-16 (Aug, Sept, Oct)</c:v>
                </c:pt>
              </c:strCache>
            </c:strRef>
          </c:tx>
          <c:spPr>
            <a:solidFill>
              <a:schemeClr val="accent1"/>
            </a:solidFill>
            <a:ln>
              <a:noFill/>
            </a:ln>
            <a:effectLst/>
          </c:spPr>
          <c:invertIfNegative val="0"/>
          <c:cat>
            <c:strRef>
              <c:f>'Health Maintenance'!$B$4:$L$4</c:f>
              <c:strCache>
                <c:ptCount val="11"/>
                <c:pt idx="0">
                  <c:v>Number of students  enrolled in the health center</c:v>
                </c:pt>
                <c:pt idx="1">
                  <c:v>Number of   Health Checks </c:v>
                </c:pt>
                <c:pt idx="2">
                  <c:v>Number of patients fully immunized</c:v>
                </c:pt>
                <c:pt idx="3">
                  <c:v>Number of patients ages 11-18 years</c:v>
                </c:pt>
                <c:pt idx="4">
                  <c:v>Number w/ Alcohol &amp; Drug Assessment Completed</c:v>
                </c:pt>
                <c:pt idx="5">
                  <c:v>Number with Menactra, 1 dose</c:v>
                </c:pt>
                <c:pt idx="6">
                  <c:v>Number with Menactra, 2 doses</c:v>
                </c:pt>
                <c:pt idx="7">
                  <c:v>Number with HPV, 1 dose</c:v>
                </c:pt>
                <c:pt idx="8">
                  <c:v>Number with HPV, 2 doses</c:v>
                </c:pt>
                <c:pt idx="9">
                  <c:v>Number with HPV, 3 doses</c:v>
                </c:pt>
                <c:pt idx="10">
                  <c:v>Number with T-DAP</c:v>
                </c:pt>
              </c:strCache>
            </c:strRef>
          </c:cat>
          <c:val>
            <c:numRef>
              <c:f>'Health Maintenance'!$B$5:$L$5</c:f>
              <c:numCache>
                <c:formatCode>General</c:formatCode>
                <c:ptCount val="11"/>
                <c:pt idx="0">
                  <c:v>431</c:v>
                </c:pt>
                <c:pt idx="1">
                  <c:v>202</c:v>
                </c:pt>
                <c:pt idx="2">
                  <c:v>30</c:v>
                </c:pt>
                <c:pt idx="3">
                  <c:v>87</c:v>
                </c:pt>
                <c:pt idx="4">
                  <c:v>87</c:v>
                </c:pt>
                <c:pt idx="5">
                  <c:v>87</c:v>
                </c:pt>
                <c:pt idx="6">
                  <c:v>7</c:v>
                </c:pt>
                <c:pt idx="7">
                  <c:v>85</c:v>
                </c:pt>
                <c:pt idx="8">
                  <c:v>75</c:v>
                </c:pt>
                <c:pt idx="9">
                  <c:v>55</c:v>
                </c:pt>
                <c:pt idx="10">
                  <c:v>87</c:v>
                </c:pt>
              </c:numCache>
            </c:numRef>
          </c:val>
        </c:ser>
        <c:ser>
          <c:idx val="1"/>
          <c:order val="1"/>
          <c:tx>
            <c:strRef>
              <c:f>'Health Maintenance'!$A$6</c:f>
              <c:strCache>
                <c:ptCount val="1"/>
                <c:pt idx="0">
                  <c:v>2nd Quarter 2015-16 (Nov, Dec, Jan)</c:v>
                </c:pt>
              </c:strCache>
            </c:strRef>
          </c:tx>
          <c:spPr>
            <a:solidFill>
              <a:schemeClr val="accent2"/>
            </a:solidFill>
            <a:ln>
              <a:noFill/>
            </a:ln>
            <a:effectLst/>
          </c:spPr>
          <c:invertIfNegative val="0"/>
          <c:cat>
            <c:strRef>
              <c:f>'Health Maintenance'!$B$4:$L$4</c:f>
              <c:strCache>
                <c:ptCount val="11"/>
                <c:pt idx="0">
                  <c:v>Number of students  enrolled in the health center</c:v>
                </c:pt>
                <c:pt idx="1">
                  <c:v>Number of   Health Checks </c:v>
                </c:pt>
                <c:pt idx="2">
                  <c:v>Number of patients fully immunized</c:v>
                </c:pt>
                <c:pt idx="3">
                  <c:v>Number of patients ages 11-18 years</c:v>
                </c:pt>
                <c:pt idx="4">
                  <c:v>Number w/ Alcohol &amp; Drug Assessment Completed</c:v>
                </c:pt>
                <c:pt idx="5">
                  <c:v>Number with Menactra, 1 dose</c:v>
                </c:pt>
                <c:pt idx="6">
                  <c:v>Number with Menactra, 2 doses</c:v>
                </c:pt>
                <c:pt idx="7">
                  <c:v>Number with HPV, 1 dose</c:v>
                </c:pt>
                <c:pt idx="8">
                  <c:v>Number with HPV, 2 doses</c:v>
                </c:pt>
                <c:pt idx="9">
                  <c:v>Number with HPV, 3 doses</c:v>
                </c:pt>
                <c:pt idx="10">
                  <c:v>Number with T-DAP</c:v>
                </c:pt>
              </c:strCache>
            </c:strRef>
          </c:cat>
          <c:val>
            <c:numRef>
              <c:f>'Health Maintenance'!$B$6:$L$6</c:f>
              <c:numCache>
                <c:formatCode>General</c:formatCode>
                <c:ptCount val="11"/>
                <c:pt idx="0">
                  <c:v>446</c:v>
                </c:pt>
                <c:pt idx="1">
                  <c:v>121</c:v>
                </c:pt>
                <c:pt idx="2">
                  <c:v>24</c:v>
                </c:pt>
                <c:pt idx="3">
                  <c:v>36</c:v>
                </c:pt>
                <c:pt idx="4">
                  <c:v>36</c:v>
                </c:pt>
                <c:pt idx="5">
                  <c:v>36</c:v>
                </c:pt>
                <c:pt idx="6">
                  <c:v>2</c:v>
                </c:pt>
                <c:pt idx="7">
                  <c:v>36</c:v>
                </c:pt>
                <c:pt idx="8">
                  <c:v>30</c:v>
                </c:pt>
                <c:pt idx="9">
                  <c:v>15</c:v>
                </c:pt>
                <c:pt idx="10">
                  <c:v>36</c:v>
                </c:pt>
              </c:numCache>
            </c:numRef>
          </c:val>
        </c:ser>
        <c:ser>
          <c:idx val="2"/>
          <c:order val="2"/>
          <c:tx>
            <c:strRef>
              <c:f>'Health Maintenance'!$A$7</c:f>
              <c:strCache>
                <c:ptCount val="1"/>
                <c:pt idx="0">
                  <c:v>3rd Quarter 2015-16 (Feb, March, April)</c:v>
                </c:pt>
              </c:strCache>
            </c:strRef>
          </c:tx>
          <c:spPr>
            <a:solidFill>
              <a:schemeClr val="accent3"/>
            </a:solidFill>
            <a:ln>
              <a:noFill/>
            </a:ln>
            <a:effectLst/>
          </c:spPr>
          <c:invertIfNegative val="0"/>
          <c:cat>
            <c:strRef>
              <c:f>'Health Maintenance'!$B$4:$L$4</c:f>
              <c:strCache>
                <c:ptCount val="11"/>
                <c:pt idx="0">
                  <c:v>Number of students  enrolled in the health center</c:v>
                </c:pt>
                <c:pt idx="1">
                  <c:v>Number of   Health Checks </c:v>
                </c:pt>
                <c:pt idx="2">
                  <c:v>Number of patients fully immunized</c:v>
                </c:pt>
                <c:pt idx="3">
                  <c:v>Number of patients ages 11-18 years</c:v>
                </c:pt>
                <c:pt idx="4">
                  <c:v>Number w/ Alcohol &amp; Drug Assessment Completed</c:v>
                </c:pt>
                <c:pt idx="5">
                  <c:v>Number with Menactra, 1 dose</c:v>
                </c:pt>
                <c:pt idx="6">
                  <c:v>Number with Menactra, 2 doses</c:v>
                </c:pt>
                <c:pt idx="7">
                  <c:v>Number with HPV, 1 dose</c:v>
                </c:pt>
                <c:pt idx="8">
                  <c:v>Number with HPV, 2 doses</c:v>
                </c:pt>
                <c:pt idx="9">
                  <c:v>Number with HPV, 3 doses</c:v>
                </c:pt>
                <c:pt idx="10">
                  <c:v>Number with T-DAP</c:v>
                </c:pt>
              </c:strCache>
            </c:strRef>
          </c:cat>
          <c:val>
            <c:numRef>
              <c:f>'Health Maintenance'!$B$7:$L$7</c:f>
              <c:numCache>
                <c:formatCode>General</c:formatCode>
                <c:ptCount val="11"/>
                <c:pt idx="0">
                  <c:v>460</c:v>
                </c:pt>
                <c:pt idx="1">
                  <c:v>143</c:v>
                </c:pt>
                <c:pt idx="2">
                  <c:v>18</c:v>
                </c:pt>
                <c:pt idx="3">
                  <c:v>57</c:v>
                </c:pt>
                <c:pt idx="4">
                  <c:v>57</c:v>
                </c:pt>
                <c:pt idx="5">
                  <c:v>57</c:v>
                </c:pt>
                <c:pt idx="6">
                  <c:v>6</c:v>
                </c:pt>
                <c:pt idx="7">
                  <c:v>56</c:v>
                </c:pt>
                <c:pt idx="8">
                  <c:v>50</c:v>
                </c:pt>
                <c:pt idx="9">
                  <c:v>37</c:v>
                </c:pt>
                <c:pt idx="10">
                  <c:v>56</c:v>
                </c:pt>
              </c:numCache>
            </c:numRef>
          </c:val>
        </c:ser>
        <c:ser>
          <c:idx val="3"/>
          <c:order val="3"/>
          <c:tx>
            <c:strRef>
              <c:f>'Health Maintenance'!$A$8</c:f>
              <c:strCache>
                <c:ptCount val="1"/>
                <c:pt idx="0">
                  <c:v>4th Quarter 2015-16 (May, June, July)</c:v>
                </c:pt>
              </c:strCache>
            </c:strRef>
          </c:tx>
          <c:spPr>
            <a:solidFill>
              <a:schemeClr val="accent4"/>
            </a:solidFill>
            <a:ln>
              <a:noFill/>
            </a:ln>
            <a:effectLst/>
          </c:spPr>
          <c:invertIfNegative val="0"/>
          <c:cat>
            <c:strRef>
              <c:f>'Health Maintenance'!$B$4:$L$4</c:f>
              <c:strCache>
                <c:ptCount val="11"/>
                <c:pt idx="0">
                  <c:v>Number of students  enrolled in the health center</c:v>
                </c:pt>
                <c:pt idx="1">
                  <c:v>Number of   Health Checks </c:v>
                </c:pt>
                <c:pt idx="2">
                  <c:v>Number of patients fully immunized</c:v>
                </c:pt>
                <c:pt idx="3">
                  <c:v>Number of patients ages 11-18 years</c:v>
                </c:pt>
                <c:pt idx="4">
                  <c:v>Number w/ Alcohol &amp; Drug Assessment Completed</c:v>
                </c:pt>
                <c:pt idx="5">
                  <c:v>Number with Menactra, 1 dose</c:v>
                </c:pt>
                <c:pt idx="6">
                  <c:v>Number with Menactra, 2 doses</c:v>
                </c:pt>
                <c:pt idx="7">
                  <c:v>Number with HPV, 1 dose</c:v>
                </c:pt>
                <c:pt idx="8">
                  <c:v>Number with HPV, 2 doses</c:v>
                </c:pt>
                <c:pt idx="9">
                  <c:v>Number with HPV, 3 doses</c:v>
                </c:pt>
                <c:pt idx="10">
                  <c:v>Number with T-DAP</c:v>
                </c:pt>
              </c:strCache>
            </c:strRef>
          </c:cat>
          <c:val>
            <c:numRef>
              <c:f>'Health Maintenance'!$B$8:$L$8</c:f>
              <c:numCache>
                <c:formatCode>General</c:formatCode>
                <c:ptCount val="11"/>
                <c:pt idx="0">
                  <c:v>460</c:v>
                </c:pt>
                <c:pt idx="1">
                  <c:v>42</c:v>
                </c:pt>
                <c:pt idx="2">
                  <c:v>6</c:v>
                </c:pt>
                <c:pt idx="3">
                  <c:v>19</c:v>
                </c:pt>
                <c:pt idx="4">
                  <c:v>19</c:v>
                </c:pt>
                <c:pt idx="5">
                  <c:v>19</c:v>
                </c:pt>
                <c:pt idx="6">
                  <c:v>1</c:v>
                </c:pt>
                <c:pt idx="7">
                  <c:v>19</c:v>
                </c:pt>
                <c:pt idx="8">
                  <c:v>18</c:v>
                </c:pt>
                <c:pt idx="9">
                  <c:v>12</c:v>
                </c:pt>
                <c:pt idx="10">
                  <c:v>19</c:v>
                </c:pt>
              </c:numCache>
            </c:numRef>
          </c:val>
        </c:ser>
        <c:dLbls>
          <c:showLegendKey val="0"/>
          <c:showVal val="0"/>
          <c:showCatName val="0"/>
          <c:showSerName val="0"/>
          <c:showPercent val="0"/>
          <c:showBubbleSize val="0"/>
        </c:dLbls>
        <c:gapWidth val="219"/>
        <c:overlap val="-27"/>
        <c:axId val="211656552"/>
        <c:axId val="211657728"/>
      </c:barChart>
      <c:catAx>
        <c:axId val="211656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657728"/>
        <c:crosses val="autoZero"/>
        <c:auto val="1"/>
        <c:lblAlgn val="ctr"/>
        <c:lblOffset val="100"/>
        <c:noMultiLvlLbl val="0"/>
      </c:catAx>
      <c:valAx>
        <c:axId val="211657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6565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1284DD71-C673-4268-9427-BDC8C7E690F3}" type="datetimeFigureOut">
              <a:rPr lang="en-US" smtClean="0"/>
              <a:t>10/17/2016</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1AED227-A8A8-4BA4-830B-AE4F225A53D7}" type="slidenum">
              <a:rPr lang="en-US" smtClean="0"/>
              <a:t>‹#›</a:t>
            </a:fld>
            <a:endParaRPr lang="en-US"/>
          </a:p>
        </p:txBody>
      </p:sp>
    </p:spTree>
    <p:extLst>
      <p:ext uri="{BB962C8B-B14F-4D97-AF65-F5344CB8AC3E}">
        <p14:creationId xmlns:p14="http://schemas.microsoft.com/office/powerpoint/2010/main" val="2050673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3765E0A3-23E0-4E4F-A4B7-EF185FB911C4}" type="datetimeFigureOut">
              <a:rPr lang="en-US" smtClean="0"/>
              <a:pPr/>
              <a:t>10/17/2016</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53E13744-FB70-4E4E-8998-E6AD9E8EB06F}" type="slidenum">
              <a:rPr lang="en-US" smtClean="0"/>
              <a:pPr/>
              <a:t>‹#›</a:t>
            </a:fld>
            <a:endParaRPr lang="en-US"/>
          </a:p>
        </p:txBody>
      </p:sp>
    </p:spTree>
    <p:extLst>
      <p:ext uri="{BB962C8B-B14F-4D97-AF65-F5344CB8AC3E}">
        <p14:creationId xmlns:p14="http://schemas.microsoft.com/office/powerpoint/2010/main" val="148239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endParaRPr lang="en-US" smtClean="0"/>
          </a:p>
        </p:txBody>
      </p:sp>
      <p:sp>
        <p:nvSpPr>
          <p:cNvPr id="14340" name="Slide Number Placeholder 3"/>
          <p:cNvSpPr>
            <a:spLocks noGrp="1"/>
          </p:cNvSpPr>
          <p:nvPr>
            <p:ph type="sldNum" sz="quarter" idx="5"/>
          </p:nvPr>
        </p:nvSpPr>
        <p:spPr>
          <a:noFill/>
        </p:spPr>
        <p:txBody>
          <a:bodyPr/>
          <a:lstStyle/>
          <a:p>
            <a:fld id="{4E502EE4-03BA-48C1-8948-B7BE05D04D77}" type="slidenum">
              <a:rPr lang="en-US" smtClean="0"/>
              <a:pPr/>
              <a:t>1</a:t>
            </a:fld>
            <a:endParaRPr lang="en-US" smtClean="0"/>
          </a:p>
        </p:txBody>
      </p:sp>
    </p:spTree>
    <p:extLst>
      <p:ext uri="{BB962C8B-B14F-4D97-AF65-F5344CB8AC3E}">
        <p14:creationId xmlns:p14="http://schemas.microsoft.com/office/powerpoint/2010/main" val="4061002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sent  Consent Forms home before the SBHC site opened March 2013. After receiving the forms back we were very proactive to go ahead and schedule appointments with the consent forms that were returned. </a:t>
            </a:r>
          </a:p>
          <a:p>
            <a:r>
              <a:rPr lang="en-US" dirty="0"/>
              <a:t>We have declared the months of January and May of each school year as Adult Health Month for the Faculty and Staff at the school.</a:t>
            </a:r>
          </a:p>
          <a:p>
            <a:r>
              <a:rPr lang="en-US" dirty="0"/>
              <a:t>We host a Flu Campaign for the entire school starting September of each year to vaccinate everyone that gives consent for a flu vaccine.</a:t>
            </a:r>
          </a:p>
          <a:p>
            <a:r>
              <a:rPr lang="en-US" dirty="0"/>
              <a:t>We send “Does Your Child Need a Well Child Exam” Forms home at the beginning of every year.</a:t>
            </a:r>
          </a:p>
          <a:p>
            <a:r>
              <a:rPr lang="en-US" dirty="0"/>
              <a:t>We have done various poster contest with education done by the SBHC on the poster contest topics and gave prizes to the students.</a:t>
            </a:r>
          </a:p>
          <a:p>
            <a:r>
              <a:rPr lang="en-US" dirty="0"/>
              <a:t>Attended PTO, Faculty and Staff meetings, meet with the principal and assistant principal at the beginning of each year.</a:t>
            </a:r>
          </a:p>
          <a:p>
            <a:r>
              <a:rPr lang="en-US" dirty="0"/>
              <a:t>We host a Health Fair every August during the beginning of the school year.</a:t>
            </a:r>
          </a:p>
          <a:p>
            <a:r>
              <a:rPr lang="en-US" dirty="0" err="1"/>
              <a:t>Spirometry</a:t>
            </a:r>
            <a:r>
              <a:rPr lang="en-US" dirty="0"/>
              <a:t> Days</a:t>
            </a:r>
          </a:p>
          <a:p>
            <a:r>
              <a:rPr lang="en-US" dirty="0"/>
              <a:t>We also do various employee wellness activities for the faculty and staff to keep them engaged in the SBHC.</a:t>
            </a:r>
          </a:p>
          <a:p>
            <a:endParaRPr lang="en-US" dirty="0"/>
          </a:p>
        </p:txBody>
      </p:sp>
      <p:sp>
        <p:nvSpPr>
          <p:cNvPr id="4" name="Slide Number Placeholder 3"/>
          <p:cNvSpPr>
            <a:spLocks noGrp="1"/>
          </p:cNvSpPr>
          <p:nvPr>
            <p:ph type="sldNum" sz="quarter" idx="10"/>
          </p:nvPr>
        </p:nvSpPr>
        <p:spPr/>
        <p:txBody>
          <a:bodyPr/>
          <a:lstStyle/>
          <a:p>
            <a:fld id="{53E13744-FB70-4E4E-8998-E6AD9E8EB06F}" type="slidenum">
              <a:rPr lang="en-US" smtClean="0"/>
              <a:pPr/>
              <a:t>10</a:t>
            </a:fld>
            <a:endParaRPr lang="en-US"/>
          </a:p>
        </p:txBody>
      </p:sp>
    </p:spTree>
    <p:extLst>
      <p:ext uri="{BB962C8B-B14F-4D97-AF65-F5344CB8AC3E}">
        <p14:creationId xmlns:p14="http://schemas.microsoft.com/office/powerpoint/2010/main" val="90619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sent  Consent Forms home before the SBHC site opened March 2013. After receiving the forms back we were very proactive to go ahead and schedule appointments with the consent forms that were returned. </a:t>
            </a:r>
          </a:p>
          <a:p>
            <a:r>
              <a:rPr lang="en-US" dirty="0"/>
              <a:t>We have declared the months of January and May of each school year as Adult Health Month for the Faculty and Staff at the school.</a:t>
            </a:r>
          </a:p>
          <a:p>
            <a:r>
              <a:rPr lang="en-US" dirty="0"/>
              <a:t>We host a Flu Campaign for the entire school starting September of each year to vaccinate everyone that gives consent for a flu vaccine.</a:t>
            </a:r>
          </a:p>
          <a:p>
            <a:r>
              <a:rPr lang="en-US" dirty="0"/>
              <a:t>We send “Does Your Child Need a Well Child Exam” Forms home at the beginning of every year.</a:t>
            </a:r>
          </a:p>
          <a:p>
            <a:r>
              <a:rPr lang="en-US" dirty="0"/>
              <a:t>We have done various poster contest with education done by the SBHC on the poster contest topics and gave prizes to the students.</a:t>
            </a:r>
          </a:p>
          <a:p>
            <a:r>
              <a:rPr lang="en-US" dirty="0"/>
              <a:t>Attended PTO, Faculty and Staff meetings, meet with the principal and assistant principal at the beginning of each year.</a:t>
            </a:r>
          </a:p>
          <a:p>
            <a:r>
              <a:rPr lang="en-US" dirty="0"/>
              <a:t>We host a Health Fair every August during the beginning of the school year.</a:t>
            </a:r>
          </a:p>
          <a:p>
            <a:r>
              <a:rPr lang="en-US" dirty="0" err="1"/>
              <a:t>Spirometry</a:t>
            </a:r>
            <a:r>
              <a:rPr lang="en-US" dirty="0"/>
              <a:t> Days</a:t>
            </a:r>
          </a:p>
          <a:p>
            <a:r>
              <a:rPr lang="en-US" dirty="0"/>
              <a:t>We also do various employee wellness activities for the faculty and staff to keep them engaged in the SBHC.</a:t>
            </a:r>
          </a:p>
          <a:p>
            <a:endParaRPr lang="en-US" dirty="0"/>
          </a:p>
        </p:txBody>
      </p:sp>
      <p:sp>
        <p:nvSpPr>
          <p:cNvPr id="4" name="Slide Number Placeholder 3"/>
          <p:cNvSpPr>
            <a:spLocks noGrp="1"/>
          </p:cNvSpPr>
          <p:nvPr>
            <p:ph type="sldNum" sz="quarter" idx="10"/>
          </p:nvPr>
        </p:nvSpPr>
        <p:spPr/>
        <p:txBody>
          <a:bodyPr/>
          <a:lstStyle/>
          <a:p>
            <a:fld id="{53E13744-FB70-4E4E-8998-E6AD9E8EB06F}" type="slidenum">
              <a:rPr lang="en-US" smtClean="0"/>
              <a:pPr/>
              <a:t>11</a:t>
            </a:fld>
            <a:endParaRPr lang="en-US"/>
          </a:p>
        </p:txBody>
      </p:sp>
    </p:spTree>
    <p:extLst>
      <p:ext uri="{BB962C8B-B14F-4D97-AF65-F5344CB8AC3E}">
        <p14:creationId xmlns:p14="http://schemas.microsoft.com/office/powerpoint/2010/main" val="4257932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endParaRPr lang="en-US" smtClean="0"/>
          </a:p>
        </p:txBody>
      </p:sp>
      <p:sp>
        <p:nvSpPr>
          <p:cNvPr id="14340" name="Slide Number Placeholder 3"/>
          <p:cNvSpPr>
            <a:spLocks noGrp="1"/>
          </p:cNvSpPr>
          <p:nvPr>
            <p:ph type="sldNum" sz="quarter" idx="5"/>
          </p:nvPr>
        </p:nvSpPr>
        <p:spPr>
          <a:noFill/>
        </p:spPr>
        <p:txBody>
          <a:bodyPr/>
          <a:lstStyle/>
          <a:p>
            <a:fld id="{4E502EE4-03BA-48C1-8948-B7BE05D04D77}" type="slidenum">
              <a:rPr lang="en-US" smtClean="0"/>
              <a:pPr/>
              <a:t>12</a:t>
            </a:fld>
            <a:endParaRPr lang="en-US" smtClean="0"/>
          </a:p>
        </p:txBody>
      </p:sp>
    </p:spTree>
    <p:extLst>
      <p:ext uri="{BB962C8B-B14F-4D97-AF65-F5344CB8AC3E}">
        <p14:creationId xmlns:p14="http://schemas.microsoft.com/office/powerpoint/2010/main" val="1702435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p:spPr>
        <p:txBody>
          <a:bodyPr/>
          <a:lstStyle/>
          <a:p>
            <a:endParaRPr lang="en-US" smtClean="0"/>
          </a:p>
        </p:txBody>
      </p:sp>
      <p:sp>
        <p:nvSpPr>
          <p:cNvPr id="14340" name="Slide Number Placeholder 3"/>
          <p:cNvSpPr>
            <a:spLocks noGrp="1"/>
          </p:cNvSpPr>
          <p:nvPr>
            <p:ph type="sldNum" sz="quarter" idx="5"/>
          </p:nvPr>
        </p:nvSpPr>
        <p:spPr>
          <a:noFill/>
        </p:spPr>
        <p:txBody>
          <a:bodyPr/>
          <a:lstStyle/>
          <a:p>
            <a:fld id="{4E502EE4-03BA-48C1-8948-B7BE05D04D77}" type="slidenum">
              <a:rPr lang="en-US" smtClean="0"/>
              <a:pPr/>
              <a:t>30</a:t>
            </a:fld>
            <a:endParaRPr lang="en-US" smtClean="0"/>
          </a:p>
        </p:txBody>
      </p:sp>
    </p:spTree>
    <p:extLst>
      <p:ext uri="{BB962C8B-B14F-4D97-AF65-F5344CB8AC3E}">
        <p14:creationId xmlns:p14="http://schemas.microsoft.com/office/powerpoint/2010/main" val="136165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E13744-FB70-4E4E-8998-E6AD9E8EB06F}" type="slidenum">
              <a:rPr lang="en-US" smtClean="0"/>
              <a:pPr/>
              <a:t>2</a:t>
            </a:fld>
            <a:endParaRPr lang="en-US"/>
          </a:p>
        </p:txBody>
      </p:sp>
    </p:spTree>
    <p:extLst>
      <p:ext uri="{BB962C8B-B14F-4D97-AF65-F5344CB8AC3E}">
        <p14:creationId xmlns:p14="http://schemas.microsoft.com/office/powerpoint/2010/main" val="403837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E13744-FB70-4E4E-8998-E6AD9E8EB06F}" type="slidenum">
              <a:rPr lang="en-US" smtClean="0"/>
              <a:pPr/>
              <a:t>3</a:t>
            </a:fld>
            <a:endParaRPr lang="en-US"/>
          </a:p>
        </p:txBody>
      </p:sp>
    </p:spTree>
    <p:extLst>
      <p:ext uri="{BB962C8B-B14F-4D97-AF65-F5344CB8AC3E}">
        <p14:creationId xmlns:p14="http://schemas.microsoft.com/office/powerpoint/2010/main" val="1549576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E13744-FB70-4E4E-8998-E6AD9E8EB06F}" type="slidenum">
              <a:rPr lang="en-US" smtClean="0"/>
              <a:pPr/>
              <a:t>4</a:t>
            </a:fld>
            <a:endParaRPr lang="en-US"/>
          </a:p>
        </p:txBody>
      </p:sp>
    </p:spTree>
    <p:extLst>
      <p:ext uri="{BB962C8B-B14F-4D97-AF65-F5344CB8AC3E}">
        <p14:creationId xmlns:p14="http://schemas.microsoft.com/office/powerpoint/2010/main" val="273176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E13744-FB70-4E4E-8998-E6AD9E8EB06F}" type="slidenum">
              <a:rPr lang="en-US" smtClean="0"/>
              <a:pPr/>
              <a:t>5</a:t>
            </a:fld>
            <a:endParaRPr lang="en-US"/>
          </a:p>
        </p:txBody>
      </p:sp>
    </p:spTree>
    <p:extLst>
      <p:ext uri="{BB962C8B-B14F-4D97-AF65-F5344CB8AC3E}">
        <p14:creationId xmlns:p14="http://schemas.microsoft.com/office/powerpoint/2010/main" val="4206437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E13744-FB70-4E4E-8998-E6AD9E8EB06F}" type="slidenum">
              <a:rPr lang="en-US" smtClean="0"/>
              <a:pPr/>
              <a:t>6</a:t>
            </a:fld>
            <a:endParaRPr lang="en-US"/>
          </a:p>
        </p:txBody>
      </p:sp>
    </p:spTree>
    <p:extLst>
      <p:ext uri="{BB962C8B-B14F-4D97-AF65-F5344CB8AC3E}">
        <p14:creationId xmlns:p14="http://schemas.microsoft.com/office/powerpoint/2010/main" val="4122408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E13744-FB70-4E4E-8998-E6AD9E8EB06F}" type="slidenum">
              <a:rPr lang="en-US" smtClean="0"/>
              <a:pPr/>
              <a:t>7</a:t>
            </a:fld>
            <a:endParaRPr lang="en-US"/>
          </a:p>
        </p:txBody>
      </p:sp>
    </p:spTree>
    <p:extLst>
      <p:ext uri="{BB962C8B-B14F-4D97-AF65-F5344CB8AC3E}">
        <p14:creationId xmlns:p14="http://schemas.microsoft.com/office/powerpoint/2010/main" val="110570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We will be expanding to another Elementary School next school term along with a Middle School which will provide Dental services. We have expanded services at our current site to include a Licensed Clinical Social Worker and Dental Services.</a:t>
            </a:r>
          </a:p>
        </p:txBody>
      </p:sp>
      <p:sp>
        <p:nvSpPr>
          <p:cNvPr id="4" name="Slide Number Placeholder 3"/>
          <p:cNvSpPr>
            <a:spLocks noGrp="1"/>
          </p:cNvSpPr>
          <p:nvPr>
            <p:ph type="sldNum" sz="quarter" idx="10"/>
          </p:nvPr>
        </p:nvSpPr>
        <p:spPr/>
        <p:txBody>
          <a:bodyPr/>
          <a:lstStyle/>
          <a:p>
            <a:fld id="{53E13744-FB70-4E4E-8998-E6AD9E8EB06F}" type="slidenum">
              <a:rPr lang="en-US" smtClean="0"/>
              <a:pPr/>
              <a:t>8</a:t>
            </a:fld>
            <a:endParaRPr lang="en-US"/>
          </a:p>
        </p:txBody>
      </p:sp>
    </p:spTree>
    <p:extLst>
      <p:ext uri="{BB962C8B-B14F-4D97-AF65-F5344CB8AC3E}">
        <p14:creationId xmlns:p14="http://schemas.microsoft.com/office/powerpoint/2010/main" val="106698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sent  Consent Forms home before the SBHC site opened March 2013. After receiving the forms back we were very proactive to go ahead and schedule appointments with the consent forms that were returned. </a:t>
            </a:r>
          </a:p>
          <a:p>
            <a:r>
              <a:rPr lang="en-US" dirty="0"/>
              <a:t>We have declared the months of January and May of each school year as Adult Health Month for the Faculty and Staff at the school.</a:t>
            </a:r>
          </a:p>
          <a:p>
            <a:r>
              <a:rPr lang="en-US" dirty="0"/>
              <a:t>We host a Flu Campaign for the entire school starting September of each year to vaccinate everyone that gives consent for a flu vaccine.</a:t>
            </a:r>
          </a:p>
          <a:p>
            <a:r>
              <a:rPr lang="en-US" dirty="0"/>
              <a:t>We send “Does Your Child Need a Well Child Exam” Forms home at the beginning of every year.</a:t>
            </a:r>
          </a:p>
          <a:p>
            <a:r>
              <a:rPr lang="en-US" dirty="0"/>
              <a:t>We have done various poster contest with education done by the SBHC on the poster contest topics and gave prizes to the students.</a:t>
            </a:r>
          </a:p>
          <a:p>
            <a:r>
              <a:rPr lang="en-US" dirty="0"/>
              <a:t>Attended PTO, Faculty and Staff meetings, meet with the principal and assistant principal at the beginning of each year.</a:t>
            </a:r>
          </a:p>
          <a:p>
            <a:r>
              <a:rPr lang="en-US" dirty="0"/>
              <a:t>We host a Health Fair every August during the beginning of the school year.</a:t>
            </a:r>
          </a:p>
          <a:p>
            <a:r>
              <a:rPr lang="en-US" dirty="0" err="1"/>
              <a:t>Spirometry</a:t>
            </a:r>
            <a:r>
              <a:rPr lang="en-US" dirty="0"/>
              <a:t> Days</a:t>
            </a:r>
          </a:p>
          <a:p>
            <a:r>
              <a:rPr lang="en-US" dirty="0"/>
              <a:t>We also do various employee wellness activities for the faculty and staff to keep them engaged in the SBHC.</a:t>
            </a:r>
          </a:p>
          <a:p>
            <a:endParaRPr lang="en-US" dirty="0"/>
          </a:p>
        </p:txBody>
      </p:sp>
      <p:sp>
        <p:nvSpPr>
          <p:cNvPr id="4" name="Slide Number Placeholder 3"/>
          <p:cNvSpPr>
            <a:spLocks noGrp="1"/>
          </p:cNvSpPr>
          <p:nvPr>
            <p:ph type="sldNum" sz="quarter" idx="10"/>
          </p:nvPr>
        </p:nvSpPr>
        <p:spPr/>
        <p:txBody>
          <a:bodyPr/>
          <a:lstStyle/>
          <a:p>
            <a:fld id="{53E13744-FB70-4E4E-8998-E6AD9E8EB06F}" type="slidenum">
              <a:rPr lang="en-US" smtClean="0"/>
              <a:pPr/>
              <a:t>9</a:t>
            </a:fld>
            <a:endParaRPr lang="en-US"/>
          </a:p>
        </p:txBody>
      </p:sp>
    </p:spTree>
    <p:extLst>
      <p:ext uri="{BB962C8B-B14F-4D97-AF65-F5344CB8AC3E}">
        <p14:creationId xmlns:p14="http://schemas.microsoft.com/office/powerpoint/2010/main" val="366201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F416CD-67A3-4CF0-A210-F6AF31AC147F}"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pPr algn="r" eaLnBrk="1" latinLnBrk="0" hangingPunct="1"/>
            <a:fld id="{96652B35-718D-4E28-AFEB-B694A3B357E8}" type="slidenum">
              <a:rPr kumimoji="0" lang="en-US" smtClean="0"/>
              <a:pPr algn="r" eaLnBrk="1" latinLnBrk="0" hangingPunct="1"/>
              <a:t>‹#›</a:t>
            </a:fld>
            <a:endParaRPr kumimoji="0" lang="en-US" sz="1800" dirty="0">
              <a:solidFill>
                <a:schemeClr val="bg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F416CD-67A3-4CF0-A210-F6AF31AC147F}"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F416CD-67A3-4CF0-A210-F6AF31AC147F}"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F416CD-67A3-4CF0-A210-F6AF31AC147F}"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F416CD-67A3-4CF0-A210-F6AF31AC147F}" type="datetimeFigureOut">
              <a:rPr lang="en-US" smtClean="0"/>
              <a:pPr/>
              <a:t>10/17/2016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F416CD-67A3-4CF0-A210-F6AF31AC147F}" type="datetimeFigureOut">
              <a:rPr lang="en-US" smtClean="0"/>
              <a:pPr/>
              <a:t>10/17/2016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l" eaLnBrk="1" latinLnBrk="0" hangingPunct="1"/>
            <a:fld id="{C3F416CD-67A3-4CF0-A210-F6AF31AC147F}" type="datetimeFigureOut">
              <a:rPr lang="en-US" smtClean="0"/>
              <a:pPr algn="l" eaLnBrk="1" latinLnBrk="0" hangingPunct="1"/>
              <a:t>10/17/2016</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pPr algn="r" eaLnBrk="1" latinLnBrk="0" hangingPunct="1"/>
            <a:fld id="{96652B35-718D-4E28-AFEB-B694A3B357E8}" type="slidenum">
              <a:rPr kumimoji="0" lang="en-US" smtClean="0"/>
              <a:pPr algn="r" eaLnBrk="1" latinLnBrk="0" hangingPunct="1"/>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F416CD-67A3-4CF0-A210-F6AF31AC147F}" type="datetimeFigureOut">
              <a:rPr lang="en-US" smtClean="0"/>
              <a:pPr/>
              <a:t>10/17/2016</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p>
            <a:fld id="{96652B35-718D-4E28-AFEB-B694A3B357E8}" type="slidenum">
              <a:rPr kumimoji="0" lang="en-US" smtClean="0"/>
              <a:pPr/>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416CD-67A3-4CF0-A210-F6AF31AC147F}" type="datetimeFigureOut">
              <a:rPr lang="en-US" smtClean="0"/>
              <a:pPr/>
              <a:t>10/17/2016</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F416CD-67A3-4CF0-A210-F6AF31AC147F}" type="datetimeFigureOut">
              <a:rPr lang="en-US" smtClean="0"/>
              <a:pPr/>
              <a:t>10/17/2016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F416CD-67A3-4CF0-A210-F6AF31AC147F}" type="datetimeFigureOut">
              <a:rPr lang="en-US" smtClean="0"/>
              <a:pPr/>
              <a:t>10/17/2016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eaLnBrk="1" latinLnBrk="0" hangingPunct="1"/>
            <a:fld id="{C3F416CD-67A3-4CF0-A210-F6AF31AC147F}" type="datetimeFigureOut">
              <a:rPr lang="en-US" smtClean="0"/>
              <a:pPr algn="l" eaLnBrk="1" latinLnBrk="0" hangingPunct="1"/>
              <a:t>10/17/2016</a:t>
            </a:fld>
            <a:endParaRPr lang="en-US" sz="800" dirty="0">
              <a:solidFill>
                <a:schemeClr val="accent2"/>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800" dirty="0">
              <a:solidFill>
                <a:schemeClr val="accent2"/>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eaLnBrk="1" latinLnBrk="0" hangingPunct="1"/>
            <a:fld id="{96652B35-718D-4E28-AFEB-B694A3B357E8}" type="slidenum">
              <a:rPr kumimoji="0" lang="en-US" smtClean="0"/>
              <a:pPr algn="r" eaLnBrk="1" latinLnBrk="0" hangingPunct="1"/>
              <a:t>‹#›</a:t>
            </a:fld>
            <a:endParaRPr kumimoji="0" lang="en-US" sz="18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19.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g"/><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19.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362200" y="0"/>
            <a:ext cx="6781800" cy="3581400"/>
          </a:xfrm>
        </p:spPr>
        <p:txBody>
          <a:bodyPr>
            <a:normAutofit fontScale="90000"/>
          </a:bodyPr>
          <a:lstStyle/>
          <a:p>
            <a:pPr eaLnBrk="1" fontAlgn="auto" hangingPunct="1">
              <a:spcAft>
                <a:spcPts val="0"/>
              </a:spcAft>
              <a:defRPr/>
            </a:pPr>
            <a:r>
              <a:rPr lang="en-US" sz="4000" dirty="0" smtClean="0"/>
              <a:t/>
            </a:r>
            <a:br>
              <a:rPr lang="en-US" sz="4000" dirty="0" smtClean="0"/>
            </a:br>
            <a:r>
              <a:rPr lang="en-US" sz="3600" b="1" dirty="0" smtClean="0">
                <a:solidFill>
                  <a:srgbClr val="304E52"/>
                </a:solidFill>
              </a:rPr>
              <a:t>Albany Area Primary Health Care, Inc.</a:t>
            </a:r>
            <a:r>
              <a:rPr lang="en-US" sz="3600" dirty="0" smtClean="0">
                <a:solidFill>
                  <a:srgbClr val="304E52"/>
                </a:solidFill>
              </a:rPr>
              <a:t> </a:t>
            </a:r>
            <a:r>
              <a:rPr lang="en-US" sz="3100" dirty="0" smtClean="0">
                <a:solidFill>
                  <a:srgbClr val="304E52"/>
                </a:solidFill>
              </a:rPr>
              <a:t/>
            </a:r>
            <a:br>
              <a:rPr lang="en-US" sz="3100" dirty="0" smtClean="0">
                <a:solidFill>
                  <a:srgbClr val="304E52"/>
                </a:solidFill>
              </a:rPr>
            </a:br>
            <a:r>
              <a:rPr lang="en-US" sz="2700" i="1" dirty="0" smtClean="0">
                <a:solidFill>
                  <a:srgbClr val="304E52"/>
                </a:solidFill>
              </a:rPr>
              <a:t>SBHC success in our community</a:t>
            </a:r>
            <a:r>
              <a:rPr lang="en-US" sz="3600" dirty="0" smtClean="0"/>
              <a:t/>
            </a:r>
            <a:br>
              <a:rPr lang="en-US" sz="3600" dirty="0" smtClean="0"/>
            </a:br>
            <a:r>
              <a:rPr lang="en-US" sz="2400" dirty="0" smtClean="0"/>
              <a:t/>
            </a:r>
            <a:br>
              <a:rPr lang="en-US" sz="24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sz="2800" dirty="0" smtClean="0"/>
          </a:p>
        </p:txBody>
      </p:sp>
      <p:sp>
        <p:nvSpPr>
          <p:cNvPr id="5123" name="Rectangle 3"/>
          <p:cNvSpPr>
            <a:spLocks noGrp="1" noChangeArrowheads="1"/>
          </p:cNvSpPr>
          <p:nvPr>
            <p:ph type="subTitle" idx="1"/>
          </p:nvPr>
        </p:nvSpPr>
        <p:spPr>
          <a:xfrm>
            <a:off x="2362200" y="5309257"/>
            <a:ext cx="6781800" cy="1295400"/>
          </a:xfrm>
        </p:spPr>
        <p:txBody>
          <a:bodyPr>
            <a:noAutofit/>
          </a:bodyPr>
          <a:lstStyle/>
          <a:p>
            <a:pPr algn="ctr" eaLnBrk="1" fontAlgn="auto" hangingPunct="1">
              <a:lnSpc>
                <a:spcPct val="90000"/>
              </a:lnSpc>
              <a:spcAft>
                <a:spcPts val="0"/>
              </a:spcAft>
              <a:buNone/>
              <a:defRPr/>
            </a:pPr>
            <a:r>
              <a:rPr lang="en-US" sz="2400" b="1" dirty="0" smtClean="0">
                <a:solidFill>
                  <a:srgbClr val="FF5050"/>
                </a:solidFill>
              </a:rPr>
              <a:t>Shelley Spires, CEO</a:t>
            </a:r>
          </a:p>
          <a:p>
            <a:pPr algn="ctr" eaLnBrk="1" fontAlgn="auto" hangingPunct="1">
              <a:lnSpc>
                <a:spcPct val="90000"/>
              </a:lnSpc>
              <a:spcAft>
                <a:spcPts val="0"/>
              </a:spcAft>
              <a:buNone/>
              <a:defRPr/>
            </a:pPr>
            <a:r>
              <a:rPr lang="en-US" sz="2400" b="1" dirty="0" smtClean="0">
                <a:solidFill>
                  <a:srgbClr val="FF5050"/>
                </a:solidFill>
              </a:rPr>
              <a:t>Clifton Bush, COO</a:t>
            </a:r>
            <a:endParaRPr lang="en-US" sz="2400" b="1" dirty="0" smtClean="0">
              <a:solidFill>
                <a:srgbClr val="FF5050"/>
              </a:solidFill>
            </a:endParaRPr>
          </a:p>
        </p:txBody>
      </p:sp>
      <p:pic>
        <p:nvPicPr>
          <p:cNvPr id="9220" name="Picture 6" descr="AAPHClogoNEW"/>
          <p:cNvPicPr>
            <a:picLocks noChangeAspect="1" noChangeArrowheads="1"/>
          </p:cNvPicPr>
          <p:nvPr/>
        </p:nvPicPr>
        <p:blipFill>
          <a:blip r:embed="rId3" cstate="screen">
            <a:grayscl/>
          </a:blip>
          <a:stretch>
            <a:fillRect/>
          </a:stretch>
        </p:blipFill>
        <p:spPr bwMode="auto">
          <a:xfrm>
            <a:off x="4800600" y="2133600"/>
            <a:ext cx="1981200" cy="2337457"/>
          </a:xfrm>
          <a:prstGeom prst="rect">
            <a:avLst/>
          </a:prstGeom>
          <a:noFill/>
          <a:ln w="9525">
            <a:noFill/>
            <a:miter lim="800000"/>
            <a:headEnd/>
            <a:tailEnd/>
          </a:ln>
        </p:spPr>
      </p:pic>
      <p:pic>
        <p:nvPicPr>
          <p:cNvPr id="8" name="Picture 5" descr="C:\Users\Heather.Combs\Desktop\Column One.jpg"/>
          <p:cNvPicPr>
            <a:picLocks noChangeAspect="1" noChangeArrowheads="1"/>
          </p:cNvPicPr>
          <p:nvPr/>
        </p:nvPicPr>
        <p:blipFill>
          <a:blip r:embed="rId4" cstate="screen"/>
          <a:srcRect/>
          <a:stretch>
            <a:fillRect/>
          </a:stretch>
        </p:blipFill>
        <p:spPr bwMode="auto">
          <a:xfrm>
            <a:off x="0" y="0"/>
            <a:ext cx="2384264"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normAutofit fontScale="90000"/>
          </a:bodyPr>
          <a:lstStyle/>
          <a:p>
            <a:pPr algn="l"/>
            <a:r>
              <a:rPr lang="en-US" dirty="0" smtClean="0"/>
              <a:t>SBHC Sustainability </a:t>
            </a:r>
            <a:r>
              <a:rPr lang="en-US" sz="3600" i="1" dirty="0" smtClean="0"/>
              <a:t>(Engagement)</a:t>
            </a:r>
            <a:endParaRPr lang="en-US" i="1" dirty="0"/>
          </a:p>
        </p:txBody>
      </p:sp>
      <p:sp>
        <p:nvSpPr>
          <p:cNvPr id="3" name="Content Placeholder 2"/>
          <p:cNvSpPr>
            <a:spLocks noGrp="1"/>
          </p:cNvSpPr>
          <p:nvPr>
            <p:ph idx="1"/>
          </p:nvPr>
        </p:nvSpPr>
        <p:spPr>
          <a:xfrm>
            <a:off x="1524000" y="1600200"/>
            <a:ext cx="7162800" cy="4525963"/>
          </a:xfrm>
        </p:spPr>
        <p:txBody>
          <a:bodyPr/>
          <a:lstStyle/>
          <a:p>
            <a:r>
              <a:rPr lang="en-US" sz="2400" dirty="0" smtClean="0"/>
              <a:t>District Wellness Committee – Dougherty County</a:t>
            </a:r>
          </a:p>
          <a:p>
            <a:pPr lvl="1"/>
            <a:r>
              <a:rPr lang="en-US" sz="2000" dirty="0" smtClean="0"/>
              <a:t>Committee resurrected  and is chaired by Physician Assistant with AAPHC that is provider at Turner Elementary SBHC</a:t>
            </a:r>
          </a:p>
          <a:p>
            <a:pPr lvl="1"/>
            <a:r>
              <a:rPr lang="en-US" sz="2000" dirty="0" smtClean="0"/>
              <a:t>Campaigned to get 20 minutes of recess per day for students in grade K-5</a:t>
            </a:r>
          </a:p>
          <a:p>
            <a:r>
              <a:rPr lang="en-US" sz="2400" dirty="0" smtClean="0"/>
              <a:t>Data Extraction</a:t>
            </a:r>
          </a:p>
          <a:p>
            <a:pPr lvl="1"/>
            <a:r>
              <a:rPr lang="en-US" sz="2000" dirty="0" smtClean="0"/>
              <a:t>School system provides attendance data and other relevant data to evaluate success of programs</a:t>
            </a:r>
          </a:p>
          <a:p>
            <a:pPr lvl="1"/>
            <a:r>
              <a:rPr lang="en-US" sz="2000" dirty="0" smtClean="0"/>
              <a:t>Encounter data can help estimate                                         attendance improvement</a:t>
            </a:r>
          </a:p>
          <a:p>
            <a:pPr>
              <a:buNone/>
            </a:pPr>
            <a:endParaRPr lang="en-US" dirty="0"/>
          </a:p>
        </p:txBody>
      </p:sp>
      <p:grpSp>
        <p:nvGrpSpPr>
          <p:cNvPr id="4" name="Group 3"/>
          <p:cNvGrpSpPr/>
          <p:nvPr/>
        </p:nvGrpSpPr>
        <p:grpSpPr>
          <a:xfrm>
            <a:off x="0" y="0"/>
            <a:ext cx="10012680" cy="6858000"/>
            <a:chOff x="0" y="0"/>
            <a:chExt cx="10012680" cy="6858000"/>
          </a:xfrm>
        </p:grpSpPr>
        <p:pic>
          <p:nvPicPr>
            <p:cNvPr id="5" name="Picture 3" descr="C:\Users\Heather.Combs\Desktop\Column Three.jpg"/>
            <p:cNvPicPr>
              <a:picLocks noChangeAspect="1" noChangeArrowheads="1"/>
            </p:cNvPicPr>
            <p:nvPr/>
          </p:nvPicPr>
          <p:blipFill>
            <a:blip r:embed="rId3" cstate="screen"/>
            <a:srcRect/>
            <a:stretch>
              <a:fillRect/>
            </a:stretch>
          </p:blipFill>
          <p:spPr bwMode="auto">
            <a:xfrm>
              <a:off x="0" y="0"/>
              <a:ext cx="1219200" cy="3352800"/>
            </a:xfrm>
            <a:prstGeom prst="rect">
              <a:avLst/>
            </a:prstGeom>
            <a:noFill/>
          </p:spPr>
        </p:pic>
        <p:pic>
          <p:nvPicPr>
            <p:cNvPr id="6" name="Picture 5" descr="C:\Users\Heather.Combs\Desktop\Column One.jpg"/>
            <p:cNvPicPr>
              <a:picLocks noChangeAspect="1" noChangeArrowheads="1"/>
            </p:cNvPicPr>
            <p:nvPr/>
          </p:nvPicPr>
          <p:blipFill>
            <a:blip r:embed="rId4" cstate="screen"/>
            <a:srcRect/>
            <a:stretch>
              <a:fillRect/>
            </a:stretch>
          </p:blipFill>
          <p:spPr bwMode="auto">
            <a:xfrm>
              <a:off x="0" y="3352800"/>
              <a:ext cx="1218624" cy="3505200"/>
            </a:xfrm>
            <a:prstGeom prst="rect">
              <a:avLst/>
            </a:prstGeom>
            <a:noFill/>
          </p:spPr>
        </p:pic>
        <p:sp>
          <p:nvSpPr>
            <p:cNvPr id="7" name="Minus 6"/>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72" name="Picture 4" descr="C:\Users\Heather.Combs\Desktop\children-background-education-21844862.jpg"/>
          <p:cNvPicPr>
            <a:picLocks noChangeAspect="1" noChangeArrowheads="1"/>
          </p:cNvPicPr>
          <p:nvPr/>
        </p:nvPicPr>
        <p:blipFill>
          <a:blip r:embed="rId5" cstate="screen"/>
          <a:srcRect/>
          <a:stretch>
            <a:fillRect/>
          </a:stretch>
        </p:blipFill>
        <p:spPr bwMode="auto">
          <a:xfrm>
            <a:off x="5286331" y="5170487"/>
            <a:ext cx="3683498" cy="1382713"/>
          </a:xfrm>
          <a:prstGeom prst="rect">
            <a:avLst/>
          </a:prstGeom>
          <a:noFill/>
        </p:spPr>
      </p:pic>
    </p:spTree>
    <p:extLst>
      <p:ext uri="{BB962C8B-B14F-4D97-AF65-F5344CB8AC3E}">
        <p14:creationId xmlns:p14="http://schemas.microsoft.com/office/powerpoint/2010/main" val="799197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normAutofit fontScale="90000"/>
          </a:bodyPr>
          <a:lstStyle/>
          <a:p>
            <a:pPr algn="l"/>
            <a:r>
              <a:rPr lang="en-US" dirty="0" smtClean="0"/>
              <a:t>SBHC Quality and Sustainability</a:t>
            </a:r>
            <a:endParaRPr lang="en-US" i="1" dirty="0"/>
          </a:p>
        </p:txBody>
      </p:sp>
      <p:sp>
        <p:nvSpPr>
          <p:cNvPr id="3" name="Content Placeholder 2"/>
          <p:cNvSpPr>
            <a:spLocks noGrp="1"/>
          </p:cNvSpPr>
          <p:nvPr>
            <p:ph idx="1"/>
          </p:nvPr>
        </p:nvSpPr>
        <p:spPr>
          <a:xfrm>
            <a:off x="1524000" y="1600200"/>
            <a:ext cx="7162800" cy="5029200"/>
          </a:xfrm>
        </p:spPr>
        <p:txBody>
          <a:bodyPr>
            <a:normAutofit lnSpcReduction="10000"/>
          </a:bodyPr>
          <a:lstStyle/>
          <a:p>
            <a:r>
              <a:rPr lang="en-US" sz="2400" dirty="0" smtClean="0"/>
              <a:t>Establishing Health Outcomes Benchmarks</a:t>
            </a:r>
          </a:p>
          <a:p>
            <a:pPr lvl="1"/>
            <a:r>
              <a:rPr lang="en-US" sz="2000" dirty="0" smtClean="0"/>
              <a:t>Asthma</a:t>
            </a:r>
          </a:p>
          <a:p>
            <a:pPr lvl="2"/>
            <a:r>
              <a:rPr lang="en-US" sz="1600" dirty="0" smtClean="0"/>
              <a:t>Asthma Severity</a:t>
            </a:r>
          </a:p>
          <a:p>
            <a:pPr lvl="2"/>
            <a:r>
              <a:rPr lang="en-US" sz="1600" dirty="0" smtClean="0"/>
              <a:t>Asthma  Assessment</a:t>
            </a:r>
          </a:p>
          <a:p>
            <a:pPr lvl="2"/>
            <a:r>
              <a:rPr lang="en-US" sz="1600" dirty="0" smtClean="0"/>
              <a:t>Asthma Action Plan</a:t>
            </a:r>
          </a:p>
          <a:p>
            <a:pPr lvl="2"/>
            <a:r>
              <a:rPr lang="en-US" sz="1600" dirty="0" smtClean="0"/>
              <a:t>Pharmacological Therapy</a:t>
            </a:r>
          </a:p>
          <a:p>
            <a:pPr lvl="2"/>
            <a:r>
              <a:rPr lang="en-US" sz="1600" dirty="0" smtClean="0"/>
              <a:t>Annual Flu Vaccine</a:t>
            </a:r>
          </a:p>
          <a:p>
            <a:pPr lvl="1"/>
            <a:r>
              <a:rPr lang="en-US" sz="2000" dirty="0" smtClean="0"/>
              <a:t>Obesity</a:t>
            </a:r>
          </a:p>
          <a:p>
            <a:pPr lvl="2"/>
            <a:r>
              <a:rPr lang="en-US" sz="1600" dirty="0" smtClean="0"/>
              <a:t>BMI</a:t>
            </a:r>
          </a:p>
          <a:p>
            <a:pPr lvl="2"/>
            <a:r>
              <a:rPr lang="en-US" sz="1600" dirty="0" smtClean="0"/>
              <a:t>Blood Pressure</a:t>
            </a:r>
          </a:p>
          <a:p>
            <a:pPr lvl="2"/>
            <a:r>
              <a:rPr lang="en-US" sz="1600" dirty="0" smtClean="0"/>
              <a:t>Lipid Profile</a:t>
            </a:r>
          </a:p>
          <a:p>
            <a:pPr lvl="2"/>
            <a:r>
              <a:rPr lang="en-US" sz="1600" dirty="0" smtClean="0"/>
              <a:t>Hemoglobin A1c</a:t>
            </a:r>
          </a:p>
          <a:p>
            <a:pPr lvl="1"/>
            <a:r>
              <a:rPr lang="en-US" sz="2000" dirty="0" smtClean="0"/>
              <a:t>Health Maintenance</a:t>
            </a:r>
          </a:p>
          <a:p>
            <a:pPr lvl="2"/>
            <a:r>
              <a:rPr lang="en-US" sz="1600" dirty="0" smtClean="0"/>
              <a:t># Health Checks</a:t>
            </a:r>
          </a:p>
          <a:p>
            <a:pPr lvl="2"/>
            <a:r>
              <a:rPr lang="en-US" sz="1600" dirty="0" smtClean="0"/>
              <a:t>Screenings for Behavioral Health/Development</a:t>
            </a:r>
          </a:p>
          <a:p>
            <a:pPr lvl="2"/>
            <a:r>
              <a:rPr lang="en-US" sz="1600" dirty="0" smtClean="0"/>
              <a:t>Immunizations</a:t>
            </a:r>
            <a:endParaRPr lang="en-US" sz="2000" dirty="0"/>
          </a:p>
          <a:p>
            <a:pPr marL="914400" lvl="2" indent="0">
              <a:buNone/>
            </a:pPr>
            <a:endParaRPr lang="en-US" sz="1600" dirty="0" smtClean="0"/>
          </a:p>
        </p:txBody>
      </p:sp>
      <p:grpSp>
        <p:nvGrpSpPr>
          <p:cNvPr id="4" name="Group 3"/>
          <p:cNvGrpSpPr/>
          <p:nvPr/>
        </p:nvGrpSpPr>
        <p:grpSpPr>
          <a:xfrm>
            <a:off x="0" y="0"/>
            <a:ext cx="10012680" cy="6858000"/>
            <a:chOff x="0" y="0"/>
            <a:chExt cx="10012680" cy="6858000"/>
          </a:xfrm>
        </p:grpSpPr>
        <p:pic>
          <p:nvPicPr>
            <p:cNvPr id="5" name="Picture 3" descr="C:\Users\Heather.Combs\Desktop\Column Three.jpg"/>
            <p:cNvPicPr>
              <a:picLocks noChangeAspect="1" noChangeArrowheads="1"/>
            </p:cNvPicPr>
            <p:nvPr/>
          </p:nvPicPr>
          <p:blipFill>
            <a:blip r:embed="rId3" cstate="screen"/>
            <a:srcRect/>
            <a:stretch>
              <a:fillRect/>
            </a:stretch>
          </p:blipFill>
          <p:spPr bwMode="auto">
            <a:xfrm>
              <a:off x="0" y="0"/>
              <a:ext cx="1219200" cy="3352800"/>
            </a:xfrm>
            <a:prstGeom prst="rect">
              <a:avLst/>
            </a:prstGeom>
            <a:noFill/>
          </p:spPr>
        </p:pic>
        <p:pic>
          <p:nvPicPr>
            <p:cNvPr id="6" name="Picture 5" descr="C:\Users\Heather.Combs\Desktop\Column One.jpg"/>
            <p:cNvPicPr>
              <a:picLocks noChangeAspect="1" noChangeArrowheads="1"/>
            </p:cNvPicPr>
            <p:nvPr/>
          </p:nvPicPr>
          <p:blipFill>
            <a:blip r:embed="rId4" cstate="screen"/>
            <a:srcRect/>
            <a:stretch>
              <a:fillRect/>
            </a:stretch>
          </p:blipFill>
          <p:spPr bwMode="auto">
            <a:xfrm>
              <a:off x="0" y="3352800"/>
              <a:ext cx="1218624" cy="3505200"/>
            </a:xfrm>
            <a:prstGeom prst="rect">
              <a:avLst/>
            </a:prstGeom>
            <a:noFill/>
          </p:spPr>
        </p:pic>
        <p:sp>
          <p:nvSpPr>
            <p:cNvPr id="7" name="Minus 6"/>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72" name="Picture 4" descr="C:\Users\Heather.Combs\Desktop\children-background-education-21844862.jpg"/>
          <p:cNvPicPr>
            <a:picLocks noChangeAspect="1" noChangeArrowheads="1"/>
          </p:cNvPicPr>
          <p:nvPr/>
        </p:nvPicPr>
        <p:blipFill>
          <a:blip r:embed="rId5" cstate="screen"/>
          <a:srcRect/>
          <a:stretch>
            <a:fillRect/>
          </a:stretch>
        </p:blipFill>
        <p:spPr bwMode="auto">
          <a:xfrm>
            <a:off x="5875967" y="5638800"/>
            <a:ext cx="3247905" cy="1219200"/>
          </a:xfrm>
          <a:prstGeom prst="rect">
            <a:avLst/>
          </a:prstGeom>
          <a:noFill/>
        </p:spPr>
      </p:pic>
    </p:spTree>
    <p:extLst>
      <p:ext uri="{BB962C8B-B14F-4D97-AF65-F5344CB8AC3E}">
        <p14:creationId xmlns:p14="http://schemas.microsoft.com/office/powerpoint/2010/main" val="1181854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2362200" y="1066800"/>
            <a:ext cx="6781800" cy="2971800"/>
          </a:xfrm>
        </p:spPr>
        <p:txBody>
          <a:bodyPr>
            <a:noAutofit/>
          </a:bodyPr>
          <a:lstStyle/>
          <a:p>
            <a:pPr algn="ctr" eaLnBrk="1" fontAlgn="auto" hangingPunct="1">
              <a:lnSpc>
                <a:spcPct val="90000"/>
              </a:lnSpc>
              <a:spcAft>
                <a:spcPts val="0"/>
              </a:spcAft>
              <a:buNone/>
              <a:defRPr/>
            </a:pPr>
            <a:r>
              <a:rPr lang="en-US" sz="3600" b="1" dirty="0" smtClean="0">
                <a:solidFill>
                  <a:srgbClr val="FF5050"/>
                </a:solidFill>
              </a:rPr>
              <a:t>Current Statistics for</a:t>
            </a:r>
          </a:p>
          <a:p>
            <a:pPr algn="ctr" eaLnBrk="1" fontAlgn="auto" hangingPunct="1">
              <a:lnSpc>
                <a:spcPct val="90000"/>
              </a:lnSpc>
              <a:spcAft>
                <a:spcPts val="0"/>
              </a:spcAft>
              <a:buNone/>
              <a:defRPr/>
            </a:pPr>
            <a:endParaRPr lang="en-US" sz="3600" b="1" dirty="0">
              <a:solidFill>
                <a:srgbClr val="FF5050"/>
              </a:solidFill>
            </a:endParaRPr>
          </a:p>
          <a:p>
            <a:pPr algn="ctr" eaLnBrk="1" fontAlgn="auto" hangingPunct="1">
              <a:lnSpc>
                <a:spcPct val="90000"/>
              </a:lnSpc>
              <a:spcAft>
                <a:spcPts val="0"/>
              </a:spcAft>
              <a:buNone/>
              <a:defRPr/>
            </a:pPr>
            <a:r>
              <a:rPr lang="en-US" sz="3600" b="1" dirty="0" smtClean="0">
                <a:solidFill>
                  <a:srgbClr val="FF5050"/>
                </a:solidFill>
              </a:rPr>
              <a:t>Turner Elementary</a:t>
            </a:r>
          </a:p>
          <a:p>
            <a:pPr algn="ctr" eaLnBrk="1" fontAlgn="auto" hangingPunct="1">
              <a:lnSpc>
                <a:spcPct val="90000"/>
              </a:lnSpc>
              <a:spcAft>
                <a:spcPts val="0"/>
              </a:spcAft>
              <a:buNone/>
              <a:defRPr/>
            </a:pPr>
            <a:r>
              <a:rPr lang="en-US" sz="3600" b="1" dirty="0" smtClean="0">
                <a:solidFill>
                  <a:srgbClr val="FF5050"/>
                </a:solidFill>
              </a:rPr>
              <a:t>SBHC</a:t>
            </a:r>
          </a:p>
          <a:p>
            <a:pPr algn="ctr" eaLnBrk="1" fontAlgn="auto" hangingPunct="1">
              <a:lnSpc>
                <a:spcPct val="90000"/>
              </a:lnSpc>
              <a:spcAft>
                <a:spcPts val="0"/>
              </a:spcAft>
              <a:buNone/>
              <a:defRPr/>
            </a:pPr>
            <a:r>
              <a:rPr lang="en-US" sz="2400" b="1" i="1" dirty="0" smtClean="0">
                <a:solidFill>
                  <a:srgbClr val="FF5050"/>
                </a:solidFill>
              </a:rPr>
              <a:t>(Opened March 2013)</a:t>
            </a:r>
          </a:p>
          <a:p>
            <a:pPr algn="ctr" eaLnBrk="1" fontAlgn="auto" hangingPunct="1">
              <a:lnSpc>
                <a:spcPct val="90000"/>
              </a:lnSpc>
              <a:spcAft>
                <a:spcPts val="0"/>
              </a:spcAft>
              <a:buNone/>
              <a:defRPr/>
            </a:pPr>
            <a:endParaRPr lang="en-US" sz="2400" b="1" i="1" dirty="0">
              <a:solidFill>
                <a:srgbClr val="FF5050"/>
              </a:solidFill>
            </a:endParaRPr>
          </a:p>
          <a:p>
            <a:pPr algn="ctr" eaLnBrk="1" fontAlgn="auto" hangingPunct="1">
              <a:lnSpc>
                <a:spcPct val="90000"/>
              </a:lnSpc>
              <a:spcAft>
                <a:spcPts val="0"/>
              </a:spcAft>
              <a:buNone/>
              <a:defRPr/>
            </a:pPr>
            <a:endParaRPr lang="en-US" sz="2400" b="1" i="1" dirty="0" smtClean="0">
              <a:solidFill>
                <a:srgbClr val="FF5050"/>
              </a:solidFill>
            </a:endParaRPr>
          </a:p>
        </p:txBody>
      </p:sp>
      <p:pic>
        <p:nvPicPr>
          <p:cNvPr id="8" name="Picture 5" descr="C:\Users\Heather.Combs\Desktop\Column One.jpg"/>
          <p:cNvPicPr>
            <a:picLocks noChangeAspect="1" noChangeArrowheads="1"/>
          </p:cNvPicPr>
          <p:nvPr/>
        </p:nvPicPr>
        <p:blipFill>
          <a:blip r:embed="rId3" cstate="screen"/>
          <a:srcRect/>
          <a:stretch>
            <a:fillRect/>
          </a:stretch>
        </p:blipFill>
        <p:spPr bwMode="auto">
          <a:xfrm>
            <a:off x="0" y="0"/>
            <a:ext cx="2384264" cy="6858000"/>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832" y="4191000"/>
            <a:ext cx="2768600" cy="2076450"/>
          </a:xfrm>
          <a:prstGeom prst="rect">
            <a:avLst/>
          </a:prstGeom>
        </p:spPr>
      </p:pic>
    </p:spTree>
    <p:extLst>
      <p:ext uri="{BB962C8B-B14F-4D97-AF65-F5344CB8AC3E}">
        <p14:creationId xmlns:p14="http://schemas.microsoft.com/office/powerpoint/2010/main" val="18617699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7086600" cy="1143000"/>
          </a:xfrm>
        </p:spPr>
        <p:txBody>
          <a:bodyPr/>
          <a:lstStyle/>
          <a:p>
            <a:pPr algn="l"/>
            <a:r>
              <a:rPr lang="en-US" sz="4000" dirty="0" smtClean="0"/>
              <a:t>SBHC – User &amp; Encounter Data</a:t>
            </a:r>
            <a:endParaRPr lang="en-US" sz="4000" dirty="0"/>
          </a:p>
        </p:txBody>
      </p:sp>
      <p:grpSp>
        <p:nvGrpSpPr>
          <p:cNvPr id="5" name="Group 4"/>
          <p:cNvGrpSpPr/>
          <p:nvPr/>
        </p:nvGrpSpPr>
        <p:grpSpPr>
          <a:xfrm>
            <a:off x="0" y="0"/>
            <a:ext cx="10012680" cy="6858000"/>
            <a:chOff x="0" y="0"/>
            <a:chExt cx="10012680" cy="6858000"/>
          </a:xfrm>
        </p:grpSpPr>
        <p:pic>
          <p:nvPicPr>
            <p:cNvPr id="6" name="Picture 3" descr="C:\Users\Heather.Combs\Desktop\Column Three.jpg"/>
            <p:cNvPicPr>
              <a:picLocks noChangeAspect="1" noChangeArrowheads="1"/>
            </p:cNvPicPr>
            <p:nvPr/>
          </p:nvPicPr>
          <p:blipFill>
            <a:blip r:embed="rId2" cstate="screen"/>
            <a:srcRect/>
            <a:stretch>
              <a:fillRect/>
            </a:stretch>
          </p:blipFill>
          <p:spPr bwMode="auto">
            <a:xfrm>
              <a:off x="0" y="0"/>
              <a:ext cx="1219200" cy="3352800"/>
            </a:xfrm>
            <a:prstGeom prst="rect">
              <a:avLst/>
            </a:prstGeom>
            <a:noFill/>
          </p:spPr>
        </p:pic>
        <p:pic>
          <p:nvPicPr>
            <p:cNvPr id="7" name="Picture 5" descr="C:\Users\Heather.Combs\Desktop\Column One.jpg"/>
            <p:cNvPicPr>
              <a:picLocks noChangeAspect="1" noChangeArrowheads="1"/>
            </p:cNvPicPr>
            <p:nvPr/>
          </p:nvPicPr>
          <p:blipFill>
            <a:blip r:embed="rId3" cstate="screen"/>
            <a:srcRect/>
            <a:stretch>
              <a:fillRect/>
            </a:stretch>
          </p:blipFill>
          <p:spPr bwMode="auto">
            <a:xfrm>
              <a:off x="0" y="3352800"/>
              <a:ext cx="1218624" cy="3505200"/>
            </a:xfrm>
            <a:prstGeom prst="rect">
              <a:avLst/>
            </a:prstGeom>
            <a:noFill/>
          </p:spPr>
        </p:pic>
        <p:sp>
          <p:nvSpPr>
            <p:cNvPr id="8" name="Minus 7"/>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 name="Chart 8"/>
          <p:cNvGraphicFramePr>
            <a:graphicFrameLocks/>
          </p:cNvGraphicFramePr>
          <p:nvPr>
            <p:extLst>
              <p:ext uri="{D42A27DB-BD31-4B8C-83A1-F6EECF244321}">
                <p14:modId xmlns:p14="http://schemas.microsoft.com/office/powerpoint/2010/main" val="608881851"/>
              </p:ext>
            </p:extLst>
          </p:nvPr>
        </p:nvGraphicFramePr>
        <p:xfrm>
          <a:off x="1523424" y="1371600"/>
          <a:ext cx="7087176" cy="51816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p:spPr>
        <p:txBody>
          <a:bodyPr>
            <a:normAutofit fontScale="90000"/>
          </a:bodyPr>
          <a:lstStyle/>
          <a:p>
            <a:pPr algn="l"/>
            <a:r>
              <a:rPr lang="en-US" dirty="0" smtClean="0"/>
              <a:t>Asthma Quality Data – 2015-2016</a:t>
            </a:r>
            <a:endParaRPr lang="en-US" dirty="0"/>
          </a:p>
        </p:txBody>
      </p:sp>
      <p:grpSp>
        <p:nvGrpSpPr>
          <p:cNvPr id="5" name="Group 4"/>
          <p:cNvGrpSpPr/>
          <p:nvPr/>
        </p:nvGrpSpPr>
        <p:grpSpPr>
          <a:xfrm>
            <a:off x="0" y="0"/>
            <a:ext cx="10012680" cy="6858000"/>
            <a:chOff x="0" y="0"/>
            <a:chExt cx="10012680" cy="6858000"/>
          </a:xfrm>
        </p:grpSpPr>
        <p:pic>
          <p:nvPicPr>
            <p:cNvPr id="6" name="Picture 3" descr="C:\Users\Heather.Combs\Desktop\Column Three.jpg"/>
            <p:cNvPicPr>
              <a:picLocks noChangeAspect="1" noChangeArrowheads="1"/>
            </p:cNvPicPr>
            <p:nvPr/>
          </p:nvPicPr>
          <p:blipFill>
            <a:blip r:embed="rId2" cstate="screen"/>
            <a:srcRect/>
            <a:stretch>
              <a:fillRect/>
            </a:stretch>
          </p:blipFill>
          <p:spPr bwMode="auto">
            <a:xfrm>
              <a:off x="0" y="0"/>
              <a:ext cx="1219200" cy="3352800"/>
            </a:xfrm>
            <a:prstGeom prst="rect">
              <a:avLst/>
            </a:prstGeom>
            <a:noFill/>
          </p:spPr>
        </p:pic>
        <p:pic>
          <p:nvPicPr>
            <p:cNvPr id="7" name="Picture 5" descr="C:\Users\Heather.Combs\Desktop\Column One.jpg"/>
            <p:cNvPicPr>
              <a:picLocks noChangeAspect="1" noChangeArrowheads="1"/>
            </p:cNvPicPr>
            <p:nvPr/>
          </p:nvPicPr>
          <p:blipFill>
            <a:blip r:embed="rId3" cstate="screen"/>
            <a:srcRect/>
            <a:stretch>
              <a:fillRect/>
            </a:stretch>
          </p:blipFill>
          <p:spPr bwMode="auto">
            <a:xfrm>
              <a:off x="0" y="3352800"/>
              <a:ext cx="1218624" cy="3505200"/>
            </a:xfrm>
            <a:prstGeom prst="rect">
              <a:avLst/>
            </a:prstGeom>
            <a:noFill/>
          </p:spPr>
        </p:pic>
        <p:sp>
          <p:nvSpPr>
            <p:cNvPr id="8" name="Minus 7"/>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 name="Chart 8"/>
          <p:cNvGraphicFramePr>
            <a:graphicFrameLocks/>
          </p:cNvGraphicFramePr>
          <p:nvPr>
            <p:extLst>
              <p:ext uri="{D42A27DB-BD31-4B8C-83A1-F6EECF244321}">
                <p14:modId xmlns:p14="http://schemas.microsoft.com/office/powerpoint/2010/main" val="1262078747"/>
              </p:ext>
            </p:extLst>
          </p:nvPr>
        </p:nvGraphicFramePr>
        <p:xfrm>
          <a:off x="1447224" y="1417638"/>
          <a:ext cx="7239576" cy="505936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normAutofit fontScale="90000"/>
          </a:bodyPr>
          <a:lstStyle/>
          <a:p>
            <a:pPr algn="l"/>
            <a:r>
              <a:rPr lang="en-US" dirty="0" smtClean="0"/>
              <a:t>Asthma Quality Data – 2015-2016</a:t>
            </a:r>
            <a:endParaRPr lang="en-US" dirty="0"/>
          </a:p>
        </p:txBody>
      </p:sp>
      <p:grpSp>
        <p:nvGrpSpPr>
          <p:cNvPr id="5" name="Group 4"/>
          <p:cNvGrpSpPr/>
          <p:nvPr/>
        </p:nvGrpSpPr>
        <p:grpSpPr>
          <a:xfrm>
            <a:off x="0" y="0"/>
            <a:ext cx="10012680" cy="6858000"/>
            <a:chOff x="0" y="0"/>
            <a:chExt cx="10012680" cy="6858000"/>
          </a:xfrm>
        </p:grpSpPr>
        <p:pic>
          <p:nvPicPr>
            <p:cNvPr id="6" name="Picture 3" descr="C:\Users\Heather.Combs\Desktop\Column Three.jpg"/>
            <p:cNvPicPr>
              <a:picLocks noChangeAspect="1" noChangeArrowheads="1"/>
            </p:cNvPicPr>
            <p:nvPr/>
          </p:nvPicPr>
          <p:blipFill>
            <a:blip r:embed="rId2" cstate="screen"/>
            <a:srcRect/>
            <a:stretch>
              <a:fillRect/>
            </a:stretch>
          </p:blipFill>
          <p:spPr bwMode="auto">
            <a:xfrm>
              <a:off x="0" y="0"/>
              <a:ext cx="1219200" cy="3352800"/>
            </a:xfrm>
            <a:prstGeom prst="rect">
              <a:avLst/>
            </a:prstGeom>
            <a:noFill/>
          </p:spPr>
        </p:pic>
        <p:pic>
          <p:nvPicPr>
            <p:cNvPr id="7" name="Picture 5" descr="C:\Users\Heather.Combs\Desktop\Column One.jpg"/>
            <p:cNvPicPr>
              <a:picLocks noChangeAspect="1" noChangeArrowheads="1"/>
            </p:cNvPicPr>
            <p:nvPr/>
          </p:nvPicPr>
          <p:blipFill>
            <a:blip r:embed="rId3" cstate="screen"/>
            <a:srcRect/>
            <a:stretch>
              <a:fillRect/>
            </a:stretch>
          </p:blipFill>
          <p:spPr bwMode="auto">
            <a:xfrm>
              <a:off x="0" y="3352800"/>
              <a:ext cx="1218624" cy="3505200"/>
            </a:xfrm>
            <a:prstGeom prst="rect">
              <a:avLst/>
            </a:prstGeom>
            <a:noFill/>
          </p:spPr>
        </p:pic>
        <p:sp>
          <p:nvSpPr>
            <p:cNvPr id="8" name="Minus 7"/>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 name="Chart 8"/>
          <p:cNvGraphicFramePr>
            <a:graphicFrameLocks/>
          </p:cNvGraphicFramePr>
          <p:nvPr>
            <p:extLst>
              <p:ext uri="{D42A27DB-BD31-4B8C-83A1-F6EECF244321}">
                <p14:modId xmlns:p14="http://schemas.microsoft.com/office/powerpoint/2010/main" val="147813286"/>
              </p:ext>
            </p:extLst>
          </p:nvPr>
        </p:nvGraphicFramePr>
        <p:xfrm>
          <a:off x="1523424" y="1417638"/>
          <a:ext cx="7163376" cy="505936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normAutofit fontScale="90000"/>
          </a:bodyPr>
          <a:lstStyle/>
          <a:p>
            <a:pPr algn="l"/>
            <a:r>
              <a:rPr lang="en-US" dirty="0" smtClean="0"/>
              <a:t>Health Maintenance Quality Data</a:t>
            </a:r>
            <a:endParaRPr lang="en-US" dirty="0"/>
          </a:p>
        </p:txBody>
      </p:sp>
      <p:grpSp>
        <p:nvGrpSpPr>
          <p:cNvPr id="5" name="Group 4"/>
          <p:cNvGrpSpPr/>
          <p:nvPr/>
        </p:nvGrpSpPr>
        <p:grpSpPr>
          <a:xfrm>
            <a:off x="0" y="0"/>
            <a:ext cx="10012680" cy="6858000"/>
            <a:chOff x="0" y="0"/>
            <a:chExt cx="10012680" cy="6858000"/>
          </a:xfrm>
        </p:grpSpPr>
        <p:pic>
          <p:nvPicPr>
            <p:cNvPr id="6" name="Picture 3" descr="C:\Users\Heather.Combs\Desktop\Column Three.jpg"/>
            <p:cNvPicPr>
              <a:picLocks noChangeAspect="1" noChangeArrowheads="1"/>
            </p:cNvPicPr>
            <p:nvPr/>
          </p:nvPicPr>
          <p:blipFill>
            <a:blip r:embed="rId2" cstate="screen"/>
            <a:srcRect/>
            <a:stretch>
              <a:fillRect/>
            </a:stretch>
          </p:blipFill>
          <p:spPr bwMode="auto">
            <a:xfrm>
              <a:off x="0" y="0"/>
              <a:ext cx="1219200" cy="3352800"/>
            </a:xfrm>
            <a:prstGeom prst="rect">
              <a:avLst/>
            </a:prstGeom>
            <a:noFill/>
          </p:spPr>
        </p:pic>
        <p:pic>
          <p:nvPicPr>
            <p:cNvPr id="7" name="Picture 5" descr="C:\Users\Heather.Combs\Desktop\Column One.jpg"/>
            <p:cNvPicPr>
              <a:picLocks noChangeAspect="1" noChangeArrowheads="1"/>
            </p:cNvPicPr>
            <p:nvPr/>
          </p:nvPicPr>
          <p:blipFill>
            <a:blip r:embed="rId3" cstate="screen"/>
            <a:srcRect/>
            <a:stretch>
              <a:fillRect/>
            </a:stretch>
          </p:blipFill>
          <p:spPr bwMode="auto">
            <a:xfrm>
              <a:off x="0" y="3352800"/>
              <a:ext cx="1218624" cy="3505200"/>
            </a:xfrm>
            <a:prstGeom prst="rect">
              <a:avLst/>
            </a:prstGeom>
            <a:noFill/>
          </p:spPr>
        </p:pic>
        <p:sp>
          <p:nvSpPr>
            <p:cNvPr id="8" name="Minus 7"/>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 name="Chart 8"/>
          <p:cNvGraphicFramePr>
            <a:graphicFrameLocks/>
          </p:cNvGraphicFramePr>
          <p:nvPr>
            <p:extLst>
              <p:ext uri="{D42A27DB-BD31-4B8C-83A1-F6EECF244321}">
                <p14:modId xmlns:p14="http://schemas.microsoft.com/office/powerpoint/2010/main" val="2769634571"/>
              </p:ext>
            </p:extLst>
          </p:nvPr>
        </p:nvGraphicFramePr>
        <p:xfrm>
          <a:off x="1524000" y="1417638"/>
          <a:ext cx="7162800" cy="528796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708769"/>
            <a:ext cx="2880198" cy="384026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57200"/>
            <a:ext cx="2724150" cy="363220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24000" y="3429000"/>
            <a:ext cx="4554061" cy="3035300"/>
          </a:xfrm>
        </p:spPr>
      </p:pic>
      <p:sp>
        <p:nvSpPr>
          <p:cNvPr id="2" name="Down Arrow Callout 1"/>
          <p:cNvSpPr/>
          <p:nvPr/>
        </p:nvSpPr>
        <p:spPr>
          <a:xfrm>
            <a:off x="3333750" y="457200"/>
            <a:ext cx="2152650" cy="3505200"/>
          </a:xfrm>
          <a:prstGeom prst="downArrowCallout">
            <a:avLst>
              <a:gd name="adj1" fmla="val 25000"/>
              <a:gd name="adj2" fmla="val 25000"/>
              <a:gd name="adj3" fmla="val 25000"/>
              <a:gd name="adj4" fmla="val 722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Construction </a:t>
            </a:r>
          </a:p>
          <a:p>
            <a:pPr algn="ctr"/>
            <a:r>
              <a:rPr lang="en-US" dirty="0" smtClean="0"/>
              <a:t>to </a:t>
            </a:r>
          </a:p>
          <a:p>
            <a:pPr algn="ctr"/>
            <a:r>
              <a:rPr lang="en-US" dirty="0" smtClean="0"/>
              <a:t>Completion</a:t>
            </a:r>
            <a:endParaRPr lang="en-US" dirty="0"/>
          </a:p>
        </p:txBody>
      </p:sp>
      <p:sp>
        <p:nvSpPr>
          <p:cNvPr id="3" name="TextBox 2"/>
          <p:cNvSpPr txBox="1"/>
          <p:nvPr/>
        </p:nvSpPr>
        <p:spPr>
          <a:xfrm>
            <a:off x="6324600" y="5638800"/>
            <a:ext cx="2667000" cy="830997"/>
          </a:xfrm>
          <a:prstGeom prst="rect">
            <a:avLst/>
          </a:prstGeom>
          <a:noFill/>
        </p:spPr>
        <p:txBody>
          <a:bodyPr wrap="square" rtlCol="0">
            <a:spAutoFit/>
          </a:bodyPr>
          <a:lstStyle/>
          <a:p>
            <a:pPr algn="ctr"/>
            <a:r>
              <a:rPr lang="en-US" dirty="0" smtClean="0"/>
              <a:t>Turner Elementary SBHC</a:t>
            </a:r>
            <a:endParaRPr lang="en-US" dirty="0"/>
          </a:p>
        </p:txBody>
      </p:sp>
    </p:spTree>
    <p:extLst>
      <p:ext uri="{BB962C8B-B14F-4D97-AF65-F5344CB8AC3E}">
        <p14:creationId xmlns:p14="http://schemas.microsoft.com/office/powerpoint/2010/main" val="1555977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571" y="362210"/>
            <a:ext cx="3886200" cy="29146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964" y="2895600"/>
            <a:ext cx="4039985" cy="302998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571" y="3627016"/>
            <a:ext cx="3886200" cy="2914650"/>
          </a:xfrm>
          <a:prstGeom prst="rect">
            <a:avLst/>
          </a:prstGeom>
        </p:spPr>
      </p:pic>
      <p:sp>
        <p:nvSpPr>
          <p:cNvPr id="9" name="Flowchart: Alternate Process 8"/>
          <p:cNvSpPr/>
          <p:nvPr/>
        </p:nvSpPr>
        <p:spPr>
          <a:xfrm>
            <a:off x="4786746" y="609600"/>
            <a:ext cx="3581400" cy="161899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Renovated Space for Dental Services at </a:t>
            </a:r>
          </a:p>
          <a:p>
            <a:pPr algn="ctr"/>
            <a:r>
              <a:rPr lang="en-US" dirty="0" smtClean="0"/>
              <a:t>Turner Elementary</a:t>
            </a:r>
            <a:endParaRPr lang="en-US" dirty="0"/>
          </a:p>
        </p:txBody>
      </p:sp>
    </p:spTree>
    <p:extLst>
      <p:ext uri="{BB962C8B-B14F-4D97-AF65-F5344CB8AC3E}">
        <p14:creationId xmlns:p14="http://schemas.microsoft.com/office/powerpoint/2010/main" val="1701850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2057400"/>
            <a:ext cx="4572000" cy="4572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2400" y="228600"/>
            <a:ext cx="4572000" cy="4572000"/>
          </a:xfrm>
          <a:prstGeom prst="rect">
            <a:avLst/>
          </a:prstGeom>
        </p:spPr>
      </p:pic>
      <p:sp>
        <p:nvSpPr>
          <p:cNvPr id="10" name="Left Arrow 9"/>
          <p:cNvSpPr/>
          <p:nvPr/>
        </p:nvSpPr>
        <p:spPr>
          <a:xfrm>
            <a:off x="4953000" y="381000"/>
            <a:ext cx="3352800" cy="1371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Waiting Area</a:t>
            </a:r>
            <a:endParaRPr lang="en-US" dirty="0"/>
          </a:p>
        </p:txBody>
      </p:sp>
      <p:sp>
        <p:nvSpPr>
          <p:cNvPr id="11" name="Right Arrow 10"/>
          <p:cNvSpPr/>
          <p:nvPr/>
        </p:nvSpPr>
        <p:spPr>
          <a:xfrm>
            <a:off x="304800" y="5105400"/>
            <a:ext cx="38862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Laboratory</a:t>
            </a:r>
            <a:endParaRPr lang="en-US" dirty="0"/>
          </a:p>
        </p:txBody>
      </p:sp>
      <p:sp>
        <p:nvSpPr>
          <p:cNvPr id="12" name="TextBox 11"/>
          <p:cNvSpPr txBox="1"/>
          <p:nvPr/>
        </p:nvSpPr>
        <p:spPr>
          <a:xfrm>
            <a:off x="76200" y="6320135"/>
            <a:ext cx="3735185" cy="461665"/>
          </a:xfrm>
          <a:prstGeom prst="rect">
            <a:avLst/>
          </a:prstGeom>
          <a:noFill/>
        </p:spPr>
        <p:txBody>
          <a:bodyPr wrap="square" rtlCol="0">
            <a:spAutoFit/>
          </a:bodyPr>
          <a:lstStyle/>
          <a:p>
            <a:r>
              <a:rPr lang="en-US" dirty="0" smtClean="0"/>
              <a:t>Crisp SBHC</a:t>
            </a:r>
            <a:endParaRPr lang="en-US" dirty="0"/>
          </a:p>
        </p:txBody>
      </p:sp>
    </p:spTree>
    <p:extLst>
      <p:ext uri="{BB962C8B-B14F-4D97-AF65-F5344CB8AC3E}">
        <p14:creationId xmlns:p14="http://schemas.microsoft.com/office/powerpoint/2010/main" val="1641825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620000" cy="1066800"/>
          </a:xfrm>
        </p:spPr>
        <p:txBody>
          <a:bodyPr/>
          <a:lstStyle/>
          <a:p>
            <a:pPr algn="l"/>
            <a:r>
              <a:rPr lang="en-US" dirty="0" smtClean="0"/>
              <a:t>AAPHC History</a:t>
            </a:r>
            <a:endParaRPr lang="en-US" dirty="0"/>
          </a:p>
        </p:txBody>
      </p:sp>
      <p:sp>
        <p:nvSpPr>
          <p:cNvPr id="5" name="Content Placeholder 2"/>
          <p:cNvSpPr>
            <a:spLocks noGrp="1"/>
          </p:cNvSpPr>
          <p:nvPr>
            <p:ph idx="1"/>
          </p:nvPr>
        </p:nvSpPr>
        <p:spPr>
          <a:xfrm>
            <a:off x="1524000" y="1600200"/>
            <a:ext cx="7162800" cy="4974336"/>
          </a:xfrm>
        </p:spPr>
        <p:txBody>
          <a:bodyPr>
            <a:normAutofit fontScale="92500" lnSpcReduction="10000"/>
          </a:bodyPr>
          <a:lstStyle/>
          <a:p>
            <a:pPr>
              <a:tabLst>
                <a:tab pos="1035050" algn="l"/>
              </a:tabLst>
            </a:pPr>
            <a:r>
              <a:rPr lang="en-US" sz="2800" dirty="0" smtClean="0"/>
              <a:t>Corporation initially established in 1978 and current institution was incorporated in 1979. </a:t>
            </a:r>
          </a:p>
          <a:p>
            <a:endParaRPr lang="en-US" sz="1500" dirty="0" smtClean="0"/>
          </a:p>
          <a:p>
            <a:r>
              <a:rPr lang="en-US" sz="2800" dirty="0" smtClean="0"/>
              <a:t>Grant to develop clinic in Lee County was based on thesis project regarding lack of care for women and babies in the community, particularly prenatal care. AAPHC did not implement OB services until 2009…thirty years later.</a:t>
            </a:r>
          </a:p>
          <a:p>
            <a:endParaRPr lang="en-US" sz="1500" dirty="0" smtClean="0"/>
          </a:p>
          <a:p>
            <a:r>
              <a:rPr lang="en-US" sz="2800" dirty="0" smtClean="0"/>
              <a:t>AAPHC had three locations in 1982 and has grown to include 14 clinical locations, 6 SBHC sites, 3 adjunct facilities, 1 laboratory, and 1 administrative site</a:t>
            </a:r>
          </a:p>
          <a:p>
            <a:endParaRPr lang="en-US" sz="2000" dirty="0"/>
          </a:p>
        </p:txBody>
      </p:sp>
      <p:grpSp>
        <p:nvGrpSpPr>
          <p:cNvPr id="11" name="Group 10"/>
          <p:cNvGrpSpPr/>
          <p:nvPr/>
        </p:nvGrpSpPr>
        <p:grpSpPr>
          <a:xfrm>
            <a:off x="0" y="0"/>
            <a:ext cx="10012680" cy="6858000"/>
            <a:chOff x="0" y="0"/>
            <a:chExt cx="10012680" cy="6858000"/>
          </a:xfrm>
        </p:grpSpPr>
        <p:pic>
          <p:nvPicPr>
            <p:cNvPr id="2051" name="Picture 3" descr="C:\Users\Heather.Combs\Desktop\Column Three.jpg"/>
            <p:cNvPicPr>
              <a:picLocks noChangeAspect="1" noChangeArrowheads="1"/>
            </p:cNvPicPr>
            <p:nvPr/>
          </p:nvPicPr>
          <p:blipFill>
            <a:blip r:embed="rId3" cstate="screen"/>
            <a:srcRect/>
            <a:stretch>
              <a:fillRect/>
            </a:stretch>
          </p:blipFill>
          <p:spPr bwMode="auto">
            <a:xfrm>
              <a:off x="0" y="0"/>
              <a:ext cx="1219200" cy="3352800"/>
            </a:xfrm>
            <a:prstGeom prst="rect">
              <a:avLst/>
            </a:prstGeom>
            <a:noFill/>
          </p:spPr>
        </p:pic>
        <p:pic>
          <p:nvPicPr>
            <p:cNvPr id="2053" name="Picture 5" descr="C:\Users\Heather.Combs\Desktop\Column One.jpg"/>
            <p:cNvPicPr>
              <a:picLocks noChangeAspect="1" noChangeArrowheads="1"/>
            </p:cNvPicPr>
            <p:nvPr/>
          </p:nvPicPr>
          <p:blipFill>
            <a:blip r:embed="rId4"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77872" y="1816100"/>
            <a:ext cx="5384799" cy="4038599"/>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33251"/>
            <a:ext cx="5384800" cy="4038600"/>
          </a:xfrm>
        </p:spPr>
      </p:pic>
      <p:sp>
        <p:nvSpPr>
          <p:cNvPr id="3" name="Explosion 2 2"/>
          <p:cNvSpPr/>
          <p:nvPr/>
        </p:nvSpPr>
        <p:spPr>
          <a:xfrm rot="812670">
            <a:off x="533400" y="3835399"/>
            <a:ext cx="3733800" cy="279400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Exam Rooms</a:t>
            </a:r>
            <a:endParaRPr lang="en-US" dirty="0"/>
          </a:p>
        </p:txBody>
      </p:sp>
      <p:sp>
        <p:nvSpPr>
          <p:cNvPr id="9" name="TextBox 8"/>
          <p:cNvSpPr txBox="1"/>
          <p:nvPr/>
        </p:nvSpPr>
        <p:spPr>
          <a:xfrm>
            <a:off x="-1386" y="6400800"/>
            <a:ext cx="3735185" cy="461665"/>
          </a:xfrm>
          <a:prstGeom prst="rect">
            <a:avLst/>
          </a:prstGeom>
          <a:noFill/>
        </p:spPr>
        <p:txBody>
          <a:bodyPr wrap="square" rtlCol="0">
            <a:spAutoFit/>
          </a:bodyPr>
          <a:lstStyle/>
          <a:p>
            <a:r>
              <a:rPr lang="en-US" dirty="0" smtClean="0"/>
              <a:t>Crisp SBHC</a:t>
            </a:r>
            <a:endParaRPr lang="en-US" dirty="0"/>
          </a:p>
        </p:txBody>
      </p:sp>
    </p:spTree>
    <p:extLst>
      <p:ext uri="{BB962C8B-B14F-4D97-AF65-F5344CB8AC3E}">
        <p14:creationId xmlns:p14="http://schemas.microsoft.com/office/powerpoint/2010/main" val="3110960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81000"/>
            <a:ext cx="7620000" cy="1209675"/>
          </a:xfrm>
        </p:spPr>
        <p:txBody>
          <a:bodyPr>
            <a:normAutofit/>
          </a:bodyPr>
          <a:lstStyle/>
          <a:p>
            <a:r>
              <a:rPr lang="en-US" sz="3200" b="0" dirty="0" smtClean="0"/>
              <a:t>Turner Elementary SBHC Open House</a:t>
            </a:r>
            <a:endParaRPr lang="en-US" sz="3200" b="0" dirty="0"/>
          </a:p>
        </p:txBody>
      </p:sp>
      <p:grpSp>
        <p:nvGrpSpPr>
          <p:cNvPr id="7" name="Group 6"/>
          <p:cNvGrpSpPr/>
          <p:nvPr/>
        </p:nvGrpSpPr>
        <p:grpSpPr>
          <a:xfrm>
            <a:off x="0" y="0"/>
            <a:ext cx="10012680" cy="6858000"/>
            <a:chOff x="0" y="0"/>
            <a:chExt cx="10012680" cy="6858000"/>
          </a:xfrm>
        </p:grpSpPr>
        <p:pic>
          <p:nvPicPr>
            <p:cNvPr id="8" name="Picture 3" descr="C:\Users\Heather.Combs\Desktop\Column Three.jpg"/>
            <p:cNvPicPr>
              <a:picLocks noChangeAspect="1" noChangeArrowheads="1"/>
            </p:cNvPicPr>
            <p:nvPr/>
          </p:nvPicPr>
          <p:blipFill>
            <a:blip r:embed="rId2" cstate="screen"/>
            <a:srcRect/>
            <a:stretch>
              <a:fillRect/>
            </a:stretch>
          </p:blipFill>
          <p:spPr bwMode="auto">
            <a:xfrm>
              <a:off x="0" y="0"/>
              <a:ext cx="1219200" cy="3352800"/>
            </a:xfrm>
            <a:prstGeom prst="rect">
              <a:avLst/>
            </a:prstGeom>
            <a:noFill/>
          </p:spPr>
        </p:pic>
        <p:pic>
          <p:nvPicPr>
            <p:cNvPr id="9" name="Picture 5" descr="C:\Users\Heather.Combs\Desktop\Column One.jpg"/>
            <p:cNvPicPr>
              <a:picLocks noChangeAspect="1" noChangeArrowheads="1"/>
            </p:cNvPicPr>
            <p:nvPr/>
          </p:nvPicPr>
          <p:blipFill>
            <a:blip r:embed="rId3"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5" name="Picture 3" descr="C:\Users\Heather.Combs\Documents\Documents\Documents\Images\TESBHC\SBHC Open House 03-2013\20130326_165932.jpg"/>
          <p:cNvPicPr>
            <a:picLocks noChangeAspect="1" noChangeArrowheads="1"/>
          </p:cNvPicPr>
          <p:nvPr/>
        </p:nvPicPr>
        <p:blipFill>
          <a:blip r:embed="rId4" cstate="screen"/>
          <a:srcRect/>
          <a:stretch>
            <a:fillRect/>
          </a:stretch>
        </p:blipFill>
        <p:spPr bwMode="auto">
          <a:xfrm>
            <a:off x="1891077" y="1579591"/>
            <a:ext cx="6515099" cy="4886324"/>
          </a:xfrm>
          <a:prstGeom prst="rect">
            <a:avLst/>
          </a:prstGeom>
          <a:noFill/>
        </p:spPr>
      </p:pic>
      <p:pic>
        <p:nvPicPr>
          <p:cNvPr id="13" name="Picture 2" descr="C:\Users\Heather.Combs\AppData\Local\Microsoft\Windows\Temporary Internet Files\Content.IE5\IO6XIIEO\red-apple-clipart[1].jpg"/>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flipH="1">
            <a:off x="7580090" y="5257799"/>
            <a:ext cx="1630004" cy="1601351"/>
          </a:xfrm>
          <a:prstGeom prst="rect">
            <a:avLst/>
          </a:prstGeom>
          <a:noFill/>
        </p:spPr>
      </p:pic>
    </p:spTree>
    <p:extLst>
      <p:ext uri="{BB962C8B-B14F-4D97-AF65-F5344CB8AC3E}">
        <p14:creationId xmlns:p14="http://schemas.microsoft.com/office/powerpoint/2010/main" val="384934171"/>
      </p:ext>
    </p:extLst>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screen"/>
          <a:srcRect/>
          <a:stretch>
            <a:fillRect/>
          </a:stretch>
        </p:blipFill>
        <p:spPr bwMode="auto">
          <a:xfrm>
            <a:off x="1752600" y="1590675"/>
            <a:ext cx="6693922" cy="4984836"/>
          </a:xfrm>
          <a:prstGeom prst="rect">
            <a:avLst/>
          </a:prstGeom>
          <a:noFill/>
          <a:ln w="9525">
            <a:noFill/>
            <a:miter lim="800000"/>
            <a:headEnd/>
            <a:tailEnd/>
          </a:ln>
          <a:effectLst/>
        </p:spPr>
      </p:pic>
      <p:sp>
        <p:nvSpPr>
          <p:cNvPr id="3" name="Title 2"/>
          <p:cNvSpPr>
            <a:spLocks noGrp="1"/>
          </p:cNvSpPr>
          <p:nvPr>
            <p:ph type="title"/>
          </p:nvPr>
        </p:nvSpPr>
        <p:spPr>
          <a:xfrm>
            <a:off x="1524000" y="381000"/>
            <a:ext cx="7620000" cy="1209675"/>
          </a:xfrm>
        </p:spPr>
        <p:txBody>
          <a:bodyPr>
            <a:normAutofit/>
          </a:bodyPr>
          <a:lstStyle/>
          <a:p>
            <a:r>
              <a:rPr lang="en-US" sz="2800" b="0" dirty="0" smtClean="0"/>
              <a:t>“What Healthy Means to ME” – Art Contest</a:t>
            </a:r>
            <a:endParaRPr lang="en-US" sz="2800" b="0" dirty="0"/>
          </a:p>
        </p:txBody>
      </p:sp>
      <p:grpSp>
        <p:nvGrpSpPr>
          <p:cNvPr id="7" name="Group 6"/>
          <p:cNvGrpSpPr/>
          <p:nvPr/>
        </p:nvGrpSpPr>
        <p:grpSpPr>
          <a:xfrm>
            <a:off x="0" y="0"/>
            <a:ext cx="10012680" cy="6858000"/>
            <a:chOff x="0" y="0"/>
            <a:chExt cx="10012680" cy="6858000"/>
          </a:xfrm>
        </p:grpSpPr>
        <p:pic>
          <p:nvPicPr>
            <p:cNvPr id="8" name="Picture 3" descr="C:\Users\Heather.Combs\Desktop\Column Three.jpg"/>
            <p:cNvPicPr>
              <a:picLocks noChangeAspect="1" noChangeArrowheads="1"/>
            </p:cNvPicPr>
            <p:nvPr/>
          </p:nvPicPr>
          <p:blipFill>
            <a:blip r:embed="rId3" cstate="screen"/>
            <a:srcRect/>
            <a:stretch>
              <a:fillRect/>
            </a:stretch>
          </p:blipFill>
          <p:spPr bwMode="auto">
            <a:xfrm>
              <a:off x="0" y="0"/>
              <a:ext cx="1219200" cy="3352800"/>
            </a:xfrm>
            <a:prstGeom prst="rect">
              <a:avLst/>
            </a:prstGeom>
            <a:noFill/>
          </p:spPr>
        </p:pic>
        <p:pic>
          <p:nvPicPr>
            <p:cNvPr id="9" name="Picture 5" descr="C:\Users\Heather.Combs\Desktop\Column One.jpg"/>
            <p:cNvPicPr>
              <a:picLocks noChangeAspect="1" noChangeArrowheads="1"/>
            </p:cNvPicPr>
            <p:nvPr/>
          </p:nvPicPr>
          <p:blipFill>
            <a:blip r:embed="rId4"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2" descr="C:\Users\Heather.Combs\AppData\Local\Microsoft\Windows\Temporary Internet Files\Content.IE5\IO6XIIEO\red-apple-clipart[1].jpg"/>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flipH="1">
            <a:off x="7580090" y="5257799"/>
            <a:ext cx="1630004" cy="1601351"/>
          </a:xfrm>
          <a:prstGeom prst="rect">
            <a:avLst/>
          </a:prstGeom>
          <a:noFill/>
        </p:spPr>
      </p:pic>
    </p:spTree>
    <p:extLst>
      <p:ext uri="{BB962C8B-B14F-4D97-AF65-F5344CB8AC3E}">
        <p14:creationId xmlns:p14="http://schemas.microsoft.com/office/powerpoint/2010/main" val="1059417418"/>
      </p:ext>
    </p:extLst>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81000"/>
            <a:ext cx="7620000" cy="1209675"/>
          </a:xfrm>
        </p:spPr>
        <p:txBody>
          <a:bodyPr/>
          <a:lstStyle/>
          <a:p>
            <a:r>
              <a:rPr lang="en-US" b="0" dirty="0" smtClean="0"/>
              <a:t>Contest Winners Art Display</a:t>
            </a:r>
            <a:endParaRPr lang="en-US" b="0" dirty="0"/>
          </a:p>
        </p:txBody>
      </p:sp>
      <p:grpSp>
        <p:nvGrpSpPr>
          <p:cNvPr id="7" name="Group 6"/>
          <p:cNvGrpSpPr/>
          <p:nvPr/>
        </p:nvGrpSpPr>
        <p:grpSpPr>
          <a:xfrm>
            <a:off x="0" y="0"/>
            <a:ext cx="10012680" cy="6858000"/>
            <a:chOff x="0" y="0"/>
            <a:chExt cx="10012680" cy="6858000"/>
          </a:xfrm>
        </p:grpSpPr>
        <p:pic>
          <p:nvPicPr>
            <p:cNvPr id="8" name="Picture 3" descr="C:\Users\Heather.Combs\Desktop\Column Three.jpg"/>
            <p:cNvPicPr>
              <a:picLocks noChangeAspect="1" noChangeArrowheads="1"/>
            </p:cNvPicPr>
            <p:nvPr/>
          </p:nvPicPr>
          <p:blipFill>
            <a:blip r:embed="rId2" cstate="screen"/>
            <a:srcRect/>
            <a:stretch>
              <a:fillRect/>
            </a:stretch>
          </p:blipFill>
          <p:spPr bwMode="auto">
            <a:xfrm>
              <a:off x="0" y="0"/>
              <a:ext cx="1219200" cy="3352800"/>
            </a:xfrm>
            <a:prstGeom prst="rect">
              <a:avLst/>
            </a:prstGeom>
            <a:noFill/>
          </p:spPr>
        </p:pic>
        <p:pic>
          <p:nvPicPr>
            <p:cNvPr id="9" name="Picture 5" descr="C:\Users\Heather.Combs\Desktop\Column One.jpg"/>
            <p:cNvPicPr>
              <a:picLocks noChangeAspect="1" noChangeArrowheads="1"/>
            </p:cNvPicPr>
            <p:nvPr/>
          </p:nvPicPr>
          <p:blipFill>
            <a:blip r:embed="rId3"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6" name="Picture 4" descr="C:\Users\Heather.Combs\Documents\Documents\Documents\Images\TESBHC\SBHC Open House 03-2013\_MG_3101.jpg"/>
          <p:cNvPicPr>
            <a:picLocks noChangeAspect="1" noChangeArrowheads="1"/>
          </p:cNvPicPr>
          <p:nvPr/>
        </p:nvPicPr>
        <p:blipFill>
          <a:blip r:embed="rId4" cstate="screen"/>
          <a:srcRect/>
          <a:stretch>
            <a:fillRect/>
          </a:stretch>
        </p:blipFill>
        <p:spPr bwMode="auto">
          <a:xfrm>
            <a:off x="1524000" y="1626697"/>
            <a:ext cx="7217312" cy="4810561"/>
          </a:xfrm>
          <a:prstGeom prst="rect">
            <a:avLst/>
          </a:prstGeom>
          <a:noFill/>
        </p:spPr>
      </p:pic>
      <p:pic>
        <p:nvPicPr>
          <p:cNvPr id="13" name="Picture 2" descr="C:\Users\Heather.Combs\AppData\Local\Microsoft\Windows\Temporary Internet Files\Content.IE5\IO6XIIEO\red-apple-clipart[1].jpg"/>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flipH="1">
            <a:off x="7580090" y="5257799"/>
            <a:ext cx="1630004" cy="1601351"/>
          </a:xfrm>
          <a:prstGeom prst="rect">
            <a:avLst/>
          </a:prstGeom>
          <a:noFill/>
        </p:spPr>
      </p:pic>
    </p:spTree>
    <p:extLst>
      <p:ext uri="{BB962C8B-B14F-4D97-AF65-F5344CB8AC3E}">
        <p14:creationId xmlns:p14="http://schemas.microsoft.com/office/powerpoint/2010/main" val="749661544"/>
      </p:ext>
    </p:extLst>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81000"/>
            <a:ext cx="7620000" cy="1209675"/>
          </a:xfrm>
        </p:spPr>
        <p:txBody>
          <a:bodyPr/>
          <a:lstStyle/>
          <a:p>
            <a:r>
              <a:rPr lang="en-US" b="0" dirty="0" smtClean="0"/>
              <a:t>SBHC Health Fair</a:t>
            </a:r>
            <a:endParaRPr lang="en-US" b="0" dirty="0"/>
          </a:p>
        </p:txBody>
      </p:sp>
      <p:grpSp>
        <p:nvGrpSpPr>
          <p:cNvPr id="7" name="Group 6"/>
          <p:cNvGrpSpPr/>
          <p:nvPr/>
        </p:nvGrpSpPr>
        <p:grpSpPr>
          <a:xfrm>
            <a:off x="0" y="0"/>
            <a:ext cx="10012680" cy="6858000"/>
            <a:chOff x="0" y="0"/>
            <a:chExt cx="10012680" cy="6858000"/>
          </a:xfrm>
        </p:grpSpPr>
        <p:pic>
          <p:nvPicPr>
            <p:cNvPr id="8" name="Picture 3" descr="C:\Users\Heather.Combs\Desktop\Column Three.jpg"/>
            <p:cNvPicPr>
              <a:picLocks noChangeAspect="1" noChangeArrowheads="1"/>
            </p:cNvPicPr>
            <p:nvPr/>
          </p:nvPicPr>
          <p:blipFill>
            <a:blip r:embed="rId2" cstate="screen"/>
            <a:srcRect/>
            <a:stretch>
              <a:fillRect/>
            </a:stretch>
          </p:blipFill>
          <p:spPr bwMode="auto">
            <a:xfrm>
              <a:off x="0" y="0"/>
              <a:ext cx="1219200" cy="3352800"/>
            </a:xfrm>
            <a:prstGeom prst="rect">
              <a:avLst/>
            </a:prstGeom>
            <a:noFill/>
          </p:spPr>
        </p:pic>
        <p:pic>
          <p:nvPicPr>
            <p:cNvPr id="9" name="Picture 5" descr="C:\Users\Heather.Combs\Desktop\Column One.jpg"/>
            <p:cNvPicPr>
              <a:picLocks noChangeAspect="1" noChangeArrowheads="1"/>
            </p:cNvPicPr>
            <p:nvPr/>
          </p:nvPicPr>
          <p:blipFill>
            <a:blip r:embed="rId3"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4" cstate="screen"/>
          <a:srcRect/>
          <a:stretch>
            <a:fillRect/>
          </a:stretch>
        </p:blipFill>
        <p:spPr bwMode="auto">
          <a:xfrm rot="21031208">
            <a:off x="2081448" y="1798733"/>
            <a:ext cx="2885358" cy="4328037"/>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screen"/>
          <a:srcRect/>
          <a:stretch>
            <a:fillRect/>
          </a:stretch>
        </p:blipFill>
        <p:spPr bwMode="auto">
          <a:xfrm rot="714043">
            <a:off x="5391194" y="1683358"/>
            <a:ext cx="3043797" cy="4567096"/>
          </a:xfrm>
          <a:prstGeom prst="rect">
            <a:avLst/>
          </a:prstGeom>
          <a:noFill/>
          <a:ln w="9525">
            <a:noFill/>
            <a:miter lim="800000"/>
            <a:headEnd/>
            <a:tailEnd/>
          </a:ln>
          <a:effectLst/>
        </p:spPr>
      </p:pic>
      <p:pic>
        <p:nvPicPr>
          <p:cNvPr id="3074" name="Picture 2" descr="C:\Users\Heather.Combs\AppData\Local\Microsoft\Windows\Temporary Internet Files\Content.IE5\IO6XIIEO\red-apple-clipart[1].jpg"/>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flipH="1">
            <a:off x="7580090" y="5257799"/>
            <a:ext cx="1630004" cy="1601351"/>
          </a:xfrm>
          <a:prstGeom prst="rect">
            <a:avLst/>
          </a:prstGeom>
          <a:noFill/>
        </p:spPr>
      </p:pic>
    </p:spTree>
    <p:extLst>
      <p:ext uri="{BB962C8B-B14F-4D97-AF65-F5344CB8AC3E}">
        <p14:creationId xmlns:p14="http://schemas.microsoft.com/office/powerpoint/2010/main" val="1702684979"/>
      </p:ext>
    </p:extLst>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81000"/>
            <a:ext cx="7620000" cy="1209675"/>
          </a:xfrm>
        </p:spPr>
        <p:txBody>
          <a:bodyPr/>
          <a:lstStyle/>
          <a:p>
            <a:r>
              <a:rPr lang="en-US" b="0" dirty="0" smtClean="0"/>
              <a:t>SBHC Health Fair</a:t>
            </a:r>
            <a:endParaRPr lang="en-US" b="0" dirty="0"/>
          </a:p>
        </p:txBody>
      </p:sp>
      <p:grpSp>
        <p:nvGrpSpPr>
          <p:cNvPr id="7" name="Group 6"/>
          <p:cNvGrpSpPr/>
          <p:nvPr/>
        </p:nvGrpSpPr>
        <p:grpSpPr>
          <a:xfrm>
            <a:off x="0" y="0"/>
            <a:ext cx="10012680" cy="6858000"/>
            <a:chOff x="0" y="0"/>
            <a:chExt cx="10012680" cy="6858000"/>
          </a:xfrm>
        </p:grpSpPr>
        <p:pic>
          <p:nvPicPr>
            <p:cNvPr id="8" name="Picture 3" descr="C:\Users\Heather.Combs\Desktop\Column Three.jpg"/>
            <p:cNvPicPr>
              <a:picLocks noChangeAspect="1" noChangeArrowheads="1"/>
            </p:cNvPicPr>
            <p:nvPr/>
          </p:nvPicPr>
          <p:blipFill>
            <a:blip r:embed="rId2" cstate="screen"/>
            <a:srcRect/>
            <a:stretch>
              <a:fillRect/>
            </a:stretch>
          </p:blipFill>
          <p:spPr bwMode="auto">
            <a:xfrm>
              <a:off x="0" y="0"/>
              <a:ext cx="1219200" cy="3352800"/>
            </a:xfrm>
            <a:prstGeom prst="rect">
              <a:avLst/>
            </a:prstGeom>
            <a:noFill/>
          </p:spPr>
        </p:pic>
        <p:pic>
          <p:nvPicPr>
            <p:cNvPr id="9" name="Picture 5" descr="C:\Users\Heather.Combs\Desktop\Column One.jpg"/>
            <p:cNvPicPr>
              <a:picLocks noChangeAspect="1" noChangeArrowheads="1"/>
            </p:cNvPicPr>
            <p:nvPr/>
          </p:nvPicPr>
          <p:blipFill>
            <a:blip r:embed="rId3"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532060"/>
            <a:ext cx="3380517" cy="5072330"/>
          </a:xfrm>
          <a:prstGeom prst="rect">
            <a:avLst/>
          </a:prstGeom>
        </p:spPr>
      </p:pic>
      <p:pic>
        <p:nvPicPr>
          <p:cNvPr id="3074" name="Picture 2" descr="C:\Users\Heather.Combs\AppData\Local\Microsoft\Windows\Temporary Internet Files\Content.IE5\IO6XIIEO\red-apple-clipart[1].jpg"/>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flipH="1">
            <a:off x="7580090" y="5257799"/>
            <a:ext cx="1630004" cy="1601351"/>
          </a:xfrm>
          <a:prstGeom prst="rect">
            <a:avLst/>
          </a:prstGeom>
          <a:noFill/>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1532060"/>
            <a:ext cx="3810000" cy="2540915"/>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b="16285"/>
          <a:stretch/>
        </p:blipFill>
        <p:spPr>
          <a:xfrm>
            <a:off x="1499269" y="4072975"/>
            <a:ext cx="3834731" cy="2531415"/>
          </a:xfrm>
          <a:prstGeom prst="rect">
            <a:avLst/>
          </a:prstGeom>
        </p:spPr>
      </p:pic>
    </p:spTree>
    <p:extLst>
      <p:ext uri="{BB962C8B-B14F-4D97-AF65-F5344CB8AC3E}">
        <p14:creationId xmlns:p14="http://schemas.microsoft.com/office/powerpoint/2010/main" val="4198663282"/>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976" y="2200275"/>
            <a:ext cx="4567162" cy="4495800"/>
          </a:xfrm>
          <a:prstGeom prst="rect">
            <a:avLst/>
          </a:prstGeom>
        </p:spPr>
      </p:pic>
      <p:sp>
        <p:nvSpPr>
          <p:cNvPr id="3" name="Title 2"/>
          <p:cNvSpPr>
            <a:spLocks noGrp="1"/>
          </p:cNvSpPr>
          <p:nvPr>
            <p:ph type="title"/>
          </p:nvPr>
        </p:nvSpPr>
        <p:spPr>
          <a:xfrm>
            <a:off x="1524000" y="381000"/>
            <a:ext cx="7620000" cy="1209675"/>
          </a:xfrm>
        </p:spPr>
        <p:txBody>
          <a:bodyPr/>
          <a:lstStyle/>
          <a:p>
            <a:r>
              <a:rPr lang="en-US" b="0" dirty="0" smtClean="0"/>
              <a:t>SBHC Health Fair</a:t>
            </a:r>
            <a:endParaRPr lang="en-US" b="0" dirty="0"/>
          </a:p>
        </p:txBody>
      </p:sp>
      <p:grpSp>
        <p:nvGrpSpPr>
          <p:cNvPr id="7" name="Group 6"/>
          <p:cNvGrpSpPr/>
          <p:nvPr/>
        </p:nvGrpSpPr>
        <p:grpSpPr>
          <a:xfrm>
            <a:off x="0" y="0"/>
            <a:ext cx="10012680" cy="6858000"/>
            <a:chOff x="0" y="0"/>
            <a:chExt cx="10012680" cy="6858000"/>
          </a:xfrm>
        </p:grpSpPr>
        <p:pic>
          <p:nvPicPr>
            <p:cNvPr id="8" name="Picture 3" descr="C:\Users\Heather.Combs\Desktop\Column Three.jpg"/>
            <p:cNvPicPr>
              <a:picLocks noChangeAspect="1" noChangeArrowheads="1"/>
            </p:cNvPicPr>
            <p:nvPr/>
          </p:nvPicPr>
          <p:blipFill>
            <a:blip r:embed="rId3" cstate="screen"/>
            <a:srcRect/>
            <a:stretch>
              <a:fillRect/>
            </a:stretch>
          </p:blipFill>
          <p:spPr bwMode="auto">
            <a:xfrm>
              <a:off x="0" y="0"/>
              <a:ext cx="1219200" cy="3352800"/>
            </a:xfrm>
            <a:prstGeom prst="rect">
              <a:avLst/>
            </a:prstGeom>
            <a:noFill/>
          </p:spPr>
        </p:pic>
        <p:pic>
          <p:nvPicPr>
            <p:cNvPr id="9" name="Picture 5" descr="C:\Users\Heather.Combs\Desktop\Column One.jpg"/>
            <p:cNvPicPr>
              <a:picLocks noChangeAspect="1" noChangeArrowheads="1"/>
            </p:cNvPicPr>
            <p:nvPr/>
          </p:nvPicPr>
          <p:blipFill>
            <a:blip r:embed="rId4"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C:\Users\Heather.Combs\AppData\Local\Microsoft\Windows\Temporary Internet Files\Content.IE5\IO6XIIEO\red-apple-clipart[1].jpg"/>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flipH="1">
            <a:off x="7580090" y="5257799"/>
            <a:ext cx="1630004" cy="1601351"/>
          </a:xfrm>
          <a:prstGeom prst="rect">
            <a:avLst/>
          </a:prstGeom>
          <a:noFill/>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5723" y="1590675"/>
            <a:ext cx="3810000" cy="3378200"/>
          </a:xfrm>
          <a:prstGeom prst="rect">
            <a:avLst/>
          </a:prstGeom>
        </p:spPr>
      </p:pic>
    </p:spTree>
    <p:extLst>
      <p:ext uri="{BB962C8B-B14F-4D97-AF65-F5344CB8AC3E}">
        <p14:creationId xmlns:p14="http://schemas.microsoft.com/office/powerpoint/2010/main" val="2898997334"/>
      </p:ext>
    </p:extLst>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81000"/>
            <a:ext cx="7620000" cy="1209675"/>
          </a:xfrm>
        </p:spPr>
        <p:txBody>
          <a:bodyPr/>
          <a:lstStyle/>
          <a:p>
            <a:r>
              <a:rPr lang="en-US" b="0" dirty="0" smtClean="0"/>
              <a:t>SBHC Health Fair</a:t>
            </a:r>
            <a:endParaRPr lang="en-US" b="0" dirty="0"/>
          </a:p>
        </p:txBody>
      </p:sp>
      <p:grpSp>
        <p:nvGrpSpPr>
          <p:cNvPr id="7" name="Group 6"/>
          <p:cNvGrpSpPr/>
          <p:nvPr/>
        </p:nvGrpSpPr>
        <p:grpSpPr>
          <a:xfrm>
            <a:off x="0" y="0"/>
            <a:ext cx="10012680" cy="6858000"/>
            <a:chOff x="0" y="0"/>
            <a:chExt cx="10012680" cy="6858000"/>
          </a:xfrm>
        </p:grpSpPr>
        <p:pic>
          <p:nvPicPr>
            <p:cNvPr id="8" name="Picture 3" descr="C:\Users\Heather.Combs\Desktop\Column Three.jpg"/>
            <p:cNvPicPr>
              <a:picLocks noChangeAspect="1" noChangeArrowheads="1"/>
            </p:cNvPicPr>
            <p:nvPr/>
          </p:nvPicPr>
          <p:blipFill>
            <a:blip r:embed="rId2" cstate="screen"/>
            <a:srcRect/>
            <a:stretch>
              <a:fillRect/>
            </a:stretch>
          </p:blipFill>
          <p:spPr bwMode="auto">
            <a:xfrm>
              <a:off x="0" y="0"/>
              <a:ext cx="1219200" cy="3352800"/>
            </a:xfrm>
            <a:prstGeom prst="rect">
              <a:avLst/>
            </a:prstGeom>
            <a:noFill/>
          </p:spPr>
        </p:pic>
        <p:pic>
          <p:nvPicPr>
            <p:cNvPr id="9" name="Picture 5" descr="C:\Users\Heather.Combs\Desktop\Column One.jpg"/>
            <p:cNvPicPr>
              <a:picLocks noChangeAspect="1" noChangeArrowheads="1"/>
            </p:cNvPicPr>
            <p:nvPr/>
          </p:nvPicPr>
          <p:blipFill>
            <a:blip r:embed="rId3"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C:\Users\Heather.Combs\AppData\Local\Microsoft\Windows\Temporary Internet Files\Content.IE5\IO6XIIEO\red-apple-clipart[1].jpg"/>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flipH="1">
            <a:off x="7580090" y="5257799"/>
            <a:ext cx="1630004" cy="1601351"/>
          </a:xfrm>
          <a:prstGeom prst="rect">
            <a:avLst/>
          </a:prstGeom>
          <a:noFill/>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7652"/>
          <a:stretch/>
        </p:blipFill>
        <p:spPr>
          <a:xfrm flipH="1">
            <a:off x="1428623" y="2581275"/>
            <a:ext cx="2970733" cy="3743325"/>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627"/>
          <a:stretch/>
        </p:blipFill>
        <p:spPr>
          <a:xfrm>
            <a:off x="4114800" y="1745307"/>
            <a:ext cx="4606794" cy="3214985"/>
          </a:xfrm>
          <a:prstGeom prst="rect">
            <a:avLst/>
          </a:prstGeom>
        </p:spPr>
      </p:pic>
    </p:spTree>
    <p:extLst>
      <p:ext uri="{BB962C8B-B14F-4D97-AF65-F5344CB8AC3E}">
        <p14:creationId xmlns:p14="http://schemas.microsoft.com/office/powerpoint/2010/main" val="1511296636"/>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81000"/>
            <a:ext cx="7620000" cy="1209675"/>
          </a:xfrm>
        </p:spPr>
        <p:txBody>
          <a:bodyPr/>
          <a:lstStyle/>
          <a:p>
            <a:r>
              <a:rPr lang="en-US" b="0" dirty="0" smtClean="0"/>
              <a:t>SBHC Health Fair</a:t>
            </a:r>
            <a:endParaRPr lang="en-US" b="0" dirty="0"/>
          </a:p>
        </p:txBody>
      </p:sp>
      <p:grpSp>
        <p:nvGrpSpPr>
          <p:cNvPr id="7" name="Group 6"/>
          <p:cNvGrpSpPr/>
          <p:nvPr/>
        </p:nvGrpSpPr>
        <p:grpSpPr>
          <a:xfrm>
            <a:off x="0" y="0"/>
            <a:ext cx="10012680" cy="6858000"/>
            <a:chOff x="0" y="0"/>
            <a:chExt cx="10012680" cy="6858000"/>
          </a:xfrm>
        </p:grpSpPr>
        <p:pic>
          <p:nvPicPr>
            <p:cNvPr id="8" name="Picture 3" descr="C:\Users\Heather.Combs\Desktop\Column Three.jpg"/>
            <p:cNvPicPr>
              <a:picLocks noChangeAspect="1" noChangeArrowheads="1"/>
            </p:cNvPicPr>
            <p:nvPr/>
          </p:nvPicPr>
          <p:blipFill>
            <a:blip r:embed="rId2" cstate="screen"/>
            <a:srcRect/>
            <a:stretch>
              <a:fillRect/>
            </a:stretch>
          </p:blipFill>
          <p:spPr bwMode="auto">
            <a:xfrm>
              <a:off x="0" y="0"/>
              <a:ext cx="1219200" cy="3352800"/>
            </a:xfrm>
            <a:prstGeom prst="rect">
              <a:avLst/>
            </a:prstGeom>
            <a:noFill/>
          </p:spPr>
        </p:pic>
        <p:pic>
          <p:nvPicPr>
            <p:cNvPr id="9" name="Picture 5" descr="C:\Users\Heather.Combs\Desktop\Column One.jpg"/>
            <p:cNvPicPr>
              <a:picLocks noChangeAspect="1" noChangeArrowheads="1"/>
            </p:cNvPicPr>
            <p:nvPr/>
          </p:nvPicPr>
          <p:blipFill>
            <a:blip r:embed="rId3"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523424" y="1573090"/>
            <a:ext cx="7238999" cy="4825999"/>
          </a:xfrm>
          <a:prstGeom prst="rect">
            <a:avLst/>
          </a:prstGeom>
        </p:spPr>
      </p:pic>
      <p:pic>
        <p:nvPicPr>
          <p:cNvPr id="3074" name="Picture 2" descr="C:\Users\Heather.Combs\AppData\Local\Microsoft\Windows\Temporary Internet Files\Content.IE5\IO6XIIEO\red-apple-clipart[1].jpg"/>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flipH="1">
            <a:off x="7580090" y="5257799"/>
            <a:ext cx="1630004" cy="1601351"/>
          </a:xfrm>
          <a:prstGeom prst="rect">
            <a:avLst/>
          </a:prstGeom>
          <a:noFill/>
        </p:spPr>
      </p:pic>
    </p:spTree>
    <p:extLst>
      <p:ext uri="{BB962C8B-B14F-4D97-AF65-F5344CB8AC3E}">
        <p14:creationId xmlns:p14="http://schemas.microsoft.com/office/powerpoint/2010/main" val="460125301"/>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81000"/>
            <a:ext cx="7620000" cy="1209675"/>
          </a:xfrm>
        </p:spPr>
        <p:txBody>
          <a:bodyPr/>
          <a:lstStyle/>
          <a:p>
            <a:r>
              <a:rPr lang="en-US" b="0" dirty="0" smtClean="0"/>
              <a:t>Promotional Activities</a:t>
            </a:r>
            <a:endParaRPr lang="en-US" b="0" dirty="0"/>
          </a:p>
        </p:txBody>
      </p:sp>
      <p:grpSp>
        <p:nvGrpSpPr>
          <p:cNvPr id="7" name="Group 6"/>
          <p:cNvGrpSpPr/>
          <p:nvPr/>
        </p:nvGrpSpPr>
        <p:grpSpPr>
          <a:xfrm>
            <a:off x="0" y="0"/>
            <a:ext cx="10012680" cy="6858000"/>
            <a:chOff x="0" y="0"/>
            <a:chExt cx="10012680" cy="6858000"/>
          </a:xfrm>
        </p:grpSpPr>
        <p:pic>
          <p:nvPicPr>
            <p:cNvPr id="8" name="Picture 3" descr="C:\Users\Heather.Combs\Desktop\Column Three.jpg"/>
            <p:cNvPicPr>
              <a:picLocks noChangeAspect="1" noChangeArrowheads="1"/>
            </p:cNvPicPr>
            <p:nvPr/>
          </p:nvPicPr>
          <p:blipFill>
            <a:blip r:embed="rId2" cstate="screen"/>
            <a:srcRect/>
            <a:stretch>
              <a:fillRect/>
            </a:stretch>
          </p:blipFill>
          <p:spPr bwMode="auto">
            <a:xfrm>
              <a:off x="0" y="0"/>
              <a:ext cx="1219200" cy="3352800"/>
            </a:xfrm>
            <a:prstGeom prst="rect">
              <a:avLst/>
            </a:prstGeom>
            <a:noFill/>
          </p:spPr>
        </p:pic>
        <p:pic>
          <p:nvPicPr>
            <p:cNvPr id="9" name="Picture 5" descr="C:\Users\Heather.Combs\Desktop\Column One.jpg"/>
            <p:cNvPicPr>
              <a:picLocks noChangeAspect="1" noChangeArrowheads="1"/>
            </p:cNvPicPr>
            <p:nvPr/>
          </p:nvPicPr>
          <p:blipFill>
            <a:blip r:embed="rId3"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0483" y="1451764"/>
            <a:ext cx="6700314" cy="5025236"/>
          </a:xfrm>
          <a:prstGeom prst="rect">
            <a:avLst/>
          </a:prstGeom>
        </p:spPr>
      </p:pic>
      <p:pic>
        <p:nvPicPr>
          <p:cNvPr id="3074" name="Picture 2" descr="C:\Users\Heather.Combs\AppData\Local\Microsoft\Windows\Temporary Internet Files\Content.IE5\IO6XIIEO\red-apple-clipart[1].jpg"/>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flipH="1">
            <a:off x="7580090" y="5257799"/>
            <a:ext cx="1630004" cy="1601351"/>
          </a:xfrm>
          <a:prstGeom prst="rect">
            <a:avLst/>
          </a:prstGeom>
          <a:noFill/>
        </p:spPr>
      </p:pic>
    </p:spTree>
    <p:extLst>
      <p:ext uri="{BB962C8B-B14F-4D97-AF65-F5344CB8AC3E}">
        <p14:creationId xmlns:p14="http://schemas.microsoft.com/office/powerpoint/2010/main" val="3675035188"/>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620000" cy="1066800"/>
          </a:xfrm>
        </p:spPr>
        <p:txBody>
          <a:bodyPr>
            <a:normAutofit/>
          </a:bodyPr>
          <a:lstStyle/>
          <a:p>
            <a:pPr algn="l"/>
            <a:r>
              <a:rPr lang="en-US" dirty="0" smtClean="0"/>
              <a:t>The 4 A’s for Health Centers</a:t>
            </a:r>
            <a:endParaRPr lang="en-US" dirty="0"/>
          </a:p>
        </p:txBody>
      </p:sp>
      <p:sp>
        <p:nvSpPr>
          <p:cNvPr id="5" name="Content Placeholder 2"/>
          <p:cNvSpPr>
            <a:spLocks noGrp="1"/>
          </p:cNvSpPr>
          <p:nvPr>
            <p:ph idx="1"/>
          </p:nvPr>
        </p:nvSpPr>
        <p:spPr>
          <a:xfrm>
            <a:off x="1524000" y="1600200"/>
            <a:ext cx="7239000" cy="4974336"/>
          </a:xfrm>
        </p:spPr>
        <p:txBody>
          <a:bodyPr>
            <a:noAutofit/>
          </a:bodyPr>
          <a:lstStyle/>
          <a:p>
            <a:r>
              <a:rPr lang="en-US" sz="2100" b="1" dirty="0" smtClean="0"/>
              <a:t>Available - </a:t>
            </a:r>
            <a:r>
              <a:rPr lang="en-US" sz="2100" dirty="0" smtClean="0"/>
              <a:t>We </a:t>
            </a:r>
            <a:r>
              <a:rPr lang="en-US" sz="2100" dirty="0"/>
              <a:t>have services and support services for the community we are trying to serve.</a:t>
            </a:r>
          </a:p>
          <a:p>
            <a:r>
              <a:rPr lang="en-US" sz="2100" b="1" dirty="0" smtClean="0"/>
              <a:t>Affordable - </a:t>
            </a:r>
            <a:r>
              <a:rPr lang="en-US" sz="2100" dirty="0" smtClean="0"/>
              <a:t>We </a:t>
            </a:r>
            <a:r>
              <a:rPr lang="en-US" sz="2100" dirty="0"/>
              <a:t>have fees comparable to the area; acceptance too of Medicare, Medicaid, and other third party insurance, as well as offering reduced fees for eligible patients.</a:t>
            </a:r>
          </a:p>
          <a:p>
            <a:r>
              <a:rPr lang="en-US" sz="2100" b="1" dirty="0" smtClean="0"/>
              <a:t>Acceptable - </a:t>
            </a:r>
            <a:r>
              <a:rPr lang="en-US" sz="2100" dirty="0" smtClean="0"/>
              <a:t>The </a:t>
            </a:r>
            <a:r>
              <a:rPr lang="en-US" sz="2100" dirty="0"/>
              <a:t>services we provide are needed and meet the perceived needs of the area. The community is willing to utilize the services.</a:t>
            </a:r>
          </a:p>
          <a:p>
            <a:r>
              <a:rPr lang="en-US" sz="2100" b="1" dirty="0" smtClean="0"/>
              <a:t>Accessible - </a:t>
            </a:r>
            <a:r>
              <a:rPr lang="en-US" sz="2100" dirty="0" smtClean="0"/>
              <a:t>We </a:t>
            </a:r>
            <a:r>
              <a:rPr lang="en-US" sz="2100" dirty="0"/>
              <a:t>are located in the service area and there are adequate means for the service population to avail themselves of our services. Some examples which can readily be identified are the bus service for patients in Albany, as well as, our proximity to the patients in the census tracts to be served.</a:t>
            </a:r>
          </a:p>
        </p:txBody>
      </p:sp>
      <p:grpSp>
        <p:nvGrpSpPr>
          <p:cNvPr id="3" name="Group 10"/>
          <p:cNvGrpSpPr/>
          <p:nvPr/>
        </p:nvGrpSpPr>
        <p:grpSpPr>
          <a:xfrm>
            <a:off x="0" y="0"/>
            <a:ext cx="10012680" cy="6858000"/>
            <a:chOff x="0" y="0"/>
            <a:chExt cx="10012680" cy="6858000"/>
          </a:xfrm>
        </p:grpSpPr>
        <p:pic>
          <p:nvPicPr>
            <p:cNvPr id="2051" name="Picture 3" descr="C:\Users\Heather.Combs\Desktop\Column Three.jpg"/>
            <p:cNvPicPr>
              <a:picLocks noChangeAspect="1" noChangeArrowheads="1"/>
            </p:cNvPicPr>
            <p:nvPr/>
          </p:nvPicPr>
          <p:blipFill>
            <a:blip r:embed="rId3" cstate="screen"/>
            <a:srcRect/>
            <a:stretch>
              <a:fillRect/>
            </a:stretch>
          </p:blipFill>
          <p:spPr bwMode="auto">
            <a:xfrm>
              <a:off x="0" y="0"/>
              <a:ext cx="1219200" cy="3352800"/>
            </a:xfrm>
            <a:prstGeom prst="rect">
              <a:avLst/>
            </a:prstGeom>
            <a:noFill/>
          </p:spPr>
        </p:pic>
        <p:pic>
          <p:nvPicPr>
            <p:cNvPr id="2053" name="Picture 5" descr="C:\Users\Heather.Combs\Desktop\Column One.jpg"/>
            <p:cNvPicPr>
              <a:picLocks noChangeAspect="1" noChangeArrowheads="1"/>
            </p:cNvPicPr>
            <p:nvPr/>
          </p:nvPicPr>
          <p:blipFill>
            <a:blip r:embed="rId4"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2362200" y="1066800"/>
            <a:ext cx="6781800" cy="2971800"/>
          </a:xfrm>
        </p:spPr>
        <p:txBody>
          <a:bodyPr>
            <a:noAutofit/>
          </a:bodyPr>
          <a:lstStyle/>
          <a:p>
            <a:pPr algn="ctr" eaLnBrk="1" fontAlgn="auto" hangingPunct="1">
              <a:lnSpc>
                <a:spcPct val="90000"/>
              </a:lnSpc>
              <a:spcAft>
                <a:spcPts val="0"/>
              </a:spcAft>
              <a:buNone/>
              <a:defRPr/>
            </a:pPr>
            <a:r>
              <a:rPr lang="en-US" sz="3600" b="1" dirty="0" smtClean="0">
                <a:solidFill>
                  <a:srgbClr val="FF5050"/>
                </a:solidFill>
              </a:rPr>
              <a:t>Current </a:t>
            </a:r>
            <a:r>
              <a:rPr lang="en-US" sz="3600" b="1" dirty="0" smtClean="0">
                <a:solidFill>
                  <a:srgbClr val="FF5050"/>
                </a:solidFill>
              </a:rPr>
              <a:t>Utilization Statistics </a:t>
            </a:r>
          </a:p>
          <a:p>
            <a:pPr algn="ctr" eaLnBrk="1" fontAlgn="auto" hangingPunct="1">
              <a:lnSpc>
                <a:spcPct val="90000"/>
              </a:lnSpc>
              <a:spcAft>
                <a:spcPts val="0"/>
              </a:spcAft>
              <a:buNone/>
              <a:defRPr/>
            </a:pPr>
            <a:r>
              <a:rPr lang="en-US" sz="3600" b="1" dirty="0" smtClean="0">
                <a:solidFill>
                  <a:srgbClr val="FF5050"/>
                </a:solidFill>
              </a:rPr>
              <a:t>for all AAPHC SBHC Sites</a:t>
            </a:r>
            <a:endParaRPr lang="en-US" sz="3600" b="1" dirty="0" smtClean="0">
              <a:solidFill>
                <a:srgbClr val="FF5050"/>
              </a:solidFill>
            </a:endParaRPr>
          </a:p>
          <a:p>
            <a:pPr algn="ctr" eaLnBrk="1" fontAlgn="auto" hangingPunct="1">
              <a:lnSpc>
                <a:spcPct val="90000"/>
              </a:lnSpc>
              <a:spcAft>
                <a:spcPts val="0"/>
              </a:spcAft>
              <a:buNone/>
              <a:defRPr/>
            </a:pPr>
            <a:endParaRPr lang="en-US" sz="3600" b="1" dirty="0">
              <a:solidFill>
                <a:srgbClr val="FF5050"/>
              </a:solidFill>
            </a:endParaRPr>
          </a:p>
          <a:p>
            <a:pPr algn="ctr" eaLnBrk="1" fontAlgn="auto" hangingPunct="1">
              <a:lnSpc>
                <a:spcPct val="90000"/>
              </a:lnSpc>
              <a:spcAft>
                <a:spcPts val="0"/>
              </a:spcAft>
              <a:buNone/>
              <a:defRPr/>
            </a:pPr>
            <a:endParaRPr lang="en-US" sz="2400" b="1" i="1" dirty="0">
              <a:solidFill>
                <a:srgbClr val="FF5050"/>
              </a:solidFill>
            </a:endParaRPr>
          </a:p>
          <a:p>
            <a:pPr algn="ctr" eaLnBrk="1" fontAlgn="auto" hangingPunct="1">
              <a:lnSpc>
                <a:spcPct val="90000"/>
              </a:lnSpc>
              <a:spcAft>
                <a:spcPts val="0"/>
              </a:spcAft>
              <a:buNone/>
              <a:defRPr/>
            </a:pPr>
            <a:endParaRPr lang="en-US" sz="2400" b="1" i="1" dirty="0" smtClean="0">
              <a:solidFill>
                <a:srgbClr val="FF5050"/>
              </a:solidFill>
            </a:endParaRPr>
          </a:p>
        </p:txBody>
      </p:sp>
      <p:pic>
        <p:nvPicPr>
          <p:cNvPr id="8" name="Picture 5" descr="C:\Users\Heather.Combs\Desktop\Column One.jpg"/>
          <p:cNvPicPr>
            <a:picLocks noChangeAspect="1" noChangeArrowheads="1"/>
          </p:cNvPicPr>
          <p:nvPr/>
        </p:nvPicPr>
        <p:blipFill>
          <a:blip r:embed="rId3" cstate="screen"/>
          <a:srcRect/>
          <a:stretch>
            <a:fillRect/>
          </a:stretch>
        </p:blipFill>
        <p:spPr bwMode="auto">
          <a:xfrm>
            <a:off x="0" y="0"/>
            <a:ext cx="2384264" cy="6858000"/>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3810000"/>
            <a:ext cx="2768600" cy="2076450"/>
          </a:xfrm>
          <a:prstGeom prst="rect">
            <a:avLst/>
          </a:prstGeom>
        </p:spPr>
      </p:pic>
    </p:spTree>
    <p:extLst>
      <p:ext uri="{BB962C8B-B14F-4D97-AF65-F5344CB8AC3E}">
        <p14:creationId xmlns:p14="http://schemas.microsoft.com/office/powerpoint/2010/main" val="1933544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normAutofit fontScale="90000"/>
          </a:bodyPr>
          <a:lstStyle/>
          <a:p>
            <a:pPr algn="l"/>
            <a:r>
              <a:rPr lang="en-US" dirty="0" smtClean="0"/>
              <a:t>SBHC Utilization Report – CY16</a:t>
            </a:r>
            <a:endParaRPr lang="en-US" dirty="0"/>
          </a:p>
        </p:txBody>
      </p:sp>
      <p:grpSp>
        <p:nvGrpSpPr>
          <p:cNvPr id="5" name="Group 4"/>
          <p:cNvGrpSpPr/>
          <p:nvPr/>
        </p:nvGrpSpPr>
        <p:grpSpPr>
          <a:xfrm>
            <a:off x="0" y="0"/>
            <a:ext cx="10012680" cy="6858000"/>
            <a:chOff x="0" y="0"/>
            <a:chExt cx="10012680" cy="6858000"/>
          </a:xfrm>
        </p:grpSpPr>
        <p:pic>
          <p:nvPicPr>
            <p:cNvPr id="6" name="Picture 3" descr="C:\Users\Heather.Combs\Desktop\Column Three.jpg"/>
            <p:cNvPicPr>
              <a:picLocks noChangeAspect="1" noChangeArrowheads="1"/>
            </p:cNvPicPr>
            <p:nvPr/>
          </p:nvPicPr>
          <p:blipFill>
            <a:blip r:embed="rId2" cstate="screen"/>
            <a:srcRect/>
            <a:stretch>
              <a:fillRect/>
            </a:stretch>
          </p:blipFill>
          <p:spPr bwMode="auto">
            <a:xfrm>
              <a:off x="0" y="0"/>
              <a:ext cx="1219200" cy="3352800"/>
            </a:xfrm>
            <a:prstGeom prst="rect">
              <a:avLst/>
            </a:prstGeom>
            <a:noFill/>
          </p:spPr>
        </p:pic>
        <p:pic>
          <p:nvPicPr>
            <p:cNvPr id="7" name="Picture 5" descr="C:\Users\Heather.Combs\Desktop\Column One.jpg"/>
            <p:cNvPicPr>
              <a:picLocks noChangeAspect="1" noChangeArrowheads="1"/>
            </p:cNvPicPr>
            <p:nvPr/>
          </p:nvPicPr>
          <p:blipFill>
            <a:blip r:embed="rId3" cstate="screen"/>
            <a:srcRect/>
            <a:stretch>
              <a:fillRect/>
            </a:stretch>
          </p:blipFill>
          <p:spPr bwMode="auto">
            <a:xfrm>
              <a:off x="0" y="3352800"/>
              <a:ext cx="1218624" cy="3505200"/>
            </a:xfrm>
            <a:prstGeom prst="rect">
              <a:avLst/>
            </a:prstGeom>
            <a:noFill/>
          </p:spPr>
        </p:pic>
        <p:sp>
          <p:nvSpPr>
            <p:cNvPr id="8" name="Minus 7"/>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 name="Table 3"/>
          <p:cNvGraphicFramePr>
            <a:graphicFrameLocks noGrp="1"/>
          </p:cNvGraphicFramePr>
          <p:nvPr>
            <p:extLst>
              <p:ext uri="{D42A27DB-BD31-4B8C-83A1-F6EECF244321}">
                <p14:modId xmlns:p14="http://schemas.microsoft.com/office/powerpoint/2010/main" val="891566522"/>
              </p:ext>
            </p:extLst>
          </p:nvPr>
        </p:nvGraphicFramePr>
        <p:xfrm>
          <a:off x="1524000" y="1657322"/>
          <a:ext cx="7200902" cy="4438680"/>
        </p:xfrm>
        <a:graphic>
          <a:graphicData uri="http://schemas.openxmlformats.org/drawingml/2006/table">
            <a:tbl>
              <a:tblPr>
                <a:tableStyleId>{5C22544A-7EE6-4342-B048-85BDC9FD1C3A}</a:tableStyleId>
              </a:tblPr>
              <a:tblGrid>
                <a:gridCol w="901303"/>
                <a:gridCol w="837831"/>
                <a:gridCol w="939386"/>
                <a:gridCol w="942559"/>
                <a:gridCol w="1066330"/>
                <a:gridCol w="837831"/>
                <a:gridCol w="837831"/>
                <a:gridCol w="837831"/>
              </a:tblGrid>
              <a:tr h="651410">
                <a:tc>
                  <a:txBody>
                    <a:bodyPr/>
                    <a:lstStyle/>
                    <a:p>
                      <a:pPr algn="l" fontAlgn="b"/>
                      <a:endParaRPr lang="en-US" sz="1100" b="1" i="0" u="none" strike="noStrike" dirty="0">
                        <a:solidFill>
                          <a:srgbClr val="FFFFFF"/>
                        </a:solidFill>
                        <a:effectLst/>
                        <a:latin typeface="Calibri" panose="020F0502020204030204" pitchFamily="34" charset="0"/>
                      </a:endParaRPr>
                    </a:p>
                  </a:txBody>
                  <a:tcPr marL="9525" marR="9525" marT="9525" marB="0" anchor="b">
                    <a:solidFill>
                      <a:srgbClr val="B8EEE9"/>
                    </a:solidFill>
                  </a:tcPr>
                </a:tc>
                <a:tc>
                  <a:txBody>
                    <a:bodyPr/>
                    <a:lstStyle/>
                    <a:p>
                      <a:pPr algn="ctr" rtl="0" fontAlgn="ctr"/>
                      <a:r>
                        <a:rPr lang="en-US" sz="1400" u="none" strike="noStrike" dirty="0">
                          <a:effectLst/>
                        </a:rPr>
                        <a:t>Turner </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smtClean="0">
                          <a:effectLst/>
                        </a:rPr>
                        <a:t>Turner</a:t>
                      </a:r>
                    </a:p>
                    <a:p>
                      <a:pPr algn="ctr" rtl="0" fontAlgn="ctr"/>
                      <a:r>
                        <a:rPr lang="en-US" sz="1400" u="none" strike="noStrike" dirty="0" smtClean="0">
                          <a:effectLst/>
                        </a:rPr>
                        <a:t>Dental</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Alice </a:t>
                      </a:r>
                      <a:endParaRPr lang="en-US" sz="1400" u="none" strike="noStrike" dirty="0" smtClean="0">
                        <a:effectLst/>
                      </a:endParaRPr>
                    </a:p>
                    <a:p>
                      <a:pPr algn="ctr" rtl="0" fontAlgn="ctr"/>
                      <a:r>
                        <a:rPr lang="en-US" sz="1400" u="none" strike="noStrike" dirty="0" smtClean="0">
                          <a:effectLst/>
                        </a:rPr>
                        <a:t>Coachman</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Albany Middle - Dental</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Terrell</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Crisp</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Dooly</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r>
              <a:tr h="378727">
                <a:tc>
                  <a:txBody>
                    <a:bodyPr/>
                    <a:lstStyle/>
                    <a:p>
                      <a:pPr algn="l" rtl="0" fontAlgn="ctr"/>
                      <a:r>
                        <a:rPr lang="en-US" sz="1400" u="none" strike="noStrike" dirty="0" smtClean="0">
                          <a:effectLst/>
                        </a:rPr>
                        <a:t>January</a:t>
                      </a:r>
                      <a:endParaRPr lang="en-US" sz="1400" b="0" i="0" u="none" strike="noStrike" dirty="0">
                        <a:solidFill>
                          <a:srgbClr val="000000"/>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219</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38</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136</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55</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 </a:t>
                      </a:r>
                      <a:endParaRPr lang="en-US" sz="1400" b="0" i="0" u="none" strike="noStrike" dirty="0">
                        <a:solidFill>
                          <a:srgbClr val="2F75B5"/>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 </a:t>
                      </a:r>
                      <a:endParaRPr lang="en-US" sz="1400" b="0" i="0" u="none" strike="noStrike" dirty="0">
                        <a:solidFill>
                          <a:srgbClr val="2F75B5"/>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 </a:t>
                      </a:r>
                      <a:endParaRPr lang="en-US" sz="1400" b="0" i="0" u="none" strike="noStrike" dirty="0">
                        <a:solidFill>
                          <a:srgbClr val="2F75B5"/>
                        </a:solidFill>
                        <a:effectLst/>
                        <a:latin typeface="Calibri" panose="020F0502020204030204" pitchFamily="34" charset="0"/>
                      </a:endParaRPr>
                    </a:p>
                  </a:txBody>
                  <a:tcPr marL="9525" marR="9525" marT="9525" marB="0" anchor="ctr">
                    <a:solidFill>
                      <a:srgbClr val="B8EEE9"/>
                    </a:solidFill>
                  </a:tcPr>
                </a:tc>
              </a:tr>
              <a:tr h="378727">
                <a:tc>
                  <a:txBody>
                    <a:bodyPr/>
                    <a:lstStyle/>
                    <a:p>
                      <a:pPr algn="l" rtl="0" fontAlgn="ctr"/>
                      <a:r>
                        <a:rPr lang="en-US" sz="1400" u="none" strike="noStrike" dirty="0" smtClean="0">
                          <a:effectLst/>
                        </a:rPr>
                        <a:t>February</a:t>
                      </a:r>
                      <a:endParaRPr lang="en-US" sz="1400" b="0" i="0" u="none" strike="noStrike" dirty="0">
                        <a:solidFill>
                          <a:srgbClr val="000000"/>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261</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59</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160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61</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 </a:t>
                      </a:r>
                      <a:endParaRPr lang="en-US" sz="1400" b="0" i="0" u="none" strike="noStrike" dirty="0">
                        <a:solidFill>
                          <a:srgbClr val="2F75B5"/>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 </a:t>
                      </a:r>
                      <a:endParaRPr lang="en-US" sz="1400" b="0" i="0" u="none" strike="noStrike" dirty="0">
                        <a:solidFill>
                          <a:srgbClr val="2F75B5"/>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 </a:t>
                      </a:r>
                      <a:endParaRPr lang="en-US" sz="1400" b="0" i="0" u="none" strike="noStrike" dirty="0">
                        <a:solidFill>
                          <a:srgbClr val="2F75B5"/>
                        </a:solidFill>
                        <a:effectLst/>
                        <a:latin typeface="Calibri" panose="020F0502020204030204" pitchFamily="34" charset="0"/>
                      </a:endParaRPr>
                    </a:p>
                  </a:txBody>
                  <a:tcPr marL="9525" marR="9525" marT="9525" marB="0" anchor="ctr">
                    <a:solidFill>
                      <a:srgbClr val="B8EEE9"/>
                    </a:solidFill>
                  </a:tcPr>
                </a:tc>
              </a:tr>
              <a:tr h="378727">
                <a:tc>
                  <a:txBody>
                    <a:bodyPr/>
                    <a:lstStyle/>
                    <a:p>
                      <a:pPr algn="l" rtl="0" fontAlgn="ctr"/>
                      <a:r>
                        <a:rPr lang="en-US" sz="1400" u="none" strike="noStrike" dirty="0" smtClean="0">
                          <a:effectLst/>
                        </a:rPr>
                        <a:t>March </a:t>
                      </a:r>
                      <a:endParaRPr lang="en-US" sz="1400" b="0" i="0" u="none" strike="noStrike" dirty="0">
                        <a:solidFill>
                          <a:srgbClr val="000000"/>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210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62</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160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59</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18</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 </a:t>
                      </a:r>
                      <a:endParaRPr lang="en-US" sz="1400" b="0" i="0" u="none" strike="noStrike" dirty="0">
                        <a:solidFill>
                          <a:srgbClr val="2F75B5"/>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 </a:t>
                      </a:r>
                      <a:endParaRPr lang="en-US" sz="1400" b="0" i="0" u="none" strike="noStrike" dirty="0">
                        <a:solidFill>
                          <a:srgbClr val="2F75B5"/>
                        </a:solidFill>
                        <a:effectLst/>
                        <a:latin typeface="Calibri" panose="020F0502020204030204" pitchFamily="34" charset="0"/>
                      </a:endParaRPr>
                    </a:p>
                  </a:txBody>
                  <a:tcPr marL="9525" marR="9525" marT="9525" marB="0" anchor="ctr">
                    <a:solidFill>
                      <a:srgbClr val="B8EEE9"/>
                    </a:solidFill>
                  </a:tcPr>
                </a:tc>
              </a:tr>
              <a:tr h="378727">
                <a:tc>
                  <a:txBody>
                    <a:bodyPr/>
                    <a:lstStyle/>
                    <a:p>
                      <a:pPr algn="l" rtl="0" fontAlgn="ctr"/>
                      <a:r>
                        <a:rPr lang="en-US" sz="1400" u="none" strike="noStrike" dirty="0" smtClean="0">
                          <a:effectLst/>
                        </a:rPr>
                        <a:t>April</a:t>
                      </a:r>
                      <a:endParaRPr lang="en-US" sz="1400" b="0" i="0" u="none" strike="noStrike" dirty="0">
                        <a:solidFill>
                          <a:srgbClr val="000000"/>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236</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66</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174</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50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80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59</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35</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r>
              <a:tr h="378727">
                <a:tc>
                  <a:txBody>
                    <a:bodyPr/>
                    <a:lstStyle/>
                    <a:p>
                      <a:pPr algn="l" rtl="0" fontAlgn="ctr"/>
                      <a:r>
                        <a:rPr lang="en-US" sz="1400" u="none" strike="noStrike" dirty="0" smtClean="0">
                          <a:effectLst/>
                        </a:rPr>
                        <a:t>May</a:t>
                      </a:r>
                      <a:endParaRPr lang="en-US" sz="1400" b="0" i="0" u="none" strike="noStrike" dirty="0">
                        <a:solidFill>
                          <a:srgbClr val="000000"/>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218</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79</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175</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43</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86</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49</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62</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r>
              <a:tr h="378727">
                <a:tc>
                  <a:txBody>
                    <a:bodyPr/>
                    <a:lstStyle/>
                    <a:p>
                      <a:pPr algn="l" rtl="0" fontAlgn="ctr"/>
                      <a:r>
                        <a:rPr lang="en-US" sz="1400" u="none" strike="noStrike" dirty="0" smtClean="0">
                          <a:effectLst/>
                        </a:rPr>
                        <a:t>June</a:t>
                      </a:r>
                      <a:endParaRPr lang="en-US" sz="1400" b="0" i="0" u="none" strike="noStrike" dirty="0">
                        <a:solidFill>
                          <a:srgbClr val="000000"/>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r>
              <a:tr h="378727">
                <a:tc>
                  <a:txBody>
                    <a:bodyPr/>
                    <a:lstStyle/>
                    <a:p>
                      <a:pPr algn="l" rtl="0" fontAlgn="ctr"/>
                      <a:r>
                        <a:rPr lang="en-US" sz="1400" u="none" strike="noStrike" dirty="0" smtClean="0">
                          <a:effectLst/>
                        </a:rPr>
                        <a:t>July</a:t>
                      </a:r>
                      <a:endParaRPr lang="en-US" sz="1400" b="0" i="0" u="none" strike="noStrike" dirty="0">
                        <a:solidFill>
                          <a:srgbClr val="000000"/>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34</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37</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29</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r>
              <a:tr h="378727">
                <a:tc>
                  <a:txBody>
                    <a:bodyPr/>
                    <a:lstStyle/>
                    <a:p>
                      <a:pPr algn="l" rtl="0" fontAlgn="ctr"/>
                      <a:r>
                        <a:rPr lang="en-US" sz="1400" u="none" strike="noStrike" dirty="0" smtClean="0">
                          <a:effectLst/>
                        </a:rPr>
                        <a:t>August</a:t>
                      </a:r>
                      <a:endParaRPr lang="en-US" sz="1400" b="0" i="0" u="none" strike="noStrike" dirty="0">
                        <a:solidFill>
                          <a:srgbClr val="000000"/>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305</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0</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244</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19</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162</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79</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185</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r>
              <a:tr h="378727">
                <a:tc>
                  <a:txBody>
                    <a:bodyPr/>
                    <a:lstStyle/>
                    <a:p>
                      <a:pPr algn="l" rtl="0" fontAlgn="ctr"/>
                      <a:r>
                        <a:rPr lang="en-US" sz="1400" u="none" strike="noStrike" dirty="0" smtClean="0">
                          <a:effectLst/>
                        </a:rPr>
                        <a:t>September</a:t>
                      </a:r>
                      <a:endParaRPr lang="en-US" sz="1400" b="0" i="0" u="none" strike="noStrike" dirty="0">
                        <a:solidFill>
                          <a:srgbClr val="000000"/>
                        </a:solidFill>
                        <a:effectLst/>
                        <a:latin typeface="Calibri" panose="020F0502020204030204" pitchFamily="34" charset="0"/>
                      </a:endParaRPr>
                    </a:p>
                  </a:txBody>
                  <a:tcPr marL="9525" marR="9525" marT="9525" marB="0" anchor="ctr">
                    <a:solidFill>
                      <a:srgbClr val="B8EEE9"/>
                    </a:solidFill>
                  </a:tcPr>
                </a:tc>
                <a:tc>
                  <a:txBody>
                    <a:bodyPr/>
                    <a:lstStyle/>
                    <a:p>
                      <a:pPr algn="ctr" rtl="0" fontAlgn="ctr"/>
                      <a:r>
                        <a:rPr lang="en-US" sz="1400" u="none" strike="noStrike">
                          <a:effectLst/>
                        </a:rPr>
                        <a:t>275</a:t>
                      </a:r>
                      <a:endParaRPr lang="en-US" sz="1400" b="0" i="0" u="none" strike="noStrike">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a:effectLst/>
                        </a:rPr>
                        <a:t>66</a:t>
                      </a:r>
                      <a:endParaRPr lang="en-US" sz="1400" b="0" i="0" u="none" strike="noStrike">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a:effectLst/>
                        </a:rPr>
                        <a:t>225</a:t>
                      </a:r>
                      <a:endParaRPr lang="en-US" sz="1400" b="0" i="0" u="none" strike="noStrike">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a:effectLst/>
                        </a:rPr>
                        <a:t>62</a:t>
                      </a:r>
                      <a:endParaRPr lang="en-US" sz="1400" b="0" i="0" u="none" strike="noStrike">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a:effectLst/>
                        </a:rPr>
                        <a:t>161</a:t>
                      </a:r>
                      <a:endParaRPr lang="en-US" sz="1400" b="0" i="0" u="none" strike="noStrike">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104</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u="none" strike="noStrike" dirty="0">
                          <a:effectLst/>
                        </a:rPr>
                        <a:t>155</a:t>
                      </a:r>
                      <a:endParaRPr lang="en-US" sz="1400" b="0"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r>
              <a:tr h="378727">
                <a:tc>
                  <a:txBody>
                    <a:bodyPr/>
                    <a:lstStyle/>
                    <a:p>
                      <a:pPr algn="l" fontAlgn="b"/>
                      <a:r>
                        <a:rPr lang="en-US" sz="1600" b="1" u="none" strike="noStrike" dirty="0">
                          <a:effectLst/>
                        </a:rPr>
                        <a:t>Total YTD</a:t>
                      </a:r>
                      <a:endParaRPr lang="en-US" sz="1600" b="1" i="0" u="none" strike="noStrike" dirty="0">
                        <a:solidFill>
                          <a:srgbClr val="000000"/>
                        </a:solidFill>
                        <a:effectLst/>
                        <a:latin typeface="Calibri" panose="020F0502020204030204" pitchFamily="34" charset="0"/>
                      </a:endParaRPr>
                    </a:p>
                  </a:txBody>
                  <a:tcPr marL="9525" marR="9525" marT="9525" marB="0" anchor="b">
                    <a:solidFill>
                      <a:srgbClr val="B8EEE9"/>
                    </a:solidFill>
                  </a:tcPr>
                </a:tc>
                <a:tc>
                  <a:txBody>
                    <a:bodyPr/>
                    <a:lstStyle/>
                    <a:p>
                      <a:pPr algn="ctr" rtl="0" fontAlgn="ctr"/>
                      <a:r>
                        <a:rPr lang="en-US" sz="1400" b="1" u="none" strike="noStrike" dirty="0">
                          <a:effectLst/>
                        </a:rPr>
                        <a:t>1,724</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b="1" u="none" strike="noStrike" dirty="0">
                          <a:effectLst/>
                        </a:rPr>
                        <a:t>370</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b="1" u="none" strike="noStrike" dirty="0">
                          <a:effectLst/>
                        </a:rPr>
                        <a:t>1,308</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b="1" u="none" strike="noStrike" dirty="0">
                          <a:effectLst/>
                        </a:rPr>
                        <a:t>349</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b="1" u="none" strike="noStrike" dirty="0">
                          <a:effectLst/>
                        </a:rPr>
                        <a:t>544</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b="1" u="none" strike="noStrike" dirty="0">
                          <a:effectLst/>
                        </a:rPr>
                        <a:t>291</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c>
                  <a:txBody>
                    <a:bodyPr/>
                    <a:lstStyle/>
                    <a:p>
                      <a:pPr algn="ctr" rtl="0" fontAlgn="ctr"/>
                      <a:r>
                        <a:rPr lang="en-US" sz="1400" b="1" u="none" strike="noStrike" dirty="0">
                          <a:effectLst/>
                        </a:rPr>
                        <a:t>466</a:t>
                      </a:r>
                      <a:endParaRPr lang="en-US" sz="1400" b="1" i="0" u="none" strike="noStrike" dirty="0">
                        <a:solidFill>
                          <a:srgbClr val="000000"/>
                        </a:solidFill>
                        <a:effectLst/>
                        <a:latin typeface="Arial" panose="020B0604020202020204" pitchFamily="34" charset="0"/>
                      </a:endParaRPr>
                    </a:p>
                  </a:txBody>
                  <a:tcPr marL="9525" marR="9525" marT="9525" marB="0" anchor="ctr">
                    <a:solidFill>
                      <a:srgbClr val="B8EEE9"/>
                    </a:solidFill>
                  </a:tcPr>
                </a:tc>
              </a:tr>
            </a:tbl>
          </a:graphicData>
        </a:graphic>
      </p:graphicFrame>
    </p:spTree>
    <p:extLst>
      <p:ext uri="{BB962C8B-B14F-4D97-AF65-F5344CB8AC3E}">
        <p14:creationId xmlns:p14="http://schemas.microsoft.com/office/powerpoint/2010/main" val="3225905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1059515"/>
            <a:ext cx="4503357" cy="4854575"/>
          </a:xfrm>
        </p:spPr>
        <p:txBody>
          <a:bodyPr>
            <a:noAutofit/>
          </a:bodyPr>
          <a:lstStyle/>
          <a:p>
            <a:pPr algn="ctr"/>
            <a:r>
              <a:rPr lang="en-US" sz="2800" cap="none" dirty="0" smtClean="0">
                <a:solidFill>
                  <a:schemeClr val="accent1"/>
                </a:solidFill>
              </a:rPr>
              <a:t>For More Information:</a:t>
            </a:r>
            <a:r>
              <a:rPr lang="en-US" sz="2800" cap="none" dirty="0" smtClean="0"/>
              <a:t/>
            </a:r>
            <a:br>
              <a:rPr lang="en-US" sz="2800" cap="none" dirty="0" smtClean="0"/>
            </a:br>
            <a:r>
              <a:rPr lang="en-US" sz="2800" cap="none" dirty="0"/>
              <a:t/>
            </a:r>
            <a:br>
              <a:rPr lang="en-US" sz="2800" cap="none" dirty="0"/>
            </a:br>
            <a:r>
              <a:rPr lang="en-US" sz="2800" cap="none" dirty="0" smtClean="0"/>
              <a:t>Shelley Spires, CEO</a:t>
            </a:r>
            <a:br>
              <a:rPr lang="en-US" sz="2800" cap="none" dirty="0" smtClean="0"/>
            </a:br>
            <a:r>
              <a:rPr lang="en-US" sz="2800" cap="none" dirty="0" smtClean="0"/>
              <a:t>shelley.spires@aaphc.org</a:t>
            </a:r>
            <a:br>
              <a:rPr lang="en-US" sz="2800" cap="none" dirty="0" smtClean="0"/>
            </a:br>
            <a:r>
              <a:rPr lang="en-US" sz="2800" cap="none" dirty="0" smtClean="0"/>
              <a:t/>
            </a:r>
            <a:br>
              <a:rPr lang="en-US" sz="2800" cap="none" dirty="0" smtClean="0"/>
            </a:br>
            <a:r>
              <a:rPr lang="en-US" sz="2800" cap="none" dirty="0" smtClean="0"/>
              <a:t>Clifton Bush, COO</a:t>
            </a:r>
            <a:br>
              <a:rPr lang="en-US" sz="2800" cap="none" dirty="0" smtClean="0"/>
            </a:br>
            <a:r>
              <a:rPr lang="en-US" sz="2800" cap="none" dirty="0" smtClean="0"/>
              <a:t>clifton.bush@aaphc.org </a:t>
            </a:r>
            <a:br>
              <a:rPr lang="en-US" sz="2800" cap="none" dirty="0" smtClean="0"/>
            </a:br>
            <a:r>
              <a:rPr lang="en-US" sz="2800" cap="none" dirty="0" smtClean="0"/>
              <a:t/>
            </a:r>
            <a:br>
              <a:rPr lang="en-US" sz="2800" cap="none" dirty="0" smtClean="0"/>
            </a:br>
            <a:r>
              <a:rPr lang="en-US" sz="2800" cap="none" dirty="0" smtClean="0"/>
              <a:t>(229) 888-6559</a:t>
            </a:r>
            <a:br>
              <a:rPr lang="en-US" sz="2800" cap="none" dirty="0" smtClean="0"/>
            </a:br>
            <a:endParaRPr lang="en-US" sz="2800" cap="non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9600"/>
            <a:ext cx="3534156" cy="5298948"/>
          </a:xfrm>
          <a:prstGeom prst="rect">
            <a:avLst/>
          </a:prstGeom>
        </p:spPr>
      </p:pic>
    </p:spTree>
    <p:extLst>
      <p:ext uri="{BB962C8B-B14F-4D97-AF65-F5344CB8AC3E}">
        <p14:creationId xmlns:p14="http://schemas.microsoft.com/office/powerpoint/2010/main" val="2533765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620000" cy="1066800"/>
          </a:xfrm>
        </p:spPr>
        <p:txBody>
          <a:bodyPr/>
          <a:lstStyle/>
          <a:p>
            <a:pPr algn="l"/>
            <a:r>
              <a:rPr lang="en-US" dirty="0" smtClean="0"/>
              <a:t>AAPHC Growth</a:t>
            </a:r>
            <a:endParaRPr lang="en-US" dirty="0"/>
          </a:p>
        </p:txBody>
      </p:sp>
      <p:sp>
        <p:nvSpPr>
          <p:cNvPr id="5" name="Content Placeholder 2"/>
          <p:cNvSpPr>
            <a:spLocks noGrp="1"/>
          </p:cNvSpPr>
          <p:nvPr>
            <p:ph idx="1"/>
          </p:nvPr>
        </p:nvSpPr>
        <p:spPr>
          <a:xfrm>
            <a:off x="1524000" y="1600200"/>
            <a:ext cx="7239000" cy="4974336"/>
          </a:xfrm>
        </p:spPr>
        <p:txBody>
          <a:bodyPr>
            <a:noAutofit/>
          </a:bodyPr>
          <a:lstStyle/>
          <a:p>
            <a:pPr>
              <a:tabLst>
                <a:tab pos="1035050" algn="l"/>
              </a:tabLst>
            </a:pPr>
            <a:r>
              <a:rPr lang="en-US" sz="2800" dirty="0" smtClean="0"/>
              <a:t>AAPHC has seen significant growth since 2008, opening and/or expanding  7 locations during this time; including the addition of three new service models (OB/GYN, </a:t>
            </a:r>
            <a:r>
              <a:rPr lang="en-US" sz="2800" dirty="0"/>
              <a:t>D</a:t>
            </a:r>
            <a:r>
              <a:rPr lang="en-US" sz="2800" dirty="0" smtClean="0"/>
              <a:t>entistry, &amp; Podiatry)</a:t>
            </a:r>
          </a:p>
          <a:p>
            <a:pPr>
              <a:buNone/>
              <a:tabLst>
                <a:tab pos="1035050" algn="l"/>
              </a:tabLst>
            </a:pPr>
            <a:endParaRPr lang="en-US" sz="1050" dirty="0" smtClean="0"/>
          </a:p>
          <a:p>
            <a:pPr>
              <a:tabLst>
                <a:tab pos="1035050" algn="l"/>
              </a:tabLst>
            </a:pPr>
            <a:r>
              <a:rPr lang="en-US" sz="2800" dirty="0" smtClean="0"/>
              <a:t>To facilitate this growth, AAPHC has a well defined implementation model to help ensure successful launches. </a:t>
            </a:r>
          </a:p>
          <a:p>
            <a:endParaRPr lang="en-US" sz="1200" dirty="0" smtClean="0"/>
          </a:p>
          <a:p>
            <a:r>
              <a:rPr lang="en-US" sz="2800" dirty="0" smtClean="0"/>
              <a:t>AAPHC opened the doors to it’s inaugural School-Based Health Center in March 2013. </a:t>
            </a:r>
            <a:endParaRPr lang="en-US" sz="2800" dirty="0"/>
          </a:p>
        </p:txBody>
      </p:sp>
      <p:grpSp>
        <p:nvGrpSpPr>
          <p:cNvPr id="3" name="Group 10"/>
          <p:cNvGrpSpPr/>
          <p:nvPr/>
        </p:nvGrpSpPr>
        <p:grpSpPr>
          <a:xfrm>
            <a:off x="0" y="0"/>
            <a:ext cx="10012680" cy="6858000"/>
            <a:chOff x="0" y="0"/>
            <a:chExt cx="10012680" cy="6858000"/>
          </a:xfrm>
        </p:grpSpPr>
        <p:pic>
          <p:nvPicPr>
            <p:cNvPr id="2051" name="Picture 3" descr="C:\Users\Heather.Combs\Desktop\Column Three.jpg"/>
            <p:cNvPicPr>
              <a:picLocks noChangeAspect="1" noChangeArrowheads="1"/>
            </p:cNvPicPr>
            <p:nvPr/>
          </p:nvPicPr>
          <p:blipFill>
            <a:blip r:embed="rId3" cstate="screen"/>
            <a:srcRect/>
            <a:stretch>
              <a:fillRect/>
            </a:stretch>
          </p:blipFill>
          <p:spPr bwMode="auto">
            <a:xfrm>
              <a:off x="0" y="0"/>
              <a:ext cx="1219200" cy="3352800"/>
            </a:xfrm>
            <a:prstGeom prst="rect">
              <a:avLst/>
            </a:prstGeom>
            <a:noFill/>
          </p:spPr>
        </p:pic>
        <p:pic>
          <p:nvPicPr>
            <p:cNvPr id="2053" name="Picture 5" descr="C:\Users\Heather.Combs\Desktop\Column One.jpg"/>
            <p:cNvPicPr>
              <a:picLocks noChangeAspect="1" noChangeArrowheads="1"/>
            </p:cNvPicPr>
            <p:nvPr/>
          </p:nvPicPr>
          <p:blipFill>
            <a:blip r:embed="rId4"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4859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620000" cy="1066800"/>
          </a:xfrm>
        </p:spPr>
        <p:txBody>
          <a:bodyPr/>
          <a:lstStyle/>
          <a:p>
            <a:pPr algn="l"/>
            <a:r>
              <a:rPr lang="en-US" dirty="0" smtClean="0"/>
              <a:t>School Statistics</a:t>
            </a:r>
            <a:endParaRPr lang="en-US" dirty="0"/>
          </a:p>
        </p:txBody>
      </p:sp>
      <p:sp>
        <p:nvSpPr>
          <p:cNvPr id="5" name="Content Placeholder 2"/>
          <p:cNvSpPr>
            <a:spLocks noGrp="1"/>
          </p:cNvSpPr>
          <p:nvPr>
            <p:ph idx="1"/>
          </p:nvPr>
        </p:nvSpPr>
        <p:spPr>
          <a:xfrm>
            <a:off x="1524000" y="1600200"/>
            <a:ext cx="7239000" cy="4974336"/>
          </a:xfrm>
        </p:spPr>
        <p:txBody>
          <a:bodyPr>
            <a:noAutofit/>
          </a:bodyPr>
          <a:lstStyle/>
          <a:p>
            <a:pPr>
              <a:tabLst>
                <a:tab pos="1035050" algn="l"/>
              </a:tabLst>
            </a:pPr>
            <a:r>
              <a:rPr lang="en-US" sz="2800" dirty="0" smtClean="0"/>
              <a:t>Georgia ranks 42</a:t>
            </a:r>
            <a:r>
              <a:rPr lang="en-US" sz="2800" baseline="30000" dirty="0" smtClean="0"/>
              <a:t>nd</a:t>
            </a:r>
            <a:r>
              <a:rPr lang="en-US" sz="2800" dirty="0" smtClean="0"/>
              <a:t> in the nation overall for child well-being</a:t>
            </a:r>
          </a:p>
          <a:p>
            <a:pPr>
              <a:tabLst>
                <a:tab pos="1035050" algn="l"/>
              </a:tabLst>
            </a:pPr>
            <a:r>
              <a:rPr lang="en-US" sz="2800" dirty="0" smtClean="0"/>
              <a:t>2</a:t>
            </a:r>
            <a:r>
              <a:rPr lang="en-US" sz="2800" baseline="30000" dirty="0" smtClean="0"/>
              <a:t>nd</a:t>
            </a:r>
            <a:r>
              <a:rPr lang="en-US" sz="2800" dirty="0" smtClean="0"/>
              <a:t> highest childhood obesity rate in the country and 29% of adolescents had significant episodes of depression during the past 12 months</a:t>
            </a:r>
          </a:p>
          <a:p>
            <a:pPr>
              <a:tabLst>
                <a:tab pos="1035050" algn="l"/>
              </a:tabLst>
            </a:pPr>
            <a:r>
              <a:rPr lang="en-US" sz="2800" dirty="0" smtClean="0"/>
              <a:t>25% of Georgia children live in poverty</a:t>
            </a:r>
          </a:p>
          <a:p>
            <a:pPr>
              <a:tabLst>
                <a:tab pos="1035050" algn="l"/>
              </a:tabLst>
            </a:pPr>
            <a:r>
              <a:rPr lang="en-US" sz="2800" dirty="0" smtClean="0"/>
              <a:t>Georgia has the 3</a:t>
            </a:r>
            <a:r>
              <a:rPr lang="en-US" sz="2800" baseline="30000" dirty="0" smtClean="0"/>
              <a:t>rd</a:t>
            </a:r>
            <a:r>
              <a:rPr lang="en-US" sz="2800" dirty="0" smtClean="0"/>
              <a:t> highest school drop out rates in the county</a:t>
            </a:r>
          </a:p>
        </p:txBody>
      </p:sp>
      <p:grpSp>
        <p:nvGrpSpPr>
          <p:cNvPr id="3" name="Group 10"/>
          <p:cNvGrpSpPr/>
          <p:nvPr/>
        </p:nvGrpSpPr>
        <p:grpSpPr>
          <a:xfrm>
            <a:off x="0" y="0"/>
            <a:ext cx="10012680" cy="6858000"/>
            <a:chOff x="0" y="0"/>
            <a:chExt cx="10012680" cy="6858000"/>
          </a:xfrm>
        </p:grpSpPr>
        <p:pic>
          <p:nvPicPr>
            <p:cNvPr id="2051" name="Picture 3" descr="C:\Users\Heather.Combs\Desktop\Column Three.jpg"/>
            <p:cNvPicPr>
              <a:picLocks noChangeAspect="1" noChangeArrowheads="1"/>
            </p:cNvPicPr>
            <p:nvPr/>
          </p:nvPicPr>
          <p:blipFill>
            <a:blip r:embed="rId3" cstate="screen"/>
            <a:srcRect/>
            <a:stretch>
              <a:fillRect/>
            </a:stretch>
          </p:blipFill>
          <p:spPr bwMode="auto">
            <a:xfrm>
              <a:off x="0" y="0"/>
              <a:ext cx="1219200" cy="3352800"/>
            </a:xfrm>
            <a:prstGeom prst="rect">
              <a:avLst/>
            </a:prstGeom>
            <a:noFill/>
          </p:spPr>
        </p:pic>
        <p:pic>
          <p:nvPicPr>
            <p:cNvPr id="2053" name="Picture 5" descr="C:\Users\Heather.Combs\Desktop\Column One.jpg"/>
            <p:cNvPicPr>
              <a:picLocks noChangeAspect="1" noChangeArrowheads="1"/>
            </p:cNvPicPr>
            <p:nvPr/>
          </p:nvPicPr>
          <p:blipFill>
            <a:blip r:embed="rId4"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000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620000" cy="1066800"/>
          </a:xfrm>
        </p:spPr>
        <p:txBody>
          <a:bodyPr/>
          <a:lstStyle/>
          <a:p>
            <a:pPr algn="l"/>
            <a:r>
              <a:rPr lang="en-US" dirty="0" smtClean="0"/>
              <a:t>Statistical Objectives of a SBHC</a:t>
            </a:r>
            <a:endParaRPr lang="en-US" dirty="0"/>
          </a:p>
        </p:txBody>
      </p:sp>
      <p:sp>
        <p:nvSpPr>
          <p:cNvPr id="5" name="Content Placeholder 2"/>
          <p:cNvSpPr>
            <a:spLocks noGrp="1"/>
          </p:cNvSpPr>
          <p:nvPr>
            <p:ph idx="1"/>
          </p:nvPr>
        </p:nvSpPr>
        <p:spPr>
          <a:xfrm>
            <a:off x="1524000" y="1600200"/>
            <a:ext cx="7239000" cy="4974336"/>
          </a:xfrm>
        </p:spPr>
        <p:txBody>
          <a:bodyPr>
            <a:noAutofit/>
          </a:bodyPr>
          <a:lstStyle/>
          <a:p>
            <a:pPr>
              <a:tabLst>
                <a:tab pos="1035050" algn="l"/>
              </a:tabLst>
            </a:pPr>
            <a:r>
              <a:rPr lang="en-US" dirty="0" smtClean="0"/>
              <a:t>School-based health clinics effectively address the needs of the underserved through: </a:t>
            </a:r>
          </a:p>
          <a:p>
            <a:pPr lvl="1">
              <a:tabLst>
                <a:tab pos="1035050" algn="l"/>
              </a:tabLst>
            </a:pPr>
            <a:r>
              <a:rPr lang="en-US" dirty="0" smtClean="0"/>
              <a:t>Increased access to quality health care</a:t>
            </a:r>
          </a:p>
          <a:p>
            <a:pPr lvl="1">
              <a:tabLst>
                <a:tab pos="1035050" algn="l"/>
              </a:tabLst>
            </a:pPr>
            <a:r>
              <a:rPr lang="en-US" dirty="0" smtClean="0"/>
              <a:t>Improved health outcomes</a:t>
            </a:r>
          </a:p>
          <a:p>
            <a:pPr lvl="1">
              <a:tabLst>
                <a:tab pos="1035050" algn="l"/>
              </a:tabLst>
            </a:pPr>
            <a:r>
              <a:rPr lang="en-US" dirty="0" smtClean="0"/>
              <a:t>Decreased health care costs</a:t>
            </a:r>
          </a:p>
          <a:p>
            <a:pPr lvl="1">
              <a:tabLst>
                <a:tab pos="1035050" algn="l"/>
              </a:tabLst>
            </a:pPr>
            <a:r>
              <a:rPr lang="en-US" dirty="0" smtClean="0"/>
              <a:t>Improved school attendance</a:t>
            </a:r>
          </a:p>
          <a:p>
            <a:pPr lvl="1">
              <a:tabLst>
                <a:tab pos="1035050" algn="l"/>
              </a:tabLst>
            </a:pPr>
            <a:r>
              <a:rPr lang="en-US" dirty="0" smtClean="0"/>
              <a:t>Improved academic performance</a:t>
            </a:r>
            <a:endParaRPr lang="en-US" dirty="0"/>
          </a:p>
        </p:txBody>
      </p:sp>
      <p:grpSp>
        <p:nvGrpSpPr>
          <p:cNvPr id="3" name="Group 10"/>
          <p:cNvGrpSpPr/>
          <p:nvPr/>
        </p:nvGrpSpPr>
        <p:grpSpPr>
          <a:xfrm>
            <a:off x="0" y="0"/>
            <a:ext cx="10012680" cy="6858000"/>
            <a:chOff x="0" y="0"/>
            <a:chExt cx="10012680" cy="6858000"/>
          </a:xfrm>
        </p:grpSpPr>
        <p:pic>
          <p:nvPicPr>
            <p:cNvPr id="2051" name="Picture 3" descr="C:\Users\Heather.Combs\Desktop\Column Three.jpg"/>
            <p:cNvPicPr>
              <a:picLocks noChangeAspect="1" noChangeArrowheads="1"/>
            </p:cNvPicPr>
            <p:nvPr/>
          </p:nvPicPr>
          <p:blipFill>
            <a:blip r:embed="rId3" cstate="screen"/>
            <a:srcRect/>
            <a:stretch>
              <a:fillRect/>
            </a:stretch>
          </p:blipFill>
          <p:spPr bwMode="auto">
            <a:xfrm>
              <a:off x="0" y="0"/>
              <a:ext cx="1219200" cy="3352800"/>
            </a:xfrm>
            <a:prstGeom prst="rect">
              <a:avLst/>
            </a:prstGeom>
            <a:noFill/>
          </p:spPr>
        </p:pic>
        <p:pic>
          <p:nvPicPr>
            <p:cNvPr id="2053" name="Picture 5" descr="C:\Users\Heather.Combs\Desktop\Column One.jpg"/>
            <p:cNvPicPr>
              <a:picLocks noChangeAspect="1" noChangeArrowheads="1"/>
            </p:cNvPicPr>
            <p:nvPr/>
          </p:nvPicPr>
          <p:blipFill>
            <a:blip r:embed="rId4" cstate="screen"/>
            <a:srcRect/>
            <a:stretch>
              <a:fillRect/>
            </a:stretch>
          </p:blipFill>
          <p:spPr bwMode="auto">
            <a:xfrm>
              <a:off x="0" y="3352800"/>
              <a:ext cx="1218624" cy="3505200"/>
            </a:xfrm>
            <a:prstGeom prst="rect">
              <a:avLst/>
            </a:prstGeom>
            <a:noFill/>
          </p:spPr>
        </p:pic>
        <p:sp>
          <p:nvSpPr>
            <p:cNvPr id="10" name="Minus 9"/>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3064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eather.Combs\AppData\Local\Microsoft\Windows\Temporary Internet Files\Content.IE5\IO6XIIEO\school-owl[1].png"/>
          <p:cNvPicPr>
            <a:picLocks noChangeAspect="1" noChangeArrowheads="1"/>
          </p:cNvPicPr>
          <p:nvPr/>
        </p:nvPicPr>
        <p:blipFill>
          <a:blip r:embed="rId3" cstate="screen"/>
          <a:srcRect/>
          <a:stretch>
            <a:fillRect/>
          </a:stretch>
        </p:blipFill>
        <p:spPr bwMode="auto">
          <a:xfrm>
            <a:off x="5791200" y="4191000"/>
            <a:ext cx="2747050" cy="2291040"/>
          </a:xfrm>
          <a:prstGeom prst="rect">
            <a:avLst/>
          </a:prstGeom>
          <a:noFill/>
        </p:spPr>
      </p:pic>
      <p:sp>
        <p:nvSpPr>
          <p:cNvPr id="2" name="Title 1"/>
          <p:cNvSpPr>
            <a:spLocks noGrp="1"/>
          </p:cNvSpPr>
          <p:nvPr>
            <p:ph type="title"/>
          </p:nvPr>
        </p:nvSpPr>
        <p:spPr>
          <a:xfrm>
            <a:off x="1524000" y="274638"/>
            <a:ext cx="7162800" cy="1143000"/>
          </a:xfrm>
        </p:spPr>
        <p:txBody>
          <a:bodyPr/>
          <a:lstStyle/>
          <a:p>
            <a:pPr algn="l"/>
            <a:r>
              <a:rPr lang="en-US" dirty="0" smtClean="0"/>
              <a:t>Turner Elementary SBHC</a:t>
            </a:r>
            <a:endParaRPr lang="en-US" dirty="0"/>
          </a:p>
        </p:txBody>
      </p:sp>
      <p:sp>
        <p:nvSpPr>
          <p:cNvPr id="3" name="Content Placeholder 2"/>
          <p:cNvSpPr>
            <a:spLocks noGrp="1"/>
          </p:cNvSpPr>
          <p:nvPr>
            <p:ph idx="1"/>
          </p:nvPr>
        </p:nvSpPr>
        <p:spPr>
          <a:xfrm>
            <a:off x="1524000" y="1600200"/>
            <a:ext cx="7086600" cy="4648200"/>
          </a:xfrm>
        </p:spPr>
        <p:txBody>
          <a:bodyPr>
            <a:normAutofit/>
          </a:bodyPr>
          <a:lstStyle/>
          <a:p>
            <a:r>
              <a:rPr lang="en-US" dirty="0" smtClean="0"/>
              <a:t>Approximately 500 students</a:t>
            </a:r>
          </a:p>
          <a:p>
            <a:r>
              <a:rPr lang="en-US" dirty="0" smtClean="0"/>
              <a:t>Approximately 50 Faculty &amp; Staff</a:t>
            </a:r>
          </a:p>
          <a:p>
            <a:r>
              <a:rPr lang="en-US" dirty="0" smtClean="0"/>
              <a:t>Grades K-5</a:t>
            </a:r>
          </a:p>
          <a:p>
            <a:r>
              <a:rPr lang="en-US" dirty="0" smtClean="0"/>
              <a:t>99% free and reduced lunch</a:t>
            </a:r>
          </a:p>
          <a:p>
            <a:r>
              <a:rPr lang="en-US" dirty="0" smtClean="0"/>
              <a:t>Over 90% African American</a:t>
            </a:r>
          </a:p>
          <a:p>
            <a:r>
              <a:rPr lang="en-US" dirty="0" smtClean="0"/>
              <a:t>Less than 5% utilize                         English as a Second                           Language</a:t>
            </a:r>
          </a:p>
        </p:txBody>
      </p:sp>
      <p:grpSp>
        <p:nvGrpSpPr>
          <p:cNvPr id="4" name="Group 3"/>
          <p:cNvGrpSpPr/>
          <p:nvPr/>
        </p:nvGrpSpPr>
        <p:grpSpPr>
          <a:xfrm>
            <a:off x="0" y="0"/>
            <a:ext cx="10012680" cy="6858000"/>
            <a:chOff x="0" y="0"/>
            <a:chExt cx="10012680" cy="6858000"/>
          </a:xfrm>
        </p:grpSpPr>
        <p:pic>
          <p:nvPicPr>
            <p:cNvPr id="5" name="Picture 3" descr="C:\Users\Heather.Combs\Desktop\Column Three.jpg"/>
            <p:cNvPicPr>
              <a:picLocks noChangeAspect="1" noChangeArrowheads="1"/>
            </p:cNvPicPr>
            <p:nvPr/>
          </p:nvPicPr>
          <p:blipFill>
            <a:blip r:embed="rId4" cstate="screen"/>
            <a:srcRect/>
            <a:stretch>
              <a:fillRect/>
            </a:stretch>
          </p:blipFill>
          <p:spPr bwMode="auto">
            <a:xfrm>
              <a:off x="0" y="0"/>
              <a:ext cx="1219200" cy="3352800"/>
            </a:xfrm>
            <a:prstGeom prst="rect">
              <a:avLst/>
            </a:prstGeom>
            <a:noFill/>
          </p:spPr>
        </p:pic>
        <p:pic>
          <p:nvPicPr>
            <p:cNvPr id="6" name="Picture 5" descr="C:\Users\Heather.Combs\Desktop\Column One.jpg"/>
            <p:cNvPicPr>
              <a:picLocks noChangeAspect="1" noChangeArrowheads="1"/>
            </p:cNvPicPr>
            <p:nvPr/>
          </p:nvPicPr>
          <p:blipFill>
            <a:blip r:embed="rId5" cstate="screen"/>
            <a:srcRect/>
            <a:stretch>
              <a:fillRect/>
            </a:stretch>
          </p:blipFill>
          <p:spPr bwMode="auto">
            <a:xfrm>
              <a:off x="0" y="3352800"/>
              <a:ext cx="1218624" cy="3505200"/>
            </a:xfrm>
            <a:prstGeom prst="rect">
              <a:avLst/>
            </a:prstGeom>
            <a:noFill/>
          </p:spPr>
        </p:pic>
        <p:sp>
          <p:nvSpPr>
            <p:cNvPr id="7" name="Minus 6"/>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lstStyle/>
          <a:p>
            <a:pPr algn="l"/>
            <a:r>
              <a:rPr lang="en-US" dirty="0" smtClean="0"/>
              <a:t>SBHC Program Access</a:t>
            </a:r>
            <a:endParaRPr lang="en-US" dirty="0"/>
          </a:p>
        </p:txBody>
      </p:sp>
      <p:sp>
        <p:nvSpPr>
          <p:cNvPr id="3" name="Content Placeholder 2"/>
          <p:cNvSpPr>
            <a:spLocks noGrp="1"/>
          </p:cNvSpPr>
          <p:nvPr>
            <p:ph idx="1"/>
          </p:nvPr>
        </p:nvSpPr>
        <p:spPr>
          <a:xfrm>
            <a:off x="1524000" y="1600200"/>
            <a:ext cx="7162800" cy="4525963"/>
          </a:xfrm>
        </p:spPr>
        <p:txBody>
          <a:bodyPr>
            <a:normAutofit fontScale="92500" lnSpcReduction="20000"/>
          </a:bodyPr>
          <a:lstStyle/>
          <a:p>
            <a:r>
              <a:rPr lang="en-US" sz="4000" dirty="0" smtClean="0"/>
              <a:t>Sites</a:t>
            </a:r>
          </a:p>
          <a:p>
            <a:pPr lvl="1"/>
            <a:r>
              <a:rPr lang="en-US" sz="2000" dirty="0" smtClean="0"/>
              <a:t>Turner Elementary</a:t>
            </a:r>
          </a:p>
          <a:p>
            <a:pPr lvl="1"/>
            <a:r>
              <a:rPr lang="en-US" sz="2000" dirty="0" smtClean="0"/>
              <a:t>Alice Coachman Elementary</a:t>
            </a:r>
            <a:endParaRPr lang="en-US" sz="2000" dirty="0"/>
          </a:p>
          <a:p>
            <a:pPr lvl="1"/>
            <a:r>
              <a:rPr lang="en-US" sz="2000" dirty="0" smtClean="0"/>
              <a:t>Albany Middle School </a:t>
            </a:r>
            <a:r>
              <a:rPr lang="en-US" sz="1300" i="1" dirty="0" smtClean="0"/>
              <a:t>(Dental only)</a:t>
            </a:r>
          </a:p>
          <a:p>
            <a:pPr lvl="1"/>
            <a:r>
              <a:rPr lang="en-US" sz="2000" dirty="0"/>
              <a:t>Crisp County School System</a:t>
            </a:r>
          </a:p>
          <a:p>
            <a:pPr lvl="1"/>
            <a:r>
              <a:rPr lang="en-US" sz="2000" dirty="0" smtClean="0"/>
              <a:t>Dooly County School System</a:t>
            </a:r>
          </a:p>
          <a:p>
            <a:pPr lvl="1"/>
            <a:r>
              <a:rPr lang="en-US" sz="2000" dirty="0" smtClean="0"/>
              <a:t>Terrell County School System</a:t>
            </a:r>
          </a:p>
          <a:p>
            <a:pPr marL="457200" lvl="1" indent="0">
              <a:buNone/>
            </a:pPr>
            <a:endParaRPr lang="en-US" sz="2000" dirty="0" smtClean="0"/>
          </a:p>
          <a:p>
            <a:r>
              <a:rPr lang="en-US" sz="4000" dirty="0" smtClean="0"/>
              <a:t>Services</a:t>
            </a:r>
          </a:p>
          <a:p>
            <a:pPr lvl="1"/>
            <a:r>
              <a:rPr lang="en-US" sz="2400" dirty="0" smtClean="0"/>
              <a:t>Medical</a:t>
            </a:r>
          </a:p>
          <a:p>
            <a:pPr lvl="1"/>
            <a:r>
              <a:rPr lang="en-US" sz="2400" dirty="0" smtClean="0"/>
              <a:t>Dental</a:t>
            </a:r>
          </a:p>
          <a:p>
            <a:pPr lvl="1"/>
            <a:r>
              <a:rPr lang="en-US" sz="2400" dirty="0" smtClean="0"/>
              <a:t>Behavioral Health</a:t>
            </a:r>
          </a:p>
          <a:p>
            <a:endParaRPr lang="en-US" sz="1400" dirty="0"/>
          </a:p>
        </p:txBody>
      </p:sp>
      <p:grpSp>
        <p:nvGrpSpPr>
          <p:cNvPr id="4" name="Group 3"/>
          <p:cNvGrpSpPr/>
          <p:nvPr/>
        </p:nvGrpSpPr>
        <p:grpSpPr>
          <a:xfrm>
            <a:off x="0" y="0"/>
            <a:ext cx="10012680" cy="6858000"/>
            <a:chOff x="0" y="0"/>
            <a:chExt cx="10012680" cy="6858000"/>
          </a:xfrm>
        </p:grpSpPr>
        <p:pic>
          <p:nvPicPr>
            <p:cNvPr id="5" name="Picture 3" descr="C:\Users\Heather.Combs\Desktop\Column Three.jpg"/>
            <p:cNvPicPr>
              <a:picLocks noChangeAspect="1" noChangeArrowheads="1"/>
            </p:cNvPicPr>
            <p:nvPr/>
          </p:nvPicPr>
          <p:blipFill>
            <a:blip r:embed="rId3" cstate="screen"/>
            <a:srcRect/>
            <a:stretch>
              <a:fillRect/>
            </a:stretch>
          </p:blipFill>
          <p:spPr bwMode="auto">
            <a:xfrm>
              <a:off x="0" y="0"/>
              <a:ext cx="1219200" cy="3352800"/>
            </a:xfrm>
            <a:prstGeom prst="rect">
              <a:avLst/>
            </a:prstGeom>
            <a:noFill/>
          </p:spPr>
        </p:pic>
        <p:pic>
          <p:nvPicPr>
            <p:cNvPr id="6" name="Picture 5" descr="C:\Users\Heather.Combs\Desktop\Column One.jpg"/>
            <p:cNvPicPr>
              <a:picLocks noChangeAspect="1" noChangeArrowheads="1"/>
            </p:cNvPicPr>
            <p:nvPr/>
          </p:nvPicPr>
          <p:blipFill>
            <a:blip r:embed="rId4" cstate="screen"/>
            <a:srcRect/>
            <a:stretch>
              <a:fillRect/>
            </a:stretch>
          </p:blipFill>
          <p:spPr bwMode="auto">
            <a:xfrm>
              <a:off x="0" y="3352800"/>
              <a:ext cx="1218624" cy="3505200"/>
            </a:xfrm>
            <a:prstGeom prst="rect">
              <a:avLst/>
            </a:prstGeom>
            <a:noFill/>
          </p:spPr>
        </p:pic>
        <p:sp>
          <p:nvSpPr>
            <p:cNvPr id="7" name="Minus 6"/>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698" name="Picture 2" descr="http://swathycentralschool.in/images/img_home.png"/>
          <p:cNvPicPr>
            <a:picLocks noChangeAspect="1" noChangeArrowheads="1"/>
          </p:cNvPicPr>
          <p:nvPr/>
        </p:nvPicPr>
        <p:blipFill>
          <a:blip r:embed="rId5" cstate="screen">
            <a:clrChange>
              <a:clrFrom>
                <a:srgbClr val="F2F2F2"/>
              </a:clrFrom>
              <a:clrTo>
                <a:srgbClr val="F2F2F2">
                  <a:alpha val="0"/>
                </a:srgbClr>
              </a:clrTo>
            </a:clrChange>
          </a:blip>
          <a:srcRect/>
          <a:stretch>
            <a:fillRect/>
          </a:stretch>
        </p:blipFill>
        <p:spPr bwMode="auto">
          <a:xfrm>
            <a:off x="5358264" y="1905001"/>
            <a:ext cx="3274601" cy="3886200"/>
          </a:xfrm>
          <a:prstGeom prst="rect">
            <a:avLst/>
          </a:prstGeom>
          <a:noFill/>
        </p:spPr>
      </p:pic>
    </p:spTree>
    <p:extLst>
      <p:ext uri="{BB962C8B-B14F-4D97-AF65-F5344CB8AC3E}">
        <p14:creationId xmlns:p14="http://schemas.microsoft.com/office/powerpoint/2010/main" val="576770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normAutofit fontScale="90000"/>
          </a:bodyPr>
          <a:lstStyle/>
          <a:p>
            <a:pPr algn="l"/>
            <a:r>
              <a:rPr lang="en-US" dirty="0" smtClean="0"/>
              <a:t>SBHC Sustainability </a:t>
            </a:r>
            <a:r>
              <a:rPr lang="en-US" sz="3600" i="1" dirty="0" smtClean="0"/>
              <a:t>(Relationships)</a:t>
            </a:r>
            <a:endParaRPr lang="en-US" i="1" dirty="0"/>
          </a:p>
        </p:txBody>
      </p:sp>
      <p:sp>
        <p:nvSpPr>
          <p:cNvPr id="3" name="Content Placeholder 2"/>
          <p:cNvSpPr>
            <a:spLocks noGrp="1"/>
          </p:cNvSpPr>
          <p:nvPr>
            <p:ph idx="1"/>
          </p:nvPr>
        </p:nvSpPr>
        <p:spPr>
          <a:xfrm>
            <a:off x="1524000" y="1546168"/>
            <a:ext cx="7162800" cy="4579996"/>
          </a:xfrm>
        </p:spPr>
        <p:txBody>
          <a:bodyPr>
            <a:normAutofit lnSpcReduction="10000"/>
          </a:bodyPr>
          <a:lstStyle/>
          <a:p>
            <a:r>
              <a:rPr lang="en-US" sz="2400" dirty="0" smtClean="0"/>
              <a:t>Consent forms distributed prior to start-up</a:t>
            </a:r>
          </a:p>
          <a:p>
            <a:r>
              <a:rPr lang="en-US" sz="2400" dirty="0" smtClean="0"/>
              <a:t>Promotional activities (i.e. Adult Health Month)</a:t>
            </a:r>
          </a:p>
          <a:p>
            <a:r>
              <a:rPr lang="en-US" sz="2400" dirty="0" smtClean="0"/>
              <a:t>Wellness Campaigns (Flu Vaccinations)</a:t>
            </a:r>
          </a:p>
          <a:p>
            <a:r>
              <a:rPr lang="en-US" sz="2400" dirty="0" smtClean="0"/>
              <a:t>Focus on Well Child Exams for all engaged students</a:t>
            </a:r>
          </a:p>
          <a:p>
            <a:r>
              <a:rPr lang="en-US" sz="2400" dirty="0" smtClean="0"/>
              <a:t>Poster Contests &amp; Prizes for Students</a:t>
            </a:r>
          </a:p>
          <a:p>
            <a:r>
              <a:rPr lang="en-US" sz="2400" dirty="0" smtClean="0"/>
              <a:t>School Activity Involvement (PTO, etc.)</a:t>
            </a:r>
          </a:p>
          <a:p>
            <a:r>
              <a:rPr lang="en-US" sz="2400" dirty="0" smtClean="0"/>
              <a:t>Relationship with School Administrator(s)</a:t>
            </a:r>
          </a:p>
          <a:p>
            <a:r>
              <a:rPr lang="en-US" sz="2400" dirty="0" smtClean="0"/>
              <a:t>Faculty/Staff </a:t>
            </a:r>
            <a:r>
              <a:rPr lang="en-US" sz="2400" dirty="0" smtClean="0"/>
              <a:t>Engagement</a:t>
            </a:r>
          </a:p>
          <a:p>
            <a:r>
              <a:rPr lang="en-US" sz="2400" dirty="0" smtClean="0"/>
              <a:t>Hallways to Health Grant</a:t>
            </a:r>
            <a:endParaRPr lang="en-US" sz="2400" dirty="0" smtClean="0"/>
          </a:p>
          <a:p>
            <a:r>
              <a:rPr lang="en-US" sz="2400" dirty="0" smtClean="0"/>
              <a:t>Other Opportunities (SHAPE Grant)</a:t>
            </a:r>
          </a:p>
          <a:p>
            <a:r>
              <a:rPr lang="en-US" sz="2400" dirty="0" smtClean="0"/>
              <a:t>Annual </a:t>
            </a:r>
            <a:r>
              <a:rPr lang="en-US" sz="2400" dirty="0"/>
              <a:t>Health Fair Event </a:t>
            </a:r>
          </a:p>
          <a:p>
            <a:pPr>
              <a:buNone/>
            </a:pPr>
            <a:endParaRPr lang="en-US" dirty="0"/>
          </a:p>
        </p:txBody>
      </p:sp>
      <p:grpSp>
        <p:nvGrpSpPr>
          <p:cNvPr id="4" name="Group 3"/>
          <p:cNvGrpSpPr/>
          <p:nvPr/>
        </p:nvGrpSpPr>
        <p:grpSpPr>
          <a:xfrm>
            <a:off x="0" y="0"/>
            <a:ext cx="10012680" cy="6858000"/>
            <a:chOff x="0" y="0"/>
            <a:chExt cx="10012680" cy="6858000"/>
          </a:xfrm>
        </p:grpSpPr>
        <p:pic>
          <p:nvPicPr>
            <p:cNvPr id="5" name="Picture 3" descr="C:\Users\Heather.Combs\Desktop\Column Three.jpg"/>
            <p:cNvPicPr>
              <a:picLocks noChangeAspect="1" noChangeArrowheads="1"/>
            </p:cNvPicPr>
            <p:nvPr/>
          </p:nvPicPr>
          <p:blipFill>
            <a:blip r:embed="rId3" cstate="screen"/>
            <a:srcRect/>
            <a:stretch>
              <a:fillRect/>
            </a:stretch>
          </p:blipFill>
          <p:spPr bwMode="auto">
            <a:xfrm>
              <a:off x="0" y="0"/>
              <a:ext cx="1219200" cy="3352800"/>
            </a:xfrm>
            <a:prstGeom prst="rect">
              <a:avLst/>
            </a:prstGeom>
            <a:noFill/>
          </p:spPr>
        </p:pic>
        <p:pic>
          <p:nvPicPr>
            <p:cNvPr id="6" name="Picture 5" descr="C:\Users\Heather.Combs\Desktop\Column One.jpg"/>
            <p:cNvPicPr>
              <a:picLocks noChangeAspect="1" noChangeArrowheads="1"/>
            </p:cNvPicPr>
            <p:nvPr/>
          </p:nvPicPr>
          <p:blipFill>
            <a:blip r:embed="rId4" cstate="screen"/>
            <a:srcRect/>
            <a:stretch>
              <a:fillRect/>
            </a:stretch>
          </p:blipFill>
          <p:spPr bwMode="auto">
            <a:xfrm>
              <a:off x="0" y="3352800"/>
              <a:ext cx="1218624" cy="3505200"/>
            </a:xfrm>
            <a:prstGeom prst="rect">
              <a:avLst/>
            </a:prstGeom>
            <a:noFill/>
          </p:spPr>
        </p:pic>
        <p:sp>
          <p:nvSpPr>
            <p:cNvPr id="7" name="Minus 6"/>
            <p:cNvSpPr/>
            <p:nvPr/>
          </p:nvSpPr>
          <p:spPr>
            <a:xfrm>
              <a:off x="228600" y="990600"/>
              <a:ext cx="9784080" cy="381000"/>
            </a:xfrm>
            <a:prstGeom prst="mathMinus">
              <a:avLst/>
            </a:prstGeom>
            <a:solidFill>
              <a:srgbClr val="30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72" name="Picture 4" descr="C:\Users\Heather.Combs\Desktop\children-background-education-21844862.jpg"/>
          <p:cNvPicPr>
            <a:picLocks noChangeAspect="1" noChangeArrowheads="1"/>
          </p:cNvPicPr>
          <p:nvPr/>
        </p:nvPicPr>
        <p:blipFill>
          <a:blip r:embed="rId5" cstate="screen"/>
          <a:srcRect/>
          <a:stretch>
            <a:fillRect/>
          </a:stretch>
        </p:blipFill>
        <p:spPr bwMode="auto">
          <a:xfrm>
            <a:off x="6113661" y="5592763"/>
            <a:ext cx="2841917" cy="10668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90874C-63AE-4E35-B2A1-BFA9302105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638</TotalTime>
  <Words>1345</Words>
  <Application>Microsoft Office PowerPoint</Application>
  <PresentationFormat>On-screen Show (4:3)</PresentationFormat>
  <Paragraphs>252</Paragraphs>
  <Slides>32</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Times New Roman</vt:lpstr>
      <vt:lpstr>Office Theme</vt:lpstr>
      <vt:lpstr> Albany Area Primary Health Care, Inc.  SBHC success in our community     </vt:lpstr>
      <vt:lpstr>AAPHC History</vt:lpstr>
      <vt:lpstr>The 4 A’s for Health Centers</vt:lpstr>
      <vt:lpstr>AAPHC Growth</vt:lpstr>
      <vt:lpstr>School Statistics</vt:lpstr>
      <vt:lpstr>Statistical Objectives of a SBHC</vt:lpstr>
      <vt:lpstr>Turner Elementary SBHC</vt:lpstr>
      <vt:lpstr>SBHC Program Access</vt:lpstr>
      <vt:lpstr>SBHC Sustainability (Relationships)</vt:lpstr>
      <vt:lpstr>SBHC Sustainability (Engagement)</vt:lpstr>
      <vt:lpstr>SBHC Quality and Sustainability</vt:lpstr>
      <vt:lpstr>PowerPoint Presentation</vt:lpstr>
      <vt:lpstr>SBHC – User &amp; Encounter Data</vt:lpstr>
      <vt:lpstr>Asthma Quality Data – 2015-2016</vt:lpstr>
      <vt:lpstr>Asthma Quality Data – 2015-2016</vt:lpstr>
      <vt:lpstr>Health Maintenance Quality Data</vt:lpstr>
      <vt:lpstr>PowerPoint Presentation</vt:lpstr>
      <vt:lpstr>PowerPoint Presentation</vt:lpstr>
      <vt:lpstr>PowerPoint Presentation</vt:lpstr>
      <vt:lpstr>PowerPoint Presentation</vt:lpstr>
      <vt:lpstr>Turner Elementary SBHC Open House</vt:lpstr>
      <vt:lpstr>“What Healthy Means to ME” – Art Contest</vt:lpstr>
      <vt:lpstr>Contest Winners Art Display</vt:lpstr>
      <vt:lpstr>SBHC Health Fair</vt:lpstr>
      <vt:lpstr>SBHC Health Fair</vt:lpstr>
      <vt:lpstr>SBHC Health Fair</vt:lpstr>
      <vt:lpstr>SBHC Health Fair</vt:lpstr>
      <vt:lpstr>SBHC Health Fair</vt:lpstr>
      <vt:lpstr>Promotional Activities</vt:lpstr>
      <vt:lpstr>PowerPoint Presentation</vt:lpstr>
      <vt:lpstr>SBHC Utilization Report – CY16</vt:lpstr>
      <vt:lpstr>For More Information:  Shelley Spires, CEO shelley.spires@aaphc.org  Clifton Bush, COO clifton.bush@aaphc.org   (229) 888-6559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Albany Area Primary Health Care, Inc.      November 5, 2014</dc:title>
  <dc:creator>heather.combs</dc:creator>
  <cp:lastModifiedBy>Heather Combs</cp:lastModifiedBy>
  <cp:revision>55</cp:revision>
  <cp:lastPrinted>2016-10-17T13:48:30Z</cp:lastPrinted>
  <dcterms:created xsi:type="dcterms:W3CDTF">2014-11-04T15:17:07Z</dcterms:created>
  <dcterms:modified xsi:type="dcterms:W3CDTF">2016-10-17T18:33:27Z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TC103368119990</vt:lpwstr>
  </property>
</Properties>
</file>