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73" r:id="rId4"/>
    <p:sldId id="274" r:id="rId5"/>
    <p:sldId id="258" r:id="rId6"/>
    <p:sldId id="275"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 id="282" r:id="rId23"/>
    <p:sldId id="277" r:id="rId24"/>
    <p:sldId id="278" r:id="rId25"/>
    <p:sldId id="279" r:id="rId26"/>
    <p:sldId id="280" r:id="rId27"/>
    <p:sldId id="28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4"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181133E-C576-4803-912A-2F85C8FC3B30}" type="datetimeFigureOut">
              <a:rPr lang="en-US" smtClean="0"/>
              <a:pPr/>
              <a:t>10/19/2016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F13656C-0BFF-4D2D-909B-04F5EC41F8C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2D1DEBE-DCBD-4C97-8034-8BCE0D4C4A7C}" type="datetimeFigureOut">
              <a:rPr lang="en-US" smtClean="0"/>
              <a:pPr/>
              <a:t>10/19/2016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0206CB3-D9AD-4586-89BC-CF06E5F6EF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A2162-16AD-45D9-A41E-2CA917A830F7}"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10/19/2016</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Blank Full">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80999" y="998469"/>
            <a:ext cx="8407892" cy="896461"/>
          </a:xfrm>
          <a:prstGeom prst="rect">
            <a:avLst/>
          </a:prstGeom>
        </p:spPr>
        <p:txBody>
          <a:bodyPr vert="horz" lIns="91440" tIns="45720" rIns="91440" bIns="45720" rtlCol="0" anchor="ctr">
            <a:noAutofit/>
          </a:bodyPr>
          <a:lstStyle>
            <a:lvl1pPr algn="l">
              <a:defRPr sz="3000" cap="none" spc="150" baseline="0">
                <a:solidFill>
                  <a:schemeClr val="bg2"/>
                </a:solidFill>
                <a:latin typeface="Georgia"/>
              </a:defRPr>
            </a:lvl1pPr>
          </a:lstStyle>
          <a:p>
            <a:r>
              <a:rPr lang="en-US" dirty="0" smtClean="0"/>
              <a:t>Click to edit title</a:t>
            </a:r>
            <a:endParaRPr lang="en-US" dirty="0"/>
          </a:p>
        </p:txBody>
      </p:sp>
      <p:sp>
        <p:nvSpPr>
          <p:cNvPr id="13" name="Text Placeholder 2"/>
          <p:cNvSpPr>
            <a:spLocks noGrp="1"/>
          </p:cNvSpPr>
          <p:nvPr>
            <p:ph idx="13" hasCustomPrompt="1"/>
          </p:nvPr>
        </p:nvSpPr>
        <p:spPr>
          <a:xfrm>
            <a:off x="380999" y="1895759"/>
            <a:ext cx="8407893" cy="4449548"/>
          </a:xfrm>
          <a:prstGeom prst="rect">
            <a:avLst/>
          </a:prstGeom>
        </p:spPr>
        <p:txBody>
          <a:bodyPr vert="horz" lIns="91440" tIns="45720" rIns="91440" bIns="45720" rtlCol="0">
            <a:normAutofit/>
          </a:bodyPr>
          <a:lstStyle>
            <a:lvl1pPr marL="45720" indent="0">
              <a:spcBef>
                <a:spcPts val="300"/>
              </a:spcBef>
              <a:spcAft>
                <a:spcPts val="300"/>
              </a:spcAft>
              <a:buNone/>
              <a:defRPr/>
            </a:lvl1pPr>
            <a:lvl2pPr>
              <a:spcBef>
                <a:spcPts val="300"/>
              </a:spcBef>
              <a:spcAft>
                <a:spcPts val="300"/>
              </a:spcAft>
              <a:buClr>
                <a:schemeClr val="accent1"/>
              </a:buClr>
              <a:defRPr>
                <a:solidFill>
                  <a:schemeClr val="tx1"/>
                </a:solidFill>
              </a:defRPr>
            </a:lvl2pPr>
            <a:lvl3pPr marL="822960" indent="-182880">
              <a:spcBef>
                <a:spcPts val="300"/>
              </a:spcBef>
              <a:spcAft>
                <a:spcPts val="300"/>
              </a:spcAft>
              <a:buClr>
                <a:schemeClr val="bg2"/>
              </a:buClr>
              <a:buFont typeface="Wingdings" charset="2"/>
              <a:buChar cha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8" name="Slide Number Placeholder 5"/>
          <p:cNvSpPr>
            <a:spLocks noGrp="1"/>
          </p:cNvSpPr>
          <p:nvPr>
            <p:ph type="sldNum" sz="quarter" idx="4"/>
          </p:nvPr>
        </p:nvSpPr>
        <p:spPr>
          <a:xfrm>
            <a:off x="4292592" y="6466421"/>
            <a:ext cx="457200" cy="274320"/>
          </a:xfrm>
          <a:prstGeom prst="rect">
            <a:avLst/>
          </a:prstGeom>
          <a:ln w="19050">
            <a:noFill/>
          </a:ln>
        </p:spPr>
        <p:txBody>
          <a:bodyPr vert="horz" lIns="91440" tIns="45720" rIns="91440" bIns="45720" rtlCol="0" anchor="ctr"/>
          <a:lstStyle>
            <a:lvl1pPr algn="ctr">
              <a:defRPr sz="1100">
                <a:solidFill>
                  <a:schemeClr val="tx2"/>
                </a:solidFill>
                <a:latin typeface="+mj-lt"/>
              </a:defRPr>
            </a:lvl1pPr>
          </a:lstStyle>
          <a:p>
            <a:fld id="{ABC21338-73ED-43B0-B31B-3CDCF58D67DD}" type="slidenum">
              <a:rPr lang="en-US" smtClean="0"/>
              <a:pPr/>
              <a:t>‹#›</a:t>
            </a:fld>
            <a:endParaRPr lang="en-US" dirty="0"/>
          </a:p>
        </p:txBody>
      </p:sp>
      <p:sp>
        <p:nvSpPr>
          <p:cNvPr id="10" name="Date Placeholder 1"/>
          <p:cNvSpPr>
            <a:spLocks noGrp="1"/>
          </p:cNvSpPr>
          <p:nvPr>
            <p:ph type="dt" sz="half" idx="2"/>
          </p:nvPr>
        </p:nvSpPr>
        <p:spPr>
          <a:xfrm>
            <a:off x="381931" y="6466421"/>
            <a:ext cx="3910662" cy="274320"/>
          </a:xfrm>
          <a:prstGeom prst="rect">
            <a:avLst/>
          </a:prstGeom>
        </p:spPr>
        <p:txBody>
          <a:bodyPr/>
          <a:lstStyle>
            <a:lvl1pPr>
              <a:defRPr sz="800" b="1">
                <a:latin typeface="+mj-lt"/>
              </a:defRPr>
            </a:lvl1pPr>
          </a:lstStyle>
          <a:p>
            <a:fld id="{B02935EE-E3F4-4254-B6DE-C4DBE5CC206B}" type="datetime1">
              <a:rPr lang="en-US" smtClean="0"/>
              <a:pPr/>
              <a:t>10/19/2016</a:t>
            </a:fld>
            <a:endParaRPr lang="en-US" dirty="0"/>
          </a:p>
        </p:txBody>
      </p:sp>
      <p:sp>
        <p:nvSpPr>
          <p:cNvPr id="11" name="Footer Placeholder 2"/>
          <p:cNvSpPr>
            <a:spLocks noGrp="1"/>
          </p:cNvSpPr>
          <p:nvPr>
            <p:ph type="ftr" sz="quarter" idx="3"/>
          </p:nvPr>
        </p:nvSpPr>
        <p:spPr>
          <a:xfrm>
            <a:off x="4749792" y="6466421"/>
            <a:ext cx="4039101" cy="274320"/>
          </a:xfrm>
          <a:prstGeom prst="rect">
            <a:avLst/>
          </a:prstGeom>
        </p:spPr>
        <p:txBody>
          <a:bodyPr/>
          <a:lstStyle>
            <a:lvl1pPr algn="r">
              <a:defRPr sz="1400">
                <a:solidFill>
                  <a:srgbClr val="0C1D32"/>
                </a:solidFill>
                <a:latin typeface="+mj-lt"/>
              </a:defRPr>
            </a:lvl1pPr>
          </a:lstStyle>
          <a:p>
            <a:endParaRPr lang="en-US" dirty="0"/>
          </a:p>
        </p:txBody>
      </p:sp>
    </p:spTree>
    <p:extLst>
      <p:ext uri="{BB962C8B-B14F-4D97-AF65-F5344CB8AC3E}">
        <p14:creationId xmlns:p14="http://schemas.microsoft.com/office/powerpoint/2010/main" xmlns="" val="169833190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10/19/2016</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10/19/2016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10/19/2016</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10/19/2016</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nguyen@hhhlawyers.com" TargetMode="External"/><Relationship Id="rId2" Type="http://schemas.openxmlformats.org/officeDocument/2006/relationships/hyperlink" Target="mailto:ckirby@hhhlawyer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00199"/>
          </a:xfrm>
        </p:spPr>
        <p:txBody>
          <a:bodyPr/>
          <a:lstStyle/>
          <a:p>
            <a:r>
              <a:rPr lang="en-US" dirty="0" smtClean="0"/>
              <a:t>GSSA 2016 Bootstrap</a:t>
            </a:r>
            <a:br>
              <a:rPr lang="en-US" dirty="0" smtClean="0"/>
            </a:br>
            <a:r>
              <a:rPr lang="en-US" dirty="0" smtClean="0"/>
              <a:t>October 20, 2016</a:t>
            </a:r>
            <a:endParaRPr lang="en-US" dirty="0"/>
          </a:p>
        </p:txBody>
      </p:sp>
      <p:sp>
        <p:nvSpPr>
          <p:cNvPr id="3" name="Subtitle 2"/>
          <p:cNvSpPr>
            <a:spLocks noGrp="1"/>
          </p:cNvSpPr>
          <p:nvPr>
            <p:ph type="subTitle" idx="1"/>
          </p:nvPr>
        </p:nvSpPr>
        <p:spPr>
          <a:xfrm>
            <a:off x="685800" y="3048000"/>
            <a:ext cx="7772400" cy="1763311"/>
          </a:xfrm>
        </p:spPr>
        <p:txBody>
          <a:bodyPr>
            <a:normAutofit fontScale="47500" lnSpcReduction="20000"/>
          </a:bodyPr>
          <a:lstStyle/>
          <a:p>
            <a:r>
              <a:rPr lang="en-US" dirty="0" smtClean="0"/>
              <a:t>Cory O. Kirby</a:t>
            </a:r>
          </a:p>
          <a:p>
            <a:r>
              <a:rPr lang="en-US" dirty="0" smtClean="0"/>
              <a:t>Hieu M. Nguyen</a:t>
            </a:r>
          </a:p>
          <a:p>
            <a:r>
              <a:rPr lang="en-US" dirty="0" smtClean="0"/>
              <a:t>Harben, Hartley &amp; Hawkins, LLP</a:t>
            </a:r>
          </a:p>
          <a:p>
            <a:r>
              <a:rPr lang="en-US" dirty="0" smtClean="0"/>
              <a:t>340 Jesse Jewell Parkway, SE</a:t>
            </a:r>
          </a:p>
          <a:p>
            <a:r>
              <a:rPr lang="en-US" dirty="0" smtClean="0"/>
              <a:t>Suite 750</a:t>
            </a:r>
          </a:p>
          <a:p>
            <a:r>
              <a:rPr lang="en-US" dirty="0" smtClean="0"/>
              <a:t>Gainesville, Georgia</a:t>
            </a:r>
          </a:p>
          <a:p>
            <a:r>
              <a:rPr lang="en-US" dirty="0" smtClean="0">
                <a:hlinkClick r:id="rId2"/>
              </a:rPr>
              <a:t>ckirby@hhhlawyers.com</a:t>
            </a:r>
            <a:endParaRPr lang="en-US" dirty="0" smtClean="0"/>
          </a:p>
          <a:p>
            <a:r>
              <a:rPr lang="en-US" dirty="0" smtClean="0">
                <a:hlinkClick r:id="rId3"/>
              </a:rPr>
              <a:t>hnguyen@hhhlawyers.com</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ctr">
              <a:lnSpc>
                <a:spcPct val="70000"/>
              </a:lnSpc>
            </a:pPr>
            <a:r>
              <a:rPr lang="en-US" sz="3200" b="1" dirty="0"/>
              <a:t>What is a Fair Opportunity?</a:t>
            </a:r>
          </a:p>
        </p:txBody>
      </p:sp>
      <p:sp>
        <p:nvSpPr>
          <p:cNvPr id="6" name="Slide Number Placeholder 5"/>
          <p:cNvSpPr>
            <a:spLocks noGrp="1"/>
          </p:cNvSpPr>
          <p:nvPr>
            <p:ph type="sldNum" sz="quarter" idx="12"/>
          </p:nvPr>
        </p:nvSpPr>
        <p:spPr>
          <a:prstGeom prst="rect">
            <a:avLst/>
          </a:prstGeom>
        </p:spPr>
        <p:txBody>
          <a:bodyPr/>
          <a:lstStyle/>
          <a:p>
            <a:fld id="{A5EF4251-6D83-406F-993F-5F3D91D8EF24}" type="slidenum">
              <a:rPr lang="en-US"/>
              <a:pPr/>
              <a:t>10</a:t>
            </a:fld>
            <a:endParaRPr lang="en-US" dirty="0"/>
          </a:p>
        </p:txBody>
      </p:sp>
      <p:sp>
        <p:nvSpPr>
          <p:cNvPr id="44035" name="Rectangle 3"/>
          <p:cNvSpPr>
            <a:spLocks noGrp="1" noChangeArrowheads="1"/>
          </p:cNvSpPr>
          <p:nvPr>
            <p:ph sz="quarter" idx="1"/>
          </p:nvPr>
        </p:nvSpPr>
        <p:spPr/>
        <p:txBody>
          <a:bodyPr>
            <a:noAutofit/>
          </a:bodyPr>
          <a:lstStyle/>
          <a:p>
            <a:pPr marL="514350" indent="-514350">
              <a:spcBef>
                <a:spcPts val="0"/>
              </a:spcBef>
              <a:buFont typeface="+mj-lt"/>
              <a:buAutoNum type="arabicParenR"/>
            </a:pPr>
            <a:r>
              <a:rPr lang="en-US" sz="2400" dirty="0" smtClean="0"/>
              <a:t>the </a:t>
            </a:r>
            <a:r>
              <a:rPr lang="en-US" sz="2400" dirty="0"/>
              <a:t>meeting is voluntary and student-initiated;</a:t>
            </a:r>
          </a:p>
          <a:p>
            <a:pPr marL="514350" indent="-514350">
              <a:spcBef>
                <a:spcPts val="0"/>
              </a:spcBef>
              <a:buFont typeface="+mj-lt"/>
              <a:buAutoNum type="arabicParenR"/>
            </a:pPr>
            <a:r>
              <a:rPr lang="en-US" sz="2400" dirty="0" smtClean="0"/>
              <a:t>there </a:t>
            </a:r>
            <a:r>
              <a:rPr lang="en-US" sz="2400" dirty="0"/>
              <a:t>is no sponsorship of the meeting by the school, or its employees;</a:t>
            </a:r>
          </a:p>
          <a:p>
            <a:pPr marL="514350" indent="-514350">
              <a:spcBef>
                <a:spcPts val="0"/>
              </a:spcBef>
              <a:buFont typeface="+mj-lt"/>
              <a:buAutoNum type="arabicParenR"/>
            </a:pPr>
            <a:r>
              <a:rPr lang="en-US" sz="2400" dirty="0" smtClean="0"/>
              <a:t>employees </a:t>
            </a:r>
            <a:r>
              <a:rPr lang="en-US" sz="2400" dirty="0"/>
              <a:t>are present at religious meetings only in a nonparticipatory capacity;</a:t>
            </a:r>
          </a:p>
          <a:p>
            <a:pPr marL="514350" indent="-514350">
              <a:spcBef>
                <a:spcPts val="0"/>
              </a:spcBef>
              <a:buFont typeface="+mj-lt"/>
              <a:buAutoNum type="arabicParenR"/>
            </a:pPr>
            <a:r>
              <a:rPr lang="en-US" sz="2400" dirty="0" smtClean="0"/>
              <a:t>the </a:t>
            </a:r>
            <a:r>
              <a:rPr lang="en-US" sz="2400" dirty="0"/>
              <a:t>meeting does not materially and substantially interfere with the orderly conduct of educational </a:t>
            </a:r>
            <a:r>
              <a:rPr lang="en-US" sz="2400" dirty="0" smtClean="0"/>
              <a:t>activities; </a:t>
            </a:r>
            <a:r>
              <a:rPr lang="en-US" sz="2400" dirty="0"/>
              <a:t>and</a:t>
            </a:r>
          </a:p>
          <a:p>
            <a:pPr marL="514350" indent="-514350">
              <a:spcBef>
                <a:spcPts val="0"/>
              </a:spcBef>
              <a:buFont typeface="+mj-lt"/>
              <a:buAutoNum type="arabicParenR"/>
            </a:pPr>
            <a:r>
              <a:rPr lang="en-US" sz="2400" dirty="0" smtClean="0"/>
              <a:t>nonschool </a:t>
            </a:r>
            <a:r>
              <a:rPr lang="en-US" sz="2400" dirty="0"/>
              <a:t>persons may not direct, conduct, control, or regularly attend activities of student groups.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228600"/>
            <a:ext cx="8153400" cy="1143000"/>
          </a:xfrm>
        </p:spPr>
        <p:txBody>
          <a:bodyPr>
            <a:normAutofit/>
          </a:bodyPr>
          <a:lstStyle/>
          <a:p>
            <a:pPr algn="ctr">
              <a:lnSpc>
                <a:spcPct val="70000"/>
              </a:lnSpc>
            </a:pPr>
            <a:r>
              <a:rPr lang="en-US" sz="3200" b="1" dirty="0"/>
              <a:t>Other provisions of the EAA</a:t>
            </a:r>
          </a:p>
        </p:txBody>
      </p:sp>
      <p:sp>
        <p:nvSpPr>
          <p:cNvPr id="6" name="Slide Number Placeholder 5"/>
          <p:cNvSpPr>
            <a:spLocks noGrp="1"/>
          </p:cNvSpPr>
          <p:nvPr>
            <p:ph type="sldNum" sz="quarter" idx="12"/>
          </p:nvPr>
        </p:nvSpPr>
        <p:spPr>
          <a:prstGeom prst="rect">
            <a:avLst/>
          </a:prstGeom>
        </p:spPr>
        <p:txBody>
          <a:bodyPr/>
          <a:lstStyle/>
          <a:p>
            <a:fld id="{F57AB201-0B64-407F-8146-5618C5668471}" type="slidenum">
              <a:rPr lang="en-US"/>
              <a:pPr/>
              <a:t>11</a:t>
            </a:fld>
            <a:endParaRPr lang="en-US" dirty="0"/>
          </a:p>
        </p:txBody>
      </p:sp>
      <p:sp>
        <p:nvSpPr>
          <p:cNvPr id="45059" name="Rectangle 3"/>
          <p:cNvSpPr>
            <a:spLocks noGrp="1" noChangeArrowheads="1"/>
          </p:cNvSpPr>
          <p:nvPr>
            <p:ph sz="quarter" idx="1"/>
          </p:nvPr>
        </p:nvSpPr>
        <p:spPr>
          <a:xfrm>
            <a:off x="762000" y="1447800"/>
            <a:ext cx="8001000" cy="4724400"/>
          </a:xfrm>
        </p:spPr>
        <p:txBody>
          <a:bodyPr>
            <a:normAutofit fontScale="55000" lnSpcReduction="20000"/>
          </a:bodyPr>
          <a:lstStyle/>
          <a:p>
            <a:pPr>
              <a:lnSpc>
                <a:spcPct val="120000"/>
              </a:lnSpc>
              <a:spcBef>
                <a:spcPts val="0"/>
              </a:spcBef>
              <a:buFont typeface="Wingdings" pitchFamily="2" charset="2"/>
              <a:buChar char="§"/>
            </a:pPr>
            <a:r>
              <a:rPr lang="en-US" sz="3400" dirty="0"/>
              <a:t>LBOE not </a:t>
            </a:r>
            <a:r>
              <a:rPr lang="en-US" sz="3400" dirty="0" smtClean="0"/>
              <a:t>authorized: </a:t>
            </a:r>
          </a:p>
          <a:p>
            <a:pPr lvl="1">
              <a:lnSpc>
                <a:spcPct val="120000"/>
              </a:lnSpc>
              <a:spcBef>
                <a:spcPts val="0"/>
              </a:spcBef>
            </a:pPr>
            <a:r>
              <a:rPr lang="en-US" sz="3400" dirty="0" smtClean="0"/>
              <a:t>to compel </a:t>
            </a:r>
            <a:r>
              <a:rPr lang="en-US" sz="3400" dirty="0"/>
              <a:t>any employee to attend a meeting if the content of the speech at the meeting is contrary to beliefs of the employee; or</a:t>
            </a:r>
          </a:p>
          <a:p>
            <a:pPr lvl="1">
              <a:lnSpc>
                <a:spcPct val="120000"/>
              </a:lnSpc>
              <a:spcBef>
                <a:spcPts val="0"/>
              </a:spcBef>
            </a:pPr>
            <a:r>
              <a:rPr lang="en-US" sz="3400" dirty="0" smtClean="0"/>
              <a:t>to limit </a:t>
            </a:r>
            <a:r>
              <a:rPr lang="en-US" sz="3400" dirty="0"/>
              <a:t>the rights of groups not of a specified numerical size</a:t>
            </a:r>
            <a:r>
              <a:rPr lang="en-US" sz="3400" dirty="0" smtClean="0"/>
              <a:t>; or</a:t>
            </a:r>
            <a:endParaRPr lang="en-US" sz="3400" dirty="0"/>
          </a:p>
          <a:p>
            <a:pPr lvl="1">
              <a:lnSpc>
                <a:spcPct val="120000"/>
              </a:lnSpc>
              <a:spcBef>
                <a:spcPts val="0"/>
              </a:spcBef>
            </a:pPr>
            <a:r>
              <a:rPr lang="en-US" sz="3400" dirty="0" smtClean="0"/>
              <a:t>to abridge </a:t>
            </a:r>
            <a:r>
              <a:rPr lang="en-US" sz="3400" dirty="0"/>
              <a:t>the constitutional rights of any person.</a:t>
            </a:r>
          </a:p>
          <a:p>
            <a:pPr>
              <a:lnSpc>
                <a:spcPct val="120000"/>
              </a:lnSpc>
              <a:spcBef>
                <a:spcPts val="0"/>
              </a:spcBef>
            </a:pPr>
            <a:endParaRPr lang="en-US" sz="2800" dirty="0" smtClean="0"/>
          </a:p>
          <a:p>
            <a:pPr>
              <a:lnSpc>
                <a:spcPct val="120000"/>
              </a:lnSpc>
              <a:spcBef>
                <a:spcPts val="0"/>
              </a:spcBef>
              <a:buFont typeface="Wingdings" pitchFamily="2" charset="2"/>
              <a:buChar char="§"/>
            </a:pPr>
            <a:r>
              <a:rPr lang="en-US" sz="3200" dirty="0" smtClean="0"/>
              <a:t>EAA </a:t>
            </a:r>
            <a:r>
              <a:rPr lang="en-US" sz="3200" dirty="0"/>
              <a:t>shall not limit the authority of the school to maintain order and discipline, to protect the well-being of students and </a:t>
            </a:r>
            <a:r>
              <a:rPr lang="en-US" sz="3200" dirty="0" smtClean="0"/>
              <a:t>faculty, and </a:t>
            </a:r>
            <a:r>
              <a:rPr lang="en-US" sz="3200" dirty="0"/>
              <a:t>to assure that attendance of students at meetings is </a:t>
            </a:r>
            <a:r>
              <a:rPr lang="en-US" sz="3200" dirty="0" smtClean="0"/>
              <a:t>voluntary</a:t>
            </a:r>
            <a:r>
              <a:rPr lang="en-US" sz="3100" dirty="0" smtClean="0"/>
              <a:t>.</a:t>
            </a:r>
          </a:p>
          <a:p>
            <a:pPr>
              <a:lnSpc>
                <a:spcPct val="120000"/>
              </a:lnSpc>
              <a:spcBef>
                <a:spcPts val="0"/>
              </a:spcBef>
              <a:buFont typeface="Wingdings" pitchFamily="2" charset="2"/>
              <a:buChar char="§"/>
            </a:pPr>
            <a:endParaRPr lang="en-US" sz="3200" dirty="0" smtClean="0"/>
          </a:p>
          <a:p>
            <a:pPr>
              <a:lnSpc>
                <a:spcPct val="120000"/>
              </a:lnSpc>
              <a:spcBef>
                <a:spcPts val="0"/>
              </a:spcBef>
              <a:buFont typeface="Wingdings" pitchFamily="2" charset="2"/>
              <a:buChar char="§"/>
            </a:pPr>
            <a:r>
              <a:rPr lang="en-US" sz="3200" dirty="0" smtClean="0"/>
              <a:t>Authorizes </a:t>
            </a:r>
            <a:r>
              <a:rPr lang="en-US" sz="3200" dirty="0"/>
              <a:t>the denial or withholding of Federal financial assistance.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Bathroom-for-Equality-400x470.jpg"/>
          <p:cNvPicPr>
            <a:picLocks noGrp="1" noChangeAspect="1"/>
          </p:cNvPicPr>
          <p:nvPr>
            <p:ph idx="1"/>
          </p:nvPr>
        </p:nvPicPr>
        <p:blipFill>
          <a:blip r:embed="rId2" cstate="print"/>
          <a:stretch>
            <a:fillRect/>
          </a:stretch>
        </p:blipFill>
        <p:spPr>
          <a:xfrm>
            <a:off x="3048000" y="1953419"/>
            <a:ext cx="3048000" cy="3581400"/>
          </a:xfrm>
          <a:prstGeom prst="rect">
            <a:avLst/>
          </a:prstGeom>
        </p:spPr>
      </p:pic>
      <p:sp>
        <p:nvSpPr>
          <p:cNvPr id="4" name="Slide Number Placeholder 3"/>
          <p:cNvSpPr>
            <a:spLocks noGrp="1"/>
          </p:cNvSpPr>
          <p:nvPr>
            <p:ph type="sldNum" sz="quarter" idx="12"/>
          </p:nvPr>
        </p:nvSpPr>
        <p:spPr/>
        <p:txBody>
          <a:bodyPr/>
          <a:lstStyle/>
          <a:p>
            <a:fld id="{ABC21338-73ED-43B0-B31B-3CDCF58D67DD}" type="slidenum">
              <a:rPr lang="en-US" smtClean="0"/>
              <a:pPr/>
              <a:t>12</a:t>
            </a:fld>
            <a:endParaRPr lang="en-US" dirty="0"/>
          </a:p>
        </p:txBody>
      </p:sp>
      <p:sp>
        <p:nvSpPr>
          <p:cNvPr id="2" name="Title 1"/>
          <p:cNvSpPr>
            <a:spLocks noGrp="1"/>
          </p:cNvSpPr>
          <p:nvPr>
            <p:ph type="title"/>
          </p:nvPr>
        </p:nvSpPr>
        <p:spPr/>
        <p:txBody>
          <a:bodyPr>
            <a:normAutofit fontScale="90000"/>
          </a:bodyPr>
          <a:lstStyle/>
          <a:p>
            <a:pPr algn="ctr"/>
            <a:r>
              <a:rPr lang="en-US" sz="3600" b="1" dirty="0" smtClean="0">
                <a:solidFill>
                  <a:schemeClr val="tx1"/>
                </a:solidFill>
                <a:latin typeface="+mn-lt"/>
              </a:rPr>
              <a:t>Bathrooms and Locker Rooms: </a:t>
            </a:r>
            <a:br>
              <a:rPr lang="en-US" sz="3600" b="1" dirty="0" smtClean="0">
                <a:solidFill>
                  <a:schemeClr val="tx1"/>
                </a:solidFill>
                <a:latin typeface="+mn-lt"/>
              </a:rPr>
            </a:br>
            <a:r>
              <a:rPr lang="en-US" sz="3600" b="1" dirty="0" smtClean="0">
                <a:solidFill>
                  <a:schemeClr val="tx1"/>
                </a:solidFill>
                <a:latin typeface="+mn-lt"/>
              </a:rPr>
              <a:t>Objections by Others</a:t>
            </a:r>
            <a:endParaRPr lang="en-US" sz="3600" b="1"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a:bodyPr>
          <a:lstStyle/>
          <a:p>
            <a:pPr algn="ctr"/>
            <a:r>
              <a:rPr lang="en-US" sz="4400" dirty="0" smtClean="0">
                <a:solidFill>
                  <a:schemeClr val="accent2"/>
                </a:solidFill>
                <a:latin typeface="Calibri" pitchFamily="34" charset="0"/>
                <a:cs typeface="Calibri" pitchFamily="34" charset="0"/>
              </a:rPr>
              <a:t>TITLE IX</a:t>
            </a:r>
            <a:endParaRPr lang="en-US"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457200" y="1981200"/>
            <a:ext cx="8229600" cy="3048000"/>
          </a:xfrm>
        </p:spPr>
        <p:txBody>
          <a:bodyPr>
            <a:normAutofit/>
          </a:bodyPr>
          <a:lstStyle/>
          <a:p>
            <a:r>
              <a:rPr lang="en-US" sz="2800" dirty="0" smtClean="0">
                <a:latin typeface="Calibri" pitchFamily="34" charset="0"/>
                <a:cs typeface="Calibri" pitchFamily="34" charset="0"/>
              </a:rPr>
              <a:t>“[n]o person ... shall, on the basis of sex, be excluded from participation in, be denied the benefits of, or be subjected to discrimination under any education program or activity receiving Federal financial assistance.”</a:t>
            </a:r>
          </a:p>
          <a:p>
            <a:pPr>
              <a:buNone/>
            </a:pPr>
            <a:endParaRPr lang="en-US" sz="28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57D13CA-53B5-43FD-A01A-B22070CFE14F}"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a:bodyPr>
          <a:lstStyle/>
          <a:p>
            <a:r>
              <a:rPr lang="en-US" sz="3600" b="1" i="1" dirty="0" smtClean="0">
                <a:solidFill>
                  <a:schemeClr val="accent2"/>
                </a:solidFill>
                <a:latin typeface="Calibri" pitchFamily="34" charset="0"/>
                <a:cs typeface="Calibri" pitchFamily="34" charset="0"/>
              </a:rPr>
              <a:t>G.G. v. Gloucester Cnty. Sch. Bd.</a:t>
            </a:r>
            <a:r>
              <a:rPr lang="en-US" sz="3600" b="1" dirty="0" smtClean="0">
                <a:solidFill>
                  <a:schemeClr val="accent2"/>
                </a:solidFill>
                <a:latin typeface="Calibri" pitchFamily="34" charset="0"/>
                <a:cs typeface="Calibri" pitchFamily="34" charset="0"/>
              </a:rPr>
              <a:t>, (4</a:t>
            </a:r>
            <a:r>
              <a:rPr lang="en-US" sz="3600" b="1" baseline="30000" dirty="0" smtClean="0">
                <a:solidFill>
                  <a:schemeClr val="accent2"/>
                </a:solidFill>
                <a:latin typeface="Calibri" pitchFamily="34" charset="0"/>
                <a:cs typeface="Calibri" pitchFamily="34" charset="0"/>
              </a:rPr>
              <a:t>th</a:t>
            </a:r>
            <a:r>
              <a:rPr lang="en-US" sz="3600" b="1" dirty="0" smtClean="0">
                <a:solidFill>
                  <a:schemeClr val="accent2"/>
                </a:solidFill>
                <a:latin typeface="Calibri" pitchFamily="34" charset="0"/>
                <a:cs typeface="Calibri" pitchFamily="34" charset="0"/>
              </a:rPr>
              <a:t> Cir. Apr. 19, 2016)</a:t>
            </a:r>
            <a:endParaRPr lang="en-US" sz="36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304800" y="1905000"/>
            <a:ext cx="8229600" cy="4343400"/>
          </a:xfrm>
        </p:spPr>
        <p:txBody>
          <a:bodyPr>
            <a:normAutofit/>
          </a:bodyPr>
          <a:lstStyle/>
          <a:p>
            <a:r>
              <a:rPr lang="en-US" sz="2600" dirty="0" smtClean="0">
                <a:latin typeface="Calibri" pitchFamily="34" charset="0"/>
                <a:cs typeface="Calibri" pitchFamily="34" charset="0"/>
              </a:rPr>
              <a:t>Transgender male HS student was allowed to use boys’ restroom for about weeks, but school got negative feedback from community </a:t>
            </a:r>
          </a:p>
          <a:p>
            <a:endParaRPr lang="en-US" sz="800" dirty="0" smtClean="0">
              <a:latin typeface="Calibri" pitchFamily="34" charset="0"/>
              <a:cs typeface="Calibri" pitchFamily="34" charset="0"/>
            </a:endParaRPr>
          </a:p>
          <a:p>
            <a:r>
              <a:rPr lang="en-US" sz="2600" dirty="0" smtClean="0">
                <a:latin typeface="Calibri" pitchFamily="34" charset="0"/>
                <a:cs typeface="Calibri" pitchFamily="34" charset="0"/>
              </a:rPr>
              <a:t>School Board adopted new restroom policy: “It shall be the practice of the GCPS to provide male and female restroom and locker room facilities in its schools, and the use of said facilities shall be limited to the </a:t>
            </a:r>
            <a:r>
              <a:rPr lang="en-US" sz="2600" b="1" dirty="0" smtClean="0">
                <a:latin typeface="Calibri" pitchFamily="34" charset="0"/>
                <a:cs typeface="Calibri" pitchFamily="34" charset="0"/>
              </a:rPr>
              <a:t>corresponding biological genders</a:t>
            </a:r>
            <a:r>
              <a:rPr lang="en-US" sz="2600" dirty="0" smtClean="0">
                <a:latin typeface="Calibri" pitchFamily="34" charset="0"/>
                <a:cs typeface="Calibri" pitchFamily="34" charset="0"/>
              </a:rPr>
              <a:t>, and students with gender identity issues shall be provided an alternative appropriate private facility.”</a:t>
            </a:r>
          </a:p>
          <a:p>
            <a:pPr>
              <a:buNone/>
            </a:pPr>
            <a:endParaRPr lang="en-US" sz="28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57D13CA-53B5-43FD-A01A-B22070CFE14F}"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a:bodyPr>
          <a:lstStyle/>
          <a:p>
            <a:r>
              <a:rPr lang="en-US" sz="2800" dirty="0" smtClean="0">
                <a:solidFill>
                  <a:schemeClr val="accent2"/>
                </a:solidFill>
                <a:latin typeface="Calibri" pitchFamily="34" charset="0"/>
                <a:cs typeface="Calibri" pitchFamily="34" charset="0"/>
              </a:rPr>
              <a:t>What the District Court held </a:t>
            </a:r>
            <a:r>
              <a:rPr lang="en-US" sz="2800" b="1" dirty="0" smtClean="0">
                <a:solidFill>
                  <a:schemeClr val="accent2"/>
                </a:solidFill>
                <a:latin typeface="Calibri" pitchFamily="34" charset="0"/>
                <a:cs typeface="Calibri" pitchFamily="34" charset="0"/>
              </a:rPr>
              <a:t>(</a:t>
            </a:r>
            <a:r>
              <a:rPr lang="en-US" sz="2800" b="1" dirty="0" err="1" smtClean="0">
                <a:solidFill>
                  <a:schemeClr val="accent2"/>
                </a:solidFill>
                <a:latin typeface="Calibri" pitchFamily="34" charset="0"/>
                <a:cs typeface="Calibri" pitchFamily="34" charset="0"/>
              </a:rPr>
              <a:t>E.D.Va</a:t>
            </a:r>
            <a:r>
              <a:rPr lang="en-US" sz="2800" b="1" dirty="0" smtClean="0">
                <a:solidFill>
                  <a:schemeClr val="accent2"/>
                </a:solidFill>
                <a:latin typeface="Calibri" pitchFamily="34" charset="0"/>
                <a:cs typeface="Calibri" pitchFamily="34" charset="0"/>
              </a:rPr>
              <a:t>. Sept. 17, 2015)…</a:t>
            </a:r>
            <a:endParaRPr lang="en-US" sz="28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381000" y="1752600"/>
            <a:ext cx="8229600" cy="4343400"/>
          </a:xfrm>
        </p:spPr>
        <p:txBody>
          <a:bodyPr>
            <a:normAutofit fontScale="92500" lnSpcReduction="10000"/>
          </a:bodyPr>
          <a:lstStyle/>
          <a:p>
            <a:r>
              <a:rPr lang="en-US" sz="3000" dirty="0" smtClean="0">
                <a:latin typeface="Calibri" pitchFamily="34" charset="0"/>
                <a:cs typeface="Calibri" pitchFamily="34" charset="0"/>
              </a:rPr>
              <a:t>The court dismissed the student’s claim that the school board’s policy excluding him from using the boys’ restroom based on his gender identity amounts to sex discrimination in violation of Title IX.</a:t>
            </a:r>
            <a:r>
              <a:rPr lang="en-US" sz="3200" dirty="0" smtClean="0">
                <a:latin typeface="Calibri" pitchFamily="34" charset="0"/>
                <a:cs typeface="Calibri" pitchFamily="34" charset="0"/>
              </a:rPr>
              <a:t> </a:t>
            </a:r>
          </a:p>
          <a:p>
            <a:endParaRPr lang="en-US" sz="900" dirty="0" smtClean="0">
              <a:latin typeface="Calibri" pitchFamily="34" charset="0"/>
              <a:cs typeface="Calibri" pitchFamily="34" charset="0"/>
            </a:endParaRPr>
          </a:p>
          <a:p>
            <a:r>
              <a:rPr lang="en-US" sz="3000" dirty="0" smtClean="0">
                <a:latin typeface="Calibri" pitchFamily="34" charset="0"/>
                <a:cs typeface="Calibri" pitchFamily="34" charset="0"/>
              </a:rPr>
              <a:t>“The Title IX claim is precluded by Department of Education [(ED)] regulations.” Specifically, it pointed out that ED regulation 34 C.F.R. § 106.33 expressly “allows schools to provide separate bathroom facilities based upon sex, so long as the bathrooms are comparable.”</a:t>
            </a:r>
          </a:p>
          <a:p>
            <a:pPr>
              <a:buNone/>
            </a:pP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57D13CA-53B5-43FD-A01A-B22070CFE14F}"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524000"/>
          </a:xfrm>
        </p:spPr>
        <p:txBody>
          <a:bodyPr>
            <a:normAutofit/>
          </a:bodyPr>
          <a:lstStyle/>
          <a:p>
            <a:r>
              <a:rPr lang="en-US" sz="2800" dirty="0" smtClean="0">
                <a:solidFill>
                  <a:srgbClr val="DA1F28"/>
                </a:solidFill>
                <a:latin typeface="Calibri" pitchFamily="34" charset="0"/>
                <a:cs typeface="Calibri" pitchFamily="34" charset="0"/>
              </a:rPr>
              <a:t>What the District Court held (</a:t>
            </a:r>
            <a:r>
              <a:rPr lang="en-US" sz="2800" dirty="0" err="1" smtClean="0">
                <a:solidFill>
                  <a:srgbClr val="DA1F28"/>
                </a:solidFill>
                <a:latin typeface="Calibri" pitchFamily="34" charset="0"/>
                <a:cs typeface="Calibri" pitchFamily="34" charset="0"/>
              </a:rPr>
              <a:t>E.D.Va</a:t>
            </a:r>
            <a:r>
              <a:rPr lang="en-US" sz="2800" dirty="0" smtClean="0">
                <a:solidFill>
                  <a:srgbClr val="DA1F28"/>
                </a:solidFill>
                <a:latin typeface="Calibri" pitchFamily="34" charset="0"/>
                <a:cs typeface="Calibri" pitchFamily="34" charset="0"/>
              </a:rPr>
              <a:t>. Sept. 17, 2015)…</a:t>
            </a:r>
            <a:endParaRPr lang="en-US" sz="28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457200" y="1676400"/>
            <a:ext cx="8153400" cy="4495800"/>
          </a:xfrm>
        </p:spPr>
        <p:txBody>
          <a:bodyPr>
            <a:normAutofit/>
          </a:bodyPr>
          <a:lstStyle/>
          <a:p>
            <a:r>
              <a:rPr lang="en-US" sz="2800" dirty="0" smtClean="0">
                <a:latin typeface="Calibri" pitchFamily="34" charset="0"/>
                <a:cs typeface="Calibri" pitchFamily="34" charset="0"/>
              </a:rPr>
              <a:t>“under any fair reading, sex in Section 106.33 clearly includes biological sex.”  </a:t>
            </a:r>
          </a:p>
          <a:p>
            <a:endParaRPr lang="en-US" sz="800" dirty="0" smtClean="0">
              <a:latin typeface="Calibri" pitchFamily="34" charset="0"/>
              <a:cs typeface="Calibri" pitchFamily="34" charset="0"/>
            </a:endParaRPr>
          </a:p>
          <a:p>
            <a:r>
              <a:rPr lang="en-US" sz="2800" dirty="0" smtClean="0">
                <a:latin typeface="Calibri" pitchFamily="34" charset="0"/>
                <a:cs typeface="Calibri" pitchFamily="34" charset="0"/>
              </a:rPr>
              <a:t>“Because the School Board’s policy of providing separate bathrooms on the basis of biological sex is permissible under the regulation, the Court need not decide whether sex in the Section 106.33 also includes gender identity.”</a:t>
            </a:r>
          </a:p>
          <a:p>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r>
              <a:rPr lang="en-US" sz="2800" dirty="0" smtClean="0">
                <a:latin typeface="Calibri" pitchFamily="34" charset="0"/>
                <a:cs typeface="Calibri" pitchFamily="34" charset="0"/>
              </a:rPr>
              <a:t>Referenced an opinion letter (January 7, 2015) by OCR: “When a school elects to separate or treat students differently on the basis of sex ... a school generally must treat transgender students consistent with their </a:t>
            </a:r>
            <a:r>
              <a:rPr lang="en-US" sz="2800" b="1" dirty="0" smtClean="0">
                <a:latin typeface="Calibri" pitchFamily="34" charset="0"/>
                <a:cs typeface="Calibri" pitchFamily="34" charset="0"/>
              </a:rPr>
              <a:t>gender identity</a:t>
            </a:r>
            <a:r>
              <a:rPr lang="en-US" sz="2800" dirty="0" smtClean="0">
                <a:latin typeface="Calibri" pitchFamily="34" charset="0"/>
                <a:cs typeface="Calibri" pitchFamily="34" charset="0"/>
              </a:rPr>
              <a:t>.”</a:t>
            </a:r>
          </a:p>
          <a:p>
            <a:endParaRPr lang="en-US" sz="800" dirty="0" smtClean="0">
              <a:latin typeface="Calibri" pitchFamily="34" charset="0"/>
              <a:cs typeface="Calibri" pitchFamily="34" charset="0"/>
            </a:endParaRPr>
          </a:p>
          <a:p>
            <a:r>
              <a:rPr lang="en-US" sz="2800" dirty="0" smtClean="0">
                <a:latin typeface="Calibri" pitchFamily="34" charset="0"/>
                <a:cs typeface="Calibri" pitchFamily="34" charset="0"/>
              </a:rPr>
              <a:t>The District Court had refused to consider the OCR opinion letter but the 4</a:t>
            </a:r>
            <a:r>
              <a:rPr lang="en-US" sz="2800" baseline="30000" dirty="0" smtClean="0">
                <a:latin typeface="Calibri" pitchFamily="34" charset="0"/>
                <a:cs typeface="Calibri" pitchFamily="34" charset="0"/>
              </a:rPr>
              <a:t>th</a:t>
            </a:r>
            <a:r>
              <a:rPr lang="en-US" sz="2800" dirty="0" smtClean="0">
                <a:latin typeface="Calibri" pitchFamily="34" charset="0"/>
                <a:cs typeface="Calibri" pitchFamily="34" charset="0"/>
              </a:rPr>
              <a:t> Circuit determined that it should have given deference to OCR’s interpretation of its own regulation. </a:t>
            </a:r>
            <a:endParaRPr lang="en-US" sz="2800" dirty="0">
              <a:latin typeface="Calibri" pitchFamily="34" charset="0"/>
              <a:cs typeface="Calibri" pitchFamily="34" charset="0"/>
            </a:endParaRPr>
          </a:p>
        </p:txBody>
      </p:sp>
      <p:sp>
        <p:nvSpPr>
          <p:cNvPr id="3" name="Title 2"/>
          <p:cNvSpPr>
            <a:spLocks noGrp="1"/>
          </p:cNvSpPr>
          <p:nvPr>
            <p:ph type="title"/>
          </p:nvPr>
        </p:nvSpPr>
        <p:spPr/>
        <p:txBody>
          <a:bodyPr>
            <a:normAutofit/>
          </a:bodyPr>
          <a:lstStyle/>
          <a:p>
            <a:r>
              <a:rPr lang="en-US" sz="3600" b="0" dirty="0" smtClean="0">
                <a:solidFill>
                  <a:srgbClr val="DA1F28"/>
                </a:solidFill>
                <a:latin typeface="Calibri" pitchFamily="34" charset="0"/>
                <a:cs typeface="Calibri" pitchFamily="34" charset="0"/>
              </a:rPr>
              <a:t>However, the Fourth Circuit reversed…</a:t>
            </a:r>
            <a:endParaRPr lang="en-US" sz="36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44562"/>
          </a:xfrm>
        </p:spPr>
        <p:txBody>
          <a:bodyPr>
            <a:normAutofit/>
          </a:bodyPr>
          <a:lstStyle/>
          <a:p>
            <a:pPr algn="ctr"/>
            <a:r>
              <a:rPr lang="en-US" sz="3600" b="1" dirty="0" smtClean="0">
                <a:solidFill>
                  <a:schemeClr val="tx1"/>
                </a:solidFill>
                <a:effectLst>
                  <a:outerShdw blurRad="38100" dist="38100" dir="2700000" algn="tl">
                    <a:srgbClr val="000000">
                      <a:alpha val="43137"/>
                    </a:srgbClr>
                  </a:outerShdw>
                </a:effectLst>
              </a:rPr>
              <a:t>But that is just the beginning</a:t>
            </a:r>
            <a:endParaRPr lang="en-US" sz="3600" b="1" dirty="0">
              <a:solidFill>
                <a:schemeClr val="tx1"/>
              </a:solidFill>
            </a:endParaRPr>
          </a:p>
        </p:txBody>
      </p:sp>
      <p:sp>
        <p:nvSpPr>
          <p:cNvPr id="3" name="Content Placeholder 2"/>
          <p:cNvSpPr>
            <a:spLocks noGrp="1"/>
          </p:cNvSpPr>
          <p:nvPr>
            <p:ph idx="1"/>
          </p:nvPr>
        </p:nvSpPr>
        <p:spPr>
          <a:xfrm>
            <a:off x="914400" y="1295400"/>
            <a:ext cx="7772400" cy="4724400"/>
          </a:xfrm>
        </p:spPr>
        <p:txBody>
          <a:bodyPr>
            <a:noAutofit/>
          </a:bodyPr>
          <a:lstStyle/>
          <a:p>
            <a:r>
              <a:rPr lang="en-US" sz="2100" dirty="0" smtClean="0"/>
              <a:t>DCL that was to be issued 10/31/15, issued 5/13/16 to much political turmoil</a:t>
            </a:r>
          </a:p>
          <a:p>
            <a:r>
              <a:rPr lang="en-US" sz="2100" dirty="0" smtClean="0"/>
              <a:t>What is in the letter?</a:t>
            </a:r>
          </a:p>
          <a:p>
            <a:r>
              <a:rPr lang="en-US" sz="2100" dirty="0" smtClean="0"/>
              <a:t>Definition: </a:t>
            </a:r>
            <a:r>
              <a:rPr lang="en-US" sz="2100" i="1" dirty="0" smtClean="0"/>
              <a:t>Gender identity refers to an individual’s internal sense of gender. </a:t>
            </a:r>
          </a:p>
          <a:p>
            <a:r>
              <a:rPr lang="en-US" sz="2100" i="1" dirty="0" smtClean="0"/>
              <a:t>Sex assigned at birth refers to the sex designation recorded on an infant’s birth certificate should such a record be provided at birth. </a:t>
            </a:r>
          </a:p>
          <a:p>
            <a:r>
              <a:rPr lang="en-US" sz="2100" dirty="0" smtClean="0"/>
              <a:t>“The Departments treat a student’s gender identity as the student’s sex for purposes of Title IX and its implementing regulations. This means that a school must not treat a transgender student differently from the way it treats other students of the same gender identity.“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pPr algn="ctr"/>
            <a:r>
              <a:rPr lang="en-US" sz="36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Dear Colleague Letter–May 13, 2016</a:t>
            </a:r>
            <a:endParaRPr lang="en-US" sz="3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953000"/>
          </a:xfrm>
        </p:spPr>
        <p:txBody>
          <a:bodyPr>
            <a:normAutofit fontScale="92500" lnSpcReduction="10000"/>
          </a:bodyPr>
          <a:lstStyle/>
          <a:p>
            <a:r>
              <a:rPr lang="en-US" sz="2600" dirty="0" smtClean="0"/>
              <a:t>No medical diagnosis or treatment requirement</a:t>
            </a:r>
          </a:p>
          <a:p>
            <a:r>
              <a:rPr lang="en-US" sz="2600" dirty="0" smtClean="0"/>
              <a:t>Requiring students to produce identification documents in order to treat them consistent with their gender identity may violate Title IX</a:t>
            </a:r>
          </a:p>
          <a:p>
            <a:r>
              <a:rPr lang="en-US" sz="2600" dirty="0" smtClean="0"/>
              <a:t>equal access “even in circumstances in which other students, parents, or community members raise objections or concerns”</a:t>
            </a:r>
          </a:p>
          <a:p>
            <a:r>
              <a:rPr lang="en-US" sz="2600" dirty="0" smtClean="0"/>
              <a:t>May not require transgender students to use facilities inconsistent with their gender identity or to use individual-user facilities when other students are not required to do so. A school may, however, make individual-user options available to all students who voluntarily seek additional privacy</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C:\Users\mlb\AppData\Local\Microsoft\Windows\Temporary Internet Files\Content.IE5\399TPZ2A\MP910220809[1].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pPr algn="ctr"/>
            <a:r>
              <a:rPr lang="en-US" sz="3200" b="1" dirty="0" smtClean="0">
                <a:solidFill>
                  <a:schemeClr val="bg1"/>
                </a:solidFill>
              </a:rPr>
              <a:t>First Amendment of the US Constitution</a:t>
            </a:r>
            <a:endParaRPr lang="en-US" sz="3200" b="1" dirty="0">
              <a:solidFill>
                <a:schemeClr val="bg1"/>
              </a:solidFill>
            </a:endParaRPr>
          </a:p>
        </p:txBody>
      </p:sp>
      <p:sp>
        <p:nvSpPr>
          <p:cNvPr id="6" name="Slide Number Placeholder 5"/>
          <p:cNvSpPr>
            <a:spLocks noGrp="1"/>
          </p:cNvSpPr>
          <p:nvPr>
            <p:ph type="sldNum" sz="quarter" idx="12"/>
          </p:nvPr>
        </p:nvSpPr>
        <p:spPr>
          <a:prstGeom prst="rect">
            <a:avLst/>
          </a:prstGeom>
        </p:spPr>
        <p:txBody>
          <a:bodyPr/>
          <a:lstStyle/>
          <a:p>
            <a:fld id="{0FF54DE5-C571-48E8-A5BC-B369434E2F44}" type="slidenum">
              <a:rPr lang="en-US" smtClean="0"/>
              <a:pPr/>
              <a:t>2</a:t>
            </a:fld>
            <a:endParaRPr lang="en-US" dirty="0"/>
          </a:p>
        </p:txBody>
      </p:sp>
      <p:sp>
        <p:nvSpPr>
          <p:cNvPr id="3" name="Content Placeholder 2"/>
          <p:cNvSpPr>
            <a:spLocks noGrp="1"/>
          </p:cNvSpPr>
          <p:nvPr>
            <p:ph sz="quarter" idx="1"/>
          </p:nvPr>
        </p:nvSpPr>
        <p:spPr/>
        <p:txBody>
          <a:bodyPr>
            <a:normAutofit/>
          </a:bodyPr>
          <a:lstStyle/>
          <a:p>
            <a:pPr indent="0">
              <a:lnSpc>
                <a:spcPct val="100000"/>
              </a:lnSpc>
              <a:spcBef>
                <a:spcPts val="0"/>
              </a:spcBef>
              <a:buNone/>
            </a:pPr>
            <a:r>
              <a:rPr lang="en-US" sz="2800" b="1" dirty="0" smtClean="0">
                <a:solidFill>
                  <a:schemeClr val="bg1"/>
                </a:solidFill>
              </a:rPr>
              <a:t>Congress shall make no law respecting </a:t>
            </a:r>
            <a:r>
              <a:rPr lang="en-US" sz="2800" b="1" i="1" dirty="0" smtClean="0">
                <a:solidFill>
                  <a:schemeClr val="bg1"/>
                </a:solidFill>
              </a:rPr>
              <a:t>an establishment of religion</a:t>
            </a:r>
            <a:r>
              <a:rPr lang="en-US" sz="2800" b="1" dirty="0" smtClean="0">
                <a:solidFill>
                  <a:schemeClr val="bg1"/>
                </a:solidFill>
              </a:rPr>
              <a:t>, or prohibiting the </a:t>
            </a:r>
            <a:r>
              <a:rPr lang="en-US" sz="2800" b="1" i="1" dirty="0" smtClean="0">
                <a:solidFill>
                  <a:schemeClr val="bg1"/>
                </a:solidFill>
              </a:rPr>
              <a:t>free exercise thereof</a:t>
            </a:r>
            <a:r>
              <a:rPr lang="en-US" sz="2800" b="1" dirty="0" smtClean="0">
                <a:solidFill>
                  <a:schemeClr val="bg1"/>
                </a:solidFill>
              </a:rPr>
              <a:t>…</a:t>
            </a:r>
          </a:p>
          <a:p>
            <a:pPr indent="0">
              <a:lnSpc>
                <a:spcPct val="100000"/>
              </a:lnSpc>
              <a:spcBef>
                <a:spcPts val="0"/>
              </a:spcBef>
              <a:buNone/>
            </a:pPr>
            <a:endParaRPr lang="en-US" sz="2800" b="1" dirty="0" smtClean="0">
              <a:solidFill>
                <a:schemeClr val="bg1"/>
              </a:solidFill>
            </a:endParaRPr>
          </a:p>
          <a:p>
            <a:pPr indent="0">
              <a:lnSpc>
                <a:spcPct val="100000"/>
              </a:lnSpc>
              <a:spcBef>
                <a:spcPts val="0"/>
              </a:spcBef>
              <a:buNone/>
            </a:pPr>
            <a:r>
              <a:rPr lang="en-US" sz="2800" b="1" dirty="0" smtClean="0">
                <a:solidFill>
                  <a:schemeClr val="bg1"/>
                </a:solidFill>
              </a:rPr>
              <a:t>“First Amendment mandates governmental neutrality between religion and religion, and between religion and nonreligion.” </a:t>
            </a:r>
            <a:r>
              <a:rPr lang="en-US" sz="2400" b="1" u="sng" dirty="0" smtClean="0">
                <a:solidFill>
                  <a:schemeClr val="bg1"/>
                </a:solidFill>
              </a:rPr>
              <a:t>McCreary County, Ky. v. Am. Civil Liberties Union of Ky.</a:t>
            </a:r>
            <a:r>
              <a:rPr lang="en-US" sz="2400" b="1" dirty="0" smtClean="0">
                <a:solidFill>
                  <a:schemeClr val="bg1"/>
                </a:solidFill>
              </a:rPr>
              <a:t>, 545 U.S. 844 (2005)</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tx1"/>
                </a:solidFill>
                <a:effectLst>
                  <a:outerShdw blurRad="38100" dist="38100" dir="2700000" algn="tl">
                    <a:srgbClr val="000000">
                      <a:alpha val="43137"/>
                    </a:srgbClr>
                  </a:outerShdw>
                </a:effectLst>
              </a:rPr>
              <a:t>The issue moves to the courts</a:t>
            </a:r>
            <a:endParaRPr lang="en-US" sz="3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524000"/>
            <a:ext cx="7772400" cy="4495800"/>
          </a:xfrm>
        </p:spPr>
        <p:txBody>
          <a:bodyPr>
            <a:normAutofit/>
          </a:bodyPr>
          <a:lstStyle/>
          <a:p>
            <a:r>
              <a:rPr lang="en-US" sz="2400" dirty="0" smtClean="0"/>
              <a:t>4</a:t>
            </a:r>
            <a:r>
              <a:rPr lang="en-US" sz="2400" baseline="30000" dirty="0" smtClean="0"/>
              <a:t>th</a:t>
            </a:r>
            <a:r>
              <a:rPr lang="en-US" sz="2400" dirty="0" smtClean="0"/>
              <a:t> Circuit first decision by appellate court, no en banc review, cert petition to United States Supreme Court</a:t>
            </a:r>
          </a:p>
          <a:p>
            <a:r>
              <a:rPr lang="en-US" sz="2400" dirty="0" smtClean="0"/>
              <a:t>NC legislation moves to court</a:t>
            </a:r>
          </a:p>
          <a:p>
            <a:pPr lvl="1"/>
            <a:r>
              <a:rPr lang="en-US" sz="2000" dirty="0" smtClean="0"/>
              <a:t>NC in 4</a:t>
            </a:r>
            <a:r>
              <a:rPr lang="en-US" sz="2000" baseline="30000" dirty="0" smtClean="0"/>
              <a:t>th</a:t>
            </a:r>
            <a:r>
              <a:rPr lang="en-US" sz="2000" dirty="0" smtClean="0"/>
              <a:t> Circuit</a:t>
            </a:r>
          </a:p>
          <a:p>
            <a:pPr lvl="1"/>
            <a:r>
              <a:rPr lang="en-US" sz="2000" dirty="0" smtClean="0"/>
              <a:t>Legislation broader than just schools or Title IX</a:t>
            </a:r>
          </a:p>
          <a:p>
            <a:r>
              <a:rPr lang="en-US" sz="2400" dirty="0" smtClean="0"/>
              <a:t>Suit filed in Texas, by states including Ga.</a:t>
            </a:r>
          </a:p>
          <a:p>
            <a:pPr lvl="1"/>
            <a:r>
              <a:rPr lang="en-US" sz="2000" dirty="0" smtClean="0"/>
              <a:t>Judge issued “nationwide” injunction, what does that mean</a:t>
            </a:r>
          </a:p>
          <a:p>
            <a:r>
              <a:rPr lang="en-US" sz="2400" dirty="0" smtClean="0"/>
              <a:t>Focus on the students and the school</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710C00-C09D-4221-9594-50709998B8D2}" type="slidenum">
              <a:rPr lang="en-US" smtClean="0"/>
              <a:pPr/>
              <a:t>21</a:t>
            </a:fld>
            <a:endParaRPr lang="en-US" dirty="0"/>
          </a:p>
        </p:txBody>
      </p:sp>
      <p:sp>
        <p:nvSpPr>
          <p:cNvPr id="2" name="Title 1"/>
          <p:cNvSpPr>
            <a:spLocks noGrp="1"/>
          </p:cNvSpPr>
          <p:nvPr>
            <p:ph type="title" idx="4294967295"/>
          </p:nvPr>
        </p:nvSpPr>
        <p:spPr>
          <a:xfrm>
            <a:off x="457200" y="274638"/>
            <a:ext cx="8229600" cy="1143000"/>
          </a:xfrm>
        </p:spPr>
        <p:txBody>
          <a:bodyPr/>
          <a:lstStyle/>
          <a:p>
            <a:pPr algn="ctr"/>
            <a:r>
              <a:rPr lang="en-US" sz="3600" dirty="0" smtClean="0">
                <a:latin typeface="+mj-lt"/>
              </a:rPr>
              <a:t>2016 Opportunity School District</a:t>
            </a:r>
            <a:endParaRPr lang="en-US" sz="3600" dirty="0">
              <a:latin typeface="+mj-lt"/>
            </a:endParaRPr>
          </a:p>
        </p:txBody>
      </p:sp>
      <p:sp>
        <p:nvSpPr>
          <p:cNvPr id="5" name="TextBox 4"/>
          <p:cNvSpPr txBox="1"/>
          <p:nvPr/>
        </p:nvSpPr>
        <p:spPr>
          <a:xfrm>
            <a:off x="685800" y="2590800"/>
            <a:ext cx="1676400" cy="1077218"/>
          </a:xfrm>
          <a:prstGeom prst="rect">
            <a:avLst/>
          </a:prstGeom>
          <a:noFill/>
        </p:spPr>
        <p:txBody>
          <a:bodyPr wrap="square" rtlCol="0">
            <a:spAutoFit/>
          </a:bodyPr>
          <a:lstStyle/>
          <a:p>
            <a:r>
              <a:rPr lang="en-US" sz="3200" dirty="0" smtClean="0">
                <a:latin typeface="+mj-lt"/>
              </a:rPr>
              <a:t>(  ) YES</a:t>
            </a:r>
          </a:p>
          <a:p>
            <a:r>
              <a:rPr lang="en-US" sz="3200" dirty="0" smtClean="0">
                <a:latin typeface="+mj-lt"/>
              </a:rPr>
              <a:t>(  ) NO</a:t>
            </a:r>
            <a:endParaRPr lang="en-US" sz="3200" dirty="0">
              <a:latin typeface="+mj-lt"/>
            </a:endParaRPr>
          </a:p>
        </p:txBody>
      </p:sp>
      <p:sp>
        <p:nvSpPr>
          <p:cNvPr id="6" name="Content Placeholder 2"/>
          <p:cNvSpPr txBox="1">
            <a:spLocks/>
          </p:cNvSpPr>
          <p:nvPr/>
        </p:nvSpPr>
        <p:spPr>
          <a:xfrm>
            <a:off x="2590800" y="2514600"/>
            <a:ext cx="5638800" cy="3581400"/>
          </a:xfrm>
          <a:prstGeom prst="rect">
            <a:avLst/>
          </a:prstGeom>
        </p:spPr>
        <p:txBody>
          <a:bodyPr/>
          <a:lstStyle/>
          <a:p>
            <a:pPr marL="45720" marR="0" lvl="0" indent="0" algn="l" defTabSz="914400" rtl="0" eaLnBrk="1" fontAlgn="auto" latinLnBrk="0" hangingPunct="1">
              <a:lnSpc>
                <a:spcPct val="100000"/>
              </a:lnSpc>
              <a:spcBef>
                <a:spcPts val="250"/>
              </a:spcBef>
              <a:spcAft>
                <a:spcPts val="250"/>
              </a:spcAft>
              <a:buClr>
                <a:schemeClr val="accent5"/>
              </a:buClr>
              <a:buSzTx/>
              <a:buFont typeface="Wingdings 2" pitchFamily="18" charset="2"/>
              <a:buNone/>
              <a:tabLst/>
              <a:defRPr/>
            </a:pPr>
            <a:r>
              <a:rPr kumimoji="0" lang="en-US" sz="3200" b="0" i="0" u="none" strike="noStrike" kern="1200" cap="none" spc="150" normalizeH="0" baseline="0" noProof="0" dirty="0" smtClean="0">
                <a:ln>
                  <a:noFill/>
                </a:ln>
                <a:solidFill>
                  <a:schemeClr val="tx2"/>
                </a:solidFill>
                <a:effectLst/>
                <a:uLnTx/>
                <a:uFillTx/>
                <a:latin typeface="+mj-lt"/>
                <a:ea typeface="+mn-ea"/>
                <a:cs typeface="+mn-cs"/>
              </a:rPr>
              <a:t>Shall the Constitution of Georgia be amended to allow the state to intervene in chronically failing public schools in order to improve student performance?</a:t>
            </a:r>
            <a:endParaRPr kumimoji="0" lang="en-US" sz="3200" b="0" i="0" u="none" strike="noStrike" kern="1200" cap="none" spc="150" normalizeH="0" baseline="0" noProof="0" dirty="0">
              <a:ln>
                <a:noFill/>
              </a:ln>
              <a:solidFill>
                <a:schemeClr val="tx2"/>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05200"/>
            <a:ext cx="8229600" cy="2502091"/>
          </a:xfrm>
        </p:spPr>
        <p:txBody>
          <a:bodyPr/>
          <a:lstStyle/>
          <a:p>
            <a:r>
              <a:rPr lang="en-US" dirty="0" smtClean="0"/>
              <a:t>Accurate or misleading?</a:t>
            </a:r>
          </a:p>
          <a:p>
            <a:pPr>
              <a:buNone/>
            </a:pPr>
            <a:endParaRPr lang="en-US" dirty="0"/>
          </a:p>
        </p:txBody>
      </p:sp>
      <p:sp>
        <p:nvSpPr>
          <p:cNvPr id="3" name="Title 2"/>
          <p:cNvSpPr>
            <a:spLocks noGrp="1"/>
          </p:cNvSpPr>
          <p:nvPr>
            <p:ph type="title"/>
          </p:nvPr>
        </p:nvSpPr>
        <p:spPr>
          <a:xfrm>
            <a:off x="457200" y="274638"/>
            <a:ext cx="8229600" cy="2773362"/>
          </a:xfrm>
        </p:spPr>
        <p:txBody>
          <a:bodyPr>
            <a:normAutofit fontScale="90000"/>
          </a:bodyPr>
          <a:lstStyle/>
          <a:p>
            <a:r>
              <a:rPr lang="en-US" sz="5300" dirty="0" smtClean="0"/>
              <a:t>			Preamble</a:t>
            </a:r>
            <a:r>
              <a:rPr lang="en-US" dirty="0" smtClean="0"/>
              <a:t/>
            </a:r>
            <a:br>
              <a:rPr lang="en-US" dirty="0" smtClean="0"/>
            </a:br>
            <a:r>
              <a:rPr lang="en-US" sz="4000" dirty="0" smtClean="0"/>
              <a:t>Provides greater flexibility and state accountability to fix failing schools through increasing community involvement. </a:t>
            </a:r>
            <a:endParaRPr lang="en-US" dirty="0"/>
          </a:p>
        </p:txBody>
      </p:sp>
      <p:pic>
        <p:nvPicPr>
          <p:cNvPr id="1026" name="Picture 2" descr="C:\Users\rws\AppData\Local\Microsoft\Windows\Temporary Internet Files\Content.IE5\5TD60OOL\pinochio300x294[1].png"/>
          <p:cNvPicPr>
            <a:picLocks noChangeAspect="1" noChangeArrowheads="1"/>
          </p:cNvPicPr>
          <p:nvPr/>
        </p:nvPicPr>
        <p:blipFill>
          <a:blip r:embed="rId2" cstate="print"/>
          <a:srcRect/>
          <a:stretch>
            <a:fillRect/>
          </a:stretch>
        </p:blipFill>
        <p:spPr bwMode="auto">
          <a:xfrm>
            <a:off x="5105400" y="4114800"/>
            <a:ext cx="2286000" cy="224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
                                            <p:txEl>
                                              <p:pRg st="0" end="0"/>
                                            </p:txEl>
                                          </p:spTgt>
                                        </p:tgtEl>
                                        <p:attrNameLst>
                                          <p:attrName>ppt_x</p:attrName>
                                        </p:attrNameLst>
                                      </p:cBhvr>
                                    </p:anim>
                                    <p:anim from="0" to="-1.0" calcmode="lin" valueType="num">
                                      <p:cBhvr>
                                        <p:cTn id="8" dur="200" decel="50000" autoRev="1" fill="hold">
                                          <p:stCondLst>
                                            <p:cond delay="600"/>
                                          </p:stCondLst>
                                        </p:cTn>
                                        <p:tgtEl>
                                          <p:spTgt spid="2">
                                            <p:txEl>
                                              <p:pRg st="0" end="0"/>
                                            </p:txEl>
                                          </p:spTgt>
                                        </p:tgtEl>
                                        <p:attrNameLst>
                                          <p:attrName>xshear</p:attrName>
                                        </p:attrNameLst>
                                      </p:cBhvr>
                                    </p:anim>
                                    <p:animScale>
                                      <p:cBhvr>
                                        <p:cTn id="9" dur="200" decel="100000" autoRev="1" fill="hold">
                                          <p:stCondLst>
                                            <p:cond delay="600"/>
                                          </p:stCondLst>
                                        </p:cTn>
                                        <p:tgtEl>
                                          <p:spTgt spid="2">
                                            <p:txEl>
                                              <p:pRg st="0" end="0"/>
                                            </p:txEl>
                                          </p:spTgt>
                                        </p:tgtEl>
                                      </p:cBhvr>
                                      <p:from x="100000" y="100000"/>
                                      <p:to x="80000" y="100000"/>
                                    </p:animScale>
                                    <p:anim by="(#ppt_h/3+#ppt_w*0.1)" calcmode="lin" valueType="num">
                                      <p:cBhvr additive="sum">
                                        <p:cTn id="10" dur="200" decel="100000" autoRev="1" fill="hold">
                                          <p:stCondLst>
                                            <p:cond delay="600"/>
                                          </p:stCondLst>
                                        </p:cTn>
                                        <p:tgtEl>
                                          <p:spTgt spid="2">
                                            <p:txEl>
                                              <p:pRg st="0" end="0"/>
                                            </p:txEl>
                                          </p:spTgt>
                                        </p:tgtEl>
                                        <p:attrNameLst>
                                          <p:attrName>ppt_x</p:attrName>
                                        </p:attrNameLst>
                                      </p:cBhvr>
                                    </p:anim>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2819399"/>
          </a:xfrm>
        </p:spPr>
        <p:txBody>
          <a:bodyPr/>
          <a:lstStyle/>
          <a:p>
            <a:r>
              <a:rPr lang="en-US" dirty="0" smtClean="0"/>
              <a:t>“Local school boards do not have legal authority to expend funds or </a:t>
            </a:r>
            <a:r>
              <a:rPr lang="en-US" u="sng" dirty="0" smtClean="0"/>
              <a:t>other resources </a:t>
            </a:r>
            <a:r>
              <a:rPr lang="en-US" dirty="0" smtClean="0"/>
              <a:t>to advocate or oppose the ratification of a constitutional amendment by the voters.”</a:t>
            </a:r>
          </a:p>
          <a:p>
            <a:endParaRPr lang="en-US" dirty="0" smtClean="0"/>
          </a:p>
          <a:p>
            <a:r>
              <a:rPr lang="en-US" dirty="0" smtClean="0"/>
              <a:t>Is this correct?</a:t>
            </a:r>
          </a:p>
          <a:p>
            <a:endParaRPr lang="en-US" dirty="0" smtClean="0"/>
          </a:p>
          <a:p>
            <a:endParaRPr lang="en-US" dirty="0"/>
          </a:p>
        </p:txBody>
      </p:sp>
      <p:sp>
        <p:nvSpPr>
          <p:cNvPr id="3" name="Title 2"/>
          <p:cNvSpPr>
            <a:spLocks noGrp="1"/>
          </p:cNvSpPr>
          <p:nvPr>
            <p:ph type="title"/>
          </p:nvPr>
        </p:nvSpPr>
        <p:spPr/>
        <p:txBody>
          <a:bodyPr/>
          <a:lstStyle/>
          <a:p>
            <a:r>
              <a:rPr lang="en-US" dirty="0" smtClean="0"/>
              <a:t>Recent SDOE Communications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Scale>
                                      <p:cBhvr>
                                        <p:cTn id="11"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xEl>
                                              <p:pRg st="2" end="2"/>
                                            </p:txEl>
                                          </p:spTgt>
                                        </p:tgtEl>
                                        <p:attrNameLst>
                                          <p:attrName>ppt_x</p:attrName>
                                          <p:attrName>ppt_y</p:attrName>
                                        </p:attrNameLst>
                                      </p:cBhvr>
                                    </p:animMotion>
                                    <p:animEffect transition="in" filter="fade">
                                      <p:cBhvr>
                                        <p:cTn id="13"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fontScale="85000" lnSpcReduction="20000"/>
          </a:bodyPr>
          <a:lstStyle/>
          <a:p>
            <a:pPr>
              <a:buNone/>
            </a:pPr>
            <a:r>
              <a:rPr lang="en-US" dirty="0" smtClean="0"/>
              <a:t>“No agency or person acting on behalf of an agency shall make, directly or indirectly, any contribution to a campaign committee, political action committee or political organization or to any candidate”  </a:t>
            </a:r>
          </a:p>
          <a:p>
            <a:pPr>
              <a:buNone/>
            </a:pPr>
            <a:r>
              <a:rPr lang="en-US" dirty="0" smtClean="0"/>
              <a:t>		O.C.G.A. § 21-5-30.2(6)</a:t>
            </a:r>
          </a:p>
          <a:p>
            <a:pPr>
              <a:buNone/>
            </a:pPr>
            <a:endParaRPr lang="en-US" dirty="0" smtClean="0"/>
          </a:p>
          <a:p>
            <a:pPr>
              <a:buNone/>
            </a:pPr>
            <a:r>
              <a:rPr lang="en-US" dirty="0" smtClean="0"/>
              <a:t>Contribution means, “a gift, subscription, membership, loan, forgiveness of ‘debt’, advance or deposit or anything of value conveyed or transferred by or on behalf of an agency…”</a:t>
            </a:r>
          </a:p>
          <a:p>
            <a:pPr>
              <a:buNone/>
            </a:pPr>
            <a:endParaRPr lang="en-US" dirty="0" smtClean="0"/>
          </a:p>
          <a:p>
            <a:pPr>
              <a:buNone/>
            </a:pPr>
            <a:r>
              <a:rPr lang="en-US" dirty="0" smtClean="0"/>
              <a:t/>
            </a:r>
            <a:br>
              <a:rPr lang="en-US" dirty="0" smtClean="0"/>
            </a:br>
            <a:endParaRPr lang="en-US" dirty="0"/>
          </a:p>
        </p:txBody>
      </p:sp>
      <p:sp>
        <p:nvSpPr>
          <p:cNvPr id="3" name="Title 2"/>
          <p:cNvSpPr>
            <a:spLocks noGrp="1"/>
          </p:cNvSpPr>
          <p:nvPr>
            <p:ph type="title"/>
          </p:nvPr>
        </p:nvSpPr>
        <p:spPr/>
        <p:txBody>
          <a:bodyPr>
            <a:normAutofit fontScale="90000"/>
          </a:bodyPr>
          <a:lstStyle/>
          <a:p>
            <a:r>
              <a:rPr lang="en-US" dirty="0" smtClean="0"/>
              <a:t>Ethics in Government Act  </a:t>
            </a:r>
            <a:br>
              <a:rPr lang="en-US" dirty="0" smtClean="0"/>
            </a:br>
            <a:r>
              <a:rPr lang="en-US" dirty="0" smtClean="0"/>
              <a:t>O.C.G.A. § 21-51-et seq</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p:txBody>
          <a:bodyPr>
            <a:normAutofit/>
          </a:bodyPr>
          <a:lstStyle/>
          <a:p>
            <a:r>
              <a:rPr lang="en-US" sz="4000" dirty="0" smtClean="0"/>
              <a:t>Georgia Government Transparency and Campaign Finance Commission believes that </a:t>
            </a:r>
            <a:r>
              <a:rPr lang="en-US" sz="4000" u="sng" dirty="0" smtClean="0"/>
              <a:t>any expenditure of school resources</a:t>
            </a:r>
            <a:r>
              <a:rPr lang="en-US" sz="4000" dirty="0" smtClean="0"/>
              <a:t>, for or against, violates the Act </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Can a Board of Education Do?</a:t>
            </a:r>
            <a:endParaRPr lang="en-US" dirty="0"/>
          </a:p>
        </p:txBody>
      </p:sp>
      <p:pic>
        <p:nvPicPr>
          <p:cNvPr id="1026" name="Picture 2" descr="C:\Users\rws\AppData\Local\Microsoft\Windows\Temporary Internet Files\Content.IE5\5TD60OOL\question-marks[1].jpg"/>
          <p:cNvPicPr>
            <a:picLocks noGrp="1" noChangeAspect="1" noChangeArrowheads="1"/>
          </p:cNvPicPr>
          <p:nvPr>
            <p:ph idx="1"/>
          </p:nvPr>
        </p:nvPicPr>
        <p:blipFill>
          <a:blip r:embed="rId2" cstate="print"/>
          <a:srcRect/>
          <a:stretch>
            <a:fillRect/>
          </a:stretch>
        </p:blipFill>
        <p:spPr bwMode="auto">
          <a:xfrm>
            <a:off x="1714500" y="1597819"/>
            <a:ext cx="5715000" cy="429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from="(-#ppt_w/2)" to="(#ppt_x)" calcmode="lin" valueType="num">
                                      <p:cBhvr>
                                        <p:cTn id="11" dur="600" fill="hold">
                                          <p:stCondLst>
                                            <p:cond delay="0"/>
                                          </p:stCondLst>
                                        </p:cTn>
                                        <p:tgtEl>
                                          <p:spTgt spid="1026"/>
                                        </p:tgtEl>
                                        <p:attrNameLst>
                                          <p:attrName>ppt_x</p:attrName>
                                        </p:attrNameLst>
                                      </p:cBhvr>
                                    </p:anim>
                                    <p:anim from="0" to="-1.0" calcmode="lin" valueType="num">
                                      <p:cBhvr>
                                        <p:cTn id="12" dur="200" decel="50000" autoRev="1" fill="hold">
                                          <p:stCondLst>
                                            <p:cond delay="600"/>
                                          </p:stCondLst>
                                        </p:cTn>
                                        <p:tgtEl>
                                          <p:spTgt spid="1026"/>
                                        </p:tgtEl>
                                        <p:attrNameLst>
                                          <p:attrName>xshear</p:attrName>
                                        </p:attrNameLst>
                                      </p:cBhvr>
                                    </p:anim>
                                    <p:animScale>
                                      <p:cBhvr>
                                        <p:cTn id="13" dur="200" decel="100000" autoRev="1" fill="hold">
                                          <p:stCondLst>
                                            <p:cond delay="600"/>
                                          </p:stCondLst>
                                        </p:cTn>
                                        <p:tgtEl>
                                          <p:spTgt spid="1026"/>
                                        </p:tgtEl>
                                      </p:cBhvr>
                                      <p:from x="100000" y="100000"/>
                                      <p:to x="80000" y="100000"/>
                                    </p:animScale>
                                    <p:anim by="(#ppt_h/3+#ppt_w*0.1)" calcmode="lin" valueType="num">
                                      <p:cBhvr additive="sum">
                                        <p:cTn id="14" dur="200" decel="100000" autoRev="1" fill="hold">
                                          <p:stCondLst>
                                            <p:cond delay="600"/>
                                          </p:stCondLst>
                                        </p:cTn>
                                        <p:tgtEl>
                                          <p:spTgt spid="102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about a Superintendent?</a:t>
            </a:r>
            <a:endParaRPr lang="en-US" dirty="0"/>
          </a:p>
        </p:txBody>
      </p:sp>
      <p:pic>
        <p:nvPicPr>
          <p:cNvPr id="2051" name="Picture 3" descr="C:\Users\rws\AppData\Local\Microsoft\Windows\Temporary Internet Files\Content.IE5\39DBD27W\People-024-Teacher-Desk-Chair[1].png"/>
          <p:cNvPicPr>
            <a:picLocks noChangeAspect="1" noChangeArrowheads="1"/>
          </p:cNvPicPr>
          <p:nvPr/>
        </p:nvPicPr>
        <p:blipFill>
          <a:blip r:embed="rId2" cstate="print"/>
          <a:srcRect/>
          <a:stretch>
            <a:fillRect/>
          </a:stretch>
        </p:blipFill>
        <p:spPr bwMode="auto">
          <a:xfrm>
            <a:off x="2057400" y="1600200"/>
            <a:ext cx="4287045" cy="384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1143000"/>
          </a:xfrm>
        </p:spPr>
        <p:txBody>
          <a:bodyPr>
            <a:noAutofit/>
          </a:bodyPr>
          <a:lstStyle/>
          <a:p>
            <a:pPr algn="ctr"/>
            <a:r>
              <a:rPr lang="en-US" sz="3200" b="1" dirty="0" smtClean="0"/>
              <a:t>School Prayer and the Supreme Court</a:t>
            </a:r>
            <a:endParaRPr lang="en-US" sz="3200" b="1" dirty="0"/>
          </a:p>
        </p:txBody>
      </p:sp>
      <p:sp>
        <p:nvSpPr>
          <p:cNvPr id="3" name="Content Placeholder 2"/>
          <p:cNvSpPr>
            <a:spLocks noGrp="1"/>
          </p:cNvSpPr>
          <p:nvPr>
            <p:ph idx="1"/>
          </p:nvPr>
        </p:nvSpPr>
        <p:spPr>
          <a:xfrm>
            <a:off x="228600" y="1524000"/>
            <a:ext cx="8610600" cy="5334000"/>
          </a:xfrm>
        </p:spPr>
        <p:txBody>
          <a:bodyPr>
            <a:normAutofit/>
          </a:bodyPr>
          <a:lstStyle/>
          <a:p>
            <a:r>
              <a:rPr lang="en-US" sz="2400" dirty="0" smtClean="0"/>
              <a:t>1962 – New York mandated prayer in school unconstitutional</a:t>
            </a:r>
          </a:p>
          <a:p>
            <a:r>
              <a:rPr lang="en-US" sz="2400" dirty="0" smtClean="0"/>
              <a:t>1963 – School sponsored Bible reading and Lord’s Prayer unconstitutional</a:t>
            </a:r>
          </a:p>
          <a:p>
            <a:r>
              <a:rPr lang="en-US" sz="2400" dirty="0" smtClean="0"/>
              <a:t>1992 - "No holding of this Court suggests that a school can persuade or compel a student to participate in a religious exercise.... The First Amendment's Religion Clauses mean that religious beliefs and religious expressions are too precious to be either proscribed or prescribed by the State."</a:t>
            </a:r>
            <a:endParaRPr lang="en-US" sz="24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6A249CDD-7CBD-4264-BD77-D1C05AC839B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sz="4000" b="1" i="1" dirty="0" smtClean="0"/>
              <a:t>Lee v. Weisman</a:t>
            </a:r>
            <a:r>
              <a:rPr lang="en-US" b="1" dirty="0" smtClean="0"/>
              <a:t/>
            </a:r>
            <a:br>
              <a:rPr lang="en-US" b="1" dirty="0" smtClean="0"/>
            </a:br>
            <a:r>
              <a:rPr lang="en-US" sz="3100" b="1" dirty="0" smtClean="0"/>
              <a:t>505 U.S. 577 (1992)</a:t>
            </a:r>
            <a:endParaRPr lang="en-US" sz="3100" b="1" dirty="0"/>
          </a:p>
        </p:txBody>
      </p:sp>
      <p:sp>
        <p:nvSpPr>
          <p:cNvPr id="3" name="Content Placeholder 2"/>
          <p:cNvSpPr>
            <a:spLocks noGrp="1"/>
          </p:cNvSpPr>
          <p:nvPr>
            <p:ph idx="1"/>
          </p:nvPr>
        </p:nvSpPr>
        <p:spPr>
          <a:xfrm>
            <a:off x="457200" y="1905000"/>
            <a:ext cx="8229600" cy="4525963"/>
          </a:xfrm>
        </p:spPr>
        <p:txBody>
          <a:bodyPr>
            <a:noAutofit/>
          </a:bodyPr>
          <a:lstStyle/>
          <a:p>
            <a:pPr>
              <a:lnSpc>
                <a:spcPct val="100000"/>
              </a:lnSpc>
              <a:spcBef>
                <a:spcPts val="0"/>
              </a:spcBef>
            </a:pPr>
            <a:r>
              <a:rPr lang="en-US" sz="2400" dirty="0" smtClean="0"/>
              <a:t>Middle school principal invited rabbi to give invocation and benediction at graduation ceremony and gave non-sectarian prayer guidelines </a:t>
            </a:r>
          </a:p>
          <a:p>
            <a:pPr>
              <a:lnSpc>
                <a:spcPct val="100000"/>
              </a:lnSpc>
              <a:spcBef>
                <a:spcPts val="0"/>
              </a:spcBef>
            </a:pPr>
            <a:r>
              <a:rPr lang="en-US" sz="2400" dirty="0" smtClean="0"/>
              <a:t>Weisman sought permanent injunction to bar inviting clergy to deliver such at future graduations</a:t>
            </a:r>
          </a:p>
          <a:p>
            <a:pPr>
              <a:lnSpc>
                <a:spcPct val="100000"/>
              </a:lnSpc>
              <a:spcBef>
                <a:spcPts val="0"/>
              </a:spcBef>
            </a:pPr>
            <a:r>
              <a:rPr lang="en-US" sz="2400" dirty="0" smtClean="0"/>
              <a:t>Lower courts held “clergy who offer prayers as part of an official public school graduation ceremony is forbidden by the Establishment Clause.”  </a:t>
            </a:r>
          </a:p>
          <a:p>
            <a:pPr>
              <a:lnSpc>
                <a:spcPct val="100000"/>
              </a:lnSpc>
              <a:spcBef>
                <a:spcPts val="0"/>
              </a:spcBef>
            </a:pPr>
            <a:r>
              <a:rPr lang="en-US" sz="2400" dirty="0" smtClean="0"/>
              <a:t>Affirmed by U.S. Supreme Court</a:t>
            </a:r>
            <a:endParaRPr lang="en-US" sz="2400" dirty="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fld id="{0FF54DE5-C571-48E8-A5BC-B369434E2F44}" type="slidenum">
              <a:rPr lang="en-US" smtClean="0"/>
              <a:pPr/>
              <a:t>4</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a:r>
              <a:rPr lang="en-US" sz="3200" b="1" dirty="0"/>
              <a:t>Invocations at Football Games</a:t>
            </a:r>
          </a:p>
        </p:txBody>
      </p:sp>
      <p:sp>
        <p:nvSpPr>
          <p:cNvPr id="5" name="Slide Number Placeholder 4"/>
          <p:cNvSpPr>
            <a:spLocks noGrp="1"/>
          </p:cNvSpPr>
          <p:nvPr>
            <p:ph type="sldNum" sz="quarter" idx="12"/>
          </p:nvPr>
        </p:nvSpPr>
        <p:spPr>
          <a:prstGeom prst="rect">
            <a:avLst/>
          </a:prstGeom>
        </p:spPr>
        <p:txBody>
          <a:bodyPr/>
          <a:lstStyle/>
          <a:p>
            <a:fld id="{0FF54DE5-C571-48E8-A5BC-B369434E2F44}" type="slidenum">
              <a:rPr lang="en-US" smtClean="0"/>
              <a:pPr/>
              <a:t>5</a:t>
            </a:fld>
            <a:endParaRPr lang="en-US" dirty="0"/>
          </a:p>
        </p:txBody>
      </p:sp>
      <p:sp>
        <p:nvSpPr>
          <p:cNvPr id="22531" name="Rectangle 3"/>
          <p:cNvSpPr>
            <a:spLocks noGrp="1" noChangeArrowheads="1"/>
          </p:cNvSpPr>
          <p:nvPr>
            <p:ph sz="quarter" idx="1"/>
          </p:nvPr>
        </p:nvSpPr>
        <p:spPr>
          <a:xfrm>
            <a:off x="914400" y="1524000"/>
            <a:ext cx="7772400" cy="4495800"/>
          </a:xfrm>
        </p:spPr>
        <p:txBody>
          <a:bodyPr>
            <a:normAutofit fontScale="92500" lnSpcReduction="10000"/>
          </a:bodyPr>
          <a:lstStyle/>
          <a:p>
            <a:pPr>
              <a:lnSpc>
                <a:spcPct val="90000"/>
              </a:lnSpc>
            </a:pPr>
            <a:r>
              <a:rPr lang="en-US" sz="2800" dirty="0"/>
              <a:t>Authorized by Board Policy</a:t>
            </a:r>
          </a:p>
          <a:p>
            <a:pPr>
              <a:lnSpc>
                <a:spcPct val="90000"/>
              </a:lnSpc>
            </a:pPr>
            <a:r>
              <a:rPr lang="en-US" sz="2800" dirty="0"/>
              <a:t>Take Place on School Property at a School-sponsored Event</a:t>
            </a:r>
          </a:p>
          <a:p>
            <a:pPr>
              <a:lnSpc>
                <a:spcPct val="90000"/>
              </a:lnSpc>
            </a:pPr>
            <a:r>
              <a:rPr lang="en-US" sz="2800" dirty="0"/>
              <a:t>Subject to Regulation and Control as to Content</a:t>
            </a:r>
          </a:p>
          <a:p>
            <a:pPr>
              <a:lnSpc>
                <a:spcPct val="90000"/>
              </a:lnSpc>
            </a:pPr>
            <a:r>
              <a:rPr lang="en-US" sz="2800" dirty="0"/>
              <a:t>Minority Views Effectively Silenced</a:t>
            </a:r>
          </a:p>
          <a:p>
            <a:pPr>
              <a:lnSpc>
                <a:spcPct val="90000"/>
              </a:lnSpc>
            </a:pPr>
            <a:r>
              <a:rPr lang="en-US" sz="2800" dirty="0"/>
              <a:t>Title of Policy Suggests “Invocation or Message” to “Solemnize” the </a:t>
            </a:r>
            <a:r>
              <a:rPr lang="en-US" sz="2800" dirty="0" smtClean="0"/>
              <a:t>Event </a:t>
            </a:r>
          </a:p>
          <a:p>
            <a:pPr>
              <a:lnSpc>
                <a:spcPct val="90000"/>
              </a:lnSpc>
            </a:pPr>
            <a:r>
              <a:rPr lang="en-US" sz="2800" dirty="0" smtClean="0"/>
              <a:t>Supreme Court rules Unconstitutional</a:t>
            </a:r>
          </a:p>
          <a:p>
            <a:pPr>
              <a:lnSpc>
                <a:spcPct val="90000"/>
              </a:lnSpc>
              <a:buNone/>
            </a:pPr>
            <a:endParaRPr lang="en-US" sz="2800" dirty="0" smtClean="0"/>
          </a:p>
          <a:p>
            <a:pPr lvl="1">
              <a:buNone/>
            </a:pPr>
            <a:r>
              <a:rPr lang="en-US" sz="2000" i="1" dirty="0" smtClean="0"/>
              <a:t>Santa </a:t>
            </a:r>
            <a:r>
              <a:rPr lang="en-US" sz="2000" i="1" dirty="0"/>
              <a:t>Fe Independent School District v. </a:t>
            </a:r>
            <a:r>
              <a:rPr lang="en-US" sz="2000" i="1" dirty="0" smtClean="0"/>
              <a:t>Doe, </a:t>
            </a:r>
            <a:r>
              <a:rPr lang="en-US" sz="2000" dirty="0" smtClean="0"/>
              <a:t>530 U.S. 290 (2000).</a:t>
            </a:r>
            <a:endParaRPr lang="en-US" sz="20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500"/>
                                        <p:tgtEl>
                                          <p:spTgt spid="22531">
                                            <p:txEl>
                                              <p:pRg st="5" end="5"/>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animEffect transition="in" filter="wipe(left)">
                                      <p:cBhvr>
                                        <p:cTn id="35"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a:r>
              <a:rPr lang="en-US" sz="3200" b="1" dirty="0"/>
              <a:t>Student Messages at Graduation</a:t>
            </a:r>
          </a:p>
        </p:txBody>
      </p:sp>
      <p:sp>
        <p:nvSpPr>
          <p:cNvPr id="24579" name="Rectangle 3"/>
          <p:cNvSpPr>
            <a:spLocks noGrp="1" noChangeArrowheads="1"/>
          </p:cNvSpPr>
          <p:nvPr>
            <p:ph type="body" idx="1"/>
          </p:nvPr>
        </p:nvSpPr>
        <p:spPr/>
        <p:txBody>
          <a:bodyPr>
            <a:normAutofit/>
          </a:bodyPr>
          <a:lstStyle/>
          <a:p>
            <a:r>
              <a:rPr lang="en-US" sz="2400" dirty="0"/>
              <a:t>Policy Permits Student Messages Chosen by Student</a:t>
            </a:r>
          </a:p>
          <a:p>
            <a:r>
              <a:rPr lang="en-US" sz="2400" dirty="0"/>
              <a:t>Takes Place on School Property at a School-sponsored Event</a:t>
            </a:r>
          </a:p>
          <a:p>
            <a:r>
              <a:rPr lang="en-US" sz="2400" dirty="0"/>
              <a:t>Student Messenger Chosen by Majority Vote of the Students</a:t>
            </a:r>
          </a:p>
          <a:p>
            <a:r>
              <a:rPr lang="en-US" sz="2400" dirty="0"/>
              <a:t>Title Cannot Limit What the Text Makes Plain</a:t>
            </a:r>
          </a:p>
          <a:p>
            <a:r>
              <a:rPr lang="en-US" sz="2400" dirty="0"/>
              <a:t>No Censorship by the School </a:t>
            </a:r>
            <a:r>
              <a:rPr lang="en-US" sz="2400" dirty="0" smtClean="0"/>
              <a:t>System</a:t>
            </a:r>
          </a:p>
          <a:p>
            <a:pPr>
              <a:buNone/>
            </a:pPr>
            <a:endParaRPr lang="en-US" sz="2800" dirty="0" smtClean="0"/>
          </a:p>
          <a:p>
            <a:pPr lvl="1">
              <a:buNone/>
            </a:pPr>
            <a:r>
              <a:rPr lang="en-US" sz="1800" i="1" dirty="0" smtClean="0"/>
              <a:t>Adler </a:t>
            </a:r>
            <a:r>
              <a:rPr lang="en-US" sz="1800" i="1" dirty="0"/>
              <a:t>v. Duval County School </a:t>
            </a:r>
            <a:r>
              <a:rPr lang="en-US" sz="1800" i="1" dirty="0" smtClean="0"/>
              <a:t>Board, </a:t>
            </a:r>
            <a:r>
              <a:rPr lang="en-US" sz="1800" dirty="0" smtClean="0"/>
              <a:t>250 F.3d 1330 (11th Cir. 2001)</a:t>
            </a:r>
          </a:p>
          <a:p>
            <a:pPr lvl="2">
              <a:buFontTx/>
              <a:buNone/>
            </a:pPr>
            <a:endParaRPr lang="en-US" sz="2000" i="1" dirty="0"/>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fld id="{0FF54DE5-C571-48E8-A5BC-B369434E2F44}" type="slidenum">
              <a:rPr lang="en-US" smtClean="0"/>
              <a:pPr/>
              <a:t>6</a:t>
            </a:fld>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left)">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left)">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left)">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wipe(left)">
                                      <p:cBhvr>
                                        <p:cTn id="27" dur="500"/>
                                        <p:tgtEl>
                                          <p:spTgt spid="24579">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579">
                                            <p:txEl>
                                              <p:pRg st="6" end="6"/>
                                            </p:txEl>
                                          </p:spTgt>
                                        </p:tgtEl>
                                        <p:attrNameLst>
                                          <p:attrName>style.visibility</p:attrName>
                                        </p:attrNameLst>
                                      </p:cBhvr>
                                      <p:to>
                                        <p:strVal val="visible"/>
                                      </p:to>
                                    </p:set>
                                    <p:animEffect transition="in" filter="wipe(left)">
                                      <p:cBhvr>
                                        <p:cTn id="30"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So What Are the Rules?</a:t>
            </a:r>
            <a:endParaRPr lang="en-US" sz="3600" b="1" dirty="0"/>
          </a:p>
        </p:txBody>
      </p:sp>
      <p:sp>
        <p:nvSpPr>
          <p:cNvPr id="4" name="Slide Number Placeholder 3"/>
          <p:cNvSpPr>
            <a:spLocks noGrp="1"/>
          </p:cNvSpPr>
          <p:nvPr>
            <p:ph type="sldNum" sz="quarter" idx="12"/>
          </p:nvPr>
        </p:nvSpPr>
        <p:spPr>
          <a:prstGeom prst="rect">
            <a:avLst/>
          </a:prstGeom>
        </p:spPr>
        <p:txBody>
          <a:bodyPr/>
          <a:lstStyle/>
          <a:p>
            <a:fld id="{6A249CDD-7CBD-4264-BD77-D1C05AC839BB}" type="slidenum">
              <a:rPr lang="en-US" smtClean="0"/>
              <a:pPr/>
              <a:t>7</a:t>
            </a:fld>
            <a:endParaRPr lang="en-US" dirty="0"/>
          </a:p>
        </p:txBody>
      </p:sp>
      <p:sp>
        <p:nvSpPr>
          <p:cNvPr id="3" name="Content Placeholder 2"/>
          <p:cNvSpPr>
            <a:spLocks noGrp="1"/>
          </p:cNvSpPr>
          <p:nvPr>
            <p:ph sz="quarter" idx="1"/>
          </p:nvPr>
        </p:nvSpPr>
        <p:spPr/>
        <p:txBody>
          <a:bodyPr/>
          <a:lstStyle/>
          <a:p>
            <a:r>
              <a:rPr lang="en-US" sz="2400" dirty="0" smtClean="0"/>
              <a:t>Student private, non-disruptive prayer constitutional</a:t>
            </a:r>
          </a:p>
          <a:p>
            <a:r>
              <a:rPr lang="en-US" sz="2400" dirty="0" smtClean="0"/>
              <a:t>Student-initiated, non-school controlled messages at events usually constitutional</a:t>
            </a:r>
          </a:p>
          <a:p>
            <a:r>
              <a:rPr lang="en-US" sz="2400" dirty="0" smtClean="0"/>
              <a:t>Student prayers sponsored by school unconstitutional</a:t>
            </a:r>
          </a:p>
          <a:p>
            <a:r>
              <a:rPr lang="en-US" sz="2400" dirty="0" smtClean="0"/>
              <a:t>Staff prayers during school events unconstitutional</a:t>
            </a:r>
          </a:p>
          <a:p>
            <a:r>
              <a:rPr lang="en-US" sz="2400" dirty="0" smtClean="0"/>
              <a:t>Staff participation in student-led prayers during school events usually unconstitutional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Equal Access Act</a:t>
            </a:r>
            <a:br>
              <a:rPr lang="en-US" b="1" dirty="0" smtClean="0"/>
            </a:br>
            <a:r>
              <a:rPr lang="en-US" sz="3100" b="1" dirty="0" smtClean="0"/>
              <a:t>20 U.S.C. §§ 4071-4076</a:t>
            </a:r>
            <a:endParaRPr lang="en-US" sz="3100" b="1" dirty="0"/>
          </a:p>
        </p:txBody>
      </p:sp>
      <p:sp>
        <p:nvSpPr>
          <p:cNvPr id="4" name="Slide Number Placeholder 3"/>
          <p:cNvSpPr>
            <a:spLocks noGrp="1"/>
          </p:cNvSpPr>
          <p:nvPr>
            <p:ph type="sldNum" sz="quarter" idx="12"/>
          </p:nvPr>
        </p:nvSpPr>
        <p:spPr>
          <a:prstGeom prst="rect">
            <a:avLst/>
          </a:prstGeom>
        </p:spPr>
        <p:txBody>
          <a:bodyPr/>
          <a:lstStyle/>
          <a:p>
            <a:fld id="{63BFF6E0-09CE-4A48-96E4-11FD175C7703}" type="slidenum">
              <a:rPr lang="en-US" smtClean="0"/>
              <a:pPr/>
              <a:t>8</a:t>
            </a:fld>
            <a:endParaRPr lang="en-US" dirty="0"/>
          </a:p>
        </p:txBody>
      </p:sp>
      <p:sp>
        <p:nvSpPr>
          <p:cNvPr id="3" name="Content Placeholder 2"/>
          <p:cNvSpPr>
            <a:spLocks noGrp="1"/>
          </p:cNvSpPr>
          <p:nvPr>
            <p:ph sz="quarter" idx="1"/>
          </p:nvPr>
        </p:nvSpPr>
        <p:spPr>
          <a:xfrm>
            <a:off x="914400" y="1905000"/>
            <a:ext cx="7772400" cy="4114800"/>
          </a:xfrm>
        </p:spPr>
        <p:txBody>
          <a:bodyPr/>
          <a:lstStyle/>
          <a:p>
            <a:pPr>
              <a:buNone/>
            </a:pPr>
            <a:r>
              <a:rPr lang="en-US" dirty="0" smtClean="0"/>
              <a:t>  </a:t>
            </a:r>
            <a:r>
              <a:rPr lang="en-US" sz="2600" dirty="0" smtClean="0"/>
              <a:t>“It shall be unlawful for any public secondary school which … has a </a:t>
            </a:r>
            <a:r>
              <a:rPr lang="en-US" sz="2600" b="1" dirty="0" smtClean="0"/>
              <a:t>limited open forum </a:t>
            </a:r>
            <a:r>
              <a:rPr lang="en-US" sz="2600" dirty="0" smtClean="0"/>
              <a:t>to deny equal access or a </a:t>
            </a:r>
            <a:r>
              <a:rPr lang="en-US" sz="2600" b="1" dirty="0" smtClean="0"/>
              <a:t>fair opportunity </a:t>
            </a:r>
            <a:r>
              <a:rPr lang="en-US" sz="2600" dirty="0" smtClean="0"/>
              <a:t>to, or discriminate against, any students who wish to conduct a meeting within that limited open forum on the basis of the </a:t>
            </a:r>
            <a:r>
              <a:rPr lang="en-US" sz="2600" b="1" dirty="0" smtClean="0"/>
              <a:t>religious, political, philosophical, or other content</a:t>
            </a:r>
            <a:r>
              <a:rPr lang="en-US" sz="2600" dirty="0" smtClean="0"/>
              <a:t> of the speech at such meetings.”</a:t>
            </a:r>
          </a:p>
          <a:p>
            <a:endParaRPr lang="en-US"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274638"/>
            <a:ext cx="7772400" cy="1401762"/>
          </a:xfrm>
        </p:spPr>
        <p:txBody>
          <a:bodyPr>
            <a:noAutofit/>
          </a:bodyPr>
          <a:lstStyle/>
          <a:p>
            <a:pPr algn="ctr"/>
            <a:r>
              <a:rPr lang="en-US" sz="3200" b="1" dirty="0"/>
              <a:t>What is a Limited Open Forum?</a:t>
            </a:r>
          </a:p>
        </p:txBody>
      </p:sp>
      <p:sp>
        <p:nvSpPr>
          <p:cNvPr id="6" name="Slide Number Placeholder 5"/>
          <p:cNvSpPr>
            <a:spLocks noGrp="1"/>
          </p:cNvSpPr>
          <p:nvPr>
            <p:ph type="sldNum" sz="quarter" idx="12"/>
          </p:nvPr>
        </p:nvSpPr>
        <p:spPr>
          <a:prstGeom prst="rect">
            <a:avLst/>
          </a:prstGeom>
        </p:spPr>
        <p:txBody>
          <a:bodyPr/>
          <a:lstStyle/>
          <a:p>
            <a:fld id="{B800A7BC-7845-4793-9653-7ABD3B08DA59}" type="slidenum">
              <a:rPr lang="en-US"/>
              <a:pPr/>
              <a:t>9</a:t>
            </a:fld>
            <a:endParaRPr lang="en-US" dirty="0"/>
          </a:p>
        </p:txBody>
      </p:sp>
      <p:sp>
        <p:nvSpPr>
          <p:cNvPr id="43011" name="Rectangle 3"/>
          <p:cNvSpPr>
            <a:spLocks noGrp="1" noChangeArrowheads="1"/>
          </p:cNvSpPr>
          <p:nvPr>
            <p:ph sz="quarter" idx="1"/>
          </p:nvPr>
        </p:nvSpPr>
        <p:spPr>
          <a:xfrm>
            <a:off x="762000" y="1600200"/>
            <a:ext cx="7772400" cy="4419600"/>
          </a:xfrm>
        </p:spPr>
        <p:txBody>
          <a:bodyPr>
            <a:noAutofit/>
          </a:bodyPr>
          <a:lstStyle/>
          <a:p>
            <a:pPr>
              <a:lnSpc>
                <a:spcPct val="120000"/>
              </a:lnSpc>
              <a:spcBef>
                <a:spcPts val="0"/>
              </a:spcBef>
            </a:pPr>
            <a:r>
              <a:rPr lang="en-US" sz="2400" dirty="0"/>
              <a:t>Whenever a public secondary school </a:t>
            </a:r>
            <a:r>
              <a:rPr lang="en-US" sz="2400" dirty="0" smtClean="0"/>
              <a:t>“grants </a:t>
            </a:r>
            <a:r>
              <a:rPr lang="en-US" sz="2400" dirty="0"/>
              <a:t>an offering to or opportunity for one or more noncurriculum related student groups to meet on school premises during noninstructional time</a:t>
            </a:r>
            <a:r>
              <a:rPr lang="en-US" sz="2400" dirty="0" smtClean="0"/>
              <a:t>.”</a:t>
            </a:r>
            <a:endParaRPr lang="en-US" sz="2400" dirty="0"/>
          </a:p>
          <a:p>
            <a:pPr>
              <a:lnSpc>
                <a:spcPct val="120000"/>
              </a:lnSpc>
              <a:spcBef>
                <a:spcPts val="0"/>
              </a:spcBef>
            </a:pPr>
            <a:r>
              <a:rPr lang="en-US" sz="2400" dirty="0" err="1" smtClean="0"/>
              <a:t>Noncurriculum</a:t>
            </a:r>
            <a:r>
              <a:rPr lang="en-US" sz="2400" dirty="0" smtClean="0"/>
              <a:t> </a:t>
            </a:r>
            <a:r>
              <a:rPr lang="en-US" sz="2400" dirty="0"/>
              <a:t>not defined in the </a:t>
            </a:r>
            <a:r>
              <a:rPr lang="en-US" sz="2400" dirty="0" smtClean="0"/>
              <a:t>statute</a:t>
            </a:r>
            <a:endParaRPr lang="en-US" sz="2400" dirty="0"/>
          </a:p>
          <a:p>
            <a:pPr>
              <a:lnSpc>
                <a:spcPct val="120000"/>
              </a:lnSpc>
              <a:spcBef>
                <a:spcPts val="0"/>
              </a:spcBef>
            </a:pPr>
            <a:r>
              <a:rPr lang="en-US" sz="2400" dirty="0" smtClean="0"/>
              <a:t>What </a:t>
            </a:r>
            <a:r>
              <a:rPr lang="en-US" sz="2400" dirty="0"/>
              <a:t>if a group does not meet but uses school resources: intercom, bulletin boards, </a:t>
            </a:r>
            <a:r>
              <a:rPr lang="en-US" sz="2400" dirty="0" smtClean="0"/>
              <a:t>yearbook?</a:t>
            </a:r>
            <a:endParaRPr 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99</TotalTime>
  <Words>1515</Words>
  <Application>Microsoft Office PowerPoint</Application>
  <PresentationFormat>On-screen Show (4:3)</PresentationFormat>
  <Paragraphs>140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GSSA 2016 Bootstrap October 20, 2016</vt:lpstr>
      <vt:lpstr>First Amendment of the US Constitution</vt:lpstr>
      <vt:lpstr>School Prayer and the Supreme Court</vt:lpstr>
      <vt:lpstr>Lee v. Weisman 505 U.S. 577 (1992)</vt:lpstr>
      <vt:lpstr>Invocations at Football Games</vt:lpstr>
      <vt:lpstr>Student Messages at Graduation</vt:lpstr>
      <vt:lpstr>So What Are the Rules?</vt:lpstr>
      <vt:lpstr>The Equal Access Act 20 U.S.C. §§ 4071-4076</vt:lpstr>
      <vt:lpstr>What is a Limited Open Forum?</vt:lpstr>
      <vt:lpstr>What is a Fair Opportunity?</vt:lpstr>
      <vt:lpstr>Other provisions of the EAA</vt:lpstr>
      <vt:lpstr>Bathrooms and Locker Rooms:  Objections by Others</vt:lpstr>
      <vt:lpstr>TITLE IX</vt:lpstr>
      <vt:lpstr>G.G. v. Gloucester Cnty. Sch. Bd., (4th Cir. Apr. 19, 2016)</vt:lpstr>
      <vt:lpstr>What the District Court held (E.D.Va. Sept. 17, 2015)…</vt:lpstr>
      <vt:lpstr>What the District Court held (E.D.Va. Sept. 17, 2015)…</vt:lpstr>
      <vt:lpstr>However, the Fourth Circuit reversed…</vt:lpstr>
      <vt:lpstr>But that is just the beginning</vt:lpstr>
      <vt:lpstr>Dear Colleague Letter–May 13, 2016</vt:lpstr>
      <vt:lpstr>The issue moves to the courts</vt:lpstr>
      <vt:lpstr>2016 Opportunity School District</vt:lpstr>
      <vt:lpstr>   Preamble Provides greater flexibility and state accountability to fix failing schools through increasing community involvement. </vt:lpstr>
      <vt:lpstr>Recent SDOE Communications</vt:lpstr>
      <vt:lpstr>Ethics in Government Act   O.C.G.A. § 21-51-et seq</vt:lpstr>
      <vt:lpstr>Slide 25</vt:lpstr>
      <vt:lpstr>What Can a Board of Education Do?</vt:lpstr>
      <vt:lpstr>What about a Superintendent?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GSSA 2016 Bootstrap October 20, 2016</dc:title>
  <dc:creator>Rhonda Stevens</dc:creator>
  <cp:lastModifiedBy>Rhonda Stevens</cp:lastModifiedBy>
  <cp:revision>14</cp:revision>
  <dcterms:created xsi:type="dcterms:W3CDTF">2016-10-14T14:44:56Z</dcterms:created>
  <dcterms:modified xsi:type="dcterms:W3CDTF">2016-10-19T15:52:46Z</dcterms:modified>
</cp:coreProperties>
</file>