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31" r:id="rId5"/>
    <p:sldId id="354" r:id="rId6"/>
    <p:sldId id="256" r:id="rId7"/>
    <p:sldId id="349" r:id="rId8"/>
    <p:sldId id="346" r:id="rId9"/>
    <p:sldId id="319" r:id="rId10"/>
    <p:sldId id="355" r:id="rId11"/>
    <p:sldId id="356" r:id="rId12"/>
    <p:sldId id="358" r:id="rId13"/>
    <p:sldId id="339" r:id="rId14"/>
    <p:sldId id="348" r:id="rId15"/>
    <p:sldId id="343" r:id="rId16"/>
    <p:sldId id="350" r:id="rId17"/>
    <p:sldId id="325" r:id="rId18"/>
    <p:sldId id="351" r:id="rId19"/>
    <p:sldId id="338" r:id="rId20"/>
    <p:sldId id="357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8F75"/>
    <a:srgbClr val="1AC453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2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C78F-B74E-462C-B5EC-0F70FC2B9783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5316C-2457-40C4-9EE5-0431147AF7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57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ssa@doe.k12.ga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Fall Bootstrap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4000" dirty="0" smtClean="0">
                <a:solidFill>
                  <a:srgbClr val="FF3300"/>
                </a:solidFill>
              </a:rPr>
              <a:t>October 20, 2016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8F75"/>
                </a:solidFill>
              </a:rPr>
              <a:t>Richard Woods, State School Superintendent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4079"/>
            <a:ext cx="2441275" cy="1626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4" y="4608514"/>
            <a:ext cx="2449630" cy="1632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97" y="4602948"/>
            <a:ext cx="2449628" cy="1632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25" y="4608513"/>
            <a:ext cx="2441276" cy="16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547087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Every child in Georgia will earn </a:t>
            </a:r>
            <a:r>
              <a:rPr lang="en-US" sz="2800" b="1" dirty="0">
                <a:solidFill>
                  <a:srgbClr val="FF3300"/>
                </a:solidFill>
              </a:rPr>
              <a:t>college and/or career credit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/>
            </a:r>
            <a:br>
              <a:rPr lang="en-US" sz="2800" dirty="0" smtClean="0">
                <a:solidFill>
                  <a:srgbClr val="FF3300"/>
                </a:solidFill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before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they graduate high school.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03869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EVERY STUDENT WILL OBTAIN ONE OF THE FOLLOWING:</a:t>
            </a:r>
            <a:endParaRPr lang="en-US" dirty="0" smtClean="0"/>
          </a:p>
          <a:p>
            <a:r>
              <a:rPr lang="en-US" sz="2400" dirty="0" smtClean="0"/>
              <a:t>Move On When Ready</a:t>
            </a:r>
          </a:p>
          <a:p>
            <a:r>
              <a:rPr lang="en-US" sz="2400" dirty="0" smtClean="0"/>
              <a:t>Articulated credit</a:t>
            </a:r>
          </a:p>
          <a:p>
            <a:r>
              <a:rPr lang="en-US" sz="2400" dirty="0" smtClean="0"/>
              <a:t>AP/IB</a:t>
            </a:r>
          </a:p>
          <a:p>
            <a:r>
              <a:rPr lang="en-US" sz="2400" dirty="0" smtClean="0"/>
              <a:t>Complete a CTAE career pathway</a:t>
            </a:r>
          </a:p>
          <a:p>
            <a:r>
              <a:rPr lang="en-US" sz="2400" dirty="0" smtClean="0"/>
              <a:t>Industry-recognized credential</a:t>
            </a:r>
          </a:p>
          <a:p>
            <a:r>
              <a:rPr lang="en-US" sz="2400" dirty="0" smtClean="0"/>
              <a:t>Work-based Learning/Apprenticeship program</a:t>
            </a:r>
          </a:p>
          <a:p>
            <a:r>
              <a:rPr lang="en-US" sz="2400" dirty="0" smtClean="0"/>
              <a:t>Career Academy Program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497433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149350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591476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Every child in Georgia will earn </a:t>
            </a:r>
            <a:r>
              <a:rPr lang="en-US" sz="2800" b="1" dirty="0">
                <a:solidFill>
                  <a:srgbClr val="FF3300"/>
                </a:solidFill>
              </a:rPr>
              <a:t>college and/or career credit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smtClean="0">
                <a:solidFill>
                  <a:srgbClr val="FF3300"/>
                </a:solidFill>
              </a:rPr>
              <a:t/>
            </a:r>
            <a:br>
              <a:rPr lang="en-US" sz="2800" dirty="0" smtClean="0">
                <a:solidFill>
                  <a:srgbClr val="FF3300"/>
                </a:solidFill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before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they graduate high school.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09195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PROVIDING SUPPORT THROUGH OUR ‘EDUCATING GEORGIA’S FUTURE WORKFORCE’ INITIATIVE</a:t>
            </a:r>
            <a:endParaRPr lang="en-US" dirty="0" smtClean="0"/>
          </a:p>
          <a:p>
            <a:r>
              <a:rPr lang="en-US" sz="2400" dirty="0" smtClean="0"/>
              <a:t>Career Coach pilot</a:t>
            </a:r>
          </a:p>
          <a:p>
            <a:r>
              <a:rPr lang="en-US" sz="2400" dirty="0" smtClean="0"/>
              <a:t>Counseling Companion</a:t>
            </a:r>
          </a:p>
          <a:p>
            <a:r>
              <a:rPr lang="en-US" sz="2400" dirty="0" smtClean="0"/>
              <a:t>Career Technical Student Organizations</a:t>
            </a:r>
          </a:p>
          <a:p>
            <a:r>
              <a:rPr lang="en-US" sz="2400" dirty="0" smtClean="0"/>
              <a:t>Diploma Seals</a:t>
            </a:r>
          </a:p>
          <a:p>
            <a:r>
              <a:rPr lang="en-US" sz="2400" dirty="0" smtClean="0"/>
              <a:t>Economic Development Ready Certified districts</a:t>
            </a:r>
          </a:p>
          <a:p>
            <a:r>
              <a:rPr lang="en-US" sz="2400" dirty="0" smtClean="0"/>
              <a:t>Economic Development Regional Meetings</a:t>
            </a:r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497433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175984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591474"/>
            <a:ext cx="6455844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number of </a:t>
            </a:r>
            <a:r>
              <a:rPr lang="en-US" sz="2000" b="1" dirty="0">
                <a:solidFill>
                  <a:srgbClr val="FF3300"/>
                </a:solidFill>
              </a:rPr>
              <a:t>high-stakes tests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will be </a:t>
            </a:r>
            <a:r>
              <a:rPr lang="en-US" sz="2000" b="1" dirty="0">
                <a:solidFill>
                  <a:srgbClr val="FF3300"/>
                </a:solidFill>
              </a:rPr>
              <a:t>reduced to the federal minimum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while support for diagnostic tools in all core content areas will be provided.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205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MUST CHANGE THE CULTURE AND PURPOSE OF TESTING</a:t>
            </a:r>
            <a:endParaRPr lang="en-US" sz="2400" dirty="0" smtClean="0"/>
          </a:p>
          <a:p>
            <a:r>
              <a:rPr lang="en-US" sz="2400" dirty="0" smtClean="0"/>
              <a:t>Assessments should inform, rather than drive instruction</a:t>
            </a:r>
          </a:p>
          <a:p>
            <a:r>
              <a:rPr lang="en-US" sz="2400" dirty="0" smtClean="0"/>
              <a:t>SB 364: Eliminated 8 high-stakes tests</a:t>
            </a:r>
          </a:p>
          <a:p>
            <a:r>
              <a:rPr lang="en-US" sz="2400" dirty="0" smtClean="0"/>
              <a:t>Opportunity with Grades 1 and 2 diagnostics</a:t>
            </a:r>
          </a:p>
          <a:p>
            <a:r>
              <a:rPr lang="en-US" sz="2400" dirty="0" smtClean="0"/>
              <a:t>Proposed MOWR SBOE rule</a:t>
            </a:r>
          </a:p>
          <a:p>
            <a:r>
              <a:rPr lang="en-US" sz="2400" dirty="0" smtClean="0"/>
              <a:t>Strengthen and expand tools like FIP and GOFAR</a:t>
            </a:r>
          </a:p>
          <a:p>
            <a:r>
              <a:rPr lang="en-US" sz="2400" dirty="0" smtClean="0"/>
              <a:t>Assessment Innovation Fund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270533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706883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Every teacher and leader in Georgia will have access to high-quality, relevant, </a:t>
            </a:r>
            <a:r>
              <a:rPr lang="en-US" sz="2400" b="1" dirty="0" smtClean="0">
                <a:solidFill>
                  <a:srgbClr val="FF3300"/>
                </a:solidFill>
              </a:rPr>
              <a:t>personalized </a:t>
            </a:r>
            <a:r>
              <a:rPr lang="en-US" sz="2400" b="1" dirty="0">
                <a:solidFill>
                  <a:srgbClr val="FF3300"/>
                </a:solidFill>
              </a:rPr>
              <a:t>professional learning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8490"/>
            <a:ext cx="7886700" cy="4351338"/>
          </a:xfrm>
        </p:spPr>
        <p:txBody>
          <a:bodyPr/>
          <a:lstStyle/>
          <a:p>
            <a:r>
              <a:rPr lang="en-US" dirty="0" smtClean="0"/>
              <a:t>Shift from seat-time and one-size-fits-all to open access and personalized approach (aligns with PSC)</a:t>
            </a:r>
          </a:p>
          <a:p>
            <a:r>
              <a:rPr lang="en-US" dirty="0" smtClean="0"/>
              <a:t>Professional growth component in TKES</a:t>
            </a:r>
          </a:p>
          <a:p>
            <a:r>
              <a:rPr lang="en-US" dirty="0" smtClean="0"/>
              <a:t>Partnering with RESAs</a:t>
            </a:r>
          </a:p>
          <a:p>
            <a:r>
              <a:rPr lang="en-US" dirty="0" smtClean="0"/>
              <a:t>Changing the way GaDOE delivers PL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310013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689131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Streamline and integrate state and federal processes, procedures, and policies in order to provide </a:t>
            </a:r>
            <a:r>
              <a:rPr lang="en-US" sz="2000" b="1" dirty="0">
                <a:solidFill>
                  <a:srgbClr val="FF3300"/>
                </a:solidFill>
              </a:rPr>
              <a:t>maximum flexibility to districts</a:t>
            </a:r>
            <a:r>
              <a:rPr lang="en-US" sz="2000" i="1" dirty="0">
                <a:solidFill>
                  <a:srgbClr val="FF3300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while ensuring transparency to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taxpayers.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13894"/>
            <a:ext cx="7886700" cy="4351338"/>
          </a:xfrm>
        </p:spPr>
        <p:txBody>
          <a:bodyPr/>
          <a:lstStyle/>
          <a:p>
            <a:r>
              <a:rPr lang="en-US" dirty="0" smtClean="0"/>
              <a:t>Shift from compliance and control to service and support</a:t>
            </a:r>
          </a:p>
          <a:p>
            <a:r>
              <a:rPr lang="en-US" dirty="0" smtClean="0"/>
              <a:t>Re-organization; creation of Federal Programs</a:t>
            </a:r>
          </a:p>
          <a:p>
            <a:r>
              <a:rPr lang="en-US" dirty="0" smtClean="0"/>
              <a:t>Federal Funds Consolidation pilot</a:t>
            </a:r>
          </a:p>
          <a:p>
            <a:r>
              <a:rPr lang="en-US" dirty="0" smtClean="0"/>
              <a:t>Common Needs Assessment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158228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769034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Increase the number of Georgia districts that </a:t>
            </a:r>
            <a:r>
              <a:rPr lang="en-US" sz="2000" b="1" dirty="0">
                <a:solidFill>
                  <a:srgbClr val="FF3300"/>
                </a:solidFill>
              </a:rPr>
              <a:t>meet or exceed the goals of their performance contracts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through innovative practices, academic growth, and stakeholder engagement.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84916"/>
            <a:ext cx="7886700" cy="4351338"/>
          </a:xfrm>
        </p:spPr>
        <p:txBody>
          <a:bodyPr/>
          <a:lstStyle/>
          <a:p>
            <a:r>
              <a:rPr lang="en-US" dirty="0" smtClean="0"/>
              <a:t>Spotlighting best practices</a:t>
            </a:r>
          </a:p>
          <a:p>
            <a:r>
              <a:rPr lang="en-US" dirty="0" smtClean="0"/>
              <a:t>Guiding and supporting districts</a:t>
            </a:r>
          </a:p>
          <a:p>
            <a:r>
              <a:rPr lang="en-US" dirty="0" smtClean="0"/>
              <a:t>Facilitating partnerships</a:t>
            </a:r>
          </a:p>
          <a:p>
            <a:r>
              <a:rPr lang="en-US" dirty="0" smtClean="0"/>
              <a:t>Organizing data so districts and schools see the entire picture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116398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564837"/>
            <a:ext cx="631663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>
                <a:solidFill>
                  <a:srgbClr val="FF3300"/>
                </a:solidFill>
              </a:rPr>
              <a:t>70%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of public schools will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achieve a</a:t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b="1" dirty="0" smtClean="0">
                <a:solidFill>
                  <a:srgbClr val="FF3300"/>
                </a:solidFill>
              </a:rPr>
              <a:t>4 </a:t>
            </a:r>
            <a:r>
              <a:rPr lang="en-US" sz="3200" b="1" dirty="0">
                <a:solidFill>
                  <a:srgbClr val="FF3300"/>
                </a:solidFill>
              </a:rPr>
              <a:t>or 5 star </a:t>
            </a:r>
            <a:r>
              <a:rPr lang="en-US" sz="3200" b="1" dirty="0" smtClean="0">
                <a:solidFill>
                  <a:srgbClr val="FF3300"/>
                </a:solidFill>
              </a:rPr>
              <a:t>climate rating</a:t>
            </a:r>
            <a:r>
              <a:rPr lang="en-US" sz="3200" dirty="0" smtClean="0">
                <a:solidFill>
                  <a:srgbClr val="FF3300"/>
                </a:solidFill>
              </a:rPr>
              <a:t>.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PBIS</a:t>
            </a:r>
          </a:p>
          <a:p>
            <a:r>
              <a:rPr lang="en-US" dirty="0" smtClean="0"/>
              <a:t>RESA School Climate Specialists</a:t>
            </a:r>
          </a:p>
          <a:p>
            <a:r>
              <a:rPr lang="en-US" dirty="0" smtClean="0"/>
              <a:t>Social-emotional needs of students</a:t>
            </a:r>
          </a:p>
          <a:p>
            <a:r>
              <a:rPr lang="en-US" dirty="0" smtClean="0"/>
              <a:t>Increasing support for school nurses, school counselors, school psychologists, and school social workers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219826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37" y="1743826"/>
            <a:ext cx="9103526" cy="2242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703" y="4161918"/>
            <a:ext cx="8930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FB.com/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@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georgiadeptofed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>
              <a:lnSpc>
                <a:spcPct val="200000"/>
              </a:lnSpc>
            </a:pP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gadoe.org/Pages/Newsletter-Signup.aspx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775693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 with 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1667" r="70328" b="76824"/>
          <a:stretch/>
        </p:blipFill>
        <p:spPr>
          <a:xfrm>
            <a:off x="151703" y="4275666"/>
            <a:ext cx="557742" cy="54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67925" t="25964" r="1801" b="51583"/>
          <a:stretch/>
        </p:blipFill>
        <p:spPr>
          <a:xfrm>
            <a:off x="3178908" y="4256943"/>
            <a:ext cx="563706" cy="568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33922" t="26656" r="35034" b="52589"/>
          <a:stretch/>
        </p:blipFill>
        <p:spPr>
          <a:xfrm>
            <a:off x="5815261" y="4275666"/>
            <a:ext cx="604738" cy="549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-65" t="51670" r="70047" b="27009"/>
          <a:stretch/>
        </p:blipFill>
        <p:spPr>
          <a:xfrm>
            <a:off x="135052" y="4828391"/>
            <a:ext cx="591043" cy="5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</a:rPr>
              <a:t>ESSA Update</a:t>
            </a:r>
            <a:endParaRPr lang="en-US" sz="4000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4719"/>
            <a:ext cx="7886700" cy="47387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STAKEHOLDER FEEDBACK</a:t>
            </a:r>
            <a:endParaRPr lang="en-US" dirty="0" smtClean="0"/>
          </a:p>
          <a:p>
            <a:r>
              <a:rPr lang="en-US" dirty="0" smtClean="0"/>
              <a:t>8 stakeholder sessions held statewide</a:t>
            </a:r>
          </a:p>
          <a:p>
            <a:r>
              <a:rPr lang="en-US" dirty="0" smtClean="0"/>
              <a:t>Advisory councils</a:t>
            </a:r>
          </a:p>
          <a:p>
            <a:r>
              <a:rPr lang="en-US" dirty="0" smtClean="0"/>
              <a:t>Electronic survey, social media, email (</a:t>
            </a:r>
            <a:r>
              <a:rPr lang="en-US" dirty="0" smtClean="0">
                <a:hlinkClick r:id="rId2"/>
              </a:rPr>
              <a:t>essa@doe.k12.ga.us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MEETINGS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State Advisory – Guiding Principles &amp; Focus Areas; Lindsay </a:t>
            </a:r>
            <a:r>
              <a:rPr lang="en-US" dirty="0" smtClean="0"/>
              <a:t>Fryor</a:t>
            </a:r>
            <a:r>
              <a:rPr lang="en-US" dirty="0" smtClean="0"/>
              <a:t> and Ann Duffy presented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Working Committees – meet regularly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STAY UPDATED</a:t>
            </a:r>
            <a:endParaRPr lang="en-US" dirty="0"/>
          </a:p>
          <a:p>
            <a:r>
              <a:rPr lang="en-US" dirty="0" smtClean="0"/>
              <a:t>GaDOE.org/ESSA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659" y="1586981"/>
            <a:ext cx="7772400" cy="88759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2020</a:t>
            </a:r>
            <a:endParaRPr lang="en-US" sz="66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715648"/>
            <a:ext cx="9143999" cy="1632065"/>
            <a:chOff x="1" y="2948562"/>
            <a:chExt cx="8816143" cy="1476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958860"/>
              <a:ext cx="2201112" cy="14664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114" y="2948562"/>
              <a:ext cx="2216570" cy="14767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920" y="2958860"/>
              <a:ext cx="2201112" cy="14664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32" y="2958860"/>
              <a:ext cx="2201112" cy="1466491"/>
            </a:xfrm>
            <a:prstGeom prst="rect">
              <a:avLst/>
            </a:prstGeom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685800" y="1828056"/>
            <a:ext cx="7772400" cy="8875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cap="small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Georgia’s Future</a:t>
            </a:r>
            <a:endParaRPr lang="en-US" sz="2800" cap="small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885204"/>
            <a:ext cx="6316630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Every child will have access to </a:t>
            </a:r>
            <a:r>
              <a:rPr lang="en-US" sz="2400" b="1" dirty="0" smtClean="0">
                <a:solidFill>
                  <a:srgbClr val="FF3300"/>
                </a:solidFill>
              </a:rPr>
              <a:t>Georgia-owned and Georgia-grown academic standards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, and teachers will have access to </a:t>
            </a:r>
            <a:r>
              <a:rPr lang="en-US" sz="2400" b="1" dirty="0" smtClean="0">
                <a:solidFill>
                  <a:srgbClr val="FF3300"/>
                </a:solidFill>
              </a:rPr>
              <a:t>high-quality instructional resources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803585"/>
            <a:ext cx="7886700" cy="337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83407"/>
            <a:ext cx="7886700" cy="4010816"/>
          </a:xfrm>
        </p:spPr>
        <p:txBody>
          <a:bodyPr/>
          <a:lstStyle/>
          <a:p>
            <a:r>
              <a:rPr lang="en-US" dirty="0" smtClean="0"/>
              <a:t>Science and Social Studies standards rollout</a:t>
            </a:r>
          </a:p>
          <a:p>
            <a:r>
              <a:rPr lang="en-US" dirty="0" smtClean="0"/>
              <a:t>Tiered professional learning</a:t>
            </a:r>
          </a:p>
          <a:p>
            <a:r>
              <a:rPr lang="en-US" dirty="0" smtClean="0"/>
              <a:t>Teacher Resource Link (TRL) re-design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270533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2" y="511572"/>
            <a:ext cx="6498153" cy="1325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Every child in Georgia will be on a </a:t>
            </a:r>
            <a:r>
              <a:rPr lang="en-US" sz="2000" b="1" dirty="0">
                <a:solidFill>
                  <a:srgbClr val="FF3300"/>
                </a:solidFill>
              </a:rPr>
              <a:t>path to proficiency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in reading (on grade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level by third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grade)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proficiency in math (on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grade level by fifth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grade).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Striving Readers and the LEARN Act</a:t>
            </a:r>
          </a:p>
          <a:p>
            <a:r>
              <a:rPr lang="en-US" sz="2400" dirty="0" smtClean="0"/>
              <a:t>Literacy Think Tank</a:t>
            </a:r>
          </a:p>
          <a:p>
            <a:r>
              <a:rPr lang="en-US" sz="2400" dirty="0" smtClean="0"/>
              <a:t>15 Community Meetings</a:t>
            </a:r>
          </a:p>
          <a:p>
            <a:r>
              <a:rPr lang="en-US" sz="2400" dirty="0" smtClean="0"/>
              <a:t>Using the Get Georgia Reading framework</a:t>
            </a:r>
          </a:p>
          <a:p>
            <a:r>
              <a:rPr lang="en-US" sz="2400" dirty="0" smtClean="0"/>
              <a:t>6 building blocks for the statewide literacy plan</a:t>
            </a:r>
          </a:p>
          <a:p>
            <a:r>
              <a:rPr lang="en-US" sz="2400" dirty="0" smtClean="0"/>
              <a:t>Partnering with public libraries; strengthening support for media centers</a:t>
            </a:r>
          </a:p>
          <a:p>
            <a:r>
              <a:rPr lang="en-US" sz="2400" dirty="0" smtClean="0"/>
              <a:t>Literacy and numeracy diagnostics for grades 1 &amp; 2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723864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270533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671373"/>
            <a:ext cx="631663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Georgia will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exceed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the national average </a:t>
            </a:r>
            <a:r>
              <a:rPr lang="en-US" sz="3200" b="1" dirty="0" smtClean="0">
                <a:solidFill>
                  <a:srgbClr val="FF0000"/>
                </a:solidFill>
              </a:rPr>
              <a:t>gr</a:t>
            </a:r>
            <a:r>
              <a:rPr lang="en-US" sz="3200" b="1" dirty="0" smtClean="0">
                <a:solidFill>
                  <a:srgbClr val="FF3300"/>
                </a:solidFill>
              </a:rPr>
              <a:t>aduation </a:t>
            </a:r>
            <a:r>
              <a:rPr lang="en-US" sz="3200" b="1" dirty="0">
                <a:solidFill>
                  <a:srgbClr val="FF3300"/>
                </a:solidFill>
              </a:rPr>
              <a:t>rate</a:t>
            </a:r>
            <a:r>
              <a:rPr lang="en-US" sz="3200" dirty="0" smtClean="0">
                <a:solidFill>
                  <a:srgbClr val="FF3300"/>
                </a:solidFill>
              </a:rPr>
              <a:t>.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6539901" cy="365125"/>
          </a:xfrm>
        </p:spPr>
        <p:txBody>
          <a:bodyPr/>
          <a:lstStyle/>
          <a:p>
            <a:r>
              <a:rPr lang="en-US" dirty="0" smtClean="0"/>
              <a:t>Georgia’s State Plan: Every Child Succeeds Act (ESSA) -- Developing a Plan for Georgians, By Georgians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803585"/>
            <a:ext cx="7886700" cy="337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171854"/>
            <a:ext cx="7886700" cy="4351338"/>
          </a:xfrm>
        </p:spPr>
        <p:txBody>
          <a:bodyPr/>
          <a:lstStyle/>
          <a:p>
            <a:r>
              <a:rPr lang="en-US" dirty="0" smtClean="0"/>
              <a:t>Eliminating unnecessary tests</a:t>
            </a:r>
          </a:p>
          <a:p>
            <a:r>
              <a:rPr lang="en-US" dirty="0" smtClean="0"/>
              <a:t>Expanding core credit flexibility</a:t>
            </a:r>
          </a:p>
          <a:p>
            <a:r>
              <a:rPr lang="en-US" dirty="0" smtClean="0"/>
              <a:t>Providing supports for students with disabilities</a:t>
            </a:r>
          </a:p>
          <a:p>
            <a:r>
              <a:rPr lang="en-US" dirty="0" smtClean="0"/>
              <a:t>Recognizing success with diploma seals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49" y="270533"/>
            <a:ext cx="21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VISION</a:t>
            </a:r>
            <a:r>
              <a:rPr lang="en-US" b="1" cap="small" dirty="0" smtClean="0">
                <a:solidFill>
                  <a:srgbClr val="FF8F75"/>
                </a:solidFill>
                <a:latin typeface="Trebuchet MS" panose="020B0603020202020204" pitchFamily="34" charset="0"/>
              </a:rPr>
              <a:t> 2020</a:t>
            </a:r>
            <a:endParaRPr lang="en-US" b="1" cap="small" dirty="0">
              <a:solidFill>
                <a:srgbClr val="FF8F75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61" b="15168"/>
          <a:stretch/>
        </p:blipFill>
        <p:spPr>
          <a:xfrm>
            <a:off x="-5393" y="1811650"/>
            <a:ext cx="4550357" cy="29242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10/20/2016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42" y="363145"/>
            <a:ext cx="9116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i="1" dirty="0">
                <a:solidFill>
                  <a:prstClr val="black"/>
                </a:solidFill>
                <a:latin typeface="Arial"/>
              </a:rPr>
              <a:t>Students who complete a CTAE career pathway have a 94.9% graduation rate – almost 16 points higher than the state </a:t>
            </a:r>
            <a:r>
              <a:rPr lang="en-US" sz="2400" i="1" dirty="0" smtClean="0">
                <a:solidFill>
                  <a:prstClr val="black"/>
                </a:solidFill>
                <a:latin typeface="Arial"/>
              </a:rPr>
              <a:t>average!</a:t>
            </a:r>
            <a:endParaRPr lang="en-US" sz="2400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4964" y="1811650"/>
            <a:ext cx="4599036" cy="29238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CTAE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Graduation Rate</a:t>
            </a:r>
          </a:p>
          <a:p>
            <a:pPr algn="ctr"/>
            <a:r>
              <a:rPr lang="en-US" sz="12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94.9</a:t>
            </a:r>
            <a:r>
              <a:rPr lang="en-US" sz="8800" dirty="0" smtClean="0">
                <a:solidFill>
                  <a:prstClr val="white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207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" y="1038697"/>
            <a:ext cx="9042208" cy="430947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>
                <a:solidFill>
                  <a:prstClr val="white"/>
                </a:solidFill>
              </a:rPr>
              <a:pPr/>
              <a:t>10/20/2016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96" y="5549900"/>
            <a:ext cx="604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For students who take just one AP course.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78" y="612562"/>
            <a:ext cx="9082526" cy="53709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2BE4F87262645ABAA25C7F58292F1" ma:contentTypeVersion="4" ma:contentTypeDescription="Create a new document." ma:contentTypeScope="" ma:versionID="26ad0ca6b6f92ee3c8ce534c30132c7d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8dbbd17f-811b-47d4-a864-375bfe9777a3" targetNamespace="http://schemas.microsoft.com/office/2006/metadata/properties" ma:root="true" ma:fieldsID="570eae66a7ab76b12e221c59eadbc10d" ns1:_="" ns2:_="" ns3:_="">
    <xsd:import namespace="http://schemas.microsoft.com/sharepoint/v3"/>
    <xsd:import namespace="1d496aed-39d0-4758-b3cf-4e4773287716"/>
    <xsd:import namespace="8dbbd17f-811b-47d4-a864-375bfe9777a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_x0020_Group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bd17f-811b-47d4-a864-375bfe9777a3" elementFormDefault="qualified">
    <xsd:import namespace="http://schemas.microsoft.com/office/2006/documentManagement/types"/>
    <xsd:import namespace="http://schemas.microsoft.com/office/infopath/2007/PartnerControls"/>
    <xsd:element name="Page_x0020_Group" ma:index="12" nillable="true" ma:displayName="Page Group" ma:list="{3369e82d-4d80-4f4b-ace1-2b831ace3e84}" ma:internalName="Page_x0020_Group" ma:showField="Title">
      <xsd:simpleType>
        <xsd:restriction base="dms:Lookup"/>
      </xsd:simpleType>
    </xsd:element>
    <xsd:element name="Page" ma:index="13" nillable="true" ma:displayName="Page" ma:list="{3369E82D-4D80-4F4B-ACE1-2B831ACE3E84}" ma:internalName="Page">
      <xsd:simpleType>
        <xsd:restriction base="dms:Lookup"/>
      </xsd:simpleType>
    </xsd:element>
    <xsd:element name="Page_x0020_SubHeader" ma:index="14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_x0020_Group xmlns="8dbbd17f-811b-47d4-a864-375bfe9777a3" xsi:nil="true"/>
    <Page_x0020_SubHeader xmlns="8dbbd17f-811b-47d4-a864-375bfe9777a3" xsi:nil="true"/>
    <PublishingExpirationDate xmlns="http://schemas.microsoft.com/sharepoint/v3" xsi:nil="true"/>
    <PublishingStartDate xmlns="http://schemas.microsoft.com/sharepoint/v3" xsi:nil="true"/>
    <Page xmlns="8dbbd17f-811b-47d4-a864-375bfe9777a3" xsi:nil="true"/>
  </documentManagement>
</p:properties>
</file>

<file path=customXml/itemProps1.xml><?xml version="1.0" encoding="utf-8"?>
<ds:datastoreItem xmlns:ds="http://schemas.openxmlformats.org/officeDocument/2006/customXml" ds:itemID="{1CF00EE7-5F6E-409F-88CA-8BEF9EFD5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BCACE8-8923-4F51-9652-CA2E25261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496aed-39d0-4758-b3cf-4e4773287716"/>
    <ds:schemaRef ds:uri="8dbbd17f-811b-47d4-a864-375bfe977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8A7C3-2BB5-4A18-898A-30CE89B2372C}">
  <ds:schemaRefs>
    <ds:schemaRef ds:uri="8dbbd17f-811b-47d4-a864-375bfe9777a3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1d496aed-39d0-4758-b3cf-4e477328771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5031</TotalTime>
  <Words>809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Tahoma</vt:lpstr>
      <vt:lpstr>Trebuchet MS</vt:lpstr>
      <vt:lpstr>GaDOE-PowerPoint-Template</vt:lpstr>
      <vt:lpstr>Fall Bootstrap October 20, 2016</vt:lpstr>
      <vt:lpstr>ESSA Update</vt:lpstr>
      <vt:lpstr>VISION 2020</vt:lpstr>
      <vt:lpstr>Every child will have access to Georgia-owned and Georgia-grown academic standards, and teachers will have access to high-quality instructional resources.</vt:lpstr>
      <vt:lpstr>Every child in Georgia will be on a path to proficiency in reading (on grade level by third grade) and proficiency in math (on grade level by fifth grade).</vt:lpstr>
      <vt:lpstr>Georgia will exceed the national average graduation rate.</vt:lpstr>
      <vt:lpstr>PowerPoint Presentation</vt:lpstr>
      <vt:lpstr>PowerPoint Presentation</vt:lpstr>
      <vt:lpstr>PowerPoint Presentation</vt:lpstr>
      <vt:lpstr>Every child in Georgia will earn college and/or career credit  before they graduate high school.</vt:lpstr>
      <vt:lpstr>Every child in Georgia will earn college and/or career credit  before they graduate high school.</vt:lpstr>
      <vt:lpstr>The number of high-stakes tests will be reduced to the federal minimum while support for diagnostic tools in all core content areas will be provided.</vt:lpstr>
      <vt:lpstr>Every teacher and leader in Georgia will have access to high-quality, relevant, personalized professional learning.</vt:lpstr>
      <vt:lpstr>Streamline and integrate state and federal processes, procedures, and policies in order to provide maximum flexibility to districts while ensuring transparency to taxpayers.</vt:lpstr>
      <vt:lpstr>Increase the number of Georgia districts that meet or exceed the goals of their performance contracts through innovative practices, academic growth, and stakeholder engagement.</vt:lpstr>
      <vt:lpstr>70% of public schools will achieve a 4 or 5 star climate rating.</vt:lpstr>
      <vt:lpstr>Connect with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Beck</dc:creator>
  <cp:lastModifiedBy>Matt Cardoza</cp:lastModifiedBy>
  <cp:revision>185</cp:revision>
  <cp:lastPrinted>2016-10-18T21:02:22Z</cp:lastPrinted>
  <dcterms:created xsi:type="dcterms:W3CDTF">2015-12-01T02:44:20Z</dcterms:created>
  <dcterms:modified xsi:type="dcterms:W3CDTF">2016-10-20T11:25:24Z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0x010100E5A2BE4F87262645ABAA25C7F58292F1</vt:lpwstr>
  </property>
</Properties>
</file>