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56" r:id="rId5"/>
    <p:sldId id="380" r:id="rId6"/>
    <p:sldId id="384" r:id="rId7"/>
    <p:sldId id="397" r:id="rId8"/>
    <p:sldId id="398" r:id="rId9"/>
    <p:sldId id="399" r:id="rId10"/>
    <p:sldId id="413" r:id="rId11"/>
    <p:sldId id="401" r:id="rId12"/>
    <p:sldId id="386" r:id="rId13"/>
    <p:sldId id="382" r:id="rId14"/>
    <p:sldId id="412"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E42"/>
    <a:srgbClr val="B1D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103" d="100"/>
          <a:sy n="103" d="100"/>
        </p:scale>
        <p:origin x="902"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F41E32-469B-457D-B7B4-9831312251CA}" type="doc">
      <dgm:prSet loTypeId="urn:microsoft.com/office/officeart/2005/8/layout/vList5" loCatId="list" qsTypeId="urn:microsoft.com/office/officeart/2005/8/quickstyle/simple5" qsCatId="simple" csTypeId="urn:microsoft.com/office/officeart/2005/8/colors/colorful1" csCatId="colorful" phldr="1"/>
      <dgm:spPr/>
      <dgm:t>
        <a:bodyPr/>
        <a:lstStyle/>
        <a:p>
          <a:endParaRPr lang="en-US"/>
        </a:p>
      </dgm:t>
    </dgm:pt>
    <dgm:pt modelId="{400B6817-C257-4E5A-9733-307EBB952772}">
      <dgm:prSet phldrT="[Text]"/>
      <dgm:spPr/>
      <dgm:t>
        <a:bodyPr/>
        <a:lstStyle/>
        <a:p>
          <a:r>
            <a:rPr lang="en-US" b="1" dirty="0" smtClean="0"/>
            <a:t>1000</a:t>
          </a:r>
          <a:endParaRPr lang="en-US" b="1" dirty="0"/>
        </a:p>
      </dgm:t>
    </dgm:pt>
    <dgm:pt modelId="{2A68C4BD-E953-4804-919D-880671AAE5DE}" type="parTrans" cxnId="{239E60BA-2A12-4209-8FED-EDE0C79D86B3}">
      <dgm:prSet/>
      <dgm:spPr/>
      <dgm:t>
        <a:bodyPr/>
        <a:lstStyle/>
        <a:p>
          <a:endParaRPr lang="en-US"/>
        </a:p>
      </dgm:t>
    </dgm:pt>
    <dgm:pt modelId="{6A87CF49-4106-486A-AE75-B98FD2B0480B}" type="sibTrans" cxnId="{239E60BA-2A12-4209-8FED-EDE0C79D86B3}">
      <dgm:prSet/>
      <dgm:spPr/>
      <dgm:t>
        <a:bodyPr/>
        <a:lstStyle/>
        <a:p>
          <a:endParaRPr lang="en-US"/>
        </a:p>
      </dgm:t>
    </dgm:pt>
    <dgm:pt modelId="{9EEB1AC8-D911-4F98-9910-85C305E3861F}">
      <dgm:prSet phldrT="[Text]" custT="1"/>
      <dgm:spPr/>
      <dgm:t>
        <a:bodyPr/>
        <a:lstStyle/>
        <a:p>
          <a:r>
            <a:rPr lang="en-US" sz="4000" b="1" dirty="0" smtClean="0"/>
            <a:t>Instruction</a:t>
          </a:r>
          <a:endParaRPr lang="en-US" sz="4000" b="1" dirty="0"/>
        </a:p>
      </dgm:t>
    </dgm:pt>
    <dgm:pt modelId="{130EFC88-F4BA-4349-9D96-522C492EA620}" type="parTrans" cxnId="{C9FE64F6-CD2D-47BD-9211-4C7BC14995AD}">
      <dgm:prSet/>
      <dgm:spPr/>
      <dgm:t>
        <a:bodyPr/>
        <a:lstStyle/>
        <a:p>
          <a:endParaRPr lang="en-US"/>
        </a:p>
      </dgm:t>
    </dgm:pt>
    <dgm:pt modelId="{9E1FFEA8-503B-4EE0-AB01-66CCA8B58130}" type="sibTrans" cxnId="{C9FE64F6-CD2D-47BD-9211-4C7BC14995AD}">
      <dgm:prSet/>
      <dgm:spPr/>
      <dgm:t>
        <a:bodyPr/>
        <a:lstStyle/>
        <a:p>
          <a:endParaRPr lang="en-US"/>
        </a:p>
      </dgm:t>
    </dgm:pt>
    <dgm:pt modelId="{756BD5D8-3D9E-47A2-AB90-50D167420245}">
      <dgm:prSet phldrT="[Text]"/>
      <dgm:spPr/>
      <dgm:t>
        <a:bodyPr/>
        <a:lstStyle/>
        <a:p>
          <a:r>
            <a:rPr lang="en-US" b="1" dirty="0" smtClean="0"/>
            <a:t>2100</a:t>
          </a:r>
          <a:endParaRPr lang="en-US" b="1" dirty="0"/>
        </a:p>
      </dgm:t>
    </dgm:pt>
    <dgm:pt modelId="{33EA17CE-64A2-4FBC-9F70-B8D3CBC1A8D2}" type="parTrans" cxnId="{257CBFAC-A5C0-4A07-A3C7-B15631C93FCE}">
      <dgm:prSet/>
      <dgm:spPr/>
      <dgm:t>
        <a:bodyPr/>
        <a:lstStyle/>
        <a:p>
          <a:endParaRPr lang="en-US"/>
        </a:p>
      </dgm:t>
    </dgm:pt>
    <dgm:pt modelId="{86C06A91-FB19-47F7-9B01-33F71ABC2590}" type="sibTrans" cxnId="{257CBFAC-A5C0-4A07-A3C7-B15631C93FCE}">
      <dgm:prSet/>
      <dgm:spPr/>
      <dgm:t>
        <a:bodyPr/>
        <a:lstStyle/>
        <a:p>
          <a:endParaRPr lang="en-US"/>
        </a:p>
      </dgm:t>
    </dgm:pt>
    <dgm:pt modelId="{3CBEB432-6E81-45E3-A909-86A93949B4A4}">
      <dgm:prSet phldrT="[Text]" custT="1"/>
      <dgm:spPr/>
      <dgm:t>
        <a:bodyPr/>
        <a:lstStyle/>
        <a:p>
          <a:r>
            <a:rPr lang="en-US" sz="4000" b="1" dirty="0" smtClean="0"/>
            <a:t>Pupil Services</a:t>
          </a:r>
          <a:endParaRPr lang="en-US" sz="4000" b="1" dirty="0"/>
        </a:p>
      </dgm:t>
    </dgm:pt>
    <dgm:pt modelId="{E58C2CD7-F5C8-4F53-B3C3-F196468E459B}" type="parTrans" cxnId="{1A10CE7D-E37C-4032-9A40-91966EFB74D0}">
      <dgm:prSet/>
      <dgm:spPr/>
      <dgm:t>
        <a:bodyPr/>
        <a:lstStyle/>
        <a:p>
          <a:endParaRPr lang="en-US"/>
        </a:p>
      </dgm:t>
    </dgm:pt>
    <dgm:pt modelId="{F0F16C50-615C-41AB-A238-FD6699901FDF}" type="sibTrans" cxnId="{1A10CE7D-E37C-4032-9A40-91966EFB74D0}">
      <dgm:prSet/>
      <dgm:spPr/>
      <dgm:t>
        <a:bodyPr/>
        <a:lstStyle/>
        <a:p>
          <a:endParaRPr lang="en-US"/>
        </a:p>
      </dgm:t>
    </dgm:pt>
    <dgm:pt modelId="{860C2F1A-45B4-401D-BDC9-A0E73A688E92}">
      <dgm:prSet phldrT="[Text]"/>
      <dgm:spPr/>
      <dgm:t>
        <a:bodyPr/>
        <a:lstStyle/>
        <a:p>
          <a:r>
            <a:rPr lang="en-US" b="1" dirty="0" smtClean="0"/>
            <a:t>2210</a:t>
          </a:r>
          <a:endParaRPr lang="en-US" b="1" dirty="0"/>
        </a:p>
      </dgm:t>
    </dgm:pt>
    <dgm:pt modelId="{7EAD4720-AEC7-402C-B3F8-57C53C39DA31}" type="parTrans" cxnId="{9AF75F92-1680-46DF-9C89-F27B3E712FE7}">
      <dgm:prSet/>
      <dgm:spPr/>
      <dgm:t>
        <a:bodyPr/>
        <a:lstStyle/>
        <a:p>
          <a:endParaRPr lang="en-US"/>
        </a:p>
      </dgm:t>
    </dgm:pt>
    <dgm:pt modelId="{D7F83BEB-3BC1-495A-9FDC-562E4CD2CCDC}" type="sibTrans" cxnId="{9AF75F92-1680-46DF-9C89-F27B3E712FE7}">
      <dgm:prSet/>
      <dgm:spPr/>
      <dgm:t>
        <a:bodyPr/>
        <a:lstStyle/>
        <a:p>
          <a:endParaRPr lang="en-US"/>
        </a:p>
      </dgm:t>
    </dgm:pt>
    <dgm:pt modelId="{404066DB-9CB7-4DFF-AD7B-E64958C878C6}">
      <dgm:prSet phldrT="[Text]" custT="1"/>
      <dgm:spPr/>
      <dgm:t>
        <a:bodyPr/>
        <a:lstStyle/>
        <a:p>
          <a:r>
            <a:rPr lang="en-US" sz="4000" b="1" dirty="0" smtClean="0"/>
            <a:t>Improvement of Instructional Services</a:t>
          </a:r>
          <a:endParaRPr lang="en-US" sz="4000" b="1" dirty="0"/>
        </a:p>
      </dgm:t>
    </dgm:pt>
    <dgm:pt modelId="{A9D79102-BEE7-49E1-9F81-BDDCC5053A89}" type="parTrans" cxnId="{A0EE6AC3-D9DB-46F8-B371-EB7F0B343CB8}">
      <dgm:prSet/>
      <dgm:spPr/>
      <dgm:t>
        <a:bodyPr/>
        <a:lstStyle/>
        <a:p>
          <a:endParaRPr lang="en-US"/>
        </a:p>
      </dgm:t>
    </dgm:pt>
    <dgm:pt modelId="{AC5AE277-99AD-4B70-BCA2-37E9FC5A785D}" type="sibTrans" cxnId="{A0EE6AC3-D9DB-46F8-B371-EB7F0B343CB8}">
      <dgm:prSet/>
      <dgm:spPr/>
      <dgm:t>
        <a:bodyPr/>
        <a:lstStyle/>
        <a:p>
          <a:endParaRPr lang="en-US"/>
        </a:p>
      </dgm:t>
    </dgm:pt>
    <dgm:pt modelId="{9B6CB4A1-D959-4D4D-83FD-B8B75716C8E9}">
      <dgm:prSet/>
      <dgm:spPr/>
      <dgm:t>
        <a:bodyPr/>
        <a:lstStyle/>
        <a:p>
          <a:r>
            <a:rPr lang="en-US" b="1" dirty="0" smtClean="0"/>
            <a:t>2220</a:t>
          </a:r>
          <a:endParaRPr lang="en-US" b="1" dirty="0"/>
        </a:p>
      </dgm:t>
    </dgm:pt>
    <dgm:pt modelId="{E6187C9E-53BD-40B1-93DF-474B75F61ED1}" type="parTrans" cxnId="{9EB3705C-BD9E-482C-94EB-916357BF79A1}">
      <dgm:prSet/>
      <dgm:spPr/>
      <dgm:t>
        <a:bodyPr/>
        <a:lstStyle/>
        <a:p>
          <a:endParaRPr lang="en-US"/>
        </a:p>
      </dgm:t>
    </dgm:pt>
    <dgm:pt modelId="{D2A3D0AE-965F-4A8C-A50D-72E7ACFC88D1}" type="sibTrans" cxnId="{9EB3705C-BD9E-482C-94EB-916357BF79A1}">
      <dgm:prSet/>
      <dgm:spPr/>
      <dgm:t>
        <a:bodyPr/>
        <a:lstStyle/>
        <a:p>
          <a:endParaRPr lang="en-US"/>
        </a:p>
      </dgm:t>
    </dgm:pt>
    <dgm:pt modelId="{84307518-C4B2-4011-82F5-DD9D308C39F4}" type="pres">
      <dgm:prSet presAssocID="{38F41E32-469B-457D-B7B4-9831312251CA}" presName="Name0" presStyleCnt="0">
        <dgm:presLayoutVars>
          <dgm:dir/>
          <dgm:animLvl val="lvl"/>
          <dgm:resizeHandles val="exact"/>
        </dgm:presLayoutVars>
      </dgm:prSet>
      <dgm:spPr/>
      <dgm:t>
        <a:bodyPr/>
        <a:lstStyle/>
        <a:p>
          <a:endParaRPr lang="en-US"/>
        </a:p>
      </dgm:t>
    </dgm:pt>
    <dgm:pt modelId="{D71B9541-86CF-44E2-8E65-5784B412E31C}" type="pres">
      <dgm:prSet presAssocID="{400B6817-C257-4E5A-9733-307EBB952772}" presName="linNode" presStyleCnt="0"/>
      <dgm:spPr/>
    </dgm:pt>
    <dgm:pt modelId="{5BF3CF2C-0BE7-4798-B802-0C503F853A1C}" type="pres">
      <dgm:prSet presAssocID="{400B6817-C257-4E5A-9733-307EBB952772}" presName="parentText" presStyleLbl="node1" presStyleIdx="0" presStyleCnt="4">
        <dgm:presLayoutVars>
          <dgm:chMax val="1"/>
          <dgm:bulletEnabled val="1"/>
        </dgm:presLayoutVars>
      </dgm:prSet>
      <dgm:spPr/>
      <dgm:t>
        <a:bodyPr/>
        <a:lstStyle/>
        <a:p>
          <a:endParaRPr lang="en-US"/>
        </a:p>
      </dgm:t>
    </dgm:pt>
    <dgm:pt modelId="{2E31BDE7-D045-4405-80A4-AEEA966BE906}" type="pres">
      <dgm:prSet presAssocID="{400B6817-C257-4E5A-9733-307EBB952772}" presName="descendantText" presStyleLbl="alignAccFollowNode1" presStyleIdx="0" presStyleCnt="3" custLinFactNeighborX="0">
        <dgm:presLayoutVars>
          <dgm:bulletEnabled val="1"/>
        </dgm:presLayoutVars>
      </dgm:prSet>
      <dgm:spPr/>
      <dgm:t>
        <a:bodyPr/>
        <a:lstStyle/>
        <a:p>
          <a:endParaRPr lang="en-US"/>
        </a:p>
      </dgm:t>
    </dgm:pt>
    <dgm:pt modelId="{61567F24-A249-4982-8DBA-F48DF09DE561}" type="pres">
      <dgm:prSet presAssocID="{6A87CF49-4106-486A-AE75-B98FD2B0480B}" presName="sp" presStyleCnt="0"/>
      <dgm:spPr/>
    </dgm:pt>
    <dgm:pt modelId="{2030391B-7B4F-4C50-ACF1-995C32FD84EE}" type="pres">
      <dgm:prSet presAssocID="{756BD5D8-3D9E-47A2-AB90-50D167420245}" presName="linNode" presStyleCnt="0"/>
      <dgm:spPr/>
    </dgm:pt>
    <dgm:pt modelId="{73C28EE0-664E-4922-B267-354CBF1F2D36}" type="pres">
      <dgm:prSet presAssocID="{756BD5D8-3D9E-47A2-AB90-50D167420245}" presName="parentText" presStyleLbl="node1" presStyleIdx="1" presStyleCnt="4">
        <dgm:presLayoutVars>
          <dgm:chMax val="1"/>
          <dgm:bulletEnabled val="1"/>
        </dgm:presLayoutVars>
      </dgm:prSet>
      <dgm:spPr/>
      <dgm:t>
        <a:bodyPr/>
        <a:lstStyle/>
        <a:p>
          <a:endParaRPr lang="en-US"/>
        </a:p>
      </dgm:t>
    </dgm:pt>
    <dgm:pt modelId="{5EB0D01F-22C3-4288-B578-4A910A6A51A8}" type="pres">
      <dgm:prSet presAssocID="{756BD5D8-3D9E-47A2-AB90-50D167420245}" presName="descendantText" presStyleLbl="alignAccFollowNode1" presStyleIdx="1" presStyleCnt="3">
        <dgm:presLayoutVars>
          <dgm:bulletEnabled val="1"/>
        </dgm:presLayoutVars>
      </dgm:prSet>
      <dgm:spPr/>
      <dgm:t>
        <a:bodyPr/>
        <a:lstStyle/>
        <a:p>
          <a:endParaRPr lang="en-US"/>
        </a:p>
      </dgm:t>
    </dgm:pt>
    <dgm:pt modelId="{8C2E2405-5DDE-41DA-AA45-BCF7824FBE6B}" type="pres">
      <dgm:prSet presAssocID="{86C06A91-FB19-47F7-9B01-33F71ABC2590}" presName="sp" presStyleCnt="0"/>
      <dgm:spPr/>
    </dgm:pt>
    <dgm:pt modelId="{A16AF026-4479-46DF-BC8B-D0AFF20D40EE}" type="pres">
      <dgm:prSet presAssocID="{860C2F1A-45B4-401D-BDC9-A0E73A688E92}" presName="linNode" presStyleCnt="0"/>
      <dgm:spPr/>
    </dgm:pt>
    <dgm:pt modelId="{8D9127BF-27F4-47E8-8FD8-786B2AF0631B}" type="pres">
      <dgm:prSet presAssocID="{860C2F1A-45B4-401D-BDC9-A0E73A688E92}" presName="parentText" presStyleLbl="node1" presStyleIdx="2" presStyleCnt="4">
        <dgm:presLayoutVars>
          <dgm:chMax val="1"/>
          <dgm:bulletEnabled val="1"/>
        </dgm:presLayoutVars>
      </dgm:prSet>
      <dgm:spPr/>
      <dgm:t>
        <a:bodyPr/>
        <a:lstStyle/>
        <a:p>
          <a:endParaRPr lang="en-US"/>
        </a:p>
      </dgm:t>
    </dgm:pt>
    <dgm:pt modelId="{0A65570D-280F-4B01-9103-B1073D6BE721}" type="pres">
      <dgm:prSet presAssocID="{860C2F1A-45B4-401D-BDC9-A0E73A688E92}" presName="descendantText" presStyleLbl="alignAccFollowNode1" presStyleIdx="2" presStyleCnt="3">
        <dgm:presLayoutVars>
          <dgm:bulletEnabled val="1"/>
        </dgm:presLayoutVars>
      </dgm:prSet>
      <dgm:spPr/>
      <dgm:t>
        <a:bodyPr/>
        <a:lstStyle/>
        <a:p>
          <a:endParaRPr lang="en-US"/>
        </a:p>
      </dgm:t>
    </dgm:pt>
    <dgm:pt modelId="{26BF3B34-D36D-4A13-B58F-46F5BCD5F6A0}" type="pres">
      <dgm:prSet presAssocID="{D7F83BEB-3BC1-495A-9FDC-562E4CD2CCDC}" presName="sp" presStyleCnt="0"/>
      <dgm:spPr/>
    </dgm:pt>
    <dgm:pt modelId="{47ADC088-3DF6-4284-9019-60C6EB20CF23}" type="pres">
      <dgm:prSet presAssocID="{9B6CB4A1-D959-4D4D-83FD-B8B75716C8E9}" presName="linNode" presStyleCnt="0"/>
      <dgm:spPr/>
    </dgm:pt>
    <dgm:pt modelId="{67A9AF90-E1A6-4EB8-95CE-CF24A8CD0EC8}" type="pres">
      <dgm:prSet presAssocID="{9B6CB4A1-D959-4D4D-83FD-B8B75716C8E9}" presName="parentText" presStyleLbl="node1" presStyleIdx="3" presStyleCnt="4">
        <dgm:presLayoutVars>
          <dgm:chMax val="1"/>
          <dgm:bulletEnabled val="1"/>
        </dgm:presLayoutVars>
      </dgm:prSet>
      <dgm:spPr/>
      <dgm:t>
        <a:bodyPr/>
        <a:lstStyle/>
        <a:p>
          <a:endParaRPr lang="en-US"/>
        </a:p>
      </dgm:t>
    </dgm:pt>
  </dgm:ptLst>
  <dgm:cxnLst>
    <dgm:cxn modelId="{07DCCB37-4FB6-4F22-9341-A675C04654C5}" type="presOf" srcId="{9EEB1AC8-D911-4F98-9910-85C305E3861F}" destId="{2E31BDE7-D045-4405-80A4-AEEA966BE906}" srcOrd="0" destOrd="0" presId="urn:microsoft.com/office/officeart/2005/8/layout/vList5"/>
    <dgm:cxn modelId="{239E60BA-2A12-4209-8FED-EDE0C79D86B3}" srcId="{38F41E32-469B-457D-B7B4-9831312251CA}" destId="{400B6817-C257-4E5A-9733-307EBB952772}" srcOrd="0" destOrd="0" parTransId="{2A68C4BD-E953-4804-919D-880671AAE5DE}" sibTransId="{6A87CF49-4106-486A-AE75-B98FD2B0480B}"/>
    <dgm:cxn modelId="{9EB3705C-BD9E-482C-94EB-916357BF79A1}" srcId="{38F41E32-469B-457D-B7B4-9831312251CA}" destId="{9B6CB4A1-D959-4D4D-83FD-B8B75716C8E9}" srcOrd="3" destOrd="0" parTransId="{E6187C9E-53BD-40B1-93DF-474B75F61ED1}" sibTransId="{D2A3D0AE-965F-4A8C-A50D-72E7ACFC88D1}"/>
    <dgm:cxn modelId="{9AF75F92-1680-46DF-9C89-F27B3E712FE7}" srcId="{38F41E32-469B-457D-B7B4-9831312251CA}" destId="{860C2F1A-45B4-401D-BDC9-A0E73A688E92}" srcOrd="2" destOrd="0" parTransId="{7EAD4720-AEC7-402C-B3F8-57C53C39DA31}" sibTransId="{D7F83BEB-3BC1-495A-9FDC-562E4CD2CCDC}"/>
    <dgm:cxn modelId="{C9FE64F6-CD2D-47BD-9211-4C7BC14995AD}" srcId="{400B6817-C257-4E5A-9733-307EBB952772}" destId="{9EEB1AC8-D911-4F98-9910-85C305E3861F}" srcOrd="0" destOrd="0" parTransId="{130EFC88-F4BA-4349-9D96-522C492EA620}" sibTransId="{9E1FFEA8-503B-4EE0-AB01-66CCA8B58130}"/>
    <dgm:cxn modelId="{60A0B64F-5D4D-4346-8262-6A22B94ACF2B}" type="presOf" srcId="{9B6CB4A1-D959-4D4D-83FD-B8B75716C8E9}" destId="{67A9AF90-E1A6-4EB8-95CE-CF24A8CD0EC8}" srcOrd="0" destOrd="0" presId="urn:microsoft.com/office/officeart/2005/8/layout/vList5"/>
    <dgm:cxn modelId="{134F04F9-C2BE-4E5D-80DC-12672A9A6543}" type="presOf" srcId="{3CBEB432-6E81-45E3-A909-86A93949B4A4}" destId="{5EB0D01F-22C3-4288-B578-4A910A6A51A8}" srcOrd="0" destOrd="0" presId="urn:microsoft.com/office/officeart/2005/8/layout/vList5"/>
    <dgm:cxn modelId="{5A5AC27F-1AAB-4842-9BEB-8F79E36D9CC5}" type="presOf" srcId="{404066DB-9CB7-4DFF-AD7B-E64958C878C6}" destId="{0A65570D-280F-4B01-9103-B1073D6BE721}" srcOrd="0" destOrd="0" presId="urn:microsoft.com/office/officeart/2005/8/layout/vList5"/>
    <dgm:cxn modelId="{09438131-D09D-4391-9708-69F7363E9340}" type="presOf" srcId="{860C2F1A-45B4-401D-BDC9-A0E73A688E92}" destId="{8D9127BF-27F4-47E8-8FD8-786B2AF0631B}" srcOrd="0" destOrd="0" presId="urn:microsoft.com/office/officeart/2005/8/layout/vList5"/>
    <dgm:cxn modelId="{257CBFAC-A5C0-4A07-A3C7-B15631C93FCE}" srcId="{38F41E32-469B-457D-B7B4-9831312251CA}" destId="{756BD5D8-3D9E-47A2-AB90-50D167420245}" srcOrd="1" destOrd="0" parTransId="{33EA17CE-64A2-4FBC-9F70-B8D3CBC1A8D2}" sibTransId="{86C06A91-FB19-47F7-9B01-33F71ABC2590}"/>
    <dgm:cxn modelId="{3F2202C4-CDF8-4C2E-9C66-DA902B35FCC0}" type="presOf" srcId="{756BD5D8-3D9E-47A2-AB90-50D167420245}" destId="{73C28EE0-664E-4922-B267-354CBF1F2D36}" srcOrd="0" destOrd="0" presId="urn:microsoft.com/office/officeart/2005/8/layout/vList5"/>
    <dgm:cxn modelId="{BC92A886-A1B9-4B4C-87C8-D98688AE6D36}" type="presOf" srcId="{38F41E32-469B-457D-B7B4-9831312251CA}" destId="{84307518-C4B2-4011-82F5-DD9D308C39F4}" srcOrd="0" destOrd="0" presId="urn:microsoft.com/office/officeart/2005/8/layout/vList5"/>
    <dgm:cxn modelId="{2163ADFF-BB91-4074-9D8E-D39001368F44}" type="presOf" srcId="{400B6817-C257-4E5A-9733-307EBB952772}" destId="{5BF3CF2C-0BE7-4798-B802-0C503F853A1C}" srcOrd="0" destOrd="0" presId="urn:microsoft.com/office/officeart/2005/8/layout/vList5"/>
    <dgm:cxn modelId="{1A10CE7D-E37C-4032-9A40-91966EFB74D0}" srcId="{756BD5D8-3D9E-47A2-AB90-50D167420245}" destId="{3CBEB432-6E81-45E3-A909-86A93949B4A4}" srcOrd="0" destOrd="0" parTransId="{E58C2CD7-F5C8-4F53-B3C3-F196468E459B}" sibTransId="{F0F16C50-615C-41AB-A238-FD6699901FDF}"/>
    <dgm:cxn modelId="{A0EE6AC3-D9DB-46F8-B371-EB7F0B343CB8}" srcId="{860C2F1A-45B4-401D-BDC9-A0E73A688E92}" destId="{404066DB-9CB7-4DFF-AD7B-E64958C878C6}" srcOrd="0" destOrd="0" parTransId="{A9D79102-BEE7-49E1-9F81-BDDCC5053A89}" sibTransId="{AC5AE277-99AD-4B70-BCA2-37E9FC5A785D}"/>
    <dgm:cxn modelId="{725821E3-75FC-4C65-B719-FDFCE737C2AC}" type="presParOf" srcId="{84307518-C4B2-4011-82F5-DD9D308C39F4}" destId="{D71B9541-86CF-44E2-8E65-5784B412E31C}" srcOrd="0" destOrd="0" presId="urn:microsoft.com/office/officeart/2005/8/layout/vList5"/>
    <dgm:cxn modelId="{3B3D4284-D093-4F08-874C-47637A79C4DA}" type="presParOf" srcId="{D71B9541-86CF-44E2-8E65-5784B412E31C}" destId="{5BF3CF2C-0BE7-4798-B802-0C503F853A1C}" srcOrd="0" destOrd="0" presId="urn:microsoft.com/office/officeart/2005/8/layout/vList5"/>
    <dgm:cxn modelId="{56EC40C7-6FCD-46A9-9A4C-1E8199D44F08}" type="presParOf" srcId="{D71B9541-86CF-44E2-8E65-5784B412E31C}" destId="{2E31BDE7-D045-4405-80A4-AEEA966BE906}" srcOrd="1" destOrd="0" presId="urn:microsoft.com/office/officeart/2005/8/layout/vList5"/>
    <dgm:cxn modelId="{D5C17998-171B-4A5C-B61D-DAC9EDA7AE67}" type="presParOf" srcId="{84307518-C4B2-4011-82F5-DD9D308C39F4}" destId="{61567F24-A249-4982-8DBA-F48DF09DE561}" srcOrd="1" destOrd="0" presId="urn:microsoft.com/office/officeart/2005/8/layout/vList5"/>
    <dgm:cxn modelId="{F85F64A9-E8F4-4985-8C6D-B9644CCDF0E2}" type="presParOf" srcId="{84307518-C4B2-4011-82F5-DD9D308C39F4}" destId="{2030391B-7B4F-4C50-ACF1-995C32FD84EE}" srcOrd="2" destOrd="0" presId="urn:microsoft.com/office/officeart/2005/8/layout/vList5"/>
    <dgm:cxn modelId="{61EBAE84-392A-4E57-BE43-2EA289B2CBC0}" type="presParOf" srcId="{2030391B-7B4F-4C50-ACF1-995C32FD84EE}" destId="{73C28EE0-664E-4922-B267-354CBF1F2D36}" srcOrd="0" destOrd="0" presId="urn:microsoft.com/office/officeart/2005/8/layout/vList5"/>
    <dgm:cxn modelId="{88BBD6DB-C476-46FA-B933-0388AA88A56C}" type="presParOf" srcId="{2030391B-7B4F-4C50-ACF1-995C32FD84EE}" destId="{5EB0D01F-22C3-4288-B578-4A910A6A51A8}" srcOrd="1" destOrd="0" presId="urn:microsoft.com/office/officeart/2005/8/layout/vList5"/>
    <dgm:cxn modelId="{469BA915-84C4-48B5-B2B0-FC51EBCB0987}" type="presParOf" srcId="{84307518-C4B2-4011-82F5-DD9D308C39F4}" destId="{8C2E2405-5DDE-41DA-AA45-BCF7824FBE6B}" srcOrd="3" destOrd="0" presId="urn:microsoft.com/office/officeart/2005/8/layout/vList5"/>
    <dgm:cxn modelId="{044A7BC9-37ED-4BFB-B535-017B1A562E12}" type="presParOf" srcId="{84307518-C4B2-4011-82F5-DD9D308C39F4}" destId="{A16AF026-4479-46DF-BC8B-D0AFF20D40EE}" srcOrd="4" destOrd="0" presId="urn:microsoft.com/office/officeart/2005/8/layout/vList5"/>
    <dgm:cxn modelId="{4F7CE87B-CC4C-4C81-9665-19F08C59BD31}" type="presParOf" srcId="{A16AF026-4479-46DF-BC8B-D0AFF20D40EE}" destId="{8D9127BF-27F4-47E8-8FD8-786B2AF0631B}" srcOrd="0" destOrd="0" presId="urn:microsoft.com/office/officeart/2005/8/layout/vList5"/>
    <dgm:cxn modelId="{2EB14E81-9E9F-4055-9407-94357EB1E7E4}" type="presParOf" srcId="{A16AF026-4479-46DF-BC8B-D0AFF20D40EE}" destId="{0A65570D-280F-4B01-9103-B1073D6BE721}" srcOrd="1" destOrd="0" presId="urn:microsoft.com/office/officeart/2005/8/layout/vList5"/>
    <dgm:cxn modelId="{DE138F98-075B-4334-96AB-AF6580724D84}" type="presParOf" srcId="{84307518-C4B2-4011-82F5-DD9D308C39F4}" destId="{26BF3B34-D36D-4A13-B58F-46F5BCD5F6A0}" srcOrd="5" destOrd="0" presId="urn:microsoft.com/office/officeart/2005/8/layout/vList5"/>
    <dgm:cxn modelId="{01682987-FC47-4683-87F6-1B7832372BFA}" type="presParOf" srcId="{84307518-C4B2-4011-82F5-DD9D308C39F4}" destId="{47ADC088-3DF6-4284-9019-60C6EB20CF23}" srcOrd="6" destOrd="0" presId="urn:microsoft.com/office/officeart/2005/8/layout/vList5"/>
    <dgm:cxn modelId="{54FE0462-1497-459F-9CA6-2FAB7EB41342}" type="presParOf" srcId="{47ADC088-3DF6-4284-9019-60C6EB20CF23}" destId="{67A9AF90-E1A6-4EB8-95CE-CF24A8CD0EC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238" cy="465138"/>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78276" y="0"/>
            <a:ext cx="3043238" cy="465138"/>
          </a:xfrm>
          <a:prstGeom prst="rect">
            <a:avLst/>
          </a:prstGeom>
        </p:spPr>
        <p:txBody>
          <a:bodyPr vert="horz" lIns="91431" tIns="45715" rIns="91431" bIns="45715" rtlCol="0"/>
          <a:lstStyle>
            <a:lvl1pPr algn="r">
              <a:defRPr sz="1200"/>
            </a:lvl1pPr>
          </a:lstStyle>
          <a:p>
            <a:fld id="{B6877D20-E647-41E5-A0A1-9A2444941FBC}" type="datetimeFigureOut">
              <a:rPr lang="en-US" smtClean="0"/>
              <a:t>10/19/2016</a:t>
            </a:fld>
            <a:endParaRPr lang="en-US"/>
          </a:p>
        </p:txBody>
      </p:sp>
      <p:sp>
        <p:nvSpPr>
          <p:cNvPr id="4" name="Footer Placeholder 3"/>
          <p:cNvSpPr>
            <a:spLocks noGrp="1"/>
          </p:cNvSpPr>
          <p:nvPr>
            <p:ph type="ftr" sz="quarter" idx="2"/>
          </p:nvPr>
        </p:nvSpPr>
        <p:spPr>
          <a:xfrm>
            <a:off x="1" y="8842376"/>
            <a:ext cx="3043238" cy="465138"/>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8276" y="8842376"/>
            <a:ext cx="3043238" cy="465138"/>
          </a:xfrm>
          <a:prstGeom prst="rect">
            <a:avLst/>
          </a:prstGeom>
        </p:spPr>
        <p:txBody>
          <a:bodyPr vert="horz" lIns="91431" tIns="45715" rIns="91431" bIns="45715" rtlCol="0" anchor="b"/>
          <a:lstStyle>
            <a:lvl1pPr algn="r">
              <a:defRPr sz="1200"/>
            </a:lvl1pPr>
          </a:lstStyle>
          <a:p>
            <a:fld id="{8CFB330A-E3FA-4D25-9E92-BC02863180EA}" type="slidenum">
              <a:rPr lang="en-US" smtClean="0"/>
              <a:t>‹#›</a:t>
            </a:fld>
            <a:endParaRPr lang="en-US"/>
          </a:p>
        </p:txBody>
      </p:sp>
    </p:spTree>
    <p:extLst>
      <p:ext uri="{BB962C8B-B14F-4D97-AF65-F5344CB8AC3E}">
        <p14:creationId xmlns:p14="http://schemas.microsoft.com/office/powerpoint/2010/main" val="3351739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5" tIns="46657" rIns="93315" bIns="46657" rtlCol="0"/>
          <a:lstStyle>
            <a:lvl1pPr algn="l">
              <a:defRPr sz="1200"/>
            </a:lvl1pPr>
          </a:lstStyle>
          <a:p>
            <a:endParaRPr lang="en-US"/>
          </a:p>
        </p:txBody>
      </p:sp>
      <p:sp>
        <p:nvSpPr>
          <p:cNvPr id="3" name="Date Placeholder 2"/>
          <p:cNvSpPr>
            <a:spLocks noGrp="1"/>
          </p:cNvSpPr>
          <p:nvPr>
            <p:ph type="dt" idx="1"/>
          </p:nvPr>
        </p:nvSpPr>
        <p:spPr>
          <a:xfrm>
            <a:off x="3978133" y="0"/>
            <a:ext cx="3043343" cy="465455"/>
          </a:xfrm>
          <a:prstGeom prst="rect">
            <a:avLst/>
          </a:prstGeom>
        </p:spPr>
        <p:txBody>
          <a:bodyPr vert="horz" lIns="93315" tIns="46657" rIns="93315" bIns="46657" rtlCol="0"/>
          <a:lstStyle>
            <a:lvl1pPr algn="r">
              <a:defRPr sz="1200"/>
            </a:lvl1pPr>
          </a:lstStyle>
          <a:p>
            <a:fld id="{D8AB1433-BF8B-45C5-81D6-089F21EECCF9}" type="datetimeFigureOut">
              <a:rPr lang="en-US" smtClean="0"/>
              <a:t>10/19/2016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5" tIns="46657" rIns="93315" bIns="46657"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15" tIns="46657" rIns="93315" bIns="4665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5" tIns="46657" rIns="93315" bIns="46657"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15" tIns="46657" rIns="93315" bIns="46657" rtlCol="0" anchor="b"/>
          <a:lstStyle>
            <a:lvl1pPr algn="r">
              <a:defRPr sz="1200"/>
            </a:lvl1pPr>
          </a:lstStyle>
          <a:p>
            <a:fld id="{E6530340-F5C0-43BA-9CC1-D63E860F355B}" type="slidenum">
              <a:rPr lang="en-US" smtClean="0"/>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t>10/19/2016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t>10/19/2016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t>10/19/2016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t>10/19/2016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t>10/19/2016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t>10/19/2016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t>10/19/2016</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t>10/19/2016</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t>10/19/2016</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t>10/19/2016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t>10/19/2016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t>10/19/2016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3218"/>
            <a:ext cx="9143999" cy="1930290"/>
          </a:xfrm>
        </p:spPr>
        <p:txBody>
          <a:bodyPr>
            <a:normAutofit/>
          </a:bodyPr>
          <a:lstStyle/>
          <a:p>
            <a:r>
              <a:rPr lang="en-US" sz="4400" dirty="0">
                <a:solidFill>
                  <a:prstClr val="black"/>
                </a:solidFill>
                <a:latin typeface="+mn-lt"/>
              </a:rPr>
              <a:t>Consolidation of Funds for Title I Schoolwide Schools Initiative </a:t>
            </a:r>
            <a:endParaRPr lang="en-US" sz="4800" dirty="0">
              <a:latin typeface="+mn-lt"/>
            </a:endParaRPr>
          </a:p>
        </p:txBody>
      </p:sp>
      <p:sp>
        <p:nvSpPr>
          <p:cNvPr id="3" name="Subtitle 2"/>
          <p:cNvSpPr>
            <a:spLocks noGrp="1"/>
          </p:cNvSpPr>
          <p:nvPr>
            <p:ph type="subTitle" idx="1"/>
          </p:nvPr>
        </p:nvSpPr>
        <p:spPr>
          <a:xfrm>
            <a:off x="1143000" y="5875435"/>
            <a:ext cx="7372350" cy="1044103"/>
          </a:xfrm>
        </p:spPr>
        <p:txBody>
          <a:bodyPr>
            <a:normAutofit/>
          </a:bodyPr>
          <a:lstStyle/>
          <a:p>
            <a:r>
              <a:rPr lang="en-US" sz="2000" b="1" dirty="0" smtClean="0"/>
              <a:t>Shaun Owen, Director of Consolidated Federal Initiatives</a:t>
            </a:r>
          </a:p>
        </p:txBody>
      </p:sp>
      <p:sp>
        <p:nvSpPr>
          <p:cNvPr id="6" name="Date Placeholder 5"/>
          <p:cNvSpPr>
            <a:spLocks noGrp="1"/>
          </p:cNvSpPr>
          <p:nvPr>
            <p:ph type="dt" sz="half" idx="2"/>
          </p:nvPr>
        </p:nvSpPr>
        <p:spPr/>
        <p:txBody>
          <a:bodyPr/>
          <a:lstStyle/>
          <a:p>
            <a:fld id="{494CCCB8-5C83-404E-A3A7-8BF440FEC32E}" type="datetime1">
              <a:rPr lang="en-US" smtClean="0"/>
              <a:t>10/19/2016</a:t>
            </a:fld>
            <a:endParaRPr lang="en-US" dirty="0"/>
          </a:p>
        </p:txBody>
      </p:sp>
      <p:sp>
        <p:nvSpPr>
          <p:cNvPr id="7" name="Slide Number Placeholder 6"/>
          <p:cNvSpPr>
            <a:spLocks noGrp="1"/>
          </p:cNvSpPr>
          <p:nvPr>
            <p:ph type="sldNum" sz="quarter" idx="4"/>
          </p:nvPr>
        </p:nvSpPr>
        <p:spPr/>
        <p:txBody>
          <a:bodyPr/>
          <a:lstStyle/>
          <a:p>
            <a:fld id="{B63E4CEF-BB1E-48C7-AE93-F39F6AA99AD7}" type="slidenum">
              <a:rPr lang="en-US" smtClean="0"/>
              <a:pPr/>
              <a:t>1</a:t>
            </a:fld>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7923" y="2511860"/>
            <a:ext cx="4248151" cy="3363575"/>
          </a:xfrm>
          <a:prstGeom prst="rect">
            <a:avLst/>
          </a:prstGeom>
        </p:spPr>
      </p:pic>
    </p:spTree>
    <p:extLst>
      <p:ext uri="{BB962C8B-B14F-4D97-AF65-F5344CB8AC3E}">
        <p14:creationId xmlns:p14="http://schemas.microsoft.com/office/powerpoint/2010/main" val="2811443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10</a:t>
            </a:fld>
            <a:endParaRPr lang="en-US" dirty="0"/>
          </a:p>
        </p:txBody>
      </p:sp>
      <p:graphicFrame>
        <p:nvGraphicFramePr>
          <p:cNvPr id="6" name="Diagram 5"/>
          <p:cNvGraphicFramePr/>
          <p:nvPr>
            <p:extLst>
              <p:ext uri="{D42A27DB-BD31-4B8C-83A1-F6EECF244321}">
                <p14:modId xmlns:p14="http://schemas.microsoft.com/office/powerpoint/2010/main" val="4294268924"/>
              </p:ext>
            </p:extLst>
          </p:nvPr>
        </p:nvGraphicFramePr>
        <p:xfrm>
          <a:off x="-32797" y="1344913"/>
          <a:ext cx="9043688" cy="4853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Group 10"/>
          <p:cNvGrpSpPr/>
          <p:nvPr/>
        </p:nvGrpSpPr>
        <p:grpSpPr>
          <a:xfrm>
            <a:off x="3245563" y="5182364"/>
            <a:ext cx="5787960" cy="934644"/>
            <a:chOff x="3255727" y="2572703"/>
            <a:chExt cx="5787960" cy="934644"/>
          </a:xfrm>
          <a:solidFill>
            <a:schemeClr val="accent1">
              <a:lumMod val="20000"/>
              <a:lumOff val="80000"/>
            </a:schemeClr>
          </a:solidFill>
        </p:grpSpPr>
        <p:sp>
          <p:nvSpPr>
            <p:cNvPr id="12" name="Round Same Side Corner Rectangle 11"/>
            <p:cNvSpPr/>
            <p:nvPr/>
          </p:nvSpPr>
          <p:spPr>
            <a:xfrm rot="5400000">
              <a:off x="5682385" y="146045"/>
              <a:ext cx="934644" cy="5787960"/>
            </a:xfrm>
            <a:prstGeom prst="round2SameRect">
              <a:avLst/>
            </a:prstGeom>
            <a:grpFill/>
          </p:spPr>
          <p:style>
            <a:lnRef idx="1">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2">
              <a:schemeClr val="accent4">
                <a:tint val="40000"/>
                <a:alpha val="90000"/>
                <a:hueOff val="0"/>
                <a:satOff val="0"/>
                <a:lumOff val="0"/>
                <a:alphaOff val="0"/>
              </a:schemeClr>
            </a:effectRef>
            <a:fontRef idx="minor">
              <a:schemeClr val="dk1">
                <a:hueOff val="0"/>
                <a:satOff val="0"/>
                <a:lumOff val="0"/>
                <a:alphaOff val="0"/>
              </a:schemeClr>
            </a:fontRef>
          </p:style>
        </p:sp>
        <p:sp>
          <p:nvSpPr>
            <p:cNvPr id="13" name="Round Same Side Corner Rectangle 4"/>
            <p:cNvSpPr/>
            <p:nvPr/>
          </p:nvSpPr>
          <p:spPr>
            <a:xfrm>
              <a:off x="3255727" y="2618329"/>
              <a:ext cx="5742334" cy="843392"/>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85750" lvl="1" indent="-285750" algn="l" defTabSz="1778000">
                <a:lnSpc>
                  <a:spcPct val="90000"/>
                </a:lnSpc>
                <a:spcBef>
                  <a:spcPct val="0"/>
                </a:spcBef>
                <a:spcAft>
                  <a:spcPct val="15000"/>
                </a:spcAft>
                <a:buChar char="••"/>
              </a:pPr>
              <a:r>
                <a:rPr lang="en-US" sz="4000" b="1" kern="1200" dirty="0" smtClean="0"/>
                <a:t>Educational Media  Services</a:t>
              </a:r>
              <a:endParaRPr lang="en-US" sz="4000" b="1" kern="1200" dirty="0"/>
            </a:p>
          </p:txBody>
        </p:sp>
      </p:grpSp>
      <p:sp>
        <p:nvSpPr>
          <p:cNvPr id="3" name="Title 2"/>
          <p:cNvSpPr>
            <a:spLocks noGrp="1"/>
          </p:cNvSpPr>
          <p:nvPr>
            <p:ph type="title"/>
          </p:nvPr>
        </p:nvSpPr>
        <p:spPr>
          <a:xfrm>
            <a:off x="58058" y="123559"/>
            <a:ext cx="7249886" cy="1325563"/>
          </a:xfrm>
        </p:spPr>
        <p:txBody>
          <a:bodyPr>
            <a:normAutofit/>
          </a:bodyPr>
          <a:lstStyle/>
          <a:p>
            <a:r>
              <a:rPr lang="en-US" sz="4000" dirty="0" smtClean="0"/>
              <a:t>Four Functional Categories</a:t>
            </a:r>
            <a:endParaRPr lang="en-US" sz="4000" dirty="0"/>
          </a:p>
        </p:txBody>
      </p:sp>
    </p:spTree>
    <p:extLst>
      <p:ext uri="{BB962C8B-B14F-4D97-AF65-F5344CB8AC3E}">
        <p14:creationId xmlns:p14="http://schemas.microsoft.com/office/powerpoint/2010/main" val="645546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11</a:t>
            </a:fld>
            <a:endParaRPr lang="en-US" dirty="0"/>
          </a:p>
        </p:txBody>
      </p:sp>
      <p:sp>
        <p:nvSpPr>
          <p:cNvPr id="3" name="Title 2"/>
          <p:cNvSpPr>
            <a:spLocks noGrp="1"/>
          </p:cNvSpPr>
          <p:nvPr>
            <p:ph type="title"/>
          </p:nvPr>
        </p:nvSpPr>
        <p:spPr/>
        <p:txBody>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6858000" cy="6858000"/>
          </a:xfrm>
          <a:prstGeom prst="rect">
            <a:avLst/>
          </a:prstGeom>
        </p:spPr>
      </p:pic>
    </p:spTree>
    <p:extLst>
      <p:ext uri="{BB962C8B-B14F-4D97-AF65-F5344CB8AC3E}">
        <p14:creationId xmlns:p14="http://schemas.microsoft.com/office/powerpoint/2010/main" val="2991533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2</a:t>
            </a:fld>
            <a:endParaRPr lang="en-US" dirty="0"/>
          </a:p>
        </p:txBody>
      </p:sp>
      <p:sp>
        <p:nvSpPr>
          <p:cNvPr id="6" name="Title 5"/>
          <p:cNvSpPr>
            <a:spLocks noGrp="1"/>
          </p:cNvSpPr>
          <p:nvPr>
            <p:ph type="title"/>
          </p:nvPr>
        </p:nvSpPr>
        <p:spPr>
          <a:xfrm>
            <a:off x="110496" y="14513"/>
            <a:ext cx="5492018" cy="6255657"/>
          </a:xfrm>
        </p:spPr>
        <p:txBody>
          <a:bodyPr/>
          <a:lstStyle/>
          <a:p>
            <a:r>
              <a:rPr lang="en-US" u="sng" dirty="0" smtClean="0">
                <a:solidFill>
                  <a:srgbClr val="FF0000"/>
                </a:solidFill>
                <a:latin typeface="+mn-lt"/>
              </a:rPr>
              <a:t>What is it? </a:t>
            </a:r>
            <a:r>
              <a:rPr lang="en-US" dirty="0" smtClean="0"/>
              <a:t/>
            </a:r>
            <a:br>
              <a:rPr lang="en-US" dirty="0" smtClean="0"/>
            </a:br>
            <a:r>
              <a:rPr lang="en-US" sz="3600" dirty="0" smtClean="0">
                <a:solidFill>
                  <a:schemeClr val="accent5">
                    <a:lumMod val="75000"/>
                  </a:schemeClr>
                </a:solidFill>
                <a:latin typeface="+mn-lt"/>
              </a:rPr>
              <a:t>- A pilot program to fully consolidate federal, State, and local funds in specific Title I schools that operate schoolwide programs.  </a:t>
            </a:r>
            <a:r>
              <a:rPr lang="en-US" dirty="0" smtClean="0"/>
              <a:t/>
            </a:r>
            <a:br>
              <a:rPr lang="en-US" dirty="0" smtClean="0"/>
            </a:br>
            <a:endParaRPr lang="en-US" dirty="0"/>
          </a:p>
        </p:txBody>
      </p:sp>
      <p:pic>
        <p:nvPicPr>
          <p:cNvPr id="7" name="Picture 6"/>
          <p:cNvPicPr/>
          <p:nvPr/>
        </p:nvPicPr>
        <p:blipFill rotWithShape="1">
          <a:blip r:embed="rId2"/>
          <a:srcRect l="2430" t="17197" r="83616" b="12709"/>
          <a:stretch/>
        </p:blipFill>
        <p:spPr bwMode="auto">
          <a:xfrm>
            <a:off x="6074229" y="1748972"/>
            <a:ext cx="3069771" cy="46073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41396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a:t>
            </a:fld>
            <a:endParaRPr lang="en-US" dirty="0"/>
          </a:p>
        </p:txBody>
      </p:sp>
      <p:pic>
        <p:nvPicPr>
          <p:cNvPr id="2" name="Picture 1"/>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0" y="-28214"/>
            <a:ext cx="9181617" cy="6886214"/>
          </a:xfrm>
          <a:prstGeom prst="rect">
            <a:avLst/>
          </a:prstGeom>
        </p:spPr>
      </p:pic>
      <p:sp>
        <p:nvSpPr>
          <p:cNvPr id="8" name="Down Arrow 7"/>
          <p:cNvSpPr/>
          <p:nvPr/>
        </p:nvSpPr>
        <p:spPr>
          <a:xfrm rot="20083175">
            <a:off x="1213936" y="806049"/>
            <a:ext cx="1156154" cy="3497387"/>
          </a:xfrm>
          <a:prstGeom prst="downArrow">
            <a:avLst/>
          </a:prstGeom>
          <a:solidFill>
            <a:schemeClr val="accent6"/>
          </a:solidFill>
          <a:ln w="76200"/>
        </p:spPr>
        <p:style>
          <a:lnRef idx="2">
            <a:schemeClr val="accent2">
              <a:shade val="50000"/>
            </a:schemeClr>
          </a:lnRef>
          <a:fillRef idx="1">
            <a:schemeClr val="accent2"/>
          </a:fillRef>
          <a:effectRef idx="0">
            <a:schemeClr val="accent2"/>
          </a:effectRef>
          <a:fontRef idx="minor">
            <a:schemeClr val="lt1"/>
          </a:fontRef>
        </p:style>
        <p:txBody>
          <a:bodyPr vert="wordArtVert" rtlCol="0" anchor="ctr"/>
          <a:lstStyle/>
          <a:p>
            <a:pPr algn="ctr"/>
            <a:r>
              <a:rPr lang="en-US" b="1" dirty="0" smtClean="0"/>
              <a:t>Federal</a:t>
            </a:r>
            <a:r>
              <a:rPr lang="en-US" dirty="0" smtClean="0"/>
              <a:t> </a:t>
            </a:r>
            <a:endParaRPr lang="en-US" dirty="0"/>
          </a:p>
        </p:txBody>
      </p:sp>
      <p:sp>
        <p:nvSpPr>
          <p:cNvPr id="10" name="Down Arrow 9"/>
          <p:cNvSpPr/>
          <p:nvPr/>
        </p:nvSpPr>
        <p:spPr>
          <a:xfrm rot="21418412">
            <a:off x="4074812" y="28081"/>
            <a:ext cx="1156154" cy="3497387"/>
          </a:xfrm>
          <a:prstGeom prst="downArrow">
            <a:avLst/>
          </a:prstGeom>
          <a:solidFill>
            <a:schemeClr val="accent6"/>
          </a:solidFill>
          <a:ln w="76200"/>
        </p:spPr>
        <p:style>
          <a:lnRef idx="2">
            <a:schemeClr val="accent2">
              <a:shade val="50000"/>
            </a:schemeClr>
          </a:lnRef>
          <a:fillRef idx="1">
            <a:schemeClr val="accent2"/>
          </a:fillRef>
          <a:effectRef idx="0">
            <a:schemeClr val="accent2"/>
          </a:effectRef>
          <a:fontRef idx="minor">
            <a:schemeClr val="lt1"/>
          </a:fontRef>
        </p:style>
        <p:txBody>
          <a:bodyPr vert="wordArtVert" rtlCol="0" anchor="ctr"/>
          <a:lstStyle/>
          <a:p>
            <a:pPr algn="ctr"/>
            <a:r>
              <a:rPr lang="en-US" b="1" dirty="0" smtClean="0"/>
              <a:t>State</a:t>
            </a:r>
            <a:r>
              <a:rPr lang="en-US" dirty="0" smtClean="0"/>
              <a:t> </a:t>
            </a:r>
            <a:endParaRPr lang="en-US" dirty="0"/>
          </a:p>
        </p:txBody>
      </p:sp>
      <p:sp>
        <p:nvSpPr>
          <p:cNvPr id="13" name="Down Arrow 12"/>
          <p:cNvSpPr/>
          <p:nvPr/>
        </p:nvSpPr>
        <p:spPr>
          <a:xfrm rot="1613592">
            <a:off x="7074585" y="718703"/>
            <a:ext cx="1156154" cy="3497387"/>
          </a:xfrm>
          <a:prstGeom prst="downArrow">
            <a:avLst/>
          </a:prstGeom>
          <a:solidFill>
            <a:schemeClr val="accent6"/>
          </a:solidFill>
          <a:ln w="76200"/>
        </p:spPr>
        <p:style>
          <a:lnRef idx="2">
            <a:schemeClr val="accent2">
              <a:shade val="50000"/>
            </a:schemeClr>
          </a:lnRef>
          <a:fillRef idx="1">
            <a:schemeClr val="accent2"/>
          </a:fillRef>
          <a:effectRef idx="0">
            <a:schemeClr val="accent2"/>
          </a:effectRef>
          <a:fontRef idx="minor">
            <a:schemeClr val="lt1"/>
          </a:fontRef>
        </p:style>
        <p:txBody>
          <a:bodyPr vert="wordArtVert" rtlCol="0" anchor="ctr"/>
          <a:lstStyle/>
          <a:p>
            <a:pPr algn="ctr"/>
            <a:r>
              <a:rPr lang="en-US" b="1" dirty="0" smtClean="0"/>
              <a:t>Local</a:t>
            </a:r>
            <a:endParaRPr lang="en-US" dirty="0"/>
          </a:p>
        </p:txBody>
      </p:sp>
      <p:sp>
        <p:nvSpPr>
          <p:cNvPr id="14" name="Rectangle 13"/>
          <p:cNvSpPr/>
          <p:nvPr/>
        </p:nvSpPr>
        <p:spPr>
          <a:xfrm>
            <a:off x="2502848" y="5206282"/>
            <a:ext cx="4381392" cy="923330"/>
          </a:xfrm>
          <a:prstGeom prst="rect">
            <a:avLst/>
          </a:prstGeom>
          <a:noFill/>
        </p:spPr>
        <p:txBody>
          <a:bodyPr wrap="none" lIns="91440" tIns="45720" rIns="91440" bIns="45720">
            <a:spAutoFit/>
          </a:bodyPr>
          <a:lstStyle/>
          <a:p>
            <a:pPr algn="ctr"/>
            <a:r>
              <a:rPr lang="en-US" sz="5400" b="1" cap="none" spc="0" dirty="0" smtClean="0">
                <a:ln w="0"/>
                <a:solidFill>
                  <a:srgbClr val="FF0000"/>
                </a:solidFill>
                <a:effectLst>
                  <a:reflection blurRad="6350" stA="53000" endA="300" endPos="35500" dir="5400000" sy="-90000" algn="bl" rotWithShape="0"/>
                </a:effectLst>
              </a:rPr>
              <a:t>Pool of Money</a:t>
            </a:r>
            <a:endParaRPr lang="en-US" sz="5400" b="1" cap="none" spc="0" dirty="0">
              <a:ln w="0"/>
              <a:solidFill>
                <a:srgbClr val="FF0000"/>
              </a:solidFill>
              <a:effectLst>
                <a:reflection blurRad="6350" stA="53000" endA="300" endPos="35500" dir="5400000" sy="-90000" algn="bl" rotWithShape="0"/>
              </a:effectLst>
            </a:endParaRPr>
          </a:p>
        </p:txBody>
      </p:sp>
    </p:spTree>
    <p:extLst>
      <p:ext uri="{BB962C8B-B14F-4D97-AF65-F5344CB8AC3E}">
        <p14:creationId xmlns:p14="http://schemas.microsoft.com/office/powerpoint/2010/main" val="120504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4</a:t>
            </a:fld>
            <a:endParaRPr lang="en-US" dirty="0"/>
          </a:p>
        </p:txBody>
      </p:sp>
      <p:sp>
        <p:nvSpPr>
          <p:cNvPr id="6" name="Title 5"/>
          <p:cNvSpPr>
            <a:spLocks noGrp="1"/>
          </p:cNvSpPr>
          <p:nvPr>
            <p:ph type="title"/>
          </p:nvPr>
        </p:nvSpPr>
        <p:spPr>
          <a:xfrm>
            <a:off x="110496" y="14513"/>
            <a:ext cx="5492018" cy="6255657"/>
          </a:xfrm>
        </p:spPr>
        <p:txBody>
          <a:bodyPr>
            <a:normAutofit fontScale="90000"/>
          </a:bodyPr>
          <a:lstStyle/>
          <a:p>
            <a:r>
              <a:rPr lang="en-US" sz="4000" u="sng" dirty="0" smtClean="0">
                <a:solidFill>
                  <a:srgbClr val="FF0000"/>
                </a:solidFill>
                <a:latin typeface="+mn-lt"/>
              </a:rPr>
              <a:t>Flexibility:</a:t>
            </a:r>
            <a:br>
              <a:rPr lang="en-US" sz="4000" u="sng" dirty="0" smtClean="0">
                <a:solidFill>
                  <a:srgbClr val="FF0000"/>
                </a:solidFill>
                <a:latin typeface="+mn-lt"/>
              </a:rPr>
            </a:br>
            <a:r>
              <a:rPr lang="en-US" sz="4000" dirty="0" smtClean="0"/>
              <a:t/>
            </a:r>
            <a:br>
              <a:rPr lang="en-US" sz="4000" dirty="0" smtClean="0"/>
            </a:br>
            <a:r>
              <a:rPr lang="en-US" sz="3200" dirty="0" smtClean="0">
                <a:solidFill>
                  <a:schemeClr val="accent5">
                    <a:lumMod val="75000"/>
                  </a:schemeClr>
                </a:solidFill>
                <a:latin typeface="+mn-lt"/>
              </a:rPr>
              <a:t>- Under the Pilot, only certain federal and state funds may be consolidated with local funds in the schoolwide program.</a:t>
            </a:r>
            <a:br>
              <a:rPr lang="en-US" sz="3200" dirty="0" smtClean="0">
                <a:solidFill>
                  <a:schemeClr val="accent5">
                    <a:lumMod val="75000"/>
                  </a:schemeClr>
                </a:solidFill>
                <a:latin typeface="+mn-lt"/>
              </a:rPr>
            </a:br>
            <a:r>
              <a:rPr lang="en-US" sz="3200" dirty="0" smtClean="0">
                <a:solidFill>
                  <a:schemeClr val="accent5">
                    <a:lumMod val="75000"/>
                  </a:schemeClr>
                </a:solidFill>
                <a:latin typeface="+mn-lt"/>
              </a:rPr>
              <a:t/>
            </a:r>
            <a:br>
              <a:rPr lang="en-US" sz="3200" dirty="0" smtClean="0">
                <a:solidFill>
                  <a:schemeClr val="accent5">
                    <a:lumMod val="75000"/>
                  </a:schemeClr>
                </a:solidFill>
                <a:latin typeface="+mn-lt"/>
              </a:rPr>
            </a:br>
            <a:r>
              <a:rPr lang="en-US" sz="3200" dirty="0" smtClean="0">
                <a:solidFill>
                  <a:schemeClr val="accent2">
                    <a:lumMod val="75000"/>
                  </a:schemeClr>
                </a:solidFill>
                <a:latin typeface="+mn-lt"/>
              </a:rPr>
              <a:t>- Once those funds are consolidated, the federal funds lose their identity as federal funds, and expenditures of those funds are no longer limited to the federal requirements for the individual programs. (p. 18) </a:t>
            </a:r>
            <a:endParaRPr lang="en-US" sz="4000" dirty="0">
              <a:solidFill>
                <a:schemeClr val="accent2">
                  <a:lumMod val="75000"/>
                </a:schemeClr>
              </a:solidFill>
            </a:endParaRPr>
          </a:p>
        </p:txBody>
      </p:sp>
      <p:pic>
        <p:nvPicPr>
          <p:cNvPr id="7" name="Picture 6"/>
          <p:cNvPicPr/>
          <p:nvPr/>
        </p:nvPicPr>
        <p:blipFill rotWithShape="1">
          <a:blip r:embed="rId2"/>
          <a:srcRect l="2430" t="17197" r="83616" b="12709"/>
          <a:stretch/>
        </p:blipFill>
        <p:spPr bwMode="auto">
          <a:xfrm>
            <a:off x="6074229" y="1748972"/>
            <a:ext cx="3069771" cy="46073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07170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5</a:t>
            </a:fld>
            <a:endParaRPr lang="en-US" dirty="0"/>
          </a:p>
        </p:txBody>
      </p:sp>
      <p:sp>
        <p:nvSpPr>
          <p:cNvPr id="6" name="Title 5"/>
          <p:cNvSpPr>
            <a:spLocks noGrp="1"/>
          </p:cNvSpPr>
          <p:nvPr>
            <p:ph type="title"/>
          </p:nvPr>
        </p:nvSpPr>
        <p:spPr>
          <a:xfrm>
            <a:off x="110496" y="14513"/>
            <a:ext cx="5492018" cy="6255657"/>
          </a:xfrm>
        </p:spPr>
        <p:txBody>
          <a:bodyPr>
            <a:normAutofit fontScale="90000"/>
          </a:bodyPr>
          <a:lstStyle/>
          <a:p>
            <a:r>
              <a:rPr lang="en-US" sz="4000" u="sng" dirty="0" err="1" smtClean="0">
                <a:solidFill>
                  <a:srgbClr val="FF0000"/>
                </a:solidFill>
                <a:latin typeface="+mn-lt"/>
              </a:rPr>
              <a:t>Allowability</a:t>
            </a:r>
            <a:r>
              <a:rPr lang="en-US" sz="4000" u="sng" dirty="0" smtClean="0">
                <a:solidFill>
                  <a:srgbClr val="FF0000"/>
                </a:solidFill>
                <a:latin typeface="+mn-lt"/>
              </a:rPr>
              <a:t>:</a:t>
            </a:r>
            <a:br>
              <a:rPr lang="en-US" sz="4000" u="sng" dirty="0" smtClean="0">
                <a:solidFill>
                  <a:srgbClr val="FF0000"/>
                </a:solidFill>
                <a:latin typeface="+mn-lt"/>
              </a:rPr>
            </a:br>
            <a:r>
              <a:rPr lang="en-US" sz="4000" dirty="0" smtClean="0"/>
              <a:t/>
            </a:r>
            <a:br>
              <a:rPr lang="en-US" sz="4000" dirty="0" smtClean="0"/>
            </a:br>
            <a:r>
              <a:rPr lang="en-US" sz="3200" dirty="0" smtClean="0">
                <a:solidFill>
                  <a:schemeClr val="accent5">
                    <a:lumMod val="75000"/>
                  </a:schemeClr>
                </a:solidFill>
                <a:latin typeface="+mn-lt"/>
              </a:rPr>
              <a:t>- A schoolwide program school that consolidates federal program funds </a:t>
            </a:r>
            <a:r>
              <a:rPr lang="en-US" sz="3200" dirty="0" smtClean="0">
                <a:solidFill>
                  <a:schemeClr val="accent2">
                    <a:lumMod val="75000"/>
                  </a:schemeClr>
                </a:solidFill>
                <a:latin typeface="+mn-lt"/>
              </a:rPr>
              <a:t>“is not required to meet most statutory or regulatory requirements of the program applicable at the school level, but must meet the intent and purposes of that program to ensure that the needs of the intended beneficiaries are met.” </a:t>
            </a:r>
            <a:r>
              <a:rPr lang="en-US" sz="3200" dirty="0" smtClean="0">
                <a:solidFill>
                  <a:schemeClr val="accent5">
                    <a:lumMod val="75000"/>
                  </a:schemeClr>
                </a:solidFill>
                <a:latin typeface="+mn-lt"/>
              </a:rPr>
              <a:t>(See Non-Regulatory Guidance, Sec. E-1, Page 50)</a:t>
            </a:r>
            <a:endParaRPr lang="en-US" sz="4000" dirty="0">
              <a:solidFill>
                <a:schemeClr val="accent5">
                  <a:lumMod val="75000"/>
                </a:schemeClr>
              </a:solidFill>
            </a:endParaRPr>
          </a:p>
        </p:txBody>
      </p:sp>
      <p:pic>
        <p:nvPicPr>
          <p:cNvPr id="7" name="Picture 6"/>
          <p:cNvPicPr/>
          <p:nvPr/>
        </p:nvPicPr>
        <p:blipFill rotWithShape="1">
          <a:blip r:embed="rId2"/>
          <a:srcRect l="2430" t="17197" r="83616" b="12709"/>
          <a:stretch/>
        </p:blipFill>
        <p:spPr bwMode="auto">
          <a:xfrm>
            <a:off x="6074229" y="1748972"/>
            <a:ext cx="3069771" cy="46073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6796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6</a:t>
            </a:fld>
            <a:endParaRPr lang="en-US" dirty="0"/>
          </a:p>
        </p:txBody>
      </p:sp>
      <p:sp>
        <p:nvSpPr>
          <p:cNvPr id="6" name="Title 5"/>
          <p:cNvSpPr>
            <a:spLocks noGrp="1"/>
          </p:cNvSpPr>
          <p:nvPr>
            <p:ph type="title"/>
          </p:nvPr>
        </p:nvSpPr>
        <p:spPr>
          <a:xfrm>
            <a:off x="110496" y="14513"/>
            <a:ext cx="5492018" cy="6255657"/>
          </a:xfrm>
        </p:spPr>
        <p:txBody>
          <a:bodyPr>
            <a:normAutofit/>
          </a:bodyPr>
          <a:lstStyle/>
          <a:p>
            <a:r>
              <a:rPr lang="en-US" sz="4000" u="sng" dirty="0" smtClean="0">
                <a:solidFill>
                  <a:srgbClr val="FF0000"/>
                </a:solidFill>
                <a:latin typeface="+mn-lt"/>
              </a:rPr>
              <a:t>Non-education Expenses:</a:t>
            </a:r>
            <a:br>
              <a:rPr lang="en-US" sz="4000" u="sng" dirty="0" smtClean="0">
                <a:solidFill>
                  <a:srgbClr val="FF0000"/>
                </a:solidFill>
                <a:latin typeface="+mn-lt"/>
              </a:rPr>
            </a:br>
            <a:r>
              <a:rPr lang="en-US" sz="4000" dirty="0" smtClean="0"/>
              <a:t/>
            </a:r>
            <a:br>
              <a:rPr lang="en-US" sz="4000" dirty="0" smtClean="0"/>
            </a:br>
            <a:r>
              <a:rPr lang="en-US" sz="3200" dirty="0" smtClean="0">
                <a:solidFill>
                  <a:schemeClr val="accent5">
                    <a:lumMod val="75000"/>
                  </a:schemeClr>
                </a:solidFill>
                <a:latin typeface="+mn-lt"/>
              </a:rPr>
              <a:t>- Federal guidance provides that consolidated funds may be used for </a:t>
            </a:r>
            <a:r>
              <a:rPr lang="en-US" sz="3200" dirty="0" smtClean="0">
                <a:solidFill>
                  <a:schemeClr val="accent2">
                    <a:lumMod val="75000"/>
                  </a:schemeClr>
                </a:solidFill>
                <a:latin typeface="+mn-lt"/>
              </a:rPr>
              <a:t>non-education expenses such as operations and maintenance </a:t>
            </a:r>
            <a:r>
              <a:rPr lang="en-US" sz="3200" dirty="0" smtClean="0">
                <a:solidFill>
                  <a:schemeClr val="accent5">
                    <a:lumMod val="75000"/>
                  </a:schemeClr>
                </a:solidFill>
                <a:latin typeface="+mn-lt"/>
              </a:rPr>
              <a:t>so long as there are sufficient State and local funds in the consolidated pool to cover the non-educational expenses.  </a:t>
            </a:r>
            <a:endParaRPr lang="en-US" sz="4000" dirty="0">
              <a:solidFill>
                <a:schemeClr val="accent5">
                  <a:lumMod val="75000"/>
                </a:schemeClr>
              </a:solidFill>
            </a:endParaRPr>
          </a:p>
        </p:txBody>
      </p:sp>
      <p:pic>
        <p:nvPicPr>
          <p:cNvPr id="7" name="Picture 6"/>
          <p:cNvPicPr/>
          <p:nvPr/>
        </p:nvPicPr>
        <p:blipFill rotWithShape="1">
          <a:blip r:embed="rId2"/>
          <a:srcRect l="2430" t="17197" r="83616" b="12709"/>
          <a:stretch/>
        </p:blipFill>
        <p:spPr bwMode="auto">
          <a:xfrm>
            <a:off x="6074229" y="1748972"/>
            <a:ext cx="3069771" cy="46073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36627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7</a:t>
            </a:fld>
            <a:endParaRPr lang="en-US" dirty="0"/>
          </a:p>
        </p:txBody>
      </p:sp>
      <p:sp>
        <p:nvSpPr>
          <p:cNvPr id="6" name="Title 5"/>
          <p:cNvSpPr>
            <a:spLocks noGrp="1"/>
          </p:cNvSpPr>
          <p:nvPr>
            <p:ph type="title"/>
          </p:nvPr>
        </p:nvSpPr>
        <p:spPr>
          <a:xfrm>
            <a:off x="110496" y="51040"/>
            <a:ext cx="6783790" cy="1381256"/>
          </a:xfrm>
        </p:spPr>
        <p:txBody>
          <a:bodyPr>
            <a:normAutofit/>
          </a:bodyPr>
          <a:lstStyle/>
          <a:p>
            <a:r>
              <a:rPr lang="en-US" sz="4000" u="sng" dirty="0" smtClean="0">
                <a:solidFill>
                  <a:srgbClr val="FF0000"/>
                </a:solidFill>
                <a:latin typeface="+mn-lt"/>
              </a:rPr>
              <a:t>Allowable Expenses:</a:t>
            </a:r>
            <a:br>
              <a:rPr lang="en-US" sz="4000" u="sng" dirty="0" smtClean="0">
                <a:solidFill>
                  <a:srgbClr val="FF0000"/>
                </a:solidFill>
                <a:latin typeface="+mn-lt"/>
              </a:rPr>
            </a:br>
            <a:endParaRPr lang="en-US" sz="4000" dirty="0">
              <a:solidFill>
                <a:schemeClr val="accent5">
                  <a:lumMod val="75000"/>
                </a:schemeClr>
              </a:solidFill>
            </a:endParaRPr>
          </a:p>
        </p:txBody>
      </p:sp>
      <p:sp>
        <p:nvSpPr>
          <p:cNvPr id="3" name="TextBox 2"/>
          <p:cNvSpPr txBox="1"/>
          <p:nvPr/>
        </p:nvSpPr>
        <p:spPr>
          <a:xfrm>
            <a:off x="110496" y="920458"/>
            <a:ext cx="8830304" cy="6955750"/>
          </a:xfrm>
          <a:prstGeom prst="rect">
            <a:avLst/>
          </a:prstGeom>
          <a:noFill/>
        </p:spPr>
        <p:txBody>
          <a:bodyPr wrap="square" rtlCol="0">
            <a:spAutoFit/>
          </a:bodyPr>
          <a:lstStyle/>
          <a:p>
            <a:pPr marL="285750" lvl="0" indent="-285750">
              <a:buFont typeface="Arial" panose="020B0604020202020204" pitchFamily="34" charset="0"/>
              <a:buChar char="•"/>
            </a:pPr>
            <a:r>
              <a:rPr lang="en-US" sz="2600" b="1" dirty="0"/>
              <a:t>School resource officer, security guard; </a:t>
            </a:r>
          </a:p>
          <a:p>
            <a:pPr marL="285750" lvl="0" indent="-285750">
              <a:buFont typeface="Arial" panose="020B0604020202020204" pitchFamily="34" charset="0"/>
              <a:buChar char="•"/>
            </a:pPr>
            <a:r>
              <a:rPr lang="en-US" sz="2600" b="1" dirty="0">
                <a:solidFill>
                  <a:schemeClr val="accent5">
                    <a:lumMod val="75000"/>
                  </a:schemeClr>
                </a:solidFill>
              </a:rPr>
              <a:t>Clinic aide, school nurse, clinic supplies;</a:t>
            </a:r>
          </a:p>
          <a:p>
            <a:pPr marL="285750" lvl="0" indent="-285750">
              <a:buFont typeface="Arial" panose="020B0604020202020204" pitchFamily="34" charset="0"/>
              <a:buChar char="•"/>
            </a:pPr>
            <a:r>
              <a:rPr lang="en-US" sz="2600" b="1" dirty="0"/>
              <a:t>ELL coordinators, ELL required forms and tests;</a:t>
            </a:r>
          </a:p>
          <a:p>
            <a:pPr marL="285750" lvl="0" indent="-285750">
              <a:buFont typeface="Arial" panose="020B0604020202020204" pitchFamily="34" charset="0"/>
              <a:buChar char="•"/>
            </a:pPr>
            <a:r>
              <a:rPr lang="en-US" sz="2600" b="1" dirty="0">
                <a:solidFill>
                  <a:schemeClr val="accent5">
                    <a:lumMod val="75000"/>
                  </a:schemeClr>
                </a:solidFill>
              </a:rPr>
              <a:t>Behavioral intervention positions;</a:t>
            </a:r>
          </a:p>
          <a:p>
            <a:pPr marL="285750" lvl="0" indent="-285750">
              <a:buFont typeface="Arial" panose="020B0604020202020204" pitchFamily="34" charset="0"/>
              <a:buChar char="•"/>
            </a:pPr>
            <a:r>
              <a:rPr lang="en-US" sz="2600" b="1" dirty="0"/>
              <a:t>Incentives, rewards, certificates, door prizes, raffle items, etc</a:t>
            </a:r>
            <a:r>
              <a:rPr lang="en-US" sz="2600" b="1" dirty="0" smtClean="0"/>
              <a:t>.;</a:t>
            </a:r>
          </a:p>
          <a:p>
            <a:pPr marL="285750" indent="-285750">
              <a:buFont typeface="Arial" panose="020B0604020202020204" pitchFamily="34" charset="0"/>
              <a:buChar char="•"/>
            </a:pPr>
            <a:r>
              <a:rPr lang="en-US" sz="2600" b="1" dirty="0">
                <a:solidFill>
                  <a:schemeClr val="accent5">
                    <a:lumMod val="75000"/>
                  </a:schemeClr>
                </a:solidFill>
              </a:rPr>
              <a:t>Marketing items such as brochures, banners, and flags</a:t>
            </a:r>
            <a:r>
              <a:rPr lang="en-US" sz="2600" b="1" dirty="0" smtClean="0">
                <a:solidFill>
                  <a:schemeClr val="accent5">
                    <a:lumMod val="75000"/>
                  </a:schemeClr>
                </a:solidFill>
              </a:rPr>
              <a:t>;</a:t>
            </a:r>
          </a:p>
          <a:p>
            <a:pPr marL="285750" lvl="0" indent="-285750">
              <a:buFont typeface="Arial" panose="020B0604020202020204" pitchFamily="34" charset="0"/>
              <a:buChar char="•"/>
            </a:pPr>
            <a:r>
              <a:rPr lang="en-US" sz="2600" b="1" dirty="0"/>
              <a:t>Memberships for professional organizations;</a:t>
            </a:r>
            <a:endParaRPr lang="en-US" sz="2600" dirty="0"/>
          </a:p>
          <a:p>
            <a:pPr marL="285750" lvl="0" indent="-285750">
              <a:buFont typeface="Arial" panose="020B0604020202020204" pitchFamily="34" charset="0"/>
              <a:buChar char="•"/>
            </a:pPr>
            <a:r>
              <a:rPr lang="en-US" sz="2600" b="1" dirty="0">
                <a:solidFill>
                  <a:schemeClr val="accent5">
                    <a:lumMod val="75000"/>
                  </a:schemeClr>
                </a:solidFill>
              </a:rPr>
              <a:t>Field trips</a:t>
            </a:r>
            <a:r>
              <a:rPr lang="en-US" sz="2600" b="1" dirty="0" smtClean="0">
                <a:solidFill>
                  <a:schemeClr val="accent5">
                    <a:lumMod val="75000"/>
                  </a:schemeClr>
                </a:solidFill>
              </a:rPr>
              <a:t>;</a:t>
            </a:r>
          </a:p>
          <a:p>
            <a:pPr marL="285750" indent="-285750">
              <a:buFont typeface="Arial" panose="020B0604020202020204" pitchFamily="34" charset="0"/>
              <a:buChar char="•"/>
            </a:pPr>
            <a:r>
              <a:rPr lang="en-US" sz="2600" b="1" dirty="0"/>
              <a:t>Food/snack items for students and parents; </a:t>
            </a:r>
            <a:endParaRPr lang="en-US" sz="2600" b="1" dirty="0" smtClean="0"/>
          </a:p>
          <a:p>
            <a:pPr marL="285750" lvl="0" indent="-285750">
              <a:buFont typeface="Arial" panose="020B0604020202020204" pitchFamily="34" charset="0"/>
              <a:buChar char="•"/>
            </a:pPr>
            <a:r>
              <a:rPr lang="en-US" sz="2600" b="1" dirty="0">
                <a:solidFill>
                  <a:schemeClr val="accent5">
                    <a:lumMod val="75000"/>
                  </a:schemeClr>
                </a:solidFill>
              </a:rPr>
              <a:t>Guidance counselors; and </a:t>
            </a:r>
            <a:endParaRPr lang="en-US" sz="2600" b="1" dirty="0" smtClean="0">
              <a:solidFill>
                <a:schemeClr val="accent5">
                  <a:lumMod val="75000"/>
                </a:schemeClr>
              </a:solidFill>
            </a:endParaRPr>
          </a:p>
          <a:p>
            <a:pPr marL="285750" indent="-285750">
              <a:buFont typeface="Arial" panose="020B0604020202020204" pitchFamily="34" charset="0"/>
              <a:buChar char="•"/>
            </a:pPr>
            <a:r>
              <a:rPr lang="en-US" sz="2600" b="1" dirty="0"/>
              <a:t>Similar expenses to help remediate the effects of poverty in support of the schoolwide program.  </a:t>
            </a:r>
          </a:p>
          <a:p>
            <a:pPr marL="285750" lvl="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lvl="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lvl="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552202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8</a:t>
            </a:fld>
            <a:endParaRPr lang="en-US" dirty="0"/>
          </a:p>
        </p:txBody>
      </p:sp>
      <p:sp>
        <p:nvSpPr>
          <p:cNvPr id="6" name="Title 5"/>
          <p:cNvSpPr>
            <a:spLocks noGrp="1"/>
          </p:cNvSpPr>
          <p:nvPr>
            <p:ph type="title"/>
          </p:nvPr>
        </p:nvSpPr>
        <p:spPr>
          <a:xfrm>
            <a:off x="110496" y="14513"/>
            <a:ext cx="5492018" cy="6255657"/>
          </a:xfrm>
        </p:spPr>
        <p:txBody>
          <a:bodyPr>
            <a:normAutofit/>
          </a:bodyPr>
          <a:lstStyle/>
          <a:p>
            <a:r>
              <a:rPr lang="en-US" sz="4000" u="sng" dirty="0" smtClean="0">
                <a:solidFill>
                  <a:srgbClr val="FF0000"/>
                </a:solidFill>
                <a:latin typeface="+mn-lt"/>
              </a:rPr>
              <a:t>Time and Effort:</a:t>
            </a:r>
            <a:br>
              <a:rPr lang="en-US" sz="4000" u="sng" dirty="0" smtClean="0">
                <a:solidFill>
                  <a:srgbClr val="FF0000"/>
                </a:solidFill>
                <a:latin typeface="+mn-lt"/>
              </a:rPr>
            </a:br>
            <a:r>
              <a:rPr lang="en-US" sz="4000" dirty="0" smtClean="0"/>
              <a:t/>
            </a:r>
            <a:br>
              <a:rPr lang="en-US" sz="4000" dirty="0" smtClean="0"/>
            </a:br>
            <a:r>
              <a:rPr lang="en-US" sz="3200" dirty="0" smtClean="0">
                <a:solidFill>
                  <a:schemeClr val="accent5">
                    <a:lumMod val="75000"/>
                  </a:schemeClr>
                </a:solidFill>
                <a:latin typeface="+mn-lt"/>
              </a:rPr>
              <a:t>- A schoolwide school consolidating federal, state, and local funds </a:t>
            </a:r>
            <a:r>
              <a:rPr lang="en-US" sz="3200" dirty="0" smtClean="0">
                <a:solidFill>
                  <a:schemeClr val="accent2">
                    <a:lumMod val="75000"/>
                  </a:schemeClr>
                </a:solidFill>
                <a:latin typeface="+mn-lt"/>
              </a:rPr>
              <a:t>“is not required to keep any time &amp; effort documentation on employees paid out of the consolidated pool of funds, unless otherwise required by the state or local district.” </a:t>
            </a:r>
            <a:r>
              <a:rPr lang="en-US" sz="3200" dirty="0" smtClean="0">
                <a:solidFill>
                  <a:schemeClr val="accent5">
                    <a:lumMod val="75000"/>
                  </a:schemeClr>
                </a:solidFill>
                <a:latin typeface="+mn-lt"/>
              </a:rPr>
              <a:t>(See Non-Regulatory Guidance, Sec. E-17, Page 63)</a:t>
            </a:r>
            <a:endParaRPr lang="en-US" sz="4000" dirty="0">
              <a:solidFill>
                <a:schemeClr val="accent5">
                  <a:lumMod val="75000"/>
                </a:schemeClr>
              </a:solidFill>
            </a:endParaRPr>
          </a:p>
        </p:txBody>
      </p:sp>
      <p:pic>
        <p:nvPicPr>
          <p:cNvPr id="7" name="Picture 6"/>
          <p:cNvPicPr/>
          <p:nvPr/>
        </p:nvPicPr>
        <p:blipFill rotWithShape="1">
          <a:blip r:embed="rId2"/>
          <a:srcRect l="2430" t="17197" r="83616" b="12709"/>
          <a:stretch/>
        </p:blipFill>
        <p:spPr bwMode="auto">
          <a:xfrm>
            <a:off x="6074229" y="1748972"/>
            <a:ext cx="3069771" cy="46073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73455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2"/>
          </p:nvPr>
        </p:nvSpPr>
        <p:spPr/>
        <p:txBody>
          <a:bodyPr/>
          <a:lstStyle/>
          <a:p>
            <a:fld id="{4DAE6870-AD18-448A-9B2A-0EFE6DC7B06B}" type="datetime1">
              <a:rPr lang="en-US" smtClean="0"/>
              <a:t>10/19/2016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9</a:t>
            </a:fld>
            <a:endParaRPr lang="en-US" dirty="0"/>
          </a:p>
        </p:txBody>
      </p:sp>
      <p:sp>
        <p:nvSpPr>
          <p:cNvPr id="8" name="TextBox 7"/>
          <p:cNvSpPr txBox="1"/>
          <p:nvPr/>
        </p:nvSpPr>
        <p:spPr>
          <a:xfrm>
            <a:off x="261257" y="268514"/>
            <a:ext cx="6560457" cy="1200329"/>
          </a:xfrm>
          <a:prstGeom prst="rect">
            <a:avLst/>
          </a:prstGeom>
          <a:noFill/>
        </p:spPr>
        <p:txBody>
          <a:bodyPr wrap="square" rtlCol="0">
            <a:spAutoFit/>
          </a:bodyPr>
          <a:lstStyle/>
          <a:p>
            <a:r>
              <a:rPr lang="en-US" sz="3600" b="1" dirty="0" smtClean="0"/>
              <a:t>Federal Funds available for consolidation under the Pilot</a:t>
            </a:r>
            <a:endParaRPr lang="en-US" sz="3600" b="1" dirty="0"/>
          </a:p>
        </p:txBody>
      </p:sp>
      <p:sp>
        <p:nvSpPr>
          <p:cNvPr id="2" name="Rectangle 1"/>
          <p:cNvSpPr/>
          <p:nvPr/>
        </p:nvSpPr>
        <p:spPr>
          <a:xfrm>
            <a:off x="175721" y="1567934"/>
            <a:ext cx="8895708" cy="4247317"/>
          </a:xfrm>
          <a:prstGeom prst="rect">
            <a:avLst/>
          </a:prstGeom>
        </p:spPr>
        <p:txBody>
          <a:bodyPr wrap="square">
            <a:spAutoFit/>
          </a:bodyPr>
          <a:lstStyle/>
          <a:p>
            <a:pPr marL="285750" lvl="0" indent="-285750">
              <a:buFont typeface="Arial" panose="020B0604020202020204" pitchFamily="34" charset="0"/>
              <a:buChar char="•"/>
            </a:pPr>
            <a:r>
              <a:rPr lang="en-US" b="1" dirty="0">
                <a:solidFill>
                  <a:srgbClr val="FF0000"/>
                </a:solidFill>
              </a:rPr>
              <a:t>Title I, Part A – Disadvantaged Children</a:t>
            </a:r>
          </a:p>
          <a:p>
            <a:pPr marL="285750" lvl="0" indent="-285750">
              <a:buFont typeface="Arial" panose="020B0604020202020204" pitchFamily="34" charset="0"/>
              <a:buChar char="•"/>
            </a:pPr>
            <a:r>
              <a:rPr lang="en-US" b="1" dirty="0">
                <a:solidFill>
                  <a:schemeClr val="accent5">
                    <a:lumMod val="75000"/>
                  </a:schemeClr>
                </a:solidFill>
              </a:rPr>
              <a:t>Title I, Part D Subpart 2 only – Prevention and Intervention Programs for Children and Youth who are Neglected, Delinquent or At-Risk </a:t>
            </a:r>
          </a:p>
          <a:p>
            <a:pPr marL="285750" lvl="0" indent="-285750">
              <a:buFont typeface="Arial" panose="020B0604020202020204" pitchFamily="34" charset="0"/>
              <a:buChar char="•"/>
            </a:pPr>
            <a:r>
              <a:rPr lang="en-US" b="1" dirty="0">
                <a:solidFill>
                  <a:srgbClr val="FF0000"/>
                </a:solidFill>
              </a:rPr>
              <a:t>Title II, Part A – Teacher Quality (amended under ESSA into “Supporting Effective Instruction”)</a:t>
            </a:r>
          </a:p>
          <a:p>
            <a:pPr marL="285750" lvl="0" indent="-285750">
              <a:buFont typeface="Arial" panose="020B0604020202020204" pitchFamily="34" charset="0"/>
              <a:buChar char="•"/>
            </a:pPr>
            <a:r>
              <a:rPr lang="en-US" b="1" dirty="0">
                <a:solidFill>
                  <a:schemeClr val="accent5">
                    <a:lumMod val="75000"/>
                  </a:schemeClr>
                </a:solidFill>
              </a:rPr>
              <a:t>Title III, Part A – Language Instruction for Limited English Proficient and Immigrant Students (amended under ESSA unto “English Language Acquisition, Language Enhancement, and Academic Achievement Act”)</a:t>
            </a:r>
          </a:p>
          <a:p>
            <a:pPr marL="285750" lvl="0" indent="-285750">
              <a:buFont typeface="Arial" panose="020B0604020202020204" pitchFamily="34" charset="0"/>
              <a:buChar char="•"/>
            </a:pPr>
            <a:r>
              <a:rPr lang="en-US" b="1" dirty="0">
                <a:solidFill>
                  <a:srgbClr val="FF0000"/>
                </a:solidFill>
              </a:rPr>
              <a:t>Title VI, Part B – Rural Education Achievement Program (REAP) (amended under ESSA into Title V, Part B “Rural Education Initiative”)</a:t>
            </a:r>
          </a:p>
          <a:p>
            <a:pPr marL="285750" lvl="0" indent="-285750">
              <a:buFont typeface="Arial" panose="020B0604020202020204" pitchFamily="34" charset="0"/>
              <a:buChar char="•"/>
            </a:pPr>
            <a:r>
              <a:rPr lang="en-US" b="1" dirty="0">
                <a:solidFill>
                  <a:schemeClr val="accent5">
                    <a:lumMod val="75000"/>
                  </a:schemeClr>
                </a:solidFill>
              </a:rPr>
              <a:t>Title I – School Improvement 1003(a) (amended by ESSA to include new set-asides and authority for new </a:t>
            </a:r>
            <a:r>
              <a:rPr lang="en-US" b="1" dirty="0" err="1">
                <a:solidFill>
                  <a:schemeClr val="accent5">
                    <a:lumMod val="75000"/>
                  </a:schemeClr>
                </a:solidFill>
              </a:rPr>
              <a:t>subgrants</a:t>
            </a:r>
            <a:r>
              <a:rPr lang="en-US" b="1" dirty="0">
                <a:solidFill>
                  <a:schemeClr val="accent5">
                    <a:lumMod val="75000"/>
                  </a:schemeClr>
                </a:solidFill>
              </a:rPr>
              <a:t> to LEAs)</a:t>
            </a:r>
          </a:p>
          <a:p>
            <a:pPr marL="285750" lvl="0" indent="-285750">
              <a:buFont typeface="Arial" panose="020B0604020202020204" pitchFamily="34" charset="0"/>
              <a:buChar char="•"/>
            </a:pPr>
            <a:r>
              <a:rPr lang="en-US" b="1" dirty="0">
                <a:solidFill>
                  <a:srgbClr val="FF0000"/>
                </a:solidFill>
              </a:rPr>
              <a:t>Title I -  School Improvement 1003(g) (eliminated under ESSA, though current programs will continue until the end of the grant period)</a:t>
            </a:r>
          </a:p>
          <a:p>
            <a:pPr marL="285750" lvl="0" indent="-285750">
              <a:buFont typeface="Arial" panose="020B0604020202020204" pitchFamily="34" charset="0"/>
              <a:buChar char="•"/>
            </a:pPr>
            <a:r>
              <a:rPr lang="en-US" b="1" dirty="0">
                <a:solidFill>
                  <a:schemeClr val="accent5">
                    <a:lumMod val="75000"/>
                  </a:schemeClr>
                </a:solidFill>
              </a:rPr>
              <a:t>McKinney-Vento: Education for Homeless Children and Youth</a:t>
            </a:r>
          </a:p>
        </p:txBody>
      </p:sp>
      <p:sp>
        <p:nvSpPr>
          <p:cNvPr id="6" name="Rectangle 5"/>
          <p:cNvSpPr/>
          <p:nvPr/>
        </p:nvSpPr>
        <p:spPr>
          <a:xfrm>
            <a:off x="261257" y="6063963"/>
            <a:ext cx="8759372" cy="584775"/>
          </a:xfrm>
          <a:prstGeom prst="rect">
            <a:avLst/>
          </a:prstGeom>
          <a:solidFill>
            <a:schemeClr val="accent2"/>
          </a:solidFill>
        </p:spPr>
        <p:txBody>
          <a:bodyPr wrap="square">
            <a:spAutoFit/>
          </a:bodyPr>
          <a:lstStyle/>
          <a:p>
            <a:r>
              <a:rPr lang="en-US" sz="1600" b="1" dirty="0">
                <a:ea typeface="Calibri" panose="020F0502020204030204" pitchFamily="34" charset="0"/>
              </a:rPr>
              <a:t>Under the federal rules, most federal education programs are eligible for consolidation with both state and local funds</a:t>
            </a:r>
            <a:r>
              <a:rPr lang="en-US" sz="1600" b="1" dirty="0" smtClean="0">
                <a:ea typeface="Calibri" panose="020F0502020204030204" pitchFamily="34" charset="0"/>
              </a:rPr>
              <a:t>.  (p. 5)</a:t>
            </a:r>
            <a:endParaRPr lang="en-US" sz="1600" b="1" dirty="0"/>
          </a:p>
        </p:txBody>
      </p:sp>
    </p:spTree>
    <p:extLst>
      <p:ext uri="{BB962C8B-B14F-4D97-AF65-F5344CB8AC3E}">
        <p14:creationId xmlns:p14="http://schemas.microsoft.com/office/powerpoint/2010/main" val="71484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GaDOE-PowerPoint-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F9C8662C74564AA813A60BD0601687" ma:contentTypeVersion="5" ma:contentTypeDescription="Create a new document." ma:contentTypeScope="" ma:versionID="7540033b98abb10ad759ea7e00e726f9">
  <xsd:schema xmlns:xsd="http://www.w3.org/2001/XMLSchema" xmlns:xs="http://www.w3.org/2001/XMLSchema" xmlns:p="http://schemas.microsoft.com/office/2006/metadata/properties" xmlns:ns2="d71578b4-8a9a-43b8-9dd8-3834e0439734" targetNamespace="http://schemas.microsoft.com/office/2006/metadata/properties" ma:root="true" ma:fieldsID="940b83434bccf7a8e30b86f6a0aa9c4c" ns2:_="">
    <xsd:import namespace="d71578b4-8a9a-43b8-9dd8-3834e0439734"/>
    <xsd:element name="properties">
      <xsd:complexType>
        <xsd:sequence>
          <xsd:element name="documentManagement">
            <xsd:complexType>
              <xsd:all>
                <xsd:element ref="ns2:Document_x0020_Category"/>
                <xsd:element ref="ns2:Category"/>
                <xsd:element ref="ns2:Sub_x002d_Category" minOccurs="0"/>
                <xsd:element ref="ns2:Policy_x0020_Refer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1578b4-8a9a-43b8-9dd8-3834e0439734" elementFormDefault="qualified">
    <xsd:import namespace="http://schemas.microsoft.com/office/2006/documentManagement/types"/>
    <xsd:import namespace="http://schemas.microsoft.com/office/infopath/2007/PartnerControls"/>
    <xsd:element name="Document_x0020_Category" ma:index="8" ma:displayName="Type of Document" ma:format="Dropdown" ma:internalName="Document_x0020_Category">
      <xsd:simpleType>
        <xsd:restriction base="dms:Choice">
          <xsd:enumeration value="Form"/>
          <xsd:enumeration value="Guidance"/>
          <xsd:enumeration value="Template"/>
          <xsd:enumeration value="Concept Paper Template"/>
          <xsd:enumeration value="Easy Reference"/>
          <xsd:enumeration value="Logo/Emblems"/>
        </xsd:restriction>
      </xsd:simpleType>
    </xsd:element>
    <xsd:element name="Category" ma:index="9" ma:displayName="Category" ma:default="(Choose One)" ma:format="Dropdown" ma:internalName="Category">
      <xsd:simpleType>
        <xsd:restriction base="dms:Choice">
          <xsd:enumeration value="(Choose One)"/>
          <xsd:enumeration value="Communications"/>
          <xsd:enumeration value="SBOE Approval Process"/>
          <xsd:enumeration value="Human Resources/Legal"/>
          <xsd:enumeration value="Operations"/>
          <xsd:enumeration value="Program Management"/>
          <xsd:enumeration value="Internal Audits &amp; Controls"/>
        </xsd:restriction>
      </xsd:simpleType>
    </xsd:element>
    <xsd:element name="Sub_x002d_Category" ma:index="10" nillable="true" ma:displayName="Sub-Category" ma:internalName="Sub_x002d_Category">
      <xsd:simpleType>
        <xsd:restriction base="dms:Text">
          <xsd:maxLength value="255"/>
        </xsd:restriction>
      </xsd:simpleType>
    </xsd:element>
    <xsd:element name="Policy_x0020_Reference" ma:index="11" nillable="true" ma:displayName="Policy Reference" ma:list="{5d4ab52c-5c5b-46b6-a9b7-51bccb2839cc}" ma:internalName="Policy_x0020_Reference" ma:showField="I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olicy_x0020_Reference xmlns="d71578b4-8a9a-43b8-9dd8-3834e0439734"/>
    <Document_x0020_Category xmlns="d71578b4-8a9a-43b8-9dd8-3834e0439734">Template</Document_x0020_Category>
    <Sub_x002d_Category xmlns="d71578b4-8a9a-43b8-9dd8-3834e0439734" xsi:nil="true"/>
    <Category xmlns="d71578b4-8a9a-43b8-9dd8-3834e0439734">Communications</Category>
  </documentManagement>
</p:properties>
</file>

<file path=customXml/itemProps1.xml><?xml version="1.0" encoding="utf-8"?>
<ds:datastoreItem xmlns:ds="http://schemas.openxmlformats.org/officeDocument/2006/customXml" ds:itemID="{A0750EE3-2CF7-415C-9DE1-4355DA477C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1578b4-8a9a-43b8-9dd8-3834e0439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CF00EE7-5F6E-409F-88CA-8BEF9EFD5F4F}">
  <ds:schemaRefs>
    <ds:schemaRef ds:uri="http://schemas.microsoft.com/sharepoint/v3/contenttype/forms"/>
  </ds:schemaRefs>
</ds:datastoreItem>
</file>

<file path=customXml/itemProps3.xml><?xml version="1.0" encoding="utf-8"?>
<ds:datastoreItem xmlns:ds="http://schemas.openxmlformats.org/officeDocument/2006/customXml" ds:itemID="{C088A7C3-2BB5-4A18-898A-30CE89B2372C}">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71578b4-8a9a-43b8-9dd8-3834e0439734"/>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GaDOE-PowerPoint-WhiteTemplate (1)</Template>
  <TotalTime>3237</TotalTime>
  <Words>369</Words>
  <Application>Microsoft Office PowerPoint</Application>
  <PresentationFormat>On-screen Show (4:3)</PresentationFormat>
  <Paragraphs>68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Rounded MT Bold</vt:lpstr>
      <vt:lpstr>Calibri</vt:lpstr>
      <vt:lpstr>GaDOE-PowerPoint-Template</vt:lpstr>
      <vt:lpstr>Consolidation of Funds for Title I Schoolwide Schools Initiative </vt:lpstr>
      <vt:lpstr>What is it?  - A pilot program to fully consolidate federal, State, and local funds in specific Title I schools that operate schoolwide programs.   </vt:lpstr>
      <vt:lpstr>PowerPoint Presentation</vt:lpstr>
      <vt:lpstr>Flexibility:  - Under the Pilot, only certain federal and state funds may be consolidated with local funds in the schoolwide program.  - Once those funds are consolidated, the federal funds lose their identity as federal funds, and expenditures of those funds are no longer limited to the federal requirements for the individual programs. (p. 18) </vt:lpstr>
      <vt:lpstr>Allowability:  - A schoolwide program school that consolidates federal program funds “is not required to meet most statutory or regulatory requirements of the program applicable at the school level, but must meet the intent and purposes of that program to ensure that the needs of the intended beneficiaries are met.” (See Non-Regulatory Guidance, Sec. E-1, Page 50)</vt:lpstr>
      <vt:lpstr>Non-education Expenses:  - Federal guidance provides that consolidated funds may be used for non-education expenses such as operations and maintenance so long as there are sufficient State and local funds in the consolidated pool to cover the non-educational expenses.  </vt:lpstr>
      <vt:lpstr>Allowable Expenses: </vt:lpstr>
      <vt:lpstr>Time and Effort:  - A schoolwide school consolidating federal, state, and local funds “is not required to keep any time &amp; effort documentation on employees paid out of the consolidated pool of funds, unless otherwise required by the state or local district.” (See Non-Regulatory Guidance, Sec. E-17, Page 63)</vt:lpstr>
      <vt:lpstr>PowerPoint Presentation</vt:lpstr>
      <vt:lpstr>Four Functional Categories</vt:lpstr>
      <vt:lpstr>PowerPoint Presentation</vt:lpstr>
    </vt:vector>
  </TitlesOfParts>
  <Company>GADOE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 Hatcher</dc:creator>
  <cp:lastModifiedBy>Shaun Owen</cp:lastModifiedBy>
  <cp:revision>386</cp:revision>
  <cp:lastPrinted>2016-09-09T15:31:26Z</cp:lastPrinted>
  <dcterms:created xsi:type="dcterms:W3CDTF">2015-09-29T12:41:04Z</dcterms:created>
  <dcterms:modified xsi:type="dcterms:W3CDTF">2016-10-19T16:19:26Z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0x01010008F9C8662C74564AA813A60BD0601687</vt:lpwstr>
  </property>
</Properties>
</file>