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0" r:id="rId2"/>
    <p:sldId id="256" r:id="rId3"/>
    <p:sldId id="257" r:id="rId4"/>
    <p:sldId id="259" r:id="rId5"/>
    <p:sldId id="262" r:id="rId6"/>
    <p:sldId id="261" r:id="rId7"/>
    <p:sldId id="258" r:id="rId8"/>
    <p:sldId id="264" r:id="rId9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44" d="100"/>
          <a:sy n="44" d="100"/>
        </p:scale>
        <p:origin x="51" y="3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BEB4E06C-52F5-47D2-A7FB-27E89419984C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107DE189-068D-43D6-B6E6-668C53395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657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72DE8B9C-950A-4BA8-9525-D649403E7F62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768F6307-07FF-4D9E-B8A7-0ECBEDBFE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285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EAC1-9138-4D59-B489-B8829013767B}" type="datetime1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D463-02F2-4549-A116-21E38C23C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7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4F75-0E20-4505-9B92-EDC12AD7AC95}" type="datetime1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D463-02F2-4549-A116-21E38C23C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064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0123-20B0-41E2-9E63-50AC4068D61A}" type="datetime1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D463-02F2-4549-A116-21E38C23C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931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158E6-A540-4131-955D-9DF1C2CD1E0A}" type="datetime1">
              <a:rPr lang="en-US" smtClean="0"/>
              <a:t>10/19/2016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C2B9-08EF-41BB-8104-A881D6A18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114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87E4C-57B1-4547-A676-F54D96BBEF8D}" type="datetime1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D463-02F2-4549-A116-21E38C23C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022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9716-B748-469E-A5A6-2C7FFBAADED9}" type="datetime1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D463-02F2-4549-A116-21E38C23C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42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5976-6F90-4FD5-A594-8C284C5B6251}" type="datetime1">
              <a:rPr lang="en-US" smtClean="0"/>
              <a:t>10/19/2016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D463-02F2-4549-A116-21E38C23C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660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48F89-F0C2-4905-8C80-4A58DCE7369C}" type="datetime1">
              <a:rPr lang="en-US" smtClean="0"/>
              <a:t>10/19/2016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D463-02F2-4549-A116-21E38C23C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737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3388-97D1-4075-834F-AB6F7D0700A7}" type="datetime1">
              <a:rPr lang="en-US" smtClean="0"/>
              <a:t>10/19/2016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D463-02F2-4549-A116-21E38C23C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569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0B697-3490-418A-B567-E3BA4AD75CBE}" type="datetime1">
              <a:rPr lang="en-US" smtClean="0"/>
              <a:t>10/19/2016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D463-02F2-4549-A116-21E38C23C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753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6981-C99E-4B66-B699-4D81E46C94AA}" type="datetime1">
              <a:rPr lang="en-US" smtClean="0"/>
              <a:t>10/19/2016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D463-02F2-4549-A116-21E38C23C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161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1F098-BE18-44B0-B795-667C9DB1E5B8}" type="datetime1">
              <a:rPr lang="en-US" smtClean="0"/>
              <a:t>10/19/2016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D463-02F2-4549-A116-21E38C23C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48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B742A-CC60-4CAF-9C6C-16FAB93E9F2D}" type="datetime1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9D463-02F2-4549-A116-21E38C23C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26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71377" y="1393979"/>
            <a:ext cx="10532050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u="sng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Federal, State &amp; Local Funds</a:t>
            </a:r>
          </a:p>
          <a:p>
            <a:pPr algn="ctr"/>
            <a:r>
              <a:rPr lang="en-US" sz="6000" u="sng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Consolidation Pilot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1978" y="3758874"/>
            <a:ext cx="3831503" cy="88890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808729" y="5156811"/>
            <a:ext cx="22974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Dan Weber</a:t>
            </a:r>
          </a:p>
          <a:p>
            <a:pPr algn="ctr"/>
            <a:r>
              <a:rPr lang="en-US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Executive Director</a:t>
            </a:r>
          </a:p>
          <a:p>
            <a:pPr algn="ctr"/>
            <a:r>
              <a:rPr lang="en-US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(404) 808-6670</a:t>
            </a:r>
          </a:p>
          <a:p>
            <a:pPr algn="ctr"/>
            <a:r>
              <a:rPr lang="en-US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dan@charter-system.org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D463-02F2-4549-A116-21E38C23CC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087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2313" y="540327"/>
            <a:ext cx="9144000" cy="2269374"/>
          </a:xfrm>
        </p:spPr>
        <p:txBody>
          <a:bodyPr>
            <a:normAutofit fontScale="90000"/>
          </a:bodyPr>
          <a:lstStyle/>
          <a:p>
            <a:pPr>
              <a:spcBef>
                <a:spcPts val="1000"/>
              </a:spcBef>
            </a:pPr>
            <a:br>
              <a:rPr lang="en-US" dirty="0"/>
            </a:br>
            <a:br>
              <a:rPr lang="en-US" dirty="0"/>
            </a:br>
            <a:r>
              <a:rPr lang="en-US" u="sng" dirty="0"/>
              <a:t>Pilot Systems</a:t>
            </a:r>
            <a:br>
              <a:rPr lang="en-US" dirty="0"/>
            </a:br>
            <a:r>
              <a:rPr lang="en-US" sz="3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Calhoun City</a:t>
            </a:r>
            <a:br>
              <a:rPr lang="en-US" sz="3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n-US" sz="3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Cartersville</a:t>
            </a:r>
            <a:br>
              <a:rPr lang="en-US" sz="3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n-US" sz="3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Madison County</a:t>
            </a:r>
            <a:endParaRPr lang="en-US" sz="31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077883" y="4411143"/>
            <a:ext cx="3614651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182090" y="3556406"/>
            <a:ext cx="8109066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u="sng" dirty="0">
                <a:solidFill>
                  <a:prstClr val="black"/>
                </a:solidFill>
                <a:latin typeface="+mj-lt"/>
                <a:ea typeface="+mj-ea"/>
                <a:cs typeface="+mj-cs"/>
              </a:rPr>
              <a:t>Georgia DOE Director</a:t>
            </a:r>
          </a:p>
          <a:p>
            <a:pPr algn="ctr"/>
            <a:r>
              <a:rPr lang="en-US" sz="3100" dirty="0">
                <a:solidFill>
                  <a:prstClr val="black"/>
                </a:solidFill>
                <a:highlight>
                  <a:srgbClr val="FFFF00"/>
                </a:highlight>
                <a:latin typeface="+mj-lt"/>
                <a:ea typeface="+mj-ea"/>
                <a:cs typeface="+mj-cs"/>
              </a:rPr>
              <a:t>Shaun Owen</a:t>
            </a:r>
          </a:p>
          <a:p>
            <a:pPr algn="ctr"/>
            <a:r>
              <a:rPr lang="en-US" sz="3100" dirty="0">
                <a:solidFill>
                  <a:prstClr val="black"/>
                </a:solidFill>
                <a:highlight>
                  <a:srgbClr val="FFFF00"/>
                </a:highlight>
                <a:latin typeface="+mj-lt"/>
                <a:ea typeface="+mj-ea"/>
                <a:cs typeface="+mj-cs"/>
              </a:rPr>
              <a:t>Director of Consolidated Federal Initiatives</a:t>
            </a:r>
          </a:p>
          <a:p>
            <a:pPr algn="ctr"/>
            <a:r>
              <a:rPr lang="en-US" sz="3100" dirty="0">
                <a:solidFill>
                  <a:prstClr val="black"/>
                </a:solidFill>
                <a:latin typeface="+mj-lt"/>
                <a:ea typeface="+mj-ea"/>
                <a:cs typeface="+mj-cs"/>
              </a:rPr>
              <a:t>404-971-0096</a:t>
            </a:r>
          </a:p>
          <a:p>
            <a:pPr algn="ctr"/>
            <a:r>
              <a:rPr lang="en-US" sz="3100" dirty="0">
                <a:solidFill>
                  <a:prstClr val="black"/>
                </a:solidFill>
                <a:latin typeface="+mj-lt"/>
                <a:ea typeface="+mj-ea"/>
                <a:cs typeface="+mj-cs"/>
              </a:rPr>
              <a:t>sowen@doe.k12.ga.us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D463-02F2-4549-A116-21E38C23CC6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296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997" y="629571"/>
            <a:ext cx="11597267" cy="602101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C2B9-08EF-41BB-8104-A881D6A1894C}" type="slidenum">
              <a:rPr lang="en-US" smtClean="0"/>
              <a:t>3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581018" y="97842"/>
            <a:ext cx="1524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C00000"/>
                </a:solidFill>
              </a:rPr>
              <a:t>CURRENT</a:t>
            </a:r>
          </a:p>
        </p:txBody>
      </p:sp>
    </p:spTree>
    <p:extLst>
      <p:ext uri="{BB962C8B-B14F-4D97-AF65-F5344CB8AC3E}">
        <p14:creationId xmlns:p14="http://schemas.microsoft.com/office/powerpoint/2010/main" val="619752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523" y="920293"/>
            <a:ext cx="11566045" cy="580118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C2B9-08EF-41BB-8104-A881D6A1894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41388" y="244700"/>
            <a:ext cx="94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C00000"/>
                </a:solidFill>
              </a:rPr>
              <a:t>PILOT</a:t>
            </a:r>
          </a:p>
        </p:txBody>
      </p:sp>
    </p:spTree>
    <p:extLst>
      <p:ext uri="{BB962C8B-B14F-4D97-AF65-F5344CB8AC3E}">
        <p14:creationId xmlns:p14="http://schemas.microsoft.com/office/powerpoint/2010/main" val="3657691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8330" y="576527"/>
            <a:ext cx="9850783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PILOT</a:t>
            </a:r>
          </a:p>
          <a:p>
            <a:pPr algn="ctr"/>
            <a:endParaRPr lang="en-US" sz="4000" b="1" u="sng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3600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Consolidate Four Functions for State &amp; Local:</a:t>
            </a:r>
          </a:p>
          <a:p>
            <a:endParaRPr lang="en-US" sz="3600" b="1" u="sng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01638"/>
            <a:r>
              <a:rPr lang="en-US" sz="3600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1000 – Instruction</a:t>
            </a:r>
          </a:p>
          <a:p>
            <a:pPr marL="401638"/>
            <a:endParaRPr lang="en-US" sz="3600" b="1" u="sng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01638"/>
            <a:r>
              <a:rPr lang="en-US" sz="3600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2100 - Pupil Services</a:t>
            </a:r>
          </a:p>
          <a:p>
            <a:pPr marL="401638"/>
            <a:endParaRPr lang="en-US" sz="3600" b="1" u="sng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01638"/>
            <a:r>
              <a:rPr lang="en-US" sz="3600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2210 - Improvement of Instructional Services</a:t>
            </a:r>
          </a:p>
          <a:p>
            <a:pPr marL="401638"/>
            <a:endParaRPr lang="en-US" sz="3600" b="1" u="sng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01638"/>
            <a:r>
              <a:rPr lang="en-US" sz="3600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2220 - Educational Media Services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C2B9-08EF-41BB-8104-A881D6A1894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60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352413097"/>
              </p:ext>
            </p:extLst>
          </p:nvPr>
        </p:nvGraphicFramePr>
        <p:xfrm>
          <a:off x="887897" y="1974574"/>
          <a:ext cx="10721009" cy="39226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8795">
                  <a:extLst>
                    <a:ext uri="{9D8B030D-6E8A-4147-A177-3AD203B41FA5}">
                      <a16:colId xmlns:a16="http://schemas.microsoft.com/office/drawing/2014/main" val="3590387552"/>
                    </a:ext>
                  </a:extLst>
                </a:gridCol>
                <a:gridCol w="1506911">
                  <a:extLst>
                    <a:ext uri="{9D8B030D-6E8A-4147-A177-3AD203B41FA5}">
                      <a16:colId xmlns:a16="http://schemas.microsoft.com/office/drawing/2014/main" val="1918649869"/>
                    </a:ext>
                  </a:extLst>
                </a:gridCol>
                <a:gridCol w="1204367">
                  <a:extLst>
                    <a:ext uri="{9D8B030D-6E8A-4147-A177-3AD203B41FA5}">
                      <a16:colId xmlns:a16="http://schemas.microsoft.com/office/drawing/2014/main" val="3821007456"/>
                    </a:ext>
                  </a:extLst>
                </a:gridCol>
                <a:gridCol w="1437562">
                  <a:extLst>
                    <a:ext uri="{9D8B030D-6E8A-4147-A177-3AD203B41FA5}">
                      <a16:colId xmlns:a16="http://schemas.microsoft.com/office/drawing/2014/main" val="4066663062"/>
                    </a:ext>
                  </a:extLst>
                </a:gridCol>
                <a:gridCol w="1437562">
                  <a:extLst>
                    <a:ext uri="{9D8B030D-6E8A-4147-A177-3AD203B41FA5}">
                      <a16:colId xmlns:a16="http://schemas.microsoft.com/office/drawing/2014/main" val="917716711"/>
                    </a:ext>
                  </a:extLst>
                </a:gridCol>
                <a:gridCol w="1437562">
                  <a:extLst>
                    <a:ext uri="{9D8B030D-6E8A-4147-A177-3AD203B41FA5}">
                      <a16:colId xmlns:a16="http://schemas.microsoft.com/office/drawing/2014/main" val="4077635851"/>
                    </a:ext>
                  </a:extLst>
                </a:gridCol>
                <a:gridCol w="1568250">
                  <a:extLst>
                    <a:ext uri="{9D8B030D-6E8A-4147-A177-3AD203B41FA5}">
                      <a16:colId xmlns:a16="http://schemas.microsoft.com/office/drawing/2014/main" val="4136920989"/>
                    </a:ext>
                  </a:extLst>
                </a:gridCol>
              </a:tblGrid>
              <a:tr h="9445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School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State &amp; Local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Title I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Title II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Title III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Title VI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Total</a:t>
                      </a:r>
                      <a:endParaRPr lang="en-US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6490987"/>
                  </a:ext>
                </a:extLst>
              </a:tr>
              <a:tr h="4722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School A $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850,000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80,000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40,000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20,000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10,000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1,000,000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2533171"/>
                  </a:ext>
                </a:extLst>
              </a:tr>
              <a:tr h="4971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School A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5073434"/>
                  </a:ext>
                </a:extLst>
              </a:tr>
              <a:tr h="4971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School B $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1,700,000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140,000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60,000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60,000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40,000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2,000,000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5856157"/>
                  </a:ext>
                </a:extLst>
              </a:tr>
              <a:tr h="4971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School B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7%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3%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3787383"/>
                  </a:ext>
                </a:extLst>
              </a:tr>
              <a:tr h="5171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System</a:t>
                      </a:r>
                      <a:r>
                        <a:rPr lang="en-US" sz="2400" baseline="0" dirty="0">
                          <a:effectLst/>
                          <a:latin typeface="+mn-lt"/>
                        </a:rPr>
                        <a:t> Wide $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2,550,000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220,000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100,000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80,000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50,000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3,000,000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8459017"/>
                  </a:ext>
                </a:extLst>
              </a:tr>
              <a:tr h="4971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System</a:t>
                      </a:r>
                      <a:r>
                        <a:rPr lang="en-US" sz="2400" baseline="0" dirty="0">
                          <a:effectLst/>
                        </a:rPr>
                        <a:t> Wide 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85%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7.5%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3.5%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2.5%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1.5%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100%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4664385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312644" y="683510"/>
            <a:ext cx="61093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Consolidated Schoolwide Pool</a:t>
            </a:r>
            <a:endParaRPr lang="en-US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C2B9-08EF-41BB-8104-A881D6A1894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785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0472" y="93670"/>
            <a:ext cx="6253604" cy="669296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90600" y="507879"/>
            <a:ext cx="234834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Funds lose their individual identity and are treated like a single “pool” of funds.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C2B9-08EF-41BB-8104-A881D6A1894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110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D463-02F2-4549-A116-21E38C23CC66}" type="slidenum">
              <a:rPr lang="en-US" smtClean="0"/>
              <a:t>8</a:t>
            </a:fld>
            <a:endParaRPr lang="en-US"/>
          </a:p>
        </p:txBody>
      </p:sp>
      <p:sp>
        <p:nvSpPr>
          <p:cNvPr id="3" name="object 2"/>
          <p:cNvSpPr txBox="1"/>
          <p:nvPr/>
        </p:nvSpPr>
        <p:spPr>
          <a:xfrm>
            <a:off x="3640014" y="866808"/>
            <a:ext cx="4882515" cy="5086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86180" marR="5080" indent="-1174115">
              <a:lnSpc>
                <a:spcPct val="120000"/>
              </a:lnSpc>
            </a:pPr>
            <a:r>
              <a:rPr sz="1350" b="1" spc="5" dirty="0">
                <a:latin typeface="Arial"/>
                <a:cs typeface="Arial"/>
              </a:rPr>
              <a:t>Schoolwide </a:t>
            </a:r>
            <a:r>
              <a:rPr sz="1350" b="1" spc="10" dirty="0">
                <a:latin typeface="Arial"/>
                <a:cs typeface="Arial"/>
              </a:rPr>
              <a:t>School Improvement </a:t>
            </a:r>
            <a:r>
              <a:rPr sz="1350" b="1" spc="5" dirty="0">
                <a:latin typeface="Arial"/>
                <a:cs typeface="Arial"/>
              </a:rPr>
              <a:t>Plan </a:t>
            </a:r>
            <a:r>
              <a:rPr sz="1350" b="1" dirty="0">
                <a:latin typeface="Arial"/>
                <a:cs typeface="Arial"/>
              </a:rPr>
              <a:t>- </a:t>
            </a:r>
            <a:r>
              <a:rPr sz="1350" b="1" spc="5" dirty="0">
                <a:latin typeface="Arial"/>
                <a:cs typeface="Arial"/>
              </a:rPr>
              <a:t>Combining </a:t>
            </a:r>
            <a:r>
              <a:rPr sz="1350" b="1" spc="20" dirty="0">
                <a:latin typeface="Arial"/>
                <a:cs typeface="Arial"/>
              </a:rPr>
              <a:t>Funds  </a:t>
            </a:r>
            <a:r>
              <a:rPr sz="1350" b="1" spc="5" dirty="0">
                <a:latin typeface="Arial"/>
                <a:cs typeface="Arial"/>
              </a:rPr>
              <a:t>Intent and </a:t>
            </a:r>
            <a:r>
              <a:rPr sz="1350" b="1" spc="10" dirty="0">
                <a:latin typeface="Arial"/>
                <a:cs typeface="Arial"/>
              </a:rPr>
              <a:t>Purpose</a:t>
            </a:r>
            <a:r>
              <a:rPr sz="1350" b="1" spc="180" dirty="0">
                <a:latin typeface="Arial"/>
                <a:cs typeface="Arial"/>
              </a:rPr>
              <a:t> </a:t>
            </a:r>
            <a:r>
              <a:rPr sz="1350" b="1" spc="5" dirty="0">
                <a:latin typeface="Arial"/>
                <a:cs typeface="Arial"/>
              </a:rPr>
              <a:t>Statement</a:t>
            </a:r>
            <a:endParaRPr sz="1350" dirty="0">
              <a:latin typeface="Arial"/>
              <a:cs typeface="Arial"/>
            </a:endParaRPr>
          </a:p>
        </p:txBody>
      </p:sp>
      <p:graphicFrame>
        <p:nvGraphicFramePr>
          <p:cNvPr id="4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946589"/>
              </p:ext>
            </p:extLst>
          </p:nvPr>
        </p:nvGraphicFramePr>
        <p:xfrm>
          <a:off x="3043614" y="1619912"/>
          <a:ext cx="5916167" cy="11850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3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7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9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5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3181"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b="1" spc="15" dirty="0">
                          <a:latin typeface="Arial"/>
                          <a:cs typeface="Arial"/>
                        </a:rPr>
                        <a:t>District</a:t>
                      </a:r>
                      <a:r>
                        <a:rPr sz="12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25" dirty="0">
                          <a:latin typeface="Arial"/>
                          <a:cs typeface="Arial"/>
                        </a:rPr>
                        <a:t>Name: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L w="13716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200" spc="5" dirty="0">
                          <a:latin typeface="Arial"/>
                          <a:cs typeface="Arial"/>
                        </a:rPr>
                        <a:t>Madison </a:t>
                      </a:r>
                      <a:r>
                        <a:rPr sz="1200" spc="15" dirty="0">
                          <a:latin typeface="Arial"/>
                          <a:cs typeface="Arial"/>
                        </a:rPr>
                        <a:t>County School</a:t>
                      </a:r>
                      <a:r>
                        <a:rPr sz="12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System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L w="9144">
                      <a:solidFill>
                        <a:srgbClr val="000000"/>
                      </a:solidFill>
                      <a:prstDash val="solid"/>
                    </a:lnL>
                    <a:lnR w="13716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Fiscal</a:t>
                      </a:r>
                      <a:r>
                        <a:rPr sz="12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20" dirty="0">
                          <a:latin typeface="Arial"/>
                          <a:cs typeface="Arial"/>
                        </a:rPr>
                        <a:t>Year: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L w="13716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050" spc="20" dirty="0">
                          <a:latin typeface="Arial"/>
                          <a:cs typeface="Arial"/>
                        </a:rPr>
                        <a:t>FY17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L w="9144">
                      <a:solidFill>
                        <a:srgbClr val="000000"/>
                      </a:solidFill>
                      <a:prstDash val="solid"/>
                    </a:lnL>
                    <a:lnR w="13715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200" b="1" spc="20" dirty="0">
                          <a:latin typeface="Arial"/>
                          <a:cs typeface="Arial"/>
                        </a:rPr>
                        <a:t>School</a:t>
                      </a:r>
                      <a:r>
                        <a:rPr sz="12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25" dirty="0">
                          <a:latin typeface="Arial"/>
                          <a:cs typeface="Arial"/>
                        </a:rPr>
                        <a:t>Name: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13716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Danielsville 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Elementary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School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L w="9144">
                      <a:solidFill>
                        <a:srgbClr val="000000"/>
                      </a:solidFill>
                      <a:prstDash val="solid"/>
                    </a:lnL>
                    <a:lnR w="13716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1200" b="1" spc="5" dirty="0">
                          <a:latin typeface="Arial"/>
                          <a:cs typeface="Arial"/>
                        </a:rPr>
                        <a:t>Grade</a:t>
                      </a:r>
                      <a:r>
                        <a:rPr sz="12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10" dirty="0">
                          <a:latin typeface="Arial"/>
                          <a:cs typeface="Arial"/>
                        </a:rPr>
                        <a:t>Levels: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L w="13716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050" spc="35" dirty="0">
                          <a:latin typeface="Arial"/>
                          <a:cs typeface="Arial"/>
                        </a:rPr>
                        <a:t>K-5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2865" marB="0">
                    <a:lnL w="9144">
                      <a:solidFill>
                        <a:srgbClr val="000000"/>
                      </a:solidFill>
                      <a:prstDash val="solid"/>
                    </a:lnL>
                    <a:lnR w="13715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753"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200" b="1" spc="25" dirty="0">
                          <a:latin typeface="Arial"/>
                          <a:cs typeface="Arial"/>
                        </a:rPr>
                        <a:t>Date</a:t>
                      </a:r>
                      <a:r>
                        <a:rPr sz="1200" b="1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20" dirty="0">
                          <a:latin typeface="Arial"/>
                          <a:cs typeface="Arial"/>
                        </a:rPr>
                        <a:t>Submitted: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13716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9/15/2016</a:t>
                      </a:r>
                    </a:p>
                  </a:txBody>
                  <a:tcPr marL="0" marR="0" marT="72390" marB="0">
                    <a:lnL w="9144">
                      <a:solidFill>
                        <a:srgbClr val="000000"/>
                      </a:solidFill>
                      <a:prstDash val="solid"/>
                    </a:lnL>
                    <a:lnR w="13715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object 4"/>
          <p:cNvSpPr txBox="1"/>
          <p:nvPr/>
        </p:nvSpPr>
        <p:spPr>
          <a:xfrm>
            <a:off x="3186552" y="2978607"/>
            <a:ext cx="5628005" cy="432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540">
              <a:lnSpc>
                <a:spcPct val="122900"/>
              </a:lnSpc>
            </a:pPr>
            <a:r>
              <a:rPr sz="1200" spc="10" dirty="0">
                <a:latin typeface="Arial"/>
                <a:cs typeface="Arial"/>
              </a:rPr>
              <a:t>Describe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how</a:t>
            </a:r>
            <a:r>
              <a:rPr sz="1200" spc="4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the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Intent </a:t>
            </a:r>
            <a:r>
              <a:rPr sz="1200" spc="20" dirty="0">
                <a:latin typeface="Arial"/>
                <a:cs typeface="Arial"/>
              </a:rPr>
              <a:t>and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Purpose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for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each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consolidated</a:t>
            </a:r>
            <a:r>
              <a:rPr sz="1200" spc="5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funding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source </a:t>
            </a:r>
            <a:r>
              <a:rPr sz="1200" spc="15" dirty="0">
                <a:latin typeface="Arial"/>
                <a:cs typeface="Arial"/>
              </a:rPr>
              <a:t>will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be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met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55" dirty="0">
                <a:latin typeface="Arial"/>
                <a:cs typeface="Arial"/>
              </a:rPr>
              <a:t>by</a:t>
            </a:r>
            <a:r>
              <a:rPr sz="1200" spc="-90" dirty="0">
                <a:latin typeface="Arial"/>
                <a:cs typeface="Arial"/>
              </a:rPr>
              <a:t> </a:t>
            </a:r>
            <a:r>
              <a:rPr sz="1200" spc="25" dirty="0">
                <a:latin typeface="Arial"/>
                <a:cs typeface="Arial"/>
              </a:rPr>
              <a:t>the  </a:t>
            </a:r>
            <a:r>
              <a:rPr sz="1200" spc="-5" dirty="0">
                <a:latin typeface="Arial"/>
                <a:cs typeface="Arial"/>
              </a:rPr>
              <a:t>school.</a:t>
            </a:r>
            <a:endParaRPr sz="1200" dirty="0">
              <a:latin typeface="Arial"/>
              <a:cs typeface="Arial"/>
            </a:endParaRPr>
          </a:p>
        </p:txBody>
      </p:sp>
      <p:graphicFrame>
        <p:nvGraphicFramePr>
          <p:cNvPr id="6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22899"/>
              </p:ext>
            </p:extLst>
          </p:nvPr>
        </p:nvGraphicFramePr>
        <p:xfrm>
          <a:off x="3043614" y="3639352"/>
          <a:ext cx="5913882" cy="30040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75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388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1489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200" b="1" spc="5" dirty="0">
                          <a:latin typeface="Arial"/>
                          <a:cs typeface="Arial"/>
                        </a:rPr>
                        <a:t>State/Local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13716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 marR="119380" indent="2540">
                        <a:lnSpc>
                          <a:spcPct val="108600"/>
                        </a:lnSpc>
                        <a:spcBef>
                          <a:spcPts val="425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Classroom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instruction 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200" spc="15" dirty="0">
                          <a:latin typeface="Arial"/>
                          <a:cs typeface="Arial"/>
                        </a:rPr>
                        <a:t>all core </a:t>
                      </a:r>
                      <a:r>
                        <a:rPr sz="1200" spc="30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"specials" classes; associated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supplies 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materials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L w="9144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632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b="1" spc="20" dirty="0">
                          <a:latin typeface="Arial"/>
                          <a:cs typeface="Arial"/>
                        </a:rPr>
                        <a:t>Title </a:t>
                      </a:r>
                      <a:r>
                        <a:rPr sz="1200" b="1" spc="15" dirty="0">
                          <a:latin typeface="Arial"/>
                          <a:cs typeface="Arial"/>
                        </a:rPr>
                        <a:t>I, </a:t>
                      </a:r>
                      <a:r>
                        <a:rPr sz="1200" b="1" spc="25" dirty="0">
                          <a:latin typeface="Arial"/>
                          <a:cs typeface="Arial"/>
                        </a:rPr>
                        <a:t>Part</a:t>
                      </a:r>
                      <a:r>
                        <a:rPr sz="1200" b="1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20" dirty="0">
                          <a:latin typeface="Arial"/>
                          <a:cs typeface="Arial"/>
                        </a:rPr>
                        <a:t>A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L w="13716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 marR="436245" indent="-635">
                        <a:lnSpc>
                          <a:spcPct val="105700"/>
                        </a:lnSpc>
                        <a:spcBef>
                          <a:spcPts val="445"/>
                        </a:spcBef>
                      </a:pPr>
                      <a:r>
                        <a:rPr sz="1200" spc="5" dirty="0">
                          <a:latin typeface="Arial"/>
                          <a:cs typeface="Arial"/>
                        </a:rPr>
                        <a:t>Afterschool 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Camp;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Additional in-class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assistance,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small </a:t>
                      </a:r>
                      <a:r>
                        <a:rPr sz="1200" spc="15" dirty="0">
                          <a:latin typeface="Arial"/>
                          <a:cs typeface="Arial"/>
                        </a:rPr>
                        <a:t>group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pull-out,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intervention </a:t>
                      </a:r>
                      <a:r>
                        <a:rPr sz="1200" spc="15" dirty="0">
                          <a:latin typeface="Arial"/>
                          <a:cs typeface="Arial"/>
                        </a:rPr>
                        <a:t>as 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needed </a:t>
                      </a:r>
                      <a:r>
                        <a:rPr sz="1200" spc="3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reinforce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academic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standards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9144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917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b="1" spc="20" dirty="0">
                          <a:latin typeface="Arial"/>
                          <a:cs typeface="Arial"/>
                        </a:rPr>
                        <a:t>Title </a:t>
                      </a:r>
                      <a:r>
                        <a:rPr sz="1200" b="1" spc="15" dirty="0">
                          <a:latin typeface="Arial"/>
                          <a:cs typeface="Arial"/>
                        </a:rPr>
                        <a:t>II, Part </a:t>
                      </a:r>
                      <a:r>
                        <a:rPr sz="1200" b="1" spc="2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b="1" spc="-2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·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L w="13716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 marR="684530" indent="-1905">
                        <a:lnSpc>
                          <a:spcPct val="108600"/>
                        </a:lnSpc>
                        <a:spcBef>
                          <a:spcPts val="40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Professional learning </a:t>
                      </a:r>
                      <a:r>
                        <a:rPr sz="1200" spc="3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address: equity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interventions,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content 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and 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pedagogy,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200" spc="15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diverse 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needs of </a:t>
                      </a:r>
                      <a:r>
                        <a:rPr sz="1200" spc="15" dirty="0">
                          <a:latin typeface="Arial"/>
                          <a:cs typeface="Arial"/>
                        </a:rPr>
                        <a:t>all</a:t>
                      </a:r>
                      <a:r>
                        <a:rPr sz="12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students</a:t>
                      </a:r>
                    </a:p>
                  </a:txBody>
                  <a:tcPr marL="0" marR="0" marT="51435" marB="0">
                    <a:lnL w="9144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2939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200" b="1" spc="20" dirty="0">
                          <a:latin typeface="Arial"/>
                          <a:cs typeface="Arial"/>
                        </a:rPr>
                        <a:t>Title</a:t>
                      </a:r>
                      <a:r>
                        <a:rPr sz="1200" b="1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15" dirty="0">
                          <a:latin typeface="Arial"/>
                          <a:cs typeface="Arial"/>
                        </a:rPr>
                        <a:t>Ill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13716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 marR="91440" indent="-1270">
                        <a:lnSpc>
                          <a:spcPct val="107100"/>
                        </a:lnSpc>
                        <a:spcBef>
                          <a:spcPts val="44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Professional learning </a:t>
                      </a:r>
                      <a:r>
                        <a:rPr sz="1200" spc="3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address </a:t>
                      </a:r>
                      <a:r>
                        <a:rPr sz="1200" spc="25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unique needs 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English Learners;  increased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access </a:t>
                      </a:r>
                      <a:r>
                        <a:rPr sz="1200" spc="3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educational technology 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English </a:t>
                      </a:r>
                      <a:r>
                        <a:rPr sz="1200" spc="15" dirty="0">
                          <a:latin typeface="Arial"/>
                          <a:cs typeface="Arial"/>
                        </a:rPr>
                        <a:t>Learners </a:t>
                      </a:r>
                      <a:r>
                        <a:rPr sz="1200" spc="3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15" dirty="0">
                          <a:latin typeface="Arial"/>
                          <a:cs typeface="Arial"/>
                        </a:rPr>
                        <a:t>promote 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academic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achievement; 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Parent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outreach 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English</a:t>
                      </a:r>
                      <a:r>
                        <a:rPr sz="1200" spc="1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15" dirty="0">
                          <a:latin typeface="Arial"/>
                          <a:cs typeface="Arial"/>
                        </a:rPr>
                        <a:t>Learners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9144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182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1200" b="1" spc="20" dirty="0">
                          <a:latin typeface="Arial"/>
                          <a:cs typeface="Arial"/>
                        </a:rPr>
                        <a:t>Title </a:t>
                      </a:r>
                      <a:r>
                        <a:rPr sz="1200" b="1" spc="35" dirty="0">
                          <a:latin typeface="Arial"/>
                          <a:cs typeface="Arial"/>
                        </a:rPr>
                        <a:t>VI, </a:t>
                      </a:r>
                      <a:r>
                        <a:rPr sz="1200" b="1" spc="25" dirty="0">
                          <a:latin typeface="Arial"/>
                          <a:cs typeface="Arial"/>
                        </a:rPr>
                        <a:t>Part</a:t>
                      </a:r>
                      <a:r>
                        <a:rPr sz="1200" b="1" spc="-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25" dirty="0">
                          <a:latin typeface="Arial"/>
                          <a:cs typeface="Arial"/>
                        </a:rPr>
                        <a:t>8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L w="13716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200" spc="5" dirty="0">
                          <a:latin typeface="Arial"/>
                          <a:cs typeface="Arial"/>
                        </a:rPr>
                        <a:t>Summer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transition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camps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- 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Kindercamp;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increased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access </a:t>
                      </a:r>
                      <a:r>
                        <a:rPr sz="1200" spc="3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200" spc="2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technology</a:t>
                      </a:r>
                    </a:p>
                  </a:txBody>
                  <a:tcPr marL="0" marR="0" marT="62865" marB="0">
                    <a:lnL w="9144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21155" y="362208"/>
            <a:ext cx="9477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Madison County – Danielsville Elementary Intent and Purpose Statement</a:t>
            </a:r>
          </a:p>
        </p:txBody>
      </p:sp>
    </p:spTree>
    <p:extLst>
      <p:ext uri="{BB962C8B-B14F-4D97-AF65-F5344CB8AC3E}">
        <p14:creationId xmlns:p14="http://schemas.microsoft.com/office/powerpoint/2010/main" val="392259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1283</TotalTime>
  <Words>340</Words>
  <Application>Microsoft Office PowerPoint</Application>
  <PresentationFormat>Widescreen</PresentationFormat>
  <Paragraphs>105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Adobe Devanagari</vt:lpstr>
      <vt:lpstr>Arial</vt:lpstr>
      <vt:lpstr>Calibri</vt:lpstr>
      <vt:lpstr>Calibri Light</vt:lpstr>
      <vt:lpstr>Times New Roman</vt:lpstr>
      <vt:lpstr>Office Theme</vt:lpstr>
      <vt:lpstr>PowerPoint Presentation</vt:lpstr>
      <vt:lpstr>  Pilot Systems Calhoun City Cartersville Madison County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Weber</dc:creator>
  <cp:lastModifiedBy>Dan Weber</cp:lastModifiedBy>
  <cp:revision>10</cp:revision>
  <cp:lastPrinted>2016-10-19T12:28:28Z</cp:lastPrinted>
  <dcterms:created xsi:type="dcterms:W3CDTF">2016-10-17T18:24:03Z</dcterms:created>
  <dcterms:modified xsi:type="dcterms:W3CDTF">2016-10-19T13:06:53Z</dcterms:modified>
</cp:coreProperties>
</file>