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6" r:id="rId3"/>
    <p:sldId id="257" r:id="rId4"/>
    <p:sldId id="259" r:id="rId5"/>
    <p:sldId id="262" r:id="rId6"/>
    <p:sldId id="261" r:id="rId7"/>
    <p:sldId id="258" r:id="rId8"/>
    <p:sldId id="264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44" d="100"/>
          <a:sy n="44" d="100"/>
        </p:scale>
        <p:origin x="51" y="3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EB4E06C-52F5-47D2-A7FB-27E89419984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07DE189-068D-43D6-B6E6-668C5339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5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2DE8B9C-950A-4BA8-9525-D649403E7F6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68F6307-07FF-4D9E-B8A7-0ECBEDBFE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8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EAC1-9138-4D59-B489-B8829013767B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4F75-0E20-4505-9B92-EDC12AD7AC95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6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0123-20B0-41E2-9E63-50AC4068D61A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8E6-A540-4131-955D-9DF1C2CD1E0A}" type="datetime1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C2B9-08EF-41BB-8104-A881D6A1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7E4C-57B1-4547-A676-F54D96BBEF8D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2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9716-B748-469E-A5A6-2C7FFBAADED9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5976-6F90-4FD5-A594-8C284C5B6251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8F89-F0C2-4905-8C80-4A58DCE7369C}" type="datetime1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3388-97D1-4075-834F-AB6F7D0700A7}" type="datetime1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697-3490-418A-B567-E3BA4AD75CBE}" type="datetime1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5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981-C99E-4B66-B699-4D81E46C94AA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6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F098-BE18-44B0-B795-667C9DB1E5B8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8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742A-CC60-4CAF-9C6C-16FAB93E9F2D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9D463-02F2-4549-A116-21E38C23C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377" y="1393979"/>
            <a:ext cx="1053205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Federal, State &amp; Local Funds</a:t>
            </a:r>
          </a:p>
          <a:p>
            <a:pPr algn="ctr"/>
            <a:r>
              <a:rPr lang="en-US" sz="60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 Pilot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978" y="3758874"/>
            <a:ext cx="3831503" cy="888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8729" y="5156811"/>
            <a:ext cx="2297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Dan Weber</a:t>
            </a:r>
          </a:p>
          <a:p>
            <a:pPr algn="ctr"/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Executive Director</a:t>
            </a:r>
          </a:p>
          <a:p>
            <a:pPr algn="ctr"/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(404) 808-6670</a:t>
            </a:r>
          </a:p>
          <a:p>
            <a:pPr algn="ctr"/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dan@charter-system.org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313" y="540327"/>
            <a:ext cx="9144000" cy="2269374"/>
          </a:xfrm>
        </p:spPr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br>
              <a:rPr lang="en-US" dirty="0"/>
            </a:br>
            <a:br>
              <a:rPr lang="en-US" dirty="0"/>
            </a:br>
            <a:r>
              <a:rPr lang="en-US" u="sng" dirty="0"/>
              <a:t>Pilot Systems</a:t>
            </a:r>
            <a:br>
              <a:rPr lang="en-US" dirty="0"/>
            </a:br>
            <a: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Calhoun City</a:t>
            </a:r>
            <a:b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Cartersville</a:t>
            </a:r>
            <a:b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Madison County</a:t>
            </a:r>
            <a:endParaRPr lang="en-US" sz="31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77883" y="4411143"/>
            <a:ext cx="361465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82090" y="3556406"/>
            <a:ext cx="810906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u="sng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Georgia DOE Director</a:t>
            </a:r>
          </a:p>
          <a:p>
            <a:pPr algn="ctr"/>
            <a:r>
              <a:rPr lang="en-US" sz="3100" dirty="0">
                <a:solidFill>
                  <a:prstClr val="black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Shaun Owen</a:t>
            </a:r>
          </a:p>
          <a:p>
            <a:pPr algn="ctr"/>
            <a:r>
              <a:rPr lang="en-US" sz="3100" dirty="0">
                <a:solidFill>
                  <a:prstClr val="black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Director of Consolidated Federal Initiatives</a:t>
            </a:r>
          </a:p>
          <a:p>
            <a:pPr algn="ctr"/>
            <a:r>
              <a:rPr lang="en-US" sz="3100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404-971-0096</a:t>
            </a:r>
          </a:p>
          <a:p>
            <a:pPr algn="ctr"/>
            <a:r>
              <a:rPr lang="en-US" sz="3100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sowen@doe.k12.ga.us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9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97" y="629571"/>
            <a:ext cx="11597267" cy="60210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C2B9-08EF-41BB-8104-A881D6A1894C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81018" y="97842"/>
            <a:ext cx="1524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61975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23" y="920293"/>
            <a:ext cx="11566045" cy="580118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C2B9-08EF-41BB-8104-A881D6A1894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1388" y="244700"/>
            <a:ext cx="94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PILOT</a:t>
            </a:r>
          </a:p>
        </p:txBody>
      </p:sp>
    </p:spTree>
    <p:extLst>
      <p:ext uri="{BB962C8B-B14F-4D97-AF65-F5344CB8AC3E}">
        <p14:creationId xmlns:p14="http://schemas.microsoft.com/office/powerpoint/2010/main" val="365769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330" y="576527"/>
            <a:ext cx="985078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PILOT</a:t>
            </a:r>
          </a:p>
          <a:p>
            <a:pPr algn="ctr"/>
            <a:endParaRPr lang="en-US" sz="40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Consolidate Four Functions for State &amp; Local:</a:t>
            </a:r>
          </a:p>
          <a:p>
            <a:endParaRPr lang="en-US" sz="36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1638"/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1000 – Instruction</a:t>
            </a:r>
          </a:p>
          <a:p>
            <a:pPr marL="401638"/>
            <a:endParaRPr lang="en-US" sz="36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1638"/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2100 - Pupil Services</a:t>
            </a:r>
          </a:p>
          <a:p>
            <a:pPr marL="401638"/>
            <a:endParaRPr lang="en-US" sz="36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1638"/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2210 - Improvement of Instructional Services</a:t>
            </a:r>
          </a:p>
          <a:p>
            <a:pPr marL="401638"/>
            <a:endParaRPr lang="en-US" sz="36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1638"/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2220 - Educational Media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C2B9-08EF-41BB-8104-A881D6A18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52413097"/>
              </p:ext>
            </p:extLst>
          </p:nvPr>
        </p:nvGraphicFramePr>
        <p:xfrm>
          <a:off x="887897" y="1974574"/>
          <a:ext cx="10721009" cy="392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8795">
                  <a:extLst>
                    <a:ext uri="{9D8B030D-6E8A-4147-A177-3AD203B41FA5}">
                      <a16:colId xmlns:a16="http://schemas.microsoft.com/office/drawing/2014/main" val="3590387552"/>
                    </a:ext>
                  </a:extLst>
                </a:gridCol>
                <a:gridCol w="1506911">
                  <a:extLst>
                    <a:ext uri="{9D8B030D-6E8A-4147-A177-3AD203B41FA5}">
                      <a16:colId xmlns:a16="http://schemas.microsoft.com/office/drawing/2014/main" val="1918649869"/>
                    </a:ext>
                  </a:extLst>
                </a:gridCol>
                <a:gridCol w="1204367">
                  <a:extLst>
                    <a:ext uri="{9D8B030D-6E8A-4147-A177-3AD203B41FA5}">
                      <a16:colId xmlns:a16="http://schemas.microsoft.com/office/drawing/2014/main" val="3821007456"/>
                    </a:ext>
                  </a:extLst>
                </a:gridCol>
                <a:gridCol w="1437562">
                  <a:extLst>
                    <a:ext uri="{9D8B030D-6E8A-4147-A177-3AD203B41FA5}">
                      <a16:colId xmlns:a16="http://schemas.microsoft.com/office/drawing/2014/main" val="4066663062"/>
                    </a:ext>
                  </a:extLst>
                </a:gridCol>
                <a:gridCol w="1437562">
                  <a:extLst>
                    <a:ext uri="{9D8B030D-6E8A-4147-A177-3AD203B41FA5}">
                      <a16:colId xmlns:a16="http://schemas.microsoft.com/office/drawing/2014/main" val="917716711"/>
                    </a:ext>
                  </a:extLst>
                </a:gridCol>
                <a:gridCol w="1437562">
                  <a:extLst>
                    <a:ext uri="{9D8B030D-6E8A-4147-A177-3AD203B41FA5}">
                      <a16:colId xmlns:a16="http://schemas.microsoft.com/office/drawing/2014/main" val="4077635851"/>
                    </a:ext>
                  </a:extLst>
                </a:gridCol>
                <a:gridCol w="1568250">
                  <a:extLst>
                    <a:ext uri="{9D8B030D-6E8A-4147-A177-3AD203B41FA5}">
                      <a16:colId xmlns:a16="http://schemas.microsoft.com/office/drawing/2014/main" val="4136920989"/>
                    </a:ext>
                  </a:extLst>
                </a:gridCol>
              </a:tblGrid>
              <a:tr h="944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School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State &amp; Local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Title 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Title II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Title III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Title VI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490987"/>
                  </a:ext>
                </a:extLst>
              </a:tr>
              <a:tr h="472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School A $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40,000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1,000,000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2533171"/>
                  </a:ext>
                </a:extLst>
              </a:tr>
              <a:tr h="497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School A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073434"/>
                  </a:ext>
                </a:extLst>
              </a:tr>
              <a:tr h="497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School B $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1,700,000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140,000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60,000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40,000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2,000,000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856157"/>
                  </a:ext>
                </a:extLst>
              </a:tr>
              <a:tr h="497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School B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7%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3787383"/>
                  </a:ext>
                </a:extLst>
              </a:tr>
              <a:tr h="517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System</a:t>
                      </a:r>
                      <a:r>
                        <a:rPr lang="en-US" sz="2400" baseline="0" dirty="0">
                          <a:effectLst/>
                          <a:latin typeface="+mn-lt"/>
                        </a:rPr>
                        <a:t> Wide $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2,550,000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220,000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100,000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3,000,000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459017"/>
                  </a:ext>
                </a:extLst>
              </a:tr>
              <a:tr h="497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System</a:t>
                      </a:r>
                      <a:r>
                        <a:rPr lang="en-US" sz="2400" baseline="0" dirty="0">
                          <a:effectLst/>
                        </a:rPr>
                        <a:t> Wide 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85%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7.5%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2.5%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466438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12644" y="683510"/>
            <a:ext cx="6109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Consolidated Schoolwide Pool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C2B9-08EF-41BB-8104-A881D6A18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8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72" y="93670"/>
            <a:ext cx="6253604" cy="66929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507879"/>
            <a:ext cx="234834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Funds lose their individual identity and are treated like a single “pool” of funds.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C2B9-08EF-41BB-8104-A881D6A189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463-02F2-4549-A116-21E38C23CC66}" type="slidenum">
              <a:rPr lang="en-US" smtClean="0"/>
              <a:t>8</a:t>
            </a:fld>
            <a:endParaRPr lang="en-US"/>
          </a:p>
        </p:txBody>
      </p:sp>
      <p:sp>
        <p:nvSpPr>
          <p:cNvPr id="3" name="object 2"/>
          <p:cNvSpPr txBox="1"/>
          <p:nvPr/>
        </p:nvSpPr>
        <p:spPr>
          <a:xfrm>
            <a:off x="3640014" y="866808"/>
            <a:ext cx="488251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6180" marR="5080" indent="-1174115">
              <a:lnSpc>
                <a:spcPct val="120000"/>
              </a:lnSpc>
            </a:pPr>
            <a:r>
              <a:rPr sz="1350" b="1" spc="5" dirty="0">
                <a:latin typeface="Arial"/>
                <a:cs typeface="Arial"/>
              </a:rPr>
              <a:t>Schoolwide </a:t>
            </a:r>
            <a:r>
              <a:rPr sz="1350" b="1" spc="10" dirty="0">
                <a:latin typeface="Arial"/>
                <a:cs typeface="Arial"/>
              </a:rPr>
              <a:t>School Improvement </a:t>
            </a:r>
            <a:r>
              <a:rPr sz="1350" b="1" spc="5" dirty="0">
                <a:latin typeface="Arial"/>
                <a:cs typeface="Arial"/>
              </a:rPr>
              <a:t>Plan </a:t>
            </a:r>
            <a:r>
              <a:rPr sz="1350" b="1" dirty="0">
                <a:latin typeface="Arial"/>
                <a:cs typeface="Arial"/>
              </a:rPr>
              <a:t>- </a:t>
            </a:r>
            <a:r>
              <a:rPr sz="1350" b="1" spc="5" dirty="0">
                <a:latin typeface="Arial"/>
                <a:cs typeface="Arial"/>
              </a:rPr>
              <a:t>Combining </a:t>
            </a:r>
            <a:r>
              <a:rPr sz="1350" b="1" spc="20" dirty="0">
                <a:latin typeface="Arial"/>
                <a:cs typeface="Arial"/>
              </a:rPr>
              <a:t>Funds  </a:t>
            </a:r>
            <a:r>
              <a:rPr sz="1350" b="1" spc="5" dirty="0">
                <a:latin typeface="Arial"/>
                <a:cs typeface="Arial"/>
              </a:rPr>
              <a:t>Intent and </a:t>
            </a:r>
            <a:r>
              <a:rPr sz="1350" b="1" spc="10" dirty="0">
                <a:latin typeface="Arial"/>
                <a:cs typeface="Arial"/>
              </a:rPr>
              <a:t>Purpose</a:t>
            </a:r>
            <a:r>
              <a:rPr sz="1350" b="1" spc="180" dirty="0">
                <a:latin typeface="Arial"/>
                <a:cs typeface="Arial"/>
              </a:rPr>
              <a:t> </a:t>
            </a:r>
            <a:r>
              <a:rPr sz="1350" b="1" spc="5" dirty="0">
                <a:latin typeface="Arial"/>
                <a:cs typeface="Arial"/>
              </a:rPr>
              <a:t>Statement</a:t>
            </a:r>
            <a:endParaRPr sz="1350" dirty="0">
              <a:latin typeface="Arial"/>
              <a:cs typeface="Arial"/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46589"/>
              </p:ext>
            </p:extLst>
          </p:nvPr>
        </p:nvGraphicFramePr>
        <p:xfrm>
          <a:off x="3043614" y="1619912"/>
          <a:ext cx="5916167" cy="1185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181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Name: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Madison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County School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System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Fiscal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Year: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50" spc="20" dirty="0">
                          <a:latin typeface="Arial"/>
                          <a:cs typeface="Arial"/>
                        </a:rPr>
                        <a:t>FY17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20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Name: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Danielsville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Elementary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School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Grade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Levels: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spc="35" dirty="0">
                          <a:latin typeface="Arial"/>
                          <a:cs typeface="Arial"/>
                        </a:rPr>
                        <a:t>K-5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53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2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Submitted: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9/15/2016</a:t>
                      </a:r>
                    </a:p>
                  </a:txBody>
                  <a:tcPr marL="0" marR="0" marT="7239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4"/>
          <p:cNvSpPr txBox="1"/>
          <p:nvPr/>
        </p:nvSpPr>
        <p:spPr>
          <a:xfrm>
            <a:off x="3186552" y="2978607"/>
            <a:ext cx="5628005" cy="432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>
              <a:lnSpc>
                <a:spcPct val="122900"/>
              </a:lnSpc>
            </a:pPr>
            <a:r>
              <a:rPr sz="1200" spc="10" dirty="0">
                <a:latin typeface="Arial"/>
                <a:cs typeface="Arial"/>
              </a:rPr>
              <a:t>Describe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how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Intent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Purpose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for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each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consolidated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funding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source </a:t>
            </a:r>
            <a:r>
              <a:rPr sz="1200" spc="15" dirty="0">
                <a:latin typeface="Arial"/>
                <a:cs typeface="Arial"/>
              </a:rPr>
              <a:t>will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met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by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the  </a:t>
            </a:r>
            <a:r>
              <a:rPr sz="1200" spc="-5" dirty="0">
                <a:latin typeface="Arial"/>
                <a:cs typeface="Arial"/>
              </a:rPr>
              <a:t>school.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22899"/>
              </p:ext>
            </p:extLst>
          </p:nvPr>
        </p:nvGraphicFramePr>
        <p:xfrm>
          <a:off x="3043614" y="3639352"/>
          <a:ext cx="5913882" cy="3004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5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8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48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State/Local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119380" indent="2540">
                        <a:lnSpc>
                          <a:spcPct val="108600"/>
                        </a:lnSpc>
                        <a:spcBef>
                          <a:spcPts val="4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Classroom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instruction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all core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"specials" classes; associated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supplies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materials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32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20" dirty="0">
                          <a:latin typeface="Arial"/>
                          <a:cs typeface="Arial"/>
                        </a:rPr>
                        <a:t>Title 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I, 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436245" indent="-635">
                        <a:lnSpc>
                          <a:spcPct val="105700"/>
                        </a:lnSpc>
                        <a:spcBef>
                          <a:spcPts val="44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Afterschool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Camp;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Additional in-class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assistance,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group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pull-out,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intervention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needed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reinforce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standards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17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20" dirty="0">
                          <a:latin typeface="Arial"/>
                          <a:cs typeface="Arial"/>
                        </a:rPr>
                        <a:t>Title 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II, Part 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·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684530" indent="-1905">
                        <a:lnSpc>
                          <a:spcPct val="1086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Professional learning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address: equity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interventions,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content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pedagogy,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diverse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needs of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students</a:t>
                      </a:r>
                    </a:p>
                  </a:txBody>
                  <a:tcPr marL="0" marR="0" marT="5143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939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20" dirty="0">
                          <a:latin typeface="Arial"/>
                          <a:cs typeface="Arial"/>
                        </a:rPr>
                        <a:t>Title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Ill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91440" indent="-1270">
                        <a:lnSpc>
                          <a:spcPct val="1071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Professional learning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address 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unique needs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English Learners;  increased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access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educational technology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English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Learners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promote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academic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achievement;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Parent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outreach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English</a:t>
                      </a:r>
                      <a:r>
                        <a:rPr sz="12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Learners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82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b="1" spc="20" dirty="0">
                          <a:latin typeface="Arial"/>
                          <a:cs typeface="Arial"/>
                        </a:rPr>
                        <a:t>Title </a:t>
                      </a:r>
                      <a:r>
                        <a:rPr sz="1200" b="1" spc="35" dirty="0">
                          <a:latin typeface="Arial"/>
                          <a:cs typeface="Arial"/>
                        </a:rPr>
                        <a:t>VI, 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2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Summer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transition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camps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Kindercamp;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increased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access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technology</a:t>
                      </a:r>
                    </a:p>
                  </a:txBody>
                  <a:tcPr marL="0" marR="0" marT="62865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1155" y="362208"/>
            <a:ext cx="947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Madison County – Danielsville Elementary Intent and Purpose Statement</a:t>
            </a:r>
          </a:p>
        </p:txBody>
      </p:sp>
    </p:spTree>
    <p:extLst>
      <p:ext uri="{BB962C8B-B14F-4D97-AF65-F5344CB8AC3E}">
        <p14:creationId xmlns:p14="http://schemas.microsoft.com/office/powerpoint/2010/main" val="39225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340</Words>
  <Application>Microsoft Office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Devanagari</vt:lpstr>
      <vt:lpstr>Arial</vt:lpstr>
      <vt:lpstr>Calibri</vt:lpstr>
      <vt:lpstr>Calibri Light</vt:lpstr>
      <vt:lpstr>Times New Roman</vt:lpstr>
      <vt:lpstr>Office Theme</vt:lpstr>
      <vt:lpstr>PowerPoint Presentation</vt:lpstr>
      <vt:lpstr>  Pilot Systems Calhoun City Cartersville Madison County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Weber</dc:creator>
  <cp:lastModifiedBy>Dan Weber</cp:lastModifiedBy>
  <cp:revision>10</cp:revision>
  <cp:lastPrinted>2016-10-19T12:28:28Z</cp:lastPrinted>
  <dcterms:created xsi:type="dcterms:W3CDTF">2016-10-17T18:24:03Z</dcterms:created>
  <dcterms:modified xsi:type="dcterms:W3CDTF">2016-10-19T13:06:53Z</dcterms:modified>
</cp:coreProperties>
</file>