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2"/>
  </p:notesMasterIdLst>
  <p:sldIdLst>
    <p:sldId id="258" r:id="rId3"/>
    <p:sldId id="256" r:id="rId4"/>
    <p:sldId id="257" r:id="rId5"/>
    <p:sldId id="260" r:id="rId6"/>
    <p:sldId id="308" r:id="rId7"/>
    <p:sldId id="309" r:id="rId8"/>
    <p:sldId id="320" r:id="rId9"/>
    <p:sldId id="305" r:id="rId10"/>
    <p:sldId id="311" r:id="rId11"/>
    <p:sldId id="284" r:id="rId12"/>
    <p:sldId id="281" r:id="rId13"/>
    <p:sldId id="321" r:id="rId14"/>
    <p:sldId id="323" r:id="rId15"/>
    <p:sldId id="297" r:id="rId16"/>
    <p:sldId id="325" r:id="rId17"/>
    <p:sldId id="267" r:id="rId18"/>
    <p:sldId id="295" r:id="rId19"/>
    <p:sldId id="322" r:id="rId20"/>
    <p:sldId id="301" r:id="rId21"/>
    <p:sldId id="263" r:id="rId22"/>
    <p:sldId id="313" r:id="rId23"/>
    <p:sldId id="324" r:id="rId24"/>
    <p:sldId id="286" r:id="rId25"/>
    <p:sldId id="289" r:id="rId26"/>
    <p:sldId id="299" r:id="rId27"/>
    <p:sldId id="274" r:id="rId28"/>
    <p:sldId id="296" r:id="rId29"/>
    <p:sldId id="298" r:id="rId30"/>
    <p:sldId id="317" r:id="rId31"/>
    <p:sldId id="318" r:id="rId32"/>
    <p:sldId id="319" r:id="rId33"/>
    <p:sldId id="314" r:id="rId34"/>
    <p:sldId id="315" r:id="rId35"/>
    <p:sldId id="316" r:id="rId36"/>
    <p:sldId id="306" r:id="rId37"/>
    <p:sldId id="269" r:id="rId38"/>
    <p:sldId id="270" r:id="rId39"/>
    <p:sldId id="273" r:id="rId40"/>
    <p:sldId id="265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18" autoAdjust="0"/>
    <p:restoredTop sz="94125" autoAdjust="0"/>
  </p:normalViewPr>
  <p:slideViewPr>
    <p:cSldViewPr snapToObjects="1">
      <p:cViewPr varScale="1">
        <p:scale>
          <a:sx n="112" d="100"/>
          <a:sy n="112" d="100"/>
        </p:scale>
        <p:origin x="5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02752-B61B-47B5-A1D2-61D11D16B635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E34EC-96FD-429B-B417-94B9D9F2B0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757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E34EC-96FD-429B-B417-94B9D9F2B00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99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E34EC-96FD-429B-B417-94B9D9F2B008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045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E34EC-96FD-429B-B417-94B9D9F2B00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9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25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779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72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96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722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79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1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sm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EBEE8"/>
              </a:buClr>
              <a:defRPr/>
            </a:lvl1pPr>
            <a:lvl2pPr>
              <a:buClr>
                <a:srgbClr val="0EBEE8"/>
              </a:buClr>
              <a:defRPr/>
            </a:lvl2pPr>
            <a:lvl3pPr>
              <a:buClr>
                <a:srgbClr val="0EBEE8"/>
              </a:buClr>
              <a:defRPr/>
            </a:lvl3pPr>
            <a:lvl4pPr>
              <a:buClr>
                <a:srgbClr val="0EBEE8"/>
              </a:buClr>
              <a:defRPr/>
            </a:lvl4pPr>
            <a:lvl5pPr>
              <a:buClr>
                <a:srgbClr val="0EBEE8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23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735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8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sm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00B0F0"/>
              </a:buClr>
              <a:defRPr sz="2800"/>
            </a:lvl1pPr>
            <a:lvl2pPr>
              <a:buClr>
                <a:srgbClr val="00B0F0"/>
              </a:buClr>
              <a:defRPr sz="2400"/>
            </a:lvl2pPr>
            <a:lvl3pPr>
              <a:buClr>
                <a:srgbClr val="00B0F0"/>
              </a:buClr>
              <a:defRPr sz="2000"/>
            </a:lvl3pPr>
            <a:lvl4pPr>
              <a:buClr>
                <a:srgbClr val="00B0F0"/>
              </a:buClr>
              <a:defRPr sz="1800"/>
            </a:lvl4pPr>
            <a:lvl5pPr>
              <a:buClr>
                <a:srgbClr val="00B0F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00B0F0"/>
              </a:buClr>
              <a:defRPr sz="2800"/>
            </a:lvl1pPr>
            <a:lvl2pPr>
              <a:buClr>
                <a:srgbClr val="00B0F0"/>
              </a:buClr>
              <a:defRPr sz="2400"/>
            </a:lvl2pPr>
            <a:lvl3pPr>
              <a:buClr>
                <a:srgbClr val="00B0F0"/>
              </a:buClr>
              <a:defRPr sz="2000"/>
            </a:lvl3pPr>
            <a:lvl4pPr>
              <a:buClr>
                <a:srgbClr val="00B0F0"/>
              </a:buClr>
              <a:defRPr sz="1800"/>
            </a:lvl4pPr>
            <a:lvl5pPr>
              <a:buClr>
                <a:srgbClr val="00B0F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00B0F0"/>
              </a:buClr>
              <a:defRPr sz="2400"/>
            </a:lvl1pPr>
            <a:lvl2pPr>
              <a:buClr>
                <a:srgbClr val="00B0F0"/>
              </a:buClr>
              <a:defRPr sz="2000"/>
            </a:lvl2pPr>
            <a:lvl3pPr>
              <a:buClr>
                <a:srgbClr val="00B0F0"/>
              </a:buClr>
              <a:defRPr sz="1800"/>
            </a:lvl3pPr>
            <a:lvl4pPr>
              <a:buClr>
                <a:srgbClr val="00B0F0"/>
              </a:buClr>
              <a:defRPr sz="1600"/>
            </a:lvl4pPr>
            <a:lvl5pPr>
              <a:buClr>
                <a:srgbClr val="00B0F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00B0F0"/>
              </a:buClr>
              <a:defRPr sz="2400"/>
            </a:lvl1pPr>
            <a:lvl2pPr>
              <a:buClr>
                <a:srgbClr val="00B0F0"/>
              </a:buClr>
              <a:defRPr sz="2000"/>
            </a:lvl2pPr>
            <a:lvl3pPr>
              <a:buClr>
                <a:srgbClr val="00B0F0"/>
              </a:buClr>
              <a:defRPr sz="1800"/>
            </a:lvl3pPr>
            <a:lvl4pPr>
              <a:buClr>
                <a:srgbClr val="00B0F0"/>
              </a:buClr>
              <a:defRPr sz="1600"/>
            </a:lvl4pPr>
            <a:lvl5pPr>
              <a:buClr>
                <a:srgbClr val="00B0F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sm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00B0F0"/>
              </a:buClr>
              <a:defRPr sz="3200"/>
            </a:lvl1pPr>
            <a:lvl2pPr>
              <a:buClr>
                <a:srgbClr val="00B0F0"/>
              </a:buClr>
              <a:defRPr sz="2800"/>
            </a:lvl2pPr>
            <a:lvl3pPr>
              <a:buClr>
                <a:srgbClr val="00B0F0"/>
              </a:buClr>
              <a:defRPr sz="2400"/>
            </a:lvl3pPr>
            <a:lvl4pPr>
              <a:buClr>
                <a:srgbClr val="00B0F0"/>
              </a:buClr>
              <a:defRPr sz="2000"/>
            </a:lvl4pPr>
            <a:lvl5pPr>
              <a:buClr>
                <a:srgbClr val="00B0F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BC41-9B0F-5A47-ABA3-996949AAAE0B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D4D6-1CA2-DA48-8FA6-158EF8A3418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SSA_PowerPoint_Horiz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B92E1-6976-4EF4-A2B1-FA2411D533B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43190-3315-4DD1-AC62-2B4C3890AB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4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2016 Georgia Legislative Session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GSSA Bootstrap Spring Conference</a:t>
            </a:r>
          </a:p>
          <a:p>
            <a:r>
              <a:rPr lang="en-US" dirty="0" smtClean="0"/>
              <a:t>March 29 – 30, 2016</a:t>
            </a:r>
          </a:p>
          <a:p>
            <a:r>
              <a:rPr lang="en-US" dirty="0" smtClean="0"/>
              <a:t>Savannah, Georgia</a:t>
            </a:r>
            <a:endParaRPr lang="en-US" dirty="0"/>
          </a:p>
          <a:p>
            <a:r>
              <a:rPr lang="en-US" dirty="0" smtClean="0"/>
              <a:t>Update – May 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Virtual School Funding - HB 100</a:t>
            </a:r>
            <a:br>
              <a:rPr lang="en-US" dirty="0" smtClean="0"/>
            </a:br>
            <a:r>
              <a:rPr lang="en-US" b="1" dirty="0" smtClean="0"/>
              <a:t>Signed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systems that have a virtual school and enroll students from other districts must spend 90% of the funding received for out-of-</a:t>
            </a:r>
            <a:r>
              <a:rPr lang="en-US" dirty="0"/>
              <a:t>district students on </a:t>
            </a:r>
            <a:r>
              <a:rPr lang="en-US" dirty="0" smtClean="0"/>
              <a:t>the program.</a:t>
            </a:r>
          </a:p>
          <a:p>
            <a:endParaRPr lang="en-US" dirty="0"/>
          </a:p>
          <a:p>
            <a:r>
              <a:rPr lang="en-US" dirty="0" smtClean="0"/>
              <a:t>This is not eligible for a waiver.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63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Instructional Materials Approval Process HB 739 - </a:t>
            </a:r>
            <a:r>
              <a:rPr lang="en-US" b="1" dirty="0" smtClean="0"/>
              <a:t>Signed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800" dirty="0"/>
              <a:t>State Board MAY </a:t>
            </a:r>
            <a:r>
              <a:rPr lang="en-US" sz="2800" dirty="0" smtClean="0"/>
              <a:t>(changed from SHALL) conduct instructional </a:t>
            </a:r>
            <a:r>
              <a:rPr lang="en-US" sz="2800" dirty="0"/>
              <a:t>materials </a:t>
            </a:r>
            <a:r>
              <a:rPr lang="en-US" sz="2800" dirty="0" smtClean="0"/>
              <a:t>review.</a:t>
            </a:r>
            <a:endParaRPr lang="en-US" sz="2800" dirty="0"/>
          </a:p>
          <a:p>
            <a:pPr lvl="0"/>
            <a:r>
              <a:rPr lang="en-US" sz="2800" dirty="0" smtClean="0"/>
              <a:t>Local Boards will need procedures </a:t>
            </a:r>
            <a:r>
              <a:rPr lang="en-US" sz="2800" dirty="0"/>
              <a:t>for public notification, review and </a:t>
            </a:r>
            <a:r>
              <a:rPr lang="en-US" sz="2800" dirty="0" smtClean="0"/>
              <a:t>input.</a:t>
            </a:r>
            <a:endParaRPr lang="en-US" sz="2800" dirty="0"/>
          </a:p>
          <a:p>
            <a:pPr lvl="0"/>
            <a:r>
              <a:rPr lang="en-US" sz="2800" dirty="0" smtClean="0"/>
              <a:t>Local </a:t>
            </a:r>
            <a:r>
              <a:rPr lang="en-US" sz="2800" dirty="0"/>
              <a:t>Boards shall </a:t>
            </a:r>
            <a:r>
              <a:rPr lang="en-US" sz="2800" dirty="0" smtClean="0"/>
              <a:t>conduct a </a:t>
            </a:r>
            <a:r>
              <a:rPr lang="en-US" sz="2800" dirty="0"/>
              <a:t>review of instructional materials to be used in </a:t>
            </a:r>
            <a:r>
              <a:rPr lang="en-US" sz="2800" dirty="0" smtClean="0"/>
              <a:t>instruction.</a:t>
            </a:r>
            <a:endParaRPr lang="en-US" sz="2800" dirty="0"/>
          </a:p>
          <a:p>
            <a:pPr lvl="0"/>
            <a:r>
              <a:rPr lang="en-US" sz="2800" dirty="0"/>
              <a:t>Materials </a:t>
            </a:r>
            <a:r>
              <a:rPr lang="en-US" sz="2800" dirty="0" smtClean="0"/>
              <a:t>for review are </a:t>
            </a:r>
            <a:r>
              <a:rPr lang="en-US" sz="2800" dirty="0"/>
              <a:t>those used as the principal source of </a:t>
            </a:r>
            <a:r>
              <a:rPr lang="en-US" sz="2800" dirty="0" smtClean="0"/>
              <a:t>instruction.</a:t>
            </a:r>
            <a:endParaRPr lang="en-US" sz="2800" dirty="0"/>
          </a:p>
          <a:p>
            <a:pPr lvl="0"/>
            <a:r>
              <a:rPr lang="en-US" sz="2800" dirty="0" smtClean="0"/>
              <a:t>One </a:t>
            </a:r>
            <a:r>
              <a:rPr lang="en-US" sz="2800" dirty="0"/>
              <a:t>employee must be designated as the contact person for </a:t>
            </a:r>
            <a:r>
              <a:rPr lang="en-US" sz="2800" dirty="0" smtClean="0"/>
              <a:t>inquires.</a:t>
            </a:r>
            <a:endParaRPr lang="en-US" sz="2800" dirty="0"/>
          </a:p>
          <a:p>
            <a:pPr lvl="0"/>
            <a:r>
              <a:rPr lang="en-US" sz="2800" dirty="0"/>
              <a:t>All information needs to be placed on the web </a:t>
            </a:r>
            <a:r>
              <a:rPr lang="en-US" sz="2800" dirty="0" smtClean="0"/>
              <a:t>site.</a:t>
            </a:r>
            <a:endParaRPr lang="en-US" sz="2800" dirty="0"/>
          </a:p>
          <a:p>
            <a:pPr lvl="0"/>
            <a:r>
              <a:rPr lang="en-US" sz="2800" dirty="0"/>
              <a:t>All materials need to be available for review on request</a:t>
            </a:r>
            <a:r>
              <a:rPr lang="en-US" sz="2800" dirty="0" smtClean="0"/>
              <a:t>.</a:t>
            </a:r>
            <a:endParaRPr lang="en-US" sz="2800" dirty="0"/>
          </a:p>
          <a:p>
            <a:pPr lvl="1"/>
            <a:r>
              <a:rPr lang="en-US" sz="2500" b="1" dirty="0" smtClean="0"/>
              <a:t>Begins with the 2017-18 school year. </a:t>
            </a:r>
          </a:p>
          <a:p>
            <a:pPr lvl="1"/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/>
              <a:t>HB </a:t>
            </a:r>
            <a:r>
              <a:rPr lang="en-US" sz="3000" dirty="0" smtClean="0"/>
              <a:t>402 – </a:t>
            </a:r>
            <a:r>
              <a:rPr lang="en-US" sz="3000" b="1" dirty="0" smtClean="0"/>
              <a:t>Signed by Governor </a:t>
            </a:r>
            <a:r>
              <a:rPr lang="en-US" sz="3000" dirty="0" smtClean="0"/>
              <a:t>–  Work </a:t>
            </a:r>
            <a:r>
              <a:rPr lang="en-US" sz="3000" dirty="0"/>
              <a:t>Based Learning and </a:t>
            </a:r>
            <a:r>
              <a:rPr lang="en-US" sz="3000" dirty="0" smtClean="0"/>
              <a:t>Workers </a:t>
            </a:r>
            <a:r>
              <a:rPr lang="en-US" sz="3000" dirty="0"/>
              <a:t>Compensation </a:t>
            </a:r>
            <a:r>
              <a:rPr lang="en-US" sz="3000" dirty="0" smtClean="0"/>
              <a:t>Insurance.</a:t>
            </a:r>
            <a:endParaRPr lang="en-US" sz="3000" dirty="0"/>
          </a:p>
          <a:p>
            <a:pPr lvl="1"/>
            <a:r>
              <a:rPr lang="en-US" sz="2600" dirty="0" smtClean="0"/>
              <a:t>Up </a:t>
            </a:r>
            <a:r>
              <a:rPr lang="en-US" sz="2600" dirty="0"/>
              <a:t>to a 5% reduction in </a:t>
            </a:r>
            <a:r>
              <a:rPr lang="en-US" sz="2600" dirty="0" smtClean="0"/>
              <a:t>workers </a:t>
            </a:r>
            <a:r>
              <a:rPr lang="en-US" sz="2600" dirty="0"/>
              <a:t>compensation insurance for an employer certified by the State Board of Education as a </a:t>
            </a:r>
            <a:r>
              <a:rPr lang="en-US" sz="2600" dirty="0" smtClean="0"/>
              <a:t>work </a:t>
            </a:r>
            <a:r>
              <a:rPr lang="en-US" sz="2600" dirty="0"/>
              <a:t>based learning </a:t>
            </a:r>
            <a:r>
              <a:rPr lang="en-US" sz="2600" dirty="0" smtClean="0"/>
              <a:t>employer.  Effective </a:t>
            </a:r>
            <a:r>
              <a:rPr lang="en-US" sz="2600" dirty="0"/>
              <a:t>after July 1, </a:t>
            </a:r>
            <a:r>
              <a:rPr lang="en-US" sz="2600" dirty="0" smtClean="0"/>
              <a:t>2016.</a:t>
            </a:r>
          </a:p>
          <a:p>
            <a:r>
              <a:rPr lang="en-US" sz="2800" dirty="0"/>
              <a:t>HB </a:t>
            </a:r>
            <a:r>
              <a:rPr lang="en-US" sz="2800" dirty="0" smtClean="0"/>
              <a:t>879 </a:t>
            </a:r>
            <a:r>
              <a:rPr lang="en-US" sz="2800" dirty="0"/>
              <a:t>– </a:t>
            </a:r>
            <a:r>
              <a:rPr lang="en-US" sz="2800" b="1" dirty="0" smtClean="0"/>
              <a:t>Signed by Governor </a:t>
            </a:r>
            <a:r>
              <a:rPr lang="en-US" sz="2800" dirty="0"/>
              <a:t>– Elementary and Secondary Education seal of </a:t>
            </a:r>
            <a:r>
              <a:rPr lang="en-US" sz="2800" dirty="0" smtClean="0"/>
              <a:t>biliteracy </a:t>
            </a:r>
            <a:r>
              <a:rPr lang="en-US" sz="2800" dirty="0"/>
              <a:t>for high school students with a high level of </a:t>
            </a:r>
            <a:r>
              <a:rPr lang="en-US" sz="2800" dirty="0" smtClean="0"/>
              <a:t>proficiency in another language in addition to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English. </a:t>
            </a:r>
            <a:endParaRPr lang="en-US" sz="2800" dirty="0"/>
          </a:p>
          <a:p>
            <a:pPr marL="0" indent="0">
              <a:buNone/>
            </a:pP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8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Juvenile Justice Reform – SB 367</a:t>
            </a:r>
            <a:br>
              <a:rPr lang="en-US" dirty="0" smtClean="0"/>
            </a:br>
            <a:r>
              <a:rPr lang="en-US" b="1" dirty="0" smtClean="0"/>
              <a:t>Signed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Tribunals </a:t>
            </a:r>
            <a:r>
              <a:rPr lang="en-US" dirty="0"/>
              <a:t>and Hearing Officers will need </a:t>
            </a:r>
            <a:r>
              <a:rPr lang="en-US" dirty="0" smtClean="0"/>
              <a:t>initial training </a:t>
            </a:r>
            <a:r>
              <a:rPr lang="en-US" dirty="0"/>
              <a:t>and follow up training before they can be used in </a:t>
            </a:r>
            <a:r>
              <a:rPr lang="en-US" dirty="0" smtClean="0"/>
              <a:t>hearings.</a:t>
            </a:r>
            <a:endParaRPr lang="en-US" dirty="0"/>
          </a:p>
          <a:p>
            <a:pPr lvl="0"/>
            <a:r>
              <a:rPr lang="en-US" dirty="0"/>
              <a:t>L</a:t>
            </a:r>
            <a:r>
              <a:rPr lang="en-US" dirty="0" smtClean="0"/>
              <a:t>ocal boards need </a:t>
            </a:r>
            <a:r>
              <a:rPr lang="en-US" dirty="0"/>
              <a:t>to develop a system of progressive </a:t>
            </a:r>
            <a:r>
              <a:rPr lang="en-US" dirty="0" smtClean="0"/>
              <a:t>discipline.  </a:t>
            </a:r>
            <a:r>
              <a:rPr lang="en-US" dirty="0"/>
              <a:t>Parents and others need to be involved in the process.</a:t>
            </a:r>
          </a:p>
          <a:p>
            <a:pPr lvl="0"/>
            <a:r>
              <a:rPr lang="en-US" dirty="0"/>
              <a:t>S</a:t>
            </a:r>
            <a:r>
              <a:rPr lang="en-US" dirty="0" smtClean="0"/>
              <a:t>chool boards </a:t>
            </a:r>
            <a:r>
              <a:rPr lang="en-US" dirty="0"/>
              <a:t>and law enforcement need to establish the role of the law </a:t>
            </a:r>
            <a:r>
              <a:rPr lang="en-US" dirty="0" smtClean="0"/>
              <a:t>officers with regard to school discipline.  </a:t>
            </a:r>
            <a:r>
              <a:rPr lang="en-US" dirty="0"/>
              <a:t>School discipline is different than law enforcement.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Child </a:t>
            </a:r>
            <a:r>
              <a:rPr lang="en-US" dirty="0" smtClean="0"/>
              <a:t>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HB </a:t>
            </a:r>
            <a:r>
              <a:rPr lang="en-US" dirty="0" smtClean="0"/>
              <a:t>725 – </a:t>
            </a:r>
            <a:r>
              <a:rPr lang="en-US" b="1" dirty="0" smtClean="0"/>
              <a:t>Signed by Governor </a:t>
            </a:r>
            <a:r>
              <a:rPr lang="en-US" dirty="0"/>
              <a:t>– Child Abuse Records Protection </a:t>
            </a:r>
            <a:r>
              <a:rPr lang="en-US" dirty="0" smtClean="0"/>
              <a:t>Act</a:t>
            </a:r>
          </a:p>
          <a:p>
            <a:pPr lvl="1"/>
            <a:r>
              <a:rPr lang="en-US" dirty="0" smtClean="0"/>
              <a:t>Clarification of wording on reporting and agency response.</a:t>
            </a:r>
          </a:p>
          <a:p>
            <a:r>
              <a:rPr lang="en-US" dirty="0" smtClean="0"/>
              <a:t>HB 905 </a:t>
            </a:r>
            <a:r>
              <a:rPr lang="en-US" dirty="0"/>
              <a:t>– </a:t>
            </a:r>
            <a:r>
              <a:rPr lang="en-US" b="1" dirty="0" smtClean="0"/>
              <a:t>Signed by </a:t>
            </a:r>
            <a:r>
              <a:rPr lang="en-US" b="1" dirty="0"/>
              <a:t>Governor </a:t>
            </a:r>
            <a:r>
              <a:rPr lang="en-US" dirty="0"/>
              <a:t>– Protection </a:t>
            </a:r>
            <a:r>
              <a:rPr lang="en-US" dirty="0" smtClean="0"/>
              <a:t>for Children and Youth</a:t>
            </a:r>
          </a:p>
          <a:p>
            <a:pPr lvl="1"/>
            <a:r>
              <a:rPr lang="en-US" dirty="0" smtClean="0"/>
              <a:t>Added endangering a child to be part of the reporting of child abuse.</a:t>
            </a:r>
          </a:p>
          <a:p>
            <a:pPr lvl="1"/>
            <a:r>
              <a:rPr lang="en-US" dirty="0" smtClean="0"/>
              <a:t>Added immunity for individuals who, in good faith, have possession of materials and images to report suspected child abuse.  72 hour time frame.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95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5751"/>
            <a:ext cx="8229600" cy="23679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Child Placement with Qualified Adult</a:t>
            </a:r>
            <a:br>
              <a:rPr lang="en-US" sz="3600" dirty="0" smtClean="0"/>
            </a:br>
            <a:r>
              <a:rPr lang="en-US" sz="3600" dirty="0" smtClean="0"/>
              <a:t> or Fictive Kin – HB 887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dirty="0"/>
              <a:t>– </a:t>
            </a:r>
            <a:r>
              <a:rPr lang="en-US" sz="2800" b="1" dirty="0" smtClean="0"/>
              <a:t>Signed by </a:t>
            </a:r>
            <a:r>
              <a:rPr lang="en-US" sz="2800" b="1" dirty="0"/>
              <a:t>Governor </a:t>
            </a:r>
            <a:r>
              <a:rPr lang="en-US" sz="2800" dirty="0" smtClean="0"/>
              <a:t>–</a:t>
            </a:r>
            <a:r>
              <a:rPr lang="en-US" sz="2800"/>
              <a:t/>
            </a:r>
            <a:br>
              <a:rPr lang="en-US" sz="2800"/>
            </a:br>
            <a:r>
              <a:rPr lang="en-US" sz="2400" smtClean="0"/>
              <a:t>contains </a:t>
            </a:r>
            <a:r>
              <a:rPr lang="en-US" sz="2400" dirty="0" smtClean="0"/>
              <a:t>language of SB 3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attorney – in – fact may</a:t>
            </a:r>
          </a:p>
          <a:p>
            <a:pPr lvl="1"/>
            <a:r>
              <a:rPr lang="en-US" dirty="0" smtClean="0"/>
              <a:t>Enroll student in school</a:t>
            </a:r>
          </a:p>
          <a:p>
            <a:pPr lvl="2"/>
            <a:r>
              <a:rPr lang="en-US" dirty="0" smtClean="0"/>
              <a:t>Where the attorney-in-fact resides</a:t>
            </a:r>
          </a:p>
          <a:p>
            <a:pPr lvl="2"/>
            <a:r>
              <a:rPr lang="en-US" dirty="0" smtClean="0"/>
              <a:t>Public School shall allow child to enroll</a:t>
            </a:r>
          </a:p>
          <a:p>
            <a:pPr lvl="2"/>
            <a:r>
              <a:rPr lang="en-US" dirty="0" smtClean="0"/>
              <a:t>Provide residency documentation as is customary</a:t>
            </a:r>
            <a:endParaRPr lang="en-US" dirty="0"/>
          </a:p>
          <a:p>
            <a:pPr lvl="2"/>
            <a:r>
              <a:rPr lang="en-US" dirty="0" smtClean="0"/>
              <a:t>Denial may be appealed, and treated as other denial</a:t>
            </a:r>
          </a:p>
          <a:p>
            <a:pPr marL="741363" lvl="2" indent="0">
              <a:buNone/>
            </a:pPr>
            <a:r>
              <a:rPr lang="en-US" sz="2800" dirty="0" smtClean="0"/>
              <a:t>Seek emergency medical treatment</a:t>
            </a:r>
          </a:p>
          <a:p>
            <a:pPr lvl="1"/>
            <a:r>
              <a:rPr lang="en-US" dirty="0" smtClean="0"/>
              <a:t>Exercise any other power granted be the parent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Athletic Association</a:t>
            </a:r>
            <a:r>
              <a:rPr lang="en-US" dirty="0"/>
              <a:t> </a:t>
            </a:r>
            <a:r>
              <a:rPr lang="en-US" dirty="0" smtClean="0"/>
              <a:t>Bill</a:t>
            </a:r>
            <a:r>
              <a:rPr lang="en-US" dirty="0"/>
              <a:t/>
            </a:r>
            <a:br>
              <a:rPr lang="en-US" dirty="0"/>
            </a:br>
            <a:r>
              <a:rPr lang="en-US" sz="2700" b="1" dirty="0" smtClean="0"/>
              <a:t>Signed by Governor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SB 309 </a:t>
            </a:r>
            <a:r>
              <a:rPr lang="en-US" dirty="0" smtClean="0"/>
              <a:t>– Schools receiving QBE funds cannot participate in:</a:t>
            </a:r>
          </a:p>
          <a:p>
            <a:pPr marL="0" indent="0">
              <a:buNone/>
            </a:pPr>
            <a:endParaRPr lang="en-US" sz="1400" dirty="0" smtClean="0"/>
          </a:p>
          <a:p>
            <a:pPr lvl="1"/>
            <a:r>
              <a:rPr lang="en-US" dirty="0" smtClean="0"/>
              <a:t>An athletic association that prohibits member schools from organizing and playing scrimmage games, matches, or other athletic competitions with schools which are not members.</a:t>
            </a:r>
          </a:p>
          <a:p>
            <a:pPr lvl="2"/>
            <a:r>
              <a:rPr lang="en-US" dirty="0" smtClean="0"/>
              <a:t>Competitions are limited to high school student athletes.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An athletic association that prohibits personal and voluntary religious expressions of students other than as required to protect the safety of the participants or the conduct of the athletic event in a manner consistent with the rules of the particular athletic event.  National Rules must be followed.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HB 16 – Bill not Passed – Bill from last year</a:t>
            </a:r>
          </a:p>
          <a:p>
            <a:pPr marL="1371600" lvl="3" indent="0">
              <a:buNone/>
            </a:pPr>
            <a:r>
              <a:rPr lang="en-US" i="1" dirty="0" smtClean="0"/>
              <a:t> (Issue resolved with athletic association board) </a:t>
            </a:r>
          </a:p>
          <a:p>
            <a:pPr lvl="1"/>
            <a:r>
              <a:rPr lang="en-US" i="1" dirty="0" smtClean="0"/>
              <a:t>Students who attend magnet schools can return to </a:t>
            </a:r>
          </a:p>
          <a:p>
            <a:pPr marL="457200" lvl="1" indent="0">
              <a:buNone/>
            </a:pPr>
            <a:r>
              <a:rPr lang="en-US" i="1" dirty="0"/>
              <a:t>	</a:t>
            </a:r>
            <a:r>
              <a:rPr lang="en-US" i="1" dirty="0" smtClean="0"/>
              <a:t>home school for activities.</a:t>
            </a:r>
          </a:p>
        </p:txBody>
      </p:sp>
    </p:spTree>
    <p:extLst>
      <p:ext uri="{BB962C8B-B14F-4D97-AF65-F5344CB8AC3E}">
        <p14:creationId xmlns:p14="http://schemas.microsoft.com/office/powerpoint/2010/main" val="6740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Finance Related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HB 65 – </a:t>
            </a:r>
            <a:r>
              <a:rPr lang="en-US" b="1" dirty="0" smtClean="0"/>
              <a:t>Signed by Governor </a:t>
            </a:r>
            <a:r>
              <a:rPr lang="en-US" dirty="0" smtClean="0"/>
              <a:t>- Boards of Education and Charter Schools are required to hold at least two public meetings on the proposed annual operating budget.  Must post budget information on web site.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dirty="0" smtClean="0"/>
              <a:t>HB 865 – </a:t>
            </a:r>
            <a:r>
              <a:rPr lang="en-US" b="1" dirty="0" smtClean="0"/>
              <a:t>Signed by Governor </a:t>
            </a:r>
            <a:r>
              <a:rPr lang="en-US" dirty="0" smtClean="0"/>
              <a:t>- Finance directors and other members of charter schools must participate in initial and annual financial training.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dirty="0"/>
              <a:t>SB 283 </a:t>
            </a:r>
            <a:r>
              <a:rPr lang="en-US" dirty="0" smtClean="0"/>
              <a:t>– </a:t>
            </a:r>
            <a:r>
              <a:rPr lang="en-US" b="1" dirty="0" smtClean="0"/>
              <a:t>Signed by Governor </a:t>
            </a:r>
            <a:r>
              <a:rPr lang="en-US" dirty="0" smtClean="0"/>
              <a:t>– Multibank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pooling </a:t>
            </a:r>
            <a:r>
              <a:rPr lang="en-US" dirty="0"/>
              <a:t>of </a:t>
            </a:r>
            <a:r>
              <a:rPr lang="en-US" dirty="0" smtClean="0"/>
              <a:t>funds.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3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Finance - Taxation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HB 960 </a:t>
            </a:r>
            <a:r>
              <a:rPr lang="en-US" dirty="0"/>
              <a:t>– </a:t>
            </a:r>
            <a:r>
              <a:rPr lang="en-US" b="1" dirty="0" smtClean="0"/>
              <a:t>Signed by </a:t>
            </a:r>
            <a:r>
              <a:rPr lang="en-US" b="1" dirty="0"/>
              <a:t>Governor </a:t>
            </a:r>
            <a:r>
              <a:rPr lang="en-US" dirty="0"/>
              <a:t>– </a:t>
            </a:r>
            <a:r>
              <a:rPr lang="en-US" dirty="0" smtClean="0"/>
              <a:t>Distribution of penalties between taxing jurisdictions does not include school boards.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 smtClean="0"/>
              <a:t>HB 951 – </a:t>
            </a:r>
            <a:r>
              <a:rPr lang="en-US" b="1" dirty="0" smtClean="0"/>
              <a:t>Signed by Governor </a:t>
            </a:r>
            <a:r>
              <a:rPr lang="en-US" dirty="0" smtClean="0"/>
              <a:t>- Back to School Tax Holiday.</a:t>
            </a:r>
          </a:p>
          <a:p>
            <a:pPr lvl="4"/>
            <a:r>
              <a:rPr lang="en-US" sz="2800" dirty="0" smtClean="0"/>
              <a:t>July 30 – July 31, 2016</a:t>
            </a:r>
          </a:p>
          <a:p>
            <a:pPr lvl="4"/>
            <a:endParaRPr lang="en-US" dirty="0"/>
          </a:p>
          <a:p>
            <a:r>
              <a:rPr lang="en-US" dirty="0" smtClean="0"/>
              <a:t>HB 935 -	</a:t>
            </a:r>
            <a:r>
              <a:rPr lang="en-US" b="1" dirty="0" smtClean="0"/>
              <a:t>Signed by Governor </a:t>
            </a:r>
            <a:r>
              <a:rPr lang="en-US" dirty="0" smtClean="0"/>
              <a:t>- Freeport exemption  for certain fulfillment centers.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4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Office –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SB 269 </a:t>
            </a:r>
            <a:r>
              <a:rPr lang="en-US" dirty="0"/>
              <a:t>-</a:t>
            </a:r>
            <a:r>
              <a:rPr lang="en-US" dirty="0" smtClean="0"/>
              <a:t> Immigration Reporting –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Signed by Governor</a:t>
            </a:r>
          </a:p>
          <a:p>
            <a:pPr lvl="1"/>
            <a:r>
              <a:rPr lang="en-US" dirty="0" smtClean="0"/>
              <a:t>Local government bodies need to report all required information pertaining to immigration documentation.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Most already file all needed reports.</a:t>
            </a:r>
          </a:p>
          <a:p>
            <a:r>
              <a:rPr lang="en-US" dirty="0"/>
              <a:t>SB 255 </a:t>
            </a:r>
            <a:r>
              <a:rPr lang="en-US" dirty="0" smtClean="0"/>
              <a:t>- Garnishment </a:t>
            </a:r>
            <a:r>
              <a:rPr lang="en-US" dirty="0"/>
              <a:t>Proceedings–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Signed by Governor</a:t>
            </a:r>
          </a:p>
          <a:p>
            <a:pPr lvl="1"/>
            <a:r>
              <a:rPr lang="en-US" dirty="0" smtClean="0"/>
              <a:t>Extensive rewrite of current laws.  New procedures and forms.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SSA_PowerPoint_Hori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FY16 Mid-term Budget — HB 750</a:t>
            </a:r>
            <a:br>
              <a:rPr lang="en-US" dirty="0" smtClean="0"/>
            </a:br>
            <a:r>
              <a:rPr lang="en-US" sz="2700" b="1" dirty="0" smtClean="0"/>
              <a:t>Signed by the Governor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State income is up. </a:t>
            </a:r>
            <a:r>
              <a:rPr lang="en-US" dirty="0"/>
              <a:t>S</a:t>
            </a:r>
            <a:r>
              <a:rPr lang="en-US" dirty="0" smtClean="0"/>
              <a:t>low growth is expected over the next several years.</a:t>
            </a:r>
          </a:p>
          <a:p>
            <a:pPr marL="0" indent="0">
              <a:buNone/>
            </a:pPr>
            <a:endParaRPr lang="en-US" sz="1400" dirty="0" smtClean="0"/>
          </a:p>
          <a:p>
            <a:pPr>
              <a:spcBef>
                <a:spcPts val="800"/>
              </a:spcBef>
            </a:pPr>
            <a:r>
              <a:rPr lang="en-US" dirty="0" smtClean="0"/>
              <a:t>QBE Program —</a:t>
            </a:r>
            <a:r>
              <a:rPr lang="en-US" dirty="0"/>
              <a:t> </a:t>
            </a:r>
            <a:r>
              <a:rPr lang="en-US" dirty="0" smtClean="0"/>
              <a:t>$109.9 million based on student growth (.74%).  This figure includes funds for charter school grants and State Commission Charter School supplements.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OneGeorgia Authority — Transferred $14.9 million for broadband connectivity, online instruction,  and other digital platforms.  Total Project $74.9 million.</a:t>
            </a:r>
          </a:p>
          <a:p>
            <a:r>
              <a:rPr lang="en-US" dirty="0" smtClean="0"/>
              <a:t>Higher Ed received $20.2 million for Move on When Ready program.  (Transferred in FY17 budget)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Board of Education Freedom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B </a:t>
            </a:r>
            <a:r>
              <a:rPr lang="en-US" dirty="0"/>
              <a:t>275 </a:t>
            </a:r>
            <a:r>
              <a:rPr lang="en-US" dirty="0" smtClean="0"/>
              <a:t>—</a:t>
            </a:r>
            <a:r>
              <a:rPr lang="en-US" b="1" dirty="0" smtClean="0"/>
              <a:t>Signed by </a:t>
            </a:r>
            <a:r>
              <a:rPr lang="en-US" b="1" dirty="0"/>
              <a:t>Governor</a:t>
            </a:r>
          </a:p>
          <a:p>
            <a:r>
              <a:rPr lang="en-US" dirty="0" smtClean="0"/>
              <a:t> </a:t>
            </a:r>
            <a:r>
              <a:rPr lang="en-US" dirty="0"/>
              <a:t>School </a:t>
            </a:r>
            <a:r>
              <a:rPr lang="en-US" dirty="0" smtClean="0"/>
              <a:t>boards shall not adopt or follow any code of ethics which restricts freedom of speech.  Shall not apply to matters discussed in executive session.</a:t>
            </a:r>
            <a:endParaRPr lang="en-US" dirty="0"/>
          </a:p>
          <a:p>
            <a:r>
              <a:rPr lang="en-US" dirty="0" smtClean="0"/>
              <a:t>HB 659 Amendment — </a:t>
            </a:r>
            <a:r>
              <a:rPr lang="en-US" b="1" dirty="0" smtClean="0"/>
              <a:t>Vetoed by Governor</a:t>
            </a:r>
          </a:p>
          <a:p>
            <a:pPr marL="0" indent="0">
              <a:buNone/>
            </a:pPr>
            <a:r>
              <a:rPr lang="en-US" dirty="0" smtClean="0"/>
              <a:t>Local board of education members should abide by a code of conduct and conflict of interest policy modeled for their unique roles and responsibilities.  </a:t>
            </a:r>
          </a:p>
          <a:p>
            <a:pPr lvl="1"/>
            <a:r>
              <a:rPr lang="en-US" dirty="0" smtClean="0"/>
              <a:t>Essential to maintain accreditation.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4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Board of Education Freedom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HB 959 - Section </a:t>
            </a:r>
            <a:r>
              <a:rPr lang="en-US" dirty="0"/>
              <a:t>1 — </a:t>
            </a:r>
            <a:r>
              <a:rPr lang="en-US" b="1" dirty="0" smtClean="0"/>
              <a:t>Signed by</a:t>
            </a:r>
            <a:r>
              <a:rPr lang="en-US" b="1" dirty="0"/>
              <a:t> </a:t>
            </a:r>
            <a:r>
              <a:rPr lang="en-US" b="1" dirty="0" smtClean="0"/>
              <a:t>Governor</a:t>
            </a:r>
          </a:p>
          <a:p>
            <a:pPr marL="0" indent="0">
              <a:buNone/>
            </a:pPr>
            <a:r>
              <a:rPr lang="en-US" dirty="0" smtClean="0"/>
              <a:t>No local board member shall be prohibited from: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Making an inquiry for information on behalf of a constituent – cannot accept any payment.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Discussing any non-confidential matters with a constituent or the media.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Attending or conducting a town hall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15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Bills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HB 360 – </a:t>
            </a:r>
            <a:r>
              <a:rPr lang="en-US" b="1" dirty="0" smtClean="0"/>
              <a:t>Signed by Governor </a:t>
            </a:r>
            <a:r>
              <a:rPr lang="en-US" dirty="0" smtClean="0"/>
              <a:t>-Waivers of certain penalties and fees incurred by candidates for local elected offices.</a:t>
            </a:r>
          </a:p>
          <a:p>
            <a:pPr lvl="1"/>
            <a:r>
              <a:rPr lang="en-US" dirty="0" smtClean="0"/>
              <a:t>School board members may be eligible until December 31, 2016.  </a:t>
            </a:r>
            <a:r>
              <a:rPr lang="en-US" dirty="0"/>
              <a:t>R</a:t>
            </a:r>
            <a:r>
              <a:rPr lang="en-US" dirty="0" smtClean="0"/>
              <a:t>efunds possible.</a:t>
            </a:r>
          </a:p>
          <a:p>
            <a:pPr lvl="1"/>
            <a:r>
              <a:rPr lang="en-US" dirty="0" smtClean="0"/>
              <a:t>Affects fillings between January 1, 2010 and January 10, 2014.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28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Non-Mandatory House Bills</a:t>
            </a:r>
            <a:br>
              <a:rPr lang="en-US" dirty="0" smtClean="0"/>
            </a:br>
            <a:r>
              <a:rPr lang="en-US" dirty="0" smtClean="0"/>
              <a:t>Districts may choose to participate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HB 777 </a:t>
            </a:r>
            <a:r>
              <a:rPr lang="en-US" dirty="0"/>
              <a:t>— </a:t>
            </a:r>
            <a:r>
              <a:rPr lang="en-US" b="1" dirty="0" smtClean="0"/>
              <a:t>Signed by Governor</a:t>
            </a:r>
          </a:p>
          <a:p>
            <a:pPr lvl="1"/>
            <a:r>
              <a:rPr lang="en-US" dirty="0" smtClean="0"/>
              <a:t>Use of approved cell phone-like devices instead of radios in school busses.  Must be used in similar manner as two-way radios.</a:t>
            </a:r>
          </a:p>
          <a:p>
            <a:r>
              <a:rPr lang="en-US" dirty="0" smtClean="0"/>
              <a:t>HB 614 – “The Landon Dunson Act</a:t>
            </a:r>
            <a:r>
              <a:rPr lang="en-US" dirty="0"/>
              <a:t>” — </a:t>
            </a:r>
            <a:r>
              <a:rPr lang="en-US" b="1" dirty="0" smtClean="0"/>
              <a:t>Signed by Governor</a:t>
            </a:r>
          </a:p>
          <a:p>
            <a:pPr lvl="1"/>
            <a:r>
              <a:rPr lang="en-US" dirty="0" smtClean="0"/>
              <a:t>Install cameras in self contained special education classrooms.</a:t>
            </a:r>
          </a:p>
          <a:p>
            <a:pPr lvl="2"/>
            <a:r>
              <a:rPr lang="en-US" dirty="0" smtClean="0"/>
              <a:t>DOE is authorized to provide guidance to local school systems who choose to participate.</a:t>
            </a:r>
          </a:p>
          <a:p>
            <a:pPr lvl="2"/>
            <a:r>
              <a:rPr lang="en-US" dirty="0" smtClean="0"/>
              <a:t>It is the sole discretion of the local system to agree to participate.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60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HB 798 – </a:t>
            </a:r>
            <a:r>
              <a:rPr lang="en-US" b="1" dirty="0" smtClean="0"/>
              <a:t>Signed by Governor</a:t>
            </a:r>
          </a:p>
          <a:p>
            <a:pPr lvl="1"/>
            <a:r>
              <a:rPr lang="en-US" dirty="0" smtClean="0"/>
              <a:t>Home schooled students eligible to receive HOPE based on standardized test scores.</a:t>
            </a:r>
          </a:p>
          <a:p>
            <a:pPr lvl="3"/>
            <a:r>
              <a:rPr lang="en-US" dirty="0" smtClean="0"/>
              <a:t>SAT 1,200 total score on a single administration.</a:t>
            </a:r>
          </a:p>
          <a:p>
            <a:pPr lvl="3"/>
            <a:r>
              <a:rPr lang="en-US" dirty="0" smtClean="0"/>
              <a:t>ACT 26 composite scale score.</a:t>
            </a:r>
          </a:p>
          <a:p>
            <a:endParaRPr lang="en-US" sz="1100" dirty="0"/>
          </a:p>
          <a:p>
            <a:r>
              <a:rPr lang="en-US" dirty="0" smtClean="0"/>
              <a:t>HB 801 – </a:t>
            </a:r>
            <a:r>
              <a:rPr lang="en-US" b="1" dirty="0" smtClean="0"/>
              <a:t>Signed by Governor</a:t>
            </a:r>
          </a:p>
          <a:p>
            <a:pPr lvl="1"/>
            <a:r>
              <a:rPr lang="en-US" dirty="0" smtClean="0"/>
              <a:t>Includes certain computer science courses as an option for rigor requirements in the Advanced Science Section.</a:t>
            </a:r>
          </a:p>
          <a:p>
            <a:pPr lvl="1"/>
            <a:r>
              <a:rPr lang="en-US" dirty="0" smtClean="0"/>
              <a:t>College weighted grades in STEM courses.</a:t>
            </a:r>
          </a:p>
          <a:p>
            <a:pPr marL="457200" lvl="1" indent="0">
              <a:buNone/>
            </a:pPr>
            <a:endParaRPr lang="en-US" sz="1100" dirty="0" smtClean="0"/>
          </a:p>
          <a:p>
            <a:r>
              <a:rPr lang="en-US" dirty="0" smtClean="0"/>
              <a:t>HB 54 – </a:t>
            </a:r>
            <a:r>
              <a:rPr lang="en-US" b="1" dirty="0" smtClean="0"/>
              <a:t>Signed by Governor</a:t>
            </a:r>
          </a:p>
          <a:p>
            <a:pPr lvl="1"/>
            <a:r>
              <a:rPr lang="en-US" dirty="0"/>
              <a:t>Higher education tuition grants for children of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    officers </a:t>
            </a:r>
            <a:r>
              <a:rPr lang="en-US" dirty="0"/>
              <a:t>killed in the line of duty.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3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HOUSE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HR 1253	- Urge dugout </a:t>
            </a:r>
            <a:r>
              <a:rPr lang="en-US" dirty="0"/>
              <a:t>s</a:t>
            </a:r>
            <a:r>
              <a:rPr lang="en-US" dirty="0" smtClean="0"/>
              <a:t>afety training.</a:t>
            </a:r>
          </a:p>
          <a:p>
            <a:r>
              <a:rPr lang="en-US" dirty="0" smtClean="0"/>
              <a:t>HR 1342	- Urge more recess time.</a:t>
            </a:r>
          </a:p>
          <a:p>
            <a:r>
              <a:rPr lang="en-US" dirty="0" smtClean="0"/>
              <a:t>HR 1382	- Urge </a:t>
            </a:r>
            <a:r>
              <a:rPr lang="en-US" dirty="0"/>
              <a:t>t</a:t>
            </a:r>
            <a:r>
              <a:rPr lang="en-US" dirty="0" smtClean="0"/>
              <a:t>he Department of Community Health to create and seek the counsel of a State Health Benefits  Plan Customer Advisory Council. </a:t>
            </a:r>
          </a:p>
          <a:p>
            <a:r>
              <a:rPr lang="en-US" dirty="0" smtClean="0"/>
              <a:t>HR 1564	- Urge prevention training for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sudden cardiac arrest.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1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522" y="274638"/>
            <a:ext cx="8229600" cy="1143000"/>
          </a:xfrm>
        </p:spPr>
        <p:txBody>
          <a:bodyPr/>
          <a:lstStyle/>
          <a:p>
            <a:r>
              <a:rPr lang="en-US" dirty="0" smtClean="0"/>
              <a:t> Carry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80517"/>
          </a:xfrm>
        </p:spPr>
        <p:txBody>
          <a:bodyPr>
            <a:normAutofit/>
          </a:bodyPr>
          <a:lstStyle/>
          <a:p>
            <a:r>
              <a:rPr lang="en-US" dirty="0" smtClean="0"/>
              <a:t>HB </a:t>
            </a:r>
            <a:r>
              <a:rPr lang="en-US" dirty="0"/>
              <a:t>859 </a:t>
            </a:r>
            <a:r>
              <a:rPr lang="en-US" dirty="0" smtClean="0"/>
              <a:t>— Gun Carry Bill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/>
              <a:t>VETOED by Governor</a:t>
            </a:r>
          </a:p>
          <a:p>
            <a:pPr lvl="1"/>
            <a:r>
              <a:rPr lang="en-US" strike="sngStrike" dirty="0" smtClean="0"/>
              <a:t>Public Postsecondary </a:t>
            </a:r>
            <a:r>
              <a:rPr lang="en-US" strike="sngStrike" dirty="0"/>
              <a:t>B</a:t>
            </a:r>
            <a:r>
              <a:rPr lang="en-US" strike="sngStrike" dirty="0" smtClean="0"/>
              <a:t>uildings</a:t>
            </a:r>
          </a:p>
          <a:p>
            <a:pPr lvl="2"/>
            <a:r>
              <a:rPr lang="en-US" strike="sngStrike" dirty="0" smtClean="0"/>
              <a:t>Excludes athletic </a:t>
            </a:r>
            <a:r>
              <a:rPr lang="en-US" strike="sngStrike" dirty="0"/>
              <a:t>f</a:t>
            </a:r>
            <a:r>
              <a:rPr lang="en-US" strike="sngStrike" dirty="0" smtClean="0"/>
              <a:t>acilities, dorms, fraternity and sororities.</a:t>
            </a:r>
          </a:p>
          <a:p>
            <a:pPr lvl="2"/>
            <a:r>
              <a:rPr lang="en-US" strike="sngStrike" dirty="0" smtClean="0"/>
              <a:t>Must be concealed hand gun and must have weapons carry license.</a:t>
            </a:r>
          </a:p>
          <a:p>
            <a:r>
              <a:rPr lang="en-US" dirty="0" smtClean="0"/>
              <a:t>HB </a:t>
            </a:r>
            <a:r>
              <a:rPr lang="en-US" dirty="0"/>
              <a:t>792— </a:t>
            </a:r>
            <a:r>
              <a:rPr lang="en-US" b="1" dirty="0" smtClean="0"/>
              <a:t>Signed by Governor </a:t>
            </a:r>
            <a:r>
              <a:rPr lang="en-US" dirty="0" smtClean="0"/>
              <a:t>- Electroshock Weapon — Public Postsecondary </a:t>
            </a:r>
            <a:r>
              <a:rPr lang="en-US" dirty="0"/>
              <a:t>B</a:t>
            </a:r>
            <a:r>
              <a:rPr lang="en-US" dirty="0" smtClean="0"/>
              <a:t>uildings</a:t>
            </a:r>
          </a:p>
          <a:p>
            <a:pPr lvl="2"/>
            <a:r>
              <a:rPr lang="en-US" dirty="0"/>
              <a:t>18 years or older or currently </a:t>
            </a:r>
            <a:r>
              <a:rPr lang="en-US" dirty="0" smtClean="0"/>
              <a:t>enrolled.</a:t>
            </a:r>
          </a:p>
          <a:p>
            <a:pPr lvl="2"/>
            <a:r>
              <a:rPr lang="en-US" dirty="0"/>
              <a:t>U</a:t>
            </a:r>
            <a:r>
              <a:rPr lang="en-US" dirty="0" smtClean="0"/>
              <a:t>sed for defense of self or others.</a:t>
            </a:r>
          </a:p>
        </p:txBody>
      </p:sp>
    </p:spTree>
    <p:extLst>
      <p:ext uri="{BB962C8B-B14F-4D97-AF65-F5344CB8AC3E}">
        <p14:creationId xmlns:p14="http://schemas.microsoft.com/office/powerpoint/2010/main" val="42068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“Free Exercise Protection Act” </a:t>
            </a:r>
            <a:r>
              <a:rPr lang="en-US" dirty="0"/>
              <a:t>— HB 757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76400"/>
            <a:ext cx="8229600" cy="39925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4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9600" dirty="0" smtClean="0"/>
              <a:t>VETOED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24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20 Clean up </a:t>
            </a:r>
            <a:r>
              <a:rPr lang="en-US" dirty="0" smtClean="0"/>
              <a:t>bill</a:t>
            </a:r>
            <a:r>
              <a:rPr lang="en-US" dirty="0"/>
              <a:t> — </a:t>
            </a:r>
            <a:r>
              <a:rPr lang="en-US" dirty="0" smtClean="0"/>
              <a:t>HB </a:t>
            </a:r>
            <a:r>
              <a:rPr lang="en-US" dirty="0"/>
              <a:t>959</a:t>
            </a:r>
            <a:br>
              <a:rPr lang="en-US" dirty="0"/>
            </a:br>
            <a:r>
              <a:rPr lang="en-US" b="1" dirty="0" smtClean="0"/>
              <a:t>VETOED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trike="sngStrike" dirty="0" smtClean="0"/>
              <a:t>Section 1 - Boards of Education - Freedom of Speech.</a:t>
            </a:r>
          </a:p>
          <a:p>
            <a:r>
              <a:rPr lang="en-US" strike="sngStrike" dirty="0" smtClean="0"/>
              <a:t>Sections 2/3 - Guidelines for awarding a high school diploma for completing rigorous coursework at postsecondary institutions. Eligible for HOPE.</a:t>
            </a:r>
          </a:p>
          <a:p>
            <a:r>
              <a:rPr lang="en-US" strike="sngStrike" dirty="0" smtClean="0"/>
              <a:t>Section 4 - College and career academies are eligible for any funding for work based learning.</a:t>
            </a:r>
          </a:p>
          <a:p>
            <a:r>
              <a:rPr lang="en-US" strike="sngStrike" dirty="0" smtClean="0"/>
              <a:t>Section 5 - “Move on When Ready Act” </a:t>
            </a:r>
          </a:p>
          <a:p>
            <a:pPr marL="0" indent="0">
              <a:buNone/>
            </a:pPr>
            <a:r>
              <a:rPr lang="en-US" strike="sngStrike" dirty="0"/>
              <a:t>	R</a:t>
            </a:r>
            <a:r>
              <a:rPr lang="en-US" strike="sngStrike" dirty="0" smtClean="0"/>
              <a:t>equirements for graduation if enrolled in </a:t>
            </a:r>
          </a:p>
          <a:p>
            <a:pPr marL="0" indent="0">
              <a:buNone/>
            </a:pPr>
            <a:r>
              <a:rPr lang="en-US" strike="sngStrike" dirty="0"/>
              <a:t>	</a:t>
            </a:r>
            <a:r>
              <a:rPr lang="en-US" strike="sngStrike" dirty="0" smtClean="0"/>
              <a:t>higher education.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36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20 Clean up bill — HB 959</a:t>
            </a:r>
            <a:br>
              <a:rPr lang="en-US" dirty="0"/>
            </a:br>
            <a:r>
              <a:rPr lang="en-US" b="1" dirty="0" smtClean="0"/>
              <a:t>VETOED by </a:t>
            </a:r>
            <a:r>
              <a:rPr lang="en-US" b="1" dirty="0"/>
              <a:t>Governor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strike="sngStrike" dirty="0" smtClean="0"/>
              <a:t>Section 6 - DOE and OSA to share data for the purpose of evaluating educational programs.</a:t>
            </a:r>
          </a:p>
          <a:p>
            <a:r>
              <a:rPr lang="en-US" strike="sngStrike" dirty="0" smtClean="0"/>
              <a:t>Section 7 - Student shall be exempt from taking end-of-course tests for core courses if:</a:t>
            </a:r>
          </a:p>
          <a:p>
            <a:pPr lvl="1"/>
            <a:r>
              <a:rPr lang="en-US" strike="sngStrike" dirty="0" smtClean="0"/>
              <a:t>Earns A, B, or C in a dual credit course</a:t>
            </a:r>
          </a:p>
          <a:p>
            <a:pPr lvl="1"/>
            <a:r>
              <a:rPr lang="en-US" strike="sngStrike" dirty="0" smtClean="0"/>
              <a:t>Earns a 3 or above on an AP placement exam</a:t>
            </a:r>
          </a:p>
          <a:p>
            <a:pPr lvl="1"/>
            <a:r>
              <a:rPr lang="en-US" strike="sngStrike" dirty="0" smtClean="0"/>
              <a:t>Earns a 4 or above on an IB exam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48903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FY17 Budget — HB 751</a:t>
            </a:r>
            <a:r>
              <a:rPr lang="en-US" dirty="0"/>
              <a:t/>
            </a:r>
            <a:br>
              <a:rPr lang="en-US" dirty="0"/>
            </a:br>
            <a:r>
              <a:rPr lang="en-US" sz="2700" b="1" dirty="0" smtClean="0"/>
              <a:t>Signed by Governor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582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$23.7 billion budget passed by Committee of Conference.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$300 million to reduce the amount of the austerity reduction, allowing local education authorities flexibility to eliminate teacher furlough days, increase instructional days and increase teacher salaries.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$124 million for enrollment growth and T&amp;E.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3% salary adjustment for nurses, school bus</a:t>
            </a:r>
            <a:r>
              <a:rPr lang="en-US" dirty="0"/>
              <a:t> </a:t>
            </a:r>
            <a:r>
              <a:rPr lang="en-US" dirty="0" smtClean="0"/>
              <a:t>drivers, lunchroom workers, and RESAs.</a:t>
            </a:r>
          </a:p>
        </p:txBody>
      </p:sp>
    </p:spTree>
    <p:extLst>
      <p:ext uri="{BB962C8B-B14F-4D97-AF65-F5344CB8AC3E}">
        <p14:creationId xmlns:p14="http://schemas.microsoft.com/office/powerpoint/2010/main" val="29257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20 Clean up bill — HB </a:t>
            </a:r>
            <a:r>
              <a:rPr lang="en-US" dirty="0" smtClean="0"/>
              <a:t>959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VETOED by </a:t>
            </a:r>
            <a:r>
              <a:rPr lang="en-US" b="1" dirty="0"/>
              <a:t>Governor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trike="sngStrike" dirty="0" smtClean="0"/>
              <a:t>Section 8 - “Educating Children of Military Families Act”  </a:t>
            </a:r>
          </a:p>
          <a:p>
            <a:pPr lvl="1"/>
            <a:r>
              <a:rPr lang="en-US" strike="sngStrike" dirty="0" smtClean="0"/>
              <a:t>Develop a unique identifier for each student whose:</a:t>
            </a:r>
          </a:p>
          <a:p>
            <a:pPr lvl="2"/>
            <a:r>
              <a:rPr lang="en-US" strike="sngStrike" dirty="0" smtClean="0"/>
              <a:t>Parent or Guardian is in active duty service</a:t>
            </a:r>
          </a:p>
          <a:p>
            <a:pPr lvl="2"/>
            <a:r>
              <a:rPr lang="en-US" strike="sngStrike" dirty="0" smtClean="0"/>
              <a:t>Parent is a member of a reserve unit</a:t>
            </a:r>
          </a:p>
          <a:p>
            <a:pPr lvl="2"/>
            <a:r>
              <a:rPr lang="en-US" strike="sngStrike" dirty="0" smtClean="0"/>
              <a:t>DOE will develop the system for identifier</a:t>
            </a:r>
          </a:p>
          <a:p>
            <a:r>
              <a:rPr lang="en-US" strike="sngStrike" dirty="0" smtClean="0"/>
              <a:t>Section 9 -“College and Career Academy”</a:t>
            </a:r>
          </a:p>
          <a:p>
            <a:pPr lvl="6"/>
            <a:r>
              <a:rPr lang="en-US" strike="sngStrike" dirty="0" smtClean="0"/>
              <a:t>SB 348</a:t>
            </a:r>
          </a:p>
          <a:p>
            <a:pPr lvl="1"/>
            <a:r>
              <a:rPr lang="en-US" strike="sngStrike" dirty="0" smtClean="0"/>
              <a:t> Clarifies operation under strategic waiver</a:t>
            </a:r>
          </a:p>
          <a:p>
            <a:pPr marL="457200" lvl="1" indent="0">
              <a:buNone/>
            </a:pPr>
            <a:r>
              <a:rPr lang="en-US" strike="sngStrike" dirty="0" smtClean="0"/>
              <a:t>school system or charter system.</a:t>
            </a:r>
          </a:p>
        </p:txBody>
      </p:sp>
    </p:spTree>
    <p:extLst>
      <p:ext uri="{BB962C8B-B14F-4D97-AF65-F5344CB8AC3E}">
        <p14:creationId xmlns:p14="http://schemas.microsoft.com/office/powerpoint/2010/main" val="165546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20 Clean up bill — HB </a:t>
            </a:r>
            <a:r>
              <a:rPr lang="en-US" dirty="0" smtClean="0"/>
              <a:t>959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VETOED by </a:t>
            </a:r>
            <a:r>
              <a:rPr lang="en-US" b="1" dirty="0"/>
              <a:t>Governor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7638"/>
            <a:ext cx="8382000" cy="4327525"/>
          </a:xfrm>
        </p:spPr>
        <p:txBody>
          <a:bodyPr>
            <a:normAutofit fontScale="92500" lnSpcReduction="10000"/>
          </a:bodyPr>
          <a:lstStyle/>
          <a:p>
            <a:r>
              <a:rPr lang="en-US" strike="sngStrike" dirty="0" smtClean="0"/>
              <a:t>Section 10 -“</a:t>
            </a:r>
            <a:r>
              <a:rPr lang="en-US" strike="sngStrike" dirty="0"/>
              <a:t>College and Career Academy</a:t>
            </a:r>
            <a:r>
              <a:rPr lang="en-US" strike="sngStrike" dirty="0" smtClean="0"/>
              <a:t>” 							</a:t>
            </a:r>
            <a:r>
              <a:rPr lang="en-US" sz="2400" strike="sngStrike" dirty="0" smtClean="0"/>
              <a:t>SB329</a:t>
            </a:r>
            <a:r>
              <a:rPr lang="en-US" strike="sngStrike" dirty="0" smtClean="0"/>
              <a:t>	</a:t>
            </a:r>
          </a:p>
          <a:p>
            <a:pPr marL="0" indent="0">
              <a:buNone/>
            </a:pPr>
            <a:r>
              <a:rPr lang="en-US" sz="400" strike="sngStrike" dirty="0" smtClean="0"/>
              <a:t>																											</a:t>
            </a:r>
          </a:p>
          <a:p>
            <a:pPr lvl="1"/>
            <a:r>
              <a:rPr lang="en-US" strike="sngStrike" dirty="0" smtClean="0"/>
              <a:t>Shall include provisions requiring a governing board with decision-making authority. The board is required to complete initial and annual training.</a:t>
            </a:r>
          </a:p>
          <a:p>
            <a:pPr marL="457200" lvl="1" indent="0">
              <a:buNone/>
            </a:pPr>
            <a:endParaRPr lang="en-US" sz="1400" strike="sngStrike" dirty="0"/>
          </a:p>
          <a:p>
            <a:r>
              <a:rPr lang="en-US" strike="sngStrike" dirty="0" smtClean="0"/>
              <a:t>Section 11 - Office of Student Achievement</a:t>
            </a:r>
          </a:p>
          <a:p>
            <a:pPr lvl="1"/>
            <a:r>
              <a:rPr lang="en-US" strike="sngStrike" dirty="0" smtClean="0"/>
              <a:t>Allow the office to accept a donation of </a:t>
            </a:r>
          </a:p>
          <a:p>
            <a:pPr marL="744538" lvl="1" indent="-287338">
              <a:buNone/>
            </a:pPr>
            <a:r>
              <a:rPr lang="en-US" strike="sngStrike" dirty="0" smtClean="0"/>
              <a:t>   property for </a:t>
            </a:r>
            <a:r>
              <a:rPr lang="en-US" strike="sngStrike" dirty="0"/>
              <a:t>liquidation</a:t>
            </a:r>
            <a:r>
              <a:rPr lang="en-US" strike="sngStrike" dirty="0" smtClean="0"/>
              <a:t>. Funds are to be </a:t>
            </a:r>
          </a:p>
          <a:p>
            <a:pPr marL="744538" lvl="1" indent="-287338">
              <a:buNone/>
            </a:pPr>
            <a:r>
              <a:rPr lang="en-US" strike="sngStrike" dirty="0" smtClean="0"/>
              <a:t>   used for the GHP program</a:t>
            </a:r>
            <a:r>
              <a:rPr lang="en-US" strike="sngStrik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29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 Protection Act - SB 355</a:t>
            </a:r>
            <a:br>
              <a:rPr lang="en-US" dirty="0" smtClean="0"/>
            </a:br>
            <a:r>
              <a:rPr lang="en-US" b="1" dirty="0" smtClean="0"/>
              <a:t>VETOED by Governor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strike="sngStrike" dirty="0" smtClean="0"/>
              <a:t>Section 2</a:t>
            </a:r>
          </a:p>
          <a:p>
            <a:r>
              <a:rPr lang="en-US" strike="sngStrike" dirty="0" smtClean="0"/>
              <a:t>Paper-and-Pencil format of standardized tests may be given if parents or students over 18 request it.  Shall not apply to make up tests.</a:t>
            </a:r>
          </a:p>
          <a:p>
            <a:pPr marL="0" indent="0">
              <a:buNone/>
            </a:pPr>
            <a:endParaRPr lang="en-US" sz="1100" strike="sngStrike" dirty="0" smtClean="0"/>
          </a:p>
          <a:p>
            <a:r>
              <a:rPr lang="en-US" strike="sngStrike" dirty="0" smtClean="0"/>
              <a:t>The State Board of Education, by 9/1/16, shall develop guidelines for policies on how a student, not participating in test, will be supervised and alternatives for testing.  Prohibited from punitive action against the student.  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42913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Protection Act - SB </a:t>
            </a:r>
            <a:r>
              <a:rPr lang="en-US" dirty="0" smtClean="0"/>
              <a:t>355</a:t>
            </a:r>
            <a:br>
              <a:rPr lang="en-US" dirty="0" smtClean="0"/>
            </a:br>
            <a:r>
              <a:rPr lang="en-US" b="1" dirty="0" smtClean="0"/>
              <a:t>VETOED by Governor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b="1" strike="sngStrike" dirty="0" smtClean="0"/>
              <a:t>Section</a:t>
            </a:r>
            <a:r>
              <a:rPr lang="en-US" strike="sngStrike" dirty="0" smtClean="0"/>
              <a:t> </a:t>
            </a:r>
            <a:r>
              <a:rPr lang="en-US" b="1" strike="sngStrike" dirty="0" smtClean="0"/>
              <a:t>3</a:t>
            </a:r>
          </a:p>
          <a:p>
            <a:r>
              <a:rPr lang="en-US" strike="sngStrike" dirty="0" smtClean="0"/>
              <a:t>State tests shall be mandatory for the school system.</a:t>
            </a:r>
          </a:p>
          <a:p>
            <a:r>
              <a:rPr lang="en-US" strike="sngStrike" dirty="0" smtClean="0"/>
              <a:t>Optional for students under the following:</a:t>
            </a:r>
          </a:p>
          <a:p>
            <a:pPr lvl="1"/>
            <a:r>
              <a:rPr lang="en-US" strike="sngStrike" dirty="0" smtClean="0"/>
              <a:t>Parents note to excuse shall be granted if the child is diagnosed with a life-threatening or serious health condition; and</a:t>
            </a:r>
          </a:p>
          <a:p>
            <a:pPr lvl="1"/>
            <a:r>
              <a:rPr lang="en-US" strike="sngStrike" dirty="0" smtClean="0"/>
              <a:t>A licensed therapist’s order or physician’s</a:t>
            </a:r>
          </a:p>
          <a:p>
            <a:pPr marL="457200" lvl="1" indent="0">
              <a:buNone/>
            </a:pPr>
            <a:r>
              <a:rPr lang="en-US" strike="sngStrike" dirty="0" smtClean="0"/>
              <a:t>    order to excuse.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36427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Protection Act - SB </a:t>
            </a:r>
            <a:r>
              <a:rPr lang="en-US" dirty="0" smtClean="0"/>
              <a:t>355</a:t>
            </a:r>
            <a:br>
              <a:rPr lang="en-US" dirty="0" smtClean="0"/>
            </a:br>
            <a:r>
              <a:rPr lang="en-US" b="1" dirty="0" smtClean="0"/>
              <a:t>Vetoed by Governor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trike="sngStrike" dirty="0" smtClean="0"/>
              <a:t>If school performance is affected, DOE will include why and what the rating would have been.</a:t>
            </a:r>
          </a:p>
          <a:p>
            <a:r>
              <a:rPr lang="en-US" strike="sngStrike" dirty="0" smtClean="0"/>
              <a:t>Teacher, principal, assistant principal, school or local school system shall not be penalized.</a:t>
            </a:r>
          </a:p>
          <a:p>
            <a:pPr marL="0" indent="0">
              <a:buNone/>
            </a:pPr>
            <a:r>
              <a:rPr lang="en-US" sz="3000" b="1" strike="sngStrike" dirty="0" smtClean="0"/>
              <a:t>Section 4</a:t>
            </a:r>
            <a:endParaRPr lang="en-US" sz="3000" b="1" strike="sngStrike" dirty="0"/>
          </a:p>
          <a:p>
            <a:r>
              <a:rPr lang="en-US" strike="sngStrike" dirty="0" smtClean="0"/>
              <a:t>School needs to provide notification of not passing the assessment and remediation.</a:t>
            </a:r>
          </a:p>
          <a:p>
            <a:r>
              <a:rPr lang="en-US" strike="sngStrike" dirty="0"/>
              <a:t>R</a:t>
            </a:r>
            <a:r>
              <a:rPr lang="en-US" strike="sngStrike" dirty="0" smtClean="0"/>
              <a:t>e-test  promotion decision. </a:t>
            </a:r>
          </a:p>
        </p:txBody>
      </p:sp>
    </p:spTree>
    <p:extLst>
      <p:ext uri="{BB962C8B-B14F-4D97-AF65-F5344CB8AC3E}">
        <p14:creationId xmlns:p14="http://schemas.microsoft.com/office/powerpoint/2010/main" val="43939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Budget </a:t>
            </a:r>
            <a:r>
              <a:rPr lang="en-US" dirty="0" smtClean="0"/>
              <a:t>Transparency - HB 659</a:t>
            </a:r>
            <a:br>
              <a:rPr lang="en-US" dirty="0" smtClean="0"/>
            </a:br>
            <a:r>
              <a:rPr lang="en-US" b="1" dirty="0" smtClean="0"/>
              <a:t>VETOED by Governor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6483"/>
            <a:ext cx="8382000" cy="4525963"/>
          </a:xfrm>
        </p:spPr>
        <p:txBody>
          <a:bodyPr>
            <a:normAutofit/>
          </a:bodyPr>
          <a:lstStyle/>
          <a:p>
            <a:r>
              <a:rPr lang="en-US" b="1" strike="sngStrike" dirty="0" smtClean="0"/>
              <a:t>Section 1</a:t>
            </a:r>
          </a:p>
          <a:p>
            <a:pPr lvl="1"/>
            <a:r>
              <a:rPr lang="en-US" strike="sngStrike" dirty="0" smtClean="0"/>
              <a:t>2016–2017 Pilot program allowing consolidation of federal, state, and local funds as allowed in Section 1005 of Every Student Succeeds Act.  (SB 374).</a:t>
            </a:r>
          </a:p>
          <a:p>
            <a:r>
              <a:rPr lang="en-US" b="1" strike="sngStrike" dirty="0" smtClean="0"/>
              <a:t>Section 2 </a:t>
            </a:r>
          </a:p>
          <a:p>
            <a:pPr lvl="1"/>
            <a:r>
              <a:rPr lang="en-US" strike="sngStrike" dirty="0" smtClean="0"/>
              <a:t>Transparency in fiscal information at the local and district level. Districts must comply no later than October 31, 2017 and post on website.</a:t>
            </a:r>
          </a:p>
          <a:p>
            <a:r>
              <a:rPr lang="en-US" strike="sngStrike" dirty="0" smtClean="0"/>
              <a:t>Templates and Training provided by DOE. 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78412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Opportunity School District — SR 287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This resolution is necessary to establish the Opportunity School District. </a:t>
            </a:r>
          </a:p>
          <a:p>
            <a:r>
              <a:rPr lang="en-US" dirty="0" smtClean="0"/>
              <a:t>The proposed amendment to the Constitution will be on the ballot </a:t>
            </a:r>
            <a:r>
              <a:rPr lang="en-US" b="1" dirty="0" smtClean="0"/>
              <a:t>November, 2016.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b="1" dirty="0" smtClean="0"/>
              <a:t>“Shall the Constitution of Georgia be amended to allow the state to intervene in chronically failing public schools in order to improve student achievement?”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69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Opportunity School District— SB 133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3300" dirty="0" smtClean="0"/>
              <a:t>Would begin in the 2017 – 2018 school year.</a:t>
            </a:r>
          </a:p>
          <a:p>
            <a:pPr>
              <a:spcBef>
                <a:spcPts val="1200"/>
              </a:spcBef>
            </a:pPr>
            <a:r>
              <a:rPr lang="en-US" sz="3300" dirty="0" smtClean="0"/>
              <a:t>Superintendent to be selected by the Governor.</a:t>
            </a:r>
          </a:p>
          <a:p>
            <a:pPr marL="342900" lvl="1" indent="-342900">
              <a:spcBef>
                <a:spcPts val="1200"/>
              </a:spcBef>
              <a:buFont typeface="Arial"/>
              <a:buChar char="•"/>
            </a:pPr>
            <a:r>
              <a:rPr lang="en-US" sz="3300" dirty="0" smtClean="0"/>
              <a:t>Superintendent to be in charge of the selected schools. No more than 20 schools per year, maximum 100 over time.</a:t>
            </a:r>
          </a:p>
          <a:p>
            <a:pPr marL="800100" lvl="3" indent="-342900">
              <a:spcBef>
                <a:spcPts val="1000"/>
              </a:spcBef>
            </a:pPr>
            <a:r>
              <a:rPr lang="en-US" sz="2400" dirty="0" smtClean="0"/>
              <a:t>Qualifying Schools – received a rating of “F” for a minimum of three consecutive years.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The OSD would take the place of the local board of education.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Funding for the OSD selected school is the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proportional share of all state, local, and federal dollars.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7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Governor’s Educational Reform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Funding Formula;</a:t>
            </a:r>
          </a:p>
          <a:p>
            <a:r>
              <a:rPr lang="en-US" dirty="0" smtClean="0"/>
              <a:t>Teacher Recruitment, Retention &amp; Compensation;</a:t>
            </a:r>
          </a:p>
          <a:p>
            <a:r>
              <a:rPr lang="en-US" dirty="0" smtClean="0"/>
              <a:t>Move on When Ready;</a:t>
            </a:r>
          </a:p>
          <a:p>
            <a:r>
              <a:rPr lang="en-US" dirty="0" smtClean="0"/>
              <a:t>Expanding Educational Options &amp;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School Choice.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30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2017 Legislative Session</a:t>
            </a:r>
            <a:br>
              <a:rPr lang="en-US" dirty="0" smtClean="0"/>
            </a:br>
            <a:r>
              <a:rPr lang="en-US" dirty="0" smtClean="0"/>
              <a:t>Things to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1"/>
            <a:ext cx="8382000" cy="5306878"/>
          </a:xfrm>
        </p:spPr>
        <p:txBody>
          <a:bodyPr>
            <a:normAutofit/>
          </a:bodyPr>
          <a:lstStyle/>
          <a:p>
            <a:r>
              <a:rPr lang="en-US" dirty="0" smtClean="0"/>
              <a:t>New Legislators;</a:t>
            </a:r>
          </a:p>
          <a:p>
            <a:r>
              <a:rPr lang="en-US" dirty="0" smtClean="0"/>
              <a:t>New Every Student Succeeds Act;</a:t>
            </a:r>
          </a:p>
          <a:p>
            <a:r>
              <a:rPr lang="en-US" dirty="0" smtClean="0"/>
              <a:t>Reform Committee Legislation;</a:t>
            </a:r>
          </a:p>
          <a:p>
            <a:r>
              <a:rPr lang="en-US" dirty="0" smtClean="0"/>
              <a:t>New Funding Formula;</a:t>
            </a:r>
          </a:p>
          <a:p>
            <a:r>
              <a:rPr lang="en-US" dirty="0" smtClean="0"/>
              <a:t>Voucher Legislation;</a:t>
            </a:r>
          </a:p>
          <a:p>
            <a:r>
              <a:rPr lang="en-US" dirty="0" smtClean="0"/>
              <a:t>Possible Opportunity School District;</a:t>
            </a:r>
          </a:p>
          <a:p>
            <a:r>
              <a:rPr lang="en-US" dirty="0" smtClean="0"/>
              <a:t>New Bills </a:t>
            </a:r>
            <a:r>
              <a:rPr lang="en-US" dirty="0"/>
              <a:t>T</a:t>
            </a:r>
            <a:r>
              <a:rPr lang="en-US" dirty="0" smtClean="0"/>
              <a:t>hat </a:t>
            </a:r>
            <a:r>
              <a:rPr lang="en-US" dirty="0"/>
              <a:t>S</a:t>
            </a:r>
            <a:r>
              <a:rPr lang="en-US" dirty="0" smtClean="0"/>
              <a:t>chool </a:t>
            </a:r>
            <a:r>
              <a:rPr lang="en-US" dirty="0"/>
              <a:t>D</a:t>
            </a:r>
            <a:r>
              <a:rPr lang="en-US" dirty="0" smtClean="0"/>
              <a:t>istricts </a:t>
            </a:r>
            <a:r>
              <a:rPr lang="en-US" dirty="0"/>
              <a:t>C</a:t>
            </a:r>
            <a:r>
              <a:rPr lang="en-US" dirty="0" smtClean="0"/>
              <a:t>annot Waive.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71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FY17 Budget — HB 751</a:t>
            </a:r>
            <a:br>
              <a:rPr lang="en-US" dirty="0" smtClean="0"/>
            </a:br>
            <a:r>
              <a:rPr lang="en-US" b="1" dirty="0" smtClean="0"/>
              <a:t>Signed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Allocated $498.7 </a:t>
            </a:r>
            <a:r>
              <a:rPr lang="en-US" dirty="0"/>
              <a:t>million for equalization. </a:t>
            </a:r>
            <a:endParaRPr lang="en-US" dirty="0" smtClean="0"/>
          </a:p>
          <a:p>
            <a:r>
              <a:rPr lang="en-US" dirty="0" smtClean="0"/>
              <a:t>Reduced the required local five mill share by ($39,490,446.).</a:t>
            </a:r>
          </a:p>
          <a:p>
            <a:r>
              <a:rPr lang="en-US" dirty="0" smtClean="0"/>
              <a:t>Continued health insurance for non-certified staff.  Local districts will need to pay for the insurance.   </a:t>
            </a:r>
          </a:p>
          <a:p>
            <a:pPr lvl="1"/>
            <a:r>
              <a:rPr lang="en-US" dirty="0" smtClean="0"/>
              <a:t>Rate will increase from $746.20/member/month to  $846.20/member/month.   </a:t>
            </a:r>
            <a:r>
              <a:rPr lang="en-US" i="1" dirty="0" smtClean="0"/>
              <a:t>Effective 1/1/17</a:t>
            </a:r>
          </a:p>
          <a:p>
            <a:pPr lvl="1"/>
            <a:r>
              <a:rPr lang="en-US" b="1" dirty="0" smtClean="0"/>
              <a:t>Pilot </a:t>
            </a:r>
            <a:r>
              <a:rPr lang="en-US" b="1" dirty="0"/>
              <a:t>p</a:t>
            </a:r>
            <a:r>
              <a:rPr lang="en-US" b="1" dirty="0" smtClean="0"/>
              <a:t>rogram approved for health care.</a:t>
            </a:r>
          </a:p>
        </p:txBody>
      </p:sp>
    </p:spTree>
    <p:extLst>
      <p:ext uri="{BB962C8B-B14F-4D97-AF65-F5344CB8AC3E}">
        <p14:creationId xmlns:p14="http://schemas.microsoft.com/office/powerpoint/2010/main" val="373672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20762"/>
          </a:xfrm>
        </p:spPr>
        <p:txBody>
          <a:bodyPr>
            <a:normAutofit fontScale="90000"/>
          </a:bodyPr>
          <a:lstStyle/>
          <a:p>
            <a:r>
              <a:rPr lang="en-US" dirty="0"/>
              <a:t>FY17 Budget — </a:t>
            </a:r>
            <a:r>
              <a:rPr lang="en-US" dirty="0" smtClean="0"/>
              <a:t>HB 751</a:t>
            </a:r>
            <a:br>
              <a:rPr lang="en-US" dirty="0" smtClean="0"/>
            </a:br>
            <a:r>
              <a:rPr lang="en-US" b="1" dirty="0" smtClean="0"/>
              <a:t>Signed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02920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$</a:t>
            </a:r>
            <a:r>
              <a:rPr lang="en-US" dirty="0"/>
              <a:t>3.2 </a:t>
            </a:r>
            <a:r>
              <a:rPr lang="en-US" dirty="0" smtClean="0"/>
              <a:t>million - IT support for local school systems.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$2.5 </a:t>
            </a:r>
            <a:r>
              <a:rPr lang="en-US" dirty="0" smtClean="0"/>
              <a:t>million - </a:t>
            </a:r>
            <a:r>
              <a:rPr lang="en-US" dirty="0"/>
              <a:t>Audio-Video Tech and </a:t>
            </a:r>
            <a:r>
              <a:rPr lang="en-US" dirty="0" smtClean="0"/>
              <a:t>Film </a:t>
            </a:r>
            <a:r>
              <a:rPr lang="en-US" dirty="0"/>
              <a:t>Grants.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$3.3 million - State Charter School Commission Administration.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$1.6 million - GNETS increase based on growth.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$6.5 million - </a:t>
            </a:r>
            <a:r>
              <a:rPr lang="en-US" dirty="0"/>
              <a:t>R</a:t>
            </a:r>
            <a:r>
              <a:rPr lang="en-US" dirty="0" smtClean="0"/>
              <a:t>eduction based on HB 100.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$100,000 - Grants to participate in AP STEM </a:t>
            </a:r>
            <a:r>
              <a:rPr lang="en-US" dirty="0"/>
              <a:t>c</a:t>
            </a:r>
            <a:r>
              <a:rPr lang="en-US" dirty="0" smtClean="0"/>
              <a:t>ourses.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$170,000 </a:t>
            </a:r>
            <a:r>
              <a:rPr lang="en-US" dirty="0" smtClean="0"/>
              <a:t>- Ag </a:t>
            </a:r>
            <a:r>
              <a:rPr lang="en-US" dirty="0"/>
              <a:t>Ed </a:t>
            </a:r>
            <a:r>
              <a:rPr lang="en-US" dirty="0" smtClean="0"/>
              <a:t>extended day.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</a:t>
            </a:r>
            <a:r>
              <a:rPr lang="en-US" dirty="0" smtClean="0"/>
              <a:t>150,000 - </a:t>
            </a:r>
            <a:r>
              <a:rPr lang="en-US" dirty="0"/>
              <a:t>Community in </a:t>
            </a:r>
            <a:r>
              <a:rPr lang="en-US" dirty="0" smtClean="0"/>
              <a:t>Schools.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366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/>
              <a:t>FY17 Budget — </a:t>
            </a:r>
            <a:r>
              <a:rPr lang="en-US" dirty="0" smtClean="0"/>
              <a:t>HB 751</a:t>
            </a:r>
            <a:br>
              <a:rPr lang="en-US" dirty="0" smtClean="0"/>
            </a:br>
            <a:r>
              <a:rPr lang="en-US" b="1" dirty="0" smtClean="0"/>
              <a:t>Signed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$300,000 </a:t>
            </a:r>
            <a:r>
              <a:rPr lang="en-US" dirty="0"/>
              <a:t>-</a:t>
            </a:r>
            <a:r>
              <a:rPr lang="en-US" dirty="0" smtClean="0"/>
              <a:t> Personnel for PBIS training – RESA.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$22.8 million </a:t>
            </a:r>
            <a:r>
              <a:rPr lang="en-US" dirty="0"/>
              <a:t>-</a:t>
            </a:r>
            <a:r>
              <a:rPr lang="en-US" dirty="0" smtClean="0"/>
              <a:t> Move On When Ready program.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Pre-K Program</a:t>
            </a:r>
          </a:p>
          <a:p>
            <a:pPr lvl="1"/>
            <a:r>
              <a:rPr lang="en-US" dirty="0" smtClean="0"/>
              <a:t>$28.6 million lottery funds for new compensation model as formulated by the Educational Reform Commission.</a:t>
            </a:r>
          </a:p>
          <a:p>
            <a:pPr lvl="1"/>
            <a:r>
              <a:rPr lang="en-US" dirty="0" smtClean="0"/>
              <a:t>$1.1 million lottery funds for a one time $300.00 materials grant for pre-K classrooms</a:t>
            </a:r>
          </a:p>
        </p:txBody>
      </p:sp>
    </p:spTree>
    <p:extLst>
      <p:ext uri="{BB962C8B-B14F-4D97-AF65-F5344CB8AC3E}">
        <p14:creationId xmlns:p14="http://schemas.microsoft.com/office/powerpoint/2010/main" val="247981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FY17 Budget — HB </a:t>
            </a:r>
            <a:r>
              <a:rPr lang="en-US" dirty="0" smtClean="0"/>
              <a:t>751</a:t>
            </a:r>
            <a:br>
              <a:rPr lang="en-US" dirty="0" smtClean="0"/>
            </a:br>
            <a:r>
              <a:rPr lang="en-US" b="1" dirty="0" smtClean="0"/>
              <a:t>Signed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37011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/>
              <a:t>BONDS</a:t>
            </a:r>
          </a:p>
          <a:p>
            <a:pPr lvl="1"/>
            <a:r>
              <a:rPr lang="en-US" dirty="0"/>
              <a:t>$14.3 million for the purchase of 129 school buses.</a:t>
            </a:r>
          </a:p>
          <a:p>
            <a:pPr lvl="1"/>
            <a:r>
              <a:rPr lang="en-US" dirty="0"/>
              <a:t>$4.9 million for FFA/FCCLA Center.</a:t>
            </a:r>
          </a:p>
          <a:p>
            <a:pPr lvl="1"/>
            <a:r>
              <a:rPr lang="en-US" dirty="0"/>
              <a:t>$8 million to purchase vocational equipment statewide.</a:t>
            </a:r>
          </a:p>
          <a:p>
            <a:pPr lvl="1"/>
            <a:r>
              <a:rPr lang="en-US" dirty="0"/>
              <a:t>$223.2 million for school construction.</a:t>
            </a:r>
          </a:p>
          <a:p>
            <a:pPr lvl="4"/>
            <a:r>
              <a:rPr lang="en-US" dirty="0"/>
              <a:t>Regular Statewide</a:t>
            </a:r>
          </a:p>
          <a:p>
            <a:pPr lvl="4"/>
            <a:r>
              <a:rPr lang="en-US" dirty="0"/>
              <a:t>Regular Advanced Statewide</a:t>
            </a:r>
          </a:p>
          <a:p>
            <a:pPr lvl="4"/>
            <a:r>
              <a:rPr lang="en-US" dirty="0"/>
              <a:t>Low Wealth</a:t>
            </a:r>
          </a:p>
          <a:p>
            <a:pPr lvl="4"/>
            <a:r>
              <a:rPr lang="en-US" dirty="0"/>
              <a:t>Specific Low Wealth			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3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3127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“Quality Basic </a:t>
            </a:r>
            <a:r>
              <a:rPr lang="en-US" dirty="0" smtClean="0"/>
              <a:t>Education Act”— SB 364</a:t>
            </a:r>
            <a:br>
              <a:rPr lang="en-US" dirty="0" smtClean="0"/>
            </a:br>
            <a:r>
              <a:rPr lang="en-US" b="1" dirty="0" smtClean="0"/>
              <a:t>Signed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126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b="1" u="sng" dirty="0" smtClean="0"/>
              <a:t>Evaluations</a:t>
            </a:r>
            <a:r>
              <a:rPr lang="en-US" sz="6000" dirty="0"/>
              <a:t> </a:t>
            </a:r>
            <a:endParaRPr lang="en-US" sz="6000" dirty="0" smtClean="0"/>
          </a:p>
          <a:p>
            <a:pPr marL="0" indent="0">
              <a:buNone/>
            </a:pPr>
            <a:endParaRPr lang="en-US" sz="2500" dirty="0"/>
          </a:p>
          <a:p>
            <a:pPr lvl="0"/>
            <a:r>
              <a:rPr lang="en-US" sz="4200" dirty="0" smtClean="0"/>
              <a:t>Teacher </a:t>
            </a:r>
            <a:r>
              <a:rPr lang="en-US" sz="4200" dirty="0"/>
              <a:t>evaluation coming from test </a:t>
            </a:r>
            <a:r>
              <a:rPr lang="en-US" sz="4200" dirty="0" smtClean="0"/>
              <a:t>scores - from 50 %  </a:t>
            </a:r>
            <a:r>
              <a:rPr lang="en-US" sz="4200" dirty="0"/>
              <a:t>to 30%.</a:t>
            </a:r>
          </a:p>
          <a:p>
            <a:pPr lvl="0"/>
            <a:r>
              <a:rPr lang="en-US" sz="4200" dirty="0" smtClean="0"/>
              <a:t>Administrator </a:t>
            </a:r>
            <a:r>
              <a:rPr lang="en-US" sz="4200" dirty="0"/>
              <a:t>evaluation test component </a:t>
            </a:r>
            <a:r>
              <a:rPr lang="en-US" sz="4200" dirty="0" smtClean="0"/>
              <a:t>- from </a:t>
            </a:r>
            <a:r>
              <a:rPr lang="en-US" sz="4200" dirty="0"/>
              <a:t>70% to 40%.</a:t>
            </a:r>
          </a:p>
          <a:p>
            <a:pPr lvl="0"/>
            <a:r>
              <a:rPr lang="en-US" sz="4200" dirty="0" smtClean="0"/>
              <a:t>More </a:t>
            </a:r>
            <a:r>
              <a:rPr lang="en-US" sz="4200" dirty="0"/>
              <a:t>flexible </a:t>
            </a:r>
            <a:r>
              <a:rPr lang="en-US" sz="4200" dirty="0" smtClean="0"/>
              <a:t>alternatives </a:t>
            </a:r>
            <a:r>
              <a:rPr lang="en-US" sz="4200" dirty="0"/>
              <a:t>to include in evaluations </a:t>
            </a:r>
            <a:r>
              <a:rPr lang="en-US" sz="4200" dirty="0" smtClean="0"/>
              <a:t>- to </a:t>
            </a:r>
            <a:r>
              <a:rPr lang="en-US" sz="4200" dirty="0"/>
              <a:t>replace the points moved away from testing.</a:t>
            </a:r>
          </a:p>
          <a:p>
            <a:pPr lvl="0"/>
            <a:r>
              <a:rPr lang="en-US" sz="4200" dirty="0"/>
              <a:t>R</a:t>
            </a:r>
            <a:r>
              <a:rPr lang="en-US" sz="4200" dirty="0" smtClean="0"/>
              <a:t>educes number of classroom </a:t>
            </a:r>
            <a:r>
              <a:rPr lang="en-US" sz="4200" dirty="0"/>
              <a:t>observations needed for the higher </a:t>
            </a:r>
            <a:r>
              <a:rPr lang="en-US" sz="4200" dirty="0" smtClean="0"/>
              <a:t>ranked (3 </a:t>
            </a:r>
            <a:r>
              <a:rPr lang="en-US" sz="4200" dirty="0"/>
              <a:t>or 4 on a 4 point scale) </a:t>
            </a:r>
            <a:r>
              <a:rPr lang="en-US" sz="4200" dirty="0" smtClean="0"/>
              <a:t>teachers - from 6 to </a:t>
            </a:r>
            <a:r>
              <a:rPr lang="en-US" sz="4200" dirty="0"/>
              <a:t>3.</a:t>
            </a:r>
          </a:p>
          <a:p>
            <a:pPr lvl="0"/>
            <a:r>
              <a:rPr lang="en-US" sz="4200" dirty="0"/>
              <a:t>S</a:t>
            </a:r>
            <a:r>
              <a:rPr lang="en-US" sz="4200" dirty="0" smtClean="0"/>
              <a:t>tudent </a:t>
            </a:r>
            <a:r>
              <a:rPr lang="en-US" sz="4200" dirty="0"/>
              <a:t>must be </a:t>
            </a:r>
            <a:r>
              <a:rPr lang="en-US" sz="4200" dirty="0" smtClean="0"/>
              <a:t>in attendance </a:t>
            </a:r>
            <a:r>
              <a:rPr lang="en-US" sz="4200" dirty="0"/>
              <a:t>for </a:t>
            </a:r>
            <a:r>
              <a:rPr lang="en-US" sz="4200" dirty="0" smtClean="0"/>
              <a:t>90% </a:t>
            </a:r>
            <a:r>
              <a:rPr lang="en-US" sz="4200" dirty="0"/>
              <a:t>of the </a:t>
            </a:r>
            <a:r>
              <a:rPr lang="en-US" sz="4200" dirty="0" smtClean="0"/>
              <a:t>class time </a:t>
            </a:r>
            <a:r>
              <a:rPr lang="en-US" sz="4200" dirty="0"/>
              <a:t>to count towards a teacher </a:t>
            </a:r>
            <a:r>
              <a:rPr lang="en-US" sz="4200" dirty="0" smtClean="0"/>
              <a:t>evaluation – increased from 65%.</a:t>
            </a:r>
            <a:endParaRPr lang="en-US" sz="4200" dirty="0"/>
          </a:p>
          <a:p>
            <a:pPr lvl="0"/>
            <a:r>
              <a:rPr lang="en-US" sz="4200" dirty="0"/>
              <a:t>SB 364 prohibits applying quotas to evaluations and also provides for an appeal if the evaluation process is not </a:t>
            </a:r>
            <a:endParaRPr lang="en-US" sz="4200" dirty="0" smtClean="0"/>
          </a:p>
          <a:p>
            <a:pPr marL="0" lvl="0" indent="0">
              <a:buNone/>
            </a:pPr>
            <a:r>
              <a:rPr lang="en-US" sz="4200" dirty="0" smtClean="0"/>
              <a:t>     followed </a:t>
            </a:r>
            <a:r>
              <a:rPr lang="en-US" sz="4200" dirty="0"/>
              <a:t>correctly.  </a:t>
            </a:r>
          </a:p>
          <a:p>
            <a:pPr lvl="0"/>
            <a:r>
              <a:rPr lang="en-US" sz="4200" dirty="0" smtClean="0"/>
              <a:t>Evaluation </a:t>
            </a:r>
            <a:r>
              <a:rPr lang="en-US" sz="4200" dirty="0"/>
              <a:t>scores are still not allowed to be appealed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0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“Quality Basic Education Act” — SB </a:t>
            </a:r>
            <a:r>
              <a:rPr lang="en-US" dirty="0" smtClean="0"/>
              <a:t>364</a:t>
            </a:r>
            <a:br>
              <a:rPr lang="en-US" dirty="0" smtClean="0"/>
            </a:br>
            <a:r>
              <a:rPr lang="en-US" b="1" dirty="0" smtClean="0"/>
              <a:t>Signed by Governor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400" b="1" u="sng" dirty="0" smtClean="0"/>
              <a:t>Testing</a:t>
            </a:r>
            <a:endParaRPr lang="en-US" sz="3400" b="1" dirty="0"/>
          </a:p>
          <a:p>
            <a:pPr marL="0" lvl="0" indent="0">
              <a:buNone/>
            </a:pPr>
            <a:endParaRPr lang="en-US" sz="1800" dirty="0" smtClean="0"/>
          </a:p>
          <a:p>
            <a:pPr lvl="0"/>
            <a:r>
              <a:rPr lang="en-US" dirty="0" smtClean="0"/>
              <a:t>Current 32 - including </a:t>
            </a:r>
            <a:r>
              <a:rPr lang="en-US" dirty="0"/>
              <a:t>Milestones and End of Course Tests.  </a:t>
            </a:r>
            <a:endParaRPr lang="en-US" dirty="0" smtClean="0"/>
          </a:p>
          <a:p>
            <a:pPr lvl="0"/>
            <a:r>
              <a:rPr lang="en-US" dirty="0" smtClean="0"/>
              <a:t>Lowers </a:t>
            </a:r>
            <a:r>
              <a:rPr lang="en-US" dirty="0"/>
              <a:t>this to 24 by removing Social Studies and Science Milestone tests in grades 3, 4, 6, and 7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Adds </a:t>
            </a:r>
            <a:r>
              <a:rPr lang="en-US" dirty="0"/>
              <a:t>formative testing in grades 1 and 2 to assess reading and math development.  These tests are not high </a:t>
            </a:r>
            <a:r>
              <a:rPr lang="en-US" dirty="0" smtClean="0"/>
              <a:t>stakes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 bill establishes the strategic importance of reading mastery by 3</a:t>
            </a:r>
            <a:r>
              <a:rPr lang="en-US" baseline="30000" dirty="0"/>
              <a:t>rd</a:t>
            </a:r>
            <a:r>
              <a:rPr lang="en-US" dirty="0"/>
              <a:t> grade and basic math mastery by 5</a:t>
            </a:r>
            <a:r>
              <a:rPr lang="en-US" baseline="30000" dirty="0"/>
              <a:t>th</a:t>
            </a:r>
            <a:r>
              <a:rPr lang="en-US" dirty="0"/>
              <a:t> grade.</a:t>
            </a:r>
          </a:p>
          <a:p>
            <a:pPr lvl="0"/>
            <a:r>
              <a:rPr lang="en-US" dirty="0"/>
              <a:t>The State Board of Education and Department of Education will be </a:t>
            </a:r>
            <a:r>
              <a:rPr lang="en-US" dirty="0" smtClean="0"/>
              <a:t>asked to </a:t>
            </a:r>
            <a:r>
              <a:rPr lang="en-US" dirty="0"/>
              <a:t>move the dates for standardized testing as close to the end of the semester or school year as possible.  </a:t>
            </a:r>
            <a:endParaRPr lang="en-US" dirty="0" smtClean="0"/>
          </a:p>
          <a:p>
            <a:pPr lvl="0"/>
            <a:r>
              <a:rPr lang="en-US" dirty="0" smtClean="0"/>
              <a:t>Locals </a:t>
            </a:r>
            <a:r>
              <a:rPr lang="en-US" dirty="0"/>
              <a:t>will be asked to do the same.  </a:t>
            </a:r>
          </a:p>
        </p:txBody>
      </p:sp>
    </p:spTree>
    <p:extLst>
      <p:ext uri="{BB962C8B-B14F-4D97-AF65-F5344CB8AC3E}">
        <p14:creationId xmlns:p14="http://schemas.microsoft.com/office/powerpoint/2010/main" val="293530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SSA_Horizontal [Read-Only]" id="{7D4A13A3-BB99-4D8D-956D-DB44B4A37712}" vid="{43C9D959-CD2D-4E0D-BEB2-0952EA78776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SSA_Horizontal [Read-Only]" id="{7D4A13A3-BB99-4D8D-956D-DB44B4A37712}" vid="{3DF7084B-FE72-4534-985E-AE7DB1B1EC9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GSSA_Horizontal</Template>
  <TotalTime>2134</TotalTime>
  <Words>2406</Words>
  <Application>Microsoft Office PowerPoint</Application>
  <PresentationFormat>On-screen Show (4:3)</PresentationFormat>
  <Paragraphs>288</Paragraphs>
  <Slides>39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Custom Design</vt:lpstr>
      <vt:lpstr>2016 Georgia Legislative Session</vt:lpstr>
      <vt:lpstr>FY16 Mid-term Budget — HB 750 Signed by the Governor</vt:lpstr>
      <vt:lpstr>FY17 Budget — HB 751 Signed by Governor</vt:lpstr>
      <vt:lpstr>FY17 Budget — HB 751 Signed by Governor</vt:lpstr>
      <vt:lpstr>FY17 Budget — HB 751 Signed by Governor</vt:lpstr>
      <vt:lpstr>FY17 Budget — HB 751 Signed by Governor</vt:lpstr>
      <vt:lpstr>FY17 Budget — HB 751 Signed by Governor</vt:lpstr>
      <vt:lpstr>“Quality Basic Education Act”— SB 364 Signed by Governor</vt:lpstr>
      <vt:lpstr>“Quality Basic Education Act” — SB 364 Signed by Governor</vt:lpstr>
      <vt:lpstr>Virtual School Funding - HB 100 Signed by Governor</vt:lpstr>
      <vt:lpstr>Instructional Materials Approval Process HB 739 - Signed by governor</vt:lpstr>
      <vt:lpstr>Student Matters</vt:lpstr>
      <vt:lpstr>Juvenile Justice Reform – SB 367 Signed by Governor</vt:lpstr>
      <vt:lpstr>Child Protection</vt:lpstr>
      <vt:lpstr>Child Placement with Qualified Adult  or Fictive Kin – HB 887 – Signed by Governor – contains language of SB 3</vt:lpstr>
      <vt:lpstr>Athletic Association Bill Signed by Governor</vt:lpstr>
      <vt:lpstr>Finance Related Bills</vt:lpstr>
      <vt:lpstr>Finance - Taxation </vt:lpstr>
      <vt:lpstr>Central Office – Procedures</vt:lpstr>
      <vt:lpstr>Board of Education Freedom of Speech</vt:lpstr>
      <vt:lpstr>Board of Education Freedom of Speech</vt:lpstr>
      <vt:lpstr>Other Bills of Interest</vt:lpstr>
      <vt:lpstr>Non-Mandatory House Bills Districts may choose to participate</vt:lpstr>
      <vt:lpstr>HOPE BILLS</vt:lpstr>
      <vt:lpstr>HOUSE RESOLUTIONS</vt:lpstr>
      <vt:lpstr> Carry Bills</vt:lpstr>
      <vt:lpstr>“Free Exercise Protection Act” — HB 757 </vt:lpstr>
      <vt:lpstr>Title 20 Clean up bill — HB 959 VETOED by Governor</vt:lpstr>
      <vt:lpstr>Title 20 Clean up bill — HB 959 VETOED by Governor</vt:lpstr>
      <vt:lpstr>Title 20 Clean up bill — HB 959 VETOED by Governor</vt:lpstr>
      <vt:lpstr>Title 20 Clean up bill — HB 959 VETOED by Governor</vt:lpstr>
      <vt:lpstr>Student Protection Act - SB 355 VETOED by Governor </vt:lpstr>
      <vt:lpstr>Student Protection Act - SB 355 VETOED by Governor </vt:lpstr>
      <vt:lpstr>Student Protection Act - SB 355 Vetoed by Governor </vt:lpstr>
      <vt:lpstr>Budget Transparency - HB 659 VETOED by Governor </vt:lpstr>
      <vt:lpstr>Opportunity School District — SR 287</vt:lpstr>
      <vt:lpstr>Opportunity School District— SB 133</vt:lpstr>
      <vt:lpstr>Governor’s Educational Reform </vt:lpstr>
      <vt:lpstr>2017 Legislative Session Things to Come</vt:lpstr>
    </vt:vector>
  </TitlesOfParts>
  <Company>Pixelchimp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Surma</dc:creator>
  <cp:lastModifiedBy>Joshua Charles Hooper</cp:lastModifiedBy>
  <cp:revision>321</cp:revision>
  <dcterms:created xsi:type="dcterms:W3CDTF">2015-04-03T17:36:45Z</dcterms:created>
  <dcterms:modified xsi:type="dcterms:W3CDTF">2016-05-05T16:06:24Z</dcterms:modified>
</cp:coreProperties>
</file>