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handoutMasterIdLst>
    <p:handoutMasterId r:id="rId46"/>
  </p:handoutMasterIdLst>
  <p:sldIdLst>
    <p:sldId id="271" r:id="rId3"/>
    <p:sldId id="502" r:id="rId4"/>
    <p:sldId id="537" r:id="rId5"/>
    <p:sldId id="560" r:id="rId6"/>
    <p:sldId id="561" r:id="rId7"/>
    <p:sldId id="562" r:id="rId8"/>
    <p:sldId id="563" r:id="rId9"/>
    <p:sldId id="564" r:id="rId10"/>
    <p:sldId id="565" r:id="rId11"/>
    <p:sldId id="521" r:id="rId12"/>
    <p:sldId id="522" r:id="rId13"/>
    <p:sldId id="523" r:id="rId14"/>
    <p:sldId id="487" r:id="rId15"/>
    <p:sldId id="488" r:id="rId16"/>
    <p:sldId id="504" r:id="rId17"/>
    <p:sldId id="506" r:id="rId18"/>
    <p:sldId id="507" r:id="rId19"/>
    <p:sldId id="552" r:id="rId20"/>
    <p:sldId id="553" r:id="rId21"/>
    <p:sldId id="554" r:id="rId22"/>
    <p:sldId id="555" r:id="rId23"/>
    <p:sldId id="557" r:id="rId24"/>
    <p:sldId id="510" r:id="rId25"/>
    <p:sldId id="518" r:id="rId26"/>
    <p:sldId id="551" r:id="rId27"/>
    <p:sldId id="517" r:id="rId28"/>
    <p:sldId id="519" r:id="rId29"/>
    <p:sldId id="520" r:id="rId30"/>
    <p:sldId id="566" r:id="rId31"/>
    <p:sldId id="503" r:id="rId32"/>
    <p:sldId id="524" r:id="rId33"/>
    <p:sldId id="525" r:id="rId34"/>
    <p:sldId id="526" r:id="rId35"/>
    <p:sldId id="528" r:id="rId36"/>
    <p:sldId id="529" r:id="rId37"/>
    <p:sldId id="536" r:id="rId38"/>
    <p:sldId id="501" r:id="rId39"/>
    <p:sldId id="539" r:id="rId40"/>
    <p:sldId id="540" r:id="rId41"/>
    <p:sldId id="544" r:id="rId42"/>
    <p:sldId id="567" r:id="rId43"/>
    <p:sldId id="46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1" autoAdjust="0"/>
  </p:normalViewPr>
  <p:slideViewPr>
    <p:cSldViewPr>
      <p:cViewPr varScale="1">
        <p:scale>
          <a:sx n="71" d="100"/>
          <a:sy n="71" d="100"/>
        </p:scale>
        <p:origin x="-106" y="-67"/>
      </p:cViewPr>
      <p:guideLst>
        <p:guide orient="horz" pos="2160"/>
        <p:guide pos="2880"/>
      </p:guideLst>
    </p:cSldViewPr>
  </p:slideViewPr>
  <p:outlineViewPr>
    <p:cViewPr>
      <p:scale>
        <a:sx n="33" d="100"/>
        <a:sy n="33" d="100"/>
      </p:scale>
      <p:origin x="48" y="341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404ADA-E245-426F-9F79-B79C4C5196F4}" type="datetimeFigureOut">
              <a:rPr lang="en-US" smtClean="0"/>
              <a:pPr/>
              <a:t>4/1/2016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A2E6DF-6D81-4911-AEE0-E6B4C8B93A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782868-FF79-4B59-BA09-22EE8893E5F2}" type="datetimeFigureOut">
              <a:rPr lang="en-US" smtClean="0"/>
              <a:pPr/>
              <a:t>4/1/2016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9D5BBB-FA89-420C-AFB6-59D703DD47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9D5BBB-FA89-420C-AFB6-59D703DD476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D8452-5CEA-473E-AEBD-7BB81A13F768}"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effectLst/>
              <a:latin typeface="+mn-lt"/>
              <a:ea typeface="ヒラギノ角ゴ Pro W3" pitchFamily="-123" charset="-128"/>
              <a:cs typeface="+mn-cs"/>
            </a:endParaRPr>
          </a:p>
        </p:txBody>
      </p:sp>
      <p:sp>
        <p:nvSpPr>
          <p:cNvPr id="4" name="Slide Number Placeholder 3"/>
          <p:cNvSpPr>
            <a:spLocks noGrp="1"/>
          </p:cNvSpPr>
          <p:nvPr>
            <p:ph type="sldNum" sz="quarter" idx="10"/>
          </p:nvPr>
        </p:nvSpPr>
        <p:spPr/>
        <p:txBody>
          <a:bodyPr/>
          <a:lstStyle/>
          <a:p>
            <a:pPr>
              <a:defRPr/>
            </a:pPr>
            <a:fld id="{B21F561E-CB14-448B-89D7-229DB0382713}" type="slidenum">
              <a:rPr lang="en-US" smtClean="0"/>
              <a:pPr>
                <a:defRPr/>
              </a:pPr>
              <a:t>35</a:t>
            </a:fld>
            <a:endParaRPr lang="en-US" dirty="0"/>
          </a:p>
        </p:txBody>
      </p:sp>
    </p:spTree>
    <p:extLst>
      <p:ext uri="{BB962C8B-B14F-4D97-AF65-F5344CB8AC3E}">
        <p14:creationId xmlns="" xmlns:p14="http://schemas.microsoft.com/office/powerpoint/2010/main" val="25977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8D8452-5CEA-473E-AEBD-7BB81A13F768}" type="slidenum">
              <a:rPr lang="en-US" smtClean="0"/>
              <a:pPr/>
              <a:t>36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8D8452-5CEA-473E-AEBD-7BB81A13F768}" type="slidenum">
              <a:rPr lang="en-US" smtClean="0"/>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cstate="print"/>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458200" cy="3048962"/>
          </a:xfrm>
        </p:spPr>
        <p:txBody>
          <a:bodyPr>
            <a:normAutofit fontScale="90000"/>
          </a:bodyPr>
          <a:lstStyle/>
          <a:p>
            <a:pPr algn="l"/>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Georgia School Superintendents Association</a:t>
            </a:r>
            <a:br>
              <a:rPr lang="en-US" sz="4000" dirty="0" smtClean="0"/>
            </a:br>
            <a:r>
              <a:rPr lang="en-US" sz="4800" dirty="0" smtClean="0"/>
              <a:t/>
            </a:r>
            <a:br>
              <a:rPr lang="en-US" sz="4800" dirty="0" smtClean="0"/>
            </a:br>
            <a:r>
              <a:rPr lang="en-US" sz="4400" b="1" dirty="0" smtClean="0"/>
              <a:t>Spring Bootstrap Conference </a:t>
            </a:r>
            <a:br>
              <a:rPr lang="en-US" sz="4400" b="1" dirty="0" smtClean="0"/>
            </a:br>
            <a:r>
              <a:rPr lang="en-US" sz="4400" b="1" dirty="0" smtClean="0"/>
              <a:t>Legal Issues Update </a:t>
            </a:r>
            <a:r>
              <a:rPr lang="en-US" sz="4400" dirty="0" smtClean="0"/>
              <a:t/>
            </a:r>
            <a:br>
              <a:rPr lang="en-US" sz="4400" dirty="0" smtClean="0"/>
            </a:br>
            <a:r>
              <a:rPr lang="en-US" sz="4400" dirty="0" smtClean="0"/>
              <a:t/>
            </a:r>
            <a:br>
              <a:rPr lang="en-US" sz="4400" dirty="0" smtClean="0"/>
            </a:br>
            <a:r>
              <a:rPr lang="en-US" sz="3600" dirty="0" smtClean="0"/>
              <a:t>March 30, 2016</a:t>
            </a: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dirty="0" smtClean="0"/>
              <a:t/>
            </a:r>
            <a:br>
              <a:rPr lang="en-US" dirty="0" smtClean="0"/>
            </a:br>
            <a:endParaRPr lang="en-US" dirty="0"/>
          </a:p>
        </p:txBody>
      </p:sp>
      <p:sp>
        <p:nvSpPr>
          <p:cNvPr id="3" name="Subtitle 2"/>
          <p:cNvSpPr>
            <a:spLocks noGrp="1"/>
          </p:cNvSpPr>
          <p:nvPr>
            <p:ph type="subTitle" idx="1"/>
          </p:nvPr>
        </p:nvSpPr>
        <p:spPr>
          <a:xfrm>
            <a:off x="685800" y="3810000"/>
            <a:ext cx="8229600" cy="2362200"/>
          </a:xfrm>
        </p:spPr>
        <p:txBody>
          <a:bodyPr>
            <a:normAutofit fontScale="92500" lnSpcReduction="10000"/>
          </a:bodyPr>
          <a:lstStyle/>
          <a:p>
            <a:pPr algn="r"/>
            <a:r>
              <a:rPr lang="en-US" sz="2000" dirty="0" smtClean="0"/>
              <a:t>Phillip L. Hartley</a:t>
            </a:r>
          </a:p>
          <a:p>
            <a:pPr algn="r"/>
            <a:r>
              <a:rPr lang="en-US" sz="2000" dirty="0" smtClean="0"/>
              <a:t>Harben, Hartley &amp; Hawkins, LLP</a:t>
            </a:r>
          </a:p>
          <a:p>
            <a:pPr algn="r"/>
            <a:r>
              <a:rPr lang="en-US" sz="2000" dirty="0" smtClean="0"/>
              <a:t>340 Jesse Jewell Parkway, Suite 750</a:t>
            </a:r>
          </a:p>
          <a:p>
            <a:pPr algn="r"/>
            <a:r>
              <a:rPr lang="en-US" sz="2000" dirty="0" smtClean="0"/>
              <a:t>Gainesville, Georgia 30501</a:t>
            </a:r>
          </a:p>
          <a:p>
            <a:pPr algn="r"/>
            <a:r>
              <a:rPr lang="en-US" sz="2000" dirty="0" smtClean="0"/>
              <a:t>phartley@hhhlawyers.com </a:t>
            </a:r>
          </a:p>
          <a:p>
            <a:pPr algn="r"/>
            <a:r>
              <a:rPr lang="en-US" sz="2000" dirty="0" smtClean="0"/>
              <a:t>Telephone:  (770) 534-7341</a:t>
            </a:r>
          </a:p>
          <a:p>
            <a:pPr algn="r"/>
            <a:r>
              <a:rPr lang="en-US" sz="2000" dirty="0" smtClean="0"/>
              <a:t>Facsimile:  (770) 532-0399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90600" y="762000"/>
            <a:ext cx="6781800" cy="1527175"/>
          </a:xfrm>
        </p:spPr>
        <p:txBody>
          <a:bodyPr>
            <a:normAutofit fontScale="90000"/>
          </a:bodyPr>
          <a:lstStyle/>
          <a:p>
            <a:r>
              <a:rPr lang="en-US" b="1" dirty="0" smtClean="0"/>
              <a:t>Remember SB </a:t>
            </a:r>
            <a:r>
              <a:rPr lang="en-US" b="1" dirty="0"/>
              <a:t>84 </a:t>
            </a:r>
            <a:r>
              <a:rPr lang="en-US" b="1" dirty="0" smtClean="0"/>
              <a:t/>
            </a:r>
            <a:br>
              <a:rPr lang="en-US" b="1" dirty="0" smtClean="0"/>
            </a:br>
            <a:r>
              <a:rPr lang="en-US" b="1" dirty="0" smtClean="0"/>
              <a:t>The Individual Member and the Board</a:t>
            </a:r>
            <a:endParaRPr lang="en-US" b="1" dirty="0" smtClean="0">
              <a:solidFill>
                <a:srgbClr val="66FF66"/>
              </a:solidFill>
              <a:latin typeface="+mn-lt"/>
            </a:endParaRPr>
          </a:p>
        </p:txBody>
      </p:sp>
      <p:sp>
        <p:nvSpPr>
          <p:cNvPr id="32771" name="Rectangle 3"/>
          <p:cNvSpPr>
            <a:spLocks noGrp="1" noChangeArrowheads="1"/>
          </p:cNvSpPr>
          <p:nvPr>
            <p:ph idx="4294967295"/>
          </p:nvPr>
        </p:nvSpPr>
        <p:spPr>
          <a:xfrm>
            <a:off x="381000" y="2667000"/>
            <a:ext cx="8229600" cy="4525963"/>
          </a:xfrm>
        </p:spPr>
        <p:txBody>
          <a:bodyPr/>
          <a:lstStyle/>
          <a:p>
            <a:pPr eaLnBrk="1" hangingPunct="1">
              <a:buFontTx/>
              <a:buNone/>
            </a:pPr>
            <a:r>
              <a:rPr lang="en-US" dirty="0" smtClean="0">
                <a:solidFill>
                  <a:schemeClr val="bg1"/>
                </a:solidFill>
              </a:rPr>
              <a:t>   LBOE members should work together with the entire LBOE and shall not have authority as independent elected officials but shall only be authorized to take official action as members of the board as a whole.</a:t>
            </a:r>
          </a:p>
        </p:txBody>
      </p:sp>
      <p:sp>
        <p:nvSpPr>
          <p:cNvPr id="32772" name="Slide Number Placeholder 5"/>
          <p:cNvSpPr txBox="1">
            <a:spLocks noGrp="1"/>
          </p:cNvSpPr>
          <p:nvPr/>
        </p:nvSpPr>
        <p:spPr bwMode="auto">
          <a:xfrm>
            <a:off x="381000" y="6172200"/>
            <a:ext cx="1295400" cy="457200"/>
          </a:xfrm>
          <a:prstGeom prst="rect">
            <a:avLst/>
          </a:prstGeom>
          <a:noFill/>
          <a:ln w="9525">
            <a:noFill/>
            <a:miter lim="800000"/>
            <a:headEnd/>
            <a:tailEnd/>
          </a:ln>
        </p:spPr>
        <p:txBody>
          <a:bodyPr/>
          <a:lstStyle/>
          <a:p>
            <a:fld id="{76305901-2B46-4E15-B254-3B3BD17E9C5B}" type="slidenum">
              <a:rPr lang="en-US" sz="1000"/>
              <a:pPr/>
              <a:t>10</a:t>
            </a:fld>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1755775"/>
          </a:xfrm>
        </p:spPr>
        <p:txBody>
          <a:bodyPr>
            <a:normAutofit fontScale="90000"/>
          </a:bodyPr>
          <a:lstStyle/>
          <a:p>
            <a:r>
              <a:rPr lang="en-US" b="1" dirty="0" smtClean="0"/>
              <a:t>The BOE Code of Ethics :</a:t>
            </a:r>
            <a:br>
              <a:rPr lang="en-US" b="1" dirty="0" smtClean="0"/>
            </a:br>
            <a:r>
              <a:rPr lang="en-US" b="1" dirty="0" smtClean="0"/>
              <a:t>Board Meetings</a:t>
            </a:r>
            <a:r>
              <a:rPr lang="en-US" b="1" dirty="0" smtClean="0">
                <a:solidFill>
                  <a:srgbClr val="66FF66"/>
                </a:solidFill>
                <a:latin typeface="+mn-lt"/>
              </a:rPr>
              <a:t/>
            </a:r>
            <a:br>
              <a:rPr lang="en-US" b="1" dirty="0" smtClean="0">
                <a:solidFill>
                  <a:srgbClr val="66FF66"/>
                </a:solidFill>
                <a:latin typeface="+mn-lt"/>
              </a:rPr>
            </a:br>
            <a:endParaRPr lang="en-US" dirty="0">
              <a:solidFill>
                <a:srgbClr val="66FF66"/>
              </a:solidFill>
              <a:latin typeface="+mn-lt"/>
            </a:endParaRPr>
          </a:p>
        </p:txBody>
      </p:sp>
      <p:sp>
        <p:nvSpPr>
          <p:cNvPr id="3" name="Content Placeholder 2"/>
          <p:cNvSpPr>
            <a:spLocks noGrp="1"/>
          </p:cNvSpPr>
          <p:nvPr>
            <p:ph idx="1"/>
          </p:nvPr>
        </p:nvSpPr>
        <p:spPr>
          <a:xfrm>
            <a:off x="304800" y="1752600"/>
            <a:ext cx="8305800" cy="4495800"/>
          </a:xfrm>
        </p:spPr>
        <p:txBody>
          <a:bodyPr>
            <a:normAutofit fontScale="32500" lnSpcReduction="20000"/>
          </a:bodyPr>
          <a:lstStyle/>
          <a:p>
            <a:pPr marL="514350" lvl="0" indent="-514350">
              <a:buAutoNum type="arabicPeriod" startAt="2"/>
            </a:pPr>
            <a:r>
              <a:rPr lang="en-US" sz="6200" dirty="0" smtClean="0">
                <a:solidFill>
                  <a:schemeClr val="bg1"/>
                </a:solidFill>
              </a:rPr>
              <a:t>Be informed and prepared to discuss issues to be considered on the Board agenda.</a:t>
            </a:r>
          </a:p>
          <a:p>
            <a:pPr marL="514350" lvl="0" indent="-514350">
              <a:buAutoNum type="arabicPeriod" startAt="2"/>
            </a:pPr>
            <a:endParaRPr lang="en-US" sz="6200" dirty="0" smtClean="0">
              <a:solidFill>
                <a:schemeClr val="bg1"/>
              </a:solidFill>
            </a:endParaRPr>
          </a:p>
          <a:p>
            <a:pPr marL="514350" lvl="0" indent="-514350">
              <a:buAutoNum type="arabicPeriod" startAt="3"/>
            </a:pPr>
            <a:r>
              <a:rPr lang="en-US" sz="6200" dirty="0" smtClean="0">
                <a:solidFill>
                  <a:schemeClr val="bg1"/>
                </a:solidFill>
              </a:rPr>
              <a:t>Work with other Board members in a spirit of harmony and cooperation in spite of differences of opinion that may arise during the discussion and resolution of issues at Board meetings.</a:t>
            </a:r>
          </a:p>
          <a:p>
            <a:pPr marL="514350" lvl="0" indent="-514350">
              <a:buAutoNum type="arabicPeriod" startAt="3"/>
            </a:pPr>
            <a:endParaRPr lang="en-US" sz="6200" dirty="0" smtClean="0">
              <a:solidFill>
                <a:schemeClr val="bg1"/>
              </a:solidFill>
            </a:endParaRPr>
          </a:p>
          <a:p>
            <a:pPr marL="514350" lvl="0" indent="-514350">
              <a:buAutoNum type="arabicPeriod" startAt="5"/>
            </a:pPr>
            <a:r>
              <a:rPr lang="en-US" sz="6200" dirty="0" smtClean="0">
                <a:solidFill>
                  <a:schemeClr val="bg1"/>
                </a:solidFill>
              </a:rPr>
              <a:t>Maintain the confidentiality of all discussions and other matters pertaining to the Board and the school system, during executive session of the Board.</a:t>
            </a:r>
          </a:p>
          <a:p>
            <a:pPr marL="514350" lvl="0" indent="-514350">
              <a:buAutoNum type="arabicPeriod" startAt="5"/>
            </a:pPr>
            <a:endParaRPr lang="en-US" sz="6200" dirty="0" smtClean="0">
              <a:solidFill>
                <a:schemeClr val="bg1"/>
              </a:solidFill>
            </a:endParaRPr>
          </a:p>
          <a:p>
            <a:pPr marL="514350" lvl="0" indent="-514350">
              <a:buAutoNum type="arabicPeriod" startAt="6"/>
            </a:pPr>
            <a:r>
              <a:rPr lang="en-US" sz="6200" dirty="0" smtClean="0">
                <a:solidFill>
                  <a:schemeClr val="bg1"/>
                </a:solidFill>
              </a:rPr>
              <a:t>Make decisions in accordance with the interests of the school system as a whole and not any particular segment thereof.</a:t>
            </a:r>
          </a:p>
          <a:p>
            <a:pPr marL="514350" lvl="0" indent="-514350">
              <a:buAutoNum type="arabicPeriod" startAt="6"/>
            </a:pPr>
            <a:endParaRPr lang="en-US" sz="6200" dirty="0" smtClean="0">
              <a:solidFill>
                <a:schemeClr val="bg1"/>
              </a:solidFill>
            </a:endParaRPr>
          </a:p>
          <a:p>
            <a:pPr lvl="0">
              <a:buNone/>
            </a:pPr>
            <a:r>
              <a:rPr lang="en-US" sz="6200" dirty="0" smtClean="0">
                <a:solidFill>
                  <a:schemeClr val="bg1"/>
                </a:solidFill>
              </a:rPr>
              <a:t>7.	Express opinions before votes are cast, abide by and support all majority decisions of the Board after the Board vote.</a:t>
            </a:r>
          </a:p>
          <a:p>
            <a:endParaRPr lang="en-US" sz="4000" dirty="0"/>
          </a:p>
        </p:txBody>
      </p:sp>
      <p:sp>
        <p:nvSpPr>
          <p:cNvPr id="4" name="Slide Number Placeholder 3"/>
          <p:cNvSpPr>
            <a:spLocks noGrp="1"/>
          </p:cNvSpPr>
          <p:nvPr>
            <p:ph type="sldNum" sz="quarter" idx="4294967295"/>
          </p:nvPr>
        </p:nvSpPr>
        <p:spPr>
          <a:xfrm>
            <a:off x="381000" y="6172200"/>
            <a:ext cx="1295400" cy="457200"/>
          </a:xfrm>
          <a:prstGeom prst="rect">
            <a:avLst/>
          </a:prstGeom>
        </p:spPr>
        <p:txBody>
          <a:bodyPr/>
          <a:lstStyle/>
          <a:p>
            <a:pPr>
              <a:defRPr/>
            </a:pPr>
            <a:fld id="{A52F134E-BC93-47FE-8058-E63AFDEB62F5}" type="slidenum">
              <a:rPr lang="en-US" smtClean="0"/>
              <a:pPr>
                <a:defRPr/>
              </a:pPr>
              <a:t>11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298575"/>
          </a:xfrm>
        </p:spPr>
        <p:txBody>
          <a:bodyPr>
            <a:normAutofit/>
          </a:bodyPr>
          <a:lstStyle/>
          <a:p>
            <a:r>
              <a:rPr lang="en-US" b="1" dirty="0" smtClean="0"/>
              <a:t>O.C.G.A. § 20-2-49</a:t>
            </a:r>
            <a:endParaRPr lang="en-US" dirty="0">
              <a:solidFill>
                <a:srgbClr val="66FF66"/>
              </a:solidFill>
            </a:endParaRPr>
          </a:p>
        </p:txBody>
      </p:sp>
      <p:sp>
        <p:nvSpPr>
          <p:cNvPr id="3" name="Content Placeholder 2"/>
          <p:cNvSpPr>
            <a:spLocks noGrp="1"/>
          </p:cNvSpPr>
          <p:nvPr>
            <p:ph idx="1"/>
          </p:nvPr>
        </p:nvSpPr>
        <p:spPr>
          <a:xfrm>
            <a:off x="304800" y="1676400"/>
            <a:ext cx="8610600" cy="4800600"/>
          </a:xfrm>
        </p:spPr>
        <p:txBody>
          <a:bodyPr/>
          <a:lstStyle/>
          <a:p>
            <a:pPr indent="0">
              <a:buNone/>
            </a:pPr>
            <a:r>
              <a:rPr lang="en-US" sz="2400" dirty="0" smtClean="0">
                <a:solidFill>
                  <a:schemeClr val="bg1"/>
                </a:solidFill>
              </a:rPr>
              <a:t>Given the specialized nature and unique role of membership on a local board of education, </a:t>
            </a:r>
            <a:r>
              <a:rPr lang="en-US" sz="2400" dirty="0" smtClean="0">
                <a:solidFill>
                  <a:srgbClr val="FFFF00"/>
                </a:solidFill>
              </a:rPr>
              <a:t>this elected office should be characterized and treated differently from other elected offices where the primary duty is independently to represent constituent views.</a:t>
            </a:r>
            <a:r>
              <a:rPr lang="en-US" sz="2400" dirty="0" smtClean="0">
                <a:solidFill>
                  <a:schemeClr val="bg1"/>
                </a:solidFill>
              </a:rPr>
              <a:t>  Local board of education members should abide by a code of conduct and conflict of interest policy modeled for their unique roles and responsibilities.  And although there are many measures of the success of a local board of education, one is clearly essential:  maintaining accreditation and the opportunities it allows the school system’s students.  </a:t>
            </a:r>
          </a:p>
          <a:p>
            <a:pPr>
              <a:buNone/>
            </a:pPr>
            <a:endParaRPr lang="en-US" dirty="0">
              <a:solidFill>
                <a:srgbClr val="66FF66"/>
              </a:solidFill>
            </a:endParaRPr>
          </a:p>
        </p:txBody>
      </p:sp>
      <p:sp>
        <p:nvSpPr>
          <p:cNvPr id="4" name="Slide Number Placeholder 3"/>
          <p:cNvSpPr>
            <a:spLocks noGrp="1"/>
          </p:cNvSpPr>
          <p:nvPr>
            <p:ph type="sldNum" sz="quarter" idx="4294967295"/>
          </p:nvPr>
        </p:nvSpPr>
        <p:spPr>
          <a:xfrm>
            <a:off x="381000" y="6172200"/>
            <a:ext cx="1295400" cy="457200"/>
          </a:xfrm>
          <a:prstGeom prst="rect">
            <a:avLst/>
          </a:prstGeom>
        </p:spPr>
        <p:txBody>
          <a:bodyPr/>
          <a:lstStyle/>
          <a:p>
            <a:pPr>
              <a:defRPr/>
            </a:pPr>
            <a:fld id="{A52F134E-BC93-47FE-8058-E63AFDEB62F5}" type="slidenum">
              <a:rPr lang="en-US" smtClean="0"/>
              <a:pPr>
                <a:defRPr/>
              </a:pPr>
              <a:t>12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275</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a:p>
        </p:txBody>
      </p:sp>
      <p:sp>
        <p:nvSpPr>
          <p:cNvPr id="4" name="Rectangle 3"/>
          <p:cNvSpPr/>
          <p:nvPr/>
        </p:nvSpPr>
        <p:spPr>
          <a:xfrm>
            <a:off x="457200" y="1295400"/>
            <a:ext cx="8534400" cy="5016758"/>
          </a:xfrm>
          <a:prstGeom prst="rect">
            <a:avLst/>
          </a:prstGeom>
        </p:spPr>
        <p:txBody>
          <a:bodyPr wrap="square">
            <a:spAutoFit/>
          </a:bodyPr>
          <a:lstStyle/>
          <a:p>
            <a:r>
              <a:rPr lang="en-US" sz="3200" dirty="0" smtClean="0">
                <a:solidFill>
                  <a:schemeClr val="bg1"/>
                </a:solidFill>
              </a:rPr>
              <a:t>36-80-1</a:t>
            </a:r>
          </a:p>
          <a:p>
            <a:r>
              <a:rPr lang="en-US" sz="3200" dirty="0" smtClean="0">
                <a:solidFill>
                  <a:schemeClr val="bg1"/>
                </a:solidFill>
              </a:rPr>
              <a:t>“A local board of education shall not adopt or follow any code of ethics which prevents the members of such board from discussing freely the policies and actions of such board outside of a board meeting. This Code section shall not apply to any matter or matters discussed in executive session as defined in subsection (a) of Code Section 50-14-1 or which are exempt from disclosure under Code Section 50-18-72.”</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959</a:t>
            </a:r>
            <a:endParaRPr lang="en-US" b="1" dirty="0"/>
          </a:p>
        </p:txBody>
      </p:sp>
      <p:sp>
        <p:nvSpPr>
          <p:cNvPr id="3" name="Content Placeholder 2"/>
          <p:cNvSpPr>
            <a:spLocks noGrp="1"/>
          </p:cNvSpPr>
          <p:nvPr>
            <p:ph idx="1"/>
          </p:nvPr>
        </p:nvSpPr>
        <p:spPr>
          <a:xfrm>
            <a:off x="609600" y="1143000"/>
            <a:ext cx="8534400" cy="4876800"/>
          </a:xfrm>
        </p:spPr>
        <p:txBody>
          <a:bodyPr>
            <a:noAutofit/>
          </a:bodyPr>
          <a:lstStyle/>
          <a:p>
            <a:pPr marL="0" indent="0">
              <a:buNone/>
            </a:pPr>
            <a:r>
              <a:rPr lang="en-US" sz="2800" dirty="0" smtClean="0"/>
              <a:t>“(6) No local board of education member shall be prohibited from: </a:t>
            </a:r>
          </a:p>
          <a:p>
            <a:pPr marL="0" indent="0">
              <a:buNone/>
            </a:pPr>
            <a:r>
              <a:rPr lang="en-US" sz="2800" dirty="0" smtClean="0"/>
              <a:t>(A) Making an inquiry for information on behalf of a constituent if no fee, reward, or other thing of value is promised to, given to, or accepted by the local board of education member or his or her immediate family member in return </a:t>
            </a:r>
            <a:r>
              <a:rPr lang="en-US" sz="2800" dirty="0" err="1" smtClean="0"/>
              <a:t>therefor</a:t>
            </a:r>
            <a:r>
              <a:rPr lang="en-US" sz="2800" dirty="0" smtClean="0"/>
              <a:t>;</a:t>
            </a:r>
          </a:p>
          <a:p>
            <a:pPr marL="0" indent="0">
              <a:buNone/>
            </a:pPr>
            <a:r>
              <a:rPr lang="en-US" sz="2800" dirty="0" smtClean="0"/>
              <a:t>(B) Discussing any </a:t>
            </a:r>
            <a:r>
              <a:rPr lang="en-US" sz="2800" dirty="0" err="1" smtClean="0"/>
              <a:t>nonconfidential</a:t>
            </a:r>
            <a:r>
              <a:rPr lang="en-US" sz="2800" dirty="0" smtClean="0"/>
              <a:t> matters with a constituent;</a:t>
            </a:r>
          </a:p>
          <a:p>
            <a:pPr marL="0" indent="0">
              <a:buNone/>
            </a:pPr>
            <a:r>
              <a:rPr lang="en-US" sz="2800" dirty="0" smtClean="0"/>
              <a:t>(C) Attending or conducting a town hall meeting; or</a:t>
            </a:r>
          </a:p>
          <a:p>
            <a:pPr marL="0" indent="0">
              <a:buNone/>
            </a:pPr>
            <a:r>
              <a:rPr lang="en-US" sz="2800" dirty="0" smtClean="0"/>
              <a:t>(D) Discussing any </a:t>
            </a:r>
            <a:r>
              <a:rPr lang="en-US" sz="2800" dirty="0" err="1" smtClean="0"/>
              <a:t>nonconfidential</a:t>
            </a:r>
            <a:r>
              <a:rPr lang="en-US" sz="2800" dirty="0" smtClean="0"/>
              <a:t> matter with representatives of the media.”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659</a:t>
            </a:r>
            <a:endParaRPr lang="en-US" b="1" dirty="0"/>
          </a:p>
        </p:txBody>
      </p:sp>
      <p:sp>
        <p:nvSpPr>
          <p:cNvPr id="3" name="Content Placeholder 2"/>
          <p:cNvSpPr>
            <a:spLocks noGrp="1"/>
          </p:cNvSpPr>
          <p:nvPr>
            <p:ph idx="1"/>
          </p:nvPr>
        </p:nvSpPr>
        <p:spPr>
          <a:xfrm>
            <a:off x="457200" y="1600200"/>
            <a:ext cx="8382000" cy="4525963"/>
          </a:xfrm>
        </p:spPr>
        <p:txBody>
          <a:bodyPr>
            <a:normAutofit lnSpcReduction="10000"/>
          </a:bodyPr>
          <a:lstStyle/>
          <a:p>
            <a:pPr marL="0" indent="0">
              <a:buNone/>
            </a:pPr>
            <a:r>
              <a:rPr lang="en-US" dirty="0" smtClean="0"/>
              <a:t>“</a:t>
            </a:r>
            <a:r>
              <a:rPr lang="en-US" strike="sngStrike" dirty="0" smtClean="0">
                <a:solidFill>
                  <a:srgbClr val="FFFF00"/>
                </a:solidFill>
              </a:rPr>
              <a:t>where the primary duty is independently to represent constituent views.</a:t>
            </a:r>
            <a:r>
              <a:rPr lang="en-US" dirty="0" smtClean="0"/>
              <a:t> Local board of education members should abide by a code of conduct and conflict of interest policy modeled for their unique roles and responsibilities. A</a:t>
            </a:r>
            <a:r>
              <a:rPr lang="en-US" strike="sngStrike" dirty="0" smtClean="0">
                <a:solidFill>
                  <a:srgbClr val="FFFF00"/>
                </a:solidFill>
              </a:rPr>
              <a:t>nd a</a:t>
            </a:r>
            <a:r>
              <a:rPr lang="en-US" dirty="0" smtClean="0"/>
              <a:t>lthough there are many measures of the success of a local board of education, one is clearly essential: maintaining accreditation and the opportunities it allows the school system's students.”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HB 959 – O.C.G.A. § 20-4-37</a:t>
            </a:r>
            <a:endParaRPr lang="en-US" b="1" dirty="0"/>
          </a:p>
        </p:txBody>
      </p:sp>
      <p:sp>
        <p:nvSpPr>
          <p:cNvPr id="3" name="Content Placeholder 2"/>
          <p:cNvSpPr>
            <a:spLocks noGrp="1"/>
          </p:cNvSpPr>
          <p:nvPr>
            <p:ph idx="1"/>
          </p:nvPr>
        </p:nvSpPr>
        <p:spPr>
          <a:xfrm>
            <a:off x="304800" y="990600"/>
            <a:ext cx="8534400" cy="5181600"/>
          </a:xfrm>
        </p:spPr>
        <p:txBody>
          <a:bodyPr>
            <a:noAutofit/>
          </a:bodyPr>
          <a:lstStyle/>
          <a:p>
            <a:pPr>
              <a:buNone/>
            </a:pPr>
            <a:r>
              <a:rPr lang="en-US" sz="2400" dirty="0" smtClean="0"/>
              <a:t>(b)(5) 'College and career academy' means a specialized </a:t>
            </a:r>
            <a:r>
              <a:rPr lang="en-US" sz="2400" strike="sngStrike" dirty="0" smtClean="0"/>
              <a:t>charter</a:t>
            </a:r>
            <a:r>
              <a:rPr lang="en-US" sz="2400" dirty="0" smtClean="0"/>
              <a:t> school established </a:t>
            </a:r>
            <a:r>
              <a:rPr lang="en-US" sz="2400" strike="sngStrike" dirty="0" smtClean="0"/>
              <a:t>by</a:t>
            </a:r>
            <a:r>
              <a:rPr lang="en-US" sz="2400" dirty="0" smtClean="0"/>
              <a:t> </a:t>
            </a:r>
            <a:r>
              <a:rPr lang="en-US" sz="2400" u="sng" dirty="0" smtClean="0"/>
              <a:t>as a charter school or pursuant to a contract for a strategic waivers school system or charter system, which formalizes</a:t>
            </a:r>
            <a:r>
              <a:rPr lang="en-US" sz="2400" dirty="0" smtClean="0"/>
              <a:t> a partnership </a:t>
            </a:r>
            <a:r>
              <a:rPr lang="en-US" sz="2400" strike="sngStrike" dirty="0" smtClean="0"/>
              <a:t>which</a:t>
            </a:r>
            <a:r>
              <a:rPr lang="en-US" sz="2400" dirty="0" smtClean="0"/>
              <a:t> </a:t>
            </a:r>
            <a:r>
              <a:rPr lang="en-US" sz="2400" u="sng" dirty="0" smtClean="0"/>
              <a:t>that</a:t>
            </a:r>
            <a:r>
              <a:rPr lang="en-US" sz="2400" dirty="0" smtClean="0"/>
              <a:t> demonstrates a collaboration between business, industry, and community stakeholders to advance </a:t>
            </a:r>
            <a:r>
              <a:rPr lang="en-US" sz="2400" strike="sngStrike" dirty="0" smtClean="0"/>
              <a:t>workforce</a:t>
            </a:r>
            <a:r>
              <a:rPr lang="en-US" sz="2400" dirty="0" smtClean="0"/>
              <a:t> </a:t>
            </a:r>
            <a:r>
              <a:rPr lang="en-US" sz="2400" u="sng" dirty="0" smtClean="0"/>
              <a:t>work force</a:t>
            </a:r>
            <a:r>
              <a:rPr lang="en-US" sz="2400" dirty="0" smtClean="0"/>
              <a:t> development… </a:t>
            </a:r>
            <a:r>
              <a:rPr lang="en-US" sz="2400" u="sng" dirty="0" smtClean="0"/>
              <a:t>A charter school, charter system, or strategic waivers school system contract establishing a college and career academy shall include provisions requiring that the college and career academy </a:t>
            </a:r>
            <a:r>
              <a:rPr lang="en-US" sz="2400" u="sng" dirty="0" smtClean="0">
                <a:solidFill>
                  <a:srgbClr val="FFFF00"/>
                </a:solidFill>
              </a:rPr>
              <a:t>have a governing board</a:t>
            </a:r>
            <a:r>
              <a:rPr lang="en-US" sz="2400" u="sng" dirty="0" smtClean="0"/>
              <a:t> reflective of the school community and the partnership </a:t>
            </a:r>
            <a:r>
              <a:rPr lang="en-US" sz="2400" u="sng" dirty="0" smtClean="0">
                <a:solidFill>
                  <a:srgbClr val="FFFF00"/>
                </a:solidFill>
              </a:rPr>
              <a:t>with decision-making authority</a:t>
            </a:r>
            <a:r>
              <a:rPr lang="en-US" sz="2400" u="sng" dirty="0" smtClean="0"/>
              <a:t> and requiring that governing board members complete initial and annual governance training, including, but not limited to, best practices on school governance, the constitutional and statutory requirements relating to public records and meetings, and the requirements of applicable statutes and rules and regulations.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SB 355 – O.C.G.A. § 20-2-281</a:t>
            </a:r>
            <a:endParaRPr lang="en-US" b="1" dirty="0"/>
          </a:p>
        </p:txBody>
      </p:sp>
      <p:sp>
        <p:nvSpPr>
          <p:cNvPr id="3" name="Content Placeholder 2"/>
          <p:cNvSpPr>
            <a:spLocks noGrp="1"/>
          </p:cNvSpPr>
          <p:nvPr>
            <p:ph idx="1"/>
          </p:nvPr>
        </p:nvSpPr>
        <p:spPr>
          <a:xfrm>
            <a:off x="304800" y="990600"/>
            <a:ext cx="8305800" cy="5334000"/>
          </a:xfrm>
        </p:spPr>
        <p:txBody>
          <a:bodyPr>
            <a:normAutofit fontScale="25000" lnSpcReduction="20000"/>
          </a:bodyPr>
          <a:lstStyle/>
          <a:p>
            <a:pPr marL="0" indent="0">
              <a:buNone/>
            </a:pPr>
            <a:r>
              <a:rPr lang="en-US" sz="9600" dirty="0" smtClean="0"/>
              <a:t>"</a:t>
            </a:r>
            <a:r>
              <a:rPr lang="en-US" sz="9600" u="sng" dirty="0" smtClean="0"/>
              <a:t>(r) With respect to any standardized assessments…,may administer in a paper-and-pencil format to any student </a:t>
            </a:r>
            <a:r>
              <a:rPr lang="en-US" sz="9600" u="sng" dirty="0" smtClean="0">
                <a:solidFill>
                  <a:srgbClr val="FFFF00"/>
                </a:solidFill>
              </a:rPr>
              <a:t>whose parent or guardian requests…</a:t>
            </a:r>
            <a:endParaRPr lang="en-US" sz="9600" u="sng" dirty="0" smtClean="0"/>
          </a:p>
          <a:p>
            <a:pPr marL="0" indent="0">
              <a:buNone/>
            </a:pPr>
            <a:r>
              <a:rPr lang="en-US" sz="9600" u="sng" dirty="0" smtClean="0"/>
              <a:t>(s) The State … shall develop guidelines…, by September 1, 2016, that identify a range of appropriate policies that may be adopted by a school system when considering how students … will be supervised and what, if any, alternative to the assessment will be provided to them during the test administration. </a:t>
            </a:r>
            <a:r>
              <a:rPr lang="en-US" sz="9600" u="sng" dirty="0" smtClean="0">
                <a:solidFill>
                  <a:srgbClr val="FFFF00"/>
                </a:solidFill>
              </a:rPr>
              <a:t>The guidelines should prohibit a school system from taking punitive action against a student, including,…  the adoption of sit and stare policies, in response to a student's refusal to participate…</a:t>
            </a:r>
            <a:r>
              <a:rPr lang="en-US" sz="9600" u="sng" dirty="0" smtClean="0"/>
              <a:t>. The guidelines shall offer positive learning opportunities for students and not be undirected free time. The guidelines shall also address how and when the school system's policy will be communicated to parents, students, and school system staff. As used in this subsection, the term 'sit and stare' means any policy that requires a student whose parent or guardian has given written instructions for such student not to participate …to remain … in the test room or in another location without any alternate instructional activity provided.</a:t>
            </a:r>
            <a:r>
              <a:rPr lang="en-US" sz="9600" dirty="0" smtClean="0"/>
              <a:t>"</a:t>
            </a:r>
          </a:p>
          <a:p>
            <a:pPr marL="0" indent="0"/>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SB 355 – O.C.G.A. § 20-2-281.2</a:t>
            </a:r>
            <a:endParaRPr lang="en-US" b="1" dirty="0"/>
          </a:p>
        </p:txBody>
      </p:sp>
      <p:sp>
        <p:nvSpPr>
          <p:cNvPr id="3" name="Content Placeholder 2"/>
          <p:cNvSpPr>
            <a:spLocks noGrp="1"/>
          </p:cNvSpPr>
          <p:nvPr>
            <p:ph idx="1"/>
          </p:nvPr>
        </p:nvSpPr>
        <p:spPr>
          <a:xfrm>
            <a:off x="381000" y="685800"/>
            <a:ext cx="8610600" cy="6172200"/>
          </a:xfrm>
        </p:spPr>
        <p:txBody>
          <a:bodyPr>
            <a:noAutofit/>
          </a:bodyPr>
          <a:lstStyle/>
          <a:p>
            <a:pPr marL="0" indent="0">
              <a:buNone/>
            </a:pPr>
            <a:r>
              <a:rPr lang="en-US" sz="2400" dirty="0" smtClean="0"/>
              <a:t>“</a:t>
            </a:r>
            <a:r>
              <a:rPr lang="en-US" sz="2400" u="sng" dirty="0" smtClean="0"/>
              <a:t>(a) State mandated tests … shall be mandatory for school systems… but optional for students, …under the following conditions:</a:t>
            </a:r>
          </a:p>
          <a:p>
            <a:pPr marL="0" indent="0">
              <a:buNone/>
            </a:pPr>
            <a:r>
              <a:rPr lang="en-US" sz="2400" u="sng" dirty="0" smtClean="0"/>
              <a:t>(1) A parent's written request to school officials to excuse his or her child from any or all parts of the state mandated assessments … shall be granted </a:t>
            </a:r>
            <a:r>
              <a:rPr lang="en-US" sz="2400" u="sng" dirty="0" smtClean="0">
                <a:solidFill>
                  <a:srgbClr val="FFFF00"/>
                </a:solidFill>
              </a:rPr>
              <a:t>if the child is diagnosed with a life-threatening or serious health condition; and </a:t>
            </a:r>
          </a:p>
          <a:p>
            <a:pPr marL="0" indent="0">
              <a:buNone/>
            </a:pPr>
            <a:r>
              <a:rPr lang="en-US" sz="2400" u="sng" dirty="0" smtClean="0"/>
              <a:t>(2) </a:t>
            </a:r>
            <a:r>
              <a:rPr lang="en-US" sz="2400" u="sng" dirty="0" smtClean="0">
                <a:solidFill>
                  <a:srgbClr val="FFFF00"/>
                </a:solidFill>
              </a:rPr>
              <a:t>A licensed therapist's order or a physician's order to excuse a child from any or all parts of the state mandated assessments … shall be granted</a:t>
            </a:r>
            <a:r>
              <a:rPr lang="en-US" sz="2400" u="sng" dirty="0" smtClean="0"/>
              <a:t>.</a:t>
            </a:r>
          </a:p>
          <a:p>
            <a:pPr marL="0" indent="0">
              <a:buNone/>
            </a:pPr>
            <a:r>
              <a:rPr lang="en-US" sz="2400" u="sng" dirty="0" smtClean="0"/>
              <a:t>(b) A student who is absent or otherwise unable to take any … mandated assessment … may take the assessment on the second administration day or … may take an alternative to the assessment as specified by the State Board of Education or the local board of education…. local school systems shall not be subject to any penalties due to any student's nonparticipation.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b="1" dirty="0" smtClean="0"/>
              <a:t>SB 355 – O.C.G.A. § 20-2-281.2 cont’d</a:t>
            </a:r>
            <a:endParaRPr lang="en-US" b="1" dirty="0"/>
          </a:p>
        </p:txBody>
      </p:sp>
      <p:sp>
        <p:nvSpPr>
          <p:cNvPr id="3" name="Content Placeholder 2"/>
          <p:cNvSpPr>
            <a:spLocks noGrp="1"/>
          </p:cNvSpPr>
          <p:nvPr>
            <p:ph idx="1"/>
          </p:nvPr>
        </p:nvSpPr>
        <p:spPr>
          <a:xfrm>
            <a:off x="381000" y="1219200"/>
            <a:ext cx="8458200" cy="5638800"/>
          </a:xfrm>
        </p:spPr>
        <p:txBody>
          <a:bodyPr>
            <a:noAutofit/>
          </a:bodyPr>
          <a:lstStyle/>
          <a:p>
            <a:pPr marL="0" indent="0">
              <a:buNone/>
            </a:pPr>
            <a:r>
              <a:rPr lang="en-US" sz="2400" dirty="0" smtClean="0"/>
              <a:t>“</a:t>
            </a:r>
            <a:r>
              <a:rPr lang="en-US" sz="2400" u="sng" dirty="0" smtClean="0"/>
              <a:t>(c) If the rating on a school performance report is affected by the number of students excused or otherwise not taking the standardized assessments, the Department of Education shall include on the school performance report:</a:t>
            </a:r>
          </a:p>
          <a:p>
            <a:pPr marL="0" indent="0">
              <a:buNone/>
            </a:pPr>
            <a:r>
              <a:rPr lang="en-US" sz="2400" u="sng" dirty="0" smtClean="0"/>
              <a:t>(1) An indication that the rating was affected by a federal law requirement;</a:t>
            </a:r>
          </a:p>
          <a:p>
            <a:pPr marL="0" indent="0">
              <a:buNone/>
            </a:pPr>
            <a:r>
              <a:rPr lang="en-US" sz="2400" u="sng" dirty="0" smtClean="0"/>
              <a:t>(2) A brief explanation of the federal law requirement that affected the rating; and</a:t>
            </a:r>
          </a:p>
          <a:p>
            <a:pPr marL="0" indent="0">
              <a:buNone/>
            </a:pPr>
            <a:r>
              <a:rPr lang="en-US" sz="2400" u="sng" dirty="0" smtClean="0"/>
              <a:t>(3) The rating the school would have received if not for the federal law requirement of the 95 percent participation threshold.</a:t>
            </a:r>
          </a:p>
          <a:p>
            <a:pPr marL="0" indent="0">
              <a:buNone/>
            </a:pPr>
            <a:r>
              <a:rPr lang="en-US" sz="2400" u="sng" dirty="0" smtClean="0"/>
              <a:t>A teacher, principal, assistant principal, school, or local school system shall not be penalized for any such child who does not participate in such assessments</a:t>
            </a:r>
            <a:r>
              <a:rPr lang="en-US" sz="2400" dirty="0" smtClean="0"/>
              <a:t>."</a:t>
            </a:r>
          </a:p>
          <a:p>
            <a:pPr marL="0" indent="0">
              <a:buNone/>
            </a:pP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old-Dome.jpg"/>
          <p:cNvPicPr>
            <a:picLocks noGrp="1" noChangeAspect="1"/>
          </p:cNvPicPr>
          <p:nvPr>
            <p:ph idx="1"/>
          </p:nvPr>
        </p:nvPicPr>
        <p:blipFill>
          <a:blip r:embed="rId2" cstate="print"/>
          <a:stretch>
            <a:fillRect/>
          </a:stretch>
        </p:blipFill>
        <p:spPr>
          <a:xfrm>
            <a:off x="0" y="110332"/>
            <a:ext cx="9214910" cy="6900068"/>
          </a:xfrm>
        </p:spPr>
      </p:pic>
      <p:sp>
        <p:nvSpPr>
          <p:cNvPr id="2" name="Title 1"/>
          <p:cNvSpPr>
            <a:spLocks noGrp="1"/>
          </p:cNvSpPr>
          <p:nvPr>
            <p:ph type="title"/>
          </p:nvPr>
        </p:nvSpPr>
        <p:spPr>
          <a:xfrm>
            <a:off x="533400" y="533400"/>
            <a:ext cx="8229600" cy="1143000"/>
          </a:xfrm>
        </p:spPr>
        <p:txBody>
          <a:bodyPr>
            <a:noAutofit/>
          </a:bodyPr>
          <a:lstStyle/>
          <a:p>
            <a:r>
              <a:rPr lang="en-US" sz="4800" b="1" dirty="0" smtClean="0">
                <a:effectLst>
                  <a:outerShdw blurRad="38100" dist="38100" dir="2700000" algn="tl">
                    <a:srgbClr val="000000">
                      <a:alpha val="43137"/>
                    </a:srgbClr>
                  </a:outerShdw>
                </a:effectLst>
              </a:rPr>
              <a:t>ISSUES FROM THE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GENERAL ASSEMBLY</a:t>
            </a:r>
            <a:endParaRPr lang="en-US" sz="4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a:bodyPr>
          <a:lstStyle/>
          <a:p>
            <a:pPr marL="0" indent="0">
              <a:buNone/>
            </a:pPr>
            <a:r>
              <a:rPr lang="en-US" b="1" dirty="0" smtClean="0"/>
              <a:t>SB 3 – O.C.G.A. § 19-9-141</a:t>
            </a:r>
            <a:endParaRPr lang="en-US" sz="2200" dirty="0" smtClean="0"/>
          </a:p>
        </p:txBody>
      </p:sp>
      <p:sp>
        <p:nvSpPr>
          <p:cNvPr id="3" name="Content Placeholder 2"/>
          <p:cNvSpPr>
            <a:spLocks noGrp="1"/>
          </p:cNvSpPr>
          <p:nvPr>
            <p:ph idx="1"/>
          </p:nvPr>
        </p:nvSpPr>
        <p:spPr>
          <a:xfrm>
            <a:off x="762000" y="2362200"/>
            <a:ext cx="7772400" cy="5562600"/>
          </a:xfrm>
        </p:spPr>
        <p:txBody>
          <a:bodyPr>
            <a:noAutofit/>
          </a:bodyPr>
          <a:lstStyle/>
          <a:p>
            <a:pPr>
              <a:buNone/>
            </a:pPr>
            <a:r>
              <a:rPr lang="en-US" dirty="0" smtClean="0"/>
              <a:t>“</a:t>
            </a:r>
            <a:r>
              <a:rPr lang="en-US" u="sng" dirty="0" smtClean="0"/>
              <a:t>(4) ‘Kinship caregiver’ means a grandparent, step-grandparent, aunt, uncle, great aunt, great uncle, cousin, or sibling of a child or a fictive kin who resides in this state.</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3 – O.C.G.A. § 19-9-142</a:t>
            </a:r>
            <a:endParaRPr lang="en-US" dirty="0"/>
          </a:p>
        </p:txBody>
      </p:sp>
      <p:sp>
        <p:nvSpPr>
          <p:cNvPr id="3" name="Content Placeholder 2"/>
          <p:cNvSpPr>
            <a:spLocks noGrp="1"/>
          </p:cNvSpPr>
          <p:nvPr>
            <p:ph idx="1"/>
          </p:nvPr>
        </p:nvSpPr>
        <p:spPr>
          <a:xfrm>
            <a:off x="457200" y="1524000"/>
            <a:ext cx="8458200" cy="4983163"/>
          </a:xfrm>
        </p:spPr>
        <p:txBody>
          <a:bodyPr>
            <a:normAutofit/>
          </a:bodyPr>
          <a:lstStyle/>
          <a:p>
            <a:pPr marL="0" indent="0">
              <a:buNone/>
            </a:pPr>
            <a:r>
              <a:rPr lang="en-US" dirty="0" smtClean="0"/>
              <a:t>“</a:t>
            </a:r>
            <a:r>
              <a:rPr lang="en-US" u="sng" dirty="0" smtClean="0"/>
              <a:t>(a) A parent, guardian, or legal custodian of a child may delegate </a:t>
            </a:r>
            <a:r>
              <a:rPr lang="en-US" u="sng" dirty="0" err="1" smtClean="0"/>
              <a:t>caregiving</a:t>
            </a:r>
            <a:r>
              <a:rPr lang="en-US" u="sng" dirty="0" smtClean="0"/>
              <a:t> authority regarding such child to a kinship caregiver for a period not to exceed one year, …, by executing a power of attorney …Such power and authority may be delegated without the approval of a court,</a:t>
            </a:r>
            <a:r>
              <a:rPr lang="en-US" dirty="0" smtClean="0"/>
              <a:t> …</a:t>
            </a:r>
          </a:p>
          <a:p>
            <a:pPr marL="0" indent="0">
              <a:buNone/>
            </a:pPr>
            <a:r>
              <a:rPr lang="en-US" u="sng" dirty="0" smtClean="0"/>
              <a:t>(e)(1) The agent under a power of attorney shall have the right to enroll the child in a public school serving the area where the agent resides ….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3 – O.C.G.A. § 19-9-145</a:t>
            </a:r>
            <a:endParaRPr lang="en-US" dirty="0"/>
          </a:p>
        </p:txBody>
      </p:sp>
      <p:sp>
        <p:nvSpPr>
          <p:cNvPr id="3" name="Content Placeholder 2"/>
          <p:cNvSpPr>
            <a:spLocks noGrp="1"/>
          </p:cNvSpPr>
          <p:nvPr>
            <p:ph idx="1"/>
          </p:nvPr>
        </p:nvSpPr>
        <p:spPr>
          <a:xfrm>
            <a:off x="457200" y="1371600"/>
            <a:ext cx="8458200" cy="5135563"/>
          </a:xfrm>
        </p:spPr>
        <p:txBody>
          <a:bodyPr>
            <a:normAutofit/>
          </a:bodyPr>
          <a:lstStyle/>
          <a:p>
            <a:pPr marL="0" indent="0">
              <a:buNone/>
            </a:pPr>
            <a:r>
              <a:rPr lang="en-US" u="sng" dirty="0" smtClean="0"/>
              <a:t>“(a) Except as may be permitted by the federal Every Student Succeeds Act (P.L. 114-95), an individual executing a power of attorney under this article shall swear or affirm under penalty of law that such action is not being taken for the purpose of enrolling the child in a school to participate in the academic or interscholastic athletic programs provided by that school or for any other unlawful purpose.</a:t>
            </a:r>
            <a:r>
              <a:rPr lang="en-US" dirty="0" smtClean="0"/>
              <a:t> …”</a:t>
            </a:r>
          </a:p>
          <a:p>
            <a:pPr marL="0" indent="0">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792 – O.C.G.A. § 16-11-127.1</a:t>
            </a:r>
            <a:endParaRPr lang="en-US" dirty="0"/>
          </a:p>
        </p:txBody>
      </p:sp>
      <p:sp>
        <p:nvSpPr>
          <p:cNvPr id="3" name="Content Placeholder 2"/>
          <p:cNvSpPr>
            <a:spLocks noGrp="1"/>
          </p:cNvSpPr>
          <p:nvPr>
            <p:ph idx="1"/>
          </p:nvPr>
        </p:nvSpPr>
        <p:spPr/>
        <p:txBody>
          <a:bodyPr>
            <a:normAutofit/>
          </a:bodyPr>
          <a:lstStyle/>
          <a:p>
            <a:pPr>
              <a:buNone/>
            </a:pPr>
            <a:r>
              <a:rPr lang="en-US" dirty="0" smtClean="0"/>
              <a:t>(c)“</a:t>
            </a:r>
            <a:r>
              <a:rPr lang="en-US" u="sng" dirty="0" smtClean="0"/>
              <a:t>(19) </a:t>
            </a:r>
            <a:r>
              <a:rPr lang="en-US" u="sng" dirty="0" smtClean="0">
                <a:solidFill>
                  <a:srgbClr val="FFFF00"/>
                </a:solidFill>
              </a:rPr>
              <a:t>Any person who is 18 years of age or older or currently enrolled in classes on the campus </a:t>
            </a:r>
            <a:r>
              <a:rPr lang="en-US" u="sng" dirty="0" smtClean="0"/>
              <a:t>in question and carrying, possessing, or having under such person's control an </a:t>
            </a:r>
            <a:r>
              <a:rPr lang="en-US" u="sng" dirty="0" smtClean="0">
                <a:solidFill>
                  <a:srgbClr val="FFFF00"/>
                </a:solidFill>
              </a:rPr>
              <a:t>electroshock weapon while in or on any building or real property owned by or leased to such </a:t>
            </a:r>
            <a:r>
              <a:rPr lang="en-US" u="sng" dirty="0" smtClean="0"/>
              <a:t>public technical school, vocational school, college or university or other public institution of </a:t>
            </a:r>
            <a:r>
              <a:rPr lang="en-US" u="sng" dirty="0" smtClean="0">
                <a:solidFill>
                  <a:srgbClr val="FFFF00"/>
                </a:solidFill>
              </a:rPr>
              <a:t>postsecondary education</a:t>
            </a:r>
            <a:r>
              <a:rPr lang="en-US" u="sng"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367 – O.C.G.A. § 20-2-759</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a:t>
            </a:r>
            <a:r>
              <a:rPr lang="en-US" dirty="0" smtClean="0">
                <a:solidFill>
                  <a:srgbClr val="FFFF00"/>
                </a:solidFill>
              </a:rPr>
              <a:t>State Board of Education shall promulgate rules and regulations to require minimum qualifications for hearing officers, disciplinary hearing officers, tribunals</a:t>
            </a:r>
            <a:r>
              <a:rPr lang="en-US" dirty="0" smtClean="0"/>
              <a:t>, and panels that are tasked with hearing matters in this subpart. The State Board of Education shall promulgate rules and regulations to ensure that such individuals have initial training prior to serving as a hearing officer or disciplinary hearing officer or on a tribunal or panel, undergo continuing education so as to continue to serve in such capacity, and function as independent, neutral arbiters.”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SB 367 – O.C.G.A. § 20-2-1183</a:t>
            </a:r>
            <a:endParaRPr lang="en-US" b="1" dirty="0"/>
          </a:p>
        </p:txBody>
      </p:sp>
      <p:sp>
        <p:nvSpPr>
          <p:cNvPr id="3" name="Content Placeholder 2"/>
          <p:cNvSpPr>
            <a:spLocks noGrp="1"/>
          </p:cNvSpPr>
          <p:nvPr>
            <p:ph idx="1"/>
          </p:nvPr>
        </p:nvSpPr>
        <p:spPr>
          <a:xfrm>
            <a:off x="304800" y="1295400"/>
            <a:ext cx="8610600" cy="5715000"/>
          </a:xfrm>
        </p:spPr>
        <p:txBody>
          <a:bodyPr>
            <a:normAutofit/>
          </a:bodyPr>
          <a:lstStyle/>
          <a:p>
            <a:pPr marL="0" indent="0">
              <a:buNone/>
            </a:pPr>
            <a:r>
              <a:rPr lang="en-US" dirty="0" smtClean="0"/>
              <a:t>“</a:t>
            </a:r>
            <a:r>
              <a:rPr lang="en-US" u="sng" dirty="0" smtClean="0"/>
              <a:t>When a local school system assigns or employs law enforcement officers in schools, the local board of education shall have a collaborative written agreement with law enforcement officials to establish the role of law enforcement and school employees in school disciplinary matters and ensure coordination and cooperation among officials, agencies, and programs involved in school discipline and public protection</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HB 59 – O.C.G.A. § 50-21-50</a:t>
            </a:r>
            <a:endParaRPr lang="en-US" b="1" dirty="0"/>
          </a:p>
        </p:txBody>
      </p:sp>
      <p:sp>
        <p:nvSpPr>
          <p:cNvPr id="3" name="Content Placeholder 2"/>
          <p:cNvSpPr>
            <a:spLocks noGrp="1"/>
          </p:cNvSpPr>
          <p:nvPr>
            <p:ph idx="1"/>
          </p:nvPr>
        </p:nvSpPr>
        <p:spPr/>
        <p:txBody>
          <a:bodyPr>
            <a:normAutofit fontScale="25000" lnSpcReduction="20000"/>
          </a:bodyPr>
          <a:lstStyle/>
          <a:p>
            <a:pPr marL="0" indent="0">
              <a:buNone/>
            </a:pPr>
            <a:r>
              <a:rPr lang="en-US" sz="11200" u="sng" dirty="0" smtClean="0"/>
              <a:t>(a) The defense of sovereign immunity is waived as to any claim … by an aggrieved person seeking a declaratory judgment or injunctive relief … to remedy an injury in fact caused by the … political subdivision thereof acting without lawful authority and beyond the scope of official power in violation of a provision of the Georgia Constitution, a state law, or a local ordinance; provided, however, that sovereign immunity is not waived:</a:t>
            </a:r>
          </a:p>
          <a:p>
            <a:pPr marL="0" indent="0">
              <a:buNone/>
            </a:pPr>
            <a:r>
              <a:rPr lang="en-US" sz="11200" u="sng" dirty="0" smtClean="0"/>
              <a:t>(1) When a state law explicitly prohibits such waiver;</a:t>
            </a:r>
          </a:p>
          <a:p>
            <a:pPr marL="0" indent="0">
              <a:buNone/>
            </a:pPr>
            <a:r>
              <a:rPr lang="en-US" sz="11200" u="sng" dirty="0" smtClean="0"/>
              <a:t>(2) As to any claim for monetary relief, attorney's fees, or expenses </a:t>
            </a:r>
          </a:p>
          <a:p>
            <a:pPr marL="0" indent="0">
              <a:buNone/>
            </a:pPr>
            <a:r>
              <a:rPr lang="en-US" sz="11200" u="sng" dirty="0" smtClean="0"/>
              <a:t>(3) As to any claim… related to a contract</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aw-inc.com/www/htdocs/images/riverside_court_house%20-%20Copy.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
        <p:nvSpPr>
          <p:cNvPr id="2" name="Title 1"/>
          <p:cNvSpPr>
            <a:spLocks noGrp="1"/>
          </p:cNvSpPr>
          <p:nvPr>
            <p:ph type="title"/>
          </p:nvPr>
        </p:nvSpPr>
        <p:spPr>
          <a:xfrm>
            <a:off x="381000" y="228600"/>
            <a:ext cx="8229600" cy="1143000"/>
          </a:xfrm>
        </p:spPr>
        <p:txBody>
          <a:bodyPr>
            <a:normAutofit/>
          </a:bodyPr>
          <a:lstStyle/>
          <a:p>
            <a:r>
              <a:rPr lang="en-US" sz="6000" b="1" dirty="0" smtClean="0">
                <a:effectLst>
                  <a:outerShdw blurRad="38100" dist="38100" dir="2700000" algn="tl">
                    <a:srgbClr val="000000">
                      <a:alpha val="43137"/>
                    </a:srgbClr>
                  </a:outerShdw>
                </a:effectLst>
              </a:rPr>
              <a:t>Issues from the Courts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27</a:t>
            </a:fld>
            <a:endParaRPr lang="en-US"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Boatright</a:t>
            </a:r>
            <a:r>
              <a:rPr lang="en-US" b="1" i="1" dirty="0" smtClean="0"/>
              <a:t> v. Copeland</a:t>
            </a:r>
            <a:endParaRPr lang="en-US" b="1" i="1" dirty="0"/>
          </a:p>
        </p:txBody>
      </p:sp>
      <p:sp>
        <p:nvSpPr>
          <p:cNvPr id="3" name="Content Placeholder 2"/>
          <p:cNvSpPr>
            <a:spLocks noGrp="1"/>
          </p:cNvSpPr>
          <p:nvPr>
            <p:ph idx="1"/>
          </p:nvPr>
        </p:nvSpPr>
        <p:spPr/>
        <p:txBody>
          <a:bodyPr/>
          <a:lstStyle/>
          <a:p>
            <a:r>
              <a:rPr lang="en-US" dirty="0" err="1" smtClean="0"/>
              <a:t>Ga</a:t>
            </a:r>
            <a:r>
              <a:rPr lang="en-US" baseline="0" dirty="0" smtClean="0"/>
              <a:t> Court of Appeals attacks immunity again</a:t>
            </a:r>
          </a:p>
          <a:p>
            <a:r>
              <a:rPr lang="en-US" baseline="0" dirty="0" smtClean="0"/>
              <a:t>Suit first against School District dismissed based on sovereign immunity</a:t>
            </a:r>
          </a:p>
          <a:p>
            <a:r>
              <a:rPr lang="en-US" baseline="0" dirty="0" smtClean="0"/>
              <a:t>Suit then filed against board members and superintendent </a:t>
            </a:r>
            <a:r>
              <a:rPr lang="en-US" i="1" u="sng" baseline="0" dirty="0" smtClean="0"/>
              <a:t>individually</a:t>
            </a:r>
          </a:p>
          <a:p>
            <a:r>
              <a:rPr lang="en-US" dirty="0" smtClean="0"/>
              <a:t>Superior Court dismisses based on immunity</a:t>
            </a:r>
          </a:p>
          <a:p>
            <a:r>
              <a:rPr lang="en-US" dirty="0" smtClean="0"/>
              <a:t>Court of Appeals reverses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 or Conflation?</a:t>
            </a:r>
            <a:endParaRPr lang="en-US" dirty="0"/>
          </a:p>
        </p:txBody>
      </p:sp>
      <p:sp>
        <p:nvSpPr>
          <p:cNvPr id="3" name="Content Placeholder 2"/>
          <p:cNvSpPr>
            <a:spLocks noGrp="1"/>
          </p:cNvSpPr>
          <p:nvPr>
            <p:ph idx="1"/>
          </p:nvPr>
        </p:nvSpPr>
        <p:spPr/>
        <p:txBody>
          <a:bodyPr>
            <a:normAutofit lnSpcReduction="10000"/>
          </a:bodyPr>
          <a:lstStyle/>
          <a:p>
            <a:r>
              <a:rPr lang="en-US" dirty="0" smtClean="0"/>
              <a:t> “the </a:t>
            </a:r>
            <a:r>
              <a:rPr lang="en-US" b="1" i="1" dirty="0" smtClean="0"/>
              <a:t>school district</a:t>
            </a:r>
            <a:r>
              <a:rPr lang="en-US" dirty="0" smtClean="0"/>
              <a:t> violated </a:t>
            </a:r>
            <a:r>
              <a:rPr lang="en-US" b="1" i="1" dirty="0" smtClean="0"/>
              <a:t>its</a:t>
            </a:r>
            <a:r>
              <a:rPr lang="en-US" dirty="0" smtClean="0"/>
              <a:t> ministerial duty” to comply with a criminal statute.</a:t>
            </a:r>
          </a:p>
          <a:p>
            <a:r>
              <a:rPr lang="en-US" dirty="0" smtClean="0"/>
              <a:t>the next sentence refers to “a discretionary act” of the “</a:t>
            </a:r>
            <a:r>
              <a:rPr lang="en-US" b="1" i="1" dirty="0" smtClean="0"/>
              <a:t>school board</a:t>
            </a:r>
            <a:r>
              <a:rPr lang="en-US" dirty="0" smtClean="0"/>
              <a:t>.”</a:t>
            </a:r>
          </a:p>
          <a:p>
            <a:r>
              <a:rPr lang="en-US" dirty="0" smtClean="0"/>
              <a:t> “it is at least conceivable that Defendants may have had the cannon within their </a:t>
            </a:r>
            <a:r>
              <a:rPr lang="en-US" b="1" i="1" dirty="0" smtClean="0"/>
              <a:t>individual control</a:t>
            </a:r>
            <a:r>
              <a:rPr lang="en-US" dirty="0" smtClean="0"/>
              <a:t>” because “at least some of [the Defendants] </a:t>
            </a:r>
            <a:r>
              <a:rPr lang="en-US" b="1" i="1" dirty="0" smtClean="0"/>
              <a:t>together</a:t>
            </a:r>
            <a:r>
              <a:rPr lang="en-US" dirty="0" smtClean="0"/>
              <a:t> manage and control the school district.”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a:t>
            </a:r>
            <a:r>
              <a:rPr lang="en-US" b="1" dirty="0"/>
              <a:t>364 </a:t>
            </a:r>
            <a:r>
              <a:rPr lang="en-US" b="1" dirty="0" smtClean="0"/>
              <a:t>– O.C.G.A. § 20-2-210</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“(b)(1) … For purposes of the evaluation system established …, the state board shall define and designate teachers of record, assistant principals, and principals; </a:t>
            </a:r>
            <a:r>
              <a:rPr lang="en-US" u="sng" dirty="0" smtClean="0"/>
              <a:t>provided, however, that growth in student achievement shall not include the test scores of any student who has not been in attendance for a specific course for at least 90 percent of the instructional days for such course.</a:t>
            </a:r>
            <a:r>
              <a:rPr lang="en-US" dirty="0" smtClean="0"/>
              <a:t>”</a:t>
            </a:r>
          </a:p>
          <a:p>
            <a:pPr marL="0" indent="0">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carestream.com/uploadedImages/Public_Site/Products_and_Solutions/Medical_Imaging_and_IT/_staging/American-Flag-Government-Pa.jpg"/>
          <p:cNvPicPr>
            <a:picLocks noChangeAspect="1" noChangeArrowheads="1"/>
          </p:cNvPicPr>
          <p:nvPr/>
        </p:nvPicPr>
        <p:blipFill>
          <a:blip r:embed="rId2" cstate="print">
            <a:lum contrast="-30000"/>
          </a:blip>
          <a:srcRect/>
          <a:stretch>
            <a:fillRect/>
          </a:stretch>
        </p:blipFill>
        <p:spPr bwMode="auto">
          <a:xfrm>
            <a:off x="31766" y="0"/>
            <a:ext cx="9036543" cy="6858000"/>
          </a:xfrm>
          <a:prstGeom prst="rect">
            <a:avLst/>
          </a:prstGeom>
          <a:noFill/>
        </p:spPr>
      </p:pic>
      <p:sp>
        <p:nvSpPr>
          <p:cNvPr id="2" name="Title 1"/>
          <p:cNvSpPr>
            <a:spLocks noGrp="1"/>
          </p:cNvSpPr>
          <p:nvPr>
            <p:ph type="title"/>
          </p:nvPr>
        </p:nvSpPr>
        <p:spPr>
          <a:xfrm>
            <a:off x="533400" y="990600"/>
            <a:ext cx="8229600" cy="1143000"/>
          </a:xfrm>
        </p:spPr>
        <p:txBody>
          <a:bodyPr>
            <a:noAutofit/>
          </a:bodyPr>
          <a:lstStyle/>
          <a:p>
            <a:r>
              <a:rPr lang="en-US" sz="6000" b="1" dirty="0" smtClean="0">
                <a:effectLst>
                  <a:outerShdw blurRad="38100" dist="38100" dir="2700000" algn="tl">
                    <a:srgbClr val="000000">
                      <a:alpha val="43137"/>
                    </a:srgbClr>
                  </a:outerShdw>
                </a:effectLst>
              </a:rPr>
              <a:t>Issues from the Federal Government</a:t>
            </a:r>
            <a:endParaRPr lang="en-US" sz="6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30</a:t>
            </a:fld>
            <a:endParaRPr lang="en-US"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b="1" dirty="0" smtClean="0">
                <a:effectLst>
                  <a:outerShdw blurRad="38100" dist="38100" dir="2700000" algn="tl">
                    <a:srgbClr val="000000">
                      <a:alpha val="43137"/>
                    </a:srgbClr>
                  </a:outerShdw>
                </a:effectLst>
              </a:rPr>
              <a:t>EVERY STUDENT SUCCEEDS ACT</a:t>
            </a:r>
            <a:endParaRPr lang="en-US" sz="4800" b="1" dirty="0">
              <a:solidFill>
                <a:srgbClr val="FFC000"/>
              </a:solidFill>
            </a:endParaRPr>
          </a:p>
        </p:txBody>
      </p:sp>
      <p:sp>
        <p:nvSpPr>
          <p:cNvPr id="3" name="Content Placeholder 2"/>
          <p:cNvSpPr>
            <a:spLocks noGrp="1"/>
          </p:cNvSpPr>
          <p:nvPr>
            <p:ph idx="1"/>
          </p:nvPr>
        </p:nvSpPr>
        <p:spPr>
          <a:xfrm>
            <a:off x="304800" y="1143000"/>
            <a:ext cx="8458200" cy="5715000"/>
          </a:xfrm>
        </p:spPr>
        <p:txBody>
          <a:bodyPr>
            <a:normAutofit fontScale="85000" lnSpcReduction="20000"/>
          </a:bodyPr>
          <a:lstStyle/>
          <a:p>
            <a:r>
              <a:rPr lang="en-US" sz="3600" dirty="0" smtClean="0"/>
              <a:t>Existing waivers of NCLB end 8/16</a:t>
            </a:r>
          </a:p>
          <a:p>
            <a:r>
              <a:rPr lang="en-US" sz="3600" dirty="0" smtClean="0"/>
              <a:t>New accountability plan developed by the State for 17-18</a:t>
            </a:r>
          </a:p>
          <a:p>
            <a:r>
              <a:rPr lang="en-US" sz="3600" dirty="0" smtClean="0"/>
              <a:t>More flexibility on goals to address both student achievement based on tests and other academic indicators (at least 3) and at least one of another kind (think school climate issues) – think CCRPI</a:t>
            </a:r>
          </a:p>
          <a:p>
            <a:r>
              <a:rPr lang="en-US" sz="3600" dirty="0" smtClean="0"/>
              <a:t>95% participation on tests still counts but State decides how – see above</a:t>
            </a:r>
          </a:p>
          <a:p>
            <a:r>
              <a:rPr lang="en-US" sz="3600" dirty="0" smtClean="0"/>
              <a:t>Intervention requirements for bottom 5% of schools, schools where subgroups are not succeeding and high schools with 67% or less graduation rate – think OSD</a:t>
            </a:r>
            <a:endParaRPr lang="en-US" sz="36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b="1" dirty="0">
                <a:effectLst>
                  <a:outerShdw blurRad="38100" dist="38100" dir="2700000" algn="tl">
                    <a:srgbClr val="000000">
                      <a:alpha val="43137"/>
                    </a:srgbClr>
                  </a:outerShdw>
                </a:effectLst>
              </a:rPr>
              <a:t>EVERY STUDENT SUCCEEDS ACT</a:t>
            </a:r>
            <a:endParaRPr lang="en-US" sz="4800" b="1" dirty="0">
              <a:solidFill>
                <a:srgbClr val="FFC000"/>
              </a:solidFill>
            </a:endParaRPr>
          </a:p>
        </p:txBody>
      </p:sp>
      <p:sp>
        <p:nvSpPr>
          <p:cNvPr id="3" name="Content Placeholder 2"/>
          <p:cNvSpPr>
            <a:spLocks noGrp="1"/>
          </p:cNvSpPr>
          <p:nvPr>
            <p:ph idx="1"/>
          </p:nvPr>
        </p:nvSpPr>
        <p:spPr>
          <a:xfrm>
            <a:off x="304800" y="1219200"/>
            <a:ext cx="8534400" cy="5287963"/>
          </a:xfrm>
        </p:spPr>
        <p:txBody>
          <a:bodyPr>
            <a:noAutofit/>
          </a:bodyPr>
          <a:lstStyle/>
          <a:p>
            <a:r>
              <a:rPr lang="en-US" dirty="0" smtClean="0"/>
              <a:t>Testing still required at 3-8 and at high school but number reduced</a:t>
            </a:r>
          </a:p>
          <a:p>
            <a:r>
              <a:rPr lang="en-US" dirty="0" smtClean="0"/>
              <a:t>Disaggregation of subgroups still required</a:t>
            </a:r>
          </a:p>
          <a:p>
            <a:r>
              <a:rPr lang="en-US" dirty="0" smtClean="0"/>
              <a:t>Must have “challenging” standards, but no requirement for uniformity or Common Core</a:t>
            </a:r>
          </a:p>
          <a:p>
            <a:r>
              <a:rPr lang="en-US" dirty="0" smtClean="0"/>
              <a:t>May allow opt-out by parents as determined by State – is SB 355 it or is there more to come?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a:effectLst>
                  <a:outerShdw blurRad="38100" dist="38100" dir="2700000" algn="tl">
                    <a:srgbClr val="000000">
                      <a:alpha val="43137"/>
                    </a:srgbClr>
                  </a:outerShdw>
                </a:effectLst>
              </a:rPr>
              <a:t>EVERY STUDENT SUCCEEDS ACT</a:t>
            </a:r>
            <a:endParaRPr lang="en-US" sz="4800" b="1" dirty="0">
              <a:solidFill>
                <a:srgbClr val="FFC000"/>
              </a:solidFill>
            </a:endParaRPr>
          </a:p>
        </p:txBody>
      </p:sp>
      <p:sp>
        <p:nvSpPr>
          <p:cNvPr id="3" name="Content Placeholder 2"/>
          <p:cNvSpPr>
            <a:spLocks noGrp="1"/>
          </p:cNvSpPr>
          <p:nvPr>
            <p:ph idx="1"/>
          </p:nvPr>
        </p:nvSpPr>
        <p:spPr>
          <a:xfrm>
            <a:off x="457200" y="2209800"/>
            <a:ext cx="8153400" cy="5211763"/>
          </a:xfrm>
        </p:spPr>
        <p:txBody>
          <a:bodyPr>
            <a:noAutofit/>
          </a:bodyPr>
          <a:lstStyle/>
          <a:p>
            <a:r>
              <a:rPr lang="en-US" sz="3600" dirty="0" smtClean="0"/>
              <a:t>No requirement that teacher evaluations be based on student outcomes – is SB 364 it?  </a:t>
            </a:r>
          </a:p>
          <a:p>
            <a:r>
              <a:rPr lang="en-US" sz="3600" dirty="0" smtClean="0"/>
              <a:t>No more highly qualified requirements in federal law – but see PSC certification requirements, unless waived</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89038"/>
          </a:xfrm>
        </p:spPr>
        <p:txBody>
          <a:bodyPr>
            <a:normAutofit/>
          </a:bodyPr>
          <a:lstStyle/>
          <a:p>
            <a:r>
              <a:rPr lang="en-US" sz="4000" b="1" dirty="0" smtClean="0">
                <a:effectLst>
                  <a:outerShdw blurRad="38100" dist="38100" dir="2700000" algn="tl">
                    <a:srgbClr val="000000">
                      <a:alpha val="43137"/>
                    </a:srgbClr>
                  </a:outerShdw>
                </a:effectLst>
              </a:rPr>
              <a:t>Data Privacy:  the national conversation</a:t>
            </a:r>
            <a:endParaRPr lang="en-US" sz="3900" b="1"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Privacy groups fear “permanent record,” breach, government eyes on “big data,” corporate eyes on marketing opportunities</a:t>
            </a:r>
          </a:p>
          <a:p>
            <a:r>
              <a:rPr lang="en-US" dirty="0" smtClean="0"/>
              <a:t>Ed/Data/Research groups tout individualized learning, closing achievement gaps, creating digital citizens</a:t>
            </a:r>
          </a:p>
          <a:p>
            <a:r>
              <a:rPr lang="en-US" dirty="0" smtClean="0"/>
              <a:t>Many groups putting out resources, training, seals of approval</a:t>
            </a:r>
          </a:p>
          <a:p>
            <a:r>
              <a:rPr lang="en-US" dirty="0" smtClean="0"/>
              <a:t>Watch for federal legislation governing</a:t>
            </a:r>
            <a:r>
              <a:rPr lang="en-US" baseline="0" dirty="0" smtClean="0"/>
              <a:t> school districts (FERPA), vendors or both</a:t>
            </a:r>
            <a:endParaRPr lang="en-US" dirty="0" smtClean="0"/>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37461"/>
            <a:ext cx="8686800" cy="3768115"/>
          </a:xfrm>
        </p:spPr>
        <p:txBody>
          <a:bodyPr/>
          <a:lstStyle/>
          <a:p>
            <a:endParaRPr lang="en-US" dirty="0"/>
          </a:p>
        </p:txBody>
      </p:sp>
      <p:pic>
        <p:nvPicPr>
          <p:cNvPr id="4" name="Picture 3"/>
          <p:cNvPicPr>
            <a:picLocks noChangeAspect="1"/>
          </p:cNvPicPr>
          <p:nvPr/>
        </p:nvPicPr>
        <p:blipFill>
          <a:blip r:embed="rId3" cstate="print"/>
          <a:stretch>
            <a:fillRect/>
          </a:stretch>
        </p:blipFill>
        <p:spPr>
          <a:xfrm>
            <a:off x="838200" y="304800"/>
            <a:ext cx="7178662" cy="1165961"/>
          </a:xfrm>
          <a:prstGeom prst="rect">
            <a:avLst/>
          </a:prstGeom>
        </p:spPr>
      </p:pic>
      <p:sp>
        <p:nvSpPr>
          <p:cNvPr id="5" name="Title 4"/>
          <p:cNvSpPr>
            <a:spLocks noGrp="1"/>
          </p:cNvSpPr>
          <p:nvPr>
            <p:ph type="title"/>
          </p:nvPr>
        </p:nvSpPr>
        <p:spPr>
          <a:xfrm>
            <a:off x="762000" y="1295400"/>
            <a:ext cx="7543800" cy="1295400"/>
          </a:xfrm>
        </p:spPr>
        <p:txBody>
          <a:bodyPr/>
          <a:lstStyle/>
          <a:p>
            <a:endParaRPr lang="en-US" dirty="0">
              <a:solidFill>
                <a:srgbClr val="FFC000"/>
              </a:solidFill>
            </a:endParaRPr>
          </a:p>
        </p:txBody>
      </p:sp>
      <p:sp>
        <p:nvSpPr>
          <p:cNvPr id="6" name="Content Placeholder 2"/>
          <p:cNvSpPr txBox="1">
            <a:spLocks/>
          </p:cNvSpPr>
          <p:nvPr/>
        </p:nvSpPr>
        <p:spPr bwMode="auto">
          <a:xfrm>
            <a:off x="304800" y="2438400"/>
            <a:ext cx="8839200" cy="3996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ct val="0"/>
              </a:spcAft>
              <a:buClr>
                <a:srgbClr val="C00000"/>
              </a:buClr>
              <a:buSzPct val="70000"/>
              <a:buFont typeface="Arial"/>
              <a:buNone/>
              <a:defRPr sz="3000" baseline="0">
                <a:solidFill>
                  <a:schemeClr val="tx1">
                    <a:lumMod val="95000"/>
                    <a:lumOff val="5000"/>
                  </a:schemeClr>
                </a:solidFill>
                <a:latin typeface="+mn-lt"/>
                <a:ea typeface="ヒラギノ角ゴ Pro W3" pitchFamily="-123" charset="-128"/>
                <a:cs typeface="ヒラギノ角ゴ Pro W3" pitchFamily="-123" charset="-128"/>
              </a:defRPr>
            </a:lvl1pPr>
            <a:lvl2pPr marL="692150" indent="-347663" algn="l" rtl="0" eaLnBrk="0" fontAlgn="base" hangingPunct="0">
              <a:spcBef>
                <a:spcPct val="20000"/>
              </a:spcBef>
              <a:spcAft>
                <a:spcPct val="0"/>
              </a:spcAft>
              <a:buClr>
                <a:srgbClr val="004080"/>
              </a:buClr>
              <a:buSzPct val="70000"/>
              <a:buFont typeface="Arial"/>
              <a:buChar char="•"/>
              <a:defRPr sz="2600" baseline="0">
                <a:solidFill>
                  <a:srgbClr val="000000"/>
                </a:solidFill>
                <a:latin typeface="+mn-lt"/>
                <a:ea typeface="ヒラギノ角ゴ Pro W3" pitchFamily="-123" charset="-128"/>
              </a:defRPr>
            </a:lvl2pPr>
            <a:lvl3pPr marL="987425" indent="-293688" algn="l" rtl="0" eaLnBrk="0" fontAlgn="base" hangingPunct="0">
              <a:spcBef>
                <a:spcPct val="20000"/>
              </a:spcBef>
              <a:spcAft>
                <a:spcPct val="0"/>
              </a:spcAft>
              <a:buClr>
                <a:schemeClr val="hlink"/>
              </a:buClr>
              <a:buSzPct val="70000"/>
              <a:buFont typeface="Arial"/>
              <a:buChar char="•"/>
              <a:defRPr sz="2300" baseline="0">
                <a:solidFill>
                  <a:srgbClr val="000000"/>
                </a:solidFill>
                <a:latin typeface="+mn-lt"/>
                <a:ea typeface="ＭＳ Ｐゴシック" pitchFamily="-123" charset="-128"/>
                <a:cs typeface="ＭＳ Ｐゴシック" pitchFamily="-123" charset="-128"/>
              </a:defRPr>
            </a:lvl3pPr>
            <a:lvl4pPr marL="1281113" indent="-292100" algn="l" rtl="0" eaLnBrk="0" fontAlgn="base" hangingPunct="0">
              <a:spcBef>
                <a:spcPct val="20000"/>
              </a:spcBef>
              <a:spcAft>
                <a:spcPct val="0"/>
              </a:spcAft>
              <a:buClr>
                <a:srgbClr val="C00000"/>
              </a:buClr>
              <a:buSzPct val="75000"/>
              <a:buFont typeface="Arial"/>
              <a:buChar char="•"/>
              <a:defRPr sz="2000" baseline="0">
                <a:solidFill>
                  <a:srgbClr val="000000"/>
                </a:solidFill>
                <a:latin typeface="+mn-lt"/>
                <a:ea typeface="ＭＳ Ｐゴシック" pitchFamily="-123" charset="-128"/>
              </a:defRPr>
            </a:lvl4pPr>
            <a:lvl5pPr marL="1598613" indent="-315913" algn="l" rtl="0" eaLnBrk="0" fontAlgn="base" hangingPunct="0">
              <a:spcBef>
                <a:spcPct val="20000"/>
              </a:spcBef>
              <a:spcAft>
                <a:spcPct val="0"/>
              </a:spcAft>
              <a:buClr>
                <a:schemeClr val="bg2"/>
              </a:buClr>
              <a:buSzPct val="80000"/>
              <a:buFont typeface="Arial"/>
              <a:buChar char="•"/>
              <a:defRPr sz="2000" baseline="0">
                <a:solidFill>
                  <a:srgbClr val="000000"/>
                </a:solidFill>
                <a:latin typeface="+mn-lt"/>
                <a:ea typeface="ＭＳ Ｐゴシック" pitchFamily="-123" charset="-128"/>
              </a:defRPr>
            </a:lvl5pPr>
            <a:lvl6pPr marL="20558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6pPr>
            <a:lvl7pPr marL="25130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7pPr>
            <a:lvl8pPr marL="29702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8pPr>
            <a:lvl9pPr marL="3427413" indent="-315913" algn="l" rtl="0" fontAlgn="base">
              <a:spcBef>
                <a:spcPct val="20000"/>
              </a:spcBef>
              <a:spcAft>
                <a:spcPct val="0"/>
              </a:spcAft>
              <a:buClr>
                <a:schemeClr val="folHlink"/>
              </a:buClr>
              <a:buSzPct val="80000"/>
              <a:buFont typeface="Wingdings" pitchFamily="-123" charset="2"/>
              <a:buChar char="§"/>
              <a:defRPr sz="2000">
                <a:solidFill>
                  <a:schemeClr val="tx1"/>
                </a:solidFill>
                <a:latin typeface="+mn-lt"/>
                <a:ea typeface="ヒラギノ角ゴ Pro W3" pitchFamily="-123" charset="-128"/>
              </a:defRPr>
            </a:lvl9pPr>
          </a:lstStyle>
          <a:p>
            <a:pPr marL="457200" indent="-457200">
              <a:buClr>
                <a:schemeClr val="tx1"/>
              </a:buClr>
              <a:buFont typeface="Arial" pitchFamily="34" charset="0"/>
              <a:buChar char="•"/>
            </a:pPr>
            <a:r>
              <a:rPr lang="en-US" dirty="0" smtClean="0">
                <a:solidFill>
                  <a:schemeClr val="bg1"/>
                </a:solidFill>
              </a:rPr>
              <a:t>Everyone </a:t>
            </a:r>
            <a:r>
              <a:rPr lang="en-US" dirty="0">
                <a:solidFill>
                  <a:schemeClr val="bg1"/>
                </a:solidFill>
              </a:rPr>
              <a:t>who has access to students’ personal information should be trained and know how to effectively and ethically use, protect, and secure </a:t>
            </a:r>
            <a:r>
              <a:rPr lang="en-US" dirty="0" smtClean="0">
                <a:solidFill>
                  <a:schemeClr val="bg1"/>
                </a:solidFill>
              </a:rPr>
              <a:t>it.</a:t>
            </a:r>
          </a:p>
          <a:p>
            <a:pPr marL="457200" indent="-457200">
              <a:buClr>
                <a:schemeClr val="tx1"/>
              </a:buClr>
              <a:buFont typeface="Arial" pitchFamily="34" charset="0"/>
              <a:buChar char="•"/>
            </a:pPr>
            <a:r>
              <a:rPr lang="en-US" dirty="0" smtClean="0">
                <a:solidFill>
                  <a:schemeClr val="bg1"/>
                </a:solidFill>
              </a:rPr>
              <a:t>Schools </a:t>
            </a:r>
            <a:r>
              <a:rPr lang="en-US" dirty="0">
                <a:solidFill>
                  <a:schemeClr val="bg1"/>
                </a:solidFill>
              </a:rPr>
              <a:t>should have governance system for data, notification/remedy policy for breach, security process, designated contact for data rights and access questions. </a:t>
            </a:r>
          </a:p>
        </p:txBody>
      </p:sp>
    </p:spTree>
    <p:extLst>
      <p:ext uri="{BB962C8B-B14F-4D97-AF65-F5344CB8AC3E}">
        <p14:creationId xmlns="" xmlns:p14="http://schemas.microsoft.com/office/powerpoint/2010/main" val="32786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effectLst>
                  <a:outerShdw blurRad="38100" dist="38100" dir="2700000" algn="tl">
                    <a:srgbClr val="000000">
                      <a:alpha val="43137"/>
                    </a:srgbClr>
                  </a:outerShdw>
                </a:effectLst>
              </a:rPr>
              <a:t>Technology</a:t>
            </a:r>
            <a:endParaRPr lang="en-US" sz="4600" b="1" dirty="0">
              <a:solidFill>
                <a:srgbClr val="FFC000"/>
              </a:solidFill>
            </a:endParaRPr>
          </a:p>
        </p:txBody>
      </p:sp>
      <p:sp>
        <p:nvSpPr>
          <p:cNvPr id="3" name="Content Placeholder 2"/>
          <p:cNvSpPr>
            <a:spLocks noGrp="1"/>
          </p:cNvSpPr>
          <p:nvPr>
            <p:ph idx="1"/>
          </p:nvPr>
        </p:nvSpPr>
        <p:spPr>
          <a:xfrm>
            <a:off x="457200" y="1447800"/>
            <a:ext cx="8305800" cy="5181600"/>
          </a:xfrm>
        </p:spPr>
        <p:txBody>
          <a:bodyPr>
            <a:noAutofit/>
          </a:bodyPr>
          <a:lstStyle/>
          <a:p>
            <a:r>
              <a:rPr lang="en-US" sz="3600" dirty="0" smtClean="0"/>
              <a:t>SB 89 – Student Data Privacy – 2015</a:t>
            </a:r>
          </a:p>
          <a:p>
            <a:r>
              <a:rPr lang="en-US" sz="3600" dirty="0" smtClean="0"/>
              <a:t>Implementation ongoing – State Chief Privacy Officer, state rules, local model policies, local privacy officer, complaint procedures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overn1.gif"/>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25752"/>
          </a:xfrm>
          <a:prstGeom prst="rect">
            <a:avLst/>
          </a:prstGeom>
        </p:spPr>
      </p:pic>
      <p:sp>
        <p:nvSpPr>
          <p:cNvPr id="5" name="Title 4"/>
          <p:cNvSpPr>
            <a:spLocks noGrp="1"/>
          </p:cNvSpPr>
          <p:nvPr>
            <p:ph type="title"/>
          </p:nvPr>
        </p:nvSpPr>
        <p:spPr/>
        <p:txBody>
          <a:bodyPr>
            <a:normAutofit fontScale="90000"/>
          </a:bodyPr>
          <a:lstStyle/>
          <a:p>
            <a:r>
              <a:rPr lang="en-US" b="1" dirty="0">
                <a:solidFill>
                  <a:srgbClr val="FFFF00"/>
                </a:solidFill>
              </a:rPr>
              <a:t/>
            </a:r>
            <a:br>
              <a:rPr lang="en-US" b="1" dirty="0">
                <a:solidFill>
                  <a:srgbClr val="FFFF00"/>
                </a:solidFill>
              </a:rPr>
            </a:br>
            <a:r>
              <a:rPr lang="en-US" b="1" dirty="0" smtClean="0">
                <a:solidFill>
                  <a:schemeClr val="tx1"/>
                </a:solidFill>
                <a:effectLst>
                  <a:outerShdw blurRad="38100" dist="38100" dir="2700000" algn="tl">
                    <a:srgbClr val="000000">
                      <a:alpha val="43137"/>
                    </a:srgbClr>
                  </a:outerShdw>
                </a:effectLst>
              </a:rPr>
              <a:t>Other Issues from Atlanta</a:t>
            </a:r>
            <a:r>
              <a:rPr lang="en-US" b="1" dirty="0" smtClean="0">
                <a:solidFill>
                  <a:schemeClr val="tx1"/>
                </a:solidFill>
              </a:rPr>
              <a:t/>
            </a:r>
            <a:br>
              <a:rPr lang="en-US" b="1" dirty="0" smtClean="0">
                <a:solidFill>
                  <a:schemeClr val="tx1"/>
                </a:solidFill>
              </a:rPr>
            </a:br>
            <a:endParaRPr lang="en-US" b="1"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37</a:t>
            </a:fld>
            <a:endParaRPr lang="en-US"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610600" cy="4449763"/>
          </a:xfrm>
        </p:spPr>
        <p:txBody>
          <a:bodyPr>
            <a:normAutofit fontScale="92500"/>
          </a:bodyPr>
          <a:lstStyle/>
          <a:p>
            <a:pPr>
              <a:buNone/>
            </a:pPr>
            <a:r>
              <a:rPr lang="en-US" dirty="0" smtClean="0"/>
              <a:t>   (a) Except as provided in this article or in a charter, a charter school, or for charter systems, each school within the system, </a:t>
            </a:r>
            <a:r>
              <a:rPr lang="en-US" b="1" dirty="0" smtClean="0"/>
              <a:t>shall not be subject to the provisions of this title or any state or local rule, regulation, policy, or procedure relating to schools </a:t>
            </a:r>
            <a:r>
              <a:rPr lang="en-US" dirty="0" smtClean="0"/>
              <a:t>within an applicable school system regardless of whether such rule, regulation, policy, or procedure is established by the local board, the state board, or the Department of Education;</a:t>
            </a:r>
            <a:endParaRPr lang="en-US" dirty="0"/>
          </a:p>
        </p:txBody>
      </p:sp>
      <p:sp>
        <p:nvSpPr>
          <p:cNvPr id="2" name="Title 1"/>
          <p:cNvSpPr>
            <a:spLocks noGrp="1"/>
          </p:cNvSpPr>
          <p:nvPr>
            <p:ph type="title"/>
          </p:nvPr>
        </p:nvSpPr>
        <p:spPr/>
        <p:txBody>
          <a:bodyPr>
            <a:normAutofit fontScale="90000"/>
          </a:bodyPr>
          <a:lstStyle/>
          <a:p>
            <a:r>
              <a:rPr lang="en-US" sz="3600" b="1" dirty="0" smtClean="0"/>
              <a:t>Charter School Law</a:t>
            </a:r>
            <a:r>
              <a:rPr lang="en-US" b="1" dirty="0" smtClean="0"/>
              <a:t/>
            </a:r>
            <a:br>
              <a:rPr lang="en-US" b="1" dirty="0" smtClean="0"/>
            </a:br>
            <a:r>
              <a:rPr lang="en-US" b="1" dirty="0" smtClean="0"/>
              <a:t>O.C.G.A. § 20-2-2065 </a:t>
            </a:r>
            <a:endParaRPr lang="en-US"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696200" cy="1295400"/>
          </a:xfrm>
        </p:spPr>
        <p:txBody>
          <a:bodyPr>
            <a:normAutofit fontScale="90000"/>
          </a:bodyPr>
          <a:lstStyle/>
          <a:p>
            <a:r>
              <a:rPr lang="en-US" i="1" dirty="0" smtClean="0"/>
              <a:t/>
            </a:r>
            <a:br>
              <a:rPr lang="en-US" i="1" dirty="0" smtClean="0"/>
            </a:br>
            <a:r>
              <a:rPr lang="en-US" i="1" dirty="0"/>
              <a:t/>
            </a:r>
            <a:br>
              <a:rPr lang="en-US" i="1" dirty="0"/>
            </a:br>
            <a:r>
              <a:rPr lang="en-US" i="1" dirty="0" smtClean="0"/>
              <a:t/>
            </a:r>
            <a:br>
              <a:rPr lang="en-US" i="1" dirty="0" smtClean="0"/>
            </a:br>
            <a:r>
              <a:rPr lang="en-US" i="1" dirty="0" smtClean="0"/>
              <a:t/>
            </a:r>
            <a:br>
              <a:rPr lang="en-US" i="1" dirty="0" smtClean="0"/>
            </a:br>
            <a:r>
              <a:rPr lang="en-US" i="1" dirty="0" smtClean="0"/>
              <a:t/>
            </a:r>
            <a:br>
              <a:rPr lang="en-US" i="1" dirty="0" smtClean="0"/>
            </a:br>
            <a:r>
              <a:rPr lang="en-US" sz="4900" b="1" i="1" dirty="0" smtClean="0"/>
              <a:t> </a:t>
            </a:r>
            <a:r>
              <a:rPr lang="en-US" sz="4900" b="1" dirty="0" smtClean="0"/>
              <a:t>IE</a:t>
            </a:r>
            <a:r>
              <a:rPr lang="en-US" sz="4900" b="1" baseline="30000" dirty="0" smtClean="0"/>
              <a:t>2 </a:t>
            </a:r>
            <a:r>
              <a:rPr lang="en-US" sz="4900" b="1" dirty="0" smtClean="0"/>
              <a:t>Law </a:t>
            </a:r>
            <a:r>
              <a:rPr lang="en-US" sz="4900" b="1" i="1" dirty="0" smtClean="0"/>
              <a:t/>
            </a:r>
            <a:br>
              <a:rPr lang="en-US" sz="4900" b="1" i="1" dirty="0" smtClean="0"/>
            </a:br>
            <a:r>
              <a:rPr lang="en-US" b="1" dirty="0" smtClean="0"/>
              <a:t> O.C.G.A. § 20-2-82 </a:t>
            </a:r>
            <a:r>
              <a:rPr lang="en-US" b="1" i="1" dirty="0" smtClean="0"/>
              <a:t/>
            </a:r>
            <a:br>
              <a:rPr lang="en-US" b="1" i="1" dirty="0" smtClean="0"/>
            </a:br>
            <a:r>
              <a:rPr lang="en-US" i="1" dirty="0"/>
              <a:t/>
            </a:r>
            <a:br>
              <a:rPr lang="en-US" i="1" dirty="0"/>
            </a:br>
            <a:r>
              <a:rPr lang="en-US" i="1" dirty="0" smtClean="0"/>
              <a:t/>
            </a:r>
            <a:br>
              <a:rPr lang="en-US" i="1" dirty="0" smtClean="0"/>
            </a:br>
            <a:endParaRPr lang="en-US" dirty="0"/>
          </a:p>
        </p:txBody>
      </p:sp>
      <p:sp>
        <p:nvSpPr>
          <p:cNvPr id="3" name="Content Placeholder 2"/>
          <p:cNvSpPr>
            <a:spLocks noGrp="1"/>
          </p:cNvSpPr>
          <p:nvPr>
            <p:ph type="subTitle" idx="1"/>
          </p:nvPr>
        </p:nvSpPr>
        <p:spPr>
          <a:xfrm>
            <a:off x="457200" y="2362200"/>
            <a:ext cx="8305800" cy="3657600"/>
          </a:xfrm>
        </p:spPr>
        <p:txBody>
          <a:bodyPr>
            <a:normAutofit fontScale="92500" lnSpcReduction="10000"/>
          </a:bodyPr>
          <a:lstStyle/>
          <a:p>
            <a:pPr algn="l">
              <a:buNone/>
            </a:pPr>
            <a:r>
              <a:rPr lang="en-US" dirty="0" smtClean="0"/>
              <a:t>(e) The state board shall be authorized to approve a waiver or variance request of </a:t>
            </a:r>
            <a:r>
              <a:rPr lang="en-US" b="1" dirty="0" smtClean="0"/>
              <a:t>specifically identified state rules, regulations, policies, and procedures or provisions of this chapter upon the inclusion of such request in the local school system's proposed contract</a:t>
            </a:r>
            <a:r>
              <a:rPr lang="en-US" dirty="0" smtClean="0"/>
              <a:t> and </a:t>
            </a:r>
            <a:r>
              <a:rPr lang="en-US" b="1" dirty="0" smtClean="0"/>
              <a:t>in accordance with subsection (b) of Code Section 20-2-84</a:t>
            </a:r>
            <a:r>
              <a:rPr lang="en-US" dirty="0" smtClean="0"/>
              <a:t>.</a:t>
            </a:r>
          </a:p>
          <a:p>
            <a:pPr marL="624078" indent="-514350">
              <a:buFont typeface="+mj-lt"/>
              <a:buNone/>
            </a:pPr>
            <a:r>
              <a:rPr lang="en-US" b="1"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SB </a:t>
            </a:r>
            <a:r>
              <a:rPr lang="en-US" b="1" dirty="0"/>
              <a:t>364 </a:t>
            </a:r>
            <a:r>
              <a:rPr lang="en-US" b="1" dirty="0" smtClean="0"/>
              <a:t>– O.C.G.A. § 20-2-210 cont’d</a:t>
            </a:r>
            <a:endParaRPr lang="en-US" b="1" dirty="0"/>
          </a:p>
        </p:txBody>
      </p:sp>
      <p:sp>
        <p:nvSpPr>
          <p:cNvPr id="3" name="Content Placeholder 2"/>
          <p:cNvSpPr>
            <a:spLocks noGrp="1"/>
          </p:cNvSpPr>
          <p:nvPr>
            <p:ph idx="1"/>
          </p:nvPr>
        </p:nvSpPr>
        <p:spPr>
          <a:xfrm>
            <a:off x="304800" y="1066800"/>
            <a:ext cx="8610600" cy="4830763"/>
          </a:xfrm>
        </p:spPr>
        <p:txBody>
          <a:bodyPr>
            <a:noAutofit/>
          </a:bodyPr>
          <a:lstStyle/>
          <a:p>
            <a:pPr marL="0" indent="0">
              <a:buNone/>
            </a:pPr>
            <a:r>
              <a:rPr lang="en-US" sz="2200" dirty="0" smtClean="0"/>
              <a:t>“</a:t>
            </a:r>
            <a:r>
              <a:rPr lang="en-US" sz="2200" u="sng" dirty="0" smtClean="0"/>
              <a:t>(3) Teachers of record, assistant principals, and principals shall be evaluated using multiple, rigorous, and transparent measures. …shall be given written notice…Beginning with the 2016-2017 school year, evaluation measures shall include the following elements:</a:t>
            </a:r>
          </a:p>
          <a:p>
            <a:pPr marL="0" indent="0">
              <a:buNone/>
            </a:pPr>
            <a:r>
              <a:rPr lang="en-US" sz="2200" u="sng" dirty="0" smtClean="0"/>
              <a:t>(A) For … courses that are subject to annual state assessments …:</a:t>
            </a:r>
          </a:p>
          <a:p>
            <a:pPr marL="0" indent="0">
              <a:buNone/>
            </a:pPr>
            <a:r>
              <a:rPr lang="en-US" sz="2200" u="sng" dirty="0" smtClean="0"/>
              <a:t>(</a:t>
            </a:r>
            <a:r>
              <a:rPr lang="en-US" sz="2200" u="sng" dirty="0" err="1" smtClean="0"/>
              <a:t>i</a:t>
            </a:r>
            <a:r>
              <a:rPr lang="en-US" sz="2200" u="sng" dirty="0" smtClean="0"/>
              <a:t>) Student growth,… shall count for 30 percent of the evaluation;</a:t>
            </a:r>
          </a:p>
          <a:p>
            <a:pPr marL="0" indent="0">
              <a:buNone/>
            </a:pPr>
            <a:r>
              <a:rPr lang="en-US" sz="2200" u="sng" dirty="0" smtClean="0"/>
              <a:t>(ii) Professional growth shall count for 20 percent… shall be measured by progress toward or attainment of professional growth goals …. Professional growth goals may include measurements based on multiple student growth indicators, evaluations and observations, standards of practice, and any additional professional growth measures allowed by the local school system's or charter school's flexibility contract or other agreement with the State Board of Education for local school systems that are not under a flexibility contract; and</a:t>
            </a:r>
          </a:p>
          <a:p>
            <a:pPr marL="0" indent="0">
              <a:buNone/>
            </a:pPr>
            <a:r>
              <a:rPr lang="en-US" sz="2200" u="sng" dirty="0" smtClean="0"/>
              <a:t>(iii) Teacher evaluations and observations … shall count for 50 percent….</a:t>
            </a:r>
            <a:r>
              <a:rPr lang="en-US" sz="2200" dirty="0" smtClean="0"/>
              <a:t>”</a:t>
            </a:r>
          </a:p>
          <a:p>
            <a:pPr marL="0" indent="0">
              <a:buNone/>
            </a:pPr>
            <a:endParaRPr lang="en-US"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8229600" cy="4525963"/>
          </a:xfrm>
        </p:spPr>
        <p:txBody>
          <a:bodyPr>
            <a:normAutofit/>
          </a:bodyPr>
          <a:lstStyle/>
          <a:p>
            <a:pPr>
              <a:buClrTx/>
              <a:buFont typeface="Arial" pitchFamily="34" charset="0"/>
              <a:buChar char="•"/>
            </a:pPr>
            <a:r>
              <a:rPr lang="en-US" sz="3000" dirty="0" smtClean="0"/>
              <a:t>Salary Schedules? </a:t>
            </a:r>
          </a:p>
          <a:p>
            <a:pPr>
              <a:buClrTx/>
              <a:buFont typeface="Arial" pitchFamily="34" charset="0"/>
              <a:buChar char="•"/>
            </a:pPr>
            <a:r>
              <a:rPr lang="en-US" sz="3000" dirty="0" smtClean="0"/>
              <a:t>Contracts for teachers? </a:t>
            </a:r>
          </a:p>
          <a:p>
            <a:pPr>
              <a:buClrTx/>
              <a:buFont typeface="Arial" pitchFamily="34" charset="0"/>
              <a:buChar char="•"/>
            </a:pPr>
            <a:r>
              <a:rPr lang="en-US" sz="3000" dirty="0" smtClean="0"/>
              <a:t>Tenure? </a:t>
            </a:r>
          </a:p>
          <a:p>
            <a:pPr>
              <a:buClrTx/>
              <a:buFont typeface="Arial" pitchFamily="34" charset="0"/>
              <a:buChar char="•"/>
            </a:pPr>
            <a:r>
              <a:rPr lang="en-US" sz="3000" dirty="0" smtClean="0"/>
              <a:t>Hearing process for termination during a contract? </a:t>
            </a:r>
          </a:p>
          <a:p>
            <a:pPr>
              <a:buClrTx/>
              <a:buFont typeface="Arial" pitchFamily="34" charset="0"/>
              <a:buChar char="•"/>
            </a:pPr>
            <a:r>
              <a:rPr lang="en-US" sz="3000" dirty="0" smtClean="0"/>
              <a:t>Hearing process for teachers with tenure? </a:t>
            </a:r>
          </a:p>
          <a:p>
            <a:pPr>
              <a:buClrTx/>
              <a:buFont typeface="Arial" pitchFamily="34" charset="0"/>
              <a:buChar char="•"/>
            </a:pPr>
            <a:r>
              <a:rPr lang="en-US" sz="3000" dirty="0" smtClean="0"/>
              <a:t>Notice requirements by May 15? </a:t>
            </a:r>
          </a:p>
          <a:p>
            <a:pPr>
              <a:buClrTx/>
              <a:buFont typeface="Arial" pitchFamily="34" charset="0"/>
              <a:buChar char="•"/>
            </a:pPr>
            <a:r>
              <a:rPr lang="en-US" sz="3000" dirty="0" smtClean="0"/>
              <a:t>Suspensions and reprimands? </a:t>
            </a:r>
          </a:p>
        </p:txBody>
      </p:sp>
      <p:sp>
        <p:nvSpPr>
          <p:cNvPr id="2" name="Title 1"/>
          <p:cNvSpPr>
            <a:spLocks noGrp="1"/>
          </p:cNvSpPr>
          <p:nvPr>
            <p:ph type="title"/>
          </p:nvPr>
        </p:nvSpPr>
        <p:spPr/>
        <p:txBody>
          <a:bodyPr>
            <a:normAutofit/>
          </a:bodyPr>
          <a:lstStyle/>
          <a:p>
            <a:r>
              <a:rPr lang="en-US" b="1" dirty="0" smtClean="0"/>
              <a:t>What Are We All Waiving?</a:t>
            </a:r>
            <a:r>
              <a:rPr lang="en-US" b="1" dirty="0" smtClean="0">
                <a:solidFill>
                  <a:srgbClr val="FFC000"/>
                </a:solidFill>
                <a:latin typeface="+mj-lt"/>
              </a:rPr>
              <a:t> </a:t>
            </a:r>
            <a:endParaRPr lang="en-US" b="1" dirty="0">
              <a:solidFill>
                <a:srgbClr val="FFC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affect contracts, salary schedules</a:t>
            </a:r>
            <a:r>
              <a:rPr lang="en-US" baseline="0" dirty="0" smtClean="0"/>
              <a:t> and policies?</a:t>
            </a:r>
            <a:endParaRPr lang="en-US" dirty="0"/>
          </a:p>
        </p:txBody>
      </p:sp>
      <p:sp>
        <p:nvSpPr>
          <p:cNvPr id="3" name="Content Placeholder 2"/>
          <p:cNvSpPr>
            <a:spLocks noGrp="1"/>
          </p:cNvSpPr>
          <p:nvPr>
            <p:ph idx="1"/>
          </p:nvPr>
        </p:nvSpPr>
        <p:spPr/>
        <p:txBody>
          <a:bodyPr/>
          <a:lstStyle/>
          <a:p>
            <a:pPr>
              <a:buClrTx/>
              <a:buFont typeface="Arial" pitchFamily="34" charset="0"/>
              <a:buNone/>
            </a:pPr>
            <a:r>
              <a:rPr lang="en-US" sz="3000" dirty="0" smtClean="0">
                <a:solidFill>
                  <a:schemeClr val="bg1"/>
                </a:solidFill>
              </a:rPr>
              <a:t>Most</a:t>
            </a:r>
            <a:r>
              <a:rPr lang="en-US" sz="3000" baseline="0" dirty="0" smtClean="0">
                <a:solidFill>
                  <a:schemeClr val="bg1"/>
                </a:solidFill>
              </a:rPr>
              <a:t> form contracts still based on state salary schedule and state laws that have been waived</a:t>
            </a:r>
          </a:p>
          <a:p>
            <a:pPr>
              <a:buClrTx/>
              <a:buFont typeface="Arial" pitchFamily="34" charset="0"/>
              <a:buNone/>
            </a:pPr>
            <a:r>
              <a:rPr lang="en-US" sz="3000" baseline="0" dirty="0" smtClean="0">
                <a:solidFill>
                  <a:schemeClr val="bg1"/>
                </a:solidFill>
              </a:rPr>
              <a:t>Responsibility for salary decisions rest with local district</a:t>
            </a:r>
          </a:p>
          <a:p>
            <a:pPr>
              <a:buClrTx/>
              <a:buFont typeface="Arial" pitchFamily="34" charset="0"/>
              <a:buNone/>
            </a:pPr>
            <a:r>
              <a:rPr lang="en-US" sz="3000" baseline="0" dirty="0" smtClean="0">
                <a:solidFill>
                  <a:schemeClr val="bg1"/>
                </a:solidFill>
              </a:rPr>
              <a:t>What about teacher expectations?</a:t>
            </a:r>
          </a:p>
          <a:p>
            <a:pPr>
              <a:buClrTx/>
              <a:buFont typeface="Arial" pitchFamily="34" charset="0"/>
              <a:buNone/>
            </a:pPr>
            <a:r>
              <a:rPr lang="en-US" sz="3000" baseline="0" dirty="0" smtClean="0">
                <a:solidFill>
                  <a:schemeClr val="bg1"/>
                </a:solidFill>
              </a:rPr>
              <a:t>Making the decision to change practices – When?  How?  Why? </a:t>
            </a:r>
            <a:endParaRPr lang="en-US" sz="3000"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Autofit/>
          </a:bodyPr>
          <a:lstStyle/>
          <a:p>
            <a:r>
              <a:rPr lang="en-US" dirty="0" smtClean="0"/>
              <a:t/>
            </a:r>
            <a:br>
              <a:rPr lang="en-US" dirty="0" smtClean="0"/>
            </a:br>
            <a:r>
              <a:rPr lang="en-US" b="1" dirty="0" smtClean="0"/>
              <a:t>Questions</a:t>
            </a:r>
            <a:br>
              <a:rPr lang="en-US" b="1" dirty="0" smtClean="0"/>
            </a:br>
            <a:endParaRPr lang="en-US" b="1" dirty="0"/>
          </a:p>
        </p:txBody>
      </p:sp>
      <p:pic>
        <p:nvPicPr>
          <p:cNvPr id="1026" name="Picture 2" descr="C:\Users\rws\AppData\Local\Microsoft\Windows\Temporary Internet Files\Content.IE5\OFK7983T\MC900383958[1].wmf"/>
          <p:cNvPicPr>
            <a:picLocks noGrp="1" noChangeAspect="1" noChangeArrowheads="1"/>
          </p:cNvPicPr>
          <p:nvPr>
            <p:ph idx="1"/>
          </p:nvPr>
        </p:nvPicPr>
        <p:blipFill>
          <a:blip r:embed="rId3" cstate="print"/>
          <a:stretch>
            <a:fillRect/>
          </a:stretch>
        </p:blipFill>
        <p:spPr bwMode="auto">
          <a:xfrm>
            <a:off x="3594963" y="3070396"/>
            <a:ext cx="1954073" cy="1585570"/>
          </a:xfrm>
          <a:prstGeom prst="rect">
            <a:avLst/>
          </a:prstGeom>
          <a:noFill/>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257D13CA-53B5-43FD-A01A-B22070CFE14F}" type="slidenum">
              <a:rPr lang="en-US" smtClean="0"/>
              <a:pPr/>
              <a:t>42</a:t>
            </a:fld>
            <a:endParaRPr lang="en-US"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SB </a:t>
            </a:r>
            <a:r>
              <a:rPr lang="en-US" b="1" dirty="0"/>
              <a:t>364 </a:t>
            </a:r>
            <a:r>
              <a:rPr lang="en-US" b="1" dirty="0" smtClean="0"/>
              <a:t>– O.C.G.A. § 20-2-210 cont’d</a:t>
            </a:r>
            <a:endParaRPr lang="en-US" b="1" dirty="0"/>
          </a:p>
        </p:txBody>
      </p:sp>
      <p:sp>
        <p:nvSpPr>
          <p:cNvPr id="3" name="Content Placeholder 2"/>
          <p:cNvSpPr>
            <a:spLocks noGrp="1"/>
          </p:cNvSpPr>
          <p:nvPr>
            <p:ph idx="1"/>
          </p:nvPr>
        </p:nvSpPr>
        <p:spPr>
          <a:xfrm>
            <a:off x="304800" y="1066800"/>
            <a:ext cx="8610600" cy="4830763"/>
          </a:xfrm>
        </p:spPr>
        <p:txBody>
          <a:bodyPr>
            <a:noAutofit/>
          </a:bodyPr>
          <a:lstStyle/>
          <a:p>
            <a:pPr marL="0" indent="0">
              <a:buNone/>
            </a:pPr>
            <a:r>
              <a:rPr lang="en-US" dirty="0" smtClean="0"/>
              <a:t>“</a:t>
            </a:r>
            <a:r>
              <a:rPr lang="en-US" u="sng" dirty="0" smtClean="0"/>
              <a:t>(B) For teachers … who teach courses not subject to annual state assessments…:</a:t>
            </a:r>
          </a:p>
          <a:p>
            <a:pPr marL="0" indent="0">
              <a:buNone/>
            </a:pPr>
            <a:r>
              <a:rPr lang="en-US" u="sng" dirty="0" smtClean="0"/>
              <a:t>(</a:t>
            </a:r>
            <a:r>
              <a:rPr lang="en-US" u="sng" dirty="0" err="1" smtClean="0"/>
              <a:t>i</a:t>
            </a:r>
            <a:r>
              <a:rPr lang="en-US" u="sng" dirty="0" smtClean="0"/>
              <a:t>) Student growth … shall include at least one student growth measure and may utilize other student growth indicators, including the school or local school system total score on the annual state assessments…. This provision shall not be construed to require the measurement of student growth for every student taking courses that are not subject to annual state assessments aligned with state standards;</a:t>
            </a:r>
          </a:p>
          <a:p>
            <a:pPr marL="0" indent="0">
              <a:buNone/>
            </a:pPr>
            <a:endParaRPr lang="en-US" sz="1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SB </a:t>
            </a:r>
            <a:r>
              <a:rPr lang="en-US" b="1" dirty="0"/>
              <a:t>364 </a:t>
            </a:r>
            <a:r>
              <a:rPr lang="en-US" b="1" dirty="0" smtClean="0"/>
              <a:t>– O.C.G.A. § 20-2-210 cont’d</a:t>
            </a:r>
            <a:endParaRPr lang="en-US" b="1" dirty="0"/>
          </a:p>
        </p:txBody>
      </p:sp>
      <p:sp>
        <p:nvSpPr>
          <p:cNvPr id="3" name="Content Placeholder 2"/>
          <p:cNvSpPr>
            <a:spLocks noGrp="1"/>
          </p:cNvSpPr>
          <p:nvPr>
            <p:ph idx="1"/>
          </p:nvPr>
        </p:nvSpPr>
        <p:spPr>
          <a:xfrm>
            <a:off x="381000" y="1143000"/>
            <a:ext cx="8610600" cy="4830763"/>
          </a:xfrm>
        </p:spPr>
        <p:txBody>
          <a:bodyPr>
            <a:noAutofit/>
          </a:bodyPr>
          <a:lstStyle/>
          <a:p>
            <a:pPr marL="0" indent="0">
              <a:buNone/>
            </a:pPr>
            <a:r>
              <a:rPr lang="en-US" sz="2400" u="sng" dirty="0" smtClean="0"/>
              <a:t>(C) For principals and assistant principals, the evaluation shall be composed of the following:</a:t>
            </a:r>
          </a:p>
          <a:p>
            <a:pPr marL="0" indent="0">
              <a:buNone/>
            </a:pPr>
            <a:r>
              <a:rPr lang="en-US" sz="2400" u="sng" dirty="0" smtClean="0"/>
              <a:t>(</a:t>
            </a:r>
            <a:r>
              <a:rPr lang="en-US" sz="2400" u="sng" dirty="0" err="1" smtClean="0"/>
              <a:t>i</a:t>
            </a:r>
            <a:r>
              <a:rPr lang="en-US" sz="2400" u="sng" dirty="0" smtClean="0"/>
              <a:t>) Student growth, based on the school score on annual state assessments, shall count for 40 percent of the evaluation;</a:t>
            </a:r>
          </a:p>
          <a:p>
            <a:pPr marL="0" indent="0">
              <a:buNone/>
            </a:pPr>
            <a:r>
              <a:rPr lang="en-US" sz="2400" u="sng" dirty="0" smtClean="0"/>
              <a:t>(ii) School climate shall count for 10 percent of the evaluation;</a:t>
            </a:r>
          </a:p>
          <a:p>
            <a:pPr marL="0" indent="0">
              <a:buNone/>
            </a:pPr>
            <a:r>
              <a:rPr lang="en-US" sz="2400" u="sng" dirty="0" smtClean="0"/>
              <a:t>(iii) A combination of achievement gap closure, Beat the Odds, and College and Career Readiness Performance Index data, as allowed by the flexibility contract or other agreement with the State Board of Education for local school systems that are not under a flexibility contract, shall count for 20 percent of the evaluation; and</a:t>
            </a:r>
          </a:p>
          <a:p>
            <a:pPr marL="0" indent="0">
              <a:buNone/>
            </a:pPr>
            <a:r>
              <a:rPr lang="en-US" sz="2400" u="sng" dirty="0" smtClean="0"/>
              <a:t>(iv) The results of evaluations, observations, and standards of practice shall count for 30 percent of the evaluation.</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SB </a:t>
            </a:r>
            <a:r>
              <a:rPr lang="en-US" b="1" dirty="0"/>
              <a:t>364 </a:t>
            </a:r>
            <a:r>
              <a:rPr lang="en-US" b="1" dirty="0" smtClean="0"/>
              <a:t>– O.C.G.A. § 20-2-210 cont’d</a:t>
            </a:r>
            <a:endParaRPr lang="en-US" b="1" dirty="0"/>
          </a:p>
        </p:txBody>
      </p:sp>
      <p:sp>
        <p:nvSpPr>
          <p:cNvPr id="3" name="Content Placeholder 2"/>
          <p:cNvSpPr>
            <a:spLocks noGrp="1"/>
          </p:cNvSpPr>
          <p:nvPr>
            <p:ph idx="1"/>
          </p:nvPr>
        </p:nvSpPr>
        <p:spPr>
          <a:xfrm>
            <a:off x="533400" y="838200"/>
            <a:ext cx="8610600" cy="4830763"/>
          </a:xfrm>
        </p:spPr>
        <p:txBody>
          <a:bodyPr>
            <a:noAutofit/>
          </a:bodyPr>
          <a:lstStyle/>
          <a:p>
            <a:pPr marL="0" indent="0">
              <a:buNone/>
            </a:pPr>
            <a:r>
              <a:rPr lang="en-US" sz="2400" strike="sngStrike" dirty="0" smtClean="0"/>
              <a:t>“(3)</a:t>
            </a:r>
            <a:r>
              <a:rPr lang="en-US" sz="2400" u="sng" dirty="0" smtClean="0"/>
              <a:t>(4)</a:t>
            </a:r>
            <a:r>
              <a:rPr lang="en-US" sz="2400" dirty="0" smtClean="0"/>
              <a:t> …</a:t>
            </a:r>
            <a:r>
              <a:rPr lang="en-US" sz="2400" u="sng" dirty="0" smtClean="0"/>
              <a:t>neither the State Board of Education, a local school system, … shall impose or require any quota system or predetermined distribution of ratings …. </a:t>
            </a:r>
            <a:endParaRPr lang="en-US" sz="2400" dirty="0" smtClean="0"/>
          </a:p>
          <a:p>
            <a:pPr marL="0" indent="0">
              <a:buNone/>
            </a:pPr>
            <a:r>
              <a:rPr lang="en-US" sz="2400" strike="sngStrike" dirty="0" smtClean="0"/>
              <a:t>(4)</a:t>
            </a:r>
            <a:r>
              <a:rPr lang="en-US" sz="2400" u="sng" dirty="0" smtClean="0"/>
              <a:t>(5)</a:t>
            </a:r>
            <a:r>
              <a:rPr lang="en-US" sz="2400" dirty="0" smtClean="0"/>
              <a:t> …</a:t>
            </a:r>
            <a:r>
              <a:rPr lang="en-US" sz="2400" u="sng" dirty="0" smtClean="0"/>
              <a:t> the annual evaluation shall include multiple classroom observations conducted each year by appropriately trained and credentialed evaluators, using clear, consistent observation rubrics, and supplemented by other measures aligned with student achievement and professional growth. A… local school system may include in its flexibility contract … a provision for a tiered evaluation system, in which reduced observations of certain teachers may be conducted to provide additional time  to coach and mentor new teachers and teachers with  'Needs Development' or 'Ineffective' … teachers with a minimum of three years' … and a 'Proficient' or 'Exemplary' …in the previous school year, the local school system … in its discretion, shall require no less than two classroom observations and one summative evaluation for the school year.”</a:t>
            </a: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b="1" dirty="0" smtClean="0"/>
              <a:t>SB </a:t>
            </a:r>
            <a:r>
              <a:rPr lang="en-US" b="1" dirty="0"/>
              <a:t>364 </a:t>
            </a:r>
            <a:r>
              <a:rPr lang="en-US" b="1" dirty="0" smtClean="0"/>
              <a:t>– O.C.G.A. § 20-2-281</a:t>
            </a:r>
            <a:endParaRPr lang="en-US" b="1" dirty="0"/>
          </a:p>
        </p:txBody>
      </p:sp>
      <p:sp>
        <p:nvSpPr>
          <p:cNvPr id="3" name="Content Placeholder 2"/>
          <p:cNvSpPr>
            <a:spLocks noGrp="1"/>
          </p:cNvSpPr>
          <p:nvPr>
            <p:ph idx="1"/>
          </p:nvPr>
        </p:nvSpPr>
        <p:spPr>
          <a:xfrm>
            <a:off x="228600" y="1295400"/>
            <a:ext cx="8610600" cy="4830763"/>
          </a:xfrm>
        </p:spPr>
        <p:txBody>
          <a:bodyPr>
            <a:noAutofit/>
          </a:bodyPr>
          <a:lstStyle/>
          <a:p>
            <a:pPr marL="0" indent="0">
              <a:buNone/>
            </a:pPr>
            <a:r>
              <a:rPr lang="en-US" sz="2400" dirty="0" smtClean="0"/>
              <a:t>(a) … </a:t>
            </a:r>
            <a:r>
              <a:rPr lang="en-US" sz="2400" u="sng" dirty="0" smtClean="0"/>
              <a:t>The student assessment program shall include a comprehensive summative assessment program for grades three through 12. In addition, each local school system shall administer, with state funding, a research based formative assessment with a summative component that is tied to performance indicators in English, language arts/reading, and mathematics in grades one and two, subject to available appropriations</a:t>
            </a:r>
            <a:r>
              <a:rPr lang="en-US" sz="2400" dirty="0" smtClean="0"/>
              <a:t>. ...</a:t>
            </a:r>
          </a:p>
          <a:p>
            <a:pPr marL="0" indent="0">
              <a:buNone/>
            </a:pPr>
            <a:endParaRPr lang="en-US" sz="2400" u="sng" dirty="0" smtClean="0"/>
          </a:p>
          <a:p>
            <a:pPr marL="0" indent="0">
              <a:buNone/>
            </a:pPr>
            <a:r>
              <a:rPr lang="en-US" sz="2400" u="sng" dirty="0" smtClean="0"/>
              <a:t>(r) In order to maximize classroom instruction time, the State Board of Education shall study and adopt policies beginning with the 2017-2018 school year that will move the end-of-grade and end-of-course assessment testing windows as close to the end of the school year or semester as possible.</a:t>
            </a:r>
            <a:r>
              <a:rPr lang="en-US" sz="2400" dirty="0" smtClean="0"/>
              <a:t> …</a:t>
            </a:r>
          </a:p>
          <a:p>
            <a:pPr marL="0" indent="0">
              <a:buNone/>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b="1" dirty="0" smtClean="0"/>
              <a:t>SB </a:t>
            </a:r>
            <a:r>
              <a:rPr lang="en-US" b="1" dirty="0"/>
              <a:t>364 </a:t>
            </a:r>
            <a:r>
              <a:rPr lang="en-US" b="1" dirty="0" smtClean="0"/>
              <a:t>– O.C.G.A. § 20-2-989.7</a:t>
            </a:r>
            <a:endParaRPr lang="en-US" b="1" dirty="0"/>
          </a:p>
        </p:txBody>
      </p:sp>
      <p:sp>
        <p:nvSpPr>
          <p:cNvPr id="3" name="Content Placeholder 2"/>
          <p:cNvSpPr>
            <a:spLocks noGrp="1"/>
          </p:cNvSpPr>
          <p:nvPr>
            <p:ph idx="1"/>
          </p:nvPr>
        </p:nvSpPr>
        <p:spPr>
          <a:xfrm>
            <a:off x="304800" y="1752600"/>
            <a:ext cx="8610600" cy="4830763"/>
          </a:xfrm>
        </p:spPr>
        <p:txBody>
          <a:bodyPr>
            <a:noAutofit/>
          </a:bodyPr>
          <a:lstStyle/>
          <a:p>
            <a:pPr marL="0" indent="0">
              <a:buNone/>
            </a:pPr>
            <a:r>
              <a:rPr lang="en-US" sz="2000" dirty="0" smtClean="0"/>
              <a:t>"(a) The perf</a:t>
            </a:r>
            <a:r>
              <a:rPr lang="en-US" sz="2400" dirty="0" smtClean="0"/>
              <a:t>ormance ratings contained in personnel evaluations conducted pursuant to Code Section 20-2-210, professional development plans, and job performance shall not be subject to complaint under the provisions of this part; </a:t>
            </a:r>
            <a:r>
              <a:rPr lang="en-US" sz="2400" u="sng" dirty="0" smtClean="0"/>
              <a:t>provided, however, this shall not apply to procedural deficiencies on the part of the local school system or charter school in conducting an evaluation pursuant to Code Section 20-2-210</a:t>
            </a:r>
            <a:r>
              <a:rPr lang="en-US" sz="2400" dirty="0" smtClean="0"/>
              <a:t>. The termination, nonrenewal, demotion, suspension, or reprimand of any employee, as set forth in Code Section 20-2-940, and the revocation, suspension, or denial of certificates of any employee, as set forth in Code Section 20-2-984.5, shall not be subject to complaint under the provisions of this part."</a:t>
            </a:r>
          </a:p>
          <a:p>
            <a:pPr marL="0" indent="0">
              <a:buNone/>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ue Wav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Waves template</Template>
  <TotalTime>1109</TotalTime>
  <Words>3435</Words>
  <Application>Microsoft Office PowerPoint</Application>
  <PresentationFormat>On-screen Show (4:3)</PresentationFormat>
  <Paragraphs>167</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1_Blue Waves template</vt:lpstr>
      <vt:lpstr>    Georgia School Superintendents Association  Spring Bootstrap Conference  Legal Issues Update   March 30, 2016     </vt:lpstr>
      <vt:lpstr>ISSUES FROM THE  GENERAL ASSEMBLY</vt:lpstr>
      <vt:lpstr>SB 364 – O.C.G.A. § 20-2-210</vt:lpstr>
      <vt:lpstr>SB 364 – O.C.G.A. § 20-2-210 cont’d</vt:lpstr>
      <vt:lpstr>SB 364 – O.C.G.A. § 20-2-210 cont’d</vt:lpstr>
      <vt:lpstr>SB 364 – O.C.G.A. § 20-2-210 cont’d</vt:lpstr>
      <vt:lpstr>SB 364 – O.C.G.A. § 20-2-210 cont’d</vt:lpstr>
      <vt:lpstr>SB 364 – O.C.G.A. § 20-2-281</vt:lpstr>
      <vt:lpstr>SB 364 – O.C.G.A. § 20-2-989.7</vt:lpstr>
      <vt:lpstr>Remember SB 84  The Individual Member and the Board</vt:lpstr>
      <vt:lpstr>The BOE Code of Ethics : Board Meetings </vt:lpstr>
      <vt:lpstr>O.C.G.A. § 20-2-49</vt:lpstr>
      <vt:lpstr>SB 275</vt:lpstr>
      <vt:lpstr>HB 959</vt:lpstr>
      <vt:lpstr>HB 659</vt:lpstr>
      <vt:lpstr>HB 959 – O.C.G.A. § 20-4-37</vt:lpstr>
      <vt:lpstr>SB 355 – O.C.G.A. § 20-2-281</vt:lpstr>
      <vt:lpstr>SB 355 – O.C.G.A. § 20-2-281.2</vt:lpstr>
      <vt:lpstr>SB 355 – O.C.G.A. § 20-2-281.2 cont’d</vt:lpstr>
      <vt:lpstr>SB 3 – O.C.G.A. § 19-9-141</vt:lpstr>
      <vt:lpstr>SB 3 – O.C.G.A. § 19-9-142</vt:lpstr>
      <vt:lpstr>SB 3 – O.C.G.A. § 19-9-145</vt:lpstr>
      <vt:lpstr>HB 792 – O.C.G.A. § 16-11-127.1</vt:lpstr>
      <vt:lpstr>SB 367 – O.C.G.A. § 20-2-759</vt:lpstr>
      <vt:lpstr>SB 367 – O.C.G.A. § 20-2-1183</vt:lpstr>
      <vt:lpstr>HB 59 – O.C.G.A. § 50-21-50</vt:lpstr>
      <vt:lpstr>Issues from the Courts</vt:lpstr>
      <vt:lpstr>Boatright v. Copeland</vt:lpstr>
      <vt:lpstr>Confusion or Conflation?</vt:lpstr>
      <vt:lpstr>Issues from the Federal Government</vt:lpstr>
      <vt:lpstr>EVERY STUDENT SUCCEEDS ACT</vt:lpstr>
      <vt:lpstr>EVERY STUDENT SUCCEEDS ACT</vt:lpstr>
      <vt:lpstr>EVERY STUDENT SUCCEEDS ACT</vt:lpstr>
      <vt:lpstr>Data Privacy:  the national conversation</vt:lpstr>
      <vt:lpstr>Slide 35</vt:lpstr>
      <vt:lpstr>Technology</vt:lpstr>
      <vt:lpstr> Other Issues from Atlanta </vt:lpstr>
      <vt:lpstr>Charter School Law O.C.G.A. § 20-2-2065 </vt:lpstr>
      <vt:lpstr>      IE2 Law   O.C.G.A. § 20-2-82    </vt:lpstr>
      <vt:lpstr>What Are We All Waiving? </vt:lpstr>
      <vt:lpstr>How does this affect contracts, salary schedules and policies?</vt:lpstr>
      <vt:lpstr>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 Rash</dc:creator>
  <cp:lastModifiedBy>Denise Jackson</cp:lastModifiedBy>
  <cp:revision>108</cp:revision>
  <dcterms:created xsi:type="dcterms:W3CDTF">2015-01-19T21:05:35Z</dcterms:created>
  <dcterms:modified xsi:type="dcterms:W3CDTF">2016-04-01T17:46:32Z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